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6"/>
  </p:notesMasterIdLst>
  <p:sldIdLst>
    <p:sldId id="261" r:id="rId2"/>
    <p:sldId id="321" r:id="rId3"/>
    <p:sldId id="292" r:id="rId4"/>
    <p:sldId id="329" r:id="rId5"/>
    <p:sldId id="265" r:id="rId6"/>
    <p:sldId id="312" r:id="rId7"/>
    <p:sldId id="271" r:id="rId8"/>
    <p:sldId id="291" r:id="rId9"/>
    <p:sldId id="337" r:id="rId10"/>
    <p:sldId id="333" r:id="rId11"/>
    <p:sldId id="309" r:id="rId12"/>
    <p:sldId id="317" r:id="rId13"/>
    <p:sldId id="293" r:id="rId14"/>
    <p:sldId id="263" r:id="rId15"/>
    <p:sldId id="264" r:id="rId16"/>
    <p:sldId id="290" r:id="rId17"/>
    <p:sldId id="334" r:id="rId18"/>
    <p:sldId id="266" r:id="rId19"/>
    <p:sldId id="288" r:id="rId20"/>
    <p:sldId id="294" r:id="rId21"/>
    <p:sldId id="318" r:id="rId22"/>
    <p:sldId id="322" r:id="rId23"/>
    <p:sldId id="314" r:id="rId24"/>
    <p:sldId id="313" r:id="rId25"/>
    <p:sldId id="323" r:id="rId26"/>
    <p:sldId id="286" r:id="rId27"/>
    <p:sldId id="285" r:id="rId28"/>
    <p:sldId id="298" r:id="rId29"/>
    <p:sldId id="299" r:id="rId30"/>
    <p:sldId id="300" r:id="rId31"/>
    <p:sldId id="341" r:id="rId32"/>
    <p:sldId id="324" r:id="rId33"/>
    <p:sldId id="316" r:id="rId34"/>
    <p:sldId id="307" r:id="rId35"/>
    <p:sldId id="308" r:id="rId36"/>
    <p:sldId id="325" r:id="rId37"/>
    <p:sldId id="284" r:id="rId38"/>
    <p:sldId id="287" r:id="rId39"/>
    <p:sldId id="330" r:id="rId40"/>
    <p:sldId id="331" r:id="rId41"/>
    <p:sldId id="332" r:id="rId42"/>
    <p:sldId id="338" r:id="rId43"/>
    <p:sldId id="297" r:id="rId44"/>
    <p:sldId id="296" r:id="rId45"/>
    <p:sldId id="280" r:id="rId46"/>
    <p:sldId id="282" r:id="rId47"/>
    <p:sldId id="281" r:id="rId48"/>
    <p:sldId id="295" r:id="rId49"/>
    <p:sldId id="315" r:id="rId50"/>
    <p:sldId id="274" r:id="rId51"/>
    <p:sldId id="276" r:id="rId52"/>
    <p:sldId id="277" r:id="rId53"/>
    <p:sldId id="278" r:id="rId54"/>
    <p:sldId id="279" r:id="rId55"/>
    <p:sldId id="267" r:id="rId56"/>
    <p:sldId id="268" r:id="rId57"/>
    <p:sldId id="269" r:id="rId58"/>
    <p:sldId id="270" r:id="rId59"/>
    <p:sldId id="335" r:id="rId60"/>
    <p:sldId id="310" r:id="rId61"/>
    <p:sldId id="340" r:id="rId62"/>
    <p:sldId id="320" r:id="rId63"/>
    <p:sldId id="339" r:id="rId64"/>
    <p:sldId id="303" r:id="rId65"/>
    <p:sldId id="302" r:id="rId66"/>
    <p:sldId id="305" r:id="rId67"/>
    <p:sldId id="306" r:id="rId68"/>
    <p:sldId id="304" r:id="rId69"/>
    <p:sldId id="327" r:id="rId70"/>
    <p:sldId id="336" r:id="rId71"/>
    <p:sldId id="326" r:id="rId72"/>
    <p:sldId id="328" r:id="rId73"/>
    <p:sldId id="259" r:id="rId74"/>
    <p:sldId id="319"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64" autoAdjust="0"/>
  </p:normalViewPr>
  <p:slideViewPr>
    <p:cSldViewPr snapToGrid="0" snapToObjects="1">
      <p:cViewPr varScale="1">
        <p:scale>
          <a:sx n="102" d="100"/>
          <a:sy n="102" d="100"/>
        </p:scale>
        <p:origin x="-172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areaChart>
        <c:grouping val="standard"/>
        <c:varyColors val="0"/>
        <c:ser>
          <c:idx val="0"/>
          <c:order val="0"/>
          <c:tx>
            <c:strRef>
              <c:f>Sheet1!$B$1</c:f>
              <c:strCache>
                <c:ptCount val="1"/>
                <c:pt idx="0">
                  <c:v>VEGF/TNF</c:v>
                </c:pt>
              </c:strCache>
            </c:strRef>
          </c:tx>
          <c:cat>
            <c:strRef>
              <c:f>Sheet1!$A$2:$A$4</c:f>
              <c:strCache>
                <c:ptCount val="3"/>
                <c:pt idx="0">
                  <c:v>control</c:v>
                </c:pt>
                <c:pt idx="1">
                  <c:v>high risk group</c:v>
                </c:pt>
                <c:pt idx="2">
                  <c:v>cancer patients</c:v>
                </c:pt>
              </c:strCache>
            </c:strRef>
          </c:cat>
          <c:val>
            <c:numRef>
              <c:f>Sheet1!$B$2:$B$4</c:f>
              <c:numCache>
                <c:formatCode>General</c:formatCode>
                <c:ptCount val="3"/>
                <c:pt idx="0">
                  <c:v>1.23</c:v>
                </c:pt>
                <c:pt idx="1">
                  <c:v>2.21</c:v>
                </c:pt>
                <c:pt idx="2">
                  <c:v>13.55</c:v>
                </c:pt>
              </c:numCache>
            </c:numRef>
          </c:val>
        </c:ser>
        <c:ser>
          <c:idx val="1"/>
          <c:order val="1"/>
          <c:tx>
            <c:strRef>
              <c:f>Sheet1!$C$1</c:f>
              <c:strCache>
                <c:ptCount val="1"/>
                <c:pt idx="0">
                  <c:v>VEGF/taurine</c:v>
                </c:pt>
              </c:strCache>
            </c:strRef>
          </c:tx>
          <c:cat>
            <c:strRef>
              <c:f>Sheet1!$A$2:$A$4</c:f>
              <c:strCache>
                <c:ptCount val="3"/>
                <c:pt idx="0">
                  <c:v>control</c:v>
                </c:pt>
                <c:pt idx="1">
                  <c:v>high risk group</c:v>
                </c:pt>
                <c:pt idx="2">
                  <c:v>cancer patients</c:v>
                </c:pt>
              </c:strCache>
            </c:strRef>
          </c:cat>
          <c:val>
            <c:numRef>
              <c:f>Sheet1!$C$2:$C$4</c:f>
              <c:numCache>
                <c:formatCode>General</c:formatCode>
                <c:ptCount val="3"/>
                <c:pt idx="0">
                  <c:v>0.16</c:v>
                </c:pt>
                <c:pt idx="1">
                  <c:v>0.82</c:v>
                </c:pt>
                <c:pt idx="2">
                  <c:v>11.21</c:v>
                </c:pt>
              </c:numCache>
            </c:numRef>
          </c:val>
        </c:ser>
        <c:dLbls>
          <c:showLegendKey val="0"/>
          <c:showVal val="0"/>
          <c:showCatName val="0"/>
          <c:showSerName val="0"/>
          <c:showPercent val="0"/>
          <c:showBubbleSize val="0"/>
        </c:dLbls>
        <c:axId val="-2100538712"/>
        <c:axId val="-2100581096"/>
      </c:areaChart>
      <c:catAx>
        <c:axId val="-2100538712"/>
        <c:scaling>
          <c:orientation val="minMax"/>
        </c:scaling>
        <c:delete val="0"/>
        <c:axPos val="b"/>
        <c:numFmt formatCode="m/d/yy" sourceLinked="1"/>
        <c:majorTickMark val="out"/>
        <c:minorTickMark val="none"/>
        <c:tickLblPos val="nextTo"/>
        <c:crossAx val="-2100581096"/>
        <c:crosses val="autoZero"/>
        <c:auto val="1"/>
        <c:lblAlgn val="ctr"/>
        <c:lblOffset val="100"/>
        <c:noMultiLvlLbl val="0"/>
      </c:catAx>
      <c:valAx>
        <c:axId val="-2100581096"/>
        <c:scaling>
          <c:orientation val="minMax"/>
        </c:scaling>
        <c:delete val="0"/>
        <c:axPos val="l"/>
        <c:majorGridlines/>
        <c:numFmt formatCode="General" sourceLinked="1"/>
        <c:majorTickMark val="out"/>
        <c:minorTickMark val="none"/>
        <c:tickLblPos val="nextTo"/>
        <c:crossAx val="-2100538712"/>
        <c:crosses val="autoZero"/>
        <c:crossBetween val="midCat"/>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0.84636</cdr:x>
      <cdr:y>0.19314</cdr:y>
    </cdr:from>
    <cdr:to>
      <cdr:x>1</cdr:x>
      <cdr:y>0.32763</cdr:y>
    </cdr:to>
    <cdr:sp macro="" textlink="">
      <cdr:nvSpPr>
        <cdr:cNvPr id="2" name="TextBox 1"/>
        <cdr:cNvSpPr txBox="1"/>
      </cdr:nvSpPr>
      <cdr:spPr>
        <a:xfrm xmlns:a="http://schemas.openxmlformats.org/drawingml/2006/main">
          <a:off x="6965212" y="874124"/>
          <a:ext cx="1264388" cy="60871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dirty="0" smtClean="0"/>
            <a:t>69-fold    </a:t>
          </a:r>
        </a:p>
        <a:p xmlns:a="http://schemas.openxmlformats.org/drawingml/2006/main">
          <a:r>
            <a:rPr lang="en-US" sz="2000" dirty="0" smtClean="0"/>
            <a:t>increase</a:t>
          </a:r>
          <a:endParaRPr lang="en-US" sz="2000" dirty="0"/>
        </a:p>
      </cdr:txBody>
    </cdr:sp>
  </cdr:relSizeAnchor>
  <cdr:relSizeAnchor xmlns:cdr="http://schemas.openxmlformats.org/drawingml/2006/chartDrawing">
    <cdr:from>
      <cdr:x>0.72811</cdr:x>
      <cdr:y>0.26484</cdr:y>
    </cdr:from>
    <cdr:to>
      <cdr:x>0.8351</cdr:x>
      <cdr:y>0.29847</cdr:y>
    </cdr:to>
    <cdr:sp macro="" textlink="">
      <cdr:nvSpPr>
        <cdr:cNvPr id="3" name="Left Arrow 2"/>
        <cdr:cNvSpPr/>
      </cdr:nvSpPr>
      <cdr:spPr>
        <a:xfrm xmlns:a="http://schemas.openxmlformats.org/drawingml/2006/main" flipV="1">
          <a:off x="5992052" y="1198654"/>
          <a:ext cx="880460" cy="152226"/>
        </a:xfrm>
        <a:prstGeom xmlns:a="http://schemas.openxmlformats.org/drawingml/2006/main" prst="lef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8F9DE-5056-C848-8DF2-738B11BAF9CC}" type="datetimeFigureOut">
              <a:rPr lang="en-US" smtClean="0"/>
              <a:pPr/>
              <a:t>10/31/12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D3DF44-F564-2C4A-93E2-20376F5DA0AD}" type="slidenum">
              <a:rPr lang="en-US" smtClean="0"/>
              <a:pPr/>
              <a:t>‹#›</a:t>
            </a:fld>
            <a:endParaRPr lang="en-US"/>
          </a:p>
        </p:txBody>
      </p:sp>
    </p:spTree>
    <p:extLst>
      <p:ext uri="{BB962C8B-B14F-4D97-AF65-F5344CB8AC3E}">
        <p14:creationId xmlns:p14="http://schemas.microsoft.com/office/powerpoint/2010/main" val="21929329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 Id="rId3" Type="http://schemas.openxmlformats.org/officeDocument/2006/relationships/hyperlink" Target="http://onlinelibrary.wiley.com/doi/10.1002/wrna.v2.3/issuetoc"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 Id="rId3" Type="http://schemas.openxmlformats.org/officeDocument/2006/relationships/hyperlink" Target="http://onlinelibrary.wiley.com/doi/10.1002/wrna.v2.3/issuetoc"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dx.crossref.org/10.1093/emboj/cdf656" TargetMode="External"/><Relationship Id="rId4" Type="http://schemas.openxmlformats.org/officeDocument/2006/relationships/hyperlink" Target="http://www.ncbi.nlm.nih.gov/sites/entrez?cmd=search&amp;db=PubMed&amp;term=%20Suzuki+T%5Bauth%5D" TargetMode="External"/><Relationship Id="rId5" Type="http://schemas.openxmlformats.org/officeDocument/2006/relationships/hyperlink" Target="http://www.ncbi.nlm.nih.gov/sites/entrez?cmd=search&amp;db=PubMed&amp;term=%20Wada+T%5Bauth%5D" TargetMode="External"/><Relationship Id="rId6" Type="http://schemas.openxmlformats.org/officeDocument/2006/relationships/hyperlink" Target="http://www.ncbi.nlm.nih.gov/sites/entrez?cmd=search&amp;db=PubMed&amp;term=%20Saigo+K%5Bauth%5D" TargetMode="External"/><Relationship Id="rId7" Type="http://schemas.openxmlformats.org/officeDocument/2006/relationships/hyperlink" Target="http://www.ncbi.nlm.nih.gov/sites/entrez?cmd=search&amp;db=PubMed&amp;term=%20Watanabe+K%5Bauth%5D" TargetMode="External"/><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17B6EB17-3289-E543-BE1A-ADEF9FCED1A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vitaminK/taurine_reduces_apoptosis_and_atherosclerosis_2009.pdf</a:t>
            </a:r>
          </a:p>
          <a:p>
            <a:endParaRPr lang="en-US" dirty="0" smtClean="0"/>
          </a:p>
          <a:p>
            <a:r>
              <a:rPr lang="en-US" dirty="0" smtClean="0"/>
              <a:t>Also:</a:t>
            </a:r>
          </a:p>
          <a:p>
            <a:r>
              <a:rPr lang="en-US" dirty="0" err="1" smtClean="0"/>
              <a:t>Taurine_heart_disease.pdf</a:t>
            </a:r>
            <a:r>
              <a:rPr lang="en-US" dirty="0" smtClean="0"/>
              <a:t> </a:t>
            </a:r>
          </a:p>
          <a:p>
            <a:endParaRPr lang="en-US" dirty="0" smtClean="0"/>
          </a:p>
          <a:p>
            <a:r>
              <a:rPr lang="en-US" dirty="0" err="1" smtClean="0"/>
              <a:t>Physiological_roles_taurine_heart_muscle</a:t>
            </a:r>
            <a:r>
              <a:rPr lang="en-US" baseline="0" dirty="0" err="1" smtClean="0"/>
              <a:t>.pdf</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vitaminK/taurine_reduces_apoptosis_and_atherosclerosis_2009.pdf</a:t>
            </a:r>
          </a:p>
          <a:p>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vitaminK/taurine_reduces_apoptosis_and_atherosclerosis_2009.pdf</a:t>
            </a:r>
          </a:p>
          <a:p>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vitaminK/taurine_epigenetics_islet_cells_rats.pdf</a:t>
            </a:r>
            <a:endParaRPr lang="en-US" dirty="0" smtClean="0"/>
          </a:p>
          <a:p>
            <a:r>
              <a:rPr lang="en-US" dirty="0" err="1" smtClean="0"/>
              <a:t>vitaminK/taurine_insulin_secretion_rats_low_protein_diet.pdf</a:t>
            </a:r>
            <a:endParaRPr lang="en-US" dirty="0" smtClean="0"/>
          </a:p>
          <a:p>
            <a:endParaRPr lang="en-US" dirty="0" smtClean="0"/>
          </a:p>
          <a:p>
            <a:r>
              <a:rPr lang="en-US" sz="1200" kern="1200" dirty="0" smtClean="0">
                <a:solidFill>
                  <a:schemeClr val="tx1"/>
                </a:solidFill>
                <a:latin typeface="+mn-lt"/>
                <a:ea typeface="+mn-ea"/>
                <a:cs typeface="+mn-cs"/>
              </a:rPr>
              <a:t>In conclusion, a maternal low-protein diet </a:t>
            </a:r>
            <a:r>
              <a:rPr lang="en-US" sz="1200" kern="1200" dirty="0" err="1" smtClean="0">
                <a:solidFill>
                  <a:schemeClr val="tx1"/>
                </a:solidFill>
                <a:latin typeface="+mn-lt"/>
                <a:ea typeface="+mn-ea"/>
                <a:cs typeface="+mn-cs"/>
              </a:rPr>
              <a:t>programmes</a:t>
            </a:r>
            <a:r>
              <a:rPr lang="en-US" sz="1200" kern="1200" dirty="0" smtClean="0">
                <a:solidFill>
                  <a:schemeClr val="tx1"/>
                </a:solidFill>
                <a:latin typeface="+mn-lt"/>
                <a:ea typeface="+mn-ea"/>
                <a:cs typeface="+mn-cs"/>
              </a:rPr>
              <a:t> a different pattern of gene expression in islet-cells of adult progeny. Higher NO. production by these islets could be an important factor in the subsequent cell death. The prevention of these events by maternal </a:t>
            </a:r>
            <a:r>
              <a:rPr lang="en-US" sz="1200" kern="1200" dirty="0" err="1" smtClean="0">
                <a:solidFill>
                  <a:schemeClr val="tx1"/>
                </a:solidFill>
                <a:latin typeface="+mn-lt"/>
                <a:ea typeface="+mn-ea"/>
                <a:cs typeface="+mn-cs"/>
              </a:rPr>
              <a:t>taurine</a:t>
            </a:r>
            <a:r>
              <a:rPr lang="en-US" sz="1200" kern="1200" dirty="0" smtClean="0">
                <a:solidFill>
                  <a:schemeClr val="tx1"/>
                </a:solidFill>
                <a:latin typeface="+mn-lt"/>
                <a:ea typeface="+mn-ea"/>
                <a:cs typeface="+mn-cs"/>
              </a:rPr>
              <a:t> supplementation emphasizes the importance of </a:t>
            </a:r>
            <a:r>
              <a:rPr lang="en-US" sz="1200" kern="1200" dirty="0" err="1" smtClean="0">
                <a:solidFill>
                  <a:schemeClr val="tx1"/>
                </a:solidFill>
                <a:latin typeface="+mn-lt"/>
                <a:ea typeface="+mn-ea"/>
                <a:cs typeface="+mn-cs"/>
              </a:rPr>
              <a:t>taurine</a:t>
            </a:r>
            <a:r>
              <a:rPr lang="en-US" sz="1200" kern="1200" dirty="0" smtClean="0">
                <a:solidFill>
                  <a:schemeClr val="tx1"/>
                </a:solidFill>
                <a:latin typeface="+mn-lt"/>
                <a:ea typeface="+mn-ea"/>
                <a:cs typeface="+mn-cs"/>
              </a:rPr>
              <a:t> during endocrine pancreas development.</a:t>
            </a:r>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vitaminK/taurine_fructose_fed_rats_2005.pdf</a:t>
            </a:r>
          </a:p>
          <a:p>
            <a:endParaRPr lang="en-US" dirty="0" smtClean="0"/>
          </a:p>
          <a:p>
            <a:r>
              <a:rPr lang="en-US" dirty="0" smtClean="0"/>
              <a:t>Only</a:t>
            </a:r>
            <a:r>
              <a:rPr lang="en-US" baseline="0" dirty="0" smtClean="0"/>
              <a:t> difference in diet was cornstarch </a:t>
            </a:r>
            <a:r>
              <a:rPr lang="en-US" baseline="0" dirty="0" err="1" smtClean="0"/>
              <a:t>vs</a:t>
            </a:r>
            <a:r>
              <a:rPr lang="en-US" baseline="0" dirty="0" smtClean="0"/>
              <a:t> fructose</a:t>
            </a:r>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vitaminK/taurine_fructose_fed_rats.pdf</a:t>
            </a:r>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35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vitaminK/glutamate_regulated_by_taurine_in_neurons.pdf</a:t>
            </a:r>
            <a:endParaRPr lang="en-US" dirty="0" smtClean="0"/>
          </a:p>
          <a:p>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38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vitaminK/taurine_modulates_platelet_aggregation.pdf</a:t>
            </a:r>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40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http://anthonycolpo.com/green-mile-star-dies-after-becoming-vegetarian/</a:t>
            </a:r>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41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tRNA_wobble_taurine_mitochondria.pdf</a:t>
            </a:r>
            <a:endParaRPr lang="en-US" b="1" dirty="0" smtClean="0"/>
          </a:p>
          <a:p>
            <a:endParaRPr lang="en-US" b="1" dirty="0" smtClean="0"/>
          </a:p>
          <a:p>
            <a:r>
              <a:rPr lang="en-US" b="1" dirty="0" smtClean="0"/>
              <a:t>IN vitaminK/taurine_2009.pdf:</a:t>
            </a:r>
          </a:p>
          <a:p>
            <a:r>
              <a:rPr lang="en-US" sz="1200" kern="1200" dirty="0" smtClean="0">
                <a:solidFill>
                  <a:schemeClr val="tx1"/>
                </a:solidFill>
                <a:latin typeface="+mn-lt"/>
                <a:ea typeface="+mn-ea"/>
                <a:cs typeface="+mn-cs"/>
              </a:rPr>
              <a:t>A novel hypothesis is that </a:t>
            </a:r>
            <a:r>
              <a:rPr lang="en-US" sz="1200" kern="1200" dirty="0" err="1" smtClean="0">
                <a:solidFill>
                  <a:schemeClr val="tx1"/>
                </a:solidFill>
                <a:latin typeface="+mn-lt"/>
                <a:ea typeface="+mn-ea"/>
                <a:cs typeface="+mn-cs"/>
              </a:rPr>
              <a:t>taurine</a:t>
            </a:r>
            <a:r>
              <a:rPr lang="en-US" sz="1200" kern="1200" dirty="0" smtClean="0">
                <a:solidFill>
                  <a:schemeClr val="tx1"/>
                </a:solidFill>
                <a:latin typeface="+mn-lt"/>
                <a:ea typeface="+mn-ea"/>
                <a:cs typeface="+mn-cs"/>
              </a:rPr>
              <a:t> conjugates to mitochondrial transfer RNA and, thus, prevents formation of mitochondrial superoxide.12 </a:t>
            </a:r>
            <a:endParaRPr lang="en-US" b="1" dirty="0" smtClean="0"/>
          </a:p>
          <a:p>
            <a:endParaRPr lang="en-US" b="1" dirty="0" smtClean="0"/>
          </a:p>
          <a:p>
            <a:r>
              <a:rPr lang="en-US" dirty="0" smtClean="0">
                <a:hlinkClick r:id="rId3"/>
              </a:rPr>
              <a:t>Volume 2, Issue 3, </a:t>
            </a:r>
            <a:r>
              <a:rPr lang="en-US" dirty="0" smtClean="0"/>
              <a:t>pages 376–386, May/June 2011</a:t>
            </a:r>
          </a:p>
          <a:p>
            <a:r>
              <a:rPr lang="en-US" dirty="0" smtClean="0"/>
              <a:t>Cell and molecular </a:t>
            </a:r>
            <a:r>
              <a:rPr lang="en-US" dirty="0" err="1" smtClean="0"/>
              <a:t>biologyu</a:t>
            </a:r>
            <a:endParaRPr lang="en-US" dirty="0" smtClean="0"/>
          </a:p>
          <a:p>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vitaminK/osmolytes_review_taurine_2005.pdf</a:t>
            </a:r>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tRNA_wobble_taurine_mitochondria.pdf</a:t>
            </a:r>
            <a:endParaRPr lang="en-US" b="1" smtClean="0"/>
          </a:p>
          <a:p>
            <a:endParaRPr lang="en-US" b="1" smtClean="0"/>
          </a:p>
          <a:p>
            <a:r>
              <a:rPr lang="en-US" dirty="0" smtClean="0">
                <a:hlinkClick r:id="rId3"/>
              </a:rPr>
              <a:t>Volume 2, Issue 3, </a:t>
            </a:r>
            <a:r>
              <a:rPr lang="en-US" dirty="0" smtClean="0"/>
              <a:t>pages 376–386, May/June 2011</a:t>
            </a:r>
          </a:p>
          <a:p>
            <a:r>
              <a:rPr lang="en-US" dirty="0" smtClean="0"/>
              <a:t>Cell and molecular </a:t>
            </a:r>
            <a:r>
              <a:rPr lang="en-US" dirty="0" err="1" smtClean="0"/>
              <a:t>biologyu</a:t>
            </a:r>
            <a:endParaRPr lang="en-US" dirty="0" smtClean="0"/>
          </a:p>
          <a:p>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46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vitaminK/fever_mitochonrial_disease.text</a:t>
            </a:r>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47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fever_autism_mitochondria.pdf</a:t>
            </a:r>
            <a:endParaRPr lang="en-US" dirty="0" smtClean="0"/>
          </a:p>
          <a:p>
            <a:endParaRPr lang="en-US" dirty="0" smtClean="0"/>
          </a:p>
          <a:p>
            <a:r>
              <a:rPr lang="en-US" dirty="0" smtClean="0"/>
              <a:t>Figure 1. The Findings of </a:t>
            </a:r>
            <a:r>
              <a:rPr lang="en-US" dirty="0" err="1" smtClean="0"/>
              <a:t>Shoffner</a:t>
            </a:r>
            <a:r>
              <a:rPr lang="en-US" dirty="0" smtClean="0"/>
              <a:t>, et al1 on Autistic Regression in</a:t>
            </a:r>
          </a:p>
          <a:p>
            <a:r>
              <a:rPr lang="en-US" dirty="0" smtClean="0"/>
              <a:t>Children with Mitochondrial Disease and Autism Spectrum Disorder</a:t>
            </a:r>
          </a:p>
          <a:p>
            <a:r>
              <a:rPr lang="en-US" dirty="0" smtClean="0"/>
              <a:t>(ASD). The current best figures for the point prevalence of ASD in the</a:t>
            </a:r>
          </a:p>
          <a:p>
            <a:r>
              <a:rPr lang="en-US" dirty="0" smtClean="0"/>
              <a:t>US (blue circle; 1 in 110)10, the risk of “definite” mitochondrial</a:t>
            </a:r>
          </a:p>
          <a:p>
            <a:r>
              <a:rPr lang="en-US" dirty="0" smtClean="0"/>
              <a:t>disease among children with ASD (4%)2, and the birth risk of childhood</a:t>
            </a:r>
          </a:p>
          <a:p>
            <a:r>
              <a:rPr lang="en-US" dirty="0" smtClean="0"/>
              <a:t>forms of mitochondrial disease (purple circle; 1 in 4000)8 are</a:t>
            </a:r>
          </a:p>
          <a:p>
            <a:r>
              <a:rPr lang="en-US" dirty="0" smtClean="0"/>
              <a:t>represented as Venn diagrams at the top. The Top 10 </a:t>
            </a:r>
            <a:r>
              <a:rPr lang="en-US" dirty="0" err="1" smtClean="0"/>
              <a:t>Shoffner</a:t>
            </a:r>
            <a:r>
              <a:rPr lang="en-US" dirty="0" smtClean="0"/>
              <a:t> paper</a:t>
            </a:r>
          </a:p>
          <a:p>
            <a:r>
              <a:rPr lang="en-US" dirty="0" smtClean="0"/>
              <a:t>studied 28 children within the intersection of these 2 important</a:t>
            </a:r>
          </a:p>
          <a:p>
            <a:r>
              <a:rPr lang="en-US" dirty="0" smtClean="0"/>
              <a:t>disease groups. The numbers in purple boxes represent the numbers</a:t>
            </a:r>
          </a:p>
          <a:p>
            <a:r>
              <a:rPr lang="en-US" dirty="0" smtClean="0"/>
              <a:t>reported in the study. “FUO” is fever of unknown origin. The standard</a:t>
            </a:r>
          </a:p>
          <a:p>
            <a:r>
              <a:rPr lang="en-US" dirty="0" smtClean="0"/>
              <a:t>clinical definitions for “possible”, “probable”, and “definite”</a:t>
            </a:r>
          </a:p>
          <a:p>
            <a:r>
              <a:rPr lang="en-US" dirty="0" smtClean="0"/>
              <a:t>mitochondrial disease are referred to as the modified Walker</a:t>
            </a:r>
          </a:p>
          <a:p>
            <a:r>
              <a:rPr lang="en-US" dirty="0" smtClean="0"/>
              <a:t>criteria3.</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48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vitaminK/taurine_hydroxylation_keto_glutarate_sulfate_Laurie.pdf</a:t>
            </a:r>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60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vitaminK/taurine_breast_cancer.pdf</a:t>
            </a:r>
            <a:endParaRPr lang="en-US" smtClean="0"/>
          </a:p>
          <a:p>
            <a:endParaRPr lang="en-US"/>
          </a:p>
        </p:txBody>
      </p:sp>
      <p:sp>
        <p:nvSpPr>
          <p:cNvPr id="4" name="Slide Number Placeholder 3"/>
          <p:cNvSpPr>
            <a:spLocks noGrp="1"/>
          </p:cNvSpPr>
          <p:nvPr>
            <p:ph type="sldNum" sz="quarter" idx="10"/>
          </p:nvPr>
        </p:nvSpPr>
        <p:spPr/>
        <p:txBody>
          <a:bodyPr/>
          <a:lstStyle/>
          <a:p>
            <a:fld id="{16D3DF44-F564-2C4A-93E2-20376F5DA0AD}" type="slidenum">
              <a:rPr lang="en-US" smtClean="0"/>
              <a:pPr/>
              <a:t>64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vitaminK/taurine_breast_cancer.pdf</a:t>
            </a:r>
            <a:endParaRPr lang="en-US" smtClean="0"/>
          </a:p>
          <a:p>
            <a:endParaRPr lang="en-US"/>
          </a:p>
        </p:txBody>
      </p:sp>
      <p:sp>
        <p:nvSpPr>
          <p:cNvPr id="4" name="Slide Number Placeholder 3"/>
          <p:cNvSpPr>
            <a:spLocks noGrp="1"/>
          </p:cNvSpPr>
          <p:nvPr>
            <p:ph type="sldNum" sz="quarter" idx="10"/>
          </p:nvPr>
        </p:nvSpPr>
        <p:spPr/>
        <p:txBody>
          <a:bodyPr/>
          <a:lstStyle/>
          <a:p>
            <a:fld id="{16D3DF44-F564-2C4A-93E2-20376F5DA0AD}" type="slidenum">
              <a:rPr lang="en-US" smtClean="0"/>
              <a:pPr/>
              <a:t>65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vitaminK/taurine_breast_cancer.pdf</a:t>
            </a:r>
            <a:r>
              <a:rPr lang="en-US" sz="1200" kern="1200" baseline="0" dirty="0" smtClean="0">
                <a:solidFill>
                  <a:schemeClr val="tx1"/>
                </a:solidFill>
                <a:latin typeface="+mn-lt"/>
                <a:ea typeface="+mn-ea"/>
                <a:cs typeface="+mn-cs"/>
              </a:rPr>
              <a:t> – reference 15</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15. Jacobi A, </a:t>
            </a:r>
            <a:r>
              <a:rPr lang="en-US" sz="1200" kern="1200" dirty="0" err="1" smtClean="0">
                <a:solidFill>
                  <a:schemeClr val="tx1"/>
                </a:solidFill>
                <a:latin typeface="+mn-lt"/>
                <a:ea typeface="+mn-ea"/>
                <a:cs typeface="+mn-cs"/>
              </a:rPr>
              <a:t>Menenakos</a:t>
            </a:r>
            <a:r>
              <a:rPr lang="en-US" sz="1200" kern="1200" dirty="0" smtClean="0">
                <a:solidFill>
                  <a:schemeClr val="tx1"/>
                </a:solidFill>
                <a:latin typeface="+mn-lt"/>
                <a:ea typeface="+mn-ea"/>
                <a:cs typeface="+mn-cs"/>
              </a:rPr>
              <a:t> C, </a:t>
            </a:r>
            <a:r>
              <a:rPr lang="en-US" sz="1200" kern="1200" dirty="0" err="1" smtClean="0">
                <a:solidFill>
                  <a:schemeClr val="tx1"/>
                </a:solidFill>
                <a:latin typeface="+mn-lt"/>
                <a:ea typeface="+mn-ea"/>
                <a:cs typeface="+mn-cs"/>
              </a:rPr>
              <a:t>Braumann</a:t>
            </a:r>
            <a:r>
              <a:rPr lang="en-US" sz="1200" kern="1200" dirty="0" smtClean="0">
                <a:solidFill>
                  <a:schemeClr val="tx1"/>
                </a:solidFill>
                <a:latin typeface="+mn-lt"/>
                <a:ea typeface="+mn-ea"/>
                <a:cs typeface="+mn-cs"/>
              </a:rPr>
              <a:t> C (2005) </a:t>
            </a:r>
            <a:r>
              <a:rPr lang="en-US" sz="1200" kern="1200" dirty="0" err="1" smtClean="0">
                <a:solidFill>
                  <a:schemeClr val="tx1"/>
                </a:solidFill>
                <a:latin typeface="+mn-lt"/>
                <a:ea typeface="+mn-ea"/>
                <a:cs typeface="+mn-cs"/>
              </a:rPr>
              <a:t>Taurolidine</a:t>
            </a:r>
            <a:r>
              <a:rPr lang="en-US" sz="1200" kern="1200" dirty="0" smtClean="0">
                <a:solidFill>
                  <a:schemeClr val="tx1"/>
                </a:solidFill>
                <a:latin typeface="+mn-lt"/>
                <a:ea typeface="+mn-ea"/>
                <a:cs typeface="+mn-cs"/>
              </a:rPr>
              <a:t> a new drug with anti-tumor, anti-</a:t>
            </a:r>
            <a:r>
              <a:rPr lang="en-US" sz="1200" kern="1200" dirty="0" err="1" smtClean="0">
                <a:solidFill>
                  <a:schemeClr val="tx1"/>
                </a:solidFill>
                <a:latin typeface="+mn-lt"/>
                <a:ea typeface="+mn-ea"/>
                <a:cs typeface="+mn-cs"/>
              </a:rPr>
              <a:t>angiogenic</a:t>
            </a:r>
            <a:r>
              <a:rPr lang="en-US" sz="1200" kern="1200" dirty="0" smtClean="0">
                <a:solidFill>
                  <a:schemeClr val="tx1"/>
                </a:solidFill>
                <a:latin typeface="+mn-lt"/>
                <a:ea typeface="+mn-ea"/>
                <a:cs typeface="+mn-cs"/>
              </a:rPr>
              <a:t> effects. Anticancer Drugs 16(9):917–921</a:t>
            </a:r>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66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vitaminK/taurine_breast_cancer.pdf</a:t>
            </a:r>
            <a:r>
              <a:rPr lang="en-US" sz="1200" kern="1200" baseline="0" dirty="0" smtClean="0">
                <a:solidFill>
                  <a:schemeClr val="tx1"/>
                </a:solidFill>
                <a:latin typeface="+mn-lt"/>
                <a:ea typeface="+mn-ea"/>
                <a:cs typeface="+mn-cs"/>
              </a:rPr>
              <a:t> – reference 15</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15. Jacobi A, </a:t>
            </a:r>
            <a:r>
              <a:rPr lang="en-US" sz="1200" kern="1200" dirty="0" err="1" smtClean="0">
                <a:solidFill>
                  <a:schemeClr val="tx1"/>
                </a:solidFill>
                <a:latin typeface="+mn-lt"/>
                <a:ea typeface="+mn-ea"/>
                <a:cs typeface="+mn-cs"/>
              </a:rPr>
              <a:t>Menenakos</a:t>
            </a:r>
            <a:r>
              <a:rPr lang="en-US" sz="1200" kern="1200" dirty="0" smtClean="0">
                <a:solidFill>
                  <a:schemeClr val="tx1"/>
                </a:solidFill>
                <a:latin typeface="+mn-lt"/>
                <a:ea typeface="+mn-ea"/>
                <a:cs typeface="+mn-cs"/>
              </a:rPr>
              <a:t> C, </a:t>
            </a:r>
            <a:r>
              <a:rPr lang="en-US" sz="1200" kern="1200" dirty="0" err="1" smtClean="0">
                <a:solidFill>
                  <a:schemeClr val="tx1"/>
                </a:solidFill>
                <a:latin typeface="+mn-lt"/>
                <a:ea typeface="+mn-ea"/>
                <a:cs typeface="+mn-cs"/>
              </a:rPr>
              <a:t>Braumann</a:t>
            </a:r>
            <a:r>
              <a:rPr lang="en-US" sz="1200" kern="1200" dirty="0" smtClean="0">
                <a:solidFill>
                  <a:schemeClr val="tx1"/>
                </a:solidFill>
                <a:latin typeface="+mn-lt"/>
                <a:ea typeface="+mn-ea"/>
                <a:cs typeface="+mn-cs"/>
              </a:rPr>
              <a:t> C (2005) </a:t>
            </a:r>
            <a:r>
              <a:rPr lang="en-US" sz="1200" kern="1200" dirty="0" err="1" smtClean="0">
                <a:solidFill>
                  <a:schemeClr val="tx1"/>
                </a:solidFill>
                <a:latin typeface="+mn-lt"/>
                <a:ea typeface="+mn-ea"/>
                <a:cs typeface="+mn-cs"/>
              </a:rPr>
              <a:t>Taurolidine</a:t>
            </a:r>
            <a:r>
              <a:rPr lang="en-US" sz="1200" kern="1200" dirty="0" smtClean="0">
                <a:solidFill>
                  <a:schemeClr val="tx1"/>
                </a:solidFill>
                <a:latin typeface="+mn-lt"/>
                <a:ea typeface="+mn-ea"/>
                <a:cs typeface="+mn-cs"/>
              </a:rPr>
              <a:t> a new drug with anti-tumor, anti-</a:t>
            </a:r>
            <a:r>
              <a:rPr lang="en-US" sz="1200" kern="1200" dirty="0" err="1" smtClean="0">
                <a:solidFill>
                  <a:schemeClr val="tx1"/>
                </a:solidFill>
                <a:latin typeface="+mn-lt"/>
                <a:ea typeface="+mn-ea"/>
                <a:cs typeface="+mn-cs"/>
              </a:rPr>
              <a:t>angiogenic</a:t>
            </a:r>
            <a:r>
              <a:rPr lang="en-US" sz="1200" kern="1200" dirty="0" smtClean="0">
                <a:solidFill>
                  <a:schemeClr val="tx1"/>
                </a:solidFill>
                <a:latin typeface="+mn-lt"/>
                <a:ea typeface="+mn-ea"/>
                <a:cs typeface="+mn-cs"/>
              </a:rPr>
              <a:t> effects. Anticancer Drugs 16(9):917–921</a:t>
            </a:r>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67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WHERE??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Fig. 10. Proposed signaling mechanisms for the effects of H2S on rotenone-induced apoptosis. Rotenone induces complex I inhibition, which initiates the dissipation of </a:t>
            </a:r>
            <a:r>
              <a:rPr lang="en-US" sz="1200" kern="1200" dirty="0" err="1" smtClean="0">
                <a:solidFill>
                  <a:schemeClr val="tx1"/>
                </a:solidFill>
                <a:latin typeface="+mn-lt"/>
                <a:ea typeface="+mn-ea"/>
                <a:cs typeface="+mn-cs"/>
              </a:rPr>
              <a:t>􏰇􏲛m</a:t>
            </a:r>
            <a:r>
              <a:rPr lang="en-US" sz="1200" kern="1200" dirty="0" smtClean="0">
                <a:solidFill>
                  <a:schemeClr val="tx1"/>
                </a:solidFill>
                <a:latin typeface="+mn-lt"/>
                <a:ea typeface="+mn-ea"/>
                <a:cs typeface="+mn-cs"/>
              </a:rPr>
              <a:t>, causing the matrix swelling and promoting the opening of mitochondrial permeability transition pore. Rotenone may also stimulate intracellular p38/JNK MAPK pathway. The activation of p38/JNK MAPK, in turn, induces the recruitment of </a:t>
            </a:r>
            <a:r>
              <a:rPr lang="en-US" sz="1200" kern="1200" dirty="0" err="1" smtClean="0">
                <a:solidFill>
                  <a:schemeClr val="tx1"/>
                </a:solidFill>
                <a:latin typeface="+mn-lt"/>
                <a:ea typeface="+mn-ea"/>
                <a:cs typeface="+mn-cs"/>
              </a:rPr>
              <a:t>cytoplasmic</a:t>
            </a:r>
            <a:r>
              <a:rPr lang="en-US" sz="1200" kern="1200" dirty="0" smtClean="0">
                <a:solidFill>
                  <a:schemeClr val="tx1"/>
                </a:solidFill>
                <a:latin typeface="+mn-lt"/>
                <a:ea typeface="+mn-ea"/>
                <a:cs typeface="+mn-cs"/>
              </a:rPr>
              <a:t> apoptotic members of Bcl-2 family proteins (e.g., </a:t>
            </a:r>
            <a:r>
              <a:rPr lang="en-US" sz="1200" kern="1200" dirty="0" err="1" smtClean="0">
                <a:solidFill>
                  <a:schemeClr val="tx1"/>
                </a:solidFill>
                <a:latin typeface="+mn-lt"/>
                <a:ea typeface="+mn-ea"/>
                <a:cs typeface="+mn-cs"/>
              </a:rPr>
              <a:t>Bax</a:t>
            </a:r>
            <a:r>
              <a:rPr lang="en-US" sz="1200" kern="1200" dirty="0" smtClean="0">
                <a:solidFill>
                  <a:schemeClr val="tx1"/>
                </a:solidFill>
                <a:latin typeface="+mn-lt"/>
                <a:ea typeface="+mn-ea"/>
                <a:cs typeface="+mn-cs"/>
              </a:rPr>
              <a:t>, Bid) to mitochondria and forms permeability transition pore, causing the release of </a:t>
            </a:r>
            <a:r>
              <a:rPr lang="en-US" sz="1200" kern="1200" dirty="0" err="1" smtClean="0">
                <a:solidFill>
                  <a:schemeClr val="tx1"/>
                </a:solidFill>
                <a:latin typeface="+mn-lt"/>
                <a:ea typeface="+mn-ea"/>
                <a:cs typeface="+mn-cs"/>
              </a:rPr>
              <a:t>cytochrome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to </a:t>
            </a:r>
            <a:r>
              <a:rPr lang="en-US" sz="1200" kern="1200" dirty="0" err="1" smtClean="0">
                <a:solidFill>
                  <a:schemeClr val="tx1"/>
                </a:solidFill>
                <a:latin typeface="+mn-lt"/>
                <a:ea typeface="+mn-ea"/>
                <a:cs typeface="+mn-cs"/>
              </a:rPr>
              <a:t>cytosol</a:t>
            </a:r>
            <a:r>
              <a:rPr lang="en-US" sz="1200" kern="1200" dirty="0" smtClean="0">
                <a:solidFill>
                  <a:schemeClr val="tx1"/>
                </a:solidFill>
                <a:latin typeface="+mn-lt"/>
                <a:ea typeface="+mn-ea"/>
                <a:cs typeface="+mn-cs"/>
              </a:rPr>
              <a:t>. The </a:t>
            </a:r>
            <a:r>
              <a:rPr lang="en-US" sz="1200" kern="1200" dirty="0" err="1" smtClean="0">
                <a:solidFill>
                  <a:schemeClr val="tx1"/>
                </a:solidFill>
                <a:latin typeface="+mn-lt"/>
                <a:ea typeface="+mn-ea"/>
                <a:cs typeface="+mn-cs"/>
              </a:rPr>
              <a:t>cytosolic</a:t>
            </a:r>
            <a:r>
              <a:rPr lang="en-US" sz="1200" kern="1200" dirty="0" smtClean="0">
                <a:solidFill>
                  <a:schemeClr val="tx1"/>
                </a:solidFill>
                <a:latin typeface="+mn-lt"/>
                <a:ea typeface="+mn-ea"/>
                <a:cs typeface="+mn-cs"/>
              </a:rPr>
              <a:t> apoptotic executors (</a:t>
            </a:r>
            <a:r>
              <a:rPr lang="en-US" sz="1200" kern="1200" dirty="0" err="1" smtClean="0">
                <a:solidFill>
                  <a:schemeClr val="tx1"/>
                </a:solidFill>
                <a:latin typeface="+mn-lt"/>
                <a:ea typeface="+mn-ea"/>
                <a:cs typeface="+mn-cs"/>
              </a:rPr>
              <a:t>cytochrome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Apaf-1, and pro-caspase-9) form </a:t>
            </a:r>
            <a:r>
              <a:rPr lang="en-US" sz="1200" kern="1200" dirty="0" err="1" smtClean="0">
                <a:solidFill>
                  <a:schemeClr val="tx1"/>
                </a:solidFill>
                <a:latin typeface="+mn-lt"/>
                <a:ea typeface="+mn-ea"/>
                <a:cs typeface="+mn-cs"/>
              </a:rPr>
              <a:t>apoptosome</a:t>
            </a:r>
            <a:r>
              <a:rPr lang="en-US" sz="1200" kern="1200" dirty="0" smtClean="0">
                <a:solidFill>
                  <a:schemeClr val="tx1"/>
                </a:solidFill>
                <a:latin typeface="+mn-lt"/>
                <a:ea typeface="+mn-ea"/>
                <a:cs typeface="+mn-cs"/>
              </a:rPr>
              <a:t>, which leads to activation of pro-caspase-9, subsequently activating caspase-3. The mechanisms underlying the </a:t>
            </a:r>
            <a:r>
              <a:rPr lang="en-US" sz="1200" kern="1200" dirty="0" err="1" smtClean="0">
                <a:solidFill>
                  <a:schemeClr val="tx1"/>
                </a:solidFill>
                <a:latin typeface="+mn-lt"/>
                <a:ea typeface="+mn-ea"/>
                <a:cs typeface="+mn-cs"/>
              </a:rPr>
              <a:t>antiapoptotic</a:t>
            </a:r>
            <a:r>
              <a:rPr lang="en-US" sz="1200" kern="1200" dirty="0" smtClean="0">
                <a:solidFill>
                  <a:schemeClr val="tx1"/>
                </a:solidFill>
                <a:latin typeface="+mn-lt"/>
                <a:ea typeface="+mn-ea"/>
                <a:cs typeface="+mn-cs"/>
              </a:rPr>
              <a:t> effects of H2S may result from opening of </a:t>
            </a:r>
            <a:r>
              <a:rPr lang="en-US" sz="1200" kern="1200" dirty="0" err="1" smtClean="0">
                <a:solidFill>
                  <a:schemeClr val="tx1"/>
                </a:solidFill>
                <a:latin typeface="+mn-lt"/>
                <a:ea typeface="+mn-ea"/>
                <a:cs typeface="+mn-cs"/>
              </a:rPr>
              <a:t>mitoKATP</a:t>
            </a:r>
            <a:r>
              <a:rPr lang="en-US" sz="1200" kern="1200" dirty="0" smtClean="0">
                <a:solidFill>
                  <a:schemeClr val="tx1"/>
                </a:solidFill>
                <a:latin typeface="+mn-lt"/>
                <a:ea typeface="+mn-ea"/>
                <a:cs typeface="+mn-cs"/>
              </a:rPr>
              <a:t> channels, which in turn mediates the prevention of </a:t>
            </a:r>
            <a:r>
              <a:rPr lang="en-US" sz="1200" kern="1200" dirty="0" err="1" smtClean="0">
                <a:solidFill>
                  <a:schemeClr val="tx1"/>
                </a:solidFill>
                <a:latin typeface="+mn-lt"/>
                <a:ea typeface="+mn-ea"/>
                <a:cs typeface="+mn-cs"/>
              </a:rPr>
              <a:t>􏰇􏲛m</a:t>
            </a:r>
            <a:r>
              <a:rPr lang="en-US" sz="1200" kern="1200" dirty="0" smtClean="0">
                <a:solidFill>
                  <a:schemeClr val="tx1"/>
                </a:solidFill>
                <a:latin typeface="+mn-lt"/>
                <a:ea typeface="+mn-ea"/>
                <a:cs typeface="+mn-cs"/>
              </a:rPr>
              <a:t> loss and the inhibition of p38/JNK MAPK pathway.</a:t>
            </a:r>
          </a:p>
          <a:p>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73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sz="1200" kern="1200" dirty="0" smtClean="0">
                <a:solidFill>
                  <a:schemeClr val="tx1"/>
                </a:solidFill>
                <a:latin typeface="+mn-lt"/>
                <a:ea typeface="+mn-ea"/>
                <a:cs typeface="+mn-cs"/>
              </a:rPr>
              <a:t>Our previous studies revealed the absence of posttranscriptional </a:t>
            </a:r>
            <a:r>
              <a:rPr lang="en-US" sz="1200" kern="1200" dirty="0" err="1" smtClean="0">
                <a:solidFill>
                  <a:schemeClr val="tx1"/>
                </a:solidFill>
                <a:latin typeface="+mn-lt"/>
                <a:ea typeface="+mn-ea"/>
                <a:cs typeface="+mn-cs"/>
              </a:rPr>
              <a:t>taurine</a:t>
            </a:r>
            <a:r>
              <a:rPr lang="en-US" sz="1200" kern="1200" dirty="0" smtClean="0">
                <a:solidFill>
                  <a:schemeClr val="tx1"/>
                </a:solidFill>
                <a:latin typeface="+mn-lt"/>
                <a:ea typeface="+mn-ea"/>
                <a:cs typeface="+mn-cs"/>
              </a:rPr>
              <a:t> modification at the </a:t>
            </a:r>
            <a:r>
              <a:rPr lang="en-US" sz="1200" kern="1200" dirty="0" err="1" smtClean="0">
                <a:solidFill>
                  <a:schemeClr val="tx1"/>
                </a:solidFill>
                <a:latin typeface="+mn-lt"/>
                <a:ea typeface="+mn-ea"/>
                <a:cs typeface="+mn-cs"/>
              </a:rPr>
              <a:t>anticodon</a:t>
            </a:r>
            <a:r>
              <a:rPr lang="en-US" sz="1200" kern="1200" dirty="0" smtClean="0">
                <a:solidFill>
                  <a:schemeClr val="tx1"/>
                </a:solidFill>
                <a:latin typeface="+mn-lt"/>
                <a:ea typeface="+mn-ea"/>
                <a:cs typeface="+mn-cs"/>
              </a:rPr>
              <a:t> wobble </a:t>
            </a:r>
            <a:r>
              <a:rPr lang="en-US" sz="1200" kern="1200" dirty="0" err="1" smtClean="0">
                <a:solidFill>
                  <a:schemeClr val="tx1"/>
                </a:solidFill>
                <a:latin typeface="+mn-lt"/>
                <a:ea typeface="+mn-ea"/>
                <a:cs typeface="+mn-cs"/>
              </a:rPr>
              <a:t>uridine</a:t>
            </a:r>
            <a:r>
              <a:rPr lang="en-US" sz="1200" kern="1200" dirty="0" smtClean="0">
                <a:solidFill>
                  <a:schemeClr val="tx1"/>
                </a:solidFill>
                <a:latin typeface="+mn-lt"/>
                <a:ea typeface="+mn-ea"/>
                <a:cs typeface="+mn-cs"/>
              </a:rPr>
              <a:t> in mutant </a:t>
            </a:r>
            <a:r>
              <a:rPr lang="en-US" sz="1200" kern="1200" dirty="0" err="1" smtClean="0">
                <a:solidFill>
                  <a:schemeClr val="tx1"/>
                </a:solidFill>
                <a:latin typeface="+mn-lt"/>
                <a:ea typeface="+mn-ea"/>
                <a:cs typeface="+mn-cs"/>
              </a:rPr>
              <a:t>mt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tRNAs</a:t>
            </a:r>
            <a:r>
              <a:rPr lang="en-US" sz="1200" kern="1200" dirty="0" smtClean="0">
                <a:solidFill>
                  <a:schemeClr val="tx1"/>
                </a:solidFill>
                <a:latin typeface="+mn-lt"/>
                <a:ea typeface="+mn-ea"/>
                <a:cs typeface="+mn-cs"/>
              </a:rPr>
              <a:t> isolated from cells derived from patients with two major classes of mitochondrial diseases, MELAS (mitochondrial </a:t>
            </a:r>
            <a:r>
              <a:rPr lang="en-US" sz="1200" kern="1200" dirty="0" err="1" smtClean="0">
                <a:solidFill>
                  <a:schemeClr val="tx1"/>
                </a:solidFill>
                <a:latin typeface="+mn-lt"/>
                <a:ea typeface="+mn-ea"/>
                <a:cs typeface="+mn-cs"/>
              </a:rPr>
              <a:t>myopathy</a:t>
            </a:r>
            <a:r>
              <a:rPr lang="en-US" sz="1200" kern="1200" dirty="0" smtClean="0">
                <a:solidFill>
                  <a:schemeClr val="tx1"/>
                </a:solidFill>
                <a:latin typeface="+mn-lt"/>
                <a:ea typeface="+mn-ea"/>
                <a:cs typeface="+mn-cs"/>
              </a:rPr>
              <a:t>, encephalopathy, lactic acidosis, and stroke-like episodes) and MERRF (</a:t>
            </a:r>
            <a:r>
              <a:rPr lang="en-US" sz="1200" kern="1200" dirty="0" err="1" smtClean="0">
                <a:solidFill>
                  <a:schemeClr val="tx1"/>
                </a:solidFill>
                <a:latin typeface="+mn-lt"/>
                <a:ea typeface="+mn-ea"/>
                <a:cs typeface="+mn-cs"/>
              </a:rPr>
              <a:t>myoclonus</a:t>
            </a:r>
            <a:r>
              <a:rPr lang="en-US" sz="1200" kern="1200" dirty="0" smtClean="0">
                <a:solidFill>
                  <a:schemeClr val="tx1"/>
                </a:solidFill>
                <a:latin typeface="+mn-lt"/>
                <a:ea typeface="+mn-ea"/>
                <a:cs typeface="+mn-cs"/>
              </a:rPr>
              <a:t> epilepsy associated with ragged red fibers). Defective </a:t>
            </a:r>
            <a:r>
              <a:rPr lang="en-US" sz="1200" kern="1200" dirty="0" err="1" smtClean="0">
                <a:solidFill>
                  <a:schemeClr val="tx1"/>
                </a:solidFill>
                <a:latin typeface="+mn-lt"/>
                <a:ea typeface="+mn-ea"/>
                <a:cs typeface="+mn-cs"/>
              </a:rPr>
              <a:t>taurine</a:t>
            </a:r>
            <a:r>
              <a:rPr lang="en-US" sz="1200" kern="1200" dirty="0" smtClean="0">
                <a:solidFill>
                  <a:schemeClr val="tx1"/>
                </a:solidFill>
                <a:latin typeface="+mn-lt"/>
                <a:ea typeface="+mn-ea"/>
                <a:cs typeface="+mn-cs"/>
              </a:rPr>
              <a:t> modification of the mutant </a:t>
            </a:r>
            <a:r>
              <a:rPr lang="en-US" sz="1200" kern="1200" dirty="0" err="1" smtClean="0">
                <a:solidFill>
                  <a:schemeClr val="tx1"/>
                </a:solidFill>
                <a:latin typeface="+mn-lt"/>
                <a:ea typeface="+mn-ea"/>
                <a:cs typeface="+mn-cs"/>
              </a:rPr>
              <a:t>mt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tRNAs</a:t>
            </a:r>
            <a:r>
              <a:rPr lang="en-US" sz="1200" kern="1200" dirty="0" smtClean="0">
                <a:solidFill>
                  <a:schemeClr val="tx1"/>
                </a:solidFill>
                <a:latin typeface="+mn-lt"/>
                <a:ea typeface="+mn-ea"/>
                <a:cs typeface="+mn-cs"/>
              </a:rPr>
              <a:t> results in a deficiency in protein synthesis as the cognate </a:t>
            </a:r>
            <a:r>
              <a:rPr lang="en-US" sz="1200" kern="1200" dirty="0" err="1" smtClean="0">
                <a:solidFill>
                  <a:schemeClr val="tx1"/>
                </a:solidFill>
                <a:latin typeface="+mn-lt"/>
                <a:ea typeface="+mn-ea"/>
                <a:cs typeface="+mn-cs"/>
              </a:rPr>
              <a:t>codons</a:t>
            </a:r>
            <a:r>
              <a:rPr lang="en-US" sz="1200" kern="1200" dirty="0" smtClean="0">
                <a:solidFill>
                  <a:schemeClr val="tx1"/>
                </a:solidFill>
                <a:latin typeface="+mn-lt"/>
                <a:ea typeface="+mn-ea"/>
                <a:cs typeface="+mn-cs"/>
              </a:rPr>
              <a:t> of the mutant </a:t>
            </a:r>
            <a:r>
              <a:rPr lang="en-US" sz="1200" kern="1200" dirty="0" err="1" smtClean="0">
                <a:solidFill>
                  <a:schemeClr val="tx1"/>
                </a:solidFill>
                <a:latin typeface="+mn-lt"/>
                <a:ea typeface="+mn-ea"/>
                <a:cs typeface="+mn-cs"/>
              </a:rPr>
              <a:t>mt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tRNA</a:t>
            </a:r>
            <a:r>
              <a:rPr lang="en-US" sz="1200" kern="1200" dirty="0" smtClean="0">
                <a:solidFill>
                  <a:schemeClr val="tx1"/>
                </a:solidFill>
                <a:latin typeface="+mn-lt"/>
                <a:ea typeface="+mn-ea"/>
                <a:cs typeface="+mn-cs"/>
              </a:rPr>
              <a:t> cannot be decoded. These findings represent the first evidence of a molecular pathogenesis caused by an RNA modification disorder. </a:t>
            </a:r>
            <a:r>
              <a:rPr lang="en-US" sz="1200" kern="1200" dirty="0" err="1" smtClean="0">
                <a:solidFill>
                  <a:schemeClr val="tx1"/>
                </a:solidFill>
                <a:latin typeface="+mn-lt"/>
                <a:ea typeface="+mn-ea"/>
                <a:cs typeface="+mn-cs"/>
              </a:rPr>
              <a:t></a:t>
            </a:r>
            <a:r>
              <a:rPr lang="en-US" sz="1200" kern="1200" dirty="0" smtClean="0">
                <a:solidFill>
                  <a:schemeClr val="tx1"/>
                </a:solidFill>
                <a:latin typeface="+mn-lt"/>
                <a:ea typeface="+mn-ea"/>
                <a:cs typeface="+mn-cs"/>
              </a:rPr>
              <a:t> 2011 John Wiley &amp; Sons, Ltd. </a:t>
            </a:r>
            <a:r>
              <a:rPr lang="en-US" sz="1200" kern="1200" dirty="0" err="1" smtClean="0">
                <a:solidFill>
                  <a:schemeClr val="tx1"/>
                </a:solidFill>
                <a:latin typeface="+mn-lt"/>
                <a:ea typeface="+mn-ea"/>
                <a:cs typeface="+mn-cs"/>
              </a:rPr>
              <a:t>WIREs</a:t>
            </a:r>
            <a:r>
              <a:rPr lang="en-US" sz="1200" kern="1200" dirty="0" smtClean="0">
                <a:solidFill>
                  <a:schemeClr val="tx1"/>
                </a:solidFill>
                <a:latin typeface="+mn-lt"/>
                <a:ea typeface="+mn-ea"/>
                <a:cs typeface="+mn-cs"/>
              </a:rPr>
              <a:t> RNA 2011 2 376–386 DOI: 10.1002/wrna.65</a:t>
            </a:r>
          </a:p>
          <a:p>
            <a:endParaRPr lang="en-US" dirty="0" smtClean="0"/>
          </a:p>
          <a:p>
            <a:r>
              <a:rPr lang="en-US" dirty="0" err="1" smtClean="0"/>
              <a:t>vitaminK/taurine_mitochdondrial_tRNAs.pdf</a:t>
            </a:r>
            <a:endParaRPr lang="en-US" dirty="0" smtClean="0"/>
          </a:p>
          <a:p>
            <a:endParaRPr lang="en-US" dirty="0" smtClean="0"/>
          </a:p>
          <a:p>
            <a:r>
              <a:rPr lang="en-US" dirty="0" smtClean="0"/>
              <a:t>EMBO J. 2002 December 2; 21(23): 6581–6589. </a:t>
            </a:r>
          </a:p>
          <a:p>
            <a:r>
              <a:rPr lang="en-US" dirty="0" err="1" smtClean="0"/>
              <a:t>doi</a:t>
            </a:r>
            <a:r>
              <a:rPr lang="en-US" dirty="0" smtClean="0"/>
              <a:t>:  </a:t>
            </a:r>
            <a:r>
              <a:rPr lang="en-US" dirty="0" smtClean="0">
                <a:hlinkClick r:id="rId3"/>
              </a:rPr>
              <a:t>10.1093/emboj/cdf656</a:t>
            </a:r>
            <a:endParaRPr lang="en-US" dirty="0" smtClean="0"/>
          </a:p>
          <a:p>
            <a:r>
              <a:rPr lang="en-US" dirty="0" smtClean="0"/>
              <a:t>PMCID: PMC136959</a:t>
            </a:r>
          </a:p>
          <a:p>
            <a:r>
              <a:rPr lang="en-US" b="1" dirty="0" err="1" smtClean="0"/>
              <a:t>Taurine</a:t>
            </a:r>
            <a:r>
              <a:rPr lang="en-US" b="1" dirty="0" smtClean="0"/>
              <a:t> as a constituent of mitochondrial </a:t>
            </a:r>
            <a:r>
              <a:rPr lang="en-US" b="1" dirty="0" err="1" smtClean="0"/>
              <a:t>tRNAs</a:t>
            </a:r>
            <a:r>
              <a:rPr lang="en-US" b="1" dirty="0" smtClean="0"/>
              <a:t>: new insights into the functions of </a:t>
            </a:r>
            <a:r>
              <a:rPr lang="en-US" b="1" dirty="0" err="1" smtClean="0"/>
              <a:t>taurine</a:t>
            </a:r>
            <a:r>
              <a:rPr lang="en-US" b="1" dirty="0" smtClean="0"/>
              <a:t> and human mitochondrial diseases</a:t>
            </a:r>
          </a:p>
          <a:p>
            <a:r>
              <a:rPr lang="en-US" dirty="0" smtClean="0">
                <a:hlinkClick r:id="rId4"/>
              </a:rPr>
              <a:t>Takeo Suzuki</a:t>
            </a:r>
            <a:r>
              <a:rPr lang="en-US" dirty="0" smtClean="0"/>
              <a:t>,</a:t>
            </a:r>
            <a:r>
              <a:rPr lang="en-US" baseline="30000" dirty="0" smtClean="0"/>
              <a:t>1</a:t>
            </a:r>
            <a:r>
              <a:rPr lang="en-US" dirty="0" smtClean="0"/>
              <a:t> </a:t>
            </a:r>
            <a:r>
              <a:rPr lang="en-US" dirty="0" smtClean="0">
                <a:hlinkClick r:id="rId4"/>
              </a:rPr>
              <a:t>Tsutomu Suzuki</a:t>
            </a:r>
            <a:r>
              <a:rPr lang="en-US" dirty="0" smtClean="0"/>
              <a:t>,</a:t>
            </a:r>
            <a:r>
              <a:rPr lang="en-US" baseline="30000" dirty="0" smtClean="0"/>
              <a:t>1,2,3</a:t>
            </a:r>
            <a:r>
              <a:rPr lang="en-US" dirty="0" smtClean="0"/>
              <a:t> </a:t>
            </a:r>
            <a:r>
              <a:rPr lang="en-US" dirty="0" smtClean="0">
                <a:hlinkClick r:id="rId5"/>
              </a:rPr>
              <a:t>Takeshi Wada</a:t>
            </a:r>
            <a:r>
              <a:rPr lang="en-US" dirty="0" smtClean="0"/>
              <a:t>,</a:t>
            </a:r>
            <a:r>
              <a:rPr lang="en-US" baseline="30000" dirty="0" smtClean="0"/>
              <a:t>1,2</a:t>
            </a:r>
            <a:r>
              <a:rPr lang="en-US" dirty="0" smtClean="0"/>
              <a:t> </a:t>
            </a:r>
            <a:r>
              <a:rPr lang="en-US" dirty="0" smtClean="0">
                <a:hlinkClick r:id="rId6"/>
              </a:rPr>
              <a:t>Kazuhiko Saigo</a:t>
            </a:r>
            <a:r>
              <a:rPr lang="en-US" dirty="0" smtClean="0"/>
              <a:t>,</a:t>
            </a:r>
            <a:r>
              <a:rPr lang="en-US" baseline="30000" dirty="0" smtClean="0"/>
              <a:t>1,2</a:t>
            </a:r>
            <a:r>
              <a:rPr lang="en-US" dirty="0" smtClean="0"/>
              <a:t> and </a:t>
            </a:r>
            <a:r>
              <a:rPr lang="en-US" dirty="0" smtClean="0">
                <a:hlinkClick r:id="rId7"/>
              </a:rPr>
              <a:t>Kimitsuna Watanabe</a:t>
            </a:r>
            <a:r>
              <a:rPr lang="en-US" baseline="30000" dirty="0" smtClean="0"/>
              <a:t>1,2,3</a:t>
            </a:r>
            <a:endParaRPr lang="en-US" dirty="0" smtClean="0"/>
          </a:p>
          <a:p>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74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vitaminK/taurine_2009.pdf</a:t>
            </a:r>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Fish_oil_taurine.text</a:t>
            </a:r>
            <a:endParaRPr lang="en-US" dirty="0" smtClean="0"/>
          </a:p>
          <a:p>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10</a:t>
            </a:fld>
            <a:endParaRPr lang="en-US"/>
          </a:p>
        </p:txBody>
      </p:sp>
    </p:spTree>
    <p:extLst>
      <p:ext uri="{BB962C8B-B14F-4D97-AF65-F5344CB8AC3E}">
        <p14:creationId xmlns:p14="http://schemas.microsoft.com/office/powerpoint/2010/main" val="1484938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vitaminK/taurine_2009.pdf</a:t>
            </a:r>
          </a:p>
          <a:p>
            <a:endParaRPr lang="en-US" dirty="0" smtClean="0"/>
          </a:p>
          <a:p>
            <a:r>
              <a:rPr lang="en-US" dirty="0" smtClean="0"/>
              <a:t>vitaminK/acetaminophen_toxicity_hypotaurine_NAC_2010.pdf</a:t>
            </a:r>
          </a:p>
          <a:p>
            <a:r>
              <a:rPr lang="en-US" sz="1200" b="1" kern="1200" dirty="0" smtClean="0">
                <a:solidFill>
                  <a:schemeClr val="tx1"/>
                </a:solidFill>
                <a:latin typeface="+mn-lt"/>
                <a:ea typeface="+mn-ea"/>
                <a:cs typeface="+mn-cs"/>
              </a:rPr>
              <a:t>Figure. A simplified biosynthesis pathway from </a:t>
            </a:r>
            <a:r>
              <a:rPr lang="en-US" sz="1200" b="1" kern="1200" dirty="0" err="1" smtClean="0">
                <a:solidFill>
                  <a:schemeClr val="tx1"/>
                </a:solidFill>
                <a:latin typeface="+mn-lt"/>
                <a:ea typeface="+mn-ea"/>
                <a:cs typeface="+mn-cs"/>
              </a:rPr>
              <a:t>methionine</a:t>
            </a:r>
            <a:r>
              <a:rPr lang="en-US" sz="1200" b="1" kern="1200" dirty="0" smtClean="0">
                <a:solidFill>
                  <a:schemeClr val="tx1"/>
                </a:solidFill>
                <a:latin typeface="+mn-lt"/>
                <a:ea typeface="+mn-ea"/>
                <a:cs typeface="+mn-cs"/>
              </a:rPr>
              <a:t> to </a:t>
            </a:r>
            <a:r>
              <a:rPr lang="en-US" sz="1200" b="1" kern="1200" dirty="0" err="1" smtClean="0">
                <a:solidFill>
                  <a:schemeClr val="tx1"/>
                </a:solidFill>
                <a:latin typeface="+mn-lt"/>
                <a:ea typeface="+mn-ea"/>
                <a:cs typeface="+mn-cs"/>
              </a:rPr>
              <a:t>taurine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Methionine</a:t>
            </a:r>
            <a:r>
              <a:rPr lang="en-US" sz="1200" b="1" kern="1200" dirty="0" smtClean="0">
                <a:solidFill>
                  <a:schemeClr val="tx1"/>
                </a:solidFill>
                <a:latin typeface="+mn-lt"/>
                <a:ea typeface="+mn-ea"/>
                <a:cs typeface="+mn-cs"/>
              </a:rPr>
              <a:t> is converted to </a:t>
            </a:r>
            <a:r>
              <a:rPr lang="en-US" sz="1200" b="1" kern="1200" dirty="0" err="1" smtClean="0">
                <a:solidFill>
                  <a:schemeClr val="tx1"/>
                </a:solidFill>
                <a:latin typeface="+mn-lt"/>
                <a:ea typeface="+mn-ea"/>
                <a:cs typeface="+mn-cs"/>
              </a:rPr>
              <a:t>homocysteine</a:t>
            </a:r>
            <a:r>
              <a:rPr lang="en-US" sz="1200" b="1" kern="1200" dirty="0" smtClean="0">
                <a:solidFill>
                  <a:schemeClr val="tx1"/>
                </a:solidFill>
                <a:latin typeface="+mn-lt"/>
                <a:ea typeface="+mn-ea"/>
                <a:cs typeface="+mn-cs"/>
              </a:rPr>
              <a:t> in 3 steps. </a:t>
            </a:r>
            <a:r>
              <a:rPr lang="en-US" sz="1200" b="1" kern="1200" dirty="0" err="1" smtClean="0">
                <a:solidFill>
                  <a:schemeClr val="tx1"/>
                </a:solidFill>
                <a:latin typeface="+mn-lt"/>
                <a:ea typeface="+mn-ea"/>
                <a:cs typeface="+mn-cs"/>
              </a:rPr>
              <a:t>Homocysteine</a:t>
            </a:r>
            <a:r>
              <a:rPr lang="en-US" sz="1200" b="1" kern="1200" dirty="0" smtClean="0">
                <a:solidFill>
                  <a:schemeClr val="tx1"/>
                </a:solidFill>
                <a:latin typeface="+mn-lt"/>
                <a:ea typeface="+mn-ea"/>
                <a:cs typeface="+mn-cs"/>
              </a:rPr>
              <a:t> is used as a substrate to form </a:t>
            </a:r>
            <a:r>
              <a:rPr lang="en-US" sz="1200" b="1" kern="1200" dirty="0" err="1" smtClean="0">
                <a:solidFill>
                  <a:schemeClr val="tx1"/>
                </a:solidFill>
                <a:latin typeface="+mn-lt"/>
                <a:ea typeface="+mn-ea"/>
                <a:cs typeface="+mn-cs"/>
              </a:rPr>
              <a:t>cysteine</a:t>
            </a:r>
            <a:r>
              <a:rPr lang="en-US" sz="1200" b="1" kern="1200" dirty="0" smtClean="0">
                <a:solidFill>
                  <a:schemeClr val="tx1"/>
                </a:solidFill>
                <a:latin typeface="+mn-lt"/>
                <a:ea typeface="+mn-ea"/>
                <a:cs typeface="+mn-cs"/>
              </a:rPr>
              <a:t> in 2 steps but can also be converted back to </a:t>
            </a:r>
            <a:r>
              <a:rPr lang="en-US" sz="1200" b="1" kern="1200" dirty="0" err="1" smtClean="0">
                <a:solidFill>
                  <a:schemeClr val="tx1"/>
                </a:solidFill>
                <a:latin typeface="+mn-lt"/>
                <a:ea typeface="+mn-ea"/>
                <a:cs typeface="+mn-cs"/>
              </a:rPr>
              <a:t>methionine</a:t>
            </a:r>
            <a:r>
              <a:rPr lang="en-US" sz="1200" b="1" kern="1200" dirty="0" smtClean="0">
                <a:solidFill>
                  <a:schemeClr val="tx1"/>
                </a:solidFill>
                <a:latin typeface="+mn-lt"/>
                <a:ea typeface="+mn-ea"/>
                <a:cs typeface="+mn-cs"/>
              </a:rPr>
              <a:t> by 2 different mechanisms. </a:t>
            </a:r>
            <a:r>
              <a:rPr lang="en-US" sz="1200" b="1" kern="1200" dirty="0" err="1" smtClean="0">
                <a:solidFill>
                  <a:schemeClr val="tx1"/>
                </a:solidFill>
                <a:latin typeface="+mn-lt"/>
                <a:ea typeface="+mn-ea"/>
                <a:cs typeface="+mn-cs"/>
              </a:rPr>
              <a:t>Cysteine</a:t>
            </a:r>
            <a:r>
              <a:rPr lang="en-US" sz="1200" b="1" kern="1200" dirty="0" smtClean="0">
                <a:solidFill>
                  <a:schemeClr val="tx1"/>
                </a:solidFill>
                <a:latin typeface="+mn-lt"/>
                <a:ea typeface="+mn-ea"/>
                <a:cs typeface="+mn-cs"/>
              </a:rPr>
              <a:t>, precursor for the important antioxidant glutathione and the gaseous transmitter/signaling molecule H2S, can be further converted to </a:t>
            </a:r>
            <a:r>
              <a:rPr lang="en-US" sz="1200" b="1" kern="1200" dirty="0" err="1" smtClean="0">
                <a:solidFill>
                  <a:schemeClr val="tx1"/>
                </a:solidFill>
                <a:latin typeface="+mn-lt"/>
                <a:ea typeface="+mn-ea"/>
                <a:cs typeface="+mn-cs"/>
              </a:rPr>
              <a:t>cysteine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sulfinate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Cysteine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sulfinate</a:t>
            </a:r>
            <a:r>
              <a:rPr lang="en-US" sz="1200" b="1" kern="1200" dirty="0" smtClean="0">
                <a:solidFill>
                  <a:schemeClr val="tx1"/>
                </a:solidFill>
                <a:latin typeface="+mn-lt"/>
                <a:ea typeface="+mn-ea"/>
                <a:cs typeface="+mn-cs"/>
              </a:rPr>
              <a:t> is converted to </a:t>
            </a:r>
            <a:r>
              <a:rPr lang="en-US" sz="1200" b="1" kern="1200" dirty="0" err="1" smtClean="0">
                <a:solidFill>
                  <a:schemeClr val="tx1"/>
                </a:solidFill>
                <a:latin typeface="+mn-lt"/>
                <a:ea typeface="+mn-ea"/>
                <a:cs typeface="+mn-cs"/>
              </a:rPr>
              <a:t>taurine</a:t>
            </a:r>
            <a:r>
              <a:rPr lang="en-US" sz="1200" b="1" kern="1200" dirty="0" smtClean="0">
                <a:solidFill>
                  <a:schemeClr val="tx1"/>
                </a:solidFill>
                <a:latin typeface="+mn-lt"/>
                <a:ea typeface="+mn-ea"/>
                <a:cs typeface="+mn-cs"/>
              </a:rPr>
              <a:t> in 2 steps via 2 different pathways. Tau- </a:t>
            </a:r>
            <a:r>
              <a:rPr lang="en-US" sz="1200" b="1" kern="1200" dirty="0" err="1" smtClean="0">
                <a:solidFill>
                  <a:schemeClr val="tx1"/>
                </a:solidFill>
                <a:latin typeface="+mn-lt"/>
                <a:ea typeface="+mn-ea"/>
                <a:cs typeface="+mn-cs"/>
              </a:rPr>
              <a:t>rine</a:t>
            </a:r>
            <a:r>
              <a:rPr lang="en-US" sz="1200" b="1" kern="1200" dirty="0" smtClean="0">
                <a:solidFill>
                  <a:schemeClr val="tx1"/>
                </a:solidFill>
                <a:latin typeface="+mn-lt"/>
                <a:ea typeface="+mn-ea"/>
                <a:cs typeface="+mn-cs"/>
              </a:rPr>
              <a:t> can decrease </a:t>
            </a:r>
            <a:r>
              <a:rPr lang="en-US" sz="1200" b="1" kern="1200" dirty="0" err="1" smtClean="0">
                <a:solidFill>
                  <a:schemeClr val="tx1"/>
                </a:solidFill>
                <a:latin typeface="+mn-lt"/>
                <a:ea typeface="+mn-ea"/>
                <a:cs typeface="+mn-cs"/>
              </a:rPr>
              <a:t>methionine</a:t>
            </a:r>
            <a:r>
              <a:rPr lang="en-US" sz="1200" b="1" kern="1200" dirty="0" smtClean="0">
                <a:solidFill>
                  <a:schemeClr val="tx1"/>
                </a:solidFill>
                <a:latin typeface="+mn-lt"/>
                <a:ea typeface="+mn-ea"/>
                <a:cs typeface="+mn-cs"/>
              </a:rPr>
              <a:t> by decreasing uptake. Whether </a:t>
            </a:r>
            <a:r>
              <a:rPr lang="en-US" sz="1200" b="1" kern="1200" dirty="0" err="1" smtClean="0">
                <a:solidFill>
                  <a:schemeClr val="tx1"/>
                </a:solidFill>
                <a:latin typeface="+mn-lt"/>
                <a:ea typeface="+mn-ea"/>
                <a:cs typeface="+mn-cs"/>
              </a:rPr>
              <a:t>taurine</a:t>
            </a:r>
            <a:r>
              <a:rPr lang="en-US" sz="1200" b="1" kern="1200" dirty="0" smtClean="0">
                <a:solidFill>
                  <a:schemeClr val="tx1"/>
                </a:solidFill>
                <a:latin typeface="+mn-lt"/>
                <a:ea typeface="+mn-ea"/>
                <a:cs typeface="+mn-cs"/>
              </a:rPr>
              <a:t> decreases </a:t>
            </a:r>
            <a:r>
              <a:rPr lang="en-US" sz="1200" b="1" kern="1200" dirty="0" err="1" smtClean="0">
                <a:solidFill>
                  <a:schemeClr val="tx1"/>
                </a:solidFill>
                <a:latin typeface="+mn-lt"/>
                <a:ea typeface="+mn-ea"/>
                <a:cs typeface="+mn-cs"/>
              </a:rPr>
              <a:t>homocysteine</a:t>
            </a:r>
            <a:r>
              <a:rPr lang="en-US" sz="1200" b="1" kern="1200" dirty="0" smtClean="0">
                <a:solidFill>
                  <a:schemeClr val="tx1"/>
                </a:solidFill>
                <a:latin typeface="+mn-lt"/>
                <a:ea typeface="+mn-ea"/>
                <a:cs typeface="+mn-cs"/>
              </a:rPr>
              <a:t> directly or via a reduction of </a:t>
            </a:r>
            <a:r>
              <a:rPr lang="en-US" sz="1200" b="1" kern="1200" dirty="0" err="1" smtClean="0">
                <a:solidFill>
                  <a:schemeClr val="tx1"/>
                </a:solidFill>
                <a:latin typeface="+mn-lt"/>
                <a:ea typeface="+mn-ea"/>
                <a:cs typeface="+mn-cs"/>
              </a:rPr>
              <a:t>methionine</a:t>
            </a:r>
            <a:r>
              <a:rPr lang="en-US" sz="1200" b="1" kern="1200" dirty="0" smtClean="0">
                <a:solidFill>
                  <a:schemeClr val="tx1"/>
                </a:solidFill>
                <a:latin typeface="+mn-lt"/>
                <a:ea typeface="+mn-ea"/>
                <a:cs typeface="+mn-cs"/>
              </a:rPr>
              <a:t> is unclear.</a:t>
            </a:r>
          </a:p>
          <a:p>
            <a:endParaRPr lang="en-US" dirty="0"/>
          </a:p>
        </p:txBody>
      </p:sp>
      <p:sp>
        <p:nvSpPr>
          <p:cNvPr id="4" name="Slide Number Placeholder 3"/>
          <p:cNvSpPr>
            <a:spLocks noGrp="1"/>
          </p:cNvSpPr>
          <p:nvPr>
            <p:ph type="sldNum" sz="quarter" idx="10"/>
          </p:nvPr>
        </p:nvSpPr>
        <p:spPr/>
        <p:txBody>
          <a:bodyPr/>
          <a:lstStyle/>
          <a:p>
            <a:fld id="{DEF50DB7-0C5F-D849-B56F-B7E72C0E795C}"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Bob from where?</a:t>
            </a:r>
          </a:p>
          <a:p>
            <a:endParaRPr lang="en-US" dirty="0" smtClean="0"/>
          </a:p>
          <a:p>
            <a:r>
              <a:rPr lang="en-US" dirty="0" err="1" smtClean="0"/>
              <a:t>vitaminK/taurine_to_acetyl_CoA.pdf</a:t>
            </a:r>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vitaminK/sodium_lauryl_sulfate.pdf</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vitaminK/taurine_improves_skin_barrier.text</a:t>
            </a:r>
            <a:endParaRPr lang="en-US" dirty="0" smtClean="0"/>
          </a:p>
          <a:p>
            <a:endParaRPr lang="en-US" dirty="0"/>
          </a:p>
        </p:txBody>
      </p:sp>
      <p:sp>
        <p:nvSpPr>
          <p:cNvPr id="4" name="Slide Number Placeholder 3"/>
          <p:cNvSpPr>
            <a:spLocks noGrp="1"/>
          </p:cNvSpPr>
          <p:nvPr>
            <p:ph type="sldNum" sz="quarter" idx="10"/>
          </p:nvPr>
        </p:nvSpPr>
        <p:spPr/>
        <p:txBody>
          <a:bodyPr/>
          <a:lstStyle/>
          <a:p>
            <a:fld id="{16D3DF44-F564-2C4A-93E2-20376F5DA0AD}" type="slidenum">
              <a:rPr lang="en-US" smtClean="0"/>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For_vic/arrhythmias_exercise_sudden_cardiac_arrest_2009.pdf</a:t>
            </a:r>
            <a:endParaRPr lang="en-US" dirty="0"/>
          </a:p>
        </p:txBody>
      </p:sp>
      <p:sp>
        <p:nvSpPr>
          <p:cNvPr id="4" name="Slide Number Placeholder 3"/>
          <p:cNvSpPr>
            <a:spLocks noGrp="1"/>
          </p:cNvSpPr>
          <p:nvPr>
            <p:ph type="sldNum" sz="quarter" idx="10"/>
          </p:nvPr>
        </p:nvSpPr>
        <p:spPr/>
        <p:txBody>
          <a:bodyPr/>
          <a:lstStyle/>
          <a:p>
            <a:fld id="{17B6EB17-3289-E543-BE1A-ADEF9FCED1AE}"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119FCD-A5EA-4443-92DA-FFC1A6B6C8D1}" type="datetimeFigureOut">
              <a:rPr lang="en-US" smtClean="0"/>
              <a:pPr/>
              <a:t>10/31/12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46A78-5E0F-514A-92A9-29D0B3F67A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19FCD-A5EA-4443-92DA-FFC1A6B6C8D1}" type="datetimeFigureOut">
              <a:rPr lang="en-US" smtClean="0"/>
              <a:pPr/>
              <a:t>10/31/12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46A78-5E0F-514A-92A9-29D0B3F67A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19FCD-A5EA-4443-92DA-FFC1A6B6C8D1}" type="datetimeFigureOut">
              <a:rPr lang="en-US" smtClean="0"/>
              <a:pPr/>
              <a:t>10/31/12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46A78-5E0F-514A-92A9-29D0B3F67A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19FCD-A5EA-4443-92DA-FFC1A6B6C8D1}" type="datetimeFigureOut">
              <a:rPr lang="en-US" smtClean="0"/>
              <a:pPr/>
              <a:t>10/31/12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46A78-5E0F-514A-92A9-29D0B3F67A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19FCD-A5EA-4443-92DA-FFC1A6B6C8D1}" type="datetimeFigureOut">
              <a:rPr lang="en-US" smtClean="0"/>
              <a:pPr/>
              <a:t>10/31/12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46A78-5E0F-514A-92A9-29D0B3F67A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119FCD-A5EA-4443-92DA-FFC1A6B6C8D1}" type="datetimeFigureOut">
              <a:rPr lang="en-US" smtClean="0"/>
              <a:pPr/>
              <a:t>10/31/12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46A78-5E0F-514A-92A9-29D0B3F67A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119FCD-A5EA-4443-92DA-FFC1A6B6C8D1}" type="datetimeFigureOut">
              <a:rPr lang="en-US" smtClean="0"/>
              <a:pPr/>
              <a:t>10/31/12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46A78-5E0F-514A-92A9-29D0B3F67A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119FCD-A5EA-4443-92DA-FFC1A6B6C8D1}" type="datetimeFigureOut">
              <a:rPr lang="en-US" smtClean="0"/>
              <a:pPr/>
              <a:t>10/31/12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146A78-5E0F-514A-92A9-29D0B3F67A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19FCD-A5EA-4443-92DA-FFC1A6B6C8D1}" type="datetimeFigureOut">
              <a:rPr lang="en-US" smtClean="0"/>
              <a:pPr/>
              <a:t>10/31/12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46A78-5E0F-514A-92A9-29D0B3F67A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19FCD-A5EA-4443-92DA-FFC1A6B6C8D1}" type="datetimeFigureOut">
              <a:rPr lang="en-US" smtClean="0"/>
              <a:pPr/>
              <a:t>10/31/12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46A78-5E0F-514A-92A9-29D0B3F67A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19FCD-A5EA-4443-92DA-FFC1A6B6C8D1}" type="datetimeFigureOut">
              <a:rPr lang="en-US" smtClean="0"/>
              <a:pPr/>
              <a:t>10/31/12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46A78-5E0F-514A-92A9-29D0B3F67A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19FCD-A5EA-4443-92DA-FFC1A6B6C8D1}" type="datetimeFigureOut">
              <a:rPr lang="en-US" smtClean="0"/>
              <a:pPr/>
              <a:t>10/31/12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46A78-5E0F-514A-92A9-29D0B3F67A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people.csail.mit.edu/seneff/"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2.jpeg"/><Relationship Id="rId10"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urine.png"/>
          <p:cNvPicPr>
            <a:picLocks noChangeAspect="1"/>
          </p:cNvPicPr>
          <p:nvPr/>
        </p:nvPicPr>
        <p:blipFill>
          <a:blip r:embed="rId3"/>
          <a:srcRect l="-40915" r="-40915"/>
          <a:stretch>
            <a:fillRect/>
          </a:stretch>
        </p:blipFill>
        <p:spPr>
          <a:xfrm>
            <a:off x="2391559" y="-371945"/>
            <a:ext cx="4781937" cy="2629881"/>
          </a:xfrm>
          <a:prstGeom prst="rect">
            <a:avLst/>
          </a:prstGeom>
        </p:spPr>
      </p:pic>
      <p:sp>
        <p:nvSpPr>
          <p:cNvPr id="2" name="Title 1"/>
          <p:cNvSpPr>
            <a:spLocks noGrp="1"/>
          </p:cNvSpPr>
          <p:nvPr>
            <p:ph type="ctrTitle"/>
          </p:nvPr>
        </p:nvSpPr>
        <p:spPr>
          <a:xfrm>
            <a:off x="685800" y="1395412"/>
            <a:ext cx="7772400" cy="1470025"/>
          </a:xfrm>
        </p:spPr>
        <p:txBody>
          <a:bodyPr>
            <a:normAutofit/>
          </a:bodyPr>
          <a:lstStyle/>
          <a:p>
            <a:r>
              <a:rPr lang="en-US" dirty="0" err="1" smtClean="0"/>
              <a:t>Taurine</a:t>
            </a:r>
            <a:r>
              <a:rPr lang="en-US" dirty="0" smtClean="0"/>
              <a:t>: A Mysterious Molecule with Intriguing Possibilities</a:t>
            </a:r>
            <a:endParaRPr lang="en-US" dirty="0"/>
          </a:p>
        </p:txBody>
      </p:sp>
      <p:sp>
        <p:nvSpPr>
          <p:cNvPr id="3" name="Subtitle 2"/>
          <p:cNvSpPr>
            <a:spLocks noGrp="1"/>
          </p:cNvSpPr>
          <p:nvPr>
            <p:ph type="subTitle" idx="1"/>
          </p:nvPr>
        </p:nvSpPr>
        <p:spPr>
          <a:xfrm>
            <a:off x="1371600" y="3423062"/>
            <a:ext cx="6400800" cy="1752600"/>
          </a:xfrm>
        </p:spPr>
        <p:txBody>
          <a:bodyPr>
            <a:normAutofit fontScale="85000" lnSpcReduction="20000"/>
          </a:bodyPr>
          <a:lstStyle/>
          <a:p>
            <a:r>
              <a:rPr lang="en-US" dirty="0" smtClean="0">
                <a:ln>
                  <a:solidFill>
                    <a:srgbClr val="000000"/>
                  </a:solidFill>
                </a:ln>
              </a:rPr>
              <a:t>Stephanie Seneff</a:t>
            </a:r>
          </a:p>
          <a:p>
            <a:r>
              <a:rPr lang="en-US" dirty="0" smtClean="0">
                <a:ln>
                  <a:solidFill>
                    <a:srgbClr val="000000"/>
                  </a:solidFill>
                </a:ln>
              </a:rPr>
              <a:t>Wise Traditions Workshop</a:t>
            </a:r>
          </a:p>
          <a:p>
            <a:r>
              <a:rPr lang="en-US" dirty="0" smtClean="0">
                <a:ln>
                  <a:solidFill>
                    <a:srgbClr val="000000"/>
                  </a:solidFill>
                </a:ln>
              </a:rPr>
              <a:t>Weston </a:t>
            </a:r>
            <a:r>
              <a:rPr lang="en-US" dirty="0" smtClean="0">
                <a:ln>
                  <a:solidFill>
                    <a:srgbClr val="000000"/>
                  </a:solidFill>
                </a:ln>
              </a:rPr>
              <a:t>A. </a:t>
            </a:r>
            <a:r>
              <a:rPr lang="en-US" dirty="0" smtClean="0">
                <a:ln>
                  <a:solidFill>
                    <a:srgbClr val="000000"/>
                  </a:solidFill>
                </a:ln>
              </a:rPr>
              <a:t>Price </a:t>
            </a:r>
            <a:r>
              <a:rPr lang="en-US" dirty="0" smtClean="0">
                <a:ln>
                  <a:solidFill>
                    <a:srgbClr val="000000"/>
                  </a:solidFill>
                </a:ln>
              </a:rPr>
              <a:t>Foundation</a:t>
            </a:r>
          </a:p>
          <a:p>
            <a:r>
              <a:rPr lang="en-US" dirty="0" smtClean="0">
                <a:ln>
                  <a:solidFill>
                    <a:srgbClr val="000000"/>
                  </a:solidFill>
                </a:ln>
              </a:rPr>
              <a:t>Monday, Nov. 12, 2012</a:t>
            </a:r>
          </a:p>
          <a:p>
            <a:endParaRPr lang="en-US" dirty="0">
              <a:ln>
                <a:solidFill>
                  <a:srgbClr val="000000"/>
                </a:solidFill>
              </a:ln>
            </a:endParaRPr>
          </a:p>
        </p:txBody>
      </p:sp>
      <p:sp>
        <p:nvSpPr>
          <p:cNvPr id="5" name="TextBox 4"/>
          <p:cNvSpPr txBox="1"/>
          <p:nvPr/>
        </p:nvSpPr>
        <p:spPr>
          <a:xfrm>
            <a:off x="3216942" y="5919236"/>
            <a:ext cx="5927058" cy="830997"/>
          </a:xfrm>
          <a:prstGeom prst="rect">
            <a:avLst/>
          </a:prstGeom>
          <a:noFill/>
        </p:spPr>
        <p:txBody>
          <a:bodyPr wrap="square" rtlCol="0">
            <a:spAutoFit/>
          </a:bodyPr>
          <a:lstStyle/>
          <a:p>
            <a:pPr algn="r"/>
            <a:r>
              <a:rPr lang="en-US" sz="2400" dirty="0" smtClean="0"/>
              <a:t>Download the slides from: </a:t>
            </a:r>
            <a:r>
              <a:rPr lang="en-US" sz="2400" dirty="0" smtClean="0">
                <a:hlinkClick r:id="rId4"/>
              </a:rPr>
              <a:t>http://people.csail.mit.edu/seneff/</a:t>
            </a:r>
            <a:r>
              <a:rPr lang="en-US" sz="2400" dirty="0" smtClean="0"/>
              <a:t> </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745"/>
            <a:ext cx="8229600" cy="1143000"/>
          </a:xfrm>
        </p:spPr>
        <p:txBody>
          <a:bodyPr/>
          <a:lstStyle/>
          <a:p>
            <a:r>
              <a:rPr lang="en-US" dirty="0" smtClean="0"/>
              <a:t>Fish Oil + </a:t>
            </a:r>
            <a:r>
              <a:rPr lang="en-US" dirty="0" err="1" smtClean="0"/>
              <a:t>Taurine</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243940"/>
            <a:ext cx="8229600" cy="4525963"/>
          </a:xfrm>
        </p:spPr>
        <p:txBody>
          <a:bodyPr>
            <a:normAutofit fontScale="92500" lnSpcReduction="20000"/>
          </a:bodyPr>
          <a:lstStyle/>
          <a:p>
            <a:r>
              <a:rPr lang="en-US" dirty="0" smtClean="0"/>
              <a:t>Experiment </a:t>
            </a:r>
            <a:r>
              <a:rPr lang="en-US" dirty="0"/>
              <a:t>on diabetic/obese mice, three </a:t>
            </a:r>
            <a:r>
              <a:rPr lang="en-US" dirty="0" smtClean="0"/>
              <a:t>groups</a:t>
            </a:r>
          </a:p>
          <a:p>
            <a:pPr lvl="1"/>
            <a:r>
              <a:rPr lang="en-US" dirty="0"/>
              <a:t>F</a:t>
            </a:r>
            <a:r>
              <a:rPr lang="en-US" dirty="0" smtClean="0"/>
              <a:t>ish </a:t>
            </a:r>
            <a:r>
              <a:rPr lang="en-US" dirty="0" smtClean="0"/>
              <a:t>oil</a:t>
            </a:r>
          </a:p>
          <a:p>
            <a:pPr lvl="1"/>
            <a:r>
              <a:rPr lang="en-US" dirty="0"/>
              <a:t>F</a:t>
            </a:r>
            <a:r>
              <a:rPr lang="en-US" dirty="0" smtClean="0"/>
              <a:t>ish </a:t>
            </a:r>
            <a:r>
              <a:rPr lang="en-US" dirty="0"/>
              <a:t>oil + </a:t>
            </a:r>
            <a:r>
              <a:rPr lang="en-US" dirty="0" err="1" smtClean="0"/>
              <a:t>taurine</a:t>
            </a:r>
            <a:endParaRPr lang="en-US" dirty="0" smtClean="0"/>
          </a:p>
          <a:p>
            <a:pPr lvl="1"/>
            <a:r>
              <a:rPr lang="en-US" dirty="0"/>
              <a:t>S</a:t>
            </a:r>
            <a:r>
              <a:rPr lang="en-US" dirty="0" smtClean="0"/>
              <a:t>oybean </a:t>
            </a:r>
            <a:r>
              <a:rPr lang="en-US" dirty="0"/>
              <a:t>oil</a:t>
            </a:r>
          </a:p>
          <a:p>
            <a:r>
              <a:rPr lang="en-US" dirty="0"/>
              <a:t>S</a:t>
            </a:r>
            <a:r>
              <a:rPr lang="en-US" dirty="0" smtClean="0"/>
              <a:t>erum </a:t>
            </a:r>
            <a:r>
              <a:rPr lang="en-US" dirty="0"/>
              <a:t>glucose levels significantly lower in mice fed fish </a:t>
            </a:r>
            <a:r>
              <a:rPr lang="en-US" dirty="0" smtClean="0"/>
              <a:t>oil (with or without </a:t>
            </a:r>
            <a:r>
              <a:rPr lang="en-US" dirty="0" err="1" smtClean="0"/>
              <a:t>taurine</a:t>
            </a:r>
            <a:r>
              <a:rPr lang="en-US" dirty="0" smtClean="0"/>
              <a:t>)</a:t>
            </a:r>
            <a:endParaRPr lang="en-US" dirty="0"/>
          </a:p>
          <a:p>
            <a:r>
              <a:rPr lang="en-US" dirty="0"/>
              <a:t>F</a:t>
            </a:r>
            <a:r>
              <a:rPr lang="en-US" dirty="0" smtClean="0"/>
              <a:t>ish </a:t>
            </a:r>
            <a:r>
              <a:rPr lang="en-US" dirty="0"/>
              <a:t>oil + </a:t>
            </a:r>
            <a:r>
              <a:rPr lang="en-US" dirty="0" err="1"/>
              <a:t>taurine</a:t>
            </a:r>
            <a:r>
              <a:rPr lang="en-US" dirty="0"/>
              <a:t> group had enhanced </a:t>
            </a:r>
            <a:r>
              <a:rPr lang="en-US" dirty="0" smtClean="0"/>
              <a:t>GLUT4 </a:t>
            </a:r>
            <a:r>
              <a:rPr lang="en-US" dirty="0"/>
              <a:t>distribution in plasma membrane of muscle </a:t>
            </a:r>
            <a:r>
              <a:rPr lang="en-US" dirty="0" smtClean="0"/>
              <a:t>tissue.</a:t>
            </a:r>
          </a:p>
          <a:p>
            <a:pPr lvl="1"/>
            <a:r>
              <a:rPr lang="en-US" dirty="0" smtClean="0"/>
              <a:t>GLUT4 </a:t>
            </a:r>
            <a:r>
              <a:rPr lang="en-US" dirty="0"/>
              <a:t>is the key catalyst for glucose uptake in muscles</a:t>
            </a:r>
          </a:p>
        </p:txBody>
      </p:sp>
      <p:sp>
        <p:nvSpPr>
          <p:cNvPr id="4" name="TextBox 3"/>
          <p:cNvSpPr txBox="1"/>
          <p:nvPr/>
        </p:nvSpPr>
        <p:spPr>
          <a:xfrm>
            <a:off x="2121201" y="6366205"/>
            <a:ext cx="6751368" cy="461665"/>
          </a:xfrm>
          <a:prstGeom prst="rect">
            <a:avLst/>
          </a:prstGeom>
          <a:noFill/>
        </p:spPr>
        <p:txBody>
          <a:bodyPr wrap="none" rtlCol="0">
            <a:spAutoFit/>
          </a:bodyPr>
          <a:lstStyle/>
          <a:p>
            <a:r>
              <a:rPr lang="en-US" sz="2400" dirty="0" smtClean="0">
                <a:solidFill>
                  <a:srgbClr val="FF0000"/>
                </a:solidFill>
              </a:rPr>
              <a:t>*</a:t>
            </a:r>
            <a:r>
              <a:rPr lang="da-DK" sz="2400" dirty="0" err="1" smtClean="0"/>
              <a:t>Mikami</a:t>
            </a:r>
            <a:r>
              <a:rPr lang="da-DK" sz="2400" dirty="0" smtClean="0"/>
              <a:t> </a:t>
            </a:r>
            <a:r>
              <a:rPr lang="da-DK" sz="2400" dirty="0"/>
              <a:t>et al., J. Food </a:t>
            </a:r>
            <a:r>
              <a:rPr lang="da-DK" sz="2400" dirty="0" err="1"/>
              <a:t>Sci</a:t>
            </a:r>
            <a:r>
              <a:rPr lang="da-DK" sz="2400" dirty="0"/>
              <a:t>. 2012 Jun, 77(6), H114-20.</a:t>
            </a:r>
            <a:r>
              <a:rPr lang="en-US" sz="2400" dirty="0" smtClean="0"/>
              <a:t> </a:t>
            </a:r>
            <a:endParaRPr lang="en-US" sz="2400" dirty="0"/>
          </a:p>
        </p:txBody>
      </p:sp>
    </p:spTree>
    <p:extLst>
      <p:ext uri="{BB962C8B-B14F-4D97-AF65-F5344CB8AC3E}">
        <p14:creationId xmlns:p14="http://schemas.microsoft.com/office/powerpoint/2010/main" val="12141161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Provocative Hypothesis</a:t>
            </a:r>
            <a:endParaRPr lang="en-US" dirty="0"/>
          </a:p>
        </p:txBody>
      </p:sp>
      <p:sp>
        <p:nvSpPr>
          <p:cNvPr id="3" name="Content Placeholder 2"/>
          <p:cNvSpPr>
            <a:spLocks noGrp="1"/>
          </p:cNvSpPr>
          <p:nvPr>
            <p:ph idx="1"/>
          </p:nvPr>
        </p:nvSpPr>
        <p:spPr/>
        <p:txBody>
          <a:bodyPr>
            <a:normAutofit fontScale="92500"/>
          </a:bodyPr>
          <a:lstStyle/>
          <a:p>
            <a:r>
              <a:rPr lang="en-US" dirty="0" err="1" smtClean="0"/>
              <a:t>Taurine</a:t>
            </a:r>
            <a:r>
              <a:rPr lang="en-US" dirty="0" smtClean="0"/>
              <a:t> is very stable (many claim it is inert)</a:t>
            </a:r>
          </a:p>
          <a:p>
            <a:r>
              <a:rPr lang="en-US" dirty="0" err="1" smtClean="0"/>
              <a:t>Taurine</a:t>
            </a:r>
            <a:r>
              <a:rPr lang="en-US" dirty="0" smtClean="0"/>
              <a:t> is stored in heart and brain as buffer for </a:t>
            </a:r>
            <a:r>
              <a:rPr lang="en-US" dirty="0" smtClean="0">
                <a:solidFill>
                  <a:srgbClr val="FF0000"/>
                </a:solidFill>
              </a:rPr>
              <a:t>sulfate </a:t>
            </a:r>
            <a:r>
              <a:rPr lang="en-US" dirty="0" smtClean="0"/>
              <a:t>supply during extreme adverse conditions</a:t>
            </a:r>
          </a:p>
          <a:p>
            <a:r>
              <a:rPr lang="en-US" dirty="0" smtClean="0"/>
              <a:t>Encephalitis leads to sulfate renewal!</a:t>
            </a:r>
          </a:p>
          <a:p>
            <a:pPr lvl="1"/>
            <a:r>
              <a:rPr lang="en-US" dirty="0" smtClean="0"/>
              <a:t>Hypochlorite (bleach) [released by immune cells to fight infection]</a:t>
            </a:r>
          </a:p>
          <a:p>
            <a:pPr lvl="1"/>
            <a:r>
              <a:rPr lang="en-US" dirty="0" smtClean="0"/>
              <a:t>Fever [enhances energy of reaction]</a:t>
            </a:r>
          </a:p>
          <a:p>
            <a:pPr lvl="1"/>
            <a:r>
              <a:rPr lang="en-US" dirty="0" smtClean="0"/>
              <a:t>Seizures [induce electric current and provide free electrons]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2" y="126028"/>
            <a:ext cx="8229600" cy="1143000"/>
          </a:xfrm>
        </p:spPr>
        <p:txBody>
          <a:bodyPr/>
          <a:lstStyle/>
          <a:p>
            <a:r>
              <a:rPr lang="en-US" dirty="0" smtClean="0"/>
              <a:t>The Importance of Sulfate: SO</a:t>
            </a:r>
            <a:r>
              <a:rPr lang="en-US" baseline="-25000" dirty="0" smtClean="0"/>
              <a:t>4</a:t>
            </a:r>
            <a:r>
              <a:rPr lang="en-US" baseline="30000" dirty="0" smtClean="0"/>
              <a:t>-2</a:t>
            </a:r>
            <a:endParaRPr lang="en-US" baseline="30000" dirty="0"/>
          </a:p>
        </p:txBody>
      </p:sp>
      <p:sp>
        <p:nvSpPr>
          <p:cNvPr id="3" name="Content Placeholder 2"/>
          <p:cNvSpPr>
            <a:spLocks noGrp="1"/>
          </p:cNvSpPr>
          <p:nvPr>
            <p:ph idx="1"/>
          </p:nvPr>
        </p:nvSpPr>
        <p:spPr>
          <a:xfrm>
            <a:off x="457200" y="1465100"/>
            <a:ext cx="8229600" cy="4525963"/>
          </a:xfrm>
        </p:spPr>
        <p:txBody>
          <a:bodyPr/>
          <a:lstStyle/>
          <a:p>
            <a:r>
              <a:rPr lang="en-US" dirty="0" smtClean="0"/>
              <a:t>I have traced most modern diseases to a deficiency in the supply of sulfate (I will talk much more about this tomorrow)</a:t>
            </a:r>
          </a:p>
          <a:p>
            <a:r>
              <a:rPr lang="en-US" dirty="0" smtClean="0"/>
              <a:t>Two critical points:</a:t>
            </a:r>
          </a:p>
          <a:p>
            <a:pPr lvl="1"/>
            <a:r>
              <a:rPr lang="en-US" dirty="0" err="1" smtClean="0"/>
              <a:t>Sulfation</a:t>
            </a:r>
            <a:r>
              <a:rPr lang="en-US" dirty="0" smtClean="0"/>
              <a:t> of cholesterol is essential for cholesterol transport – sulfate deficiency implies cholesterol deficiency</a:t>
            </a:r>
          </a:p>
          <a:p>
            <a:pPr lvl="1"/>
            <a:r>
              <a:rPr lang="en-US" dirty="0" err="1" smtClean="0"/>
              <a:t>Sulfation</a:t>
            </a:r>
            <a:r>
              <a:rPr lang="en-US" dirty="0" smtClean="0"/>
              <a:t> is essential for managing sugar: insufficient sulfate supply leads to diabetes</a:t>
            </a:r>
            <a:endParaRPr lang="en-US" dirty="0"/>
          </a:p>
        </p:txBody>
      </p:sp>
      <p:grpSp>
        <p:nvGrpSpPr>
          <p:cNvPr id="4" name="Group 34"/>
          <p:cNvGrpSpPr/>
          <p:nvPr/>
        </p:nvGrpSpPr>
        <p:grpSpPr>
          <a:xfrm>
            <a:off x="8134347" y="456101"/>
            <a:ext cx="600751" cy="562800"/>
            <a:chOff x="427294" y="6190047"/>
            <a:chExt cx="600751" cy="562800"/>
          </a:xfrm>
        </p:grpSpPr>
        <p:sp>
          <p:nvSpPr>
            <p:cNvPr id="5" name="Oval 4"/>
            <p:cNvSpPr/>
            <p:nvPr/>
          </p:nvSpPr>
          <p:spPr>
            <a:xfrm>
              <a:off x="634409" y="6583363"/>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27"/>
            <p:cNvGrpSpPr/>
            <p:nvPr/>
          </p:nvGrpSpPr>
          <p:grpSpPr>
            <a:xfrm>
              <a:off x="427294" y="6190047"/>
              <a:ext cx="600751" cy="369656"/>
              <a:chOff x="302804" y="5297926"/>
              <a:chExt cx="600751" cy="369656"/>
            </a:xfrm>
          </p:grpSpPr>
          <p:sp>
            <p:nvSpPr>
              <p:cNvPr id="7" name="Oval 6"/>
              <p:cNvSpPr/>
              <p:nvPr/>
            </p:nvSpPr>
            <p:spPr>
              <a:xfrm>
                <a:off x="509040" y="5467410"/>
                <a:ext cx="186967" cy="2000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0280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16576" y="5297926"/>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2412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655965"/>
          </a:xfrm>
        </p:spPr>
        <p:txBody>
          <a:bodyPr>
            <a:noAutofit/>
          </a:bodyPr>
          <a:lstStyle/>
          <a:p>
            <a:pPr algn="ctr">
              <a:buNone/>
            </a:pPr>
            <a:r>
              <a:rPr lang="en-US" sz="4000" dirty="0" smtClean="0">
                <a:solidFill>
                  <a:srgbClr val="FF0000"/>
                </a:solidFill>
                <a:latin typeface="Apple Casual"/>
              </a:rPr>
              <a:t>2. Some Biochemistry</a:t>
            </a:r>
            <a:endParaRPr lang="en-US" sz="4000" dirty="0">
              <a:solidFill>
                <a:srgbClr val="FF0000"/>
              </a:solidFill>
              <a:latin typeface="Apple Casua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Taurine</a:t>
            </a:r>
            <a:r>
              <a:rPr lang="en-US" dirty="0" smtClean="0"/>
              <a:t>!</a:t>
            </a:r>
            <a:endParaRPr lang="en-US" dirty="0"/>
          </a:p>
        </p:txBody>
      </p:sp>
      <p:pic>
        <p:nvPicPr>
          <p:cNvPr id="4" name="Content Placeholder 3" descr="taurine.png"/>
          <p:cNvPicPr>
            <a:picLocks noGrp="1" noChangeAspect="1"/>
          </p:cNvPicPr>
          <p:nvPr>
            <p:ph idx="1"/>
          </p:nvPr>
        </p:nvPicPr>
        <p:blipFill>
          <a:blip r:embed="rId2"/>
          <a:srcRect l="-40915" r="-40915"/>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descr="taurine.png"/>
          <p:cNvPicPr>
            <a:picLocks noChangeAspect="1"/>
          </p:cNvPicPr>
          <p:nvPr/>
        </p:nvPicPr>
        <p:blipFill>
          <a:blip r:embed="rId2"/>
          <a:srcRect l="-40915" r="-40915"/>
          <a:stretch>
            <a:fillRect/>
          </a:stretch>
        </p:blipFill>
        <p:spPr>
          <a:xfrm>
            <a:off x="6250651" y="3573916"/>
            <a:ext cx="4781937" cy="2629881"/>
          </a:xfrm>
          <a:prstGeom prst="rect">
            <a:avLst/>
          </a:prstGeom>
        </p:spPr>
      </p:pic>
      <p:sp>
        <p:nvSpPr>
          <p:cNvPr id="2" name="Title 1"/>
          <p:cNvSpPr>
            <a:spLocks noGrp="1"/>
          </p:cNvSpPr>
          <p:nvPr>
            <p:ph type="title"/>
          </p:nvPr>
        </p:nvSpPr>
        <p:spPr/>
        <p:txBody>
          <a:bodyPr/>
          <a:lstStyle/>
          <a:p>
            <a:r>
              <a:rPr lang="en-US" dirty="0" smtClean="0"/>
              <a:t>Is </a:t>
            </a:r>
            <a:r>
              <a:rPr lang="en-US" dirty="0" err="1" smtClean="0"/>
              <a:t>Taurine</a:t>
            </a:r>
            <a:r>
              <a:rPr lang="en-US" dirty="0" smtClean="0"/>
              <a:t> an Amino Acid?</a:t>
            </a:r>
            <a:endParaRPr lang="en-US" dirty="0"/>
          </a:p>
        </p:txBody>
      </p:sp>
      <p:pic>
        <p:nvPicPr>
          <p:cNvPr id="4" name="Content Placeholder 3" descr="amino-acid-structure.jpg"/>
          <p:cNvPicPr>
            <a:picLocks noGrp="1" noChangeAspect="1"/>
          </p:cNvPicPr>
          <p:nvPr>
            <p:ph idx="1"/>
          </p:nvPr>
        </p:nvPicPr>
        <p:blipFill>
          <a:blip r:embed="rId3"/>
          <a:srcRect l="-36711" r="-36711"/>
          <a:stretch>
            <a:fillRect/>
          </a:stretch>
        </p:blipFill>
        <p:spPr>
          <a:xfrm>
            <a:off x="259476" y="2026496"/>
            <a:ext cx="8229600" cy="4525963"/>
          </a:xfrm>
        </p:spPr>
      </p:pic>
      <p:grpSp>
        <p:nvGrpSpPr>
          <p:cNvPr id="8" name="Group 7"/>
          <p:cNvGrpSpPr/>
          <p:nvPr/>
        </p:nvGrpSpPr>
        <p:grpSpPr>
          <a:xfrm>
            <a:off x="5418166" y="3664993"/>
            <a:ext cx="976606" cy="1422244"/>
            <a:chOff x="7512470" y="1576970"/>
            <a:chExt cx="976606" cy="1422244"/>
          </a:xfrm>
        </p:grpSpPr>
        <p:cxnSp>
          <p:nvCxnSpPr>
            <p:cNvPr id="6" name="Straight Connector 5"/>
            <p:cNvCxnSpPr/>
            <p:nvPr/>
          </p:nvCxnSpPr>
          <p:spPr>
            <a:xfrm rot="16200000" flipH="1">
              <a:off x="7292626" y="1820044"/>
              <a:ext cx="1399014" cy="95932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a:off x="7309906" y="1796814"/>
              <a:ext cx="1399014" cy="95932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7347772" y="3403383"/>
            <a:ext cx="1339028" cy="523220"/>
          </a:xfrm>
          <a:prstGeom prst="rect">
            <a:avLst/>
          </a:prstGeom>
          <a:noFill/>
        </p:spPr>
        <p:txBody>
          <a:bodyPr wrap="none" rtlCol="0">
            <a:spAutoFit/>
          </a:bodyPr>
          <a:lstStyle/>
          <a:p>
            <a:r>
              <a:rPr lang="en-US" sz="2800" dirty="0" err="1" smtClean="0"/>
              <a:t>Sulfonyl</a:t>
            </a:r>
            <a:endParaRPr lang="en-US" sz="2800" dirty="0"/>
          </a:p>
        </p:txBody>
      </p:sp>
      <p:sp>
        <p:nvSpPr>
          <p:cNvPr id="10" name="Rectangle 9"/>
          <p:cNvSpPr/>
          <p:nvPr/>
        </p:nvSpPr>
        <p:spPr>
          <a:xfrm>
            <a:off x="8489076" y="4298680"/>
            <a:ext cx="1949248" cy="7653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608764" y="5677689"/>
            <a:ext cx="3260408" cy="954107"/>
          </a:xfrm>
          <a:prstGeom prst="rect">
            <a:avLst/>
          </a:prstGeom>
          <a:solidFill>
            <a:srgbClr val="FBFFB9"/>
          </a:solidFill>
          <a:ln>
            <a:solidFill>
              <a:schemeClr val="tx1"/>
            </a:solidFill>
          </a:ln>
        </p:spPr>
        <p:txBody>
          <a:bodyPr wrap="square" rtlCol="0">
            <a:spAutoFit/>
          </a:bodyPr>
          <a:lstStyle/>
          <a:p>
            <a:r>
              <a:rPr lang="en-US" sz="2800" dirty="0" smtClean="0"/>
              <a:t>Carboxyl is replaced by </a:t>
            </a:r>
            <a:r>
              <a:rPr lang="en-US" sz="2800" dirty="0" err="1" smtClean="0"/>
              <a:t>Sulfonyl</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1143000"/>
          </a:xfrm>
        </p:spPr>
        <p:txBody>
          <a:bodyPr/>
          <a:lstStyle/>
          <a:p>
            <a:r>
              <a:rPr lang="en-US" dirty="0" err="1" smtClean="0"/>
              <a:t>Taurine</a:t>
            </a:r>
            <a:r>
              <a:rPr lang="en-US" dirty="0" smtClean="0"/>
              <a:t> Synthesis Pathway</a:t>
            </a:r>
            <a:r>
              <a:rPr lang="en-US" dirty="0" smtClean="0">
                <a:solidFill>
                  <a:srgbClr val="FF0000"/>
                </a:solidFill>
              </a:rPr>
              <a:t>*</a:t>
            </a:r>
            <a:endParaRPr lang="en-US" dirty="0">
              <a:solidFill>
                <a:srgbClr val="FF0000"/>
              </a:solidFill>
            </a:endParaRPr>
          </a:p>
        </p:txBody>
      </p:sp>
      <p:pic>
        <p:nvPicPr>
          <p:cNvPr id="4" name="Content Placeholder 3" descr="taurine_pathway.png"/>
          <p:cNvPicPr>
            <a:picLocks noGrp="1" noChangeAspect="1"/>
          </p:cNvPicPr>
          <p:nvPr>
            <p:ph idx="1"/>
          </p:nvPr>
        </p:nvPicPr>
        <p:blipFill>
          <a:blip r:embed="rId3"/>
          <a:srcRect l="-61470" r="-61470"/>
          <a:stretch>
            <a:fillRect/>
          </a:stretch>
        </p:blipFill>
        <p:spPr>
          <a:xfrm>
            <a:off x="-368300" y="976051"/>
            <a:ext cx="10279536" cy="5653349"/>
          </a:xfrm>
        </p:spPr>
      </p:pic>
      <p:sp>
        <p:nvSpPr>
          <p:cNvPr id="5" name="TextBox 4"/>
          <p:cNvSpPr txBox="1"/>
          <p:nvPr/>
        </p:nvSpPr>
        <p:spPr>
          <a:xfrm>
            <a:off x="457200" y="1567157"/>
            <a:ext cx="2447802" cy="1015663"/>
          </a:xfrm>
          <a:prstGeom prst="rect">
            <a:avLst/>
          </a:prstGeom>
          <a:noFill/>
        </p:spPr>
        <p:txBody>
          <a:bodyPr wrap="square" rtlCol="0">
            <a:spAutoFit/>
          </a:bodyPr>
          <a:lstStyle/>
          <a:p>
            <a:r>
              <a:rPr lang="en-US" sz="2000" dirty="0" smtClean="0">
                <a:solidFill>
                  <a:srgbClr val="FF0000"/>
                </a:solidFill>
              </a:rPr>
              <a:t>*</a:t>
            </a:r>
            <a:r>
              <a:rPr lang="en-US" sz="2000" dirty="0" smtClean="0"/>
              <a:t> </a:t>
            </a:r>
            <a:r>
              <a:rPr lang="en-US" sz="2000" dirty="0" err="1" smtClean="0"/>
              <a:t>Wesseling</a:t>
            </a:r>
            <a:r>
              <a:rPr lang="en-US" sz="2000" dirty="0" smtClean="0"/>
              <a:t> et al., Hypertension. 2009, 53, 909-911 </a:t>
            </a:r>
            <a:endParaRPr lang="en-US" sz="2000" dirty="0"/>
          </a:p>
        </p:txBody>
      </p:sp>
      <p:sp>
        <p:nvSpPr>
          <p:cNvPr id="6" name="TextBox 5"/>
          <p:cNvSpPr txBox="1"/>
          <p:nvPr/>
        </p:nvSpPr>
        <p:spPr>
          <a:xfrm>
            <a:off x="472902" y="3715242"/>
            <a:ext cx="2110899" cy="400110"/>
          </a:xfrm>
          <a:prstGeom prst="rect">
            <a:avLst/>
          </a:prstGeom>
          <a:noFill/>
        </p:spPr>
        <p:txBody>
          <a:bodyPr wrap="none" rtlCol="0">
            <a:spAutoFit/>
          </a:bodyPr>
          <a:lstStyle/>
          <a:p>
            <a:r>
              <a:rPr lang="en-US" sz="2000" dirty="0" smtClean="0"/>
              <a:t>Potent antioxidant</a:t>
            </a:r>
            <a:endParaRPr lang="en-US" sz="2000" dirty="0"/>
          </a:p>
        </p:txBody>
      </p:sp>
      <p:cxnSp>
        <p:nvCxnSpPr>
          <p:cNvPr id="8" name="Straight Arrow Connector 7"/>
          <p:cNvCxnSpPr/>
          <p:nvPr/>
        </p:nvCxnSpPr>
        <p:spPr>
          <a:xfrm>
            <a:off x="1634903" y="4084574"/>
            <a:ext cx="1080931" cy="1710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080103" y="1661638"/>
            <a:ext cx="1922171" cy="400110"/>
          </a:xfrm>
          <a:prstGeom prst="rect">
            <a:avLst/>
          </a:prstGeom>
          <a:noFill/>
        </p:spPr>
        <p:txBody>
          <a:bodyPr wrap="none" rtlCol="0">
            <a:spAutoFit/>
          </a:bodyPr>
          <a:lstStyle/>
          <a:p>
            <a:r>
              <a:rPr lang="en-US" sz="2000" dirty="0" smtClean="0"/>
              <a:t>Source of sulfate</a:t>
            </a:r>
            <a:endParaRPr lang="en-US" sz="2000" dirty="0"/>
          </a:p>
        </p:txBody>
      </p:sp>
      <p:sp>
        <p:nvSpPr>
          <p:cNvPr id="10" name="TextBox 9"/>
          <p:cNvSpPr txBox="1"/>
          <p:nvPr/>
        </p:nvSpPr>
        <p:spPr>
          <a:xfrm>
            <a:off x="6582417" y="976051"/>
            <a:ext cx="2294994" cy="400110"/>
          </a:xfrm>
          <a:prstGeom prst="rect">
            <a:avLst/>
          </a:prstGeom>
          <a:noFill/>
        </p:spPr>
        <p:txBody>
          <a:bodyPr wrap="none" rtlCol="0">
            <a:spAutoFit/>
          </a:bodyPr>
          <a:lstStyle/>
          <a:p>
            <a:r>
              <a:rPr lang="en-US" sz="2000" dirty="0" smtClean="0"/>
              <a:t>Essential amino acid </a:t>
            </a:r>
          </a:p>
        </p:txBody>
      </p:sp>
      <p:cxnSp>
        <p:nvCxnSpPr>
          <p:cNvPr id="12" name="Straight Arrow Connector 11"/>
          <p:cNvCxnSpPr>
            <a:stCxn id="10" idx="1"/>
          </p:cNvCxnSpPr>
          <p:nvPr/>
        </p:nvCxnSpPr>
        <p:spPr>
          <a:xfrm rot="10800000" flipV="1">
            <a:off x="5620841" y="1176105"/>
            <a:ext cx="961576" cy="2563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flipV="1">
            <a:off x="5782986" y="1891396"/>
            <a:ext cx="1297117" cy="16659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202379" y="2974341"/>
            <a:ext cx="1944615" cy="707886"/>
          </a:xfrm>
          <a:prstGeom prst="rect">
            <a:avLst/>
          </a:prstGeom>
          <a:solidFill>
            <a:schemeClr val="bg1"/>
          </a:solidFill>
        </p:spPr>
        <p:txBody>
          <a:bodyPr wrap="square" rtlCol="0">
            <a:spAutoFit/>
          </a:bodyPr>
          <a:lstStyle/>
          <a:p>
            <a:r>
              <a:rPr lang="en-US" sz="2000" dirty="0" smtClean="0"/>
              <a:t>Essential to protein folding</a:t>
            </a:r>
            <a:endParaRPr lang="en-US" sz="2000" dirty="0"/>
          </a:p>
        </p:txBody>
      </p:sp>
      <p:cxnSp>
        <p:nvCxnSpPr>
          <p:cNvPr id="18" name="Straight Arrow Connector 17"/>
          <p:cNvCxnSpPr/>
          <p:nvPr/>
        </p:nvCxnSpPr>
        <p:spPr>
          <a:xfrm rot="10800000" flipV="1">
            <a:off x="5715425" y="3309942"/>
            <a:ext cx="486954" cy="31072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4314716" y="925433"/>
            <a:ext cx="1540327" cy="616956"/>
          </a:xfrm>
          <a:custGeom>
            <a:avLst/>
            <a:gdLst>
              <a:gd name="connsiteX0" fmla="*/ 765659 w 1540327"/>
              <a:gd name="connsiteY0" fmla="*/ 33775 h 616956"/>
              <a:gd name="connsiteX1" fmla="*/ 63054 w 1540327"/>
              <a:gd name="connsiteY1" fmla="*/ 141855 h 616956"/>
              <a:gd name="connsiteX2" fmla="*/ 387334 w 1540327"/>
              <a:gd name="connsiteY2" fmla="*/ 547154 h 616956"/>
              <a:gd name="connsiteX3" fmla="*/ 1292613 w 1540327"/>
              <a:gd name="connsiteY3" fmla="*/ 560664 h 616956"/>
              <a:gd name="connsiteX4" fmla="*/ 1495288 w 1540327"/>
              <a:gd name="connsiteY4" fmla="*/ 222915 h 616956"/>
              <a:gd name="connsiteX5" fmla="*/ 1022380 w 1540327"/>
              <a:gd name="connsiteY5" fmla="*/ 33775 h 616956"/>
              <a:gd name="connsiteX6" fmla="*/ 657566 w 1540327"/>
              <a:gd name="connsiteY6" fmla="*/ 20265 h 61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327" h="616956">
                <a:moveTo>
                  <a:pt x="765659" y="33775"/>
                </a:moveTo>
                <a:cubicBezTo>
                  <a:pt x="445883" y="45033"/>
                  <a:pt x="126108" y="56292"/>
                  <a:pt x="63054" y="141855"/>
                </a:cubicBezTo>
                <a:cubicBezTo>
                  <a:pt x="0" y="227418"/>
                  <a:pt x="182408" y="477353"/>
                  <a:pt x="387334" y="547154"/>
                </a:cubicBezTo>
                <a:cubicBezTo>
                  <a:pt x="592261" y="616956"/>
                  <a:pt x="1107954" y="614704"/>
                  <a:pt x="1292613" y="560664"/>
                </a:cubicBezTo>
                <a:cubicBezTo>
                  <a:pt x="1477272" y="506624"/>
                  <a:pt x="1540327" y="310730"/>
                  <a:pt x="1495288" y="222915"/>
                </a:cubicBezTo>
                <a:cubicBezTo>
                  <a:pt x="1450249" y="135100"/>
                  <a:pt x="1162000" y="67550"/>
                  <a:pt x="1022380" y="33775"/>
                </a:cubicBezTo>
                <a:cubicBezTo>
                  <a:pt x="882760" y="0"/>
                  <a:pt x="657566" y="20265"/>
                  <a:pt x="657566" y="2026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4467116" y="3498396"/>
            <a:ext cx="1540327" cy="616956"/>
          </a:xfrm>
          <a:custGeom>
            <a:avLst/>
            <a:gdLst>
              <a:gd name="connsiteX0" fmla="*/ 765659 w 1540327"/>
              <a:gd name="connsiteY0" fmla="*/ 33775 h 616956"/>
              <a:gd name="connsiteX1" fmla="*/ 63054 w 1540327"/>
              <a:gd name="connsiteY1" fmla="*/ 141855 h 616956"/>
              <a:gd name="connsiteX2" fmla="*/ 387334 w 1540327"/>
              <a:gd name="connsiteY2" fmla="*/ 547154 h 616956"/>
              <a:gd name="connsiteX3" fmla="*/ 1292613 w 1540327"/>
              <a:gd name="connsiteY3" fmla="*/ 560664 h 616956"/>
              <a:gd name="connsiteX4" fmla="*/ 1495288 w 1540327"/>
              <a:gd name="connsiteY4" fmla="*/ 222915 h 616956"/>
              <a:gd name="connsiteX5" fmla="*/ 1022380 w 1540327"/>
              <a:gd name="connsiteY5" fmla="*/ 33775 h 616956"/>
              <a:gd name="connsiteX6" fmla="*/ 657566 w 1540327"/>
              <a:gd name="connsiteY6" fmla="*/ 20265 h 61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327" h="616956">
                <a:moveTo>
                  <a:pt x="765659" y="33775"/>
                </a:moveTo>
                <a:cubicBezTo>
                  <a:pt x="445883" y="45033"/>
                  <a:pt x="126108" y="56292"/>
                  <a:pt x="63054" y="141855"/>
                </a:cubicBezTo>
                <a:cubicBezTo>
                  <a:pt x="0" y="227418"/>
                  <a:pt x="182408" y="477353"/>
                  <a:pt x="387334" y="547154"/>
                </a:cubicBezTo>
                <a:cubicBezTo>
                  <a:pt x="592261" y="616956"/>
                  <a:pt x="1107954" y="614704"/>
                  <a:pt x="1292613" y="560664"/>
                </a:cubicBezTo>
                <a:cubicBezTo>
                  <a:pt x="1477272" y="506624"/>
                  <a:pt x="1540327" y="310730"/>
                  <a:pt x="1495288" y="222915"/>
                </a:cubicBezTo>
                <a:cubicBezTo>
                  <a:pt x="1450249" y="135100"/>
                  <a:pt x="1162000" y="67550"/>
                  <a:pt x="1022380" y="33775"/>
                </a:cubicBezTo>
                <a:cubicBezTo>
                  <a:pt x="882760" y="0"/>
                  <a:pt x="657566" y="20265"/>
                  <a:pt x="657566" y="2026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4310219" y="1850865"/>
            <a:ext cx="1540327" cy="616956"/>
          </a:xfrm>
          <a:custGeom>
            <a:avLst/>
            <a:gdLst>
              <a:gd name="connsiteX0" fmla="*/ 765659 w 1540327"/>
              <a:gd name="connsiteY0" fmla="*/ 33775 h 616956"/>
              <a:gd name="connsiteX1" fmla="*/ 63054 w 1540327"/>
              <a:gd name="connsiteY1" fmla="*/ 141855 h 616956"/>
              <a:gd name="connsiteX2" fmla="*/ 387334 w 1540327"/>
              <a:gd name="connsiteY2" fmla="*/ 547154 h 616956"/>
              <a:gd name="connsiteX3" fmla="*/ 1292613 w 1540327"/>
              <a:gd name="connsiteY3" fmla="*/ 560664 h 616956"/>
              <a:gd name="connsiteX4" fmla="*/ 1495288 w 1540327"/>
              <a:gd name="connsiteY4" fmla="*/ 222915 h 616956"/>
              <a:gd name="connsiteX5" fmla="*/ 1022380 w 1540327"/>
              <a:gd name="connsiteY5" fmla="*/ 33775 h 616956"/>
              <a:gd name="connsiteX6" fmla="*/ 657566 w 1540327"/>
              <a:gd name="connsiteY6" fmla="*/ 20265 h 61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327" h="616956">
                <a:moveTo>
                  <a:pt x="765659" y="33775"/>
                </a:moveTo>
                <a:cubicBezTo>
                  <a:pt x="445883" y="45033"/>
                  <a:pt x="126108" y="56292"/>
                  <a:pt x="63054" y="141855"/>
                </a:cubicBezTo>
                <a:cubicBezTo>
                  <a:pt x="0" y="227418"/>
                  <a:pt x="182408" y="477353"/>
                  <a:pt x="387334" y="547154"/>
                </a:cubicBezTo>
                <a:cubicBezTo>
                  <a:pt x="592261" y="616956"/>
                  <a:pt x="1107954" y="614704"/>
                  <a:pt x="1292613" y="560664"/>
                </a:cubicBezTo>
                <a:cubicBezTo>
                  <a:pt x="1477272" y="506624"/>
                  <a:pt x="1540327" y="310730"/>
                  <a:pt x="1495288" y="222915"/>
                </a:cubicBezTo>
                <a:cubicBezTo>
                  <a:pt x="1450249" y="135100"/>
                  <a:pt x="1162000" y="67550"/>
                  <a:pt x="1022380" y="33775"/>
                </a:cubicBezTo>
                <a:cubicBezTo>
                  <a:pt x="882760" y="0"/>
                  <a:pt x="657566" y="20265"/>
                  <a:pt x="657566" y="2026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2583801" y="3959274"/>
            <a:ext cx="1540327" cy="616956"/>
          </a:xfrm>
          <a:custGeom>
            <a:avLst/>
            <a:gdLst>
              <a:gd name="connsiteX0" fmla="*/ 765659 w 1540327"/>
              <a:gd name="connsiteY0" fmla="*/ 33775 h 616956"/>
              <a:gd name="connsiteX1" fmla="*/ 63054 w 1540327"/>
              <a:gd name="connsiteY1" fmla="*/ 141855 h 616956"/>
              <a:gd name="connsiteX2" fmla="*/ 387334 w 1540327"/>
              <a:gd name="connsiteY2" fmla="*/ 547154 h 616956"/>
              <a:gd name="connsiteX3" fmla="*/ 1292613 w 1540327"/>
              <a:gd name="connsiteY3" fmla="*/ 560664 h 616956"/>
              <a:gd name="connsiteX4" fmla="*/ 1495288 w 1540327"/>
              <a:gd name="connsiteY4" fmla="*/ 222915 h 616956"/>
              <a:gd name="connsiteX5" fmla="*/ 1022380 w 1540327"/>
              <a:gd name="connsiteY5" fmla="*/ 33775 h 616956"/>
              <a:gd name="connsiteX6" fmla="*/ 657566 w 1540327"/>
              <a:gd name="connsiteY6" fmla="*/ 20265 h 61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327" h="616956">
                <a:moveTo>
                  <a:pt x="765659" y="33775"/>
                </a:moveTo>
                <a:cubicBezTo>
                  <a:pt x="445883" y="45033"/>
                  <a:pt x="126108" y="56292"/>
                  <a:pt x="63054" y="141855"/>
                </a:cubicBezTo>
                <a:cubicBezTo>
                  <a:pt x="0" y="227418"/>
                  <a:pt x="182408" y="477353"/>
                  <a:pt x="387334" y="547154"/>
                </a:cubicBezTo>
                <a:cubicBezTo>
                  <a:pt x="592261" y="616956"/>
                  <a:pt x="1107954" y="614704"/>
                  <a:pt x="1292613" y="560664"/>
                </a:cubicBezTo>
                <a:cubicBezTo>
                  <a:pt x="1477272" y="506624"/>
                  <a:pt x="1540327" y="310730"/>
                  <a:pt x="1495288" y="222915"/>
                </a:cubicBezTo>
                <a:cubicBezTo>
                  <a:pt x="1450249" y="135100"/>
                  <a:pt x="1162000" y="67550"/>
                  <a:pt x="1022380" y="33775"/>
                </a:cubicBezTo>
                <a:cubicBezTo>
                  <a:pt x="882760" y="0"/>
                  <a:pt x="657566" y="20265"/>
                  <a:pt x="657566" y="2026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1138018" y="1468473"/>
            <a:ext cx="3329098" cy="2246769"/>
          </a:xfrm>
          <a:prstGeom prst="rect">
            <a:avLst/>
          </a:prstGeom>
          <a:solidFill>
            <a:srgbClr val="FBFFB9"/>
          </a:solidFill>
          <a:ln>
            <a:solidFill>
              <a:schemeClr val="tx1"/>
            </a:solidFill>
          </a:ln>
        </p:spPr>
        <p:txBody>
          <a:bodyPr wrap="square" rtlCol="0">
            <a:spAutoFit/>
          </a:bodyPr>
          <a:lstStyle/>
          <a:p>
            <a:pPr algn="ctr"/>
            <a:r>
              <a:rPr lang="en-US" sz="2800" dirty="0" smtClean="0"/>
              <a:t>If you have to synthesize </a:t>
            </a:r>
            <a:r>
              <a:rPr lang="en-US" sz="2800" dirty="0" err="1" smtClean="0"/>
              <a:t>taurine</a:t>
            </a:r>
            <a:r>
              <a:rPr lang="en-US" sz="2800" dirty="0" smtClean="0"/>
              <a:t> from precursors, these other roles are sacrificed!</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1"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6" grpId="0" animBg="1"/>
      <p:bldP spid="19" grpId="0" animBg="1"/>
      <p:bldP spid="20" grpId="0" animBg="1"/>
      <p:bldP spid="17" grpId="0" animBg="1"/>
      <p:bldP spid="21" grpId="0" animBg="1"/>
      <p:bldP spid="2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335"/>
            <a:ext cx="8229600" cy="1143000"/>
          </a:xfrm>
        </p:spPr>
        <p:txBody>
          <a:bodyPr/>
          <a:lstStyle/>
          <a:p>
            <a:r>
              <a:rPr lang="en-US" dirty="0" smtClean="0"/>
              <a:t>Big Hints from Early Literature</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264706" y="1294348"/>
            <a:ext cx="8686800" cy="4810874"/>
          </a:xfrm>
        </p:spPr>
        <p:txBody>
          <a:bodyPr>
            <a:normAutofit/>
          </a:bodyPr>
          <a:lstStyle/>
          <a:p>
            <a:r>
              <a:rPr lang="en-US" dirty="0" smtClean="0"/>
              <a:t>Article published in 1960</a:t>
            </a:r>
          </a:p>
          <a:p>
            <a:r>
              <a:rPr lang="en-US" dirty="0" smtClean="0"/>
              <a:t>Fed  cholesterol to monkeys</a:t>
            </a:r>
          </a:p>
          <a:p>
            <a:pPr lvl="1"/>
            <a:r>
              <a:rPr lang="en-US" dirty="0" smtClean="0"/>
              <a:t> </a:t>
            </a:r>
            <a:r>
              <a:rPr lang="en-US" dirty="0" smtClean="0"/>
              <a:t>Induced </a:t>
            </a:r>
            <a:r>
              <a:rPr lang="en-US" dirty="0" smtClean="0"/>
              <a:t>atherosclerosis</a:t>
            </a:r>
          </a:p>
          <a:p>
            <a:r>
              <a:rPr lang="en-US" dirty="0" smtClean="0"/>
              <a:t>If sulfur-containing nutrients                                          are added, atherosclerosis is                              prevented</a:t>
            </a:r>
          </a:p>
          <a:p>
            <a:r>
              <a:rPr lang="en-US" dirty="0" err="1" smtClean="0"/>
              <a:t>Taurine</a:t>
            </a:r>
            <a:r>
              <a:rPr lang="en-US" dirty="0" smtClean="0"/>
              <a:t> worked as well as                                           other molecules like cysteine,                             methionine, and glutathione</a:t>
            </a:r>
          </a:p>
        </p:txBody>
      </p:sp>
      <p:sp>
        <p:nvSpPr>
          <p:cNvPr id="4" name="TextBox 3"/>
          <p:cNvSpPr txBox="1"/>
          <p:nvPr/>
        </p:nvSpPr>
        <p:spPr>
          <a:xfrm>
            <a:off x="3168728" y="6177361"/>
            <a:ext cx="5782778" cy="400110"/>
          </a:xfrm>
          <a:prstGeom prst="rect">
            <a:avLst/>
          </a:prstGeom>
          <a:noFill/>
        </p:spPr>
        <p:txBody>
          <a:bodyPr wrap="none" rtlCol="0">
            <a:spAutoFit/>
          </a:bodyPr>
          <a:lstStyle/>
          <a:p>
            <a:r>
              <a:rPr lang="en-US" sz="2000" dirty="0" smtClean="0">
                <a:solidFill>
                  <a:srgbClr val="FF0000"/>
                </a:solidFill>
              </a:rPr>
              <a:t>*</a:t>
            </a:r>
            <a:r>
              <a:rPr lang="en-US" sz="2000" dirty="0" smtClean="0"/>
              <a:t> G.V. Mann et al., Am. J. </a:t>
            </a:r>
            <a:r>
              <a:rPr lang="en-US" sz="2000" dirty="0" err="1" smtClean="0"/>
              <a:t>Clin</a:t>
            </a:r>
            <a:r>
              <a:rPr lang="en-US" sz="2000" dirty="0" smtClean="0"/>
              <a:t>. </a:t>
            </a:r>
            <a:r>
              <a:rPr lang="en-US" sz="2000" dirty="0" err="1" smtClean="0"/>
              <a:t>Nutr</a:t>
            </a:r>
            <a:r>
              <a:rPr lang="en-US" sz="2000" dirty="0" smtClean="0"/>
              <a:t>. 8, 491-497, 1960.</a:t>
            </a:r>
            <a:endParaRPr lang="en-US" sz="2000" dirty="0"/>
          </a:p>
        </p:txBody>
      </p:sp>
      <p:pic>
        <p:nvPicPr>
          <p:cNvPr id="5" name="Picture 4" descr="South_American_Monk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506" y="1417638"/>
            <a:ext cx="3175000" cy="4229100"/>
          </a:xfrm>
          <a:prstGeom prst="rect">
            <a:avLst/>
          </a:prstGeom>
        </p:spPr>
      </p:pic>
    </p:spTree>
    <p:extLst>
      <p:ext uri="{BB962C8B-B14F-4D97-AF65-F5344CB8AC3E}">
        <p14:creationId xmlns:p14="http://schemas.microsoft.com/office/powerpoint/2010/main" val="18885672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Breaking down </a:t>
            </a:r>
            <a:r>
              <a:rPr lang="en-US" dirty="0" err="1" smtClean="0"/>
              <a:t>Taurine</a:t>
            </a:r>
            <a:r>
              <a:rPr lang="en-US" dirty="0" smtClean="0"/>
              <a:t> to get Sulfate</a:t>
            </a:r>
            <a:endParaRPr lang="en-US" dirty="0"/>
          </a:p>
        </p:txBody>
      </p:sp>
      <p:pic>
        <p:nvPicPr>
          <p:cNvPr id="4" name="Content Placeholder 3" descr="taurine_breakdown.png"/>
          <p:cNvPicPr>
            <a:picLocks noGrp="1" noChangeAspect="1"/>
          </p:cNvPicPr>
          <p:nvPr>
            <p:ph idx="1"/>
          </p:nvPr>
        </p:nvPicPr>
        <p:blipFill>
          <a:blip r:embed="rId3"/>
          <a:srcRect t="-132266" b="-132266"/>
          <a:stretch>
            <a:fillRect/>
          </a:stretch>
        </p:blipFill>
        <p:spPr>
          <a:xfrm>
            <a:off x="0" y="30005"/>
            <a:ext cx="8979661" cy="6990604"/>
          </a:xfrm>
        </p:spPr>
      </p:pic>
      <p:sp>
        <p:nvSpPr>
          <p:cNvPr id="5" name="TextBox 4"/>
          <p:cNvSpPr txBox="1"/>
          <p:nvPr/>
        </p:nvSpPr>
        <p:spPr>
          <a:xfrm>
            <a:off x="457200" y="4670197"/>
            <a:ext cx="8661363" cy="954107"/>
          </a:xfrm>
          <a:prstGeom prst="rect">
            <a:avLst/>
          </a:prstGeom>
          <a:noFill/>
        </p:spPr>
        <p:txBody>
          <a:bodyPr wrap="square" rtlCol="0">
            <a:spAutoFit/>
          </a:bodyPr>
          <a:lstStyle/>
          <a:p>
            <a:pPr algn="ctr"/>
            <a:r>
              <a:rPr lang="en-US" sz="2800" dirty="0" smtClean="0"/>
              <a:t>Such a reaction might be possible in the human, </a:t>
            </a:r>
          </a:p>
          <a:p>
            <a:pPr algn="ctr"/>
            <a:r>
              <a:rPr lang="en-US" sz="2800" dirty="0" smtClean="0"/>
              <a:t>but it’s not easy </a:t>
            </a:r>
            <a:endParaRPr lang="en-US" sz="2800" dirty="0"/>
          </a:p>
        </p:txBody>
      </p:sp>
      <p:sp>
        <p:nvSpPr>
          <p:cNvPr id="6" name="TextBox 5"/>
          <p:cNvSpPr txBox="1"/>
          <p:nvPr/>
        </p:nvSpPr>
        <p:spPr>
          <a:xfrm>
            <a:off x="2242932" y="1475897"/>
            <a:ext cx="4756096" cy="954107"/>
          </a:xfrm>
          <a:prstGeom prst="rect">
            <a:avLst/>
          </a:prstGeom>
          <a:solidFill>
            <a:srgbClr val="FBFFB9"/>
          </a:solidFill>
          <a:ln>
            <a:solidFill>
              <a:schemeClr val="tx1"/>
            </a:solidFill>
          </a:ln>
        </p:spPr>
        <p:txBody>
          <a:bodyPr wrap="square" rtlCol="0">
            <a:spAutoFit/>
          </a:bodyPr>
          <a:lstStyle/>
          <a:p>
            <a:r>
              <a:rPr lang="en-US" sz="2800" dirty="0" smtClean="0"/>
              <a:t>A Hint: hypochlorite is released by </a:t>
            </a:r>
            <a:r>
              <a:rPr lang="en-US" sz="2800" dirty="0" err="1" smtClean="0"/>
              <a:t>neutrophils</a:t>
            </a:r>
            <a:r>
              <a:rPr lang="en-US" sz="2800" dirty="0" smtClean="0"/>
              <a:t> to fight infection</a:t>
            </a:r>
            <a:endParaRPr lang="en-US" sz="2800" dirty="0"/>
          </a:p>
        </p:txBody>
      </p:sp>
      <p:cxnSp>
        <p:nvCxnSpPr>
          <p:cNvPr id="8" name="Straight Arrow Connector 7"/>
          <p:cNvCxnSpPr/>
          <p:nvPr/>
        </p:nvCxnSpPr>
        <p:spPr>
          <a:xfrm rot="5400000" flipH="1" flipV="1">
            <a:off x="7199704" y="2350626"/>
            <a:ext cx="956738" cy="4783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999028" y="1660563"/>
            <a:ext cx="1668959" cy="369332"/>
          </a:xfrm>
          <a:prstGeom prst="rect">
            <a:avLst/>
          </a:prstGeom>
          <a:noFill/>
        </p:spPr>
        <p:txBody>
          <a:bodyPr wrap="none" rtlCol="0">
            <a:spAutoFit/>
          </a:bodyPr>
          <a:lstStyle/>
          <a:p>
            <a:r>
              <a:rPr lang="en-US" dirty="0" smtClean="0"/>
              <a:t>Citric Acid Cycle</a:t>
            </a:r>
            <a:endParaRPr lang="en-US" dirty="0"/>
          </a:p>
        </p:txBody>
      </p:sp>
      <p:sp>
        <p:nvSpPr>
          <p:cNvPr id="10" name="Freeform 9"/>
          <p:cNvSpPr/>
          <p:nvPr/>
        </p:nvSpPr>
        <p:spPr>
          <a:xfrm>
            <a:off x="1247575" y="3667958"/>
            <a:ext cx="1752008" cy="767816"/>
          </a:xfrm>
          <a:custGeom>
            <a:avLst/>
            <a:gdLst>
              <a:gd name="connsiteX0" fmla="*/ 819705 w 1752008"/>
              <a:gd name="connsiteY0" fmla="*/ 60795 h 767816"/>
              <a:gd name="connsiteX1" fmla="*/ 238705 w 1752008"/>
              <a:gd name="connsiteY1" fmla="*/ 128344 h 767816"/>
              <a:gd name="connsiteX2" fmla="*/ 63054 w 1752008"/>
              <a:gd name="connsiteY2" fmla="*/ 412054 h 767816"/>
              <a:gd name="connsiteX3" fmla="*/ 617031 w 1752008"/>
              <a:gd name="connsiteY3" fmla="*/ 722783 h 767816"/>
              <a:gd name="connsiteX4" fmla="*/ 1333148 w 1752008"/>
              <a:gd name="connsiteY4" fmla="*/ 682253 h 767816"/>
              <a:gd name="connsiteX5" fmla="*/ 1711473 w 1752008"/>
              <a:gd name="connsiteY5" fmla="*/ 358014 h 767816"/>
              <a:gd name="connsiteX6" fmla="*/ 1089938 w 1752008"/>
              <a:gd name="connsiteY6" fmla="*/ 47285 h 767816"/>
              <a:gd name="connsiteX7" fmla="*/ 725124 w 1752008"/>
              <a:gd name="connsiteY7" fmla="*/ 74304 h 76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2008" h="767816">
                <a:moveTo>
                  <a:pt x="819705" y="60795"/>
                </a:moveTo>
                <a:cubicBezTo>
                  <a:pt x="592259" y="65298"/>
                  <a:pt x="364813" y="69801"/>
                  <a:pt x="238705" y="128344"/>
                </a:cubicBezTo>
                <a:cubicBezTo>
                  <a:pt x="112597" y="186887"/>
                  <a:pt x="0" y="312981"/>
                  <a:pt x="63054" y="412054"/>
                </a:cubicBezTo>
                <a:cubicBezTo>
                  <a:pt x="126108" y="511127"/>
                  <a:pt x="405349" y="677750"/>
                  <a:pt x="617031" y="722783"/>
                </a:cubicBezTo>
                <a:cubicBezTo>
                  <a:pt x="828713" y="767816"/>
                  <a:pt x="1150741" y="743048"/>
                  <a:pt x="1333148" y="682253"/>
                </a:cubicBezTo>
                <a:cubicBezTo>
                  <a:pt x="1515555" y="621458"/>
                  <a:pt x="1752008" y="463842"/>
                  <a:pt x="1711473" y="358014"/>
                </a:cubicBezTo>
                <a:cubicBezTo>
                  <a:pt x="1670938" y="252186"/>
                  <a:pt x="1254330" y="94570"/>
                  <a:pt x="1089938" y="47285"/>
                </a:cubicBezTo>
                <a:cubicBezTo>
                  <a:pt x="925546" y="0"/>
                  <a:pt x="725124" y="74304"/>
                  <a:pt x="725124" y="74304"/>
                </a:cubicBez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a:t>
            </a:r>
            <a:r>
              <a:rPr lang="en-US" dirty="0" smtClean="0"/>
              <a:t>Useful Reaction</a:t>
            </a:r>
            <a:endParaRPr lang="en-US" dirty="0"/>
          </a:p>
        </p:txBody>
      </p:sp>
      <p:sp>
        <p:nvSpPr>
          <p:cNvPr id="3" name="Content Placeholder 2"/>
          <p:cNvSpPr>
            <a:spLocks noGrp="1"/>
          </p:cNvSpPr>
          <p:nvPr>
            <p:ph idx="1"/>
          </p:nvPr>
        </p:nvSpPr>
        <p:spPr>
          <a:xfrm>
            <a:off x="457200" y="1600200"/>
            <a:ext cx="8686800" cy="2750011"/>
          </a:xfrm>
        </p:spPr>
        <p:txBody>
          <a:bodyPr/>
          <a:lstStyle/>
          <a:p>
            <a:pPr>
              <a:buNone/>
            </a:pPr>
            <a:r>
              <a:rPr lang="en-US" dirty="0" smtClean="0"/>
              <a:t>   C</a:t>
            </a:r>
            <a:r>
              <a:rPr lang="en-US" baseline="-25000" dirty="0" smtClean="0"/>
              <a:t>2</a:t>
            </a:r>
            <a:r>
              <a:rPr lang="en-US" dirty="0" smtClean="0"/>
              <a:t>H</a:t>
            </a:r>
            <a:r>
              <a:rPr lang="en-US" baseline="-25000" dirty="0" smtClean="0"/>
              <a:t>7</a:t>
            </a:r>
            <a:r>
              <a:rPr lang="en-US" dirty="0" smtClean="0"/>
              <a:t>NO</a:t>
            </a:r>
            <a:r>
              <a:rPr lang="en-US" baseline="-25000" dirty="0" smtClean="0"/>
              <a:t>3</a:t>
            </a:r>
            <a:r>
              <a:rPr lang="en-US" dirty="0" smtClean="0"/>
              <a:t>S + H</a:t>
            </a:r>
            <a:r>
              <a:rPr lang="en-US" baseline="-25000" dirty="0" smtClean="0"/>
              <a:t>2</a:t>
            </a:r>
            <a:r>
              <a:rPr lang="en-US" dirty="0" smtClean="0"/>
              <a:t>O </a:t>
            </a:r>
            <a:r>
              <a:rPr lang="en-US" dirty="0" err="1" smtClean="0">
                <a:sym typeface="Wingdings"/>
              </a:rPr>
              <a:t></a:t>
            </a:r>
            <a:r>
              <a:rPr lang="en-US" dirty="0" smtClean="0"/>
              <a:t> NH</a:t>
            </a:r>
            <a:r>
              <a:rPr lang="en-US" baseline="-25000" dirty="0" smtClean="0"/>
              <a:t>4</a:t>
            </a:r>
            <a:r>
              <a:rPr lang="en-US" dirty="0" smtClean="0"/>
              <a:t>+ CH</a:t>
            </a:r>
            <a:r>
              <a:rPr lang="en-US" baseline="-25000" dirty="0" smtClean="0"/>
              <a:t>3</a:t>
            </a:r>
            <a:r>
              <a:rPr lang="en-US" dirty="0" smtClean="0"/>
              <a:t>COO- + H</a:t>
            </a:r>
            <a:r>
              <a:rPr lang="en-US" baseline="-25000" dirty="0" smtClean="0"/>
              <a:t>2</a:t>
            </a:r>
            <a:r>
              <a:rPr lang="en-US" dirty="0" smtClean="0"/>
              <a:t>S + O</a:t>
            </a:r>
            <a:r>
              <a:rPr lang="en-US" baseline="-25000" dirty="0" smtClean="0"/>
              <a:t>2</a:t>
            </a:r>
            <a:endParaRPr lang="en-US" dirty="0" smtClean="0"/>
          </a:p>
          <a:p>
            <a:endParaRPr lang="en-US" dirty="0" smtClean="0"/>
          </a:p>
          <a:p>
            <a:pPr>
              <a:buNone/>
            </a:pPr>
            <a:r>
              <a:rPr lang="en-US" dirty="0" smtClean="0"/>
              <a:t>    </a:t>
            </a:r>
            <a:r>
              <a:rPr lang="en-US" dirty="0" err="1" smtClean="0"/>
              <a:t>taurine</a:t>
            </a:r>
            <a:r>
              <a:rPr lang="en-US" dirty="0" smtClean="0"/>
              <a:t> </a:t>
            </a:r>
            <a:r>
              <a:rPr lang="en-US" dirty="0" smtClean="0"/>
              <a:t>+ water </a:t>
            </a:r>
            <a:r>
              <a:rPr lang="en-US" dirty="0" smtClean="0">
                <a:sym typeface="Wingdings"/>
              </a:rPr>
              <a:t> </a:t>
            </a:r>
            <a:r>
              <a:rPr lang="en-US" dirty="0" smtClean="0"/>
              <a:t>ammonia </a:t>
            </a:r>
            <a:r>
              <a:rPr lang="en-US" dirty="0" smtClean="0"/>
              <a:t>+ acetate +    hydrogen sulfide + oxygen</a:t>
            </a:r>
            <a:endParaRPr lang="en-US" dirty="0"/>
          </a:p>
        </p:txBody>
      </p:sp>
      <p:sp>
        <p:nvSpPr>
          <p:cNvPr id="6" name="TextBox 5"/>
          <p:cNvSpPr txBox="1"/>
          <p:nvPr/>
        </p:nvSpPr>
        <p:spPr>
          <a:xfrm>
            <a:off x="7080091" y="3422497"/>
            <a:ext cx="1036261" cy="400110"/>
          </a:xfrm>
          <a:prstGeom prst="rect">
            <a:avLst/>
          </a:prstGeom>
          <a:noFill/>
        </p:spPr>
        <p:txBody>
          <a:bodyPr wrap="none" rtlCol="0">
            <a:spAutoFit/>
          </a:bodyPr>
          <a:lstStyle/>
          <a:p>
            <a:r>
              <a:rPr lang="en-US" sz="2000" dirty="0" err="1" smtClean="0"/>
              <a:t>cysteine</a:t>
            </a:r>
            <a:endParaRPr lang="en-US" sz="2000" dirty="0"/>
          </a:p>
        </p:txBody>
      </p:sp>
      <p:sp>
        <p:nvSpPr>
          <p:cNvPr id="7" name="TextBox 6"/>
          <p:cNvSpPr txBox="1"/>
          <p:nvPr/>
        </p:nvSpPr>
        <p:spPr>
          <a:xfrm>
            <a:off x="7080091" y="4440308"/>
            <a:ext cx="1956736" cy="400110"/>
          </a:xfrm>
          <a:prstGeom prst="rect">
            <a:avLst/>
          </a:prstGeom>
          <a:noFill/>
        </p:spPr>
        <p:txBody>
          <a:bodyPr wrap="none" rtlCol="0">
            <a:spAutoFit/>
          </a:bodyPr>
          <a:lstStyle/>
          <a:p>
            <a:r>
              <a:rPr lang="en-US" sz="2000" dirty="0" smtClean="0"/>
              <a:t>N-acetyl </a:t>
            </a:r>
            <a:r>
              <a:rPr lang="en-US" sz="2000" dirty="0" err="1" smtClean="0"/>
              <a:t>cysteine</a:t>
            </a:r>
            <a:endParaRPr lang="en-US" sz="2000" dirty="0"/>
          </a:p>
        </p:txBody>
      </p:sp>
      <p:sp>
        <p:nvSpPr>
          <p:cNvPr id="8" name="Rectangle 7"/>
          <p:cNvSpPr/>
          <p:nvPr/>
        </p:nvSpPr>
        <p:spPr>
          <a:xfrm>
            <a:off x="6296423" y="3368457"/>
            <a:ext cx="175651" cy="5899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2067273" y="3958422"/>
            <a:ext cx="567489" cy="8819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31763" y="4879248"/>
            <a:ext cx="4587414" cy="1015663"/>
          </a:xfrm>
          <a:prstGeom prst="rect">
            <a:avLst/>
          </a:prstGeom>
          <a:noFill/>
        </p:spPr>
        <p:txBody>
          <a:bodyPr wrap="none" rtlCol="0">
            <a:spAutoFit/>
          </a:bodyPr>
          <a:lstStyle/>
          <a:p>
            <a:pPr algn="ctr"/>
            <a:r>
              <a:rPr lang="en-US" sz="2000" dirty="0" err="1" smtClean="0"/>
              <a:t>Vasorelaxation</a:t>
            </a:r>
            <a:endParaRPr lang="en-US" sz="2000" dirty="0" smtClean="0"/>
          </a:p>
          <a:p>
            <a:pPr algn="ctr"/>
            <a:r>
              <a:rPr lang="en-US" sz="2000" dirty="0" smtClean="0"/>
              <a:t>Oxidize to </a:t>
            </a:r>
            <a:r>
              <a:rPr lang="en-US" sz="2000" dirty="0" err="1" smtClean="0"/>
              <a:t>thiosulfate</a:t>
            </a:r>
            <a:r>
              <a:rPr lang="en-US" sz="2000" dirty="0" smtClean="0"/>
              <a:t> &amp; cholesterol sulfate</a:t>
            </a:r>
          </a:p>
          <a:p>
            <a:pPr algn="ctr"/>
            <a:r>
              <a:rPr lang="en-US" sz="2000" dirty="0" smtClean="0"/>
              <a:t>Generate ATP</a:t>
            </a:r>
          </a:p>
        </p:txBody>
      </p:sp>
      <p:sp>
        <p:nvSpPr>
          <p:cNvPr id="11" name="TextBox 10"/>
          <p:cNvSpPr txBox="1"/>
          <p:nvPr/>
        </p:nvSpPr>
        <p:spPr>
          <a:xfrm>
            <a:off x="6199273" y="4880229"/>
            <a:ext cx="3331778" cy="923330"/>
          </a:xfrm>
          <a:prstGeom prst="rect">
            <a:avLst/>
          </a:prstGeom>
          <a:noFill/>
        </p:spPr>
        <p:txBody>
          <a:bodyPr wrap="square" rtlCol="0">
            <a:spAutoFit/>
          </a:bodyPr>
          <a:lstStyle/>
          <a:p>
            <a:r>
              <a:rPr lang="en-US" dirty="0" smtClean="0"/>
              <a:t>Nutritional supplement for Tylenol overdose and to treat sulfate deficiency in autism</a:t>
            </a:r>
            <a:endParaRPr lang="en-US" dirty="0"/>
          </a:p>
        </p:txBody>
      </p:sp>
      <p:sp>
        <p:nvSpPr>
          <p:cNvPr id="4" name="Curved Right Arrow 3"/>
          <p:cNvSpPr/>
          <p:nvPr/>
        </p:nvSpPr>
        <p:spPr>
          <a:xfrm>
            <a:off x="6296423" y="3607163"/>
            <a:ext cx="689093" cy="1175367"/>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asual"/>
              </a:rPr>
              <a:t>Outline</a:t>
            </a:r>
            <a:endParaRPr lang="en-US" dirty="0">
              <a:latin typeface="Apple Casual"/>
            </a:endParaRPr>
          </a:p>
        </p:txBody>
      </p:sp>
      <p:sp>
        <p:nvSpPr>
          <p:cNvPr id="3" name="Content Placeholder 2"/>
          <p:cNvSpPr>
            <a:spLocks noGrp="1"/>
          </p:cNvSpPr>
          <p:nvPr>
            <p:ph idx="1"/>
          </p:nvPr>
        </p:nvSpPr>
        <p:spPr>
          <a:xfrm>
            <a:off x="457200" y="1357627"/>
            <a:ext cx="8229600" cy="4525963"/>
          </a:xfrm>
        </p:spPr>
        <p:txBody>
          <a:bodyPr>
            <a:normAutofit fontScale="77500" lnSpcReduction="20000"/>
          </a:bodyPr>
          <a:lstStyle/>
          <a:p>
            <a:pPr marL="514350" indent="-514350">
              <a:buFont typeface="+mj-lt"/>
              <a:buAutoNum type="arabicPeriod"/>
            </a:pPr>
            <a:r>
              <a:rPr lang="en-US" dirty="0" smtClean="0">
                <a:latin typeface="Apple Casual"/>
              </a:rPr>
              <a:t>Introduction</a:t>
            </a:r>
          </a:p>
          <a:p>
            <a:pPr marL="514350" indent="-514350">
              <a:buFont typeface="+mj-lt"/>
              <a:buAutoNum type="arabicPeriod"/>
            </a:pPr>
            <a:r>
              <a:rPr lang="en-US" dirty="0" smtClean="0">
                <a:latin typeface="Apple Casual"/>
              </a:rPr>
              <a:t>Some Biochemistry</a:t>
            </a:r>
          </a:p>
          <a:p>
            <a:pPr marL="514350" indent="-514350">
              <a:buFont typeface="+mj-lt"/>
              <a:buAutoNum type="arabicPeriod"/>
            </a:pPr>
            <a:r>
              <a:rPr lang="en-US" dirty="0" smtClean="0">
                <a:latin typeface="Apple Casual"/>
              </a:rPr>
              <a:t>Some Observed Benefits of </a:t>
            </a:r>
            <a:r>
              <a:rPr lang="en-US" dirty="0" err="1" smtClean="0">
                <a:latin typeface="Apple Casual"/>
              </a:rPr>
              <a:t>Taurine</a:t>
            </a:r>
            <a:endParaRPr lang="en-US" dirty="0" smtClean="0">
              <a:latin typeface="Apple Casual"/>
            </a:endParaRPr>
          </a:p>
          <a:p>
            <a:pPr marL="971550" lvl="1" indent="-514350"/>
            <a:r>
              <a:rPr lang="en-US" dirty="0" smtClean="0">
                <a:latin typeface="Apple Casual"/>
              </a:rPr>
              <a:t>The Skin</a:t>
            </a:r>
          </a:p>
          <a:p>
            <a:pPr marL="971550" lvl="1" indent="-514350"/>
            <a:r>
              <a:rPr lang="en-US" dirty="0" smtClean="0">
                <a:latin typeface="Apple Casual"/>
              </a:rPr>
              <a:t>The Heart</a:t>
            </a:r>
          </a:p>
          <a:p>
            <a:pPr marL="971550" lvl="1" indent="-514350"/>
            <a:r>
              <a:rPr lang="en-US" dirty="0" smtClean="0">
                <a:latin typeface="Apple Casual"/>
              </a:rPr>
              <a:t>The Pancreas</a:t>
            </a:r>
          </a:p>
          <a:p>
            <a:pPr marL="971550" lvl="1" indent="-514350"/>
            <a:r>
              <a:rPr lang="en-US" dirty="0" smtClean="0">
                <a:latin typeface="Apple Casual"/>
              </a:rPr>
              <a:t>The </a:t>
            </a:r>
            <a:r>
              <a:rPr lang="en-US" dirty="0" smtClean="0">
                <a:latin typeface="Apple Casual"/>
              </a:rPr>
              <a:t>Brain</a:t>
            </a:r>
          </a:p>
          <a:p>
            <a:pPr marL="971550" lvl="1" indent="-514350"/>
            <a:r>
              <a:rPr lang="en-US" dirty="0" smtClean="0">
                <a:latin typeface="Apple Casual"/>
              </a:rPr>
              <a:t>The Blood</a:t>
            </a:r>
            <a:endParaRPr lang="en-US" dirty="0" smtClean="0">
              <a:latin typeface="Apple Casual"/>
            </a:endParaRPr>
          </a:p>
          <a:p>
            <a:pPr marL="514350" indent="-514350">
              <a:buFont typeface="+mj-lt"/>
              <a:buAutoNum type="arabicPeriod"/>
            </a:pPr>
            <a:r>
              <a:rPr lang="en-US" dirty="0" smtClean="0">
                <a:latin typeface="Apple Casual"/>
              </a:rPr>
              <a:t>Mitochondrial Diseases</a:t>
            </a:r>
          </a:p>
          <a:p>
            <a:pPr marL="514350" indent="-514350">
              <a:buFont typeface="+mj-lt"/>
              <a:buAutoNum type="arabicPeriod"/>
            </a:pPr>
            <a:r>
              <a:rPr lang="en-US" dirty="0" smtClean="0">
                <a:latin typeface="Apple Casual"/>
              </a:rPr>
              <a:t>Encephalitis</a:t>
            </a:r>
          </a:p>
          <a:p>
            <a:pPr marL="514350" indent="-514350">
              <a:buFont typeface="+mj-lt"/>
              <a:buAutoNum type="arabicPeriod"/>
            </a:pPr>
            <a:r>
              <a:rPr lang="en-US" dirty="0" smtClean="0">
                <a:latin typeface="Apple Casual"/>
              </a:rPr>
              <a:t>Cancer</a:t>
            </a:r>
          </a:p>
          <a:p>
            <a:pPr marL="514350" indent="-514350">
              <a:buFont typeface="+mj-lt"/>
              <a:buAutoNum type="arabicPeriod"/>
            </a:pPr>
            <a:r>
              <a:rPr lang="en-US" dirty="0" smtClean="0">
                <a:latin typeface="Apple Casual"/>
              </a:rPr>
              <a:t>Summary</a:t>
            </a:r>
          </a:p>
          <a:p>
            <a:pPr marL="0" indent="0">
              <a:buNone/>
            </a:pPr>
            <a:endParaRPr lang="en-US" dirty="0" smtClean="0">
              <a:latin typeface="Apple Casua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655965"/>
          </a:xfrm>
        </p:spPr>
        <p:txBody>
          <a:bodyPr>
            <a:normAutofit/>
          </a:bodyPr>
          <a:lstStyle/>
          <a:p>
            <a:pPr algn="ctr">
              <a:buNone/>
            </a:pPr>
            <a:r>
              <a:rPr lang="en-US" sz="3600" dirty="0" smtClean="0">
                <a:solidFill>
                  <a:srgbClr val="FF0000"/>
                </a:solidFill>
                <a:latin typeface="Apple Casual"/>
              </a:rPr>
              <a:t>3. Some Observed Benefits of </a:t>
            </a:r>
            <a:r>
              <a:rPr lang="en-US" sz="3600" dirty="0" err="1" smtClean="0">
                <a:solidFill>
                  <a:srgbClr val="FF0000"/>
                </a:solidFill>
                <a:latin typeface="Apple Casual"/>
              </a:rPr>
              <a:t>Taurine</a:t>
            </a:r>
            <a:endParaRPr lang="en-US" sz="3600" dirty="0">
              <a:solidFill>
                <a:srgbClr val="FF0000"/>
              </a:solidFill>
              <a:latin typeface="Apple Casua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Taurocholic</a:t>
            </a:r>
            <a:r>
              <a:rPr lang="en-US" dirty="0" smtClean="0"/>
              <a:t> Acid: in Bile Acids</a:t>
            </a:r>
            <a:endParaRPr lang="en-US" dirty="0"/>
          </a:p>
        </p:txBody>
      </p:sp>
      <p:pic>
        <p:nvPicPr>
          <p:cNvPr id="6" name="Content Placeholder 5" descr="Taurocholic_acid.png"/>
          <p:cNvPicPr>
            <a:picLocks noGrp="1" noChangeAspect="1"/>
          </p:cNvPicPr>
          <p:nvPr>
            <p:ph idx="1"/>
          </p:nvPr>
        </p:nvPicPr>
        <p:blipFill>
          <a:blip r:embed="rId2"/>
          <a:srcRect l="-5126" r="-5126"/>
          <a:stretch>
            <a:fillRect/>
          </a:stretch>
        </p:blipFill>
        <p:spPr/>
      </p:pic>
      <p:sp>
        <p:nvSpPr>
          <p:cNvPr id="4" name="TextBox 3"/>
          <p:cNvSpPr txBox="1"/>
          <p:nvPr/>
        </p:nvSpPr>
        <p:spPr>
          <a:xfrm>
            <a:off x="228600" y="1417638"/>
            <a:ext cx="4719411" cy="461665"/>
          </a:xfrm>
          <a:prstGeom prst="rect">
            <a:avLst/>
          </a:prstGeom>
          <a:solidFill>
            <a:srgbClr val="FCFFD2"/>
          </a:solidFill>
          <a:ln>
            <a:solidFill>
              <a:srgbClr val="000000"/>
            </a:solidFill>
          </a:ln>
        </p:spPr>
        <p:txBody>
          <a:bodyPr wrap="none" rtlCol="0">
            <a:spAutoFit/>
          </a:bodyPr>
          <a:lstStyle/>
          <a:p>
            <a:r>
              <a:rPr lang="en-US" sz="2400" dirty="0" smtClean="0"/>
              <a:t>Makes bile acids more water soluble</a:t>
            </a:r>
            <a:endParaRPr lang="en-US" sz="2400" dirty="0"/>
          </a:p>
        </p:txBody>
      </p:sp>
      <p:sp>
        <p:nvSpPr>
          <p:cNvPr id="7" name="TextBox 6"/>
          <p:cNvSpPr txBox="1"/>
          <p:nvPr/>
        </p:nvSpPr>
        <p:spPr>
          <a:xfrm>
            <a:off x="7059455" y="5664498"/>
            <a:ext cx="1236111" cy="523220"/>
          </a:xfrm>
          <a:prstGeom prst="rect">
            <a:avLst/>
          </a:prstGeom>
          <a:noFill/>
        </p:spPr>
        <p:txBody>
          <a:bodyPr wrap="none" rtlCol="0">
            <a:spAutoFit/>
          </a:bodyPr>
          <a:lstStyle/>
          <a:p>
            <a:r>
              <a:rPr lang="en-US" sz="2800" dirty="0" err="1" smtClean="0"/>
              <a:t>taurine</a:t>
            </a:r>
            <a:endParaRPr lang="en-US" sz="2800" dirty="0"/>
          </a:p>
        </p:txBody>
      </p:sp>
      <p:sp>
        <p:nvSpPr>
          <p:cNvPr id="9" name="Freeform 8"/>
          <p:cNvSpPr/>
          <p:nvPr/>
        </p:nvSpPr>
        <p:spPr>
          <a:xfrm>
            <a:off x="6134055" y="2178389"/>
            <a:ext cx="2642473" cy="3460213"/>
          </a:xfrm>
          <a:custGeom>
            <a:avLst/>
            <a:gdLst>
              <a:gd name="connsiteX0" fmla="*/ 2285703 w 2642473"/>
              <a:gd name="connsiteY0" fmla="*/ 33294 h 3460213"/>
              <a:gd name="connsiteX1" fmla="*/ 1443727 w 2642473"/>
              <a:gd name="connsiteY1" fmla="*/ 361479 h 3460213"/>
              <a:gd name="connsiteX2" fmla="*/ 173628 w 2642473"/>
              <a:gd name="connsiteY2" fmla="*/ 1873984 h 3460213"/>
              <a:gd name="connsiteX3" fmla="*/ 401961 w 2642473"/>
              <a:gd name="connsiteY3" fmla="*/ 3072574 h 3460213"/>
              <a:gd name="connsiteX4" fmla="*/ 1714872 w 2642473"/>
              <a:gd name="connsiteY4" fmla="*/ 3300877 h 3460213"/>
              <a:gd name="connsiteX5" fmla="*/ 2499765 w 2642473"/>
              <a:gd name="connsiteY5" fmla="*/ 2116556 h 3460213"/>
              <a:gd name="connsiteX6" fmla="*/ 2571119 w 2642473"/>
              <a:gd name="connsiteY6" fmla="*/ 703933 h 3460213"/>
              <a:gd name="connsiteX7" fmla="*/ 2471223 w 2642473"/>
              <a:gd name="connsiteY7" fmla="*/ 161714 h 3460213"/>
              <a:gd name="connsiteX8" fmla="*/ 2285703 w 2642473"/>
              <a:gd name="connsiteY8" fmla="*/ 33294 h 346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2473" h="3460213">
                <a:moveTo>
                  <a:pt x="2285703" y="33294"/>
                </a:moveTo>
                <a:cubicBezTo>
                  <a:pt x="2114454" y="66588"/>
                  <a:pt x="1795739" y="54697"/>
                  <a:pt x="1443727" y="361479"/>
                </a:cubicBezTo>
                <a:cubicBezTo>
                  <a:pt x="1091715" y="668261"/>
                  <a:pt x="347256" y="1422135"/>
                  <a:pt x="173628" y="1873984"/>
                </a:cubicBezTo>
                <a:cubicBezTo>
                  <a:pt x="0" y="2325833"/>
                  <a:pt x="145087" y="2834759"/>
                  <a:pt x="401961" y="3072574"/>
                </a:cubicBezTo>
                <a:cubicBezTo>
                  <a:pt x="658835" y="3310389"/>
                  <a:pt x="1365238" y="3460213"/>
                  <a:pt x="1714872" y="3300877"/>
                </a:cubicBezTo>
                <a:cubicBezTo>
                  <a:pt x="2064506" y="3141541"/>
                  <a:pt x="2357057" y="2549380"/>
                  <a:pt x="2499765" y="2116556"/>
                </a:cubicBezTo>
                <a:cubicBezTo>
                  <a:pt x="2642473" y="1683732"/>
                  <a:pt x="2575876" y="1029740"/>
                  <a:pt x="2571119" y="703933"/>
                </a:cubicBezTo>
                <a:cubicBezTo>
                  <a:pt x="2566362" y="378126"/>
                  <a:pt x="2523549" y="278243"/>
                  <a:pt x="2471223" y="161714"/>
                </a:cubicBezTo>
                <a:cubicBezTo>
                  <a:pt x="2418897" y="45185"/>
                  <a:pt x="2456952" y="0"/>
                  <a:pt x="2285703" y="33294"/>
                </a:cubicBezTo>
                <a:close/>
              </a:path>
            </a:pathLst>
          </a:cu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64218" y="1296093"/>
            <a:ext cx="7753789" cy="5227182"/>
          </a:xfrm>
          <a:custGeom>
            <a:avLst/>
            <a:gdLst>
              <a:gd name="connsiteX0" fmla="*/ 5886696 w 7753789"/>
              <a:gd name="connsiteY0" fmla="*/ 401909 h 5227182"/>
              <a:gd name="connsiteX1" fmla="*/ 3018270 w 7753789"/>
              <a:gd name="connsiteY1" fmla="*/ 1286582 h 5227182"/>
              <a:gd name="connsiteX2" fmla="*/ 1248693 w 7753789"/>
              <a:gd name="connsiteY2" fmla="*/ 3170079 h 5227182"/>
              <a:gd name="connsiteX3" fmla="*/ 306822 w 7753789"/>
              <a:gd name="connsiteY3" fmla="*/ 4554164 h 5227182"/>
              <a:gd name="connsiteX4" fmla="*/ 3089624 w 7753789"/>
              <a:gd name="connsiteY4" fmla="*/ 5181997 h 5227182"/>
              <a:gd name="connsiteX5" fmla="*/ 5515656 w 7753789"/>
              <a:gd name="connsiteY5" fmla="*/ 4796736 h 5227182"/>
              <a:gd name="connsiteX6" fmla="*/ 6628776 w 7753789"/>
              <a:gd name="connsiteY6" fmla="*/ 2599322 h 5227182"/>
              <a:gd name="connsiteX7" fmla="*/ 7499294 w 7753789"/>
              <a:gd name="connsiteY7" fmla="*/ 1129624 h 5227182"/>
              <a:gd name="connsiteX8" fmla="*/ 7456481 w 7753789"/>
              <a:gd name="connsiteY8" fmla="*/ 116530 h 5227182"/>
              <a:gd name="connsiteX9" fmla="*/ 5715446 w 7753789"/>
              <a:gd name="connsiteY9" fmla="*/ 430446 h 522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3789" h="5227182">
                <a:moveTo>
                  <a:pt x="5886696" y="401909"/>
                </a:moveTo>
                <a:cubicBezTo>
                  <a:pt x="4838983" y="613564"/>
                  <a:pt x="3791270" y="825220"/>
                  <a:pt x="3018270" y="1286582"/>
                </a:cubicBezTo>
                <a:cubicBezTo>
                  <a:pt x="2245270" y="1747944"/>
                  <a:pt x="1700601" y="2625482"/>
                  <a:pt x="1248693" y="3170079"/>
                </a:cubicBezTo>
                <a:cubicBezTo>
                  <a:pt x="796785" y="3714676"/>
                  <a:pt x="0" y="4218844"/>
                  <a:pt x="306822" y="4554164"/>
                </a:cubicBezTo>
                <a:cubicBezTo>
                  <a:pt x="613644" y="4889484"/>
                  <a:pt x="2221485" y="5141568"/>
                  <a:pt x="3089624" y="5181997"/>
                </a:cubicBezTo>
                <a:cubicBezTo>
                  <a:pt x="3957763" y="5222426"/>
                  <a:pt x="4925797" y="5227182"/>
                  <a:pt x="5515656" y="4796736"/>
                </a:cubicBezTo>
                <a:cubicBezTo>
                  <a:pt x="6105515" y="4366290"/>
                  <a:pt x="6298170" y="3210507"/>
                  <a:pt x="6628776" y="2599322"/>
                </a:cubicBezTo>
                <a:cubicBezTo>
                  <a:pt x="6959382" y="1988137"/>
                  <a:pt x="7361343" y="1543423"/>
                  <a:pt x="7499294" y="1129624"/>
                </a:cubicBezTo>
                <a:cubicBezTo>
                  <a:pt x="7637245" y="715825"/>
                  <a:pt x="7753789" y="233060"/>
                  <a:pt x="7456481" y="116530"/>
                </a:cubicBezTo>
                <a:cubicBezTo>
                  <a:pt x="7159173" y="0"/>
                  <a:pt x="5715446" y="430446"/>
                  <a:pt x="5715446" y="430446"/>
                </a:cubicBez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870517" y="3453079"/>
            <a:ext cx="1798214" cy="523220"/>
          </a:xfrm>
          <a:prstGeom prst="rect">
            <a:avLst/>
          </a:prstGeom>
          <a:solidFill>
            <a:srgbClr val="FFFFFF"/>
          </a:solidFill>
        </p:spPr>
        <p:txBody>
          <a:bodyPr wrap="none" rtlCol="0">
            <a:spAutoFit/>
          </a:bodyPr>
          <a:lstStyle/>
          <a:p>
            <a:r>
              <a:rPr lang="en-US" sz="2800" dirty="0" smtClean="0"/>
              <a:t>cholesterol</a:t>
            </a:r>
            <a:endParaRPr lang="en-US" sz="2800" dirty="0"/>
          </a:p>
        </p:txBody>
      </p:sp>
      <p:sp>
        <p:nvSpPr>
          <p:cNvPr id="12" name="TextBox 11"/>
          <p:cNvSpPr txBox="1"/>
          <p:nvPr/>
        </p:nvSpPr>
        <p:spPr>
          <a:xfrm>
            <a:off x="381000" y="2110135"/>
            <a:ext cx="2738700" cy="461665"/>
          </a:xfrm>
          <a:prstGeom prst="rect">
            <a:avLst/>
          </a:prstGeom>
          <a:solidFill>
            <a:srgbClr val="FCFFD2"/>
          </a:solidFill>
          <a:ln>
            <a:solidFill>
              <a:srgbClr val="000000"/>
            </a:solidFill>
          </a:ln>
        </p:spPr>
        <p:txBody>
          <a:bodyPr wrap="none" rtlCol="0">
            <a:spAutoFit/>
          </a:bodyPr>
          <a:lstStyle/>
          <a:p>
            <a:r>
              <a:rPr lang="en-US" sz="2400" dirty="0" smtClean="0"/>
              <a:t>Aids in digesting fats</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animBg="1"/>
      <p:bldP spid="10" grpId="0" animBg="1"/>
      <p:bldP spid="5"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txBox="1">
            <a:spLocks/>
          </p:cNvSpPr>
          <p:nvPr/>
        </p:nvSpPr>
        <p:spPr>
          <a:xfrm>
            <a:off x="457200" y="1600200"/>
            <a:ext cx="8229600" cy="655965"/>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600" b="0" i="0" u="none" strike="noStrike" kern="1200" cap="none" spc="0" normalizeH="0" baseline="0" noProof="0" dirty="0" err="1" smtClean="0">
                <a:ln>
                  <a:noFill/>
                </a:ln>
                <a:solidFill>
                  <a:srgbClr val="FF0000"/>
                </a:solidFill>
                <a:effectLst/>
                <a:uLnTx/>
                <a:uFillTx/>
                <a:latin typeface="Apple Casual"/>
                <a:ea typeface="+mn-ea"/>
                <a:cs typeface="+mn-cs"/>
              </a:rPr>
              <a:t>Th</a:t>
            </a:r>
            <a:r>
              <a:rPr lang="en-US" sz="3600" dirty="0" err="1" smtClean="0">
                <a:solidFill>
                  <a:srgbClr val="FF0000"/>
                </a:solidFill>
                <a:latin typeface="Apple Casual"/>
              </a:rPr>
              <a:t>e</a:t>
            </a:r>
            <a:r>
              <a:rPr lang="en-US" sz="3600" dirty="0" smtClean="0">
                <a:solidFill>
                  <a:srgbClr val="FF0000"/>
                </a:solidFill>
                <a:latin typeface="Apple Casual"/>
              </a:rPr>
              <a:t> Skin</a:t>
            </a:r>
            <a:endParaRPr kumimoji="0" lang="en-US" sz="3600" b="0" i="0" u="none" strike="noStrike" kern="1200" cap="none" spc="0" normalizeH="0" baseline="0" noProof="0" dirty="0">
              <a:ln>
                <a:noFill/>
              </a:ln>
              <a:solidFill>
                <a:srgbClr val="FF0000"/>
              </a:solidFill>
              <a:effectLst/>
              <a:uLnTx/>
              <a:uFillTx/>
              <a:latin typeface="Apple Casual"/>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SLS: a Skin Irritant</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51840" y="1600200"/>
            <a:ext cx="8634960" cy="4525963"/>
          </a:xfrm>
        </p:spPr>
        <p:txBody>
          <a:bodyPr>
            <a:normAutofit fontScale="92500" lnSpcReduction="10000"/>
          </a:bodyPr>
          <a:lstStyle/>
          <a:p>
            <a:r>
              <a:rPr lang="en-US" dirty="0" smtClean="0"/>
              <a:t>Sodium lauryl </a:t>
            </a:r>
            <a:r>
              <a:rPr lang="en-US" dirty="0" smtClean="0"/>
              <a:t>sulfate (SLS)                                                 </a:t>
            </a:r>
            <a:r>
              <a:rPr lang="en-US" dirty="0" smtClean="0"/>
              <a:t>is </a:t>
            </a:r>
            <a:r>
              <a:rPr lang="en-US" dirty="0" smtClean="0"/>
              <a:t>added to </a:t>
            </a:r>
            <a:r>
              <a:rPr lang="en-US" dirty="0" smtClean="0"/>
              <a:t>shampoos </a:t>
            </a:r>
            <a:r>
              <a:rPr lang="en-US" dirty="0" smtClean="0"/>
              <a:t>mainly                                              </a:t>
            </a:r>
            <a:r>
              <a:rPr lang="en-US" dirty="0" smtClean="0"/>
              <a:t>to </a:t>
            </a:r>
            <a:r>
              <a:rPr lang="en-US" dirty="0" smtClean="0"/>
              <a:t>make </a:t>
            </a:r>
            <a:r>
              <a:rPr lang="en-US" dirty="0" smtClean="0"/>
              <a:t>them foamy</a:t>
            </a:r>
          </a:p>
          <a:p>
            <a:r>
              <a:rPr lang="en-US" dirty="0" smtClean="0"/>
              <a:t>Surfactant                                                                               ( = “surface active agent”)</a:t>
            </a:r>
          </a:p>
          <a:p>
            <a:r>
              <a:rPr lang="en-US" dirty="0" smtClean="0"/>
              <a:t>Used in many commercial                                                formulations because it is inexpensive, offers great foaming, and can be thickened easily with salt</a:t>
            </a:r>
          </a:p>
          <a:p>
            <a:r>
              <a:rPr lang="en-US" dirty="0" smtClean="0"/>
              <a:t>SLS </a:t>
            </a:r>
            <a:r>
              <a:rPr lang="en-US" dirty="0" smtClean="0"/>
              <a:t>is a skin irritant  -- induces dry, scaly skin due to its surfactant effects</a:t>
            </a:r>
          </a:p>
          <a:p>
            <a:endParaRPr lang="en-US" dirty="0"/>
          </a:p>
        </p:txBody>
      </p:sp>
      <p:sp>
        <p:nvSpPr>
          <p:cNvPr id="4" name="TextBox 3"/>
          <p:cNvSpPr txBox="1"/>
          <p:nvPr/>
        </p:nvSpPr>
        <p:spPr>
          <a:xfrm>
            <a:off x="3443000" y="6444257"/>
            <a:ext cx="5701000" cy="400110"/>
          </a:xfrm>
          <a:prstGeom prst="rect">
            <a:avLst/>
          </a:prstGeom>
          <a:noFill/>
        </p:spPr>
        <p:txBody>
          <a:bodyPr wrap="none" rtlCol="0">
            <a:spAutoFit/>
          </a:bodyPr>
          <a:lstStyle/>
          <a:p>
            <a:r>
              <a:rPr lang="en-US" sz="2000" dirty="0" smtClean="0">
                <a:solidFill>
                  <a:srgbClr val="FF0000"/>
                </a:solidFill>
              </a:rPr>
              <a:t>*</a:t>
            </a:r>
            <a:r>
              <a:rPr lang="en-US" sz="2000" dirty="0" smtClean="0"/>
              <a:t> Lee and </a:t>
            </a:r>
            <a:r>
              <a:rPr lang="en-US" sz="2000" dirty="0" err="1" smtClean="0"/>
              <a:t>Maibach</a:t>
            </a:r>
            <a:r>
              <a:rPr lang="en-US" sz="2000" dirty="0" smtClean="0"/>
              <a:t>, Contact Dermatitis, 1995, 13, 1-7</a:t>
            </a:r>
            <a:endParaRPr lang="en-US" sz="2000" dirty="0"/>
          </a:p>
        </p:txBody>
      </p:sp>
      <p:pic>
        <p:nvPicPr>
          <p:cNvPr id="5" name="Picture 4" descr="washing-hair.jpg"/>
          <p:cNvPicPr>
            <a:picLocks noChangeAspect="1"/>
          </p:cNvPicPr>
          <p:nvPr/>
        </p:nvPicPr>
        <p:blipFill>
          <a:blip r:embed="rId3"/>
          <a:stretch>
            <a:fillRect/>
          </a:stretch>
        </p:blipFill>
        <p:spPr>
          <a:xfrm>
            <a:off x="5262760" y="1256428"/>
            <a:ext cx="4059104" cy="269333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Taurine</a:t>
            </a:r>
            <a:r>
              <a:rPr lang="en-US" dirty="0"/>
              <a:t>,</a:t>
            </a:r>
            <a:r>
              <a:rPr lang="en-US" dirty="0" smtClean="0"/>
              <a:t> SLS, and </a:t>
            </a:r>
            <a:r>
              <a:rPr lang="en-US" dirty="0" smtClean="0"/>
              <a:t>the Skin</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err="1" smtClean="0"/>
              <a:t>Taurine</a:t>
            </a:r>
            <a:r>
              <a:rPr lang="en-US" dirty="0" smtClean="0"/>
              <a:t> accumulates in outermost </a:t>
            </a:r>
            <a:r>
              <a:rPr lang="en-US" dirty="0" err="1" smtClean="0"/>
              <a:t>keratinocyte</a:t>
            </a:r>
            <a:r>
              <a:rPr lang="en-US" dirty="0" smtClean="0"/>
              <a:t> layer of the skin </a:t>
            </a:r>
            <a:r>
              <a:rPr lang="en-US" dirty="0" smtClean="0">
                <a:solidFill>
                  <a:srgbClr val="FF0000"/>
                </a:solidFill>
              </a:rPr>
              <a:t>following UV exposure</a:t>
            </a:r>
          </a:p>
          <a:p>
            <a:pPr lvl="1"/>
            <a:r>
              <a:rPr lang="en-US" dirty="0" smtClean="0"/>
              <a:t>Stimulates synthesis of </a:t>
            </a:r>
            <a:r>
              <a:rPr lang="en-US" dirty="0" err="1" smtClean="0"/>
              <a:t>ceramides</a:t>
            </a:r>
            <a:r>
              <a:rPr lang="en-US" dirty="0" smtClean="0"/>
              <a:t>, cholesterol, and fatty acids</a:t>
            </a:r>
          </a:p>
          <a:p>
            <a:endParaRPr lang="en-US" dirty="0" smtClean="0"/>
          </a:p>
          <a:p>
            <a:r>
              <a:rPr lang="en-US" dirty="0" smtClean="0"/>
              <a:t>SLS </a:t>
            </a:r>
            <a:r>
              <a:rPr lang="en-US" dirty="0" smtClean="0"/>
              <a:t>induces an increase </a:t>
            </a:r>
            <a:r>
              <a:rPr lang="en-US" dirty="0" smtClean="0"/>
              <a:t>in </a:t>
            </a:r>
            <a:r>
              <a:rPr lang="en-US" dirty="0" smtClean="0"/>
              <a:t>water </a:t>
            </a:r>
            <a:r>
              <a:rPr lang="en-US" dirty="0" smtClean="0"/>
              <a:t>loss through the skin, </a:t>
            </a:r>
            <a:r>
              <a:rPr lang="en-US" dirty="0" smtClean="0"/>
              <a:t>inflammation, and proliferation</a:t>
            </a:r>
          </a:p>
          <a:p>
            <a:pPr>
              <a:buNone/>
            </a:pPr>
            <a:endParaRPr lang="en-US" dirty="0" smtClean="0"/>
          </a:p>
          <a:p>
            <a:r>
              <a:rPr lang="en-US" dirty="0" smtClean="0"/>
              <a:t>Incubation </a:t>
            </a:r>
            <a:r>
              <a:rPr lang="en-US" dirty="0" err="1" smtClean="0"/>
              <a:t>w</a:t>
            </a:r>
            <a:r>
              <a:rPr lang="en-US" dirty="0" smtClean="0"/>
              <a:t>/ SLS  + </a:t>
            </a:r>
            <a:r>
              <a:rPr lang="en-US" dirty="0" err="1" smtClean="0"/>
              <a:t>taurine</a:t>
            </a:r>
            <a:endParaRPr lang="en-US" dirty="0" smtClean="0"/>
          </a:p>
          <a:p>
            <a:pPr lvl="1"/>
            <a:r>
              <a:rPr lang="en-US" dirty="0" smtClean="0"/>
              <a:t>Decrease in IL-1α and prostaglandin E2 (inflammatory agents)</a:t>
            </a:r>
          </a:p>
          <a:p>
            <a:pPr lvl="1"/>
            <a:r>
              <a:rPr lang="en-US" dirty="0" smtClean="0"/>
              <a:t>Stabilization of membrane integrity</a:t>
            </a:r>
          </a:p>
          <a:p>
            <a:pPr lvl="1"/>
            <a:r>
              <a:rPr lang="en-US" dirty="0" smtClean="0"/>
              <a:t>Improvement in </a:t>
            </a:r>
            <a:r>
              <a:rPr lang="en-US" dirty="0" err="1" smtClean="0"/>
              <a:t>keratinocyte</a:t>
            </a:r>
            <a:r>
              <a:rPr lang="en-US" dirty="0" smtClean="0"/>
              <a:t> viability</a:t>
            </a:r>
          </a:p>
          <a:p>
            <a:endParaRPr lang="en-US" dirty="0" smtClean="0"/>
          </a:p>
          <a:p>
            <a:endParaRPr lang="en-US" dirty="0"/>
          </a:p>
        </p:txBody>
      </p:sp>
      <p:sp>
        <p:nvSpPr>
          <p:cNvPr id="4" name="TextBox 3"/>
          <p:cNvSpPr txBox="1"/>
          <p:nvPr/>
        </p:nvSpPr>
        <p:spPr>
          <a:xfrm>
            <a:off x="692759" y="6350769"/>
            <a:ext cx="8006068" cy="461665"/>
          </a:xfrm>
          <a:prstGeom prst="rect">
            <a:avLst/>
          </a:prstGeom>
          <a:noFill/>
        </p:spPr>
        <p:txBody>
          <a:bodyPr wrap="none" rtlCol="0">
            <a:spAutoFit/>
          </a:bodyPr>
          <a:lstStyle/>
          <a:p>
            <a:r>
              <a:rPr lang="en-US" sz="2400" dirty="0" smtClean="0">
                <a:solidFill>
                  <a:srgbClr val="FF0000"/>
                </a:solidFill>
              </a:rPr>
              <a:t>* </a:t>
            </a:r>
            <a:r>
              <a:rPr lang="en-US" sz="2400" dirty="0" smtClean="0"/>
              <a:t>B. </a:t>
            </a:r>
            <a:r>
              <a:rPr lang="en-US" sz="2400" dirty="0" err="1" smtClean="0"/>
              <a:t>Anderheggen</a:t>
            </a:r>
            <a:r>
              <a:rPr lang="en-US" sz="2400" dirty="0" smtClean="0"/>
              <a:t> et al., J </a:t>
            </a:r>
            <a:r>
              <a:rPr lang="en-US" sz="2400" dirty="0" err="1" smtClean="0"/>
              <a:t>Cosmet</a:t>
            </a:r>
            <a:r>
              <a:rPr lang="en-US" sz="2400" dirty="0" smtClean="0"/>
              <a:t> Sci. 2006 Jan-Feb;57(1), 1-10</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txBox="1">
            <a:spLocks/>
          </p:cNvSpPr>
          <p:nvPr/>
        </p:nvSpPr>
        <p:spPr>
          <a:xfrm>
            <a:off x="457200" y="1600200"/>
            <a:ext cx="8229600" cy="655965"/>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600" b="0" i="0" u="none" strike="noStrike" kern="1200" cap="none" spc="0" normalizeH="0" baseline="0" noProof="0" dirty="0" err="1" smtClean="0">
                <a:ln>
                  <a:noFill/>
                </a:ln>
                <a:solidFill>
                  <a:srgbClr val="FF0000"/>
                </a:solidFill>
                <a:effectLst/>
                <a:uLnTx/>
                <a:uFillTx/>
                <a:latin typeface="Apple Casual"/>
                <a:ea typeface="+mn-ea"/>
                <a:cs typeface="+mn-cs"/>
              </a:rPr>
              <a:t>Th</a:t>
            </a:r>
            <a:r>
              <a:rPr lang="en-US" sz="3600" dirty="0" err="1" smtClean="0">
                <a:solidFill>
                  <a:srgbClr val="FF0000"/>
                </a:solidFill>
                <a:latin typeface="Apple Casual"/>
              </a:rPr>
              <a:t>e</a:t>
            </a:r>
            <a:r>
              <a:rPr lang="en-US" sz="3600" dirty="0" smtClean="0">
                <a:solidFill>
                  <a:srgbClr val="FF0000"/>
                </a:solidFill>
                <a:latin typeface="Apple Casual"/>
              </a:rPr>
              <a:t> Heart</a:t>
            </a:r>
            <a:endParaRPr kumimoji="0" lang="en-US" sz="3600" b="0" i="0" u="none" strike="noStrike" kern="1200" cap="none" spc="0" normalizeH="0" baseline="0" noProof="0" dirty="0">
              <a:ln>
                <a:noFill/>
              </a:ln>
              <a:solidFill>
                <a:srgbClr val="FF0000"/>
              </a:solidFill>
              <a:effectLst/>
              <a:uLnTx/>
              <a:uFillTx/>
              <a:latin typeface="Apple Casual"/>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3"/>
            <a:ext cx="8229600" cy="1143000"/>
          </a:xfrm>
        </p:spPr>
        <p:txBody>
          <a:bodyPr/>
          <a:lstStyle/>
          <a:p>
            <a:r>
              <a:rPr lang="en-US" dirty="0" smtClean="0"/>
              <a:t>Sudden Cardiac Death</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199" y="1227674"/>
            <a:ext cx="6744503" cy="4885220"/>
          </a:xfrm>
        </p:spPr>
        <p:txBody>
          <a:bodyPr>
            <a:noAutofit/>
          </a:bodyPr>
          <a:lstStyle/>
          <a:p>
            <a:r>
              <a:rPr lang="en-US" sz="2400" dirty="0" smtClean="0"/>
              <a:t>Sudden cardiac death is the leading cause of death in industrially developed countries</a:t>
            </a:r>
          </a:p>
          <a:p>
            <a:pPr lvl="1"/>
            <a:r>
              <a:rPr lang="en-US" sz="2400" dirty="0" smtClean="0"/>
              <a:t>Accounts for 300,000 - 500,000 deaths                    per year in U.S.</a:t>
            </a:r>
          </a:p>
          <a:p>
            <a:pPr lvl="1"/>
            <a:r>
              <a:rPr lang="en-US" sz="2400" dirty="0" smtClean="0"/>
              <a:t>Due to ventricular fibrillation:                                                                        life-threatening heart arrhythmia</a:t>
            </a:r>
          </a:p>
          <a:p>
            <a:pPr lvl="1"/>
            <a:r>
              <a:rPr lang="en-US" sz="2400" dirty="0" smtClean="0"/>
              <a:t>Manifested by low heart rate variability</a:t>
            </a:r>
          </a:p>
          <a:p>
            <a:r>
              <a:rPr lang="en-US" sz="2400" dirty="0" smtClean="0"/>
              <a:t>Triggered by adrenalin in response to stress</a:t>
            </a:r>
          </a:p>
          <a:p>
            <a:r>
              <a:rPr lang="en-US" sz="2400" dirty="0" smtClean="0"/>
              <a:t>Intracellular potassium and calcium </a:t>
            </a:r>
            <a:r>
              <a:rPr lang="en-US" sz="2400" dirty="0" err="1" smtClean="0"/>
              <a:t>dysregulation</a:t>
            </a:r>
            <a:r>
              <a:rPr lang="en-US" sz="2400" dirty="0" smtClean="0"/>
              <a:t> </a:t>
            </a:r>
            <a:r>
              <a:rPr lang="en-US" sz="2400" dirty="0" err="1" smtClean="0">
                <a:sym typeface="Wingdings"/>
              </a:rPr>
              <a:t></a:t>
            </a:r>
            <a:r>
              <a:rPr lang="en-US" sz="2400" dirty="0" smtClean="0">
                <a:sym typeface="Wingdings"/>
              </a:rPr>
              <a:t>  </a:t>
            </a:r>
            <a:r>
              <a:rPr lang="en-US" sz="2400" dirty="0" smtClean="0">
                <a:solidFill>
                  <a:srgbClr val="FF0000"/>
                </a:solidFill>
              </a:rPr>
              <a:t>insufficient membrane cholesterol?</a:t>
            </a:r>
            <a:endParaRPr lang="en-US" sz="2400" dirty="0" smtClean="0"/>
          </a:p>
          <a:p>
            <a:endParaRPr lang="en-US" sz="2400" dirty="0"/>
          </a:p>
        </p:txBody>
      </p:sp>
      <p:sp>
        <p:nvSpPr>
          <p:cNvPr id="4" name="TextBox 3"/>
          <p:cNvSpPr txBox="1"/>
          <p:nvPr/>
        </p:nvSpPr>
        <p:spPr>
          <a:xfrm>
            <a:off x="1693317" y="6414024"/>
            <a:ext cx="7501373" cy="400110"/>
          </a:xfrm>
          <a:prstGeom prst="rect">
            <a:avLst/>
          </a:prstGeom>
          <a:noFill/>
        </p:spPr>
        <p:txBody>
          <a:bodyPr wrap="none" rtlCol="0">
            <a:spAutoFit/>
          </a:bodyPr>
          <a:lstStyle/>
          <a:p>
            <a:r>
              <a:rPr lang="en-US" sz="2000" dirty="0" smtClean="0">
                <a:solidFill>
                  <a:srgbClr val="FF0000"/>
                </a:solidFill>
              </a:rPr>
              <a:t>*</a:t>
            </a:r>
            <a:r>
              <a:rPr lang="en-US" sz="2000" dirty="0" smtClean="0"/>
              <a:t> G.E. </a:t>
            </a:r>
            <a:r>
              <a:rPr lang="en-US" sz="2000" dirty="0" err="1" smtClean="0"/>
              <a:t>Billman</a:t>
            </a:r>
            <a:r>
              <a:rPr lang="en-US" sz="2000" dirty="0" smtClean="0"/>
              <a:t>, Am J </a:t>
            </a:r>
            <a:r>
              <a:rPr lang="en-US" sz="2000" dirty="0" err="1" smtClean="0"/>
              <a:t>Physiol</a:t>
            </a:r>
            <a:r>
              <a:rPr lang="en-US" sz="2000" dirty="0" smtClean="0"/>
              <a:t> Heart Circ </a:t>
            </a:r>
            <a:r>
              <a:rPr lang="en-US" sz="2000" dirty="0" err="1" smtClean="0"/>
              <a:t>Physiol</a:t>
            </a:r>
            <a:r>
              <a:rPr lang="en-US" sz="2000" dirty="0" smtClean="0"/>
              <a:t> 297:H1171-H1193, 2009</a:t>
            </a:r>
            <a:endParaRPr lang="en-US" sz="2000" dirty="0"/>
          </a:p>
        </p:txBody>
      </p:sp>
      <p:pic>
        <p:nvPicPr>
          <p:cNvPr id="5" name="Picture 4" descr="heart_failure.jpg"/>
          <p:cNvPicPr>
            <a:picLocks noChangeAspect="1"/>
          </p:cNvPicPr>
          <p:nvPr/>
        </p:nvPicPr>
        <p:blipFill>
          <a:blip r:embed="rId3"/>
          <a:stretch>
            <a:fillRect/>
          </a:stretch>
        </p:blipFill>
        <p:spPr>
          <a:xfrm>
            <a:off x="6423531" y="1728878"/>
            <a:ext cx="2641600" cy="2819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2"/>
            <a:ext cx="8229600" cy="1143000"/>
          </a:xfrm>
        </p:spPr>
        <p:txBody>
          <a:bodyPr>
            <a:normAutofit fontScale="90000"/>
          </a:bodyPr>
          <a:lstStyle/>
          <a:p>
            <a:r>
              <a:rPr lang="en-US" dirty="0" err="1" smtClean="0"/>
              <a:t>Cardioprotective</a:t>
            </a:r>
            <a:r>
              <a:rPr lang="en-US" dirty="0" smtClean="0"/>
              <a:t> Effects of </a:t>
            </a:r>
            <a:r>
              <a:rPr lang="en-US" dirty="0" err="1" smtClean="0"/>
              <a:t>Taurine</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181390"/>
            <a:ext cx="8229600" cy="4525963"/>
          </a:xfrm>
        </p:spPr>
        <p:txBody>
          <a:bodyPr>
            <a:normAutofit fontScale="92500" lnSpcReduction="20000"/>
          </a:bodyPr>
          <a:lstStyle/>
          <a:p>
            <a:r>
              <a:rPr lang="en-US" dirty="0" err="1" smtClean="0"/>
              <a:t>Taurine</a:t>
            </a:r>
            <a:r>
              <a:rPr lang="en-US" dirty="0" smtClean="0"/>
              <a:t> is normally found in highest concentration in the heart </a:t>
            </a:r>
          </a:p>
          <a:p>
            <a:r>
              <a:rPr lang="en-US" dirty="0" smtClean="0"/>
              <a:t>Antiarrhythmic effects observed experimentally in cats, dogs and guinea </a:t>
            </a:r>
            <a:r>
              <a:rPr lang="en-US" dirty="0" smtClean="0"/>
              <a:t>pigs.</a:t>
            </a:r>
          </a:p>
          <a:p>
            <a:r>
              <a:rPr lang="en-US" dirty="0" smtClean="0"/>
              <a:t>Addition of </a:t>
            </a:r>
            <a:r>
              <a:rPr lang="en-US" dirty="0" err="1" smtClean="0"/>
              <a:t>taurine</a:t>
            </a:r>
            <a:r>
              <a:rPr lang="en-US" dirty="0" smtClean="0"/>
              <a:t> </a:t>
            </a:r>
            <a:endParaRPr lang="en-US" dirty="0" smtClean="0"/>
          </a:p>
          <a:p>
            <a:pPr lvl="1"/>
            <a:r>
              <a:rPr lang="en-US" dirty="0" smtClean="0"/>
              <a:t>Prevents loss of potassium by myocardium</a:t>
            </a:r>
          </a:p>
          <a:p>
            <a:pPr lvl="1"/>
            <a:r>
              <a:rPr lang="en-US" dirty="0" smtClean="0"/>
              <a:t>Reverses adverse effects of adrenalin and </a:t>
            </a:r>
            <a:r>
              <a:rPr lang="en-US" dirty="0" err="1" smtClean="0"/>
              <a:t>digoxin</a:t>
            </a:r>
            <a:endParaRPr lang="en-US" dirty="0" smtClean="0"/>
          </a:p>
          <a:p>
            <a:pPr lvl="1"/>
            <a:r>
              <a:rPr lang="en-US" dirty="0" smtClean="0"/>
              <a:t>Eliminates the pathological ECG changes caused by </a:t>
            </a:r>
            <a:r>
              <a:rPr lang="en-US" dirty="0" err="1" smtClean="0"/>
              <a:t>strophanthin</a:t>
            </a:r>
            <a:r>
              <a:rPr lang="en-US" dirty="0" smtClean="0"/>
              <a:t> in isolated guinea pig hearts. </a:t>
            </a:r>
          </a:p>
          <a:p>
            <a:r>
              <a:rPr lang="en-US" dirty="0" smtClean="0"/>
              <a:t>My hypothesis</a:t>
            </a:r>
            <a:r>
              <a:rPr lang="en-US" dirty="0" smtClean="0"/>
              <a:t>: Is </a:t>
            </a:r>
            <a:r>
              <a:rPr lang="en-US" dirty="0" err="1" smtClean="0"/>
              <a:t>taurine</a:t>
            </a:r>
            <a:r>
              <a:rPr lang="en-US" dirty="0" smtClean="0"/>
              <a:t> a source of sulfate for cholesterol sulfate synthesis?</a:t>
            </a:r>
          </a:p>
        </p:txBody>
      </p:sp>
      <p:sp>
        <p:nvSpPr>
          <p:cNvPr id="4" name="TextBox 3"/>
          <p:cNvSpPr txBox="1"/>
          <p:nvPr/>
        </p:nvSpPr>
        <p:spPr>
          <a:xfrm>
            <a:off x="891768" y="6095146"/>
            <a:ext cx="7109639" cy="707886"/>
          </a:xfrm>
          <a:prstGeom prst="rect">
            <a:avLst/>
          </a:prstGeom>
          <a:noFill/>
        </p:spPr>
        <p:txBody>
          <a:bodyPr wrap="none" rtlCol="0">
            <a:spAutoFit/>
          </a:bodyPr>
          <a:lstStyle/>
          <a:p>
            <a:r>
              <a:rPr lang="en-US" sz="2000" dirty="0" smtClean="0">
                <a:solidFill>
                  <a:srgbClr val="FF0000"/>
                </a:solidFill>
              </a:rPr>
              <a:t>*</a:t>
            </a:r>
            <a:r>
              <a:rPr lang="en-US" sz="2000" dirty="0" smtClean="0"/>
              <a:t> </a:t>
            </a:r>
            <a:r>
              <a:rPr lang="en-US" sz="2000" dirty="0" err="1" smtClean="0"/>
              <a:t>Georgy</a:t>
            </a:r>
            <a:r>
              <a:rPr lang="en-US" sz="2000" dirty="0" smtClean="0"/>
              <a:t> </a:t>
            </a:r>
            <a:r>
              <a:rPr lang="en-US" sz="2000" dirty="0" err="1" smtClean="0"/>
              <a:t>Eby</a:t>
            </a:r>
            <a:r>
              <a:rPr lang="en-US" sz="2000" dirty="0" smtClean="0"/>
              <a:t>, </a:t>
            </a:r>
            <a:r>
              <a:rPr lang="en-US" sz="2000" dirty="0" err="1" smtClean="0"/>
              <a:t>Taurine</a:t>
            </a:r>
            <a:r>
              <a:rPr lang="en-US" sz="2000" dirty="0" smtClean="0"/>
              <a:t> Role in Cardiology and Cardiac Arrhythmias</a:t>
            </a:r>
          </a:p>
          <a:p>
            <a:r>
              <a:rPr lang="en-US" sz="2000" dirty="0" err="1" smtClean="0"/>
              <a:t>http://george-eby-research.com/html/taurine.html</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87" y="274638"/>
            <a:ext cx="8589909" cy="1143000"/>
          </a:xfrm>
        </p:spPr>
        <p:txBody>
          <a:bodyPr>
            <a:noAutofit/>
          </a:bodyPr>
          <a:lstStyle/>
          <a:p>
            <a:r>
              <a:rPr lang="en-US" sz="3600" b="1" dirty="0" smtClean="0"/>
              <a:t>High Dietary </a:t>
            </a:r>
            <a:r>
              <a:rPr lang="en-US" sz="3600" b="1" dirty="0" err="1" smtClean="0"/>
              <a:t>Taurine</a:t>
            </a:r>
            <a:r>
              <a:rPr lang="en-US" sz="3600" b="1" dirty="0" smtClean="0"/>
              <a:t> Reduces Apoptosis  (</a:t>
            </a:r>
            <a:r>
              <a:rPr lang="en-US" sz="3600" b="1" dirty="0" smtClean="0"/>
              <a:t>C</a:t>
            </a:r>
            <a:r>
              <a:rPr lang="en-US" sz="3600" b="1" dirty="0" smtClean="0"/>
              <a:t>ell Death) </a:t>
            </a:r>
            <a:r>
              <a:rPr lang="en-US" sz="3600" b="1" dirty="0" smtClean="0"/>
              <a:t>and </a:t>
            </a:r>
            <a:r>
              <a:rPr lang="en-US" sz="3600" b="1" dirty="0" smtClean="0"/>
              <a:t>Atherosclerosis</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p:txBody>
          <a:bodyPr/>
          <a:lstStyle/>
          <a:p>
            <a:r>
              <a:rPr lang="en-US" dirty="0" smtClean="0"/>
              <a:t>High dietary fish associated with decreased cardiovascular death rate </a:t>
            </a:r>
          </a:p>
          <a:p>
            <a:pPr lvl="1"/>
            <a:r>
              <a:rPr lang="en-US" dirty="0" err="1" smtClean="0"/>
              <a:t>Taurine</a:t>
            </a:r>
            <a:r>
              <a:rPr lang="en-US" dirty="0" smtClean="0"/>
              <a:t> is highly concentrated in fish</a:t>
            </a:r>
          </a:p>
          <a:p>
            <a:r>
              <a:rPr lang="en-US" dirty="0" smtClean="0"/>
              <a:t>High dietary </a:t>
            </a:r>
            <a:r>
              <a:rPr lang="en-US" dirty="0" err="1" smtClean="0"/>
              <a:t>taurine</a:t>
            </a:r>
            <a:r>
              <a:rPr lang="en-US" dirty="0" smtClean="0"/>
              <a:t> reduces risk of coronary heart disease and insulin resistance</a:t>
            </a:r>
          </a:p>
          <a:p>
            <a:r>
              <a:rPr lang="en-US" dirty="0" err="1" smtClean="0"/>
              <a:t>Taurine</a:t>
            </a:r>
            <a:r>
              <a:rPr lang="en-US" dirty="0" smtClean="0"/>
              <a:t> deficiency can </a:t>
            </a:r>
            <a:r>
              <a:rPr lang="en-US" dirty="0" smtClean="0"/>
              <a:t>also lead </a:t>
            </a:r>
            <a:r>
              <a:rPr lang="en-US" dirty="0" smtClean="0"/>
              <a:t>to </a:t>
            </a:r>
            <a:r>
              <a:rPr lang="en-US" dirty="0" smtClean="0"/>
              <a:t>obesity, a risk factor for heart disease</a:t>
            </a:r>
            <a:endParaRPr lang="en-US" dirty="0" smtClean="0"/>
          </a:p>
        </p:txBody>
      </p:sp>
      <p:sp>
        <p:nvSpPr>
          <p:cNvPr id="4" name="TextBox 3"/>
          <p:cNvSpPr txBox="1"/>
          <p:nvPr/>
        </p:nvSpPr>
        <p:spPr>
          <a:xfrm>
            <a:off x="2575210" y="6394691"/>
            <a:ext cx="6488375" cy="461665"/>
          </a:xfrm>
          <a:prstGeom prst="rect">
            <a:avLst/>
          </a:prstGeom>
          <a:noFill/>
        </p:spPr>
        <p:txBody>
          <a:bodyPr wrap="none" rtlCol="0">
            <a:spAutoFit/>
          </a:bodyPr>
          <a:lstStyle/>
          <a:p>
            <a:r>
              <a:rPr lang="en-US" sz="2400" dirty="0" smtClean="0">
                <a:solidFill>
                  <a:srgbClr val="FF0000"/>
                </a:solidFill>
              </a:rPr>
              <a:t>*</a:t>
            </a:r>
            <a:r>
              <a:rPr lang="en-US" sz="2400" dirty="0" smtClean="0"/>
              <a:t> A. </a:t>
            </a:r>
            <a:r>
              <a:rPr lang="en-US" sz="2400" dirty="0" err="1" smtClean="0"/>
              <a:t>Zulli</a:t>
            </a:r>
            <a:r>
              <a:rPr lang="en-US" sz="2400" dirty="0" smtClean="0"/>
              <a:t> et al., Hypertension, 53, 1017-1022, 2009</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urine.jpeg"/>
          <p:cNvPicPr>
            <a:picLocks noChangeAspect="1"/>
          </p:cNvPicPr>
          <p:nvPr/>
        </p:nvPicPr>
        <p:blipFill>
          <a:blip r:embed="rId3"/>
          <a:stretch>
            <a:fillRect/>
          </a:stretch>
        </p:blipFill>
        <p:spPr>
          <a:xfrm>
            <a:off x="6647725" y="3299979"/>
            <a:ext cx="2857500" cy="2857500"/>
          </a:xfrm>
          <a:prstGeom prst="rect">
            <a:avLst/>
          </a:prstGeom>
        </p:spPr>
      </p:pic>
      <p:sp>
        <p:nvSpPr>
          <p:cNvPr id="2" name="Title 1"/>
          <p:cNvSpPr>
            <a:spLocks noGrp="1"/>
          </p:cNvSpPr>
          <p:nvPr>
            <p:ph type="title"/>
          </p:nvPr>
        </p:nvSpPr>
        <p:spPr>
          <a:xfrm>
            <a:off x="-42744" y="34998"/>
            <a:ext cx="8417007" cy="1143000"/>
          </a:xfrm>
        </p:spPr>
        <p:txBody>
          <a:bodyPr>
            <a:noAutofit/>
          </a:bodyPr>
          <a:lstStyle/>
          <a:p>
            <a:r>
              <a:rPr lang="en-US" sz="3600" dirty="0" smtClean="0"/>
              <a:t>High Dietary </a:t>
            </a:r>
            <a:r>
              <a:rPr lang="en-US" sz="3600" dirty="0" err="1" smtClean="0"/>
              <a:t>Taurine</a:t>
            </a:r>
            <a:r>
              <a:rPr lang="en-US" sz="3600" dirty="0" smtClean="0"/>
              <a:t> Reduces </a:t>
            </a:r>
            <a:r>
              <a:rPr lang="en-US" sz="3600" dirty="0" smtClean="0"/>
              <a:t>Apoptosis and Atherosclerosis</a:t>
            </a:r>
            <a:r>
              <a:rPr lang="en-US" sz="3600" dirty="0" smtClean="0"/>
              <a:t>: </a:t>
            </a:r>
            <a:r>
              <a:rPr lang="en-US" sz="3600" dirty="0" smtClean="0"/>
              <a:t>Experiment</a:t>
            </a:r>
            <a:r>
              <a:rPr lang="en-US" sz="3600" dirty="0" smtClean="0">
                <a:solidFill>
                  <a:srgbClr val="FF0000"/>
                </a:solidFill>
              </a:rPr>
              <a:t>*</a:t>
            </a:r>
            <a:endParaRPr lang="en-US" sz="3600" dirty="0">
              <a:solidFill>
                <a:srgbClr val="FF0000"/>
              </a:solidFill>
            </a:endParaRPr>
          </a:p>
        </p:txBody>
      </p:sp>
      <p:sp>
        <p:nvSpPr>
          <p:cNvPr id="3" name="Content Placeholder 2"/>
          <p:cNvSpPr>
            <a:spLocks noGrp="1"/>
          </p:cNvSpPr>
          <p:nvPr>
            <p:ph idx="1"/>
          </p:nvPr>
        </p:nvSpPr>
        <p:spPr>
          <a:xfrm>
            <a:off x="268037" y="1362330"/>
            <a:ext cx="8229600" cy="4525963"/>
          </a:xfrm>
        </p:spPr>
        <p:txBody>
          <a:bodyPr>
            <a:noAutofit/>
          </a:bodyPr>
          <a:lstStyle/>
          <a:p>
            <a:r>
              <a:rPr lang="en-US" dirty="0" smtClean="0"/>
              <a:t>Rabbits fed high cholesterol diet</a:t>
            </a:r>
          </a:p>
          <a:p>
            <a:r>
              <a:rPr lang="en-US" dirty="0" smtClean="0"/>
              <a:t>Examined effect of </a:t>
            </a:r>
            <a:r>
              <a:rPr lang="en-US" dirty="0" err="1" smtClean="0"/>
              <a:t>taurine</a:t>
            </a:r>
            <a:r>
              <a:rPr lang="en-US" dirty="0" smtClean="0"/>
              <a:t>               supplements on left main coronary artery</a:t>
            </a:r>
          </a:p>
          <a:p>
            <a:r>
              <a:rPr lang="en-US" dirty="0" smtClean="0"/>
              <a:t>Results</a:t>
            </a:r>
          </a:p>
          <a:p>
            <a:pPr lvl="1"/>
            <a:r>
              <a:rPr lang="en-US" dirty="0" smtClean="0"/>
              <a:t>Reduced serum </a:t>
            </a:r>
            <a:r>
              <a:rPr lang="en-US" dirty="0" err="1" smtClean="0"/>
              <a:t>homocysteine</a:t>
            </a:r>
            <a:r>
              <a:rPr lang="en-US" dirty="0" smtClean="0"/>
              <a:t> levels</a:t>
            </a:r>
          </a:p>
          <a:p>
            <a:pPr lvl="1"/>
            <a:r>
              <a:rPr lang="en-US" dirty="0" smtClean="0"/>
              <a:t>Endoplasmic Reticulum </a:t>
            </a:r>
            <a:r>
              <a:rPr lang="en-US" dirty="0" smtClean="0"/>
              <a:t>stress reduced in endothelial cells  </a:t>
            </a:r>
            <a:r>
              <a:rPr lang="en-US" dirty="0" smtClean="0"/>
              <a:t>which </a:t>
            </a:r>
            <a:r>
              <a:rPr lang="en-US" dirty="0" smtClean="0"/>
              <a:t>protected them </a:t>
            </a:r>
            <a:r>
              <a:rPr lang="en-US" dirty="0" smtClean="0"/>
              <a:t>                from </a:t>
            </a:r>
            <a:r>
              <a:rPr lang="en-US" dirty="0" smtClean="0"/>
              <a:t>apoptosis</a:t>
            </a:r>
          </a:p>
          <a:p>
            <a:pPr lvl="1"/>
            <a:r>
              <a:rPr lang="en-US" dirty="0" smtClean="0"/>
              <a:t>Reduced atherosclerosis in artery wall</a:t>
            </a:r>
          </a:p>
          <a:p>
            <a:pPr lvl="1"/>
            <a:r>
              <a:rPr lang="en-US" dirty="0" smtClean="0"/>
              <a:t>Reduced serum HDL</a:t>
            </a:r>
          </a:p>
          <a:p>
            <a:endParaRPr lang="en-US" dirty="0" smtClean="0"/>
          </a:p>
        </p:txBody>
      </p:sp>
      <p:sp>
        <p:nvSpPr>
          <p:cNvPr id="4" name="TextBox 3"/>
          <p:cNvSpPr txBox="1"/>
          <p:nvPr/>
        </p:nvSpPr>
        <p:spPr>
          <a:xfrm>
            <a:off x="3745748" y="6394691"/>
            <a:ext cx="5437757" cy="400110"/>
          </a:xfrm>
          <a:prstGeom prst="rect">
            <a:avLst/>
          </a:prstGeom>
          <a:noFill/>
        </p:spPr>
        <p:txBody>
          <a:bodyPr wrap="none" rtlCol="0">
            <a:spAutoFit/>
          </a:bodyPr>
          <a:lstStyle/>
          <a:p>
            <a:r>
              <a:rPr lang="en-US" sz="2000" dirty="0" smtClean="0">
                <a:solidFill>
                  <a:srgbClr val="FF0000"/>
                </a:solidFill>
              </a:rPr>
              <a:t>*</a:t>
            </a:r>
            <a:r>
              <a:rPr lang="en-US" sz="2000" dirty="0" smtClean="0"/>
              <a:t> A. </a:t>
            </a:r>
            <a:r>
              <a:rPr lang="en-US" sz="2000" dirty="0" err="1" smtClean="0"/>
              <a:t>Zulli</a:t>
            </a:r>
            <a:r>
              <a:rPr lang="en-US" sz="2000" dirty="0" smtClean="0"/>
              <a:t> et al., Hypertension, 53, 1017-1022, 2009</a:t>
            </a:r>
            <a:endParaRPr lang="en-US" sz="2000" dirty="0"/>
          </a:p>
        </p:txBody>
      </p:sp>
      <p:pic>
        <p:nvPicPr>
          <p:cNvPr id="5" name="Picture 4" descr="white_rabbits.jpg"/>
          <p:cNvPicPr>
            <a:picLocks noChangeAspect="1"/>
          </p:cNvPicPr>
          <p:nvPr/>
        </p:nvPicPr>
        <p:blipFill>
          <a:blip r:embed="rId4"/>
          <a:stretch>
            <a:fillRect/>
          </a:stretch>
        </p:blipFill>
        <p:spPr>
          <a:xfrm>
            <a:off x="6755547" y="1130070"/>
            <a:ext cx="1960043" cy="146785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655965"/>
          </a:xfrm>
        </p:spPr>
        <p:txBody>
          <a:bodyPr>
            <a:noAutofit/>
          </a:bodyPr>
          <a:lstStyle/>
          <a:p>
            <a:pPr algn="ctr">
              <a:buNone/>
            </a:pPr>
            <a:r>
              <a:rPr lang="en-US" sz="4400" dirty="0" smtClean="0">
                <a:solidFill>
                  <a:srgbClr val="FF0000"/>
                </a:solidFill>
                <a:latin typeface="Apple Casual"/>
              </a:rPr>
              <a:t>1. Introduction</a:t>
            </a:r>
            <a:endParaRPr lang="en-US" sz="4400" dirty="0">
              <a:solidFill>
                <a:srgbClr val="FF0000"/>
              </a:solidFill>
              <a:latin typeface="Apple Casua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US" sz="3600" dirty="0" smtClean="0"/>
              <a:t>High Dietary </a:t>
            </a:r>
            <a:r>
              <a:rPr lang="en-US" sz="3600" dirty="0" err="1" smtClean="0"/>
              <a:t>Taurine</a:t>
            </a:r>
            <a:r>
              <a:rPr lang="en-US" sz="3600" dirty="0" smtClean="0"/>
              <a:t> </a:t>
            </a:r>
            <a:r>
              <a:rPr lang="en-US" sz="3600" dirty="0" smtClean="0"/>
              <a:t>Reduces Apoptosis  and </a:t>
            </a:r>
            <a:r>
              <a:rPr lang="en-US" sz="3600" dirty="0" smtClean="0"/>
              <a:t>Atherosclerosis</a:t>
            </a:r>
            <a:r>
              <a:rPr lang="en-US" sz="3600" dirty="0" smtClean="0">
                <a:solidFill>
                  <a:srgbClr val="FF0000"/>
                </a:solidFill>
              </a:rPr>
              <a:t>*</a:t>
            </a:r>
            <a:r>
              <a:rPr lang="en-US" sz="3600" dirty="0" smtClean="0"/>
              <a:t>:</a:t>
            </a:r>
            <a:r>
              <a:rPr lang="en-US" sz="3600" dirty="0" smtClean="0"/>
              <a:t>  My Interpretation</a:t>
            </a:r>
            <a:endParaRPr lang="en-US" sz="3600" dirty="0">
              <a:solidFill>
                <a:srgbClr val="FF0000"/>
              </a:solidFill>
            </a:endParaRPr>
          </a:p>
        </p:txBody>
      </p:sp>
      <p:sp>
        <p:nvSpPr>
          <p:cNvPr id="3" name="Content Placeholder 2"/>
          <p:cNvSpPr>
            <a:spLocks noGrp="1"/>
          </p:cNvSpPr>
          <p:nvPr>
            <p:ph idx="1"/>
          </p:nvPr>
        </p:nvSpPr>
        <p:spPr>
          <a:xfrm>
            <a:off x="457200" y="1694770"/>
            <a:ext cx="8229600" cy="4525963"/>
          </a:xfrm>
        </p:spPr>
        <p:txBody>
          <a:bodyPr>
            <a:normAutofit fontScale="85000" lnSpcReduction="10000"/>
          </a:bodyPr>
          <a:lstStyle/>
          <a:p>
            <a:r>
              <a:rPr lang="en-US" dirty="0" err="1" smtClean="0"/>
              <a:t>Taurine</a:t>
            </a:r>
            <a:r>
              <a:rPr lang="en-US" dirty="0" smtClean="0"/>
              <a:t> reacted with hypochlorite which allowed it to be metabolized to sulfate</a:t>
            </a:r>
          </a:p>
          <a:p>
            <a:pPr lvl="1"/>
            <a:r>
              <a:rPr lang="en-US" dirty="0" smtClean="0"/>
              <a:t>Protected LDL from hypochlorite toxicity</a:t>
            </a:r>
          </a:p>
          <a:p>
            <a:pPr lvl="1"/>
            <a:r>
              <a:rPr lang="en-US" dirty="0" smtClean="0"/>
              <a:t>Reduced uptake of LDL into plaque</a:t>
            </a:r>
          </a:p>
          <a:p>
            <a:r>
              <a:rPr lang="en-US" dirty="0" smtClean="0"/>
              <a:t>Platelets utilized newly available sulfate to produce cholesterol sulfate from cholesterol obtained from HDL</a:t>
            </a:r>
          </a:p>
          <a:p>
            <a:pPr lvl="1"/>
            <a:r>
              <a:rPr lang="en-US" dirty="0" smtClean="0"/>
              <a:t>Depleted HDL</a:t>
            </a:r>
          </a:p>
          <a:p>
            <a:r>
              <a:rPr lang="en-US" dirty="0" err="1" smtClean="0"/>
              <a:t>Homocysteine</a:t>
            </a:r>
            <a:r>
              <a:rPr lang="en-US" dirty="0" smtClean="0"/>
              <a:t> could be diverted  to </a:t>
            </a:r>
            <a:r>
              <a:rPr lang="en-US" dirty="0" err="1" smtClean="0"/>
              <a:t>cysteine</a:t>
            </a:r>
            <a:r>
              <a:rPr lang="en-US" dirty="0" smtClean="0"/>
              <a:t> and glutathione instead of being held in reserve as an alternative source of sulfate.</a:t>
            </a:r>
          </a:p>
          <a:p>
            <a:pPr lvl="1"/>
            <a:r>
              <a:rPr lang="en-US" dirty="0" smtClean="0"/>
              <a:t>Serum </a:t>
            </a:r>
            <a:r>
              <a:rPr lang="en-US" dirty="0" err="1" smtClean="0"/>
              <a:t>homocysteine</a:t>
            </a:r>
            <a:r>
              <a:rPr lang="en-US" dirty="0" smtClean="0"/>
              <a:t> levels dropped</a:t>
            </a:r>
          </a:p>
          <a:p>
            <a:endParaRPr lang="en-US" dirty="0" smtClean="0"/>
          </a:p>
        </p:txBody>
      </p:sp>
      <p:sp>
        <p:nvSpPr>
          <p:cNvPr id="4" name="TextBox 3"/>
          <p:cNvSpPr txBox="1"/>
          <p:nvPr/>
        </p:nvSpPr>
        <p:spPr>
          <a:xfrm>
            <a:off x="3745748" y="6394691"/>
            <a:ext cx="5437757" cy="400110"/>
          </a:xfrm>
          <a:prstGeom prst="rect">
            <a:avLst/>
          </a:prstGeom>
          <a:noFill/>
        </p:spPr>
        <p:txBody>
          <a:bodyPr wrap="none" rtlCol="0">
            <a:spAutoFit/>
          </a:bodyPr>
          <a:lstStyle/>
          <a:p>
            <a:r>
              <a:rPr lang="en-US" sz="2000" dirty="0" smtClean="0">
                <a:solidFill>
                  <a:srgbClr val="FF0000"/>
                </a:solidFill>
              </a:rPr>
              <a:t>*</a:t>
            </a:r>
            <a:r>
              <a:rPr lang="en-US" sz="2000" dirty="0" smtClean="0"/>
              <a:t> A. </a:t>
            </a:r>
            <a:r>
              <a:rPr lang="en-US" sz="2000" dirty="0" err="1" smtClean="0"/>
              <a:t>Zulli</a:t>
            </a:r>
            <a:r>
              <a:rPr lang="en-US" sz="2000" dirty="0" smtClean="0"/>
              <a:t> et al., Hypertension, 53, 1017-1022, 2009</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Recapitulation</a:t>
            </a:r>
            <a:endParaRPr lang="en-US" dirty="0"/>
          </a:p>
        </p:txBody>
      </p:sp>
      <p:sp>
        <p:nvSpPr>
          <p:cNvPr id="3" name="Content Placeholder 2"/>
          <p:cNvSpPr>
            <a:spLocks noGrp="1"/>
          </p:cNvSpPr>
          <p:nvPr>
            <p:ph idx="1"/>
          </p:nvPr>
        </p:nvSpPr>
        <p:spPr>
          <a:xfrm>
            <a:off x="457200" y="1320132"/>
            <a:ext cx="8229600" cy="4525963"/>
          </a:xfrm>
        </p:spPr>
        <p:txBody>
          <a:bodyPr>
            <a:normAutofit fontScale="92500" lnSpcReduction="20000"/>
          </a:bodyPr>
          <a:lstStyle/>
          <a:p>
            <a:r>
              <a:rPr lang="en-US" dirty="0" smtClean="0"/>
              <a:t>Sudden </a:t>
            </a:r>
            <a:r>
              <a:rPr lang="en-US" dirty="0"/>
              <a:t>cardiac death is leading cause of death in Western nations</a:t>
            </a:r>
          </a:p>
          <a:p>
            <a:r>
              <a:rPr lang="en-US" dirty="0" err="1" smtClean="0"/>
              <a:t>Taurine</a:t>
            </a:r>
            <a:r>
              <a:rPr lang="en-US" dirty="0" smtClean="0"/>
              <a:t> </a:t>
            </a:r>
            <a:r>
              <a:rPr lang="en-US" dirty="0"/>
              <a:t>is highly concentrated in the </a:t>
            </a:r>
            <a:r>
              <a:rPr lang="en-US" dirty="0" smtClean="0"/>
              <a:t>heart</a:t>
            </a:r>
          </a:p>
          <a:p>
            <a:pPr lvl="1"/>
            <a:r>
              <a:rPr lang="en-US" dirty="0" smtClean="0"/>
              <a:t>Protects </a:t>
            </a:r>
            <a:r>
              <a:rPr lang="en-US" dirty="0"/>
              <a:t>from sudden cardiac death</a:t>
            </a:r>
          </a:p>
          <a:p>
            <a:r>
              <a:rPr lang="en-US" dirty="0" smtClean="0"/>
              <a:t>Low </a:t>
            </a:r>
            <a:r>
              <a:rPr lang="en-US" dirty="0"/>
              <a:t>dietary </a:t>
            </a:r>
            <a:r>
              <a:rPr lang="en-US" dirty="0" err="1"/>
              <a:t>taurine</a:t>
            </a:r>
            <a:r>
              <a:rPr lang="en-US" dirty="0"/>
              <a:t> associated with increase in insulin resistance, obesity, and heart disease</a:t>
            </a:r>
          </a:p>
          <a:p>
            <a:r>
              <a:rPr lang="en-US" dirty="0" err="1" smtClean="0"/>
              <a:t>Taurine</a:t>
            </a:r>
            <a:r>
              <a:rPr lang="en-US" dirty="0" smtClean="0"/>
              <a:t> </a:t>
            </a:r>
            <a:r>
              <a:rPr lang="en-US" dirty="0"/>
              <a:t>protects rabbits from cholesterol-diet-induced cardiovascular disease</a:t>
            </a:r>
          </a:p>
          <a:p>
            <a:r>
              <a:rPr lang="en-US" dirty="0" smtClean="0"/>
              <a:t>I </a:t>
            </a:r>
            <a:r>
              <a:rPr lang="en-US" dirty="0"/>
              <a:t>hypothesize that these effects are due to </a:t>
            </a:r>
            <a:r>
              <a:rPr lang="en-US" dirty="0" err="1"/>
              <a:t>taurine's</a:t>
            </a:r>
            <a:r>
              <a:rPr lang="en-US" dirty="0"/>
              <a:t> ability to promote cholesterol sulfate synthesis</a:t>
            </a:r>
          </a:p>
          <a:p>
            <a:endParaRPr lang="en-US" dirty="0"/>
          </a:p>
        </p:txBody>
      </p:sp>
    </p:spTree>
    <p:extLst>
      <p:ext uri="{BB962C8B-B14F-4D97-AF65-F5344CB8AC3E}">
        <p14:creationId xmlns:p14="http://schemas.microsoft.com/office/powerpoint/2010/main" val="54454016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txBox="1">
            <a:spLocks/>
          </p:cNvSpPr>
          <p:nvPr/>
        </p:nvSpPr>
        <p:spPr>
          <a:xfrm>
            <a:off x="457200" y="1600200"/>
            <a:ext cx="8229600" cy="655965"/>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600" b="0" i="0" u="none" strike="noStrike" kern="1200" cap="none" spc="0" normalizeH="0" baseline="0" noProof="0" dirty="0" smtClean="0">
                <a:ln>
                  <a:noFill/>
                </a:ln>
                <a:solidFill>
                  <a:srgbClr val="FF0000"/>
                </a:solidFill>
                <a:effectLst/>
                <a:uLnTx/>
                <a:uFillTx/>
                <a:latin typeface="Apple Casual"/>
                <a:ea typeface="+mn-ea"/>
                <a:cs typeface="+mn-cs"/>
              </a:rPr>
              <a:t>The Pancreas</a:t>
            </a:r>
            <a:endParaRPr kumimoji="0" lang="en-US" sz="3600" b="0" i="0" u="none" strike="noStrike" kern="1200" cap="none" spc="0" normalizeH="0" baseline="0" noProof="0" dirty="0">
              <a:ln>
                <a:noFill/>
              </a:ln>
              <a:solidFill>
                <a:srgbClr val="FF0000"/>
              </a:solidFill>
              <a:effectLst/>
              <a:uLnTx/>
              <a:uFillTx/>
              <a:latin typeface="Apple Casual"/>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948"/>
            <a:ext cx="8229600" cy="1143000"/>
          </a:xfrm>
        </p:spPr>
        <p:txBody>
          <a:bodyPr/>
          <a:lstStyle/>
          <a:p>
            <a:r>
              <a:rPr lang="en-US" dirty="0" err="1" smtClean="0"/>
              <a:t>Taurine</a:t>
            </a:r>
            <a:r>
              <a:rPr lang="en-US" dirty="0" smtClean="0"/>
              <a:t> and Pancreatic Islet Cells</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214593" y="1414703"/>
            <a:ext cx="8229600" cy="4525963"/>
          </a:xfrm>
        </p:spPr>
        <p:txBody>
          <a:bodyPr>
            <a:noAutofit/>
          </a:bodyPr>
          <a:lstStyle/>
          <a:p>
            <a:r>
              <a:rPr lang="en-US" sz="2800" dirty="0" smtClean="0"/>
              <a:t>Mother rats fed low-protein                                                    diet during gestation                                                             and lactation</a:t>
            </a:r>
          </a:p>
          <a:p>
            <a:r>
              <a:rPr lang="en-US" sz="2800" dirty="0" smtClean="0"/>
              <a:t>Offspring had vulnerable                                                         islets in their pancreas                                                       (leading to diabetes)</a:t>
            </a:r>
          </a:p>
          <a:p>
            <a:pPr lvl="1"/>
            <a:r>
              <a:rPr lang="en-US" sz="2400" dirty="0"/>
              <a:t>E</a:t>
            </a:r>
            <a:r>
              <a:rPr lang="en-US" sz="2400" dirty="0" smtClean="0"/>
              <a:t>xcess </a:t>
            </a:r>
            <a:r>
              <a:rPr lang="en-US" sz="2400" dirty="0" smtClean="0"/>
              <a:t>production of toxic nitric oxide</a:t>
            </a:r>
          </a:p>
          <a:p>
            <a:pPr lvl="1"/>
            <a:r>
              <a:rPr lang="en-US" sz="2400" dirty="0"/>
              <a:t>I</a:t>
            </a:r>
            <a:r>
              <a:rPr lang="en-US" sz="2400" dirty="0" smtClean="0"/>
              <a:t>ncreased </a:t>
            </a:r>
            <a:r>
              <a:rPr lang="en-US" sz="2400" dirty="0" smtClean="0"/>
              <a:t>apoptosis (cell death)</a:t>
            </a:r>
          </a:p>
          <a:p>
            <a:r>
              <a:rPr lang="en-US" sz="2800" dirty="0" smtClean="0"/>
              <a:t>Supplement with </a:t>
            </a:r>
            <a:r>
              <a:rPr lang="en-US" sz="2800" dirty="0" err="1" smtClean="0"/>
              <a:t>taurine</a:t>
            </a:r>
            <a:r>
              <a:rPr lang="en-US" sz="2800" dirty="0" smtClean="0"/>
              <a:t> in protein-deficient mothers alleviates these effects</a:t>
            </a:r>
          </a:p>
          <a:p>
            <a:endParaRPr lang="en-US" sz="2800" dirty="0"/>
          </a:p>
        </p:txBody>
      </p:sp>
      <p:sp>
        <p:nvSpPr>
          <p:cNvPr id="4" name="TextBox 3"/>
          <p:cNvSpPr txBox="1"/>
          <p:nvPr/>
        </p:nvSpPr>
        <p:spPr>
          <a:xfrm>
            <a:off x="1002163" y="6457890"/>
            <a:ext cx="8128698" cy="461665"/>
          </a:xfrm>
          <a:prstGeom prst="rect">
            <a:avLst/>
          </a:prstGeom>
          <a:noFill/>
        </p:spPr>
        <p:txBody>
          <a:bodyPr wrap="none" rtlCol="0">
            <a:spAutoFit/>
          </a:bodyPr>
          <a:lstStyle/>
          <a:p>
            <a:r>
              <a:rPr lang="en-US" sz="2400" dirty="0" smtClean="0">
                <a:solidFill>
                  <a:srgbClr val="FF0000"/>
                </a:solidFill>
              </a:rPr>
              <a:t>*</a:t>
            </a:r>
            <a:r>
              <a:rPr lang="en-US" sz="2400" dirty="0" smtClean="0"/>
              <a:t> K </a:t>
            </a:r>
            <a:r>
              <a:rPr lang="en-US" sz="2400" dirty="0" err="1" smtClean="0"/>
              <a:t>Goosse</a:t>
            </a:r>
            <a:r>
              <a:rPr lang="en-US" sz="2400" dirty="0" smtClean="0"/>
              <a:t> et al., Journal of Endocrinology (2009) 200, 177–187 </a:t>
            </a:r>
            <a:endParaRPr lang="en-US" sz="2400" dirty="0"/>
          </a:p>
        </p:txBody>
      </p:sp>
      <p:pic>
        <p:nvPicPr>
          <p:cNvPr id="5" name="Picture 4" descr="mother_rat_pups.jpg"/>
          <p:cNvPicPr>
            <a:picLocks noChangeAspect="1"/>
          </p:cNvPicPr>
          <p:nvPr/>
        </p:nvPicPr>
        <p:blipFill>
          <a:blip r:embed="rId3"/>
          <a:stretch>
            <a:fillRect/>
          </a:stretch>
        </p:blipFill>
        <p:spPr>
          <a:xfrm>
            <a:off x="5066512" y="1414702"/>
            <a:ext cx="3620287" cy="2666945"/>
          </a:xfrm>
          <a:prstGeom prst="rect">
            <a:avLst/>
          </a:prstGeom>
        </p:spPr>
      </p:pic>
      <p:sp>
        <p:nvSpPr>
          <p:cNvPr id="6" name="TextBox 5"/>
          <p:cNvSpPr txBox="1"/>
          <p:nvPr/>
        </p:nvSpPr>
        <p:spPr>
          <a:xfrm>
            <a:off x="5636954" y="1674480"/>
            <a:ext cx="2693074" cy="2246769"/>
          </a:xfrm>
          <a:prstGeom prst="rect">
            <a:avLst/>
          </a:prstGeom>
          <a:solidFill>
            <a:srgbClr val="FBFFB9"/>
          </a:solidFill>
          <a:ln>
            <a:solidFill>
              <a:srgbClr val="000000"/>
            </a:solidFill>
          </a:ln>
        </p:spPr>
        <p:txBody>
          <a:bodyPr wrap="square" rtlCol="0">
            <a:spAutoFit/>
          </a:bodyPr>
          <a:lstStyle/>
          <a:p>
            <a:pPr algn="ctr"/>
            <a:r>
              <a:rPr lang="en-US" sz="2800" dirty="0" smtClean="0"/>
              <a:t>This shows how maternal diet can have long-term effects on offspring!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08"/>
            <a:ext cx="8229600" cy="1143000"/>
          </a:xfrm>
        </p:spPr>
        <p:txBody>
          <a:bodyPr>
            <a:normAutofit/>
          </a:bodyPr>
          <a:lstStyle/>
          <a:p>
            <a:r>
              <a:rPr lang="en-US" dirty="0" err="1" smtClean="0"/>
              <a:t>Taurine</a:t>
            </a:r>
            <a:r>
              <a:rPr lang="en-US" dirty="0" smtClean="0"/>
              <a:t>, </a:t>
            </a:r>
            <a:r>
              <a:rPr lang="en-US" dirty="0" smtClean="0"/>
              <a:t>Fructose, </a:t>
            </a:r>
            <a:r>
              <a:rPr lang="en-US" dirty="0" smtClean="0"/>
              <a:t>and Diabetes</a:t>
            </a:r>
            <a:r>
              <a:rPr lang="en-US" dirty="0" smtClean="0">
                <a:solidFill>
                  <a:srgbClr val="FF0000"/>
                </a:solidFill>
              </a:rPr>
              <a:t>*</a:t>
            </a:r>
            <a:endParaRPr lang="en-US" dirty="0">
              <a:solidFill>
                <a:srgbClr val="FF0000"/>
              </a:solidFill>
            </a:endParaRPr>
          </a:p>
        </p:txBody>
      </p:sp>
      <p:sp>
        <p:nvSpPr>
          <p:cNvPr id="5" name="TextBox 4"/>
          <p:cNvSpPr txBox="1"/>
          <p:nvPr/>
        </p:nvSpPr>
        <p:spPr>
          <a:xfrm>
            <a:off x="3397819" y="6433245"/>
            <a:ext cx="5751970" cy="400110"/>
          </a:xfrm>
          <a:prstGeom prst="rect">
            <a:avLst/>
          </a:prstGeom>
          <a:noFill/>
        </p:spPr>
        <p:txBody>
          <a:bodyPr wrap="none" rtlCol="0">
            <a:spAutoFit/>
          </a:bodyPr>
          <a:lstStyle/>
          <a:p>
            <a:r>
              <a:rPr lang="en-US" sz="2000" dirty="0" smtClean="0">
                <a:solidFill>
                  <a:srgbClr val="FF0000"/>
                </a:solidFill>
              </a:rPr>
              <a:t>*</a:t>
            </a:r>
            <a:r>
              <a:rPr lang="en-US" sz="2000" dirty="0" smtClean="0"/>
              <a:t> </a:t>
            </a:r>
            <a:r>
              <a:rPr lang="en-US" sz="2000" dirty="0" err="1" smtClean="0"/>
              <a:t>Nandhini</a:t>
            </a:r>
            <a:r>
              <a:rPr lang="en-US" sz="2000" dirty="0" smtClean="0"/>
              <a:t> et al., Singapore Med J, 46(2), 82-87, 2005</a:t>
            </a:r>
            <a:endParaRPr lang="en-US" sz="2000" dirty="0"/>
          </a:p>
        </p:txBody>
      </p:sp>
      <p:sp>
        <p:nvSpPr>
          <p:cNvPr id="6" name="Content Placeholder 5"/>
          <p:cNvSpPr>
            <a:spLocks noGrp="1"/>
          </p:cNvSpPr>
          <p:nvPr>
            <p:ph idx="1"/>
          </p:nvPr>
        </p:nvSpPr>
        <p:spPr>
          <a:xfrm>
            <a:off x="457200" y="1289470"/>
            <a:ext cx="5744750" cy="4525963"/>
          </a:xfrm>
        </p:spPr>
        <p:txBody>
          <a:bodyPr>
            <a:normAutofit lnSpcReduction="10000"/>
          </a:bodyPr>
          <a:lstStyle/>
          <a:p>
            <a:r>
              <a:rPr lang="en-US" dirty="0" smtClean="0"/>
              <a:t>Fructose induces diabetes</a:t>
            </a:r>
          </a:p>
          <a:p>
            <a:pPr lvl="1"/>
            <a:r>
              <a:rPr lang="en-US" dirty="0" smtClean="0"/>
              <a:t>Rats fed cornstarch compared with rats fed fructose (60% of dietary calories)</a:t>
            </a:r>
          </a:p>
          <a:p>
            <a:pPr lvl="1"/>
            <a:r>
              <a:rPr lang="en-US" dirty="0" smtClean="0"/>
              <a:t>Fructose induced insulin resistance (well-known response)</a:t>
            </a:r>
          </a:p>
          <a:p>
            <a:r>
              <a:rPr lang="en-US" dirty="0" smtClean="0"/>
              <a:t>Supplement with 2% </a:t>
            </a:r>
            <a:r>
              <a:rPr lang="en-US" dirty="0" err="1" smtClean="0"/>
              <a:t>taurine</a:t>
            </a:r>
            <a:r>
              <a:rPr lang="en-US" dirty="0" smtClean="0"/>
              <a:t> solution </a:t>
            </a:r>
            <a:r>
              <a:rPr lang="en-US" i="1" dirty="0" smtClean="0"/>
              <a:t>ad </a:t>
            </a:r>
            <a:r>
              <a:rPr lang="en-US" i="1" dirty="0" err="1" smtClean="0"/>
              <a:t>libitum</a:t>
            </a:r>
            <a:r>
              <a:rPr lang="en-US" i="1" dirty="0" smtClean="0"/>
              <a:t> </a:t>
            </a:r>
            <a:r>
              <a:rPr lang="en-US" dirty="0" smtClean="0"/>
              <a:t>protected rats from insulin resistance</a:t>
            </a:r>
            <a:endParaRPr lang="en-US" dirty="0"/>
          </a:p>
        </p:txBody>
      </p:sp>
      <p:pic>
        <p:nvPicPr>
          <p:cNvPr id="7" name="Picture 6" descr="rat.jpg"/>
          <p:cNvPicPr>
            <a:picLocks noChangeAspect="1"/>
          </p:cNvPicPr>
          <p:nvPr/>
        </p:nvPicPr>
        <p:blipFill>
          <a:blip r:embed="rId3"/>
          <a:stretch>
            <a:fillRect/>
          </a:stretch>
        </p:blipFill>
        <p:spPr>
          <a:xfrm>
            <a:off x="6201950" y="1168746"/>
            <a:ext cx="2666284" cy="234748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130"/>
            <a:ext cx="8229600" cy="1143000"/>
          </a:xfrm>
        </p:spPr>
        <p:txBody>
          <a:bodyPr/>
          <a:lstStyle/>
          <a:p>
            <a:r>
              <a:rPr lang="en-US" dirty="0" err="1" smtClean="0"/>
              <a:t>Taurine</a:t>
            </a:r>
            <a:r>
              <a:rPr lang="en-US" dirty="0" smtClean="0"/>
              <a:t>, </a:t>
            </a:r>
            <a:r>
              <a:rPr lang="en-US" dirty="0" smtClean="0"/>
              <a:t>Fructose, </a:t>
            </a:r>
            <a:r>
              <a:rPr lang="en-US" dirty="0" smtClean="0"/>
              <a:t>and Diabetes</a:t>
            </a:r>
            <a:r>
              <a:rPr lang="en-US" dirty="0" smtClean="0">
                <a:solidFill>
                  <a:srgbClr val="FF0000"/>
                </a:solidFill>
              </a:rPr>
              <a:t>*</a:t>
            </a:r>
            <a:endParaRPr lang="en-US" dirty="0">
              <a:solidFill>
                <a:srgbClr val="FF0000"/>
              </a:solidFill>
            </a:endParaRPr>
          </a:p>
        </p:txBody>
      </p:sp>
      <p:pic>
        <p:nvPicPr>
          <p:cNvPr id="4" name="Content Placeholder 3" descr="fructose_taurine_diabetes_rats.png"/>
          <p:cNvPicPr>
            <a:picLocks noGrp="1" noChangeAspect="1"/>
          </p:cNvPicPr>
          <p:nvPr>
            <p:ph idx="1"/>
          </p:nvPr>
        </p:nvPicPr>
        <p:blipFill>
          <a:blip r:embed="rId3"/>
          <a:srcRect l="-33339" r="-33339"/>
          <a:stretch>
            <a:fillRect/>
          </a:stretch>
        </p:blipFill>
        <p:spPr>
          <a:xfrm>
            <a:off x="-502855" y="1275901"/>
            <a:ext cx="10017962" cy="5509493"/>
          </a:xfrm>
        </p:spPr>
      </p:pic>
      <p:sp>
        <p:nvSpPr>
          <p:cNvPr id="5" name="TextBox 4"/>
          <p:cNvSpPr txBox="1"/>
          <p:nvPr/>
        </p:nvSpPr>
        <p:spPr>
          <a:xfrm>
            <a:off x="3397819" y="6433245"/>
            <a:ext cx="5751970" cy="400110"/>
          </a:xfrm>
          <a:prstGeom prst="rect">
            <a:avLst/>
          </a:prstGeom>
          <a:noFill/>
        </p:spPr>
        <p:txBody>
          <a:bodyPr wrap="none" rtlCol="0">
            <a:spAutoFit/>
          </a:bodyPr>
          <a:lstStyle/>
          <a:p>
            <a:r>
              <a:rPr lang="en-US" sz="2000" dirty="0" smtClean="0">
                <a:solidFill>
                  <a:srgbClr val="FF0000"/>
                </a:solidFill>
              </a:rPr>
              <a:t>*</a:t>
            </a:r>
            <a:r>
              <a:rPr lang="en-US" sz="2000" dirty="0" smtClean="0"/>
              <a:t> </a:t>
            </a:r>
            <a:r>
              <a:rPr lang="en-US" sz="2000" dirty="0" err="1" smtClean="0"/>
              <a:t>Nandhini</a:t>
            </a:r>
            <a:r>
              <a:rPr lang="en-US" sz="2000" dirty="0" smtClean="0"/>
              <a:t> et al., Singapore Med J, 46(2), 82-87, 2005</a:t>
            </a:r>
            <a:endParaRPr lang="en-US" sz="2000" dirty="0"/>
          </a:p>
        </p:txBody>
      </p:sp>
      <p:sp>
        <p:nvSpPr>
          <p:cNvPr id="6" name="TextBox 5"/>
          <p:cNvSpPr txBox="1"/>
          <p:nvPr/>
        </p:nvSpPr>
        <p:spPr>
          <a:xfrm>
            <a:off x="148632" y="5282399"/>
            <a:ext cx="1762622" cy="923330"/>
          </a:xfrm>
          <a:prstGeom prst="rect">
            <a:avLst/>
          </a:prstGeom>
          <a:noFill/>
          <a:ln>
            <a:solidFill>
              <a:srgbClr val="000000"/>
            </a:solidFill>
          </a:ln>
        </p:spPr>
        <p:txBody>
          <a:bodyPr wrap="none" rtlCol="0">
            <a:spAutoFit/>
          </a:bodyPr>
          <a:lstStyle/>
          <a:p>
            <a:r>
              <a:rPr lang="en-US" dirty="0" smtClean="0"/>
              <a:t>CON= cornstarch</a:t>
            </a:r>
          </a:p>
          <a:p>
            <a:r>
              <a:rPr lang="en-US" dirty="0" smtClean="0"/>
              <a:t>FRU = fructose</a:t>
            </a:r>
          </a:p>
          <a:p>
            <a:r>
              <a:rPr lang="en-US" dirty="0" smtClean="0"/>
              <a:t>TAU = </a:t>
            </a:r>
            <a:r>
              <a:rPr lang="en-US" dirty="0" err="1" smtClean="0"/>
              <a:t>taurine</a:t>
            </a:r>
            <a:endParaRPr lang="en-US" dirty="0"/>
          </a:p>
        </p:txBody>
      </p:sp>
      <p:sp>
        <p:nvSpPr>
          <p:cNvPr id="7" name="TextBox 6"/>
          <p:cNvSpPr txBox="1"/>
          <p:nvPr/>
        </p:nvSpPr>
        <p:spPr>
          <a:xfrm>
            <a:off x="2111147" y="997674"/>
            <a:ext cx="5460431" cy="954107"/>
          </a:xfrm>
          <a:prstGeom prst="rect">
            <a:avLst/>
          </a:prstGeom>
          <a:solidFill>
            <a:srgbClr val="FBFFB9"/>
          </a:solidFill>
          <a:ln>
            <a:solidFill>
              <a:schemeClr val="tx1"/>
            </a:solidFill>
          </a:ln>
        </p:spPr>
        <p:txBody>
          <a:bodyPr wrap="square" rtlCol="0">
            <a:spAutoFit/>
          </a:bodyPr>
          <a:lstStyle/>
          <a:p>
            <a:r>
              <a:rPr lang="en-US" sz="2800" dirty="0" err="1" smtClean="0"/>
              <a:t>Taurine</a:t>
            </a:r>
            <a:r>
              <a:rPr lang="en-US" sz="2800" dirty="0" smtClean="0"/>
              <a:t> Completely Eliminated the Sugar Spike Caused by Fructose</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txBox="1">
            <a:spLocks/>
          </p:cNvSpPr>
          <p:nvPr/>
        </p:nvSpPr>
        <p:spPr>
          <a:xfrm>
            <a:off x="457200" y="1600200"/>
            <a:ext cx="8229600" cy="655965"/>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600" b="0" i="0" u="none" strike="noStrike" kern="1200" cap="none" spc="0" normalizeH="0" baseline="0" noProof="0" dirty="0" err="1" smtClean="0">
                <a:ln>
                  <a:noFill/>
                </a:ln>
                <a:solidFill>
                  <a:srgbClr val="FF0000"/>
                </a:solidFill>
                <a:effectLst/>
                <a:uLnTx/>
                <a:uFillTx/>
                <a:latin typeface="Apple Casual"/>
                <a:ea typeface="+mn-ea"/>
                <a:cs typeface="+mn-cs"/>
              </a:rPr>
              <a:t>Th</a:t>
            </a:r>
            <a:r>
              <a:rPr lang="en-US" sz="3600" dirty="0" err="1" smtClean="0">
                <a:solidFill>
                  <a:srgbClr val="FF0000"/>
                </a:solidFill>
                <a:latin typeface="Apple Casual"/>
              </a:rPr>
              <a:t>e</a:t>
            </a:r>
            <a:r>
              <a:rPr lang="en-US" sz="3600" dirty="0" smtClean="0">
                <a:solidFill>
                  <a:srgbClr val="FF0000"/>
                </a:solidFill>
                <a:latin typeface="Apple Casual"/>
              </a:rPr>
              <a:t> Brain</a:t>
            </a:r>
            <a:endParaRPr kumimoji="0" lang="en-US" sz="3600" b="0" i="0" u="none" strike="noStrike" kern="1200" cap="none" spc="0" normalizeH="0" baseline="0" noProof="0" dirty="0">
              <a:ln>
                <a:noFill/>
              </a:ln>
              <a:solidFill>
                <a:srgbClr val="FF0000"/>
              </a:solidFill>
              <a:effectLst/>
              <a:uLnTx/>
              <a:uFillTx/>
              <a:latin typeface="Apple Casual"/>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Taurine</a:t>
            </a:r>
            <a:r>
              <a:rPr lang="en-US" dirty="0" smtClean="0"/>
              <a:t> in </a:t>
            </a:r>
            <a:r>
              <a:rPr lang="en-US" dirty="0" smtClean="0"/>
              <a:t>Development</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Highest concentration occurs                                       in developing brain</a:t>
            </a:r>
          </a:p>
          <a:p>
            <a:r>
              <a:rPr lang="en-US" dirty="0" err="1" smtClean="0"/>
              <a:t>Taurine</a:t>
            </a:r>
            <a:r>
              <a:rPr lang="en-US" dirty="0" smtClean="0"/>
              <a:t> concentrations fall                                 during development</a:t>
            </a:r>
          </a:p>
          <a:p>
            <a:pPr lvl="1"/>
            <a:r>
              <a:rPr lang="en-US" dirty="0"/>
              <a:t>C</a:t>
            </a:r>
            <a:r>
              <a:rPr lang="en-US" dirty="0" smtClean="0"/>
              <a:t>onverted </a:t>
            </a:r>
            <a:r>
              <a:rPr lang="en-US" dirty="0" smtClean="0"/>
              <a:t>to</a:t>
            </a:r>
            <a:r>
              <a:rPr lang="en-US" dirty="0" smtClean="0">
                <a:solidFill>
                  <a:srgbClr val="FF0000"/>
                </a:solidFill>
              </a:rPr>
              <a:t> sulfate</a:t>
            </a:r>
            <a:r>
              <a:rPr lang="en-US" dirty="0" smtClean="0"/>
              <a:t>?</a:t>
            </a:r>
          </a:p>
          <a:p>
            <a:r>
              <a:rPr lang="en-US" dirty="0" smtClean="0"/>
              <a:t>Neonates have 3x levels of adults</a:t>
            </a:r>
          </a:p>
          <a:p>
            <a:r>
              <a:rPr lang="en-US" dirty="0" smtClean="0"/>
              <a:t>True for humans, monkeys, mice, rabbits, rats, and insects</a:t>
            </a:r>
          </a:p>
          <a:p>
            <a:endParaRPr lang="en-US" dirty="0"/>
          </a:p>
        </p:txBody>
      </p:sp>
      <p:sp>
        <p:nvSpPr>
          <p:cNvPr id="4" name="TextBox 3"/>
          <p:cNvSpPr txBox="1"/>
          <p:nvPr/>
        </p:nvSpPr>
        <p:spPr>
          <a:xfrm>
            <a:off x="1743001" y="6525317"/>
            <a:ext cx="6041926" cy="369332"/>
          </a:xfrm>
          <a:prstGeom prst="rect">
            <a:avLst/>
          </a:prstGeom>
          <a:noFill/>
        </p:spPr>
        <p:txBody>
          <a:bodyPr wrap="none" rtlCol="0">
            <a:spAutoFit/>
          </a:bodyPr>
          <a:lstStyle/>
          <a:p>
            <a:r>
              <a:rPr lang="en-US" dirty="0" smtClean="0">
                <a:solidFill>
                  <a:srgbClr val="FF0000"/>
                </a:solidFill>
              </a:rPr>
              <a:t>*</a:t>
            </a:r>
            <a:r>
              <a:rPr lang="en-US" dirty="0" smtClean="0"/>
              <a:t> R.J. </a:t>
            </a:r>
            <a:r>
              <a:rPr lang="en-US" dirty="0" err="1" smtClean="0"/>
              <a:t>Huxtable</a:t>
            </a:r>
            <a:r>
              <a:rPr lang="en-US" dirty="0" smtClean="0"/>
              <a:t>, Physiological Reviews 72(1), 101-163, Jan 1992</a:t>
            </a:r>
            <a:endParaRPr lang="en-US" dirty="0"/>
          </a:p>
        </p:txBody>
      </p:sp>
      <p:pic>
        <p:nvPicPr>
          <p:cNvPr id="5" name="Picture 4" descr="newborn.jpg"/>
          <p:cNvPicPr>
            <a:picLocks noChangeAspect="1"/>
          </p:cNvPicPr>
          <p:nvPr/>
        </p:nvPicPr>
        <p:blipFill>
          <a:blip r:embed="rId2"/>
          <a:stretch>
            <a:fillRect/>
          </a:stretch>
        </p:blipFill>
        <p:spPr>
          <a:xfrm>
            <a:off x="5670587" y="2127090"/>
            <a:ext cx="3297757" cy="224086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tochondria_in_neuron.gif"/>
          <p:cNvPicPr>
            <a:picLocks noChangeAspect="1"/>
          </p:cNvPicPr>
          <p:nvPr/>
        </p:nvPicPr>
        <p:blipFill>
          <a:blip r:embed="rId3"/>
          <a:stretch>
            <a:fillRect/>
          </a:stretch>
        </p:blipFill>
        <p:spPr>
          <a:xfrm>
            <a:off x="5788389" y="1701346"/>
            <a:ext cx="3115703" cy="1838265"/>
          </a:xfrm>
          <a:prstGeom prst="rect">
            <a:avLst/>
          </a:prstGeom>
        </p:spPr>
      </p:pic>
      <p:sp>
        <p:nvSpPr>
          <p:cNvPr id="2" name="Title 1"/>
          <p:cNvSpPr>
            <a:spLocks noGrp="1"/>
          </p:cNvSpPr>
          <p:nvPr>
            <p:ph type="title"/>
          </p:nvPr>
        </p:nvSpPr>
        <p:spPr/>
        <p:txBody>
          <a:bodyPr/>
          <a:lstStyle/>
          <a:p>
            <a:r>
              <a:rPr lang="en-US" dirty="0" err="1" smtClean="0"/>
              <a:t>Taurine</a:t>
            </a:r>
            <a:r>
              <a:rPr lang="en-US" dirty="0" smtClean="0"/>
              <a:t> is </a:t>
            </a:r>
            <a:r>
              <a:rPr lang="en-US" dirty="0" err="1" smtClean="0"/>
              <a:t>Neuroprotective</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268032" y="1086820"/>
            <a:ext cx="7902565" cy="4856081"/>
          </a:xfrm>
        </p:spPr>
        <p:txBody>
          <a:bodyPr>
            <a:normAutofit fontScale="85000" lnSpcReduction="20000"/>
          </a:bodyPr>
          <a:lstStyle/>
          <a:p>
            <a:endParaRPr lang="en-US" dirty="0" smtClean="0"/>
          </a:p>
          <a:p>
            <a:r>
              <a:rPr lang="en-US" dirty="0" err="1" smtClean="0"/>
              <a:t>Taurine</a:t>
            </a:r>
            <a:r>
              <a:rPr lang="en-US" dirty="0" smtClean="0"/>
              <a:t> prevents </a:t>
            </a:r>
            <a:r>
              <a:rPr lang="en-US" dirty="0" err="1" smtClean="0"/>
              <a:t>excitotoxicity</a:t>
            </a:r>
            <a:r>
              <a:rPr lang="en-US" dirty="0" smtClean="0"/>
              <a:t> induced by glutamate in neurons </a:t>
            </a:r>
          </a:p>
          <a:p>
            <a:r>
              <a:rPr lang="en-US" dirty="0" smtClean="0"/>
              <a:t>Mitochondrial electron gradient                                       is calcium regulated</a:t>
            </a:r>
          </a:p>
          <a:p>
            <a:r>
              <a:rPr lang="en-US" dirty="0" smtClean="0"/>
              <a:t>Activation by glutamate </a:t>
            </a:r>
            <a:r>
              <a:rPr lang="en-US" dirty="0" err="1" smtClean="0">
                <a:sym typeface="Wingdings"/>
              </a:rPr>
              <a:t></a:t>
            </a:r>
            <a:endParaRPr lang="en-US" dirty="0" smtClean="0">
              <a:sym typeface="Wingdings"/>
            </a:endParaRPr>
          </a:p>
          <a:p>
            <a:pPr lvl="1"/>
            <a:r>
              <a:rPr lang="en-US" dirty="0" smtClean="0"/>
              <a:t>Extracellular calcium influx</a:t>
            </a:r>
          </a:p>
          <a:p>
            <a:pPr lvl="1"/>
            <a:r>
              <a:rPr lang="en-US" dirty="0" smtClean="0"/>
              <a:t>Mobilization from internal stores (mitochondria)</a:t>
            </a:r>
          </a:p>
          <a:p>
            <a:pPr lvl="1"/>
            <a:r>
              <a:rPr lang="en-US" dirty="0" smtClean="0"/>
              <a:t>Associated with decrease in mitochondrial energy metabolism</a:t>
            </a:r>
          </a:p>
          <a:p>
            <a:r>
              <a:rPr lang="en-US" dirty="0" smtClean="0"/>
              <a:t>Pretreatment with </a:t>
            </a:r>
            <a:r>
              <a:rPr lang="en-US" dirty="0" err="1" smtClean="0"/>
              <a:t>taurine</a:t>
            </a:r>
            <a:r>
              <a:rPr lang="en-US" dirty="0" smtClean="0"/>
              <a:t> normalized calcium homeostasis and prevented mitochondrial impairment</a:t>
            </a:r>
          </a:p>
          <a:p>
            <a:endParaRPr lang="en-US" dirty="0"/>
          </a:p>
        </p:txBody>
      </p:sp>
      <p:sp>
        <p:nvSpPr>
          <p:cNvPr id="4" name="TextBox 3"/>
          <p:cNvSpPr txBox="1"/>
          <p:nvPr/>
        </p:nvSpPr>
        <p:spPr>
          <a:xfrm>
            <a:off x="999861" y="6336177"/>
            <a:ext cx="7057792" cy="369332"/>
          </a:xfrm>
          <a:prstGeom prst="rect">
            <a:avLst/>
          </a:prstGeom>
          <a:noFill/>
        </p:spPr>
        <p:txBody>
          <a:bodyPr wrap="none" rtlCol="0">
            <a:spAutoFit/>
          </a:bodyPr>
          <a:lstStyle/>
          <a:p>
            <a:r>
              <a:rPr lang="en-US" dirty="0" smtClean="0">
                <a:solidFill>
                  <a:srgbClr val="FF0000"/>
                </a:solidFill>
              </a:rPr>
              <a:t>*</a:t>
            </a:r>
            <a:r>
              <a:rPr lang="en-US" dirty="0" smtClean="0"/>
              <a:t> A. El </a:t>
            </a:r>
            <a:r>
              <a:rPr lang="en-US" dirty="0" err="1" smtClean="0"/>
              <a:t>Idrissi</a:t>
            </a:r>
            <a:r>
              <a:rPr lang="en-US" dirty="0" smtClean="0"/>
              <a:t> and E. </a:t>
            </a:r>
            <a:r>
              <a:rPr lang="en-US" dirty="0" err="1" smtClean="0"/>
              <a:t>Trenkner</a:t>
            </a:r>
            <a:r>
              <a:rPr lang="en-US" dirty="0" smtClean="0"/>
              <a:t>, J. Neuroscience, 19(21), 9459-9468, 1999.</a:t>
            </a:r>
            <a:endParaRPr lang="en-US" dirty="0"/>
          </a:p>
        </p:txBody>
      </p:sp>
      <p:sp>
        <p:nvSpPr>
          <p:cNvPr id="6" name="TextBox 5"/>
          <p:cNvSpPr txBox="1"/>
          <p:nvPr/>
        </p:nvSpPr>
        <p:spPr>
          <a:xfrm>
            <a:off x="5328993" y="2485835"/>
            <a:ext cx="1578452" cy="369332"/>
          </a:xfrm>
          <a:prstGeom prst="rect">
            <a:avLst/>
          </a:prstGeom>
          <a:solidFill>
            <a:srgbClr val="FFFFFF"/>
          </a:solidFill>
        </p:spPr>
        <p:txBody>
          <a:bodyPr wrap="none" rtlCol="0">
            <a:spAutoFit/>
          </a:bodyPr>
          <a:lstStyle/>
          <a:p>
            <a:r>
              <a:rPr lang="en-US" dirty="0" smtClean="0"/>
              <a:t>mitochondrion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600200"/>
            <a:ext cx="8229600" cy="655965"/>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600" b="0" i="0" u="none" strike="noStrike" kern="1200" cap="none" spc="0" normalizeH="0" baseline="0" noProof="0" dirty="0" err="1" smtClean="0">
                <a:ln>
                  <a:noFill/>
                </a:ln>
                <a:solidFill>
                  <a:srgbClr val="FF0000"/>
                </a:solidFill>
                <a:effectLst/>
                <a:uLnTx/>
                <a:uFillTx/>
                <a:latin typeface="Apple Casual"/>
                <a:ea typeface="+mn-ea"/>
                <a:cs typeface="+mn-cs"/>
              </a:rPr>
              <a:t>Th</a:t>
            </a:r>
            <a:r>
              <a:rPr lang="en-US" sz="3600" dirty="0" err="1" smtClean="0">
                <a:solidFill>
                  <a:srgbClr val="FF0000"/>
                </a:solidFill>
                <a:latin typeface="Apple Casual"/>
              </a:rPr>
              <a:t>e</a:t>
            </a:r>
            <a:r>
              <a:rPr lang="en-US" sz="3600" dirty="0" smtClean="0">
                <a:solidFill>
                  <a:srgbClr val="FF0000"/>
                </a:solidFill>
                <a:latin typeface="Apple Casual"/>
              </a:rPr>
              <a:t> Blood</a:t>
            </a:r>
            <a:endParaRPr kumimoji="0" lang="en-US" sz="3600" b="0" i="0" u="none" strike="noStrike" kern="1200" cap="none" spc="0" normalizeH="0" baseline="0" noProof="0" dirty="0">
              <a:ln>
                <a:noFill/>
              </a:ln>
              <a:solidFill>
                <a:srgbClr val="FF0000"/>
              </a:solidFill>
              <a:effectLst/>
              <a:uLnTx/>
              <a:uFillTx/>
              <a:latin typeface="Apple Casual"/>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499925" y="1823846"/>
            <a:ext cx="8242099" cy="1384995"/>
          </a:xfrm>
          <a:prstGeom prst="rect">
            <a:avLst/>
          </a:prstGeom>
          <a:solidFill>
            <a:srgbClr val="FBFFB9"/>
          </a:solidFill>
          <a:ln>
            <a:solidFill>
              <a:srgbClr val="000000"/>
            </a:solidFill>
          </a:ln>
        </p:spPr>
        <p:txBody>
          <a:bodyPr wrap="square" rtlCol="0">
            <a:spAutoFit/>
          </a:bodyPr>
          <a:lstStyle/>
          <a:p>
            <a:pPr algn="ctr"/>
            <a:endParaRPr lang="en-US" sz="2800" dirty="0" smtClean="0"/>
          </a:p>
          <a:p>
            <a:pPr algn="ctr"/>
            <a:r>
              <a:rPr lang="en-US" sz="2800" dirty="0" smtClean="0"/>
              <a:t>Have you thought about </a:t>
            </a:r>
            <a:r>
              <a:rPr lang="en-US" sz="2800" dirty="0" err="1" smtClean="0"/>
              <a:t>taurine</a:t>
            </a:r>
            <a:r>
              <a:rPr lang="en-US" sz="2800" dirty="0" smtClean="0"/>
              <a:t>?</a:t>
            </a:r>
            <a:r>
              <a:rPr lang="en-US" sz="2800" dirty="0" smtClean="0">
                <a:solidFill>
                  <a:srgbClr val="FF0000"/>
                </a:solidFill>
              </a:rPr>
              <a:t>*</a:t>
            </a:r>
          </a:p>
          <a:p>
            <a:pPr algn="ctr"/>
            <a:endParaRPr lang="en-US" sz="2800" dirty="0" smtClean="0"/>
          </a:p>
        </p:txBody>
      </p:sp>
      <p:sp>
        <p:nvSpPr>
          <p:cNvPr id="5" name="TextBox 4"/>
          <p:cNvSpPr txBox="1"/>
          <p:nvPr/>
        </p:nvSpPr>
        <p:spPr>
          <a:xfrm>
            <a:off x="612395" y="6339839"/>
            <a:ext cx="8520932" cy="461665"/>
          </a:xfrm>
          <a:prstGeom prst="rect">
            <a:avLst/>
          </a:prstGeom>
          <a:noFill/>
        </p:spPr>
        <p:txBody>
          <a:bodyPr wrap="none" rtlCol="0">
            <a:spAutoFit/>
          </a:bodyPr>
          <a:lstStyle/>
          <a:p>
            <a:r>
              <a:rPr lang="en-US" sz="2400" dirty="0" smtClean="0">
                <a:solidFill>
                  <a:srgbClr val="FF0000"/>
                </a:solidFill>
              </a:rPr>
              <a:t>*</a:t>
            </a:r>
            <a:r>
              <a:rPr lang="en-US" sz="2400" dirty="0" smtClean="0"/>
              <a:t> Ann </a:t>
            </a:r>
            <a:r>
              <a:rPr lang="en-US" sz="2400" dirty="0" err="1" smtClean="0"/>
              <a:t>Lauritzen</a:t>
            </a:r>
            <a:r>
              <a:rPr lang="en-US" sz="2400" dirty="0" smtClean="0"/>
              <a:t>, </a:t>
            </a:r>
            <a:r>
              <a:rPr lang="en-US" sz="2400" dirty="0" smtClean="0"/>
              <a:t>Wise Traditions Workshop, WAPF </a:t>
            </a:r>
            <a:r>
              <a:rPr lang="en-US" sz="2400" dirty="0" smtClean="0"/>
              <a:t>2011, Dallas, TX</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4" y="-10742"/>
            <a:ext cx="8761200" cy="1143000"/>
          </a:xfrm>
        </p:spPr>
        <p:txBody>
          <a:bodyPr>
            <a:noAutofit/>
          </a:bodyPr>
          <a:lstStyle/>
          <a:p>
            <a:r>
              <a:rPr lang="en-US" sz="3600" dirty="0" err="1" smtClean="0"/>
              <a:t>Taurine</a:t>
            </a:r>
            <a:r>
              <a:rPr lang="en-US" sz="3600" dirty="0" smtClean="0"/>
              <a:t> Protects Platelets from Blood </a:t>
            </a:r>
            <a:r>
              <a:rPr lang="en-US" sz="3600" dirty="0" smtClean="0"/>
              <a:t>Clots</a:t>
            </a:r>
            <a:r>
              <a:rPr lang="en-US" sz="3600" dirty="0" smtClean="0">
                <a:solidFill>
                  <a:srgbClr val="FF0000"/>
                </a:solidFill>
              </a:rPr>
              <a:t>*</a:t>
            </a:r>
            <a:endParaRPr lang="en-US" sz="3600" dirty="0">
              <a:solidFill>
                <a:srgbClr val="FF0000"/>
              </a:solidFill>
            </a:endParaRPr>
          </a:p>
        </p:txBody>
      </p:sp>
      <p:pic>
        <p:nvPicPr>
          <p:cNvPr id="5" name="Content Placeholder 4" descr="Cat-1.jpg"/>
          <p:cNvPicPr>
            <a:picLocks noGrp="1" noChangeAspect="1"/>
          </p:cNvPicPr>
          <p:nvPr>
            <p:ph idx="1"/>
          </p:nvPr>
        </p:nvPicPr>
        <p:blipFill>
          <a:blip r:embed="rId3"/>
          <a:srcRect l="-18187" r="-18187"/>
          <a:stretch>
            <a:fillRect/>
          </a:stretch>
        </p:blipFill>
        <p:spPr>
          <a:xfrm>
            <a:off x="5380083" y="1336316"/>
            <a:ext cx="4619627" cy="2540617"/>
          </a:xfrm>
        </p:spPr>
      </p:pic>
      <p:sp>
        <p:nvSpPr>
          <p:cNvPr id="4" name="TextBox 3"/>
          <p:cNvSpPr txBox="1"/>
          <p:nvPr/>
        </p:nvSpPr>
        <p:spPr>
          <a:xfrm>
            <a:off x="3017109" y="6379038"/>
            <a:ext cx="5669691" cy="400110"/>
          </a:xfrm>
          <a:prstGeom prst="rect">
            <a:avLst/>
          </a:prstGeom>
          <a:noFill/>
        </p:spPr>
        <p:txBody>
          <a:bodyPr wrap="none" rtlCol="0">
            <a:spAutoFit/>
          </a:bodyPr>
          <a:lstStyle/>
          <a:p>
            <a:r>
              <a:rPr lang="en-US" sz="2000" dirty="0" smtClean="0">
                <a:solidFill>
                  <a:srgbClr val="FF0000"/>
                </a:solidFill>
              </a:rPr>
              <a:t>*</a:t>
            </a:r>
            <a:r>
              <a:rPr lang="en-US" sz="2000" dirty="0" smtClean="0"/>
              <a:t> K.C. Hayes et al., Am. J. </a:t>
            </a:r>
            <a:r>
              <a:rPr lang="en-US" sz="2000" dirty="0" err="1" smtClean="0"/>
              <a:t>Clin</a:t>
            </a:r>
            <a:r>
              <a:rPr lang="en-US" sz="2000" dirty="0" smtClean="0"/>
              <a:t>. </a:t>
            </a:r>
            <a:r>
              <a:rPr lang="en-US" sz="2000" dirty="0" err="1" smtClean="0"/>
              <a:t>Nutr</a:t>
            </a:r>
            <a:r>
              <a:rPr lang="en-US" sz="2000" dirty="0" smtClean="0"/>
              <a:t>. 1989; 49:1211-6. </a:t>
            </a:r>
            <a:endParaRPr lang="en-US" sz="2000" dirty="0"/>
          </a:p>
        </p:txBody>
      </p:sp>
      <p:sp>
        <p:nvSpPr>
          <p:cNvPr id="6" name="Content Placeholder 2"/>
          <p:cNvSpPr txBox="1">
            <a:spLocks/>
          </p:cNvSpPr>
          <p:nvPr/>
        </p:nvSpPr>
        <p:spPr>
          <a:xfrm>
            <a:off x="0" y="1086820"/>
            <a:ext cx="8636932" cy="529221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Taurine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is especially concentrated                                                   </a:t>
            </a:r>
            <a:r>
              <a:rPr kumimoji="0" lang="en-US" sz="2800" b="0" i="0" u="none" strike="noStrike" kern="1200" cap="none" spc="0" normalizeH="0" noProof="0" dirty="0" smtClean="0">
                <a:ln>
                  <a:noFill/>
                </a:ln>
                <a:solidFill>
                  <a:schemeClr val="tx1"/>
                </a:solidFill>
                <a:effectLst/>
                <a:uLnTx/>
                <a:uFillTx/>
                <a:latin typeface="+mn-lt"/>
                <a:ea typeface="+mn-ea"/>
                <a:cs typeface="+mn-cs"/>
              </a:rPr>
              <a:t> in nervous system and </a:t>
            </a:r>
            <a:r>
              <a:rPr kumimoji="0" lang="en-US" sz="2800" b="0" i="0" u="none" strike="noStrike" kern="1200" cap="none" spc="0" normalizeH="0" noProof="0" dirty="0" smtClean="0">
                <a:ln>
                  <a:noFill/>
                </a:ln>
                <a:solidFill>
                  <a:srgbClr val="FF0000"/>
                </a:solidFill>
                <a:effectLst/>
                <a:uLnTx/>
                <a:uFillTx/>
                <a:latin typeface="+mn-lt"/>
                <a:ea typeface="+mn-ea"/>
                <a:cs typeface="+mn-cs"/>
              </a:rPr>
              <a:t>platelets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800" baseline="0" dirty="0" smtClean="0"/>
              <a:t>Cats</a:t>
            </a:r>
            <a:r>
              <a:rPr lang="en-US" sz="2800" dirty="0" smtClean="0"/>
              <a:t> are often afflicted with a                                                           </a:t>
            </a:r>
            <a:r>
              <a:rPr lang="en-US" sz="2800" dirty="0" err="1" smtClean="0"/>
              <a:t>taurine</a:t>
            </a:r>
            <a:r>
              <a:rPr lang="en-US" sz="2800" dirty="0" smtClean="0"/>
              <a:t>-deficiency </a:t>
            </a:r>
            <a:r>
              <a:rPr lang="en-US" sz="2800" dirty="0" err="1" smtClean="0"/>
              <a:t>cardiomyopathy</a:t>
            </a:r>
            <a:r>
              <a:rPr lang="en-US" sz="2800" dirty="0" smtClean="0"/>
              <a:t>                                               along with arterial </a:t>
            </a:r>
            <a:r>
              <a:rPr lang="en-US" sz="2800" dirty="0" err="1" smtClean="0"/>
              <a:t>thromboembolism</a:t>
            </a:r>
            <a:endParaRPr lang="en-US" sz="2800" dirty="0" smtClean="0"/>
          </a:p>
          <a:p>
            <a:pPr marL="914400" lvl="1" indent="-457200">
              <a:spcBef>
                <a:spcPct val="20000"/>
              </a:spcBef>
              <a:buFont typeface="Lucida Grande"/>
              <a:buChar char="-"/>
            </a:pPr>
            <a:r>
              <a:rPr lang="en-US" sz="2800" dirty="0" smtClean="0"/>
              <a:t>Blood clot blocks flow to heart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Taurine</a:t>
            </a:r>
            <a:r>
              <a:rPr kumimoji="0" lang="en-US" sz="2800" b="0" i="0" u="none" strike="noStrike" kern="1200" cap="none" spc="0" normalizeH="0" noProof="0" dirty="0" smtClean="0">
                <a:ln>
                  <a:noFill/>
                </a:ln>
                <a:solidFill>
                  <a:schemeClr val="tx1"/>
                </a:solidFill>
                <a:effectLst/>
                <a:uLnTx/>
                <a:uFillTx/>
                <a:latin typeface="+mn-lt"/>
                <a:ea typeface="+mn-ea"/>
                <a:cs typeface="+mn-cs"/>
              </a:rPr>
              <a:t> suppresses release of </a:t>
            </a:r>
            <a:r>
              <a:rPr kumimoji="0" lang="en-US" sz="2800" b="0" i="0" u="none" strike="noStrike" kern="1200" cap="none" spc="0" normalizeH="0" noProof="0" dirty="0" err="1" smtClean="0">
                <a:ln>
                  <a:noFill/>
                </a:ln>
                <a:solidFill>
                  <a:schemeClr val="tx1"/>
                </a:solidFill>
                <a:effectLst/>
                <a:uLnTx/>
                <a:uFillTx/>
                <a:latin typeface="+mn-lt"/>
                <a:ea typeface="+mn-ea"/>
                <a:cs typeface="+mn-cs"/>
              </a:rPr>
              <a:t>thromboxane</a:t>
            </a:r>
            <a:r>
              <a:rPr kumimoji="0" lang="en-US" sz="2800" b="0" i="0" u="none" strike="noStrike" kern="1200" cap="none" spc="0" normalizeH="0" noProof="0" dirty="0" smtClean="0">
                <a:ln>
                  <a:noFill/>
                </a:ln>
                <a:solidFill>
                  <a:schemeClr val="tx1"/>
                </a:solidFill>
                <a:effectLst/>
                <a:uLnTx/>
                <a:uFillTx/>
                <a:latin typeface="+mn-lt"/>
                <a:ea typeface="+mn-ea"/>
                <a:cs typeface="+mn-cs"/>
              </a:rPr>
              <a:t> by platelets which triggers blood clot formation</a:t>
            </a:r>
          </a:p>
          <a:p>
            <a:pPr marL="914400" lvl="1" indent="-457200">
              <a:spcBef>
                <a:spcPct val="20000"/>
              </a:spcBef>
              <a:buFont typeface="Lucida Grande"/>
              <a:buChar char="-"/>
            </a:pPr>
            <a:r>
              <a:rPr lang="en-US" sz="2800" baseline="0" dirty="0" smtClean="0"/>
              <a:t>Study confirmed this is true for</a:t>
            </a:r>
            <a:r>
              <a:rPr lang="en-US" sz="2800" dirty="0" smtClean="0"/>
              <a:t> humans as well</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457200" rtl="0" eaLnBrk="1" fontAlgn="auto" latinLnBrk="0" hangingPunct="1">
              <a:lnSpc>
                <a:spcPct val="100000"/>
              </a:lnSpc>
              <a:spcBef>
                <a:spcPct val="20000"/>
              </a:spcBef>
              <a:spcAft>
                <a:spcPts val="0"/>
              </a:spcAft>
              <a:buClrTx/>
              <a:buSzTx/>
              <a:buFont typeface="Lucida Grande"/>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6876"/>
          </a:xfrm>
        </p:spPr>
        <p:txBody>
          <a:bodyPr>
            <a:noAutofit/>
          </a:bodyPr>
          <a:lstStyle/>
          <a:p>
            <a:r>
              <a:rPr lang="en-US" sz="3200" b="1" dirty="0" smtClean="0"/>
              <a:t>Sub-optimal </a:t>
            </a:r>
            <a:r>
              <a:rPr lang="en-US" sz="3200" b="1" dirty="0" err="1" smtClean="0"/>
              <a:t>taurine</a:t>
            </a:r>
            <a:r>
              <a:rPr lang="en-US" sz="3200" b="1" dirty="0" smtClean="0"/>
              <a:t> status may promote platelet </a:t>
            </a:r>
            <a:r>
              <a:rPr lang="en-US" sz="3200" b="1" dirty="0" err="1" smtClean="0"/>
              <a:t>hyperaggregability</a:t>
            </a:r>
            <a:r>
              <a:rPr lang="en-US" sz="3200" b="1" dirty="0" smtClean="0"/>
              <a:t> in vegetarians</a:t>
            </a:r>
            <a:r>
              <a:rPr lang="en-US" sz="3200" b="1" dirty="0" smtClean="0">
                <a:solidFill>
                  <a:srgbClr val="FF0000"/>
                </a:solidFill>
              </a:rPr>
              <a:t>*</a:t>
            </a:r>
            <a:r>
              <a:rPr lang="en-US" sz="3200" dirty="0" smtClean="0"/>
              <a:t/>
            </a:r>
            <a:br>
              <a:rPr lang="en-US" sz="3200" dirty="0" smtClean="0"/>
            </a:br>
            <a:endParaRPr lang="en-US" sz="3200" dirty="0"/>
          </a:p>
        </p:txBody>
      </p:sp>
      <p:sp>
        <p:nvSpPr>
          <p:cNvPr id="3" name="Content Placeholder 2"/>
          <p:cNvSpPr>
            <a:spLocks noGrp="1"/>
          </p:cNvSpPr>
          <p:nvPr>
            <p:ph idx="1"/>
          </p:nvPr>
        </p:nvSpPr>
        <p:spPr>
          <a:xfrm>
            <a:off x="457200" y="1600200"/>
            <a:ext cx="8229600" cy="3565149"/>
          </a:xfrm>
          <a:solidFill>
            <a:srgbClr val="FBFFB9"/>
          </a:solidFill>
          <a:ln>
            <a:solidFill>
              <a:schemeClr val="tx1"/>
            </a:solidFill>
          </a:ln>
          <a:effectLst>
            <a:outerShdw blurRad="50800" dist="38100" dir="2700000">
              <a:srgbClr val="000000">
                <a:alpha val="43000"/>
              </a:srgbClr>
            </a:outerShdw>
          </a:effectLst>
        </p:spPr>
        <p:txBody>
          <a:bodyPr>
            <a:normAutofit fontScale="92500" lnSpcReduction="10000"/>
          </a:bodyPr>
          <a:lstStyle/>
          <a:p>
            <a:pPr>
              <a:buNone/>
            </a:pPr>
            <a:r>
              <a:rPr lang="en-US" dirty="0" smtClean="0">
                <a:latin typeface="Apple Casual"/>
              </a:rPr>
              <a:t> </a:t>
            </a:r>
            <a:r>
              <a:rPr lang="en-US" dirty="0" smtClean="0">
                <a:latin typeface="Apple Casual"/>
              </a:rPr>
              <a:t>“</a:t>
            </a:r>
            <a:r>
              <a:rPr lang="en-US" dirty="0" smtClean="0">
                <a:latin typeface="Apple Casual"/>
              </a:rPr>
              <a:t>Plasma </a:t>
            </a:r>
            <a:r>
              <a:rPr lang="en-US" dirty="0" err="1" smtClean="0">
                <a:latin typeface="Apple Casual"/>
              </a:rPr>
              <a:t>taurine</a:t>
            </a:r>
            <a:r>
              <a:rPr lang="en-US" dirty="0" smtClean="0">
                <a:latin typeface="Apple Casual"/>
              </a:rPr>
              <a:t> levels are lower, and urinary </a:t>
            </a:r>
            <a:r>
              <a:rPr lang="en-US" dirty="0" err="1" smtClean="0">
                <a:latin typeface="Apple Casual"/>
              </a:rPr>
              <a:t>taurine</a:t>
            </a:r>
            <a:r>
              <a:rPr lang="en-US" dirty="0" smtClean="0">
                <a:latin typeface="Apple Casual"/>
              </a:rPr>
              <a:t> excretion is substantially lower, in vegetarians than in omnivores. Platelets are rich in </a:t>
            </a:r>
            <a:r>
              <a:rPr lang="en-US" dirty="0" err="1" smtClean="0">
                <a:latin typeface="Apple Casual"/>
              </a:rPr>
              <a:t>taurine</a:t>
            </a:r>
            <a:r>
              <a:rPr lang="en-US" dirty="0" smtClean="0">
                <a:latin typeface="Apple Casual"/>
              </a:rPr>
              <a:t>, which functions physiologically to dampen the calcium influx evoked by aggregating agonists – thereby down-regulating platelet aggregation.”</a:t>
            </a:r>
            <a:endParaRPr lang="en-US" dirty="0">
              <a:latin typeface="Apple Casual"/>
            </a:endParaRPr>
          </a:p>
        </p:txBody>
      </p:sp>
      <p:sp>
        <p:nvSpPr>
          <p:cNvPr id="4" name="TextBox 3"/>
          <p:cNvSpPr txBox="1"/>
          <p:nvPr/>
        </p:nvSpPr>
        <p:spPr>
          <a:xfrm>
            <a:off x="1783847" y="6457890"/>
            <a:ext cx="6316903" cy="400110"/>
          </a:xfrm>
          <a:prstGeom prst="rect">
            <a:avLst/>
          </a:prstGeom>
          <a:noFill/>
        </p:spPr>
        <p:txBody>
          <a:bodyPr wrap="none" rtlCol="0">
            <a:spAutoFit/>
          </a:bodyPr>
          <a:lstStyle/>
          <a:p>
            <a:r>
              <a:rPr lang="en-US" sz="2000" dirty="0" smtClean="0"/>
              <a:t>* M.F. McCarty, Medical Hypotheses, 63(3), 426-433, 2004.</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asual"/>
              </a:rPr>
              <a:t>Outline</a:t>
            </a:r>
            <a:endParaRPr lang="en-US" dirty="0">
              <a:latin typeface="Apple Casual"/>
            </a:endParaRPr>
          </a:p>
        </p:txBody>
      </p:sp>
      <p:sp>
        <p:nvSpPr>
          <p:cNvPr id="3" name="Content Placeholder 2"/>
          <p:cNvSpPr>
            <a:spLocks noGrp="1"/>
          </p:cNvSpPr>
          <p:nvPr>
            <p:ph idx="1"/>
          </p:nvPr>
        </p:nvSpPr>
        <p:spPr>
          <a:xfrm>
            <a:off x="457200" y="1357627"/>
            <a:ext cx="8229600" cy="4525963"/>
          </a:xfrm>
        </p:spPr>
        <p:txBody>
          <a:bodyPr>
            <a:normAutofit fontScale="77500" lnSpcReduction="20000"/>
          </a:bodyPr>
          <a:lstStyle/>
          <a:p>
            <a:pPr marL="514350" indent="-514350">
              <a:buFont typeface="+mj-lt"/>
              <a:buAutoNum type="arabicPeriod"/>
            </a:pPr>
            <a:r>
              <a:rPr lang="en-US" dirty="0" smtClean="0">
                <a:latin typeface="Apple Casual"/>
              </a:rPr>
              <a:t>Introduction</a:t>
            </a:r>
          </a:p>
          <a:p>
            <a:pPr marL="514350" indent="-514350">
              <a:buFont typeface="+mj-lt"/>
              <a:buAutoNum type="arabicPeriod"/>
            </a:pPr>
            <a:r>
              <a:rPr lang="en-US" dirty="0" smtClean="0">
                <a:latin typeface="Apple Casual"/>
              </a:rPr>
              <a:t>Some Biochemistry</a:t>
            </a:r>
          </a:p>
          <a:p>
            <a:pPr marL="514350" indent="-514350">
              <a:buFont typeface="+mj-lt"/>
              <a:buAutoNum type="arabicPeriod"/>
            </a:pPr>
            <a:r>
              <a:rPr lang="en-US" dirty="0" smtClean="0">
                <a:latin typeface="Apple Casual"/>
              </a:rPr>
              <a:t>Some Observed Benefits of </a:t>
            </a:r>
            <a:r>
              <a:rPr lang="en-US" dirty="0" err="1" smtClean="0">
                <a:latin typeface="Apple Casual"/>
              </a:rPr>
              <a:t>Taurine</a:t>
            </a:r>
            <a:endParaRPr lang="en-US" dirty="0" smtClean="0">
              <a:latin typeface="Apple Casual"/>
            </a:endParaRPr>
          </a:p>
          <a:p>
            <a:pPr marL="971550" lvl="1" indent="-514350"/>
            <a:r>
              <a:rPr lang="en-US" dirty="0" smtClean="0">
                <a:latin typeface="Apple Casual"/>
              </a:rPr>
              <a:t>The Skin</a:t>
            </a:r>
          </a:p>
          <a:p>
            <a:pPr marL="971550" lvl="1" indent="-514350"/>
            <a:r>
              <a:rPr lang="en-US" dirty="0" smtClean="0">
                <a:latin typeface="Apple Casual"/>
              </a:rPr>
              <a:t>The Heart</a:t>
            </a:r>
          </a:p>
          <a:p>
            <a:pPr marL="971550" lvl="1" indent="-514350"/>
            <a:r>
              <a:rPr lang="en-US" dirty="0" smtClean="0">
                <a:latin typeface="Apple Casual"/>
              </a:rPr>
              <a:t>The Pancreas</a:t>
            </a:r>
          </a:p>
          <a:p>
            <a:pPr marL="971550" lvl="1" indent="-514350"/>
            <a:r>
              <a:rPr lang="en-US" dirty="0" smtClean="0">
                <a:latin typeface="Apple Casual"/>
              </a:rPr>
              <a:t>The </a:t>
            </a:r>
            <a:r>
              <a:rPr lang="en-US" dirty="0" smtClean="0">
                <a:latin typeface="Apple Casual"/>
              </a:rPr>
              <a:t>Brain</a:t>
            </a:r>
          </a:p>
          <a:p>
            <a:pPr marL="971550" lvl="1" indent="-514350"/>
            <a:r>
              <a:rPr lang="en-US" dirty="0" smtClean="0">
                <a:latin typeface="Apple Casual"/>
              </a:rPr>
              <a:t>The Blood</a:t>
            </a:r>
            <a:endParaRPr lang="en-US" dirty="0" smtClean="0">
              <a:latin typeface="Apple Casual"/>
            </a:endParaRPr>
          </a:p>
          <a:p>
            <a:pPr marL="514350" indent="-514350">
              <a:buFont typeface="+mj-lt"/>
              <a:buAutoNum type="arabicPeriod"/>
            </a:pPr>
            <a:r>
              <a:rPr lang="en-US" dirty="0" smtClean="0">
                <a:solidFill>
                  <a:srgbClr val="FF0000"/>
                </a:solidFill>
                <a:latin typeface="Apple Casual"/>
              </a:rPr>
              <a:t>Mitochondrial Diseases</a:t>
            </a:r>
          </a:p>
          <a:p>
            <a:pPr marL="514350" indent="-514350">
              <a:buFont typeface="+mj-lt"/>
              <a:buAutoNum type="arabicPeriod"/>
            </a:pPr>
            <a:r>
              <a:rPr lang="en-US" dirty="0" smtClean="0">
                <a:latin typeface="Apple Casual"/>
              </a:rPr>
              <a:t>Encephalitis</a:t>
            </a:r>
          </a:p>
          <a:p>
            <a:pPr marL="514350" indent="-514350">
              <a:buFont typeface="+mj-lt"/>
              <a:buAutoNum type="arabicPeriod"/>
            </a:pPr>
            <a:r>
              <a:rPr lang="en-US" dirty="0" smtClean="0">
                <a:latin typeface="Apple Casual"/>
              </a:rPr>
              <a:t>Cancer</a:t>
            </a:r>
          </a:p>
          <a:p>
            <a:pPr marL="514350" indent="-514350">
              <a:buFont typeface="+mj-lt"/>
              <a:buAutoNum type="arabicPeriod"/>
            </a:pPr>
            <a:r>
              <a:rPr lang="en-US" dirty="0" smtClean="0">
                <a:latin typeface="Apple Casual"/>
              </a:rPr>
              <a:t>Summary</a:t>
            </a:r>
          </a:p>
          <a:p>
            <a:pPr marL="0" indent="0">
              <a:buNone/>
            </a:pPr>
            <a:endParaRPr lang="en-US" dirty="0" smtClean="0">
              <a:latin typeface="Apple Casual"/>
            </a:endParaRPr>
          </a:p>
        </p:txBody>
      </p:sp>
    </p:spTree>
    <p:extLst>
      <p:ext uri="{BB962C8B-B14F-4D97-AF65-F5344CB8AC3E}">
        <p14:creationId xmlns:p14="http://schemas.microsoft.com/office/powerpoint/2010/main" val="360243058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655965"/>
          </a:xfrm>
        </p:spPr>
        <p:txBody>
          <a:bodyPr>
            <a:normAutofit/>
          </a:bodyPr>
          <a:lstStyle/>
          <a:p>
            <a:pPr algn="ctr">
              <a:buNone/>
            </a:pPr>
            <a:r>
              <a:rPr lang="en-US" sz="3600" dirty="0" smtClean="0">
                <a:solidFill>
                  <a:srgbClr val="FF0000"/>
                </a:solidFill>
                <a:latin typeface="Apple Casual"/>
              </a:rPr>
              <a:t>4. Mitochondrial Diseases</a:t>
            </a:r>
            <a:endParaRPr lang="en-US" sz="3600" dirty="0">
              <a:solidFill>
                <a:srgbClr val="FF0000"/>
              </a:solidFill>
              <a:latin typeface="Apple Casual"/>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92"/>
            <a:ext cx="8229600" cy="1143000"/>
          </a:xfrm>
        </p:spPr>
        <p:txBody>
          <a:bodyPr/>
          <a:lstStyle/>
          <a:p>
            <a:r>
              <a:rPr lang="en-US" dirty="0" smtClean="0"/>
              <a:t>Mitochondrial </a:t>
            </a:r>
            <a:r>
              <a:rPr lang="en-US" dirty="0" smtClean="0"/>
              <a:t>Diseases</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032780"/>
            <a:ext cx="8686800" cy="5506047"/>
          </a:xfrm>
        </p:spPr>
        <p:txBody>
          <a:bodyPr>
            <a:noAutofit/>
          </a:bodyPr>
          <a:lstStyle/>
          <a:p>
            <a:r>
              <a:rPr lang="en-US" sz="2800" dirty="0" smtClean="0"/>
              <a:t>Mitochondria convert food into ATP for energy</a:t>
            </a:r>
          </a:p>
          <a:p>
            <a:r>
              <a:rPr lang="en-US" sz="2800" dirty="0" smtClean="0"/>
              <a:t>Mitochondrial stage I impairment                                               associated with many neurological                                                   and muscular disorders</a:t>
            </a:r>
          </a:p>
          <a:p>
            <a:r>
              <a:rPr lang="en-US" sz="2800" dirty="0" smtClean="0"/>
              <a:t>Mitochondrial Diseases</a:t>
            </a:r>
          </a:p>
          <a:p>
            <a:pPr lvl="1"/>
            <a:r>
              <a:rPr lang="en-US" sz="2400" dirty="0" smtClean="0"/>
              <a:t>Often caused by mutations                                                               in mitochondrial genes</a:t>
            </a:r>
          </a:p>
          <a:p>
            <a:pPr lvl="1"/>
            <a:r>
              <a:rPr lang="en-US" sz="2400" dirty="0" smtClean="0"/>
              <a:t>Symptoms include poor growth,                                                      loss of muscle coordination, muscle                                     weakness, visual problems, hearing problems, learning disabilities, heart disease, liver disease, kidney disease, gastrointestinal disorders, respiratory disorders, neurological problems, autonomic dysfunction, and dementia</a:t>
            </a:r>
            <a:r>
              <a:rPr lang="en-US" sz="2400" dirty="0" smtClean="0"/>
              <a:t>.</a:t>
            </a:r>
            <a:endParaRPr lang="en-US" sz="2400" dirty="0" smtClean="0"/>
          </a:p>
        </p:txBody>
      </p:sp>
      <p:pic>
        <p:nvPicPr>
          <p:cNvPr id="4" name="Picture 3" descr="mitochondrion.svg.png"/>
          <p:cNvPicPr>
            <a:picLocks noChangeAspect="1"/>
          </p:cNvPicPr>
          <p:nvPr/>
        </p:nvPicPr>
        <p:blipFill>
          <a:blip r:embed="rId2"/>
          <a:stretch>
            <a:fillRect/>
          </a:stretch>
        </p:blipFill>
        <p:spPr>
          <a:xfrm>
            <a:off x="5377577" y="1850866"/>
            <a:ext cx="3833983" cy="2453749"/>
          </a:xfrm>
          <a:prstGeom prst="rect">
            <a:avLst/>
          </a:prstGeom>
        </p:spPr>
      </p:pic>
      <p:sp>
        <p:nvSpPr>
          <p:cNvPr id="5" name="Rectangle 4"/>
          <p:cNvSpPr/>
          <p:nvPr/>
        </p:nvSpPr>
        <p:spPr>
          <a:xfrm>
            <a:off x="6936808" y="6393990"/>
            <a:ext cx="1833855" cy="369332"/>
          </a:xfrm>
          <a:prstGeom prst="rect">
            <a:avLst/>
          </a:prstGeom>
        </p:spPr>
        <p:txBody>
          <a:bodyPr wrap="none">
            <a:spAutoFit/>
          </a:bodyPr>
          <a:lstStyle/>
          <a:p>
            <a:r>
              <a:rPr lang="en-US" dirty="0">
                <a:solidFill>
                  <a:srgbClr val="FF0000"/>
                </a:solidFill>
              </a:rPr>
              <a:t>*</a:t>
            </a:r>
            <a:r>
              <a:rPr lang="en-US" dirty="0"/>
              <a:t> From Wikipedia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r>
              <a:rPr lang="en-US" dirty="0" smtClean="0"/>
              <a:t>“Human mitochondrial diseases caused by lack of </a:t>
            </a:r>
            <a:r>
              <a:rPr lang="en-US" dirty="0" err="1" smtClean="0"/>
              <a:t>taurine</a:t>
            </a:r>
            <a:r>
              <a:rPr lang="en-US" dirty="0" smtClean="0"/>
              <a:t> modification in mitochondrial </a:t>
            </a:r>
            <a:r>
              <a:rPr lang="en-US" dirty="0" err="1" smtClean="0"/>
              <a:t>tRNAs</a:t>
            </a:r>
            <a:r>
              <a:rPr lang="en-US" dirty="0" smtClean="0"/>
              <a:t>”</a:t>
            </a:r>
            <a:r>
              <a:rPr lang="en-US" dirty="0" smtClean="0">
                <a:solidFill>
                  <a:srgbClr val="FF0000"/>
                </a:solidFill>
              </a:rPr>
              <a:t>*</a:t>
            </a:r>
            <a:r>
              <a:rPr lang="en-US" dirty="0" smtClean="0"/>
              <a:t/>
            </a:r>
            <a:br>
              <a:rPr lang="en-US" dirty="0" smtClean="0"/>
            </a:br>
            <a:endParaRPr lang="en-US" dirty="0"/>
          </a:p>
        </p:txBody>
      </p:sp>
      <p:pic>
        <p:nvPicPr>
          <p:cNvPr id="4" name="Content Placeholder 3" descr="taurine_RNA.png"/>
          <p:cNvPicPr>
            <a:picLocks noGrp="1" noChangeAspect="1"/>
          </p:cNvPicPr>
          <p:nvPr>
            <p:ph idx="1"/>
          </p:nvPr>
        </p:nvPicPr>
        <p:blipFill>
          <a:blip r:embed="rId3"/>
          <a:srcRect t="-15073" b="-15073"/>
          <a:stretch>
            <a:fillRect/>
          </a:stretch>
        </p:blipFill>
        <p:spPr/>
      </p:pic>
      <p:sp>
        <p:nvSpPr>
          <p:cNvPr id="5" name="Freeform 4"/>
          <p:cNvSpPr/>
          <p:nvPr/>
        </p:nvSpPr>
        <p:spPr>
          <a:xfrm>
            <a:off x="4103034" y="2904644"/>
            <a:ext cx="819706" cy="585432"/>
          </a:xfrm>
          <a:custGeom>
            <a:avLst/>
            <a:gdLst>
              <a:gd name="connsiteX0" fmla="*/ 585504 w 819706"/>
              <a:gd name="connsiteY0" fmla="*/ 0 h 585432"/>
              <a:gd name="connsiteX1" fmla="*/ 58550 w 819706"/>
              <a:gd name="connsiteY1" fmla="*/ 216160 h 585432"/>
              <a:gd name="connsiteX2" fmla="*/ 234201 w 819706"/>
              <a:gd name="connsiteY2" fmla="*/ 540399 h 585432"/>
              <a:gd name="connsiteX3" fmla="*/ 734132 w 819706"/>
              <a:gd name="connsiteY3" fmla="*/ 486359 h 585432"/>
              <a:gd name="connsiteX4" fmla="*/ 747644 w 819706"/>
              <a:gd name="connsiteY4" fmla="*/ 135100 h 585432"/>
              <a:gd name="connsiteX5" fmla="*/ 531457 w 819706"/>
              <a:gd name="connsiteY5" fmla="*/ 27020 h 58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706" h="585432">
                <a:moveTo>
                  <a:pt x="585504" y="0"/>
                </a:moveTo>
                <a:cubicBezTo>
                  <a:pt x="351302" y="63047"/>
                  <a:pt x="117100" y="126094"/>
                  <a:pt x="58550" y="216160"/>
                </a:cubicBezTo>
                <a:cubicBezTo>
                  <a:pt x="0" y="306226"/>
                  <a:pt x="121604" y="495366"/>
                  <a:pt x="234201" y="540399"/>
                </a:cubicBezTo>
                <a:cubicBezTo>
                  <a:pt x="346798" y="585432"/>
                  <a:pt x="648558" y="553909"/>
                  <a:pt x="734132" y="486359"/>
                </a:cubicBezTo>
                <a:cubicBezTo>
                  <a:pt x="819706" y="418809"/>
                  <a:pt x="781423" y="211656"/>
                  <a:pt x="747644" y="135100"/>
                </a:cubicBezTo>
                <a:cubicBezTo>
                  <a:pt x="713865" y="58544"/>
                  <a:pt x="531457" y="27020"/>
                  <a:pt x="531457" y="27020"/>
                </a:cubicBezTo>
              </a:path>
            </a:pathLst>
          </a:cu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1986211" y="6349687"/>
            <a:ext cx="5987286" cy="400110"/>
          </a:xfrm>
          <a:prstGeom prst="rect">
            <a:avLst/>
          </a:prstGeom>
          <a:noFill/>
        </p:spPr>
        <p:txBody>
          <a:bodyPr wrap="none" rtlCol="0">
            <a:spAutoFit/>
          </a:bodyPr>
          <a:lstStyle/>
          <a:p>
            <a:r>
              <a:rPr lang="en-US" sz="2000" dirty="0" smtClean="0">
                <a:solidFill>
                  <a:srgbClr val="FF0000"/>
                </a:solidFill>
              </a:rPr>
              <a:t>*</a:t>
            </a:r>
            <a:r>
              <a:rPr lang="en-US" sz="2000" dirty="0" smtClean="0"/>
              <a:t> </a:t>
            </a:r>
            <a:r>
              <a:rPr lang="en-US" sz="2000" dirty="0" err="1" smtClean="0"/>
              <a:t>Kirino</a:t>
            </a:r>
            <a:r>
              <a:rPr lang="en-US" sz="2000" dirty="0" smtClean="0"/>
              <a:t> and Suzuki, RNA Biology 2(2), 41-44, June 2005.</a:t>
            </a:r>
            <a:endParaRPr lang="en-US" sz="2000" dirty="0"/>
          </a:p>
        </p:txBody>
      </p:sp>
      <p:sp>
        <p:nvSpPr>
          <p:cNvPr id="7" name="TextBox 6"/>
          <p:cNvSpPr txBox="1"/>
          <p:nvPr/>
        </p:nvSpPr>
        <p:spPr>
          <a:xfrm>
            <a:off x="-371040" y="3181969"/>
            <a:ext cx="184666" cy="369332"/>
          </a:xfrm>
          <a:prstGeom prst="rect">
            <a:avLst/>
          </a:prstGeom>
          <a:noFill/>
        </p:spPr>
        <p:txBody>
          <a:bodyPr wrap="none" rtlCol="0">
            <a:spAutoFit/>
          </a:bodyPr>
          <a:lstStyle/>
          <a:p>
            <a:endParaRPr lang="en-US" dirty="0"/>
          </a:p>
        </p:txBody>
      </p:sp>
      <p:grpSp>
        <p:nvGrpSpPr>
          <p:cNvPr id="10" name="Group 9"/>
          <p:cNvGrpSpPr/>
          <p:nvPr/>
        </p:nvGrpSpPr>
        <p:grpSpPr>
          <a:xfrm>
            <a:off x="2314430" y="2202170"/>
            <a:ext cx="4725820" cy="1279447"/>
            <a:chOff x="2314430" y="2202170"/>
            <a:chExt cx="4725820" cy="1279447"/>
          </a:xfrm>
        </p:grpSpPr>
        <p:sp>
          <p:nvSpPr>
            <p:cNvPr id="8" name="Freeform 7"/>
            <p:cNvSpPr/>
            <p:nvPr/>
          </p:nvSpPr>
          <p:spPr>
            <a:xfrm>
              <a:off x="5251646" y="2202170"/>
              <a:ext cx="1788604" cy="1279447"/>
            </a:xfrm>
            <a:custGeom>
              <a:avLst/>
              <a:gdLst>
                <a:gd name="connsiteX0" fmla="*/ 827705 w 1788604"/>
                <a:gd name="connsiteY0" fmla="*/ 80857 h 1279447"/>
                <a:gd name="connsiteX1" fmla="*/ 256874 w 1788604"/>
                <a:gd name="connsiteY1" fmla="*/ 323429 h 1279447"/>
                <a:gd name="connsiteX2" fmla="*/ 42812 w 1788604"/>
                <a:gd name="connsiteY2" fmla="*/ 680152 h 1279447"/>
                <a:gd name="connsiteX3" fmla="*/ 513748 w 1788604"/>
                <a:gd name="connsiteY3" fmla="*/ 1222371 h 1279447"/>
                <a:gd name="connsiteX4" fmla="*/ 1584056 w 1788604"/>
                <a:gd name="connsiteY4" fmla="*/ 1022606 h 1279447"/>
                <a:gd name="connsiteX5" fmla="*/ 1741034 w 1788604"/>
                <a:gd name="connsiteY5" fmla="*/ 580270 h 1279447"/>
                <a:gd name="connsiteX6" fmla="*/ 1327182 w 1788604"/>
                <a:gd name="connsiteY6" fmla="*/ 80857 h 1279447"/>
                <a:gd name="connsiteX7" fmla="*/ 827705 w 1788604"/>
                <a:gd name="connsiteY7" fmla="*/ 80857 h 127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8604" h="1279447">
                  <a:moveTo>
                    <a:pt x="827705" y="80857"/>
                  </a:moveTo>
                  <a:cubicBezTo>
                    <a:pt x="649320" y="121286"/>
                    <a:pt x="387689" y="223547"/>
                    <a:pt x="256874" y="323429"/>
                  </a:cubicBezTo>
                  <a:cubicBezTo>
                    <a:pt x="126059" y="423311"/>
                    <a:pt x="0" y="530328"/>
                    <a:pt x="42812" y="680152"/>
                  </a:cubicBezTo>
                  <a:cubicBezTo>
                    <a:pt x="85624" y="829976"/>
                    <a:pt x="256874" y="1165295"/>
                    <a:pt x="513748" y="1222371"/>
                  </a:cubicBezTo>
                  <a:cubicBezTo>
                    <a:pt x="770622" y="1279447"/>
                    <a:pt x="1379508" y="1129623"/>
                    <a:pt x="1584056" y="1022606"/>
                  </a:cubicBezTo>
                  <a:cubicBezTo>
                    <a:pt x="1788604" y="915589"/>
                    <a:pt x="1783846" y="737228"/>
                    <a:pt x="1741034" y="580270"/>
                  </a:cubicBezTo>
                  <a:cubicBezTo>
                    <a:pt x="1698222" y="423312"/>
                    <a:pt x="1486539" y="161714"/>
                    <a:pt x="1327182" y="80857"/>
                  </a:cubicBezTo>
                  <a:cubicBezTo>
                    <a:pt x="1167825" y="0"/>
                    <a:pt x="1006090" y="40428"/>
                    <a:pt x="827705" y="80857"/>
                  </a:cubicBezTo>
                  <a:close/>
                </a:path>
              </a:pathLst>
            </a:cu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2314430" y="2202170"/>
              <a:ext cx="1788604" cy="1279447"/>
            </a:xfrm>
            <a:custGeom>
              <a:avLst/>
              <a:gdLst>
                <a:gd name="connsiteX0" fmla="*/ 827705 w 1788604"/>
                <a:gd name="connsiteY0" fmla="*/ 80857 h 1279447"/>
                <a:gd name="connsiteX1" fmla="*/ 256874 w 1788604"/>
                <a:gd name="connsiteY1" fmla="*/ 323429 h 1279447"/>
                <a:gd name="connsiteX2" fmla="*/ 42812 w 1788604"/>
                <a:gd name="connsiteY2" fmla="*/ 680152 h 1279447"/>
                <a:gd name="connsiteX3" fmla="*/ 513748 w 1788604"/>
                <a:gd name="connsiteY3" fmla="*/ 1222371 h 1279447"/>
                <a:gd name="connsiteX4" fmla="*/ 1584056 w 1788604"/>
                <a:gd name="connsiteY4" fmla="*/ 1022606 h 1279447"/>
                <a:gd name="connsiteX5" fmla="*/ 1741034 w 1788604"/>
                <a:gd name="connsiteY5" fmla="*/ 580270 h 1279447"/>
                <a:gd name="connsiteX6" fmla="*/ 1327182 w 1788604"/>
                <a:gd name="connsiteY6" fmla="*/ 80857 h 1279447"/>
                <a:gd name="connsiteX7" fmla="*/ 827705 w 1788604"/>
                <a:gd name="connsiteY7" fmla="*/ 80857 h 127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8604" h="1279447">
                  <a:moveTo>
                    <a:pt x="827705" y="80857"/>
                  </a:moveTo>
                  <a:cubicBezTo>
                    <a:pt x="649320" y="121286"/>
                    <a:pt x="387689" y="223547"/>
                    <a:pt x="256874" y="323429"/>
                  </a:cubicBezTo>
                  <a:cubicBezTo>
                    <a:pt x="126059" y="423311"/>
                    <a:pt x="0" y="530328"/>
                    <a:pt x="42812" y="680152"/>
                  </a:cubicBezTo>
                  <a:cubicBezTo>
                    <a:pt x="85624" y="829976"/>
                    <a:pt x="256874" y="1165295"/>
                    <a:pt x="513748" y="1222371"/>
                  </a:cubicBezTo>
                  <a:cubicBezTo>
                    <a:pt x="770622" y="1279447"/>
                    <a:pt x="1379508" y="1129623"/>
                    <a:pt x="1584056" y="1022606"/>
                  </a:cubicBezTo>
                  <a:cubicBezTo>
                    <a:pt x="1788604" y="915589"/>
                    <a:pt x="1783846" y="737228"/>
                    <a:pt x="1741034" y="580270"/>
                  </a:cubicBezTo>
                  <a:cubicBezTo>
                    <a:pt x="1698222" y="423312"/>
                    <a:pt x="1486539" y="161714"/>
                    <a:pt x="1327182" y="80857"/>
                  </a:cubicBezTo>
                  <a:cubicBezTo>
                    <a:pt x="1167825" y="0"/>
                    <a:pt x="1006090" y="40428"/>
                    <a:pt x="827705" y="80857"/>
                  </a:cubicBezTo>
                  <a:close/>
                </a:path>
              </a:pathLst>
            </a:cu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Freeform 10"/>
          <p:cNvSpPr/>
          <p:nvPr/>
        </p:nvSpPr>
        <p:spPr>
          <a:xfrm flipV="1">
            <a:off x="5034799" y="4657088"/>
            <a:ext cx="686630" cy="386015"/>
          </a:xfrm>
          <a:custGeom>
            <a:avLst/>
            <a:gdLst>
              <a:gd name="connsiteX0" fmla="*/ 585504 w 819706"/>
              <a:gd name="connsiteY0" fmla="*/ 0 h 585432"/>
              <a:gd name="connsiteX1" fmla="*/ 58550 w 819706"/>
              <a:gd name="connsiteY1" fmla="*/ 216160 h 585432"/>
              <a:gd name="connsiteX2" fmla="*/ 234201 w 819706"/>
              <a:gd name="connsiteY2" fmla="*/ 540399 h 585432"/>
              <a:gd name="connsiteX3" fmla="*/ 734132 w 819706"/>
              <a:gd name="connsiteY3" fmla="*/ 486359 h 585432"/>
              <a:gd name="connsiteX4" fmla="*/ 747644 w 819706"/>
              <a:gd name="connsiteY4" fmla="*/ 135100 h 585432"/>
              <a:gd name="connsiteX5" fmla="*/ 531457 w 819706"/>
              <a:gd name="connsiteY5" fmla="*/ 27020 h 58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706" h="585432">
                <a:moveTo>
                  <a:pt x="585504" y="0"/>
                </a:moveTo>
                <a:cubicBezTo>
                  <a:pt x="351302" y="63047"/>
                  <a:pt x="117100" y="126094"/>
                  <a:pt x="58550" y="216160"/>
                </a:cubicBezTo>
                <a:cubicBezTo>
                  <a:pt x="0" y="306226"/>
                  <a:pt x="121604" y="495366"/>
                  <a:pt x="234201" y="540399"/>
                </a:cubicBezTo>
                <a:cubicBezTo>
                  <a:pt x="346798" y="585432"/>
                  <a:pt x="648558" y="553909"/>
                  <a:pt x="734132" y="486359"/>
                </a:cubicBezTo>
                <a:cubicBezTo>
                  <a:pt x="819706" y="418809"/>
                  <a:pt x="781423" y="211656"/>
                  <a:pt x="747644" y="135100"/>
                </a:cubicBezTo>
                <a:cubicBezTo>
                  <a:pt x="713865" y="58544"/>
                  <a:pt x="531457" y="27020"/>
                  <a:pt x="531457" y="27020"/>
                </a:cubicBezTo>
              </a:path>
            </a:pathLst>
          </a:cu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687"/>
            <a:ext cx="9144000" cy="1333171"/>
          </a:xfrm>
        </p:spPr>
        <p:txBody>
          <a:bodyPr>
            <a:noAutofit/>
          </a:bodyPr>
          <a:lstStyle/>
          <a:p>
            <a:r>
              <a:rPr lang="en-US" sz="3600" dirty="0" smtClean="0"/>
              <a:t>Defects from Genetic Mitochondrial </a:t>
            </a:r>
            <a:r>
              <a:rPr lang="en-US" sz="3600" dirty="0" smtClean="0"/>
              <a:t>Disorders</a:t>
            </a:r>
            <a:r>
              <a:rPr lang="en-US" sz="3600" dirty="0" smtClean="0">
                <a:solidFill>
                  <a:srgbClr val="FF0000"/>
                </a:solidFill>
              </a:rPr>
              <a:t>*</a:t>
            </a:r>
            <a:r>
              <a:rPr lang="en-US" sz="3600" dirty="0" smtClean="0"/>
              <a:t> </a:t>
            </a:r>
            <a:r>
              <a:rPr lang="en-US" sz="3600" dirty="0" smtClean="0"/>
              <a:t/>
            </a:r>
            <a:br>
              <a:rPr lang="en-US" sz="3600" dirty="0" smtClean="0"/>
            </a:br>
            <a:endParaRPr lang="en-US" sz="3600" dirty="0"/>
          </a:p>
        </p:txBody>
      </p:sp>
      <p:sp>
        <p:nvSpPr>
          <p:cNvPr id="6" name="TextBox 5"/>
          <p:cNvSpPr txBox="1"/>
          <p:nvPr/>
        </p:nvSpPr>
        <p:spPr>
          <a:xfrm>
            <a:off x="1986211" y="6349687"/>
            <a:ext cx="5987286" cy="400110"/>
          </a:xfrm>
          <a:prstGeom prst="rect">
            <a:avLst/>
          </a:prstGeom>
          <a:noFill/>
        </p:spPr>
        <p:txBody>
          <a:bodyPr wrap="none" rtlCol="0">
            <a:spAutoFit/>
          </a:bodyPr>
          <a:lstStyle/>
          <a:p>
            <a:r>
              <a:rPr lang="en-US" sz="2000" dirty="0" smtClean="0">
                <a:solidFill>
                  <a:srgbClr val="FF0000"/>
                </a:solidFill>
              </a:rPr>
              <a:t>*</a:t>
            </a:r>
            <a:r>
              <a:rPr lang="en-US" sz="2000" dirty="0" smtClean="0"/>
              <a:t> </a:t>
            </a:r>
            <a:r>
              <a:rPr lang="en-US" sz="2000" dirty="0" err="1" smtClean="0"/>
              <a:t>Kirino</a:t>
            </a:r>
            <a:r>
              <a:rPr lang="en-US" sz="2000" dirty="0" smtClean="0"/>
              <a:t> and Suzuki, RNA Biology 2(2), 41-44, June 2005.</a:t>
            </a:r>
            <a:endParaRPr lang="en-US" sz="2000" dirty="0"/>
          </a:p>
        </p:txBody>
      </p:sp>
      <p:sp>
        <p:nvSpPr>
          <p:cNvPr id="7" name="Content Placeholder 6"/>
          <p:cNvSpPr>
            <a:spLocks noGrp="1"/>
          </p:cNvSpPr>
          <p:nvPr>
            <p:ph idx="1"/>
          </p:nvPr>
        </p:nvSpPr>
        <p:spPr>
          <a:xfrm>
            <a:off x="457200" y="914449"/>
            <a:ext cx="8229600" cy="4525963"/>
          </a:xfrm>
        </p:spPr>
        <p:txBody>
          <a:bodyPr>
            <a:normAutofit/>
          </a:bodyPr>
          <a:lstStyle/>
          <a:p>
            <a:r>
              <a:rPr lang="en-US" dirty="0" smtClean="0"/>
              <a:t>Mutations prevent </a:t>
            </a:r>
            <a:r>
              <a:rPr lang="en-US" dirty="0" err="1" smtClean="0"/>
              <a:t>taurine</a:t>
            </a:r>
            <a:r>
              <a:rPr lang="en-US" dirty="0" smtClean="0"/>
              <a:t> attachments to </a:t>
            </a:r>
            <a:r>
              <a:rPr lang="en-US" dirty="0" err="1" smtClean="0"/>
              <a:t>tRNAs</a:t>
            </a:r>
            <a:endParaRPr lang="en-US" dirty="0" smtClean="0"/>
          </a:p>
          <a:p>
            <a:pPr lvl="1">
              <a:buNone/>
            </a:pPr>
            <a:r>
              <a:rPr lang="en-US" dirty="0" smtClean="0"/>
              <a:t>(1) Impair UUG gene translation (</a:t>
            </a:r>
            <a:r>
              <a:rPr lang="en-US" dirty="0" err="1" smtClean="0"/>
              <a:t>taurine</a:t>
            </a:r>
            <a:r>
              <a:rPr lang="en-US" dirty="0" smtClean="0"/>
              <a:t>)</a:t>
            </a:r>
          </a:p>
          <a:p>
            <a:pPr lvl="2"/>
            <a:r>
              <a:rPr lang="en-US" dirty="0" smtClean="0"/>
              <a:t>NADH-Coenzyme Q </a:t>
            </a:r>
            <a:r>
              <a:rPr lang="en-US" dirty="0" err="1" smtClean="0"/>
              <a:t>reductase</a:t>
            </a:r>
            <a:r>
              <a:rPr lang="en-US" dirty="0" smtClean="0"/>
              <a:t> impaired</a:t>
            </a:r>
          </a:p>
          <a:p>
            <a:pPr lvl="2"/>
            <a:r>
              <a:rPr lang="en-US" dirty="0" smtClean="0"/>
              <a:t>Mitochondrial Complex I disrupted</a:t>
            </a:r>
          </a:p>
          <a:p>
            <a:pPr lvl="1">
              <a:buNone/>
            </a:pPr>
            <a:r>
              <a:rPr lang="en-US" dirty="0" smtClean="0"/>
              <a:t>(2) Impair AAA and AAG (</a:t>
            </a:r>
            <a:r>
              <a:rPr lang="en-US" dirty="0" err="1" smtClean="0"/>
              <a:t>taurine</a:t>
            </a:r>
            <a:r>
              <a:rPr lang="en-US" dirty="0" smtClean="0"/>
              <a:t> + S)</a:t>
            </a:r>
          </a:p>
          <a:p>
            <a:pPr lvl="2"/>
            <a:r>
              <a:rPr lang="en-US" dirty="0" smtClean="0"/>
              <a:t>Defect in whole mitochondrial translation</a:t>
            </a:r>
          </a:p>
          <a:p>
            <a:pPr lvl="2"/>
            <a:r>
              <a:rPr lang="en-US" dirty="0" smtClean="0"/>
              <a:t>Question: Does the additional S play a highly significant role in enabling gene translation??</a:t>
            </a:r>
          </a:p>
        </p:txBody>
      </p:sp>
      <p:sp>
        <p:nvSpPr>
          <p:cNvPr id="8" name="TextBox 7"/>
          <p:cNvSpPr txBox="1"/>
          <p:nvPr/>
        </p:nvSpPr>
        <p:spPr>
          <a:xfrm>
            <a:off x="1229558" y="5218704"/>
            <a:ext cx="6180535" cy="954107"/>
          </a:xfrm>
          <a:prstGeom prst="rect">
            <a:avLst/>
          </a:prstGeom>
          <a:solidFill>
            <a:srgbClr val="FBFFB9"/>
          </a:solidFill>
          <a:ln>
            <a:solidFill>
              <a:srgbClr val="000000"/>
            </a:solidFill>
          </a:ln>
        </p:spPr>
        <p:txBody>
          <a:bodyPr wrap="square" rtlCol="0">
            <a:spAutoFit/>
          </a:bodyPr>
          <a:lstStyle/>
          <a:p>
            <a:pPr algn="ctr"/>
            <a:r>
              <a:rPr lang="en-US" sz="2800" dirty="0" smtClean="0"/>
              <a:t>Generic </a:t>
            </a:r>
            <a:r>
              <a:rPr lang="en-US" sz="2800" dirty="0" err="1" smtClean="0"/>
              <a:t>taurine</a:t>
            </a:r>
            <a:r>
              <a:rPr lang="en-US" sz="2800" dirty="0" smtClean="0"/>
              <a:t> deficiency might lead to </a:t>
            </a:r>
          </a:p>
          <a:p>
            <a:pPr algn="ctr"/>
            <a:r>
              <a:rPr lang="en-US" sz="2800" dirty="0" smtClean="0"/>
              <a:t>similar mitochondrial impairments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78"/>
            <a:ext cx="8229600" cy="1143000"/>
          </a:xfrm>
        </p:spPr>
        <p:txBody>
          <a:bodyPr>
            <a:normAutofit/>
          </a:bodyPr>
          <a:lstStyle/>
          <a:p>
            <a:r>
              <a:rPr lang="en-US" sz="4000" dirty="0" smtClean="0"/>
              <a:t>Fever, Autism, and Mitochondria</a:t>
            </a:r>
            <a:r>
              <a:rPr lang="en-US" sz="4000" dirty="0" smtClean="0">
                <a:solidFill>
                  <a:srgbClr val="FF0000"/>
                </a:solidFill>
              </a:rPr>
              <a:t>*</a:t>
            </a:r>
            <a:endParaRPr lang="en-US" sz="4000" dirty="0">
              <a:solidFill>
                <a:srgbClr val="FF0000"/>
              </a:solidFill>
            </a:endParaRPr>
          </a:p>
        </p:txBody>
      </p:sp>
      <p:sp>
        <p:nvSpPr>
          <p:cNvPr id="3" name="Content Placeholder 2"/>
          <p:cNvSpPr>
            <a:spLocks noGrp="1"/>
          </p:cNvSpPr>
          <p:nvPr>
            <p:ph idx="1"/>
          </p:nvPr>
        </p:nvSpPr>
        <p:spPr>
          <a:xfrm>
            <a:off x="457200" y="1343510"/>
            <a:ext cx="8229600" cy="4525963"/>
          </a:xfrm>
        </p:spPr>
        <p:txBody>
          <a:bodyPr>
            <a:normAutofit lnSpcReduction="10000"/>
          </a:bodyPr>
          <a:lstStyle/>
          <a:p>
            <a:r>
              <a:rPr lang="en-US" dirty="0" smtClean="0"/>
              <a:t>Found a plausible link between   mitochondria, fever, and </a:t>
            </a:r>
            <a:r>
              <a:rPr lang="en-US" dirty="0" err="1" smtClean="0"/>
              <a:t>taurine</a:t>
            </a:r>
            <a:endParaRPr lang="en-US" dirty="0" smtClean="0"/>
          </a:p>
          <a:p>
            <a:r>
              <a:rPr lang="en-US" dirty="0" smtClean="0"/>
              <a:t>Fever impacts autism</a:t>
            </a:r>
          </a:p>
          <a:p>
            <a:pPr lvl="1"/>
            <a:r>
              <a:rPr lang="en-US" dirty="0" smtClean="0"/>
              <a:t>Some regress after fever, some improve</a:t>
            </a:r>
          </a:p>
          <a:p>
            <a:pPr lvl="1"/>
            <a:r>
              <a:rPr lang="en-US" dirty="0" smtClean="0"/>
              <a:t>Subset with mitochondrial dysfunction regress</a:t>
            </a:r>
          </a:p>
          <a:p>
            <a:r>
              <a:rPr lang="en-US" dirty="0" smtClean="0"/>
              <a:t>Aggressive treatment may worsen outcome</a:t>
            </a:r>
          </a:p>
          <a:p>
            <a:pPr lvl="1"/>
            <a:r>
              <a:rPr lang="en-US" dirty="0" smtClean="0"/>
              <a:t>Acetaminophen </a:t>
            </a:r>
            <a:r>
              <a:rPr lang="en-US" dirty="0" smtClean="0"/>
              <a:t>(Tyleno</a:t>
            </a:r>
            <a:r>
              <a:rPr lang="en-US" dirty="0" smtClean="0"/>
              <a:t>l) </a:t>
            </a:r>
            <a:r>
              <a:rPr lang="en-US" dirty="0" smtClean="0"/>
              <a:t>depletes </a:t>
            </a:r>
            <a:r>
              <a:rPr lang="en-US" dirty="0" smtClean="0"/>
              <a:t>sulfate</a:t>
            </a:r>
          </a:p>
          <a:p>
            <a:pPr lvl="1"/>
            <a:r>
              <a:rPr lang="en-US" i="1" dirty="0" smtClean="0">
                <a:solidFill>
                  <a:srgbClr val="FF0000"/>
                </a:solidFill>
              </a:rPr>
              <a:t>Fever suppression prevents sulfate regeneration from </a:t>
            </a:r>
            <a:r>
              <a:rPr lang="en-US" i="1" dirty="0" err="1" smtClean="0">
                <a:solidFill>
                  <a:srgbClr val="FF0000"/>
                </a:solidFill>
              </a:rPr>
              <a:t>taurine</a:t>
            </a:r>
            <a:r>
              <a:rPr lang="en-US" i="1" dirty="0" smtClean="0">
                <a:solidFill>
                  <a:srgbClr val="FF0000"/>
                </a:solidFill>
              </a:rPr>
              <a:t>?</a:t>
            </a:r>
          </a:p>
        </p:txBody>
      </p:sp>
      <p:sp>
        <p:nvSpPr>
          <p:cNvPr id="4" name="TextBox 3"/>
          <p:cNvSpPr txBox="1"/>
          <p:nvPr/>
        </p:nvSpPr>
        <p:spPr>
          <a:xfrm>
            <a:off x="3567072" y="6484787"/>
            <a:ext cx="4842141" cy="400110"/>
          </a:xfrm>
          <a:prstGeom prst="rect">
            <a:avLst/>
          </a:prstGeom>
          <a:noFill/>
        </p:spPr>
        <p:txBody>
          <a:bodyPr wrap="none" rtlCol="0">
            <a:spAutoFit/>
          </a:bodyPr>
          <a:lstStyle/>
          <a:p>
            <a:r>
              <a:rPr lang="en-US" sz="2000" dirty="0" smtClean="0">
                <a:solidFill>
                  <a:srgbClr val="FF0000"/>
                </a:solidFill>
              </a:rPr>
              <a:t>*</a:t>
            </a:r>
            <a:r>
              <a:rPr lang="en-US" sz="2000" dirty="0" smtClean="0"/>
              <a:t> </a:t>
            </a:r>
            <a:r>
              <a:rPr lang="en-US" sz="2000" dirty="0" err="1" smtClean="0"/>
              <a:t>Shoffner</a:t>
            </a:r>
            <a:r>
              <a:rPr lang="en-US" sz="2000" dirty="0" smtClean="0"/>
              <a:t> et al.,  J Child Neurol. 2009 Sep 22</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“Fever Plus Mitochondrial Disease Could Be Risk Factors for Autistic Regression”</a:t>
            </a:r>
            <a:r>
              <a:rPr lang="en-US" sz="3600" dirty="0" smtClean="0">
                <a:solidFill>
                  <a:srgbClr val="FF0000"/>
                </a:solidFill>
              </a:rPr>
              <a:t>*</a:t>
            </a:r>
            <a:r>
              <a:rPr lang="en-US" sz="3600" dirty="0" smtClean="0"/>
              <a:t/>
            </a:r>
            <a:br>
              <a:rPr lang="en-US" sz="3600" dirty="0" smtClean="0"/>
            </a:br>
            <a:endParaRPr lang="en-US" sz="3600" dirty="0"/>
          </a:p>
        </p:txBody>
      </p:sp>
      <p:pic>
        <p:nvPicPr>
          <p:cNvPr id="5" name="Content Placeholder 4" descr="fever_autism_mitochondria.png"/>
          <p:cNvPicPr>
            <a:picLocks noGrp="1" noChangeAspect="1"/>
          </p:cNvPicPr>
          <p:nvPr>
            <p:ph idx="1"/>
          </p:nvPr>
        </p:nvPicPr>
        <p:blipFill>
          <a:blip r:embed="rId3"/>
          <a:srcRect l="-18123" r="-18123"/>
          <a:stretch>
            <a:fillRect/>
          </a:stretch>
        </p:blipFill>
        <p:spPr>
          <a:xfrm>
            <a:off x="-177569" y="1119653"/>
            <a:ext cx="9910992" cy="5450664"/>
          </a:xfrm>
        </p:spPr>
      </p:pic>
      <p:sp>
        <p:nvSpPr>
          <p:cNvPr id="4" name="TextBox 3"/>
          <p:cNvSpPr txBox="1"/>
          <p:nvPr/>
        </p:nvSpPr>
        <p:spPr>
          <a:xfrm>
            <a:off x="1093999" y="6472618"/>
            <a:ext cx="6622326" cy="400110"/>
          </a:xfrm>
          <a:prstGeom prst="rect">
            <a:avLst/>
          </a:prstGeom>
          <a:noFill/>
        </p:spPr>
        <p:txBody>
          <a:bodyPr wrap="none" rtlCol="0">
            <a:spAutoFit/>
          </a:bodyPr>
          <a:lstStyle/>
          <a:p>
            <a:r>
              <a:rPr lang="en-US" sz="2000" dirty="0" smtClean="0">
                <a:solidFill>
                  <a:srgbClr val="FF0000"/>
                </a:solidFill>
              </a:rPr>
              <a:t>*</a:t>
            </a:r>
            <a:r>
              <a:rPr lang="en-US" sz="2000" dirty="0" smtClean="0"/>
              <a:t> http://blog.autismspeaks.org/2010/03/11/fever-regression/</a:t>
            </a:r>
            <a:endParaRPr lang="en-US" sz="2000" dirty="0"/>
          </a:p>
        </p:txBody>
      </p:sp>
      <p:sp>
        <p:nvSpPr>
          <p:cNvPr id="7" name="TextBox 6"/>
          <p:cNvSpPr txBox="1"/>
          <p:nvPr/>
        </p:nvSpPr>
        <p:spPr>
          <a:xfrm>
            <a:off x="4505108" y="3381984"/>
            <a:ext cx="2147017" cy="584776"/>
          </a:xfrm>
          <a:prstGeom prst="rect">
            <a:avLst/>
          </a:prstGeom>
          <a:solidFill>
            <a:srgbClr val="FFFFFF"/>
          </a:solidFill>
          <a:ln>
            <a:solidFill>
              <a:schemeClr val="tx1"/>
            </a:solidFill>
          </a:ln>
        </p:spPr>
        <p:txBody>
          <a:bodyPr wrap="square" rtlCol="0">
            <a:spAutoFit/>
          </a:bodyPr>
          <a:lstStyle/>
          <a:p>
            <a:r>
              <a:rPr lang="en-US" sz="1600" dirty="0" smtClean="0"/>
              <a:t>Children with ASD and mitochondrial disease</a:t>
            </a:r>
            <a:endParaRPr lang="en-US" sz="1600" dirty="0"/>
          </a:p>
        </p:txBody>
      </p:sp>
      <p:sp>
        <p:nvSpPr>
          <p:cNvPr id="8" name="TextBox 7"/>
          <p:cNvSpPr txBox="1"/>
          <p:nvPr/>
        </p:nvSpPr>
        <p:spPr>
          <a:xfrm>
            <a:off x="4161595" y="4185365"/>
            <a:ext cx="1479106" cy="523220"/>
          </a:xfrm>
          <a:prstGeom prst="rect">
            <a:avLst/>
          </a:prstGeom>
          <a:solidFill>
            <a:srgbClr val="FFFFFF"/>
          </a:solidFill>
          <a:ln>
            <a:solidFill>
              <a:schemeClr val="tx1"/>
            </a:solidFill>
          </a:ln>
        </p:spPr>
        <p:txBody>
          <a:bodyPr wrap="square" rtlCol="0">
            <a:spAutoFit/>
          </a:bodyPr>
          <a:lstStyle/>
          <a:p>
            <a:r>
              <a:rPr lang="en-US" sz="1400" dirty="0" smtClean="0"/>
              <a:t>60% with regression events</a:t>
            </a:r>
            <a:endParaRPr lang="en-US" sz="1400" dirty="0"/>
          </a:p>
        </p:txBody>
      </p:sp>
      <p:sp>
        <p:nvSpPr>
          <p:cNvPr id="9" name="TextBox 8"/>
          <p:cNvSpPr txBox="1"/>
          <p:nvPr/>
        </p:nvSpPr>
        <p:spPr>
          <a:xfrm>
            <a:off x="3595753" y="4902761"/>
            <a:ext cx="1430507" cy="523220"/>
          </a:xfrm>
          <a:prstGeom prst="rect">
            <a:avLst/>
          </a:prstGeom>
          <a:solidFill>
            <a:srgbClr val="FFFFFF"/>
          </a:solidFill>
          <a:ln>
            <a:solidFill>
              <a:schemeClr val="tx1"/>
            </a:solidFill>
          </a:ln>
        </p:spPr>
        <p:txBody>
          <a:bodyPr wrap="square" rtlCol="0">
            <a:spAutoFit/>
          </a:bodyPr>
          <a:lstStyle/>
          <a:p>
            <a:r>
              <a:rPr lang="en-US" sz="1400" dirty="0" smtClean="0"/>
              <a:t>70% with fever or infection</a:t>
            </a:r>
            <a:endParaRPr lang="en-US" sz="1400" dirty="0"/>
          </a:p>
        </p:txBody>
      </p:sp>
      <p:sp>
        <p:nvSpPr>
          <p:cNvPr id="10" name="TextBox 9"/>
          <p:cNvSpPr txBox="1"/>
          <p:nvPr/>
        </p:nvSpPr>
        <p:spPr>
          <a:xfrm>
            <a:off x="4638002" y="5786950"/>
            <a:ext cx="1033710" cy="523220"/>
          </a:xfrm>
          <a:prstGeom prst="rect">
            <a:avLst/>
          </a:prstGeom>
          <a:solidFill>
            <a:srgbClr val="FFFFFF"/>
          </a:solidFill>
          <a:ln>
            <a:solidFill>
              <a:schemeClr val="tx1"/>
            </a:solidFill>
          </a:ln>
        </p:spPr>
        <p:txBody>
          <a:bodyPr wrap="square" rtlCol="0">
            <a:spAutoFit/>
          </a:bodyPr>
          <a:lstStyle/>
          <a:p>
            <a:r>
              <a:rPr lang="en-US" sz="1400" dirty="0" smtClean="0"/>
              <a:t>1/3 with vaccination</a:t>
            </a:r>
            <a:endParaRPr lang="en-US" sz="1400" dirty="0"/>
          </a:p>
        </p:txBody>
      </p:sp>
      <p:sp>
        <p:nvSpPr>
          <p:cNvPr id="11" name="TextBox 10"/>
          <p:cNvSpPr txBox="1"/>
          <p:nvPr/>
        </p:nvSpPr>
        <p:spPr>
          <a:xfrm>
            <a:off x="3852880" y="1417638"/>
            <a:ext cx="1570244" cy="830997"/>
          </a:xfrm>
          <a:prstGeom prst="rect">
            <a:avLst/>
          </a:prstGeom>
          <a:solidFill>
            <a:srgbClr val="FFFFFF"/>
          </a:solidFill>
          <a:ln>
            <a:solidFill>
              <a:schemeClr val="tx1"/>
            </a:solidFill>
          </a:ln>
        </p:spPr>
        <p:txBody>
          <a:bodyPr wrap="square" rtlCol="0">
            <a:spAutoFit/>
          </a:bodyPr>
          <a:lstStyle/>
          <a:p>
            <a:r>
              <a:rPr lang="en-US" sz="1600" dirty="0" smtClean="0"/>
              <a:t>All children with ASD (1 in 110 children born)</a:t>
            </a:r>
            <a:endParaRPr lang="en-US" sz="1600" dirty="0"/>
          </a:p>
        </p:txBody>
      </p:sp>
      <p:sp>
        <p:nvSpPr>
          <p:cNvPr id="6" name="TextBox 5"/>
          <p:cNvSpPr txBox="1"/>
          <p:nvPr/>
        </p:nvSpPr>
        <p:spPr>
          <a:xfrm>
            <a:off x="371717" y="1507709"/>
            <a:ext cx="4133391" cy="3108544"/>
          </a:xfrm>
          <a:prstGeom prst="rect">
            <a:avLst/>
          </a:prstGeom>
          <a:solidFill>
            <a:srgbClr val="FBFFB9"/>
          </a:solidFill>
          <a:ln>
            <a:solidFill>
              <a:srgbClr val="000000"/>
            </a:solidFill>
          </a:ln>
        </p:spPr>
        <p:txBody>
          <a:bodyPr wrap="square" rtlCol="0">
            <a:spAutoFit/>
          </a:bodyPr>
          <a:lstStyle/>
          <a:p>
            <a:pPr algn="ctr"/>
            <a:endParaRPr lang="en-US" sz="2800" dirty="0" smtClean="0"/>
          </a:p>
          <a:p>
            <a:pPr algn="ctr"/>
            <a:r>
              <a:rPr lang="en-US" sz="2800" dirty="0" smtClean="0"/>
              <a:t>14% of the children with both autism and mitochondrial disease suffered regression following vaccination</a:t>
            </a:r>
          </a:p>
          <a:p>
            <a:pPr algn="ctr"/>
            <a:endParaRPr lang="en-US" sz="28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655965"/>
          </a:xfrm>
        </p:spPr>
        <p:txBody>
          <a:bodyPr>
            <a:noAutofit/>
          </a:bodyPr>
          <a:lstStyle/>
          <a:p>
            <a:pPr algn="ctr">
              <a:buNone/>
            </a:pPr>
            <a:r>
              <a:rPr lang="en-US" sz="4000" dirty="0" smtClean="0">
                <a:solidFill>
                  <a:srgbClr val="FF0000"/>
                </a:solidFill>
                <a:latin typeface="Apple Casual"/>
              </a:rPr>
              <a:t>5. Encephalitis</a:t>
            </a:r>
            <a:endParaRPr lang="en-US" sz="4000" dirty="0">
              <a:solidFill>
                <a:srgbClr val="FF0000"/>
              </a:solidFill>
              <a:latin typeface="Apple Casua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Taurine</a:t>
            </a:r>
            <a:r>
              <a:rPr lang="en-US" dirty="0" smtClean="0"/>
              <a:t>?</a:t>
            </a:r>
            <a:endParaRPr lang="en-US" dirty="0"/>
          </a:p>
        </p:txBody>
      </p:sp>
      <p:pic>
        <p:nvPicPr>
          <p:cNvPr id="4" name="Picture 3" descr="taurine.jpeg"/>
          <p:cNvPicPr>
            <a:picLocks noChangeAspect="1"/>
          </p:cNvPicPr>
          <p:nvPr/>
        </p:nvPicPr>
        <p:blipFill>
          <a:blip r:embed="rId2"/>
          <a:stretch>
            <a:fillRect/>
          </a:stretch>
        </p:blipFill>
        <p:spPr>
          <a:xfrm>
            <a:off x="6352530" y="4251116"/>
            <a:ext cx="2433056" cy="2433056"/>
          </a:xfrm>
          <a:prstGeom prst="rect">
            <a:avLst/>
          </a:prstGeom>
        </p:spPr>
      </p:pic>
      <p:sp>
        <p:nvSpPr>
          <p:cNvPr id="3" name="Content Placeholder 2"/>
          <p:cNvSpPr>
            <a:spLocks noGrp="1"/>
          </p:cNvSpPr>
          <p:nvPr>
            <p:ph idx="1"/>
          </p:nvPr>
        </p:nvSpPr>
        <p:spPr/>
        <p:txBody>
          <a:bodyPr/>
          <a:lstStyle/>
          <a:p>
            <a:r>
              <a:rPr lang="en-US" dirty="0" err="1" smtClean="0"/>
              <a:t>Taurine</a:t>
            </a:r>
            <a:r>
              <a:rPr lang="en-US" dirty="0" smtClean="0"/>
              <a:t> is the most common free amino acid in the body</a:t>
            </a:r>
          </a:p>
          <a:p>
            <a:r>
              <a:rPr lang="en-US" dirty="0" err="1" smtClean="0"/>
              <a:t>Taurine</a:t>
            </a:r>
            <a:r>
              <a:rPr lang="en-US" dirty="0" smtClean="0"/>
              <a:t> is never incorporated into any protein, and it hardly ever participates in any reaction</a:t>
            </a:r>
          </a:p>
          <a:p>
            <a:r>
              <a:rPr lang="en-US" dirty="0" smtClean="0"/>
              <a:t>Yet </a:t>
            </a:r>
            <a:r>
              <a:rPr lang="en-US" dirty="0" err="1"/>
              <a:t>t</a:t>
            </a:r>
            <a:r>
              <a:rPr lang="en-US" dirty="0" err="1" smtClean="0"/>
              <a:t>aurine</a:t>
            </a:r>
            <a:r>
              <a:rPr lang="en-US" dirty="0" smtClean="0"/>
              <a:t> </a:t>
            </a:r>
            <a:r>
              <a:rPr lang="en-US" dirty="0" smtClean="0"/>
              <a:t>is found in high </a:t>
            </a:r>
            <a:r>
              <a:rPr lang="en-US" dirty="0" err="1" smtClean="0"/>
              <a:t>concen</a:t>
            </a:r>
            <a:r>
              <a:rPr lang="en-US" dirty="0" smtClean="0"/>
              <a:t>-                          </a:t>
            </a:r>
            <a:r>
              <a:rPr lang="en-US" dirty="0" err="1" smtClean="0"/>
              <a:t>tration</a:t>
            </a:r>
            <a:r>
              <a:rPr lang="en-US" dirty="0" smtClean="0"/>
              <a:t> in the heart, brain, and liver</a:t>
            </a:r>
          </a:p>
          <a:p>
            <a:r>
              <a:rPr lang="en-US" dirty="0" smtClean="0"/>
              <a:t>What is it doing there???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a:t>
            </a:r>
            <a:r>
              <a:rPr lang="en-US" dirty="0" smtClean="0"/>
              <a:t>Provocative Proposal</a:t>
            </a:r>
            <a:r>
              <a:rPr lang="en-US" dirty="0" smtClean="0"/>
              <a:t>:                     Encephalitis is Protective!</a:t>
            </a:r>
            <a:endParaRPr lang="en-US" dirty="0"/>
          </a:p>
        </p:txBody>
      </p:sp>
      <p:sp>
        <p:nvSpPr>
          <p:cNvPr id="4" name="TextBox 3"/>
          <p:cNvSpPr txBox="1"/>
          <p:nvPr/>
        </p:nvSpPr>
        <p:spPr>
          <a:xfrm>
            <a:off x="499925" y="1823846"/>
            <a:ext cx="8458290" cy="3108544"/>
          </a:xfrm>
          <a:prstGeom prst="rect">
            <a:avLst/>
          </a:prstGeom>
          <a:solidFill>
            <a:srgbClr val="FBFFB9"/>
          </a:solidFill>
          <a:ln>
            <a:solidFill>
              <a:srgbClr val="000000"/>
            </a:solidFill>
          </a:ln>
        </p:spPr>
        <p:txBody>
          <a:bodyPr wrap="square" rtlCol="0">
            <a:spAutoFit/>
          </a:bodyPr>
          <a:lstStyle/>
          <a:p>
            <a:endParaRPr lang="en-US" sz="2800" dirty="0" smtClean="0"/>
          </a:p>
          <a:p>
            <a:r>
              <a:rPr lang="en-US" sz="2800" dirty="0" err="1" smtClean="0"/>
              <a:t>Taurine</a:t>
            </a:r>
            <a:r>
              <a:rPr lang="en-US" sz="2800" dirty="0" smtClean="0"/>
              <a:t> is kept in reserve as a buffer for sulfate supply</a:t>
            </a:r>
          </a:p>
          <a:p>
            <a:endParaRPr lang="en-US" sz="2800" dirty="0" smtClean="0"/>
          </a:p>
          <a:p>
            <a:r>
              <a:rPr lang="en-US" sz="2800" dirty="0" smtClean="0"/>
              <a:t>Encephalitis enables conversion of </a:t>
            </a:r>
            <a:r>
              <a:rPr lang="en-US" sz="2800" dirty="0" err="1" smtClean="0"/>
              <a:t>taurine</a:t>
            </a:r>
            <a:r>
              <a:rPr lang="en-US" sz="2800" dirty="0" smtClean="0"/>
              <a:t> to sulfate</a:t>
            </a:r>
          </a:p>
          <a:p>
            <a:endParaRPr lang="en-US" sz="2800" dirty="0" smtClean="0"/>
          </a:p>
          <a:p>
            <a:r>
              <a:rPr lang="en-US" sz="2800" dirty="0" smtClean="0"/>
              <a:t>This is an important positive outcome of encephalitis</a:t>
            </a:r>
          </a:p>
          <a:p>
            <a:endParaRPr lang="en-US" sz="28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702"/>
            <a:ext cx="8229600" cy="1143000"/>
          </a:xfrm>
        </p:spPr>
        <p:txBody>
          <a:bodyPr/>
          <a:lstStyle/>
          <a:p>
            <a:r>
              <a:rPr lang="en-US" dirty="0" smtClean="0"/>
              <a:t>What is Encephalitis?</a:t>
            </a:r>
            <a:endParaRPr lang="en-US" dirty="0"/>
          </a:p>
        </p:txBody>
      </p:sp>
      <p:sp>
        <p:nvSpPr>
          <p:cNvPr id="3" name="Content Placeholder 2"/>
          <p:cNvSpPr>
            <a:spLocks noGrp="1"/>
          </p:cNvSpPr>
          <p:nvPr>
            <p:ph idx="1"/>
          </p:nvPr>
        </p:nvSpPr>
        <p:spPr>
          <a:xfrm>
            <a:off x="457200" y="926066"/>
            <a:ext cx="8229600" cy="4525963"/>
          </a:xfrm>
        </p:spPr>
        <p:txBody>
          <a:bodyPr>
            <a:noAutofit/>
          </a:bodyPr>
          <a:lstStyle/>
          <a:p>
            <a:r>
              <a:rPr lang="en-US" sz="2800" dirty="0" smtClean="0"/>
              <a:t>Encephalitis is an acute inflammation of the brain </a:t>
            </a:r>
          </a:p>
          <a:p>
            <a:pPr lvl="1"/>
            <a:r>
              <a:rPr lang="en-US" sz="2400" dirty="0" smtClean="0"/>
              <a:t>Usually caused by infection, most often by a virus, but sometimes by bacteria, a fungus, or a parasite.  </a:t>
            </a:r>
          </a:p>
          <a:p>
            <a:r>
              <a:rPr lang="en-US" sz="2800" dirty="0" smtClean="0"/>
              <a:t>Symptoms</a:t>
            </a:r>
          </a:p>
          <a:p>
            <a:pPr lvl="1"/>
            <a:r>
              <a:rPr lang="en-US" sz="2400" dirty="0" smtClean="0"/>
              <a:t>Headache</a:t>
            </a:r>
          </a:p>
          <a:p>
            <a:pPr lvl="1"/>
            <a:r>
              <a:rPr lang="en-US" sz="2400" dirty="0" smtClean="0"/>
              <a:t>Fever</a:t>
            </a:r>
          </a:p>
          <a:p>
            <a:pPr lvl="1"/>
            <a:r>
              <a:rPr lang="en-US" sz="2400" dirty="0" smtClean="0"/>
              <a:t>Confusion</a:t>
            </a:r>
          </a:p>
          <a:p>
            <a:pPr lvl="1"/>
            <a:r>
              <a:rPr lang="en-US" sz="2400" dirty="0" smtClean="0"/>
              <a:t>Sleepiness</a:t>
            </a:r>
          </a:p>
          <a:p>
            <a:pPr lvl="1"/>
            <a:r>
              <a:rPr lang="en-US" sz="2400" dirty="0" smtClean="0"/>
              <a:t>Fatigue</a:t>
            </a:r>
          </a:p>
          <a:p>
            <a:pPr lvl="1"/>
            <a:r>
              <a:rPr lang="en-US" sz="2400" dirty="0" smtClean="0"/>
              <a:t>Seizures and convulsions</a:t>
            </a:r>
          </a:p>
          <a:p>
            <a:pPr lvl="1"/>
            <a:r>
              <a:rPr lang="en-US" sz="2400" dirty="0" smtClean="0"/>
              <a:t>Tremors </a:t>
            </a:r>
          </a:p>
          <a:p>
            <a:pPr lvl="1"/>
            <a:r>
              <a:rPr lang="en-US" sz="2400" dirty="0" smtClean="0"/>
              <a:t>Memory problems</a:t>
            </a:r>
          </a:p>
          <a:p>
            <a:pPr lvl="1">
              <a:buNone/>
            </a:pPr>
            <a:endParaRPr lang="en-US" sz="2400" dirty="0" smtClean="0"/>
          </a:p>
        </p:txBody>
      </p:sp>
      <p:pic>
        <p:nvPicPr>
          <p:cNvPr id="4" name="Picture 3" descr="headache.gif"/>
          <p:cNvPicPr>
            <a:picLocks noChangeAspect="1"/>
          </p:cNvPicPr>
          <p:nvPr/>
        </p:nvPicPr>
        <p:blipFill>
          <a:blip r:embed="rId2"/>
          <a:stretch>
            <a:fillRect/>
          </a:stretch>
        </p:blipFill>
        <p:spPr>
          <a:xfrm>
            <a:off x="4583873" y="2554135"/>
            <a:ext cx="4138201" cy="341918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Fighting the Infection: </a:t>
            </a:r>
            <a:br>
              <a:rPr lang="en-US" dirty="0" smtClean="0"/>
            </a:br>
            <a:r>
              <a:rPr lang="en-US" dirty="0" smtClean="0"/>
              <a:t>Nitric Oxide and Hypochlorite</a:t>
            </a:r>
            <a:endParaRPr lang="en-US" dirty="0"/>
          </a:p>
        </p:txBody>
      </p:sp>
      <p:pic>
        <p:nvPicPr>
          <p:cNvPr id="4" name="Content Placeholder 3" descr="neutrophil.jpg"/>
          <p:cNvPicPr>
            <a:picLocks noGrp="1" noChangeAspect="1"/>
          </p:cNvPicPr>
          <p:nvPr>
            <p:ph idx="1"/>
          </p:nvPr>
        </p:nvPicPr>
        <p:blipFill>
          <a:blip r:embed="rId2"/>
          <a:srcRect l="-42434" r="-42434"/>
          <a:stretch>
            <a:fillRect/>
          </a:stretch>
        </p:blipFill>
        <p:spPr>
          <a:xfrm>
            <a:off x="4489550" y="1728113"/>
            <a:ext cx="4511704" cy="2481263"/>
          </a:xfrm>
        </p:spPr>
      </p:pic>
      <p:sp>
        <p:nvSpPr>
          <p:cNvPr id="5" name="Content Placeholder 2"/>
          <p:cNvSpPr txBox="1">
            <a:spLocks/>
          </p:cNvSpPr>
          <p:nvPr/>
        </p:nvSpPr>
        <p:spPr>
          <a:xfrm>
            <a:off x="457200" y="1540136"/>
            <a:ext cx="4878609" cy="4525963"/>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Neutrophils</a:t>
            </a:r>
            <a:r>
              <a:rPr kumimoji="0" lang="en-US" sz="2400" b="0" i="0" u="none" strike="noStrike" kern="1200" cap="none" spc="0" normalizeH="0" noProof="0" dirty="0" smtClean="0">
                <a:ln>
                  <a:noFill/>
                </a:ln>
                <a:solidFill>
                  <a:schemeClr val="tx1"/>
                </a:solidFill>
                <a:effectLst/>
                <a:uLnTx/>
                <a:uFillTx/>
                <a:latin typeface="+mn-lt"/>
                <a:ea typeface="+mn-ea"/>
                <a:cs typeface="+mn-cs"/>
              </a:rPr>
              <a:t> follow </a:t>
            </a:r>
            <a:r>
              <a:rPr kumimoji="0" lang="en-US" sz="2400" b="0" i="0" u="none" strike="noStrike" kern="1200" cap="none" spc="0" normalizeH="0" noProof="0" dirty="0" smtClean="0">
                <a:ln>
                  <a:noFill/>
                </a:ln>
                <a:solidFill>
                  <a:schemeClr val="tx1"/>
                </a:solidFill>
                <a:effectLst/>
                <a:uLnTx/>
                <a:uFillTx/>
                <a:latin typeface="+mn-lt"/>
                <a:ea typeface="+mn-ea"/>
                <a:cs typeface="+mn-cs"/>
              </a:rPr>
              <a:t>microbes      </a:t>
            </a:r>
            <a:r>
              <a:rPr kumimoji="0" lang="en-US" sz="2400" b="0" i="0" u="none" strike="noStrike" kern="1200" cap="none" spc="0" normalizeH="0" noProof="0" dirty="0" smtClean="0">
                <a:ln>
                  <a:noFill/>
                </a:ln>
                <a:solidFill>
                  <a:schemeClr val="tx1"/>
                </a:solidFill>
                <a:effectLst/>
                <a:uLnTx/>
                <a:uFillTx/>
                <a:latin typeface="+mn-lt"/>
                <a:ea typeface="+mn-ea"/>
                <a:cs typeface="+mn-cs"/>
              </a:rPr>
              <a:t>into brain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400" noProof="0" dirty="0" smtClean="0"/>
              <a:t>Attack microbes </a:t>
            </a:r>
            <a:r>
              <a:rPr lang="en-US" sz="2400" noProof="0" dirty="0" smtClean="0"/>
              <a:t>with  </a:t>
            </a:r>
            <a:r>
              <a:rPr lang="en-US" sz="2400" noProof="0" dirty="0" smtClean="0"/>
              <a:t>antimicrobial agents:</a:t>
            </a:r>
          </a:p>
          <a:p>
            <a:pPr marL="800100" lvl="1" indent="-342900">
              <a:spcBef>
                <a:spcPct val="20000"/>
              </a:spcBef>
              <a:buFont typeface="Lucida Grande"/>
              <a:buChar char="-"/>
            </a:pPr>
            <a:r>
              <a:rPr kumimoji="0" lang="en-US" sz="2400" b="0" i="0" u="none" strike="noStrike" kern="1200" cap="none" spc="0" normalizeH="0" baseline="0" dirty="0" smtClean="0">
                <a:ln>
                  <a:noFill/>
                </a:ln>
                <a:solidFill>
                  <a:schemeClr val="tx1"/>
                </a:solidFill>
                <a:effectLst/>
                <a:uLnTx/>
                <a:uFillTx/>
                <a:latin typeface="+mn-lt"/>
                <a:ea typeface="+mn-ea"/>
                <a:cs typeface="+mn-cs"/>
              </a:rPr>
              <a:t>Nitric</a:t>
            </a:r>
            <a:r>
              <a:rPr kumimoji="0" lang="en-US" sz="2400" b="0" i="0" u="none" strike="noStrike" kern="1200" cap="none" spc="0" normalizeH="0" dirty="0" smtClean="0">
                <a:ln>
                  <a:noFill/>
                </a:ln>
                <a:solidFill>
                  <a:schemeClr val="tx1"/>
                </a:solidFill>
                <a:effectLst/>
                <a:uLnTx/>
                <a:uFillTx/>
                <a:latin typeface="+mn-lt"/>
                <a:ea typeface="+mn-ea"/>
                <a:cs typeface="+mn-cs"/>
              </a:rPr>
              <a:t> oxide</a:t>
            </a:r>
          </a:p>
          <a:p>
            <a:pPr marL="800100" lvl="1" indent="-342900">
              <a:spcBef>
                <a:spcPct val="20000"/>
              </a:spcBef>
              <a:buFont typeface="Lucida Grande"/>
              <a:buChar char="-"/>
            </a:pPr>
            <a:r>
              <a:rPr lang="en-US" sz="2400" baseline="0" noProof="0" dirty="0" smtClean="0"/>
              <a:t>Hypochlorite</a:t>
            </a:r>
          </a:p>
          <a:p>
            <a:pPr marL="342900" indent="-342900">
              <a:spcBef>
                <a:spcPct val="20000"/>
              </a:spcBef>
              <a:buFont typeface="Arial"/>
              <a:buChar char="•"/>
            </a:pPr>
            <a:r>
              <a:rPr lang="en-US" sz="2400" dirty="0" smtClean="0"/>
              <a:t>Excess nitric oxide </a:t>
            </a:r>
            <a:r>
              <a:rPr lang="en-US" sz="2400" dirty="0" smtClean="0">
                <a:sym typeface="Wingdings"/>
              </a:rPr>
              <a:t> ammonia  complex reaction </a:t>
            </a:r>
            <a:r>
              <a:rPr lang="en-US" sz="2400" dirty="0" smtClean="0">
                <a:sym typeface="Wingdings"/>
              </a:rPr>
              <a:t>in the astrocyte</a:t>
            </a:r>
            <a:endParaRPr lang="en-US" sz="2400" dirty="0" smtClean="0">
              <a:sym typeface="Wingdings"/>
            </a:endParaRPr>
          </a:p>
          <a:p>
            <a:pPr marL="342900" indent="-342900">
              <a:spcBef>
                <a:spcPct val="20000"/>
              </a:spcBef>
              <a:buFont typeface="Arial"/>
              <a:buChar char="•"/>
            </a:pPr>
            <a:r>
              <a:rPr lang="en-US" sz="2400" baseline="0" noProof="0" dirty="0" smtClean="0">
                <a:sym typeface="Wingdings"/>
              </a:rPr>
              <a:t>Frees</a:t>
            </a:r>
            <a:r>
              <a:rPr lang="en-US" sz="2400" dirty="0" smtClean="0">
                <a:sym typeface="Wingdings"/>
              </a:rPr>
              <a:t> up </a:t>
            </a:r>
            <a:r>
              <a:rPr lang="en-US" sz="2400" dirty="0" err="1" smtClean="0">
                <a:sym typeface="Wingdings"/>
              </a:rPr>
              <a:t>taurine</a:t>
            </a:r>
            <a:r>
              <a:rPr lang="en-US" sz="2400" dirty="0" smtClean="0">
                <a:sym typeface="Wingdings"/>
              </a:rPr>
              <a:t> to protect from hypochlorite </a:t>
            </a:r>
            <a:r>
              <a:rPr lang="en-US" sz="2400" dirty="0" smtClean="0">
                <a:sym typeface="Wingdings"/>
              </a:rPr>
              <a:t>damage			    (by becoming </a:t>
            </a:r>
            <a:r>
              <a:rPr lang="en-US" sz="2400" dirty="0" err="1" smtClean="0">
                <a:sym typeface="Wingdings"/>
              </a:rPr>
              <a:t>taurine</a:t>
            </a:r>
            <a:r>
              <a:rPr lang="en-US" sz="2400" dirty="0" smtClean="0">
                <a:sym typeface="Wingdings"/>
              </a:rPr>
              <a:t> chloramine)</a:t>
            </a:r>
            <a:endParaRPr lang="en-US" sz="2400" baseline="0" noProof="0" dirty="0" smtClean="0"/>
          </a:p>
        </p:txBody>
      </p:sp>
      <p:sp>
        <p:nvSpPr>
          <p:cNvPr id="6" name="TextBox 5"/>
          <p:cNvSpPr txBox="1"/>
          <p:nvPr/>
        </p:nvSpPr>
        <p:spPr>
          <a:xfrm>
            <a:off x="6161306" y="2803842"/>
            <a:ext cx="1306267" cy="400110"/>
          </a:xfrm>
          <a:prstGeom prst="rect">
            <a:avLst/>
          </a:prstGeom>
          <a:solidFill>
            <a:srgbClr val="FFFFFF"/>
          </a:solidFill>
        </p:spPr>
        <p:txBody>
          <a:bodyPr wrap="none" rtlCol="0">
            <a:spAutoFit/>
          </a:bodyPr>
          <a:lstStyle/>
          <a:p>
            <a:r>
              <a:rPr lang="en-US" sz="2000" dirty="0" err="1" smtClean="0"/>
              <a:t>Neutrophil</a:t>
            </a:r>
            <a:endParaRPr lang="en-US" sz="2000" dirty="0"/>
          </a:p>
        </p:txBody>
      </p:sp>
      <p:sp>
        <p:nvSpPr>
          <p:cNvPr id="9" name="TextBox 8"/>
          <p:cNvSpPr txBox="1"/>
          <p:nvPr/>
        </p:nvSpPr>
        <p:spPr>
          <a:xfrm>
            <a:off x="7881907" y="3091458"/>
            <a:ext cx="1262093" cy="830997"/>
          </a:xfrm>
          <a:prstGeom prst="rect">
            <a:avLst/>
          </a:prstGeom>
          <a:noFill/>
        </p:spPr>
        <p:txBody>
          <a:bodyPr wrap="square" rtlCol="0">
            <a:spAutoFit/>
          </a:bodyPr>
          <a:lstStyle/>
          <a:p>
            <a:r>
              <a:rPr lang="en-US" sz="2400" dirty="0" smtClean="0"/>
              <a:t>Nitric oxide</a:t>
            </a:r>
            <a:endParaRPr lang="en-US" sz="2400" dirty="0"/>
          </a:p>
        </p:txBody>
      </p:sp>
      <p:sp>
        <p:nvSpPr>
          <p:cNvPr id="10" name="TextBox 9"/>
          <p:cNvSpPr txBox="1"/>
          <p:nvPr/>
        </p:nvSpPr>
        <p:spPr>
          <a:xfrm>
            <a:off x="4160029" y="2709272"/>
            <a:ext cx="1759616" cy="461665"/>
          </a:xfrm>
          <a:prstGeom prst="rect">
            <a:avLst/>
          </a:prstGeom>
          <a:noFill/>
        </p:spPr>
        <p:txBody>
          <a:bodyPr wrap="none" rtlCol="0">
            <a:spAutoFit/>
          </a:bodyPr>
          <a:lstStyle/>
          <a:p>
            <a:r>
              <a:rPr lang="en-US" sz="2400" dirty="0" smtClean="0"/>
              <a:t>hypochlorite</a:t>
            </a:r>
            <a:endParaRPr lang="en-US" sz="2400" dirty="0"/>
          </a:p>
        </p:txBody>
      </p:sp>
      <p:grpSp>
        <p:nvGrpSpPr>
          <p:cNvPr id="35" name="Group 34"/>
          <p:cNvGrpSpPr/>
          <p:nvPr/>
        </p:nvGrpSpPr>
        <p:grpSpPr>
          <a:xfrm>
            <a:off x="5608529" y="4415509"/>
            <a:ext cx="2928573" cy="2852856"/>
            <a:chOff x="5608529" y="4415509"/>
            <a:chExt cx="2928573" cy="2852856"/>
          </a:xfrm>
        </p:grpSpPr>
        <p:pic>
          <p:nvPicPr>
            <p:cNvPr id="7" name="Picture 6" descr="Astrocyte_WEB.jpg"/>
            <p:cNvPicPr>
              <a:picLocks noChangeAspect="1"/>
            </p:cNvPicPr>
            <p:nvPr/>
          </p:nvPicPr>
          <p:blipFill>
            <a:blip r:embed="rId3"/>
            <a:stretch>
              <a:fillRect/>
            </a:stretch>
          </p:blipFill>
          <p:spPr>
            <a:xfrm>
              <a:off x="5784177" y="4589981"/>
              <a:ext cx="2637420" cy="2389609"/>
            </a:xfrm>
            <a:prstGeom prst="rect">
              <a:avLst/>
            </a:prstGeom>
          </p:spPr>
        </p:pic>
        <p:sp>
          <p:nvSpPr>
            <p:cNvPr id="8" name="TextBox 7"/>
            <p:cNvSpPr txBox="1"/>
            <p:nvPr/>
          </p:nvSpPr>
          <p:spPr>
            <a:xfrm>
              <a:off x="6137808" y="5820594"/>
              <a:ext cx="1752988" cy="400110"/>
            </a:xfrm>
            <a:prstGeom prst="rect">
              <a:avLst/>
            </a:prstGeom>
            <a:solidFill>
              <a:srgbClr val="FFFFFF"/>
            </a:solidFill>
            <a:ln>
              <a:solidFill>
                <a:schemeClr val="tx1"/>
              </a:solidFill>
            </a:ln>
          </p:spPr>
          <p:txBody>
            <a:bodyPr wrap="square" rtlCol="0">
              <a:spAutoFit/>
            </a:bodyPr>
            <a:lstStyle/>
            <a:p>
              <a:pPr algn="ctr"/>
              <a:r>
                <a:rPr lang="en-US" sz="2000" dirty="0" err="1" smtClean="0"/>
                <a:t>Astrocyte</a:t>
              </a:r>
              <a:endParaRPr lang="en-US" sz="2000" dirty="0"/>
            </a:p>
          </p:txBody>
        </p:sp>
        <p:sp>
          <p:nvSpPr>
            <p:cNvPr id="14" name="Freeform 13"/>
            <p:cNvSpPr/>
            <p:nvPr/>
          </p:nvSpPr>
          <p:spPr>
            <a:xfrm>
              <a:off x="8266870" y="4469549"/>
              <a:ext cx="270232" cy="2798816"/>
            </a:xfrm>
            <a:custGeom>
              <a:avLst/>
              <a:gdLst>
                <a:gd name="connsiteX0" fmla="*/ 29275 w 270232"/>
                <a:gd name="connsiteY0" fmla="*/ 367021 h 2798816"/>
                <a:gd name="connsiteX1" fmla="*/ 56298 w 270232"/>
                <a:gd name="connsiteY1" fmla="*/ 907420 h 2798816"/>
                <a:gd name="connsiteX2" fmla="*/ 83321 w 270232"/>
                <a:gd name="connsiteY2" fmla="*/ 2447557 h 2798816"/>
                <a:gd name="connsiteX3" fmla="*/ 245461 w 270232"/>
                <a:gd name="connsiteY3" fmla="*/ 2447557 h 2798816"/>
                <a:gd name="connsiteX4" fmla="*/ 231949 w 270232"/>
                <a:gd name="connsiteY4" fmla="*/ 340001 h 2798816"/>
                <a:gd name="connsiteX5" fmla="*/ 29275 w 270232"/>
                <a:gd name="connsiteY5" fmla="*/ 367021 h 279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232" h="2798816">
                  <a:moveTo>
                    <a:pt x="29275" y="367021"/>
                  </a:moveTo>
                  <a:cubicBezTo>
                    <a:pt x="0" y="461591"/>
                    <a:pt x="47290" y="560664"/>
                    <a:pt x="56298" y="907420"/>
                  </a:cubicBezTo>
                  <a:cubicBezTo>
                    <a:pt x="65306" y="1254176"/>
                    <a:pt x="51794" y="2190867"/>
                    <a:pt x="83321" y="2447557"/>
                  </a:cubicBezTo>
                  <a:cubicBezTo>
                    <a:pt x="114848" y="2704247"/>
                    <a:pt x="220690" y="2798816"/>
                    <a:pt x="245461" y="2447557"/>
                  </a:cubicBezTo>
                  <a:cubicBezTo>
                    <a:pt x="270232" y="2096298"/>
                    <a:pt x="267980" y="680002"/>
                    <a:pt x="231949" y="340001"/>
                  </a:cubicBezTo>
                  <a:cubicBezTo>
                    <a:pt x="195918" y="0"/>
                    <a:pt x="58550" y="272451"/>
                    <a:pt x="29275" y="367021"/>
                  </a:cubicBez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a:off x="5608529" y="4415509"/>
              <a:ext cx="270232" cy="2798816"/>
            </a:xfrm>
            <a:custGeom>
              <a:avLst/>
              <a:gdLst>
                <a:gd name="connsiteX0" fmla="*/ 29275 w 270232"/>
                <a:gd name="connsiteY0" fmla="*/ 367021 h 2798816"/>
                <a:gd name="connsiteX1" fmla="*/ 56298 w 270232"/>
                <a:gd name="connsiteY1" fmla="*/ 907420 h 2798816"/>
                <a:gd name="connsiteX2" fmla="*/ 83321 w 270232"/>
                <a:gd name="connsiteY2" fmla="*/ 2447557 h 2798816"/>
                <a:gd name="connsiteX3" fmla="*/ 245461 w 270232"/>
                <a:gd name="connsiteY3" fmla="*/ 2447557 h 2798816"/>
                <a:gd name="connsiteX4" fmla="*/ 231949 w 270232"/>
                <a:gd name="connsiteY4" fmla="*/ 340001 h 2798816"/>
                <a:gd name="connsiteX5" fmla="*/ 29275 w 270232"/>
                <a:gd name="connsiteY5" fmla="*/ 367021 h 279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232" h="2798816">
                  <a:moveTo>
                    <a:pt x="29275" y="367021"/>
                  </a:moveTo>
                  <a:cubicBezTo>
                    <a:pt x="0" y="461591"/>
                    <a:pt x="47290" y="560664"/>
                    <a:pt x="56298" y="907420"/>
                  </a:cubicBezTo>
                  <a:cubicBezTo>
                    <a:pt x="65306" y="1254176"/>
                    <a:pt x="51794" y="2190867"/>
                    <a:pt x="83321" y="2447557"/>
                  </a:cubicBezTo>
                  <a:cubicBezTo>
                    <a:pt x="114848" y="2704247"/>
                    <a:pt x="220690" y="2798816"/>
                    <a:pt x="245461" y="2447557"/>
                  </a:cubicBezTo>
                  <a:cubicBezTo>
                    <a:pt x="270232" y="2096298"/>
                    <a:pt x="267980" y="680002"/>
                    <a:pt x="231949" y="340001"/>
                  </a:cubicBezTo>
                  <a:cubicBezTo>
                    <a:pt x="195918" y="0"/>
                    <a:pt x="58550" y="272451"/>
                    <a:pt x="29275" y="367021"/>
                  </a:cubicBez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6161306" y="4451536"/>
              <a:ext cx="1425478" cy="279207"/>
            </a:xfrm>
            <a:custGeom>
              <a:avLst/>
              <a:gdLst>
                <a:gd name="connsiteX0" fmla="*/ 405349 w 1425478"/>
                <a:gd name="connsiteY0" fmla="*/ 33775 h 279207"/>
                <a:gd name="connsiteX1" fmla="*/ 1243071 w 1425478"/>
                <a:gd name="connsiteY1" fmla="*/ 33775 h 279207"/>
                <a:gd name="connsiteX2" fmla="*/ 1243071 w 1425478"/>
                <a:gd name="connsiteY2" fmla="*/ 236425 h 279207"/>
                <a:gd name="connsiteX3" fmla="*/ 148628 w 1425478"/>
                <a:gd name="connsiteY3" fmla="*/ 249935 h 279207"/>
                <a:gd name="connsiteX4" fmla="*/ 351303 w 1425478"/>
                <a:gd name="connsiteY4" fmla="*/ 60795 h 279207"/>
                <a:gd name="connsiteX5" fmla="*/ 472908 w 1425478"/>
                <a:gd name="connsiteY5" fmla="*/ 33775 h 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478" h="279207">
                  <a:moveTo>
                    <a:pt x="405349" y="33775"/>
                  </a:moveTo>
                  <a:cubicBezTo>
                    <a:pt x="754400" y="16887"/>
                    <a:pt x="1103451" y="0"/>
                    <a:pt x="1243071" y="33775"/>
                  </a:cubicBezTo>
                  <a:cubicBezTo>
                    <a:pt x="1382691" y="67550"/>
                    <a:pt x="1425478" y="200398"/>
                    <a:pt x="1243071" y="236425"/>
                  </a:cubicBezTo>
                  <a:cubicBezTo>
                    <a:pt x="1060664" y="272452"/>
                    <a:pt x="297256" y="279207"/>
                    <a:pt x="148628" y="249935"/>
                  </a:cubicBezTo>
                  <a:cubicBezTo>
                    <a:pt x="0" y="220663"/>
                    <a:pt x="297256" y="96822"/>
                    <a:pt x="351303" y="60795"/>
                  </a:cubicBezTo>
                  <a:cubicBezTo>
                    <a:pt x="405350" y="24768"/>
                    <a:pt x="472908" y="33775"/>
                    <a:pt x="472908" y="33775"/>
                  </a:cubicBezTo>
                </a:path>
              </a:pathLst>
            </a:custGeom>
            <a:solidFill>
              <a:srgbClr val="FFFFFF"/>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8" name="Straight Arrow Connector 17"/>
          <p:cNvCxnSpPr/>
          <p:nvPr/>
        </p:nvCxnSpPr>
        <p:spPr>
          <a:xfrm>
            <a:off x="7220015" y="2571422"/>
            <a:ext cx="1046855" cy="52003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flipV="1">
            <a:off x="7012541" y="4740910"/>
            <a:ext cx="1067418" cy="86352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0800000">
            <a:off x="5913488" y="4730744"/>
            <a:ext cx="896372" cy="87369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flipV="1">
            <a:off x="5161445" y="2203786"/>
            <a:ext cx="1386184" cy="6000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574690" y="3553122"/>
            <a:ext cx="2756720" cy="461665"/>
          </a:xfrm>
          <a:prstGeom prst="rect">
            <a:avLst/>
          </a:prstGeom>
          <a:solidFill>
            <a:srgbClr val="FFFFFF"/>
          </a:solidFill>
          <a:ln>
            <a:solidFill>
              <a:schemeClr val="tx1"/>
            </a:solidFill>
          </a:ln>
          <a:effectLst>
            <a:outerShdw blurRad="50800" dist="38100" dir="2700000">
              <a:srgbClr val="000000">
                <a:alpha val="43000"/>
              </a:srgbClr>
            </a:outerShdw>
          </a:effectLst>
        </p:spPr>
        <p:txBody>
          <a:bodyPr wrap="none" rtlCol="0">
            <a:spAutoFit/>
          </a:bodyPr>
          <a:lstStyle/>
          <a:p>
            <a:r>
              <a:rPr lang="en-US" sz="2400" dirty="0" err="1" smtClean="0">
                <a:latin typeface="Apple Casual"/>
              </a:rPr>
              <a:t>taurine</a:t>
            </a:r>
            <a:r>
              <a:rPr lang="en-US" sz="2400" dirty="0" smtClean="0">
                <a:latin typeface="Apple Casual"/>
              </a:rPr>
              <a:t> </a:t>
            </a:r>
            <a:r>
              <a:rPr lang="en-US" sz="2400" dirty="0" err="1" smtClean="0">
                <a:latin typeface="Apple Casual"/>
              </a:rPr>
              <a:t>chloramine</a:t>
            </a:r>
            <a:endParaRPr lang="en-US" sz="2400" dirty="0">
              <a:latin typeface="Apple Casual"/>
            </a:endParaRPr>
          </a:p>
        </p:txBody>
      </p:sp>
      <p:cxnSp>
        <p:nvCxnSpPr>
          <p:cNvPr id="32" name="Straight Arrow Connector 31"/>
          <p:cNvCxnSpPr/>
          <p:nvPr/>
        </p:nvCxnSpPr>
        <p:spPr>
          <a:xfrm rot="5400000">
            <a:off x="4754172" y="3240426"/>
            <a:ext cx="490265" cy="21618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451183" y="4210538"/>
            <a:ext cx="1384249" cy="461665"/>
          </a:xfrm>
          <a:prstGeom prst="rect">
            <a:avLst/>
          </a:prstGeom>
          <a:solidFill>
            <a:srgbClr val="FFFFFF"/>
          </a:solidFill>
        </p:spPr>
        <p:txBody>
          <a:bodyPr wrap="square" rtlCol="0">
            <a:spAutoFit/>
          </a:bodyPr>
          <a:lstStyle/>
          <a:p>
            <a:r>
              <a:rPr lang="en-US" sz="2400" dirty="0" smtClean="0"/>
              <a:t>ammonia</a:t>
            </a:r>
            <a:endParaRPr lang="en-US" sz="2400" dirty="0"/>
          </a:p>
        </p:txBody>
      </p:sp>
      <p:sp>
        <p:nvSpPr>
          <p:cNvPr id="11" name="TextBox 10"/>
          <p:cNvSpPr txBox="1"/>
          <p:nvPr/>
        </p:nvSpPr>
        <p:spPr>
          <a:xfrm>
            <a:off x="5335809" y="4279246"/>
            <a:ext cx="1085904" cy="461665"/>
          </a:xfrm>
          <a:prstGeom prst="rect">
            <a:avLst/>
          </a:prstGeom>
          <a:solidFill>
            <a:srgbClr val="FFFFFF"/>
          </a:solidFill>
        </p:spPr>
        <p:txBody>
          <a:bodyPr wrap="none" rtlCol="0">
            <a:spAutoFit/>
          </a:bodyPr>
          <a:lstStyle/>
          <a:p>
            <a:r>
              <a:rPr lang="en-US" sz="2400" dirty="0" err="1" smtClean="0"/>
              <a:t>taurine</a:t>
            </a:r>
            <a:endParaRPr lang="en-US" sz="2400" dirty="0"/>
          </a:p>
        </p:txBody>
      </p:sp>
      <p:cxnSp>
        <p:nvCxnSpPr>
          <p:cNvPr id="23" name="Straight Arrow Connector 22"/>
          <p:cNvCxnSpPr/>
          <p:nvPr/>
        </p:nvCxnSpPr>
        <p:spPr>
          <a:xfrm rot="5400000">
            <a:off x="8108741" y="4080584"/>
            <a:ext cx="316260" cy="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0800000">
            <a:off x="5161445" y="4014787"/>
            <a:ext cx="717316" cy="4007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Taurine</a:t>
            </a:r>
            <a:r>
              <a:rPr lang="en-US" dirty="0" smtClean="0"/>
              <a:t> </a:t>
            </a:r>
            <a:r>
              <a:rPr lang="en-US" dirty="0" err="1" smtClean="0"/>
              <a:t>Chloramine</a:t>
            </a:r>
            <a:r>
              <a:rPr lang="en-US" dirty="0" smtClean="0"/>
              <a:t> is Energized!</a:t>
            </a:r>
            <a:endParaRPr lang="en-US" dirty="0"/>
          </a:p>
        </p:txBody>
      </p:sp>
      <p:sp>
        <p:nvSpPr>
          <p:cNvPr id="3" name="Content Placeholder 2"/>
          <p:cNvSpPr>
            <a:spLocks noGrp="1"/>
          </p:cNvSpPr>
          <p:nvPr>
            <p:ph idx="1"/>
          </p:nvPr>
        </p:nvSpPr>
        <p:spPr/>
        <p:txBody>
          <a:bodyPr/>
          <a:lstStyle/>
          <a:p>
            <a:r>
              <a:rPr lang="en-US" dirty="0" smtClean="0"/>
              <a:t>Although it is believed that </a:t>
            </a:r>
            <a:r>
              <a:rPr lang="en-US" dirty="0" err="1" smtClean="0"/>
              <a:t>taurine</a:t>
            </a:r>
            <a:r>
              <a:rPr lang="en-US" dirty="0" smtClean="0"/>
              <a:t> is inert, </a:t>
            </a:r>
            <a:r>
              <a:rPr lang="en-US" dirty="0" err="1" smtClean="0"/>
              <a:t>taurine</a:t>
            </a:r>
            <a:r>
              <a:rPr lang="en-US" dirty="0" smtClean="0"/>
              <a:t> </a:t>
            </a:r>
            <a:r>
              <a:rPr lang="en-US" dirty="0" err="1" smtClean="0"/>
              <a:t>chloramine</a:t>
            </a:r>
            <a:r>
              <a:rPr lang="en-US" dirty="0" smtClean="0"/>
              <a:t> can be metabolized to sulfate!! (at least by some species)</a:t>
            </a:r>
          </a:p>
          <a:p>
            <a:endParaRPr lang="en-US" dirty="0" smtClean="0"/>
          </a:p>
          <a:p>
            <a:r>
              <a:rPr lang="en-US" dirty="0" smtClean="0"/>
              <a:t>Can humans do this?? – maybe!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More Help from </a:t>
            </a:r>
            <a:r>
              <a:rPr lang="en-US" dirty="0" err="1" smtClean="0"/>
              <a:t>Astrocytes</a:t>
            </a:r>
            <a:endParaRPr lang="en-US" dirty="0"/>
          </a:p>
        </p:txBody>
      </p:sp>
      <p:sp>
        <p:nvSpPr>
          <p:cNvPr id="3" name="Content Placeholder 2"/>
          <p:cNvSpPr>
            <a:spLocks noGrp="1"/>
          </p:cNvSpPr>
          <p:nvPr>
            <p:ph idx="1"/>
          </p:nvPr>
        </p:nvSpPr>
        <p:spPr/>
        <p:txBody>
          <a:bodyPr/>
          <a:lstStyle/>
          <a:p>
            <a:r>
              <a:rPr lang="en-US" dirty="0" err="1" smtClean="0"/>
              <a:t>Astrocytes</a:t>
            </a:r>
            <a:r>
              <a:rPr lang="en-US" dirty="0" smtClean="0"/>
              <a:t> release both </a:t>
            </a:r>
            <a:r>
              <a:rPr lang="en-US" dirty="0" err="1" smtClean="0"/>
              <a:t>taurine</a:t>
            </a:r>
            <a:r>
              <a:rPr lang="en-US" dirty="0" smtClean="0"/>
              <a:t> and glutamate after swelling in response to ammonia exposure</a:t>
            </a:r>
          </a:p>
          <a:p>
            <a:r>
              <a:rPr lang="en-US" dirty="0" smtClean="0"/>
              <a:t>Glutamate is an active neurotransmitter capable of inducing a 2Hz resonance phenomenon</a:t>
            </a:r>
          </a:p>
          <a:p>
            <a:pPr lvl="1"/>
            <a:r>
              <a:rPr lang="en-US" dirty="0" smtClean="0"/>
              <a:t>This could be a key source of seizures</a:t>
            </a:r>
          </a:p>
          <a:p>
            <a:pPr lvl="1"/>
            <a:r>
              <a:rPr lang="en-US" dirty="0" smtClean="0"/>
              <a:t>Seizures provide electric current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05" y="107727"/>
            <a:ext cx="8229600" cy="1143000"/>
          </a:xfrm>
        </p:spPr>
        <p:txBody>
          <a:bodyPr/>
          <a:lstStyle/>
          <a:p>
            <a:r>
              <a:rPr lang="en-US" dirty="0" smtClean="0"/>
              <a:t>Glutamate Cycling</a:t>
            </a:r>
            <a:endParaRPr lang="en-US" dirty="0"/>
          </a:p>
        </p:txBody>
      </p:sp>
      <p:sp>
        <p:nvSpPr>
          <p:cNvPr id="5" name="Freeform 4"/>
          <p:cNvSpPr/>
          <p:nvPr/>
        </p:nvSpPr>
        <p:spPr>
          <a:xfrm>
            <a:off x="1186772" y="2697491"/>
            <a:ext cx="3524285" cy="3051003"/>
          </a:xfrm>
          <a:custGeom>
            <a:avLst/>
            <a:gdLst>
              <a:gd name="connsiteX0" fmla="*/ 1880369 w 3524285"/>
              <a:gd name="connsiteY0" fmla="*/ 180133 h 3051003"/>
              <a:gd name="connsiteX1" fmla="*/ 1880369 w 3524285"/>
              <a:gd name="connsiteY1" fmla="*/ 517883 h 3051003"/>
              <a:gd name="connsiteX2" fmla="*/ 1988463 w 3524285"/>
              <a:gd name="connsiteY2" fmla="*/ 977222 h 3051003"/>
              <a:gd name="connsiteX3" fmla="*/ 2596486 w 3524285"/>
              <a:gd name="connsiteY3" fmla="*/ 666492 h 3051003"/>
              <a:gd name="connsiteX4" fmla="*/ 3312603 w 3524285"/>
              <a:gd name="connsiteY4" fmla="*/ 234173 h 3051003"/>
              <a:gd name="connsiteX5" fmla="*/ 3488254 w 3524285"/>
              <a:gd name="connsiteY5" fmla="*/ 342253 h 3051003"/>
              <a:gd name="connsiteX6" fmla="*/ 3096417 w 3524285"/>
              <a:gd name="connsiteY6" fmla="*/ 869142 h 3051003"/>
              <a:gd name="connsiteX7" fmla="*/ 2637021 w 3524285"/>
              <a:gd name="connsiteY7" fmla="*/ 1396031 h 3051003"/>
              <a:gd name="connsiteX8" fmla="*/ 3163975 w 3524285"/>
              <a:gd name="connsiteY8" fmla="*/ 1544640 h 3051003"/>
              <a:gd name="connsiteX9" fmla="*/ 3501766 w 3524285"/>
              <a:gd name="connsiteY9" fmla="*/ 1652720 h 3051003"/>
              <a:gd name="connsiteX10" fmla="*/ 3258556 w 3524285"/>
              <a:gd name="connsiteY10" fmla="*/ 1855370 h 3051003"/>
              <a:gd name="connsiteX11" fmla="*/ 2691068 w 3524285"/>
              <a:gd name="connsiteY11" fmla="*/ 2071529 h 3051003"/>
              <a:gd name="connsiteX12" fmla="*/ 2637021 w 3524285"/>
              <a:gd name="connsiteY12" fmla="*/ 2544378 h 3051003"/>
              <a:gd name="connsiteX13" fmla="*/ 2677556 w 3524285"/>
              <a:gd name="connsiteY13" fmla="*/ 2990208 h 3051003"/>
              <a:gd name="connsiteX14" fmla="*/ 2137091 w 3524285"/>
              <a:gd name="connsiteY14" fmla="*/ 2692988 h 3051003"/>
              <a:gd name="connsiteX15" fmla="*/ 1745253 w 3524285"/>
              <a:gd name="connsiteY15" fmla="*/ 2476829 h 3051003"/>
              <a:gd name="connsiteX16" fmla="*/ 691345 w 3524285"/>
              <a:gd name="connsiteY16" fmla="*/ 2963188 h 3051003"/>
              <a:gd name="connsiteX17" fmla="*/ 407601 w 3524285"/>
              <a:gd name="connsiteY17" fmla="*/ 2949678 h 3051003"/>
              <a:gd name="connsiteX18" fmla="*/ 826462 w 3524285"/>
              <a:gd name="connsiteY18" fmla="*/ 2355239 h 3051003"/>
              <a:gd name="connsiteX19" fmla="*/ 866997 w 3524285"/>
              <a:gd name="connsiteY19" fmla="*/ 2166099 h 3051003"/>
              <a:gd name="connsiteX20" fmla="*/ 2252 w 3524285"/>
              <a:gd name="connsiteY20" fmla="*/ 1747290 h 3051003"/>
              <a:gd name="connsiteX21" fmla="*/ 853485 w 3524285"/>
              <a:gd name="connsiteY21" fmla="*/ 1423051 h 3051003"/>
              <a:gd name="connsiteX22" fmla="*/ 448136 w 3524285"/>
              <a:gd name="connsiteY22" fmla="*/ 1058281 h 3051003"/>
              <a:gd name="connsiteX23" fmla="*/ 150880 w 3524285"/>
              <a:gd name="connsiteY23" fmla="*/ 842122 h 3051003"/>
              <a:gd name="connsiteX24" fmla="*/ 1353416 w 3524285"/>
              <a:gd name="connsiteY24" fmla="*/ 923182 h 3051003"/>
              <a:gd name="connsiteX25" fmla="*/ 1772276 w 3524285"/>
              <a:gd name="connsiteY25" fmla="*/ 126093 h 3051003"/>
              <a:gd name="connsiteX26" fmla="*/ 1934416 w 3524285"/>
              <a:gd name="connsiteY26" fmla="*/ 166623 h 3051003"/>
              <a:gd name="connsiteX27" fmla="*/ 1934416 w 3524285"/>
              <a:gd name="connsiteY27" fmla="*/ 166623 h 305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24285" h="3051003">
                <a:moveTo>
                  <a:pt x="1880369" y="180133"/>
                </a:moveTo>
                <a:cubicBezTo>
                  <a:pt x="1871361" y="282584"/>
                  <a:pt x="1862353" y="385035"/>
                  <a:pt x="1880369" y="517883"/>
                </a:cubicBezTo>
                <a:cubicBezTo>
                  <a:pt x="1898385" y="650731"/>
                  <a:pt x="1869110" y="952454"/>
                  <a:pt x="1988463" y="977222"/>
                </a:cubicBezTo>
                <a:cubicBezTo>
                  <a:pt x="2107816" y="1001990"/>
                  <a:pt x="2375796" y="790333"/>
                  <a:pt x="2596486" y="666492"/>
                </a:cubicBezTo>
                <a:cubicBezTo>
                  <a:pt x="2817176" y="542651"/>
                  <a:pt x="3163975" y="288213"/>
                  <a:pt x="3312603" y="234173"/>
                </a:cubicBezTo>
                <a:cubicBezTo>
                  <a:pt x="3461231" y="180133"/>
                  <a:pt x="3524285" y="236425"/>
                  <a:pt x="3488254" y="342253"/>
                </a:cubicBezTo>
                <a:cubicBezTo>
                  <a:pt x="3452223" y="448081"/>
                  <a:pt x="3238289" y="693512"/>
                  <a:pt x="3096417" y="869142"/>
                </a:cubicBezTo>
                <a:cubicBezTo>
                  <a:pt x="2954545" y="1044772"/>
                  <a:pt x="2625761" y="1283448"/>
                  <a:pt x="2637021" y="1396031"/>
                </a:cubicBezTo>
                <a:cubicBezTo>
                  <a:pt x="2648281" y="1508614"/>
                  <a:pt x="3019851" y="1501859"/>
                  <a:pt x="3163975" y="1544640"/>
                </a:cubicBezTo>
                <a:cubicBezTo>
                  <a:pt x="3308099" y="1587421"/>
                  <a:pt x="3486003" y="1600932"/>
                  <a:pt x="3501766" y="1652720"/>
                </a:cubicBezTo>
                <a:cubicBezTo>
                  <a:pt x="3517529" y="1704508"/>
                  <a:pt x="3393672" y="1785569"/>
                  <a:pt x="3258556" y="1855370"/>
                </a:cubicBezTo>
                <a:cubicBezTo>
                  <a:pt x="3123440" y="1925171"/>
                  <a:pt x="2794657" y="1956694"/>
                  <a:pt x="2691068" y="2071529"/>
                </a:cubicBezTo>
                <a:cubicBezTo>
                  <a:pt x="2587479" y="2186364"/>
                  <a:pt x="2639273" y="2391265"/>
                  <a:pt x="2637021" y="2544378"/>
                </a:cubicBezTo>
                <a:cubicBezTo>
                  <a:pt x="2634769" y="2697491"/>
                  <a:pt x="2760878" y="2965440"/>
                  <a:pt x="2677556" y="2990208"/>
                </a:cubicBezTo>
                <a:cubicBezTo>
                  <a:pt x="2594234" y="3014976"/>
                  <a:pt x="2137091" y="2692988"/>
                  <a:pt x="2137091" y="2692988"/>
                </a:cubicBezTo>
                <a:cubicBezTo>
                  <a:pt x="1981707" y="2607425"/>
                  <a:pt x="1986211" y="2431796"/>
                  <a:pt x="1745253" y="2476829"/>
                </a:cubicBezTo>
                <a:cubicBezTo>
                  <a:pt x="1504295" y="2521862"/>
                  <a:pt x="914287" y="2884380"/>
                  <a:pt x="691345" y="2963188"/>
                </a:cubicBezTo>
                <a:cubicBezTo>
                  <a:pt x="468403" y="3041996"/>
                  <a:pt x="385082" y="3051003"/>
                  <a:pt x="407601" y="2949678"/>
                </a:cubicBezTo>
                <a:cubicBezTo>
                  <a:pt x="430120" y="2848353"/>
                  <a:pt x="749896" y="2485835"/>
                  <a:pt x="826462" y="2355239"/>
                </a:cubicBezTo>
                <a:cubicBezTo>
                  <a:pt x="903028" y="2224643"/>
                  <a:pt x="1004365" y="2267424"/>
                  <a:pt x="866997" y="2166099"/>
                </a:cubicBezTo>
                <a:cubicBezTo>
                  <a:pt x="729629" y="2064774"/>
                  <a:pt x="4504" y="1871131"/>
                  <a:pt x="2252" y="1747290"/>
                </a:cubicBezTo>
                <a:cubicBezTo>
                  <a:pt x="0" y="1623449"/>
                  <a:pt x="779171" y="1537886"/>
                  <a:pt x="853485" y="1423051"/>
                </a:cubicBezTo>
                <a:cubicBezTo>
                  <a:pt x="927799" y="1308216"/>
                  <a:pt x="565237" y="1155102"/>
                  <a:pt x="448136" y="1058281"/>
                </a:cubicBezTo>
                <a:cubicBezTo>
                  <a:pt x="331035" y="961460"/>
                  <a:pt x="0" y="864638"/>
                  <a:pt x="150880" y="842122"/>
                </a:cubicBezTo>
                <a:cubicBezTo>
                  <a:pt x="301760" y="819606"/>
                  <a:pt x="1083183" y="1042520"/>
                  <a:pt x="1353416" y="923182"/>
                </a:cubicBezTo>
                <a:cubicBezTo>
                  <a:pt x="1623649" y="803844"/>
                  <a:pt x="1675443" y="252186"/>
                  <a:pt x="1772276" y="126093"/>
                </a:cubicBezTo>
                <a:cubicBezTo>
                  <a:pt x="1869109" y="0"/>
                  <a:pt x="1934416" y="166623"/>
                  <a:pt x="1934416" y="166623"/>
                </a:cubicBezTo>
                <a:lnTo>
                  <a:pt x="1934416" y="16662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5143429" y="1891396"/>
            <a:ext cx="2314995" cy="1983714"/>
          </a:xfrm>
          <a:custGeom>
            <a:avLst/>
            <a:gdLst>
              <a:gd name="connsiteX0" fmla="*/ 801691 w 2314995"/>
              <a:gd name="connsiteY0" fmla="*/ 94570 h 1983714"/>
              <a:gd name="connsiteX1" fmla="*/ 666575 w 2314995"/>
              <a:gd name="connsiteY1" fmla="*/ 824109 h 1983714"/>
              <a:gd name="connsiteX2" fmla="*/ 490923 w 2314995"/>
              <a:gd name="connsiteY2" fmla="*/ 1215898 h 1983714"/>
              <a:gd name="connsiteX3" fmla="*/ 99086 w 2314995"/>
              <a:gd name="connsiteY3" fmla="*/ 1580667 h 1983714"/>
              <a:gd name="connsiteX4" fmla="*/ 126109 w 2314995"/>
              <a:gd name="connsiteY4" fmla="*/ 1918416 h 1983714"/>
              <a:gd name="connsiteX5" fmla="*/ 855738 w 2314995"/>
              <a:gd name="connsiteY5" fmla="*/ 1972456 h 1983714"/>
              <a:gd name="connsiteX6" fmla="*/ 1193529 w 2314995"/>
              <a:gd name="connsiteY6" fmla="*/ 1918416 h 1983714"/>
              <a:gd name="connsiteX7" fmla="*/ 1247575 w 2314995"/>
              <a:gd name="connsiteY7" fmla="*/ 1715767 h 1983714"/>
              <a:gd name="connsiteX8" fmla="*/ 1463761 w 2314995"/>
              <a:gd name="connsiteY8" fmla="*/ 1594177 h 1983714"/>
              <a:gd name="connsiteX9" fmla="*/ 1652924 w 2314995"/>
              <a:gd name="connsiteY9" fmla="*/ 1715767 h 1983714"/>
              <a:gd name="connsiteX10" fmla="*/ 1693459 w 2314995"/>
              <a:gd name="connsiteY10" fmla="*/ 1877886 h 1983714"/>
              <a:gd name="connsiteX11" fmla="*/ 1706971 w 2314995"/>
              <a:gd name="connsiteY11" fmla="*/ 1972456 h 1983714"/>
              <a:gd name="connsiteX12" fmla="*/ 2260948 w 2314995"/>
              <a:gd name="connsiteY12" fmla="*/ 1850866 h 1983714"/>
              <a:gd name="connsiteX13" fmla="*/ 2031250 w 2314995"/>
              <a:gd name="connsiteY13" fmla="*/ 1323978 h 1983714"/>
              <a:gd name="connsiteX14" fmla="*/ 1598878 w 2314995"/>
              <a:gd name="connsiteY14" fmla="*/ 837619 h 1983714"/>
              <a:gd name="connsiteX15" fmla="*/ 1490785 w 2314995"/>
              <a:gd name="connsiteY15" fmla="*/ 202650 h 1983714"/>
              <a:gd name="connsiteX16" fmla="*/ 1517808 w 2314995"/>
              <a:gd name="connsiteY16" fmla="*/ 0 h 198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4995" h="1983714">
                <a:moveTo>
                  <a:pt x="801691" y="94570"/>
                </a:moveTo>
                <a:cubicBezTo>
                  <a:pt x="760030" y="365895"/>
                  <a:pt x="718370" y="637221"/>
                  <a:pt x="666575" y="824109"/>
                </a:cubicBezTo>
                <a:cubicBezTo>
                  <a:pt x="614780" y="1010997"/>
                  <a:pt x="585505" y="1089805"/>
                  <a:pt x="490923" y="1215898"/>
                </a:cubicBezTo>
                <a:cubicBezTo>
                  <a:pt x="396342" y="1341991"/>
                  <a:pt x="159888" y="1463581"/>
                  <a:pt x="99086" y="1580667"/>
                </a:cubicBezTo>
                <a:cubicBezTo>
                  <a:pt x="38284" y="1697753"/>
                  <a:pt x="0" y="1853118"/>
                  <a:pt x="126109" y="1918416"/>
                </a:cubicBezTo>
                <a:cubicBezTo>
                  <a:pt x="252218" y="1983714"/>
                  <a:pt x="677835" y="1972456"/>
                  <a:pt x="855738" y="1972456"/>
                </a:cubicBezTo>
                <a:cubicBezTo>
                  <a:pt x="1033641" y="1972456"/>
                  <a:pt x="1128223" y="1961197"/>
                  <a:pt x="1193529" y="1918416"/>
                </a:cubicBezTo>
                <a:cubicBezTo>
                  <a:pt x="1258835" y="1875635"/>
                  <a:pt x="1202536" y="1769807"/>
                  <a:pt x="1247575" y="1715767"/>
                </a:cubicBezTo>
                <a:cubicBezTo>
                  <a:pt x="1292614" y="1661727"/>
                  <a:pt x="1396203" y="1594177"/>
                  <a:pt x="1463761" y="1594177"/>
                </a:cubicBezTo>
                <a:cubicBezTo>
                  <a:pt x="1531319" y="1594177"/>
                  <a:pt x="1614641" y="1668482"/>
                  <a:pt x="1652924" y="1715767"/>
                </a:cubicBezTo>
                <a:cubicBezTo>
                  <a:pt x="1691207" y="1763052"/>
                  <a:pt x="1684451" y="1835105"/>
                  <a:pt x="1693459" y="1877886"/>
                </a:cubicBezTo>
                <a:cubicBezTo>
                  <a:pt x="1702467" y="1920667"/>
                  <a:pt x="1612390" y="1976959"/>
                  <a:pt x="1706971" y="1972456"/>
                </a:cubicBezTo>
                <a:cubicBezTo>
                  <a:pt x="1801552" y="1967953"/>
                  <a:pt x="2206902" y="1958946"/>
                  <a:pt x="2260948" y="1850866"/>
                </a:cubicBezTo>
                <a:cubicBezTo>
                  <a:pt x="2314995" y="1742786"/>
                  <a:pt x="2141595" y="1492852"/>
                  <a:pt x="2031250" y="1323978"/>
                </a:cubicBezTo>
                <a:cubicBezTo>
                  <a:pt x="1920905" y="1155104"/>
                  <a:pt x="1688956" y="1024507"/>
                  <a:pt x="1598878" y="837619"/>
                </a:cubicBezTo>
                <a:cubicBezTo>
                  <a:pt x="1508800" y="650731"/>
                  <a:pt x="1504297" y="342253"/>
                  <a:pt x="1490785" y="202650"/>
                </a:cubicBezTo>
                <a:cubicBezTo>
                  <a:pt x="1477273" y="63047"/>
                  <a:pt x="1517808" y="0"/>
                  <a:pt x="1517808"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979038" y="4611405"/>
            <a:ext cx="2655036" cy="1481593"/>
          </a:xfrm>
          <a:custGeom>
            <a:avLst/>
            <a:gdLst>
              <a:gd name="connsiteX0" fmla="*/ 1074175 w 2655036"/>
              <a:gd name="connsiteY0" fmla="*/ 1481593 h 1481593"/>
              <a:gd name="connsiteX1" fmla="*/ 1006617 w 2655036"/>
              <a:gd name="connsiteY1" fmla="*/ 1022254 h 1481593"/>
              <a:gd name="connsiteX2" fmla="*/ 263477 w 2655036"/>
              <a:gd name="connsiteY2" fmla="*/ 373775 h 1481593"/>
              <a:gd name="connsiteX3" fmla="*/ 344547 w 2655036"/>
              <a:gd name="connsiteY3" fmla="*/ 103576 h 1481593"/>
              <a:gd name="connsiteX4" fmla="*/ 2330757 w 2655036"/>
              <a:gd name="connsiteY4" fmla="*/ 63046 h 1481593"/>
              <a:gd name="connsiteX5" fmla="*/ 2290222 w 2655036"/>
              <a:gd name="connsiteY5" fmla="*/ 481855 h 1481593"/>
              <a:gd name="connsiteX6" fmla="*/ 1641664 w 2655036"/>
              <a:gd name="connsiteY6" fmla="*/ 1062784 h 1481593"/>
              <a:gd name="connsiteX7" fmla="*/ 1722734 w 2655036"/>
              <a:gd name="connsiteY7" fmla="*/ 1454573 h 148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5036" h="1481593">
                <a:moveTo>
                  <a:pt x="1074175" y="1481593"/>
                </a:moveTo>
                <a:cubicBezTo>
                  <a:pt x="1107954" y="1344241"/>
                  <a:pt x="1141733" y="1206890"/>
                  <a:pt x="1006617" y="1022254"/>
                </a:cubicBezTo>
                <a:cubicBezTo>
                  <a:pt x="871501" y="837618"/>
                  <a:pt x="373822" y="526888"/>
                  <a:pt x="263477" y="373775"/>
                </a:cubicBezTo>
                <a:cubicBezTo>
                  <a:pt x="153132" y="220662"/>
                  <a:pt x="0" y="155364"/>
                  <a:pt x="344547" y="103576"/>
                </a:cubicBezTo>
                <a:cubicBezTo>
                  <a:pt x="689094" y="51788"/>
                  <a:pt x="2006478" y="0"/>
                  <a:pt x="2330757" y="63046"/>
                </a:cubicBezTo>
                <a:cubicBezTo>
                  <a:pt x="2655036" y="126093"/>
                  <a:pt x="2405071" y="315232"/>
                  <a:pt x="2290222" y="481855"/>
                </a:cubicBezTo>
                <a:cubicBezTo>
                  <a:pt x="2175373" y="648478"/>
                  <a:pt x="1736245" y="900664"/>
                  <a:pt x="1641664" y="1062784"/>
                </a:cubicBezTo>
                <a:cubicBezTo>
                  <a:pt x="1547083" y="1224904"/>
                  <a:pt x="1722734" y="1454573"/>
                  <a:pt x="1722734" y="145457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7458424" y="4269151"/>
            <a:ext cx="949524" cy="369332"/>
          </a:xfrm>
          <a:prstGeom prst="rect">
            <a:avLst/>
          </a:prstGeom>
          <a:noFill/>
        </p:spPr>
        <p:txBody>
          <a:bodyPr wrap="none" rtlCol="0">
            <a:spAutoFit/>
          </a:bodyPr>
          <a:lstStyle/>
          <a:p>
            <a:r>
              <a:rPr lang="en-US" dirty="0" smtClean="0"/>
              <a:t>Synapse</a:t>
            </a:r>
            <a:endParaRPr lang="en-US" dirty="0"/>
          </a:p>
        </p:txBody>
      </p:sp>
      <p:sp>
        <p:nvSpPr>
          <p:cNvPr id="13" name="Oval 12"/>
          <p:cNvSpPr/>
          <p:nvPr/>
        </p:nvSpPr>
        <p:spPr>
          <a:xfrm>
            <a:off x="5089383" y="4015409"/>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588555" y="3724213"/>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394183" y="4320209"/>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873197" y="4306605"/>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494871" y="3869811"/>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976508" y="4015409"/>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067569" y="3869811"/>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54676" y="4161007"/>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372369" y="4161007"/>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2096555" y="3817628"/>
            <a:ext cx="1619146" cy="686757"/>
          </a:xfrm>
          <a:custGeom>
            <a:avLst/>
            <a:gdLst>
              <a:gd name="connsiteX0" fmla="*/ 173400 w 1619146"/>
              <a:gd name="connsiteY0" fmla="*/ 335498 h 686757"/>
              <a:gd name="connsiteX1" fmla="*/ 646307 w 1619146"/>
              <a:gd name="connsiteY1" fmla="*/ 51788 h 686757"/>
              <a:gd name="connsiteX2" fmla="*/ 1416471 w 1619146"/>
              <a:gd name="connsiteY2" fmla="*/ 51788 h 686757"/>
              <a:gd name="connsiteX3" fmla="*/ 1524564 w 1619146"/>
              <a:gd name="connsiteY3" fmla="*/ 362518 h 686757"/>
              <a:gd name="connsiteX4" fmla="*/ 848982 w 1619146"/>
              <a:gd name="connsiteY4" fmla="*/ 308478 h 686757"/>
              <a:gd name="connsiteX5" fmla="*/ 322028 w 1619146"/>
              <a:gd name="connsiteY5" fmla="*/ 659737 h 686757"/>
              <a:gd name="connsiteX6" fmla="*/ 11260 w 1619146"/>
              <a:gd name="connsiteY6" fmla="*/ 470598 h 686757"/>
              <a:gd name="connsiteX7" fmla="*/ 254470 w 1619146"/>
              <a:gd name="connsiteY7" fmla="*/ 254438 h 68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146" h="686757">
                <a:moveTo>
                  <a:pt x="173400" y="335498"/>
                </a:moveTo>
                <a:cubicBezTo>
                  <a:pt x="306264" y="217285"/>
                  <a:pt x="439129" y="99073"/>
                  <a:pt x="646307" y="51788"/>
                </a:cubicBezTo>
                <a:cubicBezTo>
                  <a:pt x="853486" y="4503"/>
                  <a:pt x="1270095" y="0"/>
                  <a:pt x="1416471" y="51788"/>
                </a:cubicBezTo>
                <a:cubicBezTo>
                  <a:pt x="1562847" y="103576"/>
                  <a:pt x="1619146" y="319736"/>
                  <a:pt x="1524564" y="362518"/>
                </a:cubicBezTo>
                <a:cubicBezTo>
                  <a:pt x="1429982" y="405300"/>
                  <a:pt x="1049405" y="258942"/>
                  <a:pt x="848982" y="308478"/>
                </a:cubicBezTo>
                <a:cubicBezTo>
                  <a:pt x="648559" y="358014"/>
                  <a:pt x="461648" y="632717"/>
                  <a:pt x="322028" y="659737"/>
                </a:cubicBezTo>
                <a:cubicBezTo>
                  <a:pt x="182408" y="686757"/>
                  <a:pt x="22520" y="538148"/>
                  <a:pt x="11260" y="470598"/>
                </a:cubicBezTo>
                <a:cubicBezTo>
                  <a:pt x="0" y="403048"/>
                  <a:pt x="254470" y="254438"/>
                  <a:pt x="254470" y="25443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457200" y="2697491"/>
            <a:ext cx="1578452" cy="369332"/>
          </a:xfrm>
          <a:prstGeom prst="rect">
            <a:avLst/>
          </a:prstGeom>
          <a:noFill/>
        </p:spPr>
        <p:txBody>
          <a:bodyPr wrap="none" rtlCol="0">
            <a:spAutoFit/>
          </a:bodyPr>
          <a:lstStyle/>
          <a:p>
            <a:r>
              <a:rPr lang="en-US" dirty="0" smtClean="0"/>
              <a:t>mitochondrion</a:t>
            </a:r>
            <a:endParaRPr lang="en-US" dirty="0"/>
          </a:p>
        </p:txBody>
      </p:sp>
      <p:cxnSp>
        <p:nvCxnSpPr>
          <p:cNvPr id="26" name="Straight Arrow Connector 25"/>
          <p:cNvCxnSpPr/>
          <p:nvPr/>
        </p:nvCxnSpPr>
        <p:spPr>
          <a:xfrm>
            <a:off x="1459257" y="3066823"/>
            <a:ext cx="1243070" cy="948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337513" y="5066240"/>
            <a:ext cx="1074633" cy="369332"/>
          </a:xfrm>
          <a:prstGeom prst="rect">
            <a:avLst/>
          </a:prstGeom>
          <a:solidFill>
            <a:srgbClr val="FFFFFF"/>
          </a:solidFill>
        </p:spPr>
        <p:txBody>
          <a:bodyPr wrap="none" rtlCol="0">
            <a:spAutoFit/>
          </a:bodyPr>
          <a:lstStyle/>
          <a:p>
            <a:r>
              <a:rPr lang="en-US" dirty="0" err="1" smtClean="0"/>
              <a:t>Astrocyte</a:t>
            </a:r>
            <a:endParaRPr lang="en-US" dirty="0"/>
          </a:p>
        </p:txBody>
      </p:sp>
      <p:sp>
        <p:nvSpPr>
          <p:cNvPr id="33" name="Oval 32"/>
          <p:cNvSpPr/>
          <p:nvPr/>
        </p:nvSpPr>
        <p:spPr>
          <a:xfrm>
            <a:off x="3195960" y="4638483"/>
            <a:ext cx="216186" cy="291196"/>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283758" y="2470833"/>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rot="16200000" flipH="1">
            <a:off x="5848580" y="1929069"/>
            <a:ext cx="762257" cy="1080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10800000" flipV="1">
            <a:off x="3358099" y="4530251"/>
            <a:ext cx="303557" cy="1862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804741" y="2364244"/>
            <a:ext cx="1995483" cy="369332"/>
          </a:xfrm>
          <a:prstGeom prst="rect">
            <a:avLst/>
          </a:prstGeom>
          <a:noFill/>
        </p:spPr>
        <p:txBody>
          <a:bodyPr wrap="none" rtlCol="0">
            <a:spAutoFit/>
          </a:bodyPr>
          <a:lstStyle/>
          <a:p>
            <a:r>
              <a:rPr lang="en-US" dirty="0" err="1" smtClean="0"/>
              <a:t>Presynaptic</a:t>
            </a:r>
            <a:r>
              <a:rPr lang="en-US" dirty="0" smtClean="0"/>
              <a:t> neuron</a:t>
            </a:r>
            <a:endParaRPr lang="en-US" dirty="0"/>
          </a:p>
        </p:txBody>
      </p:sp>
      <p:sp>
        <p:nvSpPr>
          <p:cNvPr id="43" name="TextBox 42"/>
          <p:cNvSpPr txBox="1"/>
          <p:nvPr/>
        </p:nvSpPr>
        <p:spPr>
          <a:xfrm>
            <a:off x="6804741" y="5723666"/>
            <a:ext cx="2085314" cy="369332"/>
          </a:xfrm>
          <a:prstGeom prst="rect">
            <a:avLst/>
          </a:prstGeom>
          <a:noFill/>
        </p:spPr>
        <p:txBody>
          <a:bodyPr wrap="none" rtlCol="0">
            <a:spAutoFit/>
          </a:bodyPr>
          <a:lstStyle/>
          <a:p>
            <a:r>
              <a:rPr lang="en-US" dirty="0" smtClean="0"/>
              <a:t>Postsynaptic neuron</a:t>
            </a:r>
            <a:endParaRPr lang="en-US" dirty="0"/>
          </a:p>
        </p:txBody>
      </p:sp>
      <p:sp>
        <p:nvSpPr>
          <p:cNvPr id="44" name="TextBox 43"/>
          <p:cNvSpPr txBox="1"/>
          <p:nvPr/>
        </p:nvSpPr>
        <p:spPr>
          <a:xfrm>
            <a:off x="513429" y="1250726"/>
            <a:ext cx="4880754" cy="1015663"/>
          </a:xfrm>
          <a:prstGeom prst="rect">
            <a:avLst/>
          </a:prstGeom>
          <a:noFill/>
        </p:spPr>
        <p:txBody>
          <a:bodyPr wrap="square" rtlCol="0">
            <a:spAutoFit/>
          </a:bodyPr>
          <a:lstStyle/>
          <a:p>
            <a:pPr>
              <a:buFont typeface="Arial"/>
              <a:buChar char="•"/>
            </a:pPr>
            <a:r>
              <a:rPr lang="en-US" sz="2000" dirty="0" smtClean="0"/>
              <a:t>  Glutamate is an active neurotransmitter</a:t>
            </a:r>
          </a:p>
          <a:p>
            <a:pPr marL="223838" indent="-223838">
              <a:buFont typeface="Arial"/>
              <a:buChar char="•"/>
            </a:pPr>
            <a:r>
              <a:rPr lang="en-US" sz="2000" dirty="0" smtClean="0"/>
              <a:t>Conversion </a:t>
            </a:r>
            <a:r>
              <a:rPr lang="en-US" sz="2000" dirty="0" smtClean="0"/>
              <a:t>to glutamine renders it </a:t>
            </a:r>
            <a:r>
              <a:rPr lang="en-US" sz="2000" dirty="0" smtClean="0"/>
              <a:t>inactive during transport</a:t>
            </a:r>
            <a:endParaRPr lang="en-US" sz="2000" dirty="0"/>
          </a:p>
        </p:txBody>
      </p:sp>
      <p:grpSp>
        <p:nvGrpSpPr>
          <p:cNvPr id="48" name="Group 47"/>
          <p:cNvGrpSpPr/>
          <p:nvPr/>
        </p:nvGrpSpPr>
        <p:grpSpPr>
          <a:xfrm>
            <a:off x="6911968" y="236358"/>
            <a:ext cx="2170912" cy="1764652"/>
            <a:chOff x="6911968" y="236358"/>
            <a:chExt cx="2170912" cy="1764652"/>
          </a:xfrm>
        </p:grpSpPr>
        <p:sp>
          <p:nvSpPr>
            <p:cNvPr id="10" name="TextBox 9"/>
            <p:cNvSpPr txBox="1"/>
            <p:nvPr/>
          </p:nvSpPr>
          <p:spPr>
            <a:xfrm>
              <a:off x="6948736" y="236358"/>
              <a:ext cx="1135159" cy="369332"/>
            </a:xfrm>
            <a:prstGeom prst="rect">
              <a:avLst/>
            </a:prstGeom>
            <a:noFill/>
          </p:spPr>
          <p:txBody>
            <a:bodyPr wrap="none" rtlCol="0">
              <a:spAutoFit/>
            </a:bodyPr>
            <a:lstStyle/>
            <a:p>
              <a:r>
                <a:rPr lang="en-US" dirty="0" smtClean="0"/>
                <a:t>glutamate</a:t>
              </a:r>
              <a:endParaRPr lang="en-US" dirty="0"/>
            </a:p>
          </p:txBody>
        </p:sp>
        <p:sp>
          <p:nvSpPr>
            <p:cNvPr id="27" name="Oval 26"/>
            <p:cNvSpPr/>
            <p:nvPr/>
          </p:nvSpPr>
          <p:spPr>
            <a:xfrm>
              <a:off x="8083895" y="257012"/>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6911968" y="1631678"/>
              <a:ext cx="1126142" cy="369332"/>
            </a:xfrm>
            <a:prstGeom prst="rect">
              <a:avLst/>
            </a:prstGeom>
            <a:noFill/>
          </p:spPr>
          <p:txBody>
            <a:bodyPr wrap="none" rtlCol="0">
              <a:spAutoFit/>
            </a:bodyPr>
            <a:lstStyle/>
            <a:p>
              <a:r>
                <a:rPr lang="en-US" dirty="0" smtClean="0"/>
                <a:t>glutamine</a:t>
              </a:r>
              <a:endParaRPr lang="en-US" dirty="0"/>
            </a:p>
          </p:txBody>
        </p:sp>
        <p:sp>
          <p:nvSpPr>
            <p:cNvPr id="41" name="Oval 40"/>
            <p:cNvSpPr/>
            <p:nvPr/>
          </p:nvSpPr>
          <p:spPr>
            <a:xfrm>
              <a:off x="8047127" y="1652332"/>
              <a:ext cx="216186" cy="291196"/>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Freeform 44"/>
            <p:cNvSpPr/>
            <p:nvPr/>
          </p:nvSpPr>
          <p:spPr>
            <a:xfrm>
              <a:off x="7458412" y="729539"/>
              <a:ext cx="13512" cy="851128"/>
            </a:xfrm>
            <a:custGeom>
              <a:avLst/>
              <a:gdLst>
                <a:gd name="connsiteX0" fmla="*/ 13512 w 13512"/>
                <a:gd name="connsiteY0" fmla="*/ 851128 h 851128"/>
                <a:gd name="connsiteX1" fmla="*/ 0 w 13512"/>
                <a:gd name="connsiteY1" fmla="*/ 0 h 851128"/>
              </a:gdLst>
              <a:ahLst/>
              <a:cxnLst>
                <a:cxn ang="0">
                  <a:pos x="connsiteX0" y="connsiteY0"/>
                </a:cxn>
                <a:cxn ang="0">
                  <a:pos x="connsiteX1" y="connsiteY1"/>
                </a:cxn>
              </a:cxnLst>
              <a:rect l="l" t="t" r="r" b="b"/>
              <a:pathLst>
                <a:path w="13512" h="851128">
                  <a:moveTo>
                    <a:pt x="13512" y="851128"/>
                  </a:moveTo>
                  <a:lnTo>
                    <a:pt x="0" y="0"/>
                  </a:ln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7444901" y="837618"/>
              <a:ext cx="499930" cy="364770"/>
            </a:xfrm>
            <a:custGeom>
              <a:avLst/>
              <a:gdLst>
                <a:gd name="connsiteX0" fmla="*/ 0 w 499930"/>
                <a:gd name="connsiteY0" fmla="*/ 364770 h 364770"/>
                <a:gd name="connsiteX1" fmla="*/ 148628 w 499930"/>
                <a:gd name="connsiteY1" fmla="*/ 81060 h 364770"/>
                <a:gd name="connsiteX2" fmla="*/ 499930 w 499930"/>
                <a:gd name="connsiteY2" fmla="*/ 0 h 364770"/>
              </a:gdLst>
              <a:ahLst/>
              <a:cxnLst>
                <a:cxn ang="0">
                  <a:pos x="connsiteX0" y="connsiteY0"/>
                </a:cxn>
                <a:cxn ang="0">
                  <a:pos x="connsiteX1" y="connsiteY1"/>
                </a:cxn>
                <a:cxn ang="0">
                  <a:pos x="connsiteX2" y="connsiteY2"/>
                </a:cxn>
              </a:cxnLst>
              <a:rect l="l" t="t" r="r" b="b"/>
              <a:pathLst>
                <a:path w="499930" h="364770">
                  <a:moveTo>
                    <a:pt x="0" y="364770"/>
                  </a:moveTo>
                  <a:cubicBezTo>
                    <a:pt x="32653" y="253312"/>
                    <a:pt x="65306" y="141855"/>
                    <a:pt x="148628" y="81060"/>
                  </a:cubicBezTo>
                  <a:cubicBezTo>
                    <a:pt x="231950" y="20265"/>
                    <a:pt x="499930" y="0"/>
                    <a:pt x="499930" y="0"/>
                  </a:cubicBez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TextBox 46"/>
            <p:cNvSpPr txBox="1"/>
            <p:nvPr/>
          </p:nvSpPr>
          <p:spPr>
            <a:xfrm>
              <a:off x="7989311" y="605690"/>
              <a:ext cx="1093569" cy="369332"/>
            </a:xfrm>
            <a:prstGeom prst="rect">
              <a:avLst/>
            </a:prstGeom>
            <a:noFill/>
          </p:spPr>
          <p:txBody>
            <a:bodyPr wrap="none" rtlCol="0">
              <a:spAutoFit/>
            </a:bodyPr>
            <a:lstStyle/>
            <a:p>
              <a:r>
                <a:rPr lang="en-US" dirty="0" smtClean="0"/>
                <a:t>Ammonia</a:t>
              </a:r>
              <a:endParaRPr lang="en-US" dirty="0"/>
            </a:p>
          </p:txBody>
        </p:sp>
      </p:grpSp>
      <p:sp>
        <p:nvSpPr>
          <p:cNvPr id="49" name="Rectangle 48"/>
          <p:cNvSpPr/>
          <p:nvPr/>
        </p:nvSpPr>
        <p:spPr>
          <a:xfrm>
            <a:off x="6804741" y="168808"/>
            <a:ext cx="2278139" cy="1980528"/>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423 0.00948 L -0.10274 0.06847 " pathEditMode="relative" ptsTypes="AA">
                                      <p:cBhvr>
                                        <p:cTn id="6" dur="1000" fill="hold"/>
                                        <p:tgtEl>
                                          <p:spTgt spid="1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right)">
                                      <p:cBhvr>
                                        <p:cTn id="11" dur="5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2" nodeType="click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grpId="1" nodeType="clickEffect">
                                  <p:stCondLst>
                                    <p:cond delay="0"/>
                                  </p:stCondLst>
                                  <p:childTnLst>
                                    <p:animMotion origin="layout" path="M 4.2034E-6 -7.4948E-7 C 0.00364 -0.14018 0.00728 -0.28036 0.06195 -0.36017 C 0.11662 -0.43997 0.22214 -0.45917 0.32783 -0.47837 " pathEditMode="relative" ptsTypes="aaA">
                                      <p:cBhvr>
                                        <p:cTn id="19" dur="1000" fill="hold"/>
                                        <p:tgtEl>
                                          <p:spTgt spid="33"/>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up)">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3" grpId="1" animBg="1"/>
      <p:bldP spid="33" grpId="2" animBg="1"/>
      <p:bldP spid="3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55" y="-305382"/>
            <a:ext cx="8229600" cy="1143000"/>
          </a:xfrm>
        </p:spPr>
        <p:txBody>
          <a:bodyPr/>
          <a:lstStyle/>
          <a:p>
            <a:r>
              <a:rPr lang="en-US" dirty="0" smtClean="0"/>
              <a:t>Glutamate during Encephalitis</a:t>
            </a:r>
            <a:endParaRPr lang="en-US" dirty="0"/>
          </a:p>
        </p:txBody>
      </p:sp>
      <p:sp>
        <p:nvSpPr>
          <p:cNvPr id="5" name="Freeform 4"/>
          <p:cNvSpPr/>
          <p:nvPr/>
        </p:nvSpPr>
        <p:spPr>
          <a:xfrm>
            <a:off x="1186772" y="2697491"/>
            <a:ext cx="3524285" cy="3051003"/>
          </a:xfrm>
          <a:custGeom>
            <a:avLst/>
            <a:gdLst>
              <a:gd name="connsiteX0" fmla="*/ 1880369 w 3524285"/>
              <a:gd name="connsiteY0" fmla="*/ 180133 h 3051003"/>
              <a:gd name="connsiteX1" fmla="*/ 1880369 w 3524285"/>
              <a:gd name="connsiteY1" fmla="*/ 517883 h 3051003"/>
              <a:gd name="connsiteX2" fmla="*/ 1988463 w 3524285"/>
              <a:gd name="connsiteY2" fmla="*/ 977222 h 3051003"/>
              <a:gd name="connsiteX3" fmla="*/ 2596486 w 3524285"/>
              <a:gd name="connsiteY3" fmla="*/ 666492 h 3051003"/>
              <a:gd name="connsiteX4" fmla="*/ 3312603 w 3524285"/>
              <a:gd name="connsiteY4" fmla="*/ 234173 h 3051003"/>
              <a:gd name="connsiteX5" fmla="*/ 3488254 w 3524285"/>
              <a:gd name="connsiteY5" fmla="*/ 342253 h 3051003"/>
              <a:gd name="connsiteX6" fmla="*/ 3096417 w 3524285"/>
              <a:gd name="connsiteY6" fmla="*/ 869142 h 3051003"/>
              <a:gd name="connsiteX7" fmla="*/ 2637021 w 3524285"/>
              <a:gd name="connsiteY7" fmla="*/ 1396031 h 3051003"/>
              <a:gd name="connsiteX8" fmla="*/ 3163975 w 3524285"/>
              <a:gd name="connsiteY8" fmla="*/ 1544640 h 3051003"/>
              <a:gd name="connsiteX9" fmla="*/ 3501766 w 3524285"/>
              <a:gd name="connsiteY9" fmla="*/ 1652720 h 3051003"/>
              <a:gd name="connsiteX10" fmla="*/ 3258556 w 3524285"/>
              <a:gd name="connsiteY10" fmla="*/ 1855370 h 3051003"/>
              <a:gd name="connsiteX11" fmla="*/ 2691068 w 3524285"/>
              <a:gd name="connsiteY11" fmla="*/ 2071529 h 3051003"/>
              <a:gd name="connsiteX12" fmla="*/ 2637021 w 3524285"/>
              <a:gd name="connsiteY12" fmla="*/ 2544378 h 3051003"/>
              <a:gd name="connsiteX13" fmla="*/ 2677556 w 3524285"/>
              <a:gd name="connsiteY13" fmla="*/ 2990208 h 3051003"/>
              <a:gd name="connsiteX14" fmla="*/ 2137091 w 3524285"/>
              <a:gd name="connsiteY14" fmla="*/ 2692988 h 3051003"/>
              <a:gd name="connsiteX15" fmla="*/ 1745253 w 3524285"/>
              <a:gd name="connsiteY15" fmla="*/ 2476829 h 3051003"/>
              <a:gd name="connsiteX16" fmla="*/ 691345 w 3524285"/>
              <a:gd name="connsiteY16" fmla="*/ 2963188 h 3051003"/>
              <a:gd name="connsiteX17" fmla="*/ 407601 w 3524285"/>
              <a:gd name="connsiteY17" fmla="*/ 2949678 h 3051003"/>
              <a:gd name="connsiteX18" fmla="*/ 826462 w 3524285"/>
              <a:gd name="connsiteY18" fmla="*/ 2355239 h 3051003"/>
              <a:gd name="connsiteX19" fmla="*/ 866997 w 3524285"/>
              <a:gd name="connsiteY19" fmla="*/ 2166099 h 3051003"/>
              <a:gd name="connsiteX20" fmla="*/ 2252 w 3524285"/>
              <a:gd name="connsiteY20" fmla="*/ 1747290 h 3051003"/>
              <a:gd name="connsiteX21" fmla="*/ 853485 w 3524285"/>
              <a:gd name="connsiteY21" fmla="*/ 1423051 h 3051003"/>
              <a:gd name="connsiteX22" fmla="*/ 448136 w 3524285"/>
              <a:gd name="connsiteY22" fmla="*/ 1058281 h 3051003"/>
              <a:gd name="connsiteX23" fmla="*/ 150880 w 3524285"/>
              <a:gd name="connsiteY23" fmla="*/ 842122 h 3051003"/>
              <a:gd name="connsiteX24" fmla="*/ 1353416 w 3524285"/>
              <a:gd name="connsiteY24" fmla="*/ 923182 h 3051003"/>
              <a:gd name="connsiteX25" fmla="*/ 1772276 w 3524285"/>
              <a:gd name="connsiteY25" fmla="*/ 126093 h 3051003"/>
              <a:gd name="connsiteX26" fmla="*/ 1934416 w 3524285"/>
              <a:gd name="connsiteY26" fmla="*/ 166623 h 3051003"/>
              <a:gd name="connsiteX27" fmla="*/ 1934416 w 3524285"/>
              <a:gd name="connsiteY27" fmla="*/ 166623 h 305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24285" h="3051003">
                <a:moveTo>
                  <a:pt x="1880369" y="180133"/>
                </a:moveTo>
                <a:cubicBezTo>
                  <a:pt x="1871361" y="282584"/>
                  <a:pt x="1862353" y="385035"/>
                  <a:pt x="1880369" y="517883"/>
                </a:cubicBezTo>
                <a:cubicBezTo>
                  <a:pt x="1898385" y="650731"/>
                  <a:pt x="1869110" y="952454"/>
                  <a:pt x="1988463" y="977222"/>
                </a:cubicBezTo>
                <a:cubicBezTo>
                  <a:pt x="2107816" y="1001990"/>
                  <a:pt x="2375796" y="790333"/>
                  <a:pt x="2596486" y="666492"/>
                </a:cubicBezTo>
                <a:cubicBezTo>
                  <a:pt x="2817176" y="542651"/>
                  <a:pt x="3163975" y="288213"/>
                  <a:pt x="3312603" y="234173"/>
                </a:cubicBezTo>
                <a:cubicBezTo>
                  <a:pt x="3461231" y="180133"/>
                  <a:pt x="3524285" y="236425"/>
                  <a:pt x="3488254" y="342253"/>
                </a:cubicBezTo>
                <a:cubicBezTo>
                  <a:pt x="3452223" y="448081"/>
                  <a:pt x="3238289" y="693512"/>
                  <a:pt x="3096417" y="869142"/>
                </a:cubicBezTo>
                <a:cubicBezTo>
                  <a:pt x="2954545" y="1044772"/>
                  <a:pt x="2625761" y="1283448"/>
                  <a:pt x="2637021" y="1396031"/>
                </a:cubicBezTo>
                <a:cubicBezTo>
                  <a:pt x="2648281" y="1508614"/>
                  <a:pt x="3019851" y="1501859"/>
                  <a:pt x="3163975" y="1544640"/>
                </a:cubicBezTo>
                <a:cubicBezTo>
                  <a:pt x="3308099" y="1587421"/>
                  <a:pt x="3486003" y="1600932"/>
                  <a:pt x="3501766" y="1652720"/>
                </a:cubicBezTo>
                <a:cubicBezTo>
                  <a:pt x="3517529" y="1704508"/>
                  <a:pt x="3393672" y="1785569"/>
                  <a:pt x="3258556" y="1855370"/>
                </a:cubicBezTo>
                <a:cubicBezTo>
                  <a:pt x="3123440" y="1925171"/>
                  <a:pt x="2794657" y="1956694"/>
                  <a:pt x="2691068" y="2071529"/>
                </a:cubicBezTo>
                <a:cubicBezTo>
                  <a:pt x="2587479" y="2186364"/>
                  <a:pt x="2639273" y="2391265"/>
                  <a:pt x="2637021" y="2544378"/>
                </a:cubicBezTo>
                <a:cubicBezTo>
                  <a:pt x="2634769" y="2697491"/>
                  <a:pt x="2760878" y="2965440"/>
                  <a:pt x="2677556" y="2990208"/>
                </a:cubicBezTo>
                <a:cubicBezTo>
                  <a:pt x="2594234" y="3014976"/>
                  <a:pt x="2137091" y="2692988"/>
                  <a:pt x="2137091" y="2692988"/>
                </a:cubicBezTo>
                <a:cubicBezTo>
                  <a:pt x="1981707" y="2607425"/>
                  <a:pt x="1986211" y="2431796"/>
                  <a:pt x="1745253" y="2476829"/>
                </a:cubicBezTo>
                <a:cubicBezTo>
                  <a:pt x="1504295" y="2521862"/>
                  <a:pt x="914287" y="2884380"/>
                  <a:pt x="691345" y="2963188"/>
                </a:cubicBezTo>
                <a:cubicBezTo>
                  <a:pt x="468403" y="3041996"/>
                  <a:pt x="385082" y="3051003"/>
                  <a:pt x="407601" y="2949678"/>
                </a:cubicBezTo>
                <a:cubicBezTo>
                  <a:pt x="430120" y="2848353"/>
                  <a:pt x="749896" y="2485835"/>
                  <a:pt x="826462" y="2355239"/>
                </a:cubicBezTo>
                <a:cubicBezTo>
                  <a:pt x="903028" y="2224643"/>
                  <a:pt x="1004365" y="2267424"/>
                  <a:pt x="866997" y="2166099"/>
                </a:cubicBezTo>
                <a:cubicBezTo>
                  <a:pt x="729629" y="2064774"/>
                  <a:pt x="4504" y="1871131"/>
                  <a:pt x="2252" y="1747290"/>
                </a:cubicBezTo>
                <a:cubicBezTo>
                  <a:pt x="0" y="1623449"/>
                  <a:pt x="779171" y="1537886"/>
                  <a:pt x="853485" y="1423051"/>
                </a:cubicBezTo>
                <a:cubicBezTo>
                  <a:pt x="927799" y="1308216"/>
                  <a:pt x="565237" y="1155102"/>
                  <a:pt x="448136" y="1058281"/>
                </a:cubicBezTo>
                <a:cubicBezTo>
                  <a:pt x="331035" y="961460"/>
                  <a:pt x="0" y="864638"/>
                  <a:pt x="150880" y="842122"/>
                </a:cubicBezTo>
                <a:cubicBezTo>
                  <a:pt x="301760" y="819606"/>
                  <a:pt x="1083183" y="1042520"/>
                  <a:pt x="1353416" y="923182"/>
                </a:cubicBezTo>
                <a:cubicBezTo>
                  <a:pt x="1623649" y="803844"/>
                  <a:pt x="1675443" y="252186"/>
                  <a:pt x="1772276" y="126093"/>
                </a:cubicBezTo>
                <a:cubicBezTo>
                  <a:pt x="1869109" y="0"/>
                  <a:pt x="1934416" y="166623"/>
                  <a:pt x="1934416" y="166623"/>
                </a:cubicBezTo>
                <a:lnTo>
                  <a:pt x="1934416" y="16662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5143429" y="1891396"/>
            <a:ext cx="2314995" cy="1983714"/>
          </a:xfrm>
          <a:custGeom>
            <a:avLst/>
            <a:gdLst>
              <a:gd name="connsiteX0" fmla="*/ 801691 w 2314995"/>
              <a:gd name="connsiteY0" fmla="*/ 94570 h 1983714"/>
              <a:gd name="connsiteX1" fmla="*/ 666575 w 2314995"/>
              <a:gd name="connsiteY1" fmla="*/ 824109 h 1983714"/>
              <a:gd name="connsiteX2" fmla="*/ 490923 w 2314995"/>
              <a:gd name="connsiteY2" fmla="*/ 1215898 h 1983714"/>
              <a:gd name="connsiteX3" fmla="*/ 99086 w 2314995"/>
              <a:gd name="connsiteY3" fmla="*/ 1580667 h 1983714"/>
              <a:gd name="connsiteX4" fmla="*/ 126109 w 2314995"/>
              <a:gd name="connsiteY4" fmla="*/ 1918416 h 1983714"/>
              <a:gd name="connsiteX5" fmla="*/ 855738 w 2314995"/>
              <a:gd name="connsiteY5" fmla="*/ 1972456 h 1983714"/>
              <a:gd name="connsiteX6" fmla="*/ 1193529 w 2314995"/>
              <a:gd name="connsiteY6" fmla="*/ 1918416 h 1983714"/>
              <a:gd name="connsiteX7" fmla="*/ 1247575 w 2314995"/>
              <a:gd name="connsiteY7" fmla="*/ 1715767 h 1983714"/>
              <a:gd name="connsiteX8" fmla="*/ 1463761 w 2314995"/>
              <a:gd name="connsiteY8" fmla="*/ 1594177 h 1983714"/>
              <a:gd name="connsiteX9" fmla="*/ 1652924 w 2314995"/>
              <a:gd name="connsiteY9" fmla="*/ 1715767 h 1983714"/>
              <a:gd name="connsiteX10" fmla="*/ 1693459 w 2314995"/>
              <a:gd name="connsiteY10" fmla="*/ 1877886 h 1983714"/>
              <a:gd name="connsiteX11" fmla="*/ 1706971 w 2314995"/>
              <a:gd name="connsiteY11" fmla="*/ 1972456 h 1983714"/>
              <a:gd name="connsiteX12" fmla="*/ 2260948 w 2314995"/>
              <a:gd name="connsiteY12" fmla="*/ 1850866 h 1983714"/>
              <a:gd name="connsiteX13" fmla="*/ 2031250 w 2314995"/>
              <a:gd name="connsiteY13" fmla="*/ 1323978 h 1983714"/>
              <a:gd name="connsiteX14" fmla="*/ 1598878 w 2314995"/>
              <a:gd name="connsiteY14" fmla="*/ 837619 h 1983714"/>
              <a:gd name="connsiteX15" fmla="*/ 1490785 w 2314995"/>
              <a:gd name="connsiteY15" fmla="*/ 202650 h 1983714"/>
              <a:gd name="connsiteX16" fmla="*/ 1517808 w 2314995"/>
              <a:gd name="connsiteY16" fmla="*/ 0 h 198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4995" h="1983714">
                <a:moveTo>
                  <a:pt x="801691" y="94570"/>
                </a:moveTo>
                <a:cubicBezTo>
                  <a:pt x="760030" y="365895"/>
                  <a:pt x="718370" y="637221"/>
                  <a:pt x="666575" y="824109"/>
                </a:cubicBezTo>
                <a:cubicBezTo>
                  <a:pt x="614780" y="1010997"/>
                  <a:pt x="585505" y="1089805"/>
                  <a:pt x="490923" y="1215898"/>
                </a:cubicBezTo>
                <a:cubicBezTo>
                  <a:pt x="396342" y="1341991"/>
                  <a:pt x="159888" y="1463581"/>
                  <a:pt x="99086" y="1580667"/>
                </a:cubicBezTo>
                <a:cubicBezTo>
                  <a:pt x="38284" y="1697753"/>
                  <a:pt x="0" y="1853118"/>
                  <a:pt x="126109" y="1918416"/>
                </a:cubicBezTo>
                <a:cubicBezTo>
                  <a:pt x="252218" y="1983714"/>
                  <a:pt x="677835" y="1972456"/>
                  <a:pt x="855738" y="1972456"/>
                </a:cubicBezTo>
                <a:cubicBezTo>
                  <a:pt x="1033641" y="1972456"/>
                  <a:pt x="1128223" y="1961197"/>
                  <a:pt x="1193529" y="1918416"/>
                </a:cubicBezTo>
                <a:cubicBezTo>
                  <a:pt x="1258835" y="1875635"/>
                  <a:pt x="1202536" y="1769807"/>
                  <a:pt x="1247575" y="1715767"/>
                </a:cubicBezTo>
                <a:cubicBezTo>
                  <a:pt x="1292614" y="1661727"/>
                  <a:pt x="1396203" y="1594177"/>
                  <a:pt x="1463761" y="1594177"/>
                </a:cubicBezTo>
                <a:cubicBezTo>
                  <a:pt x="1531319" y="1594177"/>
                  <a:pt x="1614641" y="1668482"/>
                  <a:pt x="1652924" y="1715767"/>
                </a:cubicBezTo>
                <a:cubicBezTo>
                  <a:pt x="1691207" y="1763052"/>
                  <a:pt x="1684451" y="1835105"/>
                  <a:pt x="1693459" y="1877886"/>
                </a:cubicBezTo>
                <a:cubicBezTo>
                  <a:pt x="1702467" y="1920667"/>
                  <a:pt x="1612390" y="1976959"/>
                  <a:pt x="1706971" y="1972456"/>
                </a:cubicBezTo>
                <a:cubicBezTo>
                  <a:pt x="1801552" y="1967953"/>
                  <a:pt x="2206902" y="1958946"/>
                  <a:pt x="2260948" y="1850866"/>
                </a:cubicBezTo>
                <a:cubicBezTo>
                  <a:pt x="2314995" y="1742786"/>
                  <a:pt x="2141595" y="1492852"/>
                  <a:pt x="2031250" y="1323978"/>
                </a:cubicBezTo>
                <a:cubicBezTo>
                  <a:pt x="1920905" y="1155104"/>
                  <a:pt x="1688956" y="1024507"/>
                  <a:pt x="1598878" y="837619"/>
                </a:cubicBezTo>
                <a:cubicBezTo>
                  <a:pt x="1508800" y="650731"/>
                  <a:pt x="1504297" y="342253"/>
                  <a:pt x="1490785" y="202650"/>
                </a:cubicBezTo>
                <a:cubicBezTo>
                  <a:pt x="1477273" y="63047"/>
                  <a:pt x="1517808" y="0"/>
                  <a:pt x="1517808"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979038" y="4611405"/>
            <a:ext cx="2655036" cy="1481593"/>
          </a:xfrm>
          <a:custGeom>
            <a:avLst/>
            <a:gdLst>
              <a:gd name="connsiteX0" fmla="*/ 1074175 w 2655036"/>
              <a:gd name="connsiteY0" fmla="*/ 1481593 h 1481593"/>
              <a:gd name="connsiteX1" fmla="*/ 1006617 w 2655036"/>
              <a:gd name="connsiteY1" fmla="*/ 1022254 h 1481593"/>
              <a:gd name="connsiteX2" fmla="*/ 263477 w 2655036"/>
              <a:gd name="connsiteY2" fmla="*/ 373775 h 1481593"/>
              <a:gd name="connsiteX3" fmla="*/ 344547 w 2655036"/>
              <a:gd name="connsiteY3" fmla="*/ 103576 h 1481593"/>
              <a:gd name="connsiteX4" fmla="*/ 2330757 w 2655036"/>
              <a:gd name="connsiteY4" fmla="*/ 63046 h 1481593"/>
              <a:gd name="connsiteX5" fmla="*/ 2290222 w 2655036"/>
              <a:gd name="connsiteY5" fmla="*/ 481855 h 1481593"/>
              <a:gd name="connsiteX6" fmla="*/ 1641664 w 2655036"/>
              <a:gd name="connsiteY6" fmla="*/ 1062784 h 1481593"/>
              <a:gd name="connsiteX7" fmla="*/ 1722734 w 2655036"/>
              <a:gd name="connsiteY7" fmla="*/ 1454573 h 148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5036" h="1481593">
                <a:moveTo>
                  <a:pt x="1074175" y="1481593"/>
                </a:moveTo>
                <a:cubicBezTo>
                  <a:pt x="1107954" y="1344241"/>
                  <a:pt x="1141733" y="1206890"/>
                  <a:pt x="1006617" y="1022254"/>
                </a:cubicBezTo>
                <a:cubicBezTo>
                  <a:pt x="871501" y="837618"/>
                  <a:pt x="373822" y="526888"/>
                  <a:pt x="263477" y="373775"/>
                </a:cubicBezTo>
                <a:cubicBezTo>
                  <a:pt x="153132" y="220662"/>
                  <a:pt x="0" y="155364"/>
                  <a:pt x="344547" y="103576"/>
                </a:cubicBezTo>
                <a:cubicBezTo>
                  <a:pt x="689094" y="51788"/>
                  <a:pt x="2006478" y="0"/>
                  <a:pt x="2330757" y="63046"/>
                </a:cubicBezTo>
                <a:cubicBezTo>
                  <a:pt x="2655036" y="126093"/>
                  <a:pt x="2405071" y="315232"/>
                  <a:pt x="2290222" y="481855"/>
                </a:cubicBezTo>
                <a:cubicBezTo>
                  <a:pt x="2175373" y="648478"/>
                  <a:pt x="1736245" y="900664"/>
                  <a:pt x="1641664" y="1062784"/>
                </a:cubicBezTo>
                <a:cubicBezTo>
                  <a:pt x="1547083" y="1224904"/>
                  <a:pt x="1722734" y="1454573"/>
                  <a:pt x="1722734" y="145457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7458424" y="4269151"/>
            <a:ext cx="949524" cy="369332"/>
          </a:xfrm>
          <a:prstGeom prst="rect">
            <a:avLst/>
          </a:prstGeom>
          <a:noFill/>
        </p:spPr>
        <p:txBody>
          <a:bodyPr wrap="none" rtlCol="0">
            <a:spAutoFit/>
          </a:bodyPr>
          <a:lstStyle/>
          <a:p>
            <a:r>
              <a:rPr lang="en-US" dirty="0" smtClean="0"/>
              <a:t>Synapse</a:t>
            </a:r>
            <a:endParaRPr lang="en-US" dirty="0"/>
          </a:p>
        </p:txBody>
      </p:sp>
      <p:sp>
        <p:nvSpPr>
          <p:cNvPr id="13" name="Oval 12"/>
          <p:cNvSpPr/>
          <p:nvPr/>
        </p:nvSpPr>
        <p:spPr>
          <a:xfrm>
            <a:off x="5089383" y="4015409"/>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588555" y="3724213"/>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394183" y="4320209"/>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873197" y="4306605"/>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494871" y="3734711"/>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976508" y="4015409"/>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067569" y="3869811"/>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54676" y="4161007"/>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372369" y="4161007"/>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2096555" y="3817628"/>
            <a:ext cx="1619146" cy="686757"/>
          </a:xfrm>
          <a:custGeom>
            <a:avLst/>
            <a:gdLst>
              <a:gd name="connsiteX0" fmla="*/ 173400 w 1619146"/>
              <a:gd name="connsiteY0" fmla="*/ 335498 h 686757"/>
              <a:gd name="connsiteX1" fmla="*/ 646307 w 1619146"/>
              <a:gd name="connsiteY1" fmla="*/ 51788 h 686757"/>
              <a:gd name="connsiteX2" fmla="*/ 1416471 w 1619146"/>
              <a:gd name="connsiteY2" fmla="*/ 51788 h 686757"/>
              <a:gd name="connsiteX3" fmla="*/ 1524564 w 1619146"/>
              <a:gd name="connsiteY3" fmla="*/ 362518 h 686757"/>
              <a:gd name="connsiteX4" fmla="*/ 848982 w 1619146"/>
              <a:gd name="connsiteY4" fmla="*/ 308478 h 686757"/>
              <a:gd name="connsiteX5" fmla="*/ 322028 w 1619146"/>
              <a:gd name="connsiteY5" fmla="*/ 659737 h 686757"/>
              <a:gd name="connsiteX6" fmla="*/ 11260 w 1619146"/>
              <a:gd name="connsiteY6" fmla="*/ 470598 h 686757"/>
              <a:gd name="connsiteX7" fmla="*/ 254470 w 1619146"/>
              <a:gd name="connsiteY7" fmla="*/ 254438 h 68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146" h="686757">
                <a:moveTo>
                  <a:pt x="173400" y="335498"/>
                </a:moveTo>
                <a:cubicBezTo>
                  <a:pt x="306264" y="217285"/>
                  <a:pt x="439129" y="99073"/>
                  <a:pt x="646307" y="51788"/>
                </a:cubicBezTo>
                <a:cubicBezTo>
                  <a:pt x="853486" y="4503"/>
                  <a:pt x="1270095" y="0"/>
                  <a:pt x="1416471" y="51788"/>
                </a:cubicBezTo>
                <a:cubicBezTo>
                  <a:pt x="1562847" y="103576"/>
                  <a:pt x="1619146" y="319736"/>
                  <a:pt x="1524564" y="362518"/>
                </a:cubicBezTo>
                <a:cubicBezTo>
                  <a:pt x="1429982" y="405300"/>
                  <a:pt x="1049405" y="258942"/>
                  <a:pt x="848982" y="308478"/>
                </a:cubicBezTo>
                <a:cubicBezTo>
                  <a:pt x="648559" y="358014"/>
                  <a:pt x="461648" y="632717"/>
                  <a:pt x="322028" y="659737"/>
                </a:cubicBezTo>
                <a:cubicBezTo>
                  <a:pt x="182408" y="686757"/>
                  <a:pt x="22520" y="538148"/>
                  <a:pt x="11260" y="470598"/>
                </a:cubicBezTo>
                <a:cubicBezTo>
                  <a:pt x="0" y="403048"/>
                  <a:pt x="254470" y="254438"/>
                  <a:pt x="254470" y="25443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457200" y="2697491"/>
            <a:ext cx="1578452" cy="369332"/>
          </a:xfrm>
          <a:prstGeom prst="rect">
            <a:avLst/>
          </a:prstGeom>
          <a:noFill/>
        </p:spPr>
        <p:txBody>
          <a:bodyPr wrap="none" rtlCol="0">
            <a:spAutoFit/>
          </a:bodyPr>
          <a:lstStyle/>
          <a:p>
            <a:r>
              <a:rPr lang="en-US" dirty="0" smtClean="0"/>
              <a:t>mitochondrion</a:t>
            </a:r>
            <a:endParaRPr lang="en-US" dirty="0"/>
          </a:p>
        </p:txBody>
      </p:sp>
      <p:cxnSp>
        <p:nvCxnSpPr>
          <p:cNvPr id="26" name="Straight Arrow Connector 25"/>
          <p:cNvCxnSpPr/>
          <p:nvPr/>
        </p:nvCxnSpPr>
        <p:spPr>
          <a:xfrm>
            <a:off x="1459257" y="3066823"/>
            <a:ext cx="1243070" cy="948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167039" y="3690444"/>
            <a:ext cx="1070576" cy="369332"/>
          </a:xfrm>
          <a:prstGeom prst="rect">
            <a:avLst/>
          </a:prstGeom>
          <a:solidFill>
            <a:schemeClr val="bg1"/>
          </a:solidFill>
        </p:spPr>
        <p:txBody>
          <a:bodyPr wrap="none" rtlCol="0">
            <a:spAutoFit/>
          </a:bodyPr>
          <a:lstStyle/>
          <a:p>
            <a:r>
              <a:rPr lang="en-US" dirty="0" smtClean="0"/>
              <a:t>ammonia</a:t>
            </a:r>
            <a:endParaRPr lang="en-US" dirty="0"/>
          </a:p>
        </p:txBody>
      </p:sp>
      <p:sp>
        <p:nvSpPr>
          <p:cNvPr id="30" name="TextBox 29"/>
          <p:cNvSpPr txBox="1"/>
          <p:nvPr/>
        </p:nvSpPr>
        <p:spPr>
          <a:xfrm>
            <a:off x="2337513" y="5066240"/>
            <a:ext cx="1074633" cy="369332"/>
          </a:xfrm>
          <a:prstGeom prst="rect">
            <a:avLst/>
          </a:prstGeom>
          <a:solidFill>
            <a:srgbClr val="FFFFFF"/>
          </a:solidFill>
        </p:spPr>
        <p:txBody>
          <a:bodyPr wrap="none" rtlCol="0">
            <a:spAutoFit/>
          </a:bodyPr>
          <a:lstStyle/>
          <a:p>
            <a:r>
              <a:rPr lang="en-US" dirty="0" err="1" smtClean="0"/>
              <a:t>Astrocyte</a:t>
            </a:r>
            <a:endParaRPr lang="en-US" dirty="0"/>
          </a:p>
        </p:txBody>
      </p:sp>
      <p:sp>
        <p:nvSpPr>
          <p:cNvPr id="33" name="Oval 32"/>
          <p:cNvSpPr/>
          <p:nvPr/>
        </p:nvSpPr>
        <p:spPr>
          <a:xfrm>
            <a:off x="3195960" y="4489873"/>
            <a:ext cx="216186" cy="291196"/>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rot="10800000" flipV="1">
            <a:off x="3358099" y="4395151"/>
            <a:ext cx="303557" cy="1862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804741" y="2742524"/>
            <a:ext cx="1995483" cy="369332"/>
          </a:xfrm>
          <a:prstGeom prst="rect">
            <a:avLst/>
          </a:prstGeom>
          <a:solidFill>
            <a:schemeClr val="bg1"/>
          </a:solidFill>
        </p:spPr>
        <p:txBody>
          <a:bodyPr wrap="none" rtlCol="0">
            <a:spAutoFit/>
          </a:bodyPr>
          <a:lstStyle/>
          <a:p>
            <a:r>
              <a:rPr lang="en-US" dirty="0" err="1" smtClean="0"/>
              <a:t>Presynaptic</a:t>
            </a:r>
            <a:r>
              <a:rPr lang="en-US" dirty="0" smtClean="0"/>
              <a:t> neuron</a:t>
            </a:r>
            <a:endParaRPr lang="en-US" dirty="0"/>
          </a:p>
        </p:txBody>
      </p:sp>
      <p:sp>
        <p:nvSpPr>
          <p:cNvPr id="43" name="TextBox 42"/>
          <p:cNvSpPr txBox="1"/>
          <p:nvPr/>
        </p:nvSpPr>
        <p:spPr>
          <a:xfrm>
            <a:off x="6804741" y="5723666"/>
            <a:ext cx="2085314" cy="369332"/>
          </a:xfrm>
          <a:prstGeom prst="rect">
            <a:avLst/>
          </a:prstGeom>
          <a:noFill/>
        </p:spPr>
        <p:txBody>
          <a:bodyPr wrap="none" rtlCol="0">
            <a:spAutoFit/>
          </a:bodyPr>
          <a:lstStyle/>
          <a:p>
            <a:r>
              <a:rPr lang="en-US" dirty="0" smtClean="0"/>
              <a:t>Postsynaptic neuron</a:t>
            </a:r>
            <a:endParaRPr lang="en-US" dirty="0"/>
          </a:p>
        </p:txBody>
      </p:sp>
      <p:sp>
        <p:nvSpPr>
          <p:cNvPr id="44" name="TextBox 43"/>
          <p:cNvSpPr txBox="1"/>
          <p:nvPr/>
        </p:nvSpPr>
        <p:spPr>
          <a:xfrm>
            <a:off x="769361" y="876898"/>
            <a:ext cx="3941696" cy="156966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During encephalitis, </a:t>
            </a:r>
            <a:r>
              <a:rPr lang="en-US" sz="2400" dirty="0" err="1" smtClean="0"/>
              <a:t>astrocyte</a:t>
            </a:r>
            <a:r>
              <a:rPr lang="en-US" sz="2400" dirty="0" smtClean="0"/>
              <a:t> releases ammonia from glutamine in mitochondria and ships out glutamate</a:t>
            </a:r>
            <a:endParaRPr lang="en-US" sz="2400" dirty="0"/>
          </a:p>
        </p:txBody>
      </p:sp>
      <p:sp>
        <p:nvSpPr>
          <p:cNvPr id="32" name="Oval 31"/>
          <p:cNvSpPr/>
          <p:nvPr/>
        </p:nvSpPr>
        <p:spPr>
          <a:xfrm>
            <a:off x="2702327" y="3977955"/>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34"/>
          <p:cNvGrpSpPr/>
          <p:nvPr/>
        </p:nvGrpSpPr>
        <p:grpSpPr>
          <a:xfrm>
            <a:off x="6911968" y="695698"/>
            <a:ext cx="2170912" cy="1764652"/>
            <a:chOff x="6911968" y="236358"/>
            <a:chExt cx="2170912" cy="1764652"/>
          </a:xfrm>
        </p:grpSpPr>
        <p:sp>
          <p:nvSpPr>
            <p:cNvPr id="37" name="TextBox 36"/>
            <p:cNvSpPr txBox="1"/>
            <p:nvPr/>
          </p:nvSpPr>
          <p:spPr>
            <a:xfrm>
              <a:off x="6948736" y="236358"/>
              <a:ext cx="1135159" cy="369332"/>
            </a:xfrm>
            <a:prstGeom prst="rect">
              <a:avLst/>
            </a:prstGeom>
            <a:noFill/>
          </p:spPr>
          <p:txBody>
            <a:bodyPr wrap="none" rtlCol="0">
              <a:spAutoFit/>
            </a:bodyPr>
            <a:lstStyle/>
            <a:p>
              <a:r>
                <a:rPr lang="en-US" dirty="0" smtClean="0"/>
                <a:t>glutamate</a:t>
              </a:r>
              <a:endParaRPr lang="en-US" dirty="0"/>
            </a:p>
          </p:txBody>
        </p:sp>
        <p:sp>
          <p:nvSpPr>
            <p:cNvPr id="39" name="Oval 38"/>
            <p:cNvSpPr/>
            <p:nvPr/>
          </p:nvSpPr>
          <p:spPr>
            <a:xfrm>
              <a:off x="8083895" y="257012"/>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6911968" y="1631678"/>
              <a:ext cx="1126142" cy="369332"/>
            </a:xfrm>
            <a:prstGeom prst="rect">
              <a:avLst/>
            </a:prstGeom>
            <a:noFill/>
          </p:spPr>
          <p:txBody>
            <a:bodyPr wrap="none" rtlCol="0">
              <a:spAutoFit/>
            </a:bodyPr>
            <a:lstStyle/>
            <a:p>
              <a:r>
                <a:rPr lang="en-US" dirty="0" smtClean="0"/>
                <a:t>glutamine</a:t>
              </a:r>
              <a:endParaRPr lang="en-US" dirty="0"/>
            </a:p>
          </p:txBody>
        </p:sp>
        <p:sp>
          <p:nvSpPr>
            <p:cNvPr id="46" name="Oval 45"/>
            <p:cNvSpPr/>
            <p:nvPr/>
          </p:nvSpPr>
          <p:spPr>
            <a:xfrm>
              <a:off x="8047127" y="1652332"/>
              <a:ext cx="216186" cy="291196"/>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Freeform 46"/>
            <p:cNvSpPr/>
            <p:nvPr/>
          </p:nvSpPr>
          <p:spPr>
            <a:xfrm>
              <a:off x="7458412" y="729539"/>
              <a:ext cx="13512" cy="851128"/>
            </a:xfrm>
            <a:custGeom>
              <a:avLst/>
              <a:gdLst>
                <a:gd name="connsiteX0" fmla="*/ 13512 w 13512"/>
                <a:gd name="connsiteY0" fmla="*/ 851128 h 851128"/>
                <a:gd name="connsiteX1" fmla="*/ 0 w 13512"/>
                <a:gd name="connsiteY1" fmla="*/ 0 h 851128"/>
              </a:gdLst>
              <a:ahLst/>
              <a:cxnLst>
                <a:cxn ang="0">
                  <a:pos x="connsiteX0" y="connsiteY0"/>
                </a:cxn>
                <a:cxn ang="0">
                  <a:pos x="connsiteX1" y="connsiteY1"/>
                </a:cxn>
              </a:cxnLst>
              <a:rect l="l" t="t" r="r" b="b"/>
              <a:pathLst>
                <a:path w="13512" h="851128">
                  <a:moveTo>
                    <a:pt x="13512" y="851128"/>
                  </a:moveTo>
                  <a:lnTo>
                    <a:pt x="0" y="0"/>
                  </a:ln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7444901" y="837618"/>
              <a:ext cx="499930" cy="364770"/>
            </a:xfrm>
            <a:custGeom>
              <a:avLst/>
              <a:gdLst>
                <a:gd name="connsiteX0" fmla="*/ 0 w 499930"/>
                <a:gd name="connsiteY0" fmla="*/ 364770 h 364770"/>
                <a:gd name="connsiteX1" fmla="*/ 148628 w 499930"/>
                <a:gd name="connsiteY1" fmla="*/ 81060 h 364770"/>
                <a:gd name="connsiteX2" fmla="*/ 499930 w 499930"/>
                <a:gd name="connsiteY2" fmla="*/ 0 h 364770"/>
              </a:gdLst>
              <a:ahLst/>
              <a:cxnLst>
                <a:cxn ang="0">
                  <a:pos x="connsiteX0" y="connsiteY0"/>
                </a:cxn>
                <a:cxn ang="0">
                  <a:pos x="connsiteX1" y="connsiteY1"/>
                </a:cxn>
                <a:cxn ang="0">
                  <a:pos x="connsiteX2" y="connsiteY2"/>
                </a:cxn>
              </a:cxnLst>
              <a:rect l="l" t="t" r="r" b="b"/>
              <a:pathLst>
                <a:path w="499930" h="364770">
                  <a:moveTo>
                    <a:pt x="0" y="364770"/>
                  </a:moveTo>
                  <a:cubicBezTo>
                    <a:pt x="32653" y="253312"/>
                    <a:pt x="65306" y="141855"/>
                    <a:pt x="148628" y="81060"/>
                  </a:cubicBezTo>
                  <a:cubicBezTo>
                    <a:pt x="231950" y="20265"/>
                    <a:pt x="499930" y="0"/>
                    <a:pt x="499930" y="0"/>
                  </a:cubicBez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p:cNvSpPr txBox="1"/>
            <p:nvPr/>
          </p:nvSpPr>
          <p:spPr>
            <a:xfrm>
              <a:off x="7989311" y="605690"/>
              <a:ext cx="1093569" cy="369332"/>
            </a:xfrm>
            <a:prstGeom prst="rect">
              <a:avLst/>
            </a:prstGeom>
            <a:noFill/>
          </p:spPr>
          <p:txBody>
            <a:bodyPr wrap="none" rtlCol="0">
              <a:spAutoFit/>
            </a:bodyPr>
            <a:lstStyle/>
            <a:p>
              <a:r>
                <a:rPr lang="en-US" dirty="0" smtClean="0"/>
                <a:t>Ammonia</a:t>
              </a:r>
              <a:endParaRPr lang="en-US" dirty="0"/>
            </a:p>
          </p:txBody>
        </p:sp>
      </p:grpSp>
      <p:sp>
        <p:nvSpPr>
          <p:cNvPr id="50" name="Rectangle 49"/>
          <p:cNvSpPr/>
          <p:nvPr/>
        </p:nvSpPr>
        <p:spPr>
          <a:xfrm>
            <a:off x="6804741" y="641658"/>
            <a:ext cx="2278139" cy="1980528"/>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537532" y="2697491"/>
            <a:ext cx="305102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Glutamate can induce seizures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grpId="0" nodeType="clickEffect">
                                  <p:stCondLst>
                                    <p:cond delay="0"/>
                                  </p:stCondLst>
                                  <p:childTnLst>
                                    <p:animMotion origin="layout" path="M -0.01423 0.00948 L -0.10274 0.06847 " pathEditMode="relative" ptsTypes="AA">
                                      <p:cBhvr>
                                        <p:cTn id="19" dur="1000" fill="hold"/>
                                        <p:tgtEl>
                                          <p:spTgt spid="17"/>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right)">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2" nodeType="clickEffect">
                                  <p:stCondLst>
                                    <p:cond delay="0"/>
                                  </p:stCondLst>
                                  <p:childTnLst>
                                    <p:animMotion origin="layout" path="M 6.80319E-7 0.00023 L -0.04512 -0.07287 " pathEditMode="relative" ptsTypes="AA">
                                      <p:cBhvr>
                                        <p:cTn id="32" dur="1000" fill="hold"/>
                                        <p:tgtEl>
                                          <p:spTgt spid="33"/>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1" nodeType="clickEffect">
                                  <p:stCondLst>
                                    <p:cond delay="0"/>
                                  </p:stCondLst>
                                  <p:childTnLst>
                                    <p:animMotion origin="layout" path="M -2.68657E-6 -4.33727E-6 C 0.02811 -0.05921 0.05623 -0.1182 0.09458 -0.15752 C 0.13294 -0.19685 0.18171 -0.21651 0.23047 -0.23617 " pathEditMode="relative" ptsTypes="aaA">
                                      <p:cBhvr>
                                        <p:cTn id="44" dur="1000" fill="hold"/>
                                        <p:tgtEl>
                                          <p:spTgt spid="32"/>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p:bldP spid="28" grpId="0" animBg="1"/>
      <p:bldP spid="33" grpId="1" animBg="1"/>
      <p:bldP spid="33" grpId="2" animBg="1"/>
      <p:bldP spid="44" grpId="0" animBg="1"/>
      <p:bldP spid="32" grpId="0" animBg="1"/>
      <p:bldP spid="32" grpId="1" animBg="1"/>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Ammonia Needed in the Mitochondrion?</a:t>
            </a:r>
            <a:endParaRPr lang="en-US" dirty="0"/>
          </a:p>
        </p:txBody>
      </p:sp>
      <p:sp>
        <p:nvSpPr>
          <p:cNvPr id="3" name="Content Placeholder 2"/>
          <p:cNvSpPr>
            <a:spLocks noGrp="1"/>
          </p:cNvSpPr>
          <p:nvPr>
            <p:ph idx="1"/>
          </p:nvPr>
        </p:nvSpPr>
        <p:spPr/>
        <p:txBody>
          <a:bodyPr/>
          <a:lstStyle/>
          <a:p>
            <a:r>
              <a:rPr lang="en-US" dirty="0" smtClean="0"/>
              <a:t>To replace </a:t>
            </a:r>
            <a:r>
              <a:rPr lang="en-US" dirty="0" err="1" smtClean="0"/>
              <a:t>taurine</a:t>
            </a:r>
            <a:r>
              <a:rPr lang="en-US" dirty="0" smtClean="0"/>
              <a:t>!</a:t>
            </a:r>
          </a:p>
          <a:p>
            <a:r>
              <a:rPr lang="en-US" dirty="0" err="1" smtClean="0"/>
              <a:t>Astrocyte</a:t>
            </a:r>
            <a:r>
              <a:rPr lang="en-US" dirty="0" smtClean="0"/>
              <a:t> releases both </a:t>
            </a:r>
            <a:r>
              <a:rPr lang="en-US" dirty="0" err="1" smtClean="0"/>
              <a:t>taurine</a:t>
            </a:r>
            <a:r>
              <a:rPr lang="en-US" dirty="0" smtClean="0"/>
              <a:t> and glutamate into the medium</a:t>
            </a:r>
          </a:p>
          <a:p>
            <a:r>
              <a:rPr lang="en-US" dirty="0" smtClean="0"/>
              <a:t>Ammonia replaces </a:t>
            </a:r>
            <a:r>
              <a:rPr lang="en-US" dirty="0" err="1" smtClean="0"/>
              <a:t>taurine</a:t>
            </a:r>
            <a:r>
              <a:rPr lang="en-US" dirty="0" smtClean="0"/>
              <a:t> as buffering agent in mitochondria</a:t>
            </a:r>
          </a:p>
          <a:p>
            <a:pPr lvl="1"/>
            <a:r>
              <a:rPr lang="en-US" dirty="0" smtClean="0"/>
              <a:t>Helps them maintain basic pH</a:t>
            </a:r>
            <a:endParaRPr lang="en-US" dirty="0"/>
          </a:p>
        </p:txBody>
      </p:sp>
      <p:sp>
        <p:nvSpPr>
          <p:cNvPr id="4" name="TextBox 3"/>
          <p:cNvSpPr txBox="1"/>
          <p:nvPr/>
        </p:nvSpPr>
        <p:spPr>
          <a:xfrm>
            <a:off x="2553208" y="5172056"/>
            <a:ext cx="3941696" cy="954107"/>
          </a:xfrm>
          <a:prstGeom prst="rect">
            <a:avLst/>
          </a:prstGeom>
          <a:solidFill>
            <a:srgbClr val="FBFFB9"/>
          </a:solidFill>
          <a:ln>
            <a:solidFill>
              <a:srgbClr val="000000"/>
            </a:solidFill>
          </a:ln>
        </p:spPr>
        <p:txBody>
          <a:bodyPr wrap="square" rtlCol="0">
            <a:spAutoFit/>
          </a:bodyPr>
          <a:lstStyle/>
          <a:p>
            <a:r>
              <a:rPr lang="en-US" sz="2800" dirty="0" smtClean="0"/>
              <a:t>THIS FREES UP TAURINE TO PRODUCE SULFATE!!!</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55" y="-305382"/>
            <a:ext cx="8229600" cy="1143000"/>
          </a:xfrm>
        </p:spPr>
        <p:txBody>
          <a:bodyPr/>
          <a:lstStyle/>
          <a:p>
            <a:r>
              <a:rPr lang="en-US" dirty="0" smtClean="0"/>
              <a:t>Glutamate during Encephalitis</a:t>
            </a:r>
            <a:endParaRPr lang="en-US" dirty="0"/>
          </a:p>
        </p:txBody>
      </p:sp>
      <p:sp>
        <p:nvSpPr>
          <p:cNvPr id="5" name="Freeform 4"/>
          <p:cNvSpPr/>
          <p:nvPr/>
        </p:nvSpPr>
        <p:spPr>
          <a:xfrm>
            <a:off x="1186772" y="2697491"/>
            <a:ext cx="3524285" cy="3051003"/>
          </a:xfrm>
          <a:custGeom>
            <a:avLst/>
            <a:gdLst>
              <a:gd name="connsiteX0" fmla="*/ 1880369 w 3524285"/>
              <a:gd name="connsiteY0" fmla="*/ 180133 h 3051003"/>
              <a:gd name="connsiteX1" fmla="*/ 1880369 w 3524285"/>
              <a:gd name="connsiteY1" fmla="*/ 517883 h 3051003"/>
              <a:gd name="connsiteX2" fmla="*/ 1988463 w 3524285"/>
              <a:gd name="connsiteY2" fmla="*/ 977222 h 3051003"/>
              <a:gd name="connsiteX3" fmla="*/ 2596486 w 3524285"/>
              <a:gd name="connsiteY3" fmla="*/ 666492 h 3051003"/>
              <a:gd name="connsiteX4" fmla="*/ 3312603 w 3524285"/>
              <a:gd name="connsiteY4" fmla="*/ 234173 h 3051003"/>
              <a:gd name="connsiteX5" fmla="*/ 3488254 w 3524285"/>
              <a:gd name="connsiteY5" fmla="*/ 342253 h 3051003"/>
              <a:gd name="connsiteX6" fmla="*/ 3096417 w 3524285"/>
              <a:gd name="connsiteY6" fmla="*/ 869142 h 3051003"/>
              <a:gd name="connsiteX7" fmla="*/ 2637021 w 3524285"/>
              <a:gd name="connsiteY7" fmla="*/ 1396031 h 3051003"/>
              <a:gd name="connsiteX8" fmla="*/ 3163975 w 3524285"/>
              <a:gd name="connsiteY8" fmla="*/ 1544640 h 3051003"/>
              <a:gd name="connsiteX9" fmla="*/ 3501766 w 3524285"/>
              <a:gd name="connsiteY9" fmla="*/ 1652720 h 3051003"/>
              <a:gd name="connsiteX10" fmla="*/ 3258556 w 3524285"/>
              <a:gd name="connsiteY10" fmla="*/ 1855370 h 3051003"/>
              <a:gd name="connsiteX11" fmla="*/ 2691068 w 3524285"/>
              <a:gd name="connsiteY11" fmla="*/ 2071529 h 3051003"/>
              <a:gd name="connsiteX12" fmla="*/ 2637021 w 3524285"/>
              <a:gd name="connsiteY12" fmla="*/ 2544378 h 3051003"/>
              <a:gd name="connsiteX13" fmla="*/ 2677556 w 3524285"/>
              <a:gd name="connsiteY13" fmla="*/ 2990208 h 3051003"/>
              <a:gd name="connsiteX14" fmla="*/ 2137091 w 3524285"/>
              <a:gd name="connsiteY14" fmla="*/ 2692988 h 3051003"/>
              <a:gd name="connsiteX15" fmla="*/ 1745253 w 3524285"/>
              <a:gd name="connsiteY15" fmla="*/ 2476829 h 3051003"/>
              <a:gd name="connsiteX16" fmla="*/ 691345 w 3524285"/>
              <a:gd name="connsiteY16" fmla="*/ 2963188 h 3051003"/>
              <a:gd name="connsiteX17" fmla="*/ 407601 w 3524285"/>
              <a:gd name="connsiteY17" fmla="*/ 2949678 h 3051003"/>
              <a:gd name="connsiteX18" fmla="*/ 826462 w 3524285"/>
              <a:gd name="connsiteY18" fmla="*/ 2355239 h 3051003"/>
              <a:gd name="connsiteX19" fmla="*/ 866997 w 3524285"/>
              <a:gd name="connsiteY19" fmla="*/ 2166099 h 3051003"/>
              <a:gd name="connsiteX20" fmla="*/ 2252 w 3524285"/>
              <a:gd name="connsiteY20" fmla="*/ 1747290 h 3051003"/>
              <a:gd name="connsiteX21" fmla="*/ 853485 w 3524285"/>
              <a:gd name="connsiteY21" fmla="*/ 1423051 h 3051003"/>
              <a:gd name="connsiteX22" fmla="*/ 448136 w 3524285"/>
              <a:gd name="connsiteY22" fmla="*/ 1058281 h 3051003"/>
              <a:gd name="connsiteX23" fmla="*/ 150880 w 3524285"/>
              <a:gd name="connsiteY23" fmla="*/ 842122 h 3051003"/>
              <a:gd name="connsiteX24" fmla="*/ 1353416 w 3524285"/>
              <a:gd name="connsiteY24" fmla="*/ 923182 h 3051003"/>
              <a:gd name="connsiteX25" fmla="*/ 1772276 w 3524285"/>
              <a:gd name="connsiteY25" fmla="*/ 126093 h 3051003"/>
              <a:gd name="connsiteX26" fmla="*/ 1934416 w 3524285"/>
              <a:gd name="connsiteY26" fmla="*/ 166623 h 3051003"/>
              <a:gd name="connsiteX27" fmla="*/ 1934416 w 3524285"/>
              <a:gd name="connsiteY27" fmla="*/ 166623 h 305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24285" h="3051003">
                <a:moveTo>
                  <a:pt x="1880369" y="180133"/>
                </a:moveTo>
                <a:cubicBezTo>
                  <a:pt x="1871361" y="282584"/>
                  <a:pt x="1862353" y="385035"/>
                  <a:pt x="1880369" y="517883"/>
                </a:cubicBezTo>
                <a:cubicBezTo>
                  <a:pt x="1898385" y="650731"/>
                  <a:pt x="1869110" y="952454"/>
                  <a:pt x="1988463" y="977222"/>
                </a:cubicBezTo>
                <a:cubicBezTo>
                  <a:pt x="2107816" y="1001990"/>
                  <a:pt x="2375796" y="790333"/>
                  <a:pt x="2596486" y="666492"/>
                </a:cubicBezTo>
                <a:cubicBezTo>
                  <a:pt x="2817176" y="542651"/>
                  <a:pt x="3163975" y="288213"/>
                  <a:pt x="3312603" y="234173"/>
                </a:cubicBezTo>
                <a:cubicBezTo>
                  <a:pt x="3461231" y="180133"/>
                  <a:pt x="3524285" y="236425"/>
                  <a:pt x="3488254" y="342253"/>
                </a:cubicBezTo>
                <a:cubicBezTo>
                  <a:pt x="3452223" y="448081"/>
                  <a:pt x="3238289" y="693512"/>
                  <a:pt x="3096417" y="869142"/>
                </a:cubicBezTo>
                <a:cubicBezTo>
                  <a:pt x="2954545" y="1044772"/>
                  <a:pt x="2625761" y="1283448"/>
                  <a:pt x="2637021" y="1396031"/>
                </a:cubicBezTo>
                <a:cubicBezTo>
                  <a:pt x="2648281" y="1508614"/>
                  <a:pt x="3019851" y="1501859"/>
                  <a:pt x="3163975" y="1544640"/>
                </a:cubicBezTo>
                <a:cubicBezTo>
                  <a:pt x="3308099" y="1587421"/>
                  <a:pt x="3486003" y="1600932"/>
                  <a:pt x="3501766" y="1652720"/>
                </a:cubicBezTo>
                <a:cubicBezTo>
                  <a:pt x="3517529" y="1704508"/>
                  <a:pt x="3393672" y="1785569"/>
                  <a:pt x="3258556" y="1855370"/>
                </a:cubicBezTo>
                <a:cubicBezTo>
                  <a:pt x="3123440" y="1925171"/>
                  <a:pt x="2794657" y="1956694"/>
                  <a:pt x="2691068" y="2071529"/>
                </a:cubicBezTo>
                <a:cubicBezTo>
                  <a:pt x="2587479" y="2186364"/>
                  <a:pt x="2639273" y="2391265"/>
                  <a:pt x="2637021" y="2544378"/>
                </a:cubicBezTo>
                <a:cubicBezTo>
                  <a:pt x="2634769" y="2697491"/>
                  <a:pt x="2760878" y="2965440"/>
                  <a:pt x="2677556" y="2990208"/>
                </a:cubicBezTo>
                <a:cubicBezTo>
                  <a:pt x="2594234" y="3014976"/>
                  <a:pt x="2137091" y="2692988"/>
                  <a:pt x="2137091" y="2692988"/>
                </a:cubicBezTo>
                <a:cubicBezTo>
                  <a:pt x="1981707" y="2607425"/>
                  <a:pt x="1986211" y="2431796"/>
                  <a:pt x="1745253" y="2476829"/>
                </a:cubicBezTo>
                <a:cubicBezTo>
                  <a:pt x="1504295" y="2521862"/>
                  <a:pt x="914287" y="2884380"/>
                  <a:pt x="691345" y="2963188"/>
                </a:cubicBezTo>
                <a:cubicBezTo>
                  <a:pt x="468403" y="3041996"/>
                  <a:pt x="385082" y="3051003"/>
                  <a:pt x="407601" y="2949678"/>
                </a:cubicBezTo>
                <a:cubicBezTo>
                  <a:pt x="430120" y="2848353"/>
                  <a:pt x="749896" y="2485835"/>
                  <a:pt x="826462" y="2355239"/>
                </a:cubicBezTo>
                <a:cubicBezTo>
                  <a:pt x="903028" y="2224643"/>
                  <a:pt x="1004365" y="2267424"/>
                  <a:pt x="866997" y="2166099"/>
                </a:cubicBezTo>
                <a:cubicBezTo>
                  <a:pt x="729629" y="2064774"/>
                  <a:pt x="4504" y="1871131"/>
                  <a:pt x="2252" y="1747290"/>
                </a:cubicBezTo>
                <a:cubicBezTo>
                  <a:pt x="0" y="1623449"/>
                  <a:pt x="779171" y="1537886"/>
                  <a:pt x="853485" y="1423051"/>
                </a:cubicBezTo>
                <a:cubicBezTo>
                  <a:pt x="927799" y="1308216"/>
                  <a:pt x="565237" y="1155102"/>
                  <a:pt x="448136" y="1058281"/>
                </a:cubicBezTo>
                <a:cubicBezTo>
                  <a:pt x="331035" y="961460"/>
                  <a:pt x="0" y="864638"/>
                  <a:pt x="150880" y="842122"/>
                </a:cubicBezTo>
                <a:cubicBezTo>
                  <a:pt x="301760" y="819606"/>
                  <a:pt x="1083183" y="1042520"/>
                  <a:pt x="1353416" y="923182"/>
                </a:cubicBezTo>
                <a:cubicBezTo>
                  <a:pt x="1623649" y="803844"/>
                  <a:pt x="1675443" y="252186"/>
                  <a:pt x="1772276" y="126093"/>
                </a:cubicBezTo>
                <a:cubicBezTo>
                  <a:pt x="1869109" y="0"/>
                  <a:pt x="1934416" y="166623"/>
                  <a:pt x="1934416" y="166623"/>
                </a:cubicBezTo>
                <a:lnTo>
                  <a:pt x="1934416" y="16662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5143429" y="1891396"/>
            <a:ext cx="2314995" cy="1983714"/>
          </a:xfrm>
          <a:custGeom>
            <a:avLst/>
            <a:gdLst>
              <a:gd name="connsiteX0" fmla="*/ 801691 w 2314995"/>
              <a:gd name="connsiteY0" fmla="*/ 94570 h 1983714"/>
              <a:gd name="connsiteX1" fmla="*/ 666575 w 2314995"/>
              <a:gd name="connsiteY1" fmla="*/ 824109 h 1983714"/>
              <a:gd name="connsiteX2" fmla="*/ 490923 w 2314995"/>
              <a:gd name="connsiteY2" fmla="*/ 1215898 h 1983714"/>
              <a:gd name="connsiteX3" fmla="*/ 99086 w 2314995"/>
              <a:gd name="connsiteY3" fmla="*/ 1580667 h 1983714"/>
              <a:gd name="connsiteX4" fmla="*/ 126109 w 2314995"/>
              <a:gd name="connsiteY4" fmla="*/ 1918416 h 1983714"/>
              <a:gd name="connsiteX5" fmla="*/ 855738 w 2314995"/>
              <a:gd name="connsiteY5" fmla="*/ 1972456 h 1983714"/>
              <a:gd name="connsiteX6" fmla="*/ 1193529 w 2314995"/>
              <a:gd name="connsiteY6" fmla="*/ 1918416 h 1983714"/>
              <a:gd name="connsiteX7" fmla="*/ 1247575 w 2314995"/>
              <a:gd name="connsiteY7" fmla="*/ 1715767 h 1983714"/>
              <a:gd name="connsiteX8" fmla="*/ 1463761 w 2314995"/>
              <a:gd name="connsiteY8" fmla="*/ 1594177 h 1983714"/>
              <a:gd name="connsiteX9" fmla="*/ 1652924 w 2314995"/>
              <a:gd name="connsiteY9" fmla="*/ 1715767 h 1983714"/>
              <a:gd name="connsiteX10" fmla="*/ 1693459 w 2314995"/>
              <a:gd name="connsiteY10" fmla="*/ 1877886 h 1983714"/>
              <a:gd name="connsiteX11" fmla="*/ 1706971 w 2314995"/>
              <a:gd name="connsiteY11" fmla="*/ 1972456 h 1983714"/>
              <a:gd name="connsiteX12" fmla="*/ 2260948 w 2314995"/>
              <a:gd name="connsiteY12" fmla="*/ 1850866 h 1983714"/>
              <a:gd name="connsiteX13" fmla="*/ 2031250 w 2314995"/>
              <a:gd name="connsiteY13" fmla="*/ 1323978 h 1983714"/>
              <a:gd name="connsiteX14" fmla="*/ 1598878 w 2314995"/>
              <a:gd name="connsiteY14" fmla="*/ 837619 h 1983714"/>
              <a:gd name="connsiteX15" fmla="*/ 1490785 w 2314995"/>
              <a:gd name="connsiteY15" fmla="*/ 202650 h 1983714"/>
              <a:gd name="connsiteX16" fmla="*/ 1517808 w 2314995"/>
              <a:gd name="connsiteY16" fmla="*/ 0 h 198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4995" h="1983714">
                <a:moveTo>
                  <a:pt x="801691" y="94570"/>
                </a:moveTo>
                <a:cubicBezTo>
                  <a:pt x="760030" y="365895"/>
                  <a:pt x="718370" y="637221"/>
                  <a:pt x="666575" y="824109"/>
                </a:cubicBezTo>
                <a:cubicBezTo>
                  <a:pt x="614780" y="1010997"/>
                  <a:pt x="585505" y="1089805"/>
                  <a:pt x="490923" y="1215898"/>
                </a:cubicBezTo>
                <a:cubicBezTo>
                  <a:pt x="396342" y="1341991"/>
                  <a:pt x="159888" y="1463581"/>
                  <a:pt x="99086" y="1580667"/>
                </a:cubicBezTo>
                <a:cubicBezTo>
                  <a:pt x="38284" y="1697753"/>
                  <a:pt x="0" y="1853118"/>
                  <a:pt x="126109" y="1918416"/>
                </a:cubicBezTo>
                <a:cubicBezTo>
                  <a:pt x="252218" y="1983714"/>
                  <a:pt x="677835" y="1972456"/>
                  <a:pt x="855738" y="1972456"/>
                </a:cubicBezTo>
                <a:cubicBezTo>
                  <a:pt x="1033641" y="1972456"/>
                  <a:pt x="1128223" y="1961197"/>
                  <a:pt x="1193529" y="1918416"/>
                </a:cubicBezTo>
                <a:cubicBezTo>
                  <a:pt x="1258835" y="1875635"/>
                  <a:pt x="1202536" y="1769807"/>
                  <a:pt x="1247575" y="1715767"/>
                </a:cubicBezTo>
                <a:cubicBezTo>
                  <a:pt x="1292614" y="1661727"/>
                  <a:pt x="1396203" y="1594177"/>
                  <a:pt x="1463761" y="1594177"/>
                </a:cubicBezTo>
                <a:cubicBezTo>
                  <a:pt x="1531319" y="1594177"/>
                  <a:pt x="1614641" y="1668482"/>
                  <a:pt x="1652924" y="1715767"/>
                </a:cubicBezTo>
                <a:cubicBezTo>
                  <a:pt x="1691207" y="1763052"/>
                  <a:pt x="1684451" y="1835105"/>
                  <a:pt x="1693459" y="1877886"/>
                </a:cubicBezTo>
                <a:cubicBezTo>
                  <a:pt x="1702467" y="1920667"/>
                  <a:pt x="1612390" y="1976959"/>
                  <a:pt x="1706971" y="1972456"/>
                </a:cubicBezTo>
                <a:cubicBezTo>
                  <a:pt x="1801552" y="1967953"/>
                  <a:pt x="2206902" y="1958946"/>
                  <a:pt x="2260948" y="1850866"/>
                </a:cubicBezTo>
                <a:cubicBezTo>
                  <a:pt x="2314995" y="1742786"/>
                  <a:pt x="2141595" y="1492852"/>
                  <a:pt x="2031250" y="1323978"/>
                </a:cubicBezTo>
                <a:cubicBezTo>
                  <a:pt x="1920905" y="1155104"/>
                  <a:pt x="1688956" y="1024507"/>
                  <a:pt x="1598878" y="837619"/>
                </a:cubicBezTo>
                <a:cubicBezTo>
                  <a:pt x="1508800" y="650731"/>
                  <a:pt x="1504297" y="342253"/>
                  <a:pt x="1490785" y="202650"/>
                </a:cubicBezTo>
                <a:cubicBezTo>
                  <a:pt x="1477273" y="63047"/>
                  <a:pt x="1517808" y="0"/>
                  <a:pt x="1517808"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979038" y="4611405"/>
            <a:ext cx="2655036" cy="1481593"/>
          </a:xfrm>
          <a:custGeom>
            <a:avLst/>
            <a:gdLst>
              <a:gd name="connsiteX0" fmla="*/ 1074175 w 2655036"/>
              <a:gd name="connsiteY0" fmla="*/ 1481593 h 1481593"/>
              <a:gd name="connsiteX1" fmla="*/ 1006617 w 2655036"/>
              <a:gd name="connsiteY1" fmla="*/ 1022254 h 1481593"/>
              <a:gd name="connsiteX2" fmla="*/ 263477 w 2655036"/>
              <a:gd name="connsiteY2" fmla="*/ 373775 h 1481593"/>
              <a:gd name="connsiteX3" fmla="*/ 344547 w 2655036"/>
              <a:gd name="connsiteY3" fmla="*/ 103576 h 1481593"/>
              <a:gd name="connsiteX4" fmla="*/ 2330757 w 2655036"/>
              <a:gd name="connsiteY4" fmla="*/ 63046 h 1481593"/>
              <a:gd name="connsiteX5" fmla="*/ 2290222 w 2655036"/>
              <a:gd name="connsiteY5" fmla="*/ 481855 h 1481593"/>
              <a:gd name="connsiteX6" fmla="*/ 1641664 w 2655036"/>
              <a:gd name="connsiteY6" fmla="*/ 1062784 h 1481593"/>
              <a:gd name="connsiteX7" fmla="*/ 1722734 w 2655036"/>
              <a:gd name="connsiteY7" fmla="*/ 1454573 h 148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5036" h="1481593">
                <a:moveTo>
                  <a:pt x="1074175" y="1481593"/>
                </a:moveTo>
                <a:cubicBezTo>
                  <a:pt x="1107954" y="1344241"/>
                  <a:pt x="1141733" y="1206890"/>
                  <a:pt x="1006617" y="1022254"/>
                </a:cubicBezTo>
                <a:cubicBezTo>
                  <a:pt x="871501" y="837618"/>
                  <a:pt x="373822" y="526888"/>
                  <a:pt x="263477" y="373775"/>
                </a:cubicBezTo>
                <a:cubicBezTo>
                  <a:pt x="153132" y="220662"/>
                  <a:pt x="0" y="155364"/>
                  <a:pt x="344547" y="103576"/>
                </a:cubicBezTo>
                <a:cubicBezTo>
                  <a:pt x="689094" y="51788"/>
                  <a:pt x="2006478" y="0"/>
                  <a:pt x="2330757" y="63046"/>
                </a:cubicBezTo>
                <a:cubicBezTo>
                  <a:pt x="2655036" y="126093"/>
                  <a:pt x="2405071" y="315232"/>
                  <a:pt x="2290222" y="481855"/>
                </a:cubicBezTo>
                <a:cubicBezTo>
                  <a:pt x="2175373" y="648478"/>
                  <a:pt x="1736245" y="900664"/>
                  <a:pt x="1641664" y="1062784"/>
                </a:cubicBezTo>
                <a:cubicBezTo>
                  <a:pt x="1547083" y="1224904"/>
                  <a:pt x="1722734" y="1454573"/>
                  <a:pt x="1722734" y="145457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7458424" y="4269151"/>
            <a:ext cx="949524" cy="369332"/>
          </a:xfrm>
          <a:prstGeom prst="rect">
            <a:avLst/>
          </a:prstGeom>
          <a:noFill/>
        </p:spPr>
        <p:txBody>
          <a:bodyPr wrap="none" rtlCol="0">
            <a:spAutoFit/>
          </a:bodyPr>
          <a:lstStyle/>
          <a:p>
            <a:r>
              <a:rPr lang="en-US" dirty="0" smtClean="0"/>
              <a:t>Synapse</a:t>
            </a:r>
            <a:endParaRPr lang="en-US" dirty="0"/>
          </a:p>
        </p:txBody>
      </p:sp>
      <p:sp>
        <p:nvSpPr>
          <p:cNvPr id="13" name="Oval 12"/>
          <p:cNvSpPr/>
          <p:nvPr/>
        </p:nvSpPr>
        <p:spPr>
          <a:xfrm>
            <a:off x="5089383" y="4015409"/>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588555" y="3724213"/>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394183" y="4320209"/>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873197" y="4306605"/>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494871" y="3734711"/>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976508" y="4015409"/>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067569" y="3869811"/>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54676" y="4161007"/>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372369" y="4161007"/>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2096555" y="3817628"/>
            <a:ext cx="1619146" cy="686757"/>
          </a:xfrm>
          <a:custGeom>
            <a:avLst/>
            <a:gdLst>
              <a:gd name="connsiteX0" fmla="*/ 173400 w 1619146"/>
              <a:gd name="connsiteY0" fmla="*/ 335498 h 686757"/>
              <a:gd name="connsiteX1" fmla="*/ 646307 w 1619146"/>
              <a:gd name="connsiteY1" fmla="*/ 51788 h 686757"/>
              <a:gd name="connsiteX2" fmla="*/ 1416471 w 1619146"/>
              <a:gd name="connsiteY2" fmla="*/ 51788 h 686757"/>
              <a:gd name="connsiteX3" fmla="*/ 1524564 w 1619146"/>
              <a:gd name="connsiteY3" fmla="*/ 362518 h 686757"/>
              <a:gd name="connsiteX4" fmla="*/ 848982 w 1619146"/>
              <a:gd name="connsiteY4" fmla="*/ 308478 h 686757"/>
              <a:gd name="connsiteX5" fmla="*/ 322028 w 1619146"/>
              <a:gd name="connsiteY5" fmla="*/ 659737 h 686757"/>
              <a:gd name="connsiteX6" fmla="*/ 11260 w 1619146"/>
              <a:gd name="connsiteY6" fmla="*/ 470598 h 686757"/>
              <a:gd name="connsiteX7" fmla="*/ 254470 w 1619146"/>
              <a:gd name="connsiteY7" fmla="*/ 254438 h 68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146" h="686757">
                <a:moveTo>
                  <a:pt x="173400" y="335498"/>
                </a:moveTo>
                <a:cubicBezTo>
                  <a:pt x="306264" y="217285"/>
                  <a:pt x="439129" y="99073"/>
                  <a:pt x="646307" y="51788"/>
                </a:cubicBezTo>
                <a:cubicBezTo>
                  <a:pt x="853486" y="4503"/>
                  <a:pt x="1270095" y="0"/>
                  <a:pt x="1416471" y="51788"/>
                </a:cubicBezTo>
                <a:cubicBezTo>
                  <a:pt x="1562847" y="103576"/>
                  <a:pt x="1619146" y="319736"/>
                  <a:pt x="1524564" y="362518"/>
                </a:cubicBezTo>
                <a:cubicBezTo>
                  <a:pt x="1429982" y="405300"/>
                  <a:pt x="1049405" y="258942"/>
                  <a:pt x="848982" y="308478"/>
                </a:cubicBezTo>
                <a:cubicBezTo>
                  <a:pt x="648559" y="358014"/>
                  <a:pt x="461648" y="632717"/>
                  <a:pt x="322028" y="659737"/>
                </a:cubicBezTo>
                <a:cubicBezTo>
                  <a:pt x="182408" y="686757"/>
                  <a:pt x="22520" y="538148"/>
                  <a:pt x="11260" y="470598"/>
                </a:cubicBezTo>
                <a:cubicBezTo>
                  <a:pt x="0" y="403048"/>
                  <a:pt x="254470" y="254438"/>
                  <a:pt x="254470" y="25443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457200" y="2697491"/>
            <a:ext cx="1578452" cy="369332"/>
          </a:xfrm>
          <a:prstGeom prst="rect">
            <a:avLst/>
          </a:prstGeom>
          <a:noFill/>
        </p:spPr>
        <p:txBody>
          <a:bodyPr wrap="none" rtlCol="0">
            <a:spAutoFit/>
          </a:bodyPr>
          <a:lstStyle/>
          <a:p>
            <a:r>
              <a:rPr lang="en-US" dirty="0" smtClean="0"/>
              <a:t>mitochondrion</a:t>
            </a:r>
            <a:endParaRPr lang="en-US" dirty="0"/>
          </a:p>
        </p:txBody>
      </p:sp>
      <p:cxnSp>
        <p:nvCxnSpPr>
          <p:cNvPr id="26" name="Straight Arrow Connector 25"/>
          <p:cNvCxnSpPr/>
          <p:nvPr/>
        </p:nvCxnSpPr>
        <p:spPr>
          <a:xfrm>
            <a:off x="1459257" y="3066823"/>
            <a:ext cx="1243070" cy="948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167039" y="3690444"/>
            <a:ext cx="1070576" cy="369332"/>
          </a:xfrm>
          <a:prstGeom prst="rect">
            <a:avLst/>
          </a:prstGeom>
          <a:solidFill>
            <a:schemeClr val="bg1"/>
          </a:solidFill>
        </p:spPr>
        <p:txBody>
          <a:bodyPr wrap="none" rtlCol="0">
            <a:spAutoFit/>
          </a:bodyPr>
          <a:lstStyle/>
          <a:p>
            <a:r>
              <a:rPr lang="en-US" dirty="0" smtClean="0"/>
              <a:t>ammonia</a:t>
            </a:r>
            <a:endParaRPr lang="en-US" dirty="0"/>
          </a:p>
        </p:txBody>
      </p:sp>
      <p:sp>
        <p:nvSpPr>
          <p:cNvPr id="30" name="TextBox 29"/>
          <p:cNvSpPr txBox="1"/>
          <p:nvPr/>
        </p:nvSpPr>
        <p:spPr>
          <a:xfrm>
            <a:off x="2337513" y="5066240"/>
            <a:ext cx="1074633" cy="369332"/>
          </a:xfrm>
          <a:prstGeom prst="rect">
            <a:avLst/>
          </a:prstGeom>
          <a:solidFill>
            <a:srgbClr val="FFFFFF"/>
          </a:solidFill>
        </p:spPr>
        <p:txBody>
          <a:bodyPr wrap="none" rtlCol="0">
            <a:spAutoFit/>
          </a:bodyPr>
          <a:lstStyle/>
          <a:p>
            <a:r>
              <a:rPr lang="en-US" dirty="0" err="1" smtClean="0"/>
              <a:t>Astrocyte</a:t>
            </a:r>
            <a:endParaRPr lang="en-US" dirty="0"/>
          </a:p>
        </p:txBody>
      </p:sp>
      <p:sp>
        <p:nvSpPr>
          <p:cNvPr id="33" name="Oval 32"/>
          <p:cNvSpPr/>
          <p:nvPr/>
        </p:nvSpPr>
        <p:spPr>
          <a:xfrm>
            <a:off x="3195960" y="4489873"/>
            <a:ext cx="216186" cy="291196"/>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rot="10800000" flipV="1">
            <a:off x="3358099" y="4395151"/>
            <a:ext cx="303557" cy="1862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804741" y="2742524"/>
            <a:ext cx="1995483" cy="369332"/>
          </a:xfrm>
          <a:prstGeom prst="rect">
            <a:avLst/>
          </a:prstGeom>
          <a:solidFill>
            <a:schemeClr val="bg1"/>
          </a:solidFill>
        </p:spPr>
        <p:txBody>
          <a:bodyPr wrap="none" rtlCol="0">
            <a:spAutoFit/>
          </a:bodyPr>
          <a:lstStyle/>
          <a:p>
            <a:r>
              <a:rPr lang="en-US" dirty="0" err="1" smtClean="0"/>
              <a:t>Presynaptic</a:t>
            </a:r>
            <a:r>
              <a:rPr lang="en-US" dirty="0" smtClean="0"/>
              <a:t> neuron</a:t>
            </a:r>
            <a:endParaRPr lang="en-US" dirty="0"/>
          </a:p>
        </p:txBody>
      </p:sp>
      <p:sp>
        <p:nvSpPr>
          <p:cNvPr id="43" name="TextBox 42"/>
          <p:cNvSpPr txBox="1"/>
          <p:nvPr/>
        </p:nvSpPr>
        <p:spPr>
          <a:xfrm>
            <a:off x="6804741" y="5723666"/>
            <a:ext cx="2085314" cy="369332"/>
          </a:xfrm>
          <a:prstGeom prst="rect">
            <a:avLst/>
          </a:prstGeom>
          <a:noFill/>
        </p:spPr>
        <p:txBody>
          <a:bodyPr wrap="none" rtlCol="0">
            <a:spAutoFit/>
          </a:bodyPr>
          <a:lstStyle/>
          <a:p>
            <a:r>
              <a:rPr lang="en-US" dirty="0" smtClean="0"/>
              <a:t>Postsynaptic neuron</a:t>
            </a:r>
            <a:endParaRPr lang="en-US" dirty="0"/>
          </a:p>
        </p:txBody>
      </p:sp>
      <p:sp>
        <p:nvSpPr>
          <p:cNvPr id="44" name="TextBox 43"/>
          <p:cNvSpPr txBox="1"/>
          <p:nvPr/>
        </p:nvSpPr>
        <p:spPr>
          <a:xfrm>
            <a:off x="769361" y="876898"/>
            <a:ext cx="3941696" cy="1200328"/>
          </a:xfrm>
          <a:prstGeom prst="rect">
            <a:avLst/>
          </a:prstGeom>
          <a:solidFill>
            <a:srgbClr val="FBFFB9"/>
          </a:solidFill>
          <a:ln>
            <a:solidFill>
              <a:srgbClr val="000000"/>
            </a:solidFill>
          </a:ln>
        </p:spPr>
        <p:txBody>
          <a:bodyPr wrap="square" rtlCol="0">
            <a:spAutoFit/>
          </a:bodyPr>
          <a:lstStyle/>
          <a:p>
            <a:r>
              <a:rPr lang="en-US" sz="2400" dirty="0" smtClean="0"/>
              <a:t>Ammonia replaces </a:t>
            </a:r>
            <a:r>
              <a:rPr lang="en-US" sz="2400" dirty="0" err="1" smtClean="0"/>
              <a:t>taurine</a:t>
            </a:r>
            <a:r>
              <a:rPr lang="en-US" sz="2400" dirty="0" smtClean="0"/>
              <a:t> in mitochondrion and frees up </a:t>
            </a:r>
            <a:r>
              <a:rPr lang="en-US" sz="2400" dirty="0" err="1" smtClean="0"/>
              <a:t>taurine</a:t>
            </a:r>
            <a:r>
              <a:rPr lang="en-US" sz="2400" dirty="0" smtClean="0"/>
              <a:t> for something else!</a:t>
            </a:r>
            <a:endParaRPr lang="en-US" sz="2400" dirty="0"/>
          </a:p>
        </p:txBody>
      </p:sp>
      <p:sp>
        <p:nvSpPr>
          <p:cNvPr id="32" name="Oval 31"/>
          <p:cNvSpPr/>
          <p:nvPr/>
        </p:nvSpPr>
        <p:spPr>
          <a:xfrm>
            <a:off x="2702327" y="3977955"/>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34"/>
          <p:cNvGrpSpPr/>
          <p:nvPr/>
        </p:nvGrpSpPr>
        <p:grpSpPr>
          <a:xfrm>
            <a:off x="6911968" y="695698"/>
            <a:ext cx="2170912" cy="1764652"/>
            <a:chOff x="6911968" y="236358"/>
            <a:chExt cx="2170912" cy="1764652"/>
          </a:xfrm>
        </p:grpSpPr>
        <p:sp>
          <p:nvSpPr>
            <p:cNvPr id="37" name="TextBox 36"/>
            <p:cNvSpPr txBox="1"/>
            <p:nvPr/>
          </p:nvSpPr>
          <p:spPr>
            <a:xfrm>
              <a:off x="6948736" y="236358"/>
              <a:ext cx="1135159" cy="369332"/>
            </a:xfrm>
            <a:prstGeom prst="rect">
              <a:avLst/>
            </a:prstGeom>
            <a:noFill/>
          </p:spPr>
          <p:txBody>
            <a:bodyPr wrap="none" rtlCol="0">
              <a:spAutoFit/>
            </a:bodyPr>
            <a:lstStyle/>
            <a:p>
              <a:r>
                <a:rPr lang="en-US" dirty="0" smtClean="0"/>
                <a:t>glutamate</a:t>
              </a:r>
              <a:endParaRPr lang="en-US" dirty="0"/>
            </a:p>
          </p:txBody>
        </p:sp>
        <p:sp>
          <p:nvSpPr>
            <p:cNvPr id="39" name="Oval 38"/>
            <p:cNvSpPr/>
            <p:nvPr/>
          </p:nvSpPr>
          <p:spPr>
            <a:xfrm>
              <a:off x="8083895" y="257012"/>
              <a:ext cx="216186" cy="2911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6911968" y="1631678"/>
              <a:ext cx="1126142" cy="369332"/>
            </a:xfrm>
            <a:prstGeom prst="rect">
              <a:avLst/>
            </a:prstGeom>
            <a:noFill/>
          </p:spPr>
          <p:txBody>
            <a:bodyPr wrap="none" rtlCol="0">
              <a:spAutoFit/>
            </a:bodyPr>
            <a:lstStyle/>
            <a:p>
              <a:r>
                <a:rPr lang="en-US" dirty="0" smtClean="0"/>
                <a:t>glutamine</a:t>
              </a:r>
              <a:endParaRPr lang="en-US" dirty="0"/>
            </a:p>
          </p:txBody>
        </p:sp>
        <p:sp>
          <p:nvSpPr>
            <p:cNvPr id="46" name="Oval 45"/>
            <p:cNvSpPr/>
            <p:nvPr/>
          </p:nvSpPr>
          <p:spPr>
            <a:xfrm>
              <a:off x="8047127" y="1652332"/>
              <a:ext cx="216186" cy="291196"/>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Freeform 46"/>
            <p:cNvSpPr/>
            <p:nvPr/>
          </p:nvSpPr>
          <p:spPr>
            <a:xfrm>
              <a:off x="7458412" y="729539"/>
              <a:ext cx="13512" cy="851128"/>
            </a:xfrm>
            <a:custGeom>
              <a:avLst/>
              <a:gdLst>
                <a:gd name="connsiteX0" fmla="*/ 13512 w 13512"/>
                <a:gd name="connsiteY0" fmla="*/ 851128 h 851128"/>
                <a:gd name="connsiteX1" fmla="*/ 0 w 13512"/>
                <a:gd name="connsiteY1" fmla="*/ 0 h 851128"/>
              </a:gdLst>
              <a:ahLst/>
              <a:cxnLst>
                <a:cxn ang="0">
                  <a:pos x="connsiteX0" y="connsiteY0"/>
                </a:cxn>
                <a:cxn ang="0">
                  <a:pos x="connsiteX1" y="connsiteY1"/>
                </a:cxn>
              </a:cxnLst>
              <a:rect l="l" t="t" r="r" b="b"/>
              <a:pathLst>
                <a:path w="13512" h="851128">
                  <a:moveTo>
                    <a:pt x="13512" y="851128"/>
                  </a:moveTo>
                  <a:lnTo>
                    <a:pt x="0" y="0"/>
                  </a:ln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7444901" y="837618"/>
              <a:ext cx="499930" cy="364770"/>
            </a:xfrm>
            <a:custGeom>
              <a:avLst/>
              <a:gdLst>
                <a:gd name="connsiteX0" fmla="*/ 0 w 499930"/>
                <a:gd name="connsiteY0" fmla="*/ 364770 h 364770"/>
                <a:gd name="connsiteX1" fmla="*/ 148628 w 499930"/>
                <a:gd name="connsiteY1" fmla="*/ 81060 h 364770"/>
                <a:gd name="connsiteX2" fmla="*/ 499930 w 499930"/>
                <a:gd name="connsiteY2" fmla="*/ 0 h 364770"/>
              </a:gdLst>
              <a:ahLst/>
              <a:cxnLst>
                <a:cxn ang="0">
                  <a:pos x="connsiteX0" y="connsiteY0"/>
                </a:cxn>
                <a:cxn ang="0">
                  <a:pos x="connsiteX1" y="connsiteY1"/>
                </a:cxn>
                <a:cxn ang="0">
                  <a:pos x="connsiteX2" y="connsiteY2"/>
                </a:cxn>
              </a:cxnLst>
              <a:rect l="l" t="t" r="r" b="b"/>
              <a:pathLst>
                <a:path w="499930" h="364770">
                  <a:moveTo>
                    <a:pt x="0" y="364770"/>
                  </a:moveTo>
                  <a:cubicBezTo>
                    <a:pt x="32653" y="253312"/>
                    <a:pt x="65306" y="141855"/>
                    <a:pt x="148628" y="81060"/>
                  </a:cubicBezTo>
                  <a:cubicBezTo>
                    <a:pt x="231950" y="20265"/>
                    <a:pt x="499930" y="0"/>
                    <a:pt x="499930" y="0"/>
                  </a:cubicBez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p:cNvSpPr txBox="1"/>
            <p:nvPr/>
          </p:nvSpPr>
          <p:spPr>
            <a:xfrm>
              <a:off x="7989311" y="605690"/>
              <a:ext cx="1093569" cy="369332"/>
            </a:xfrm>
            <a:prstGeom prst="rect">
              <a:avLst/>
            </a:prstGeom>
            <a:noFill/>
          </p:spPr>
          <p:txBody>
            <a:bodyPr wrap="none" rtlCol="0">
              <a:spAutoFit/>
            </a:bodyPr>
            <a:lstStyle/>
            <a:p>
              <a:r>
                <a:rPr lang="en-US" dirty="0" smtClean="0"/>
                <a:t>Ammonia</a:t>
              </a:r>
              <a:endParaRPr lang="en-US" dirty="0"/>
            </a:p>
          </p:txBody>
        </p:sp>
      </p:grpSp>
      <p:sp>
        <p:nvSpPr>
          <p:cNvPr id="50" name="Rectangle 49"/>
          <p:cNvSpPr/>
          <p:nvPr/>
        </p:nvSpPr>
        <p:spPr>
          <a:xfrm>
            <a:off x="6804741" y="641658"/>
            <a:ext cx="2278139" cy="1980528"/>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Left-Right-Up Arrow 50"/>
          <p:cNvSpPr/>
          <p:nvPr/>
        </p:nvSpPr>
        <p:spPr>
          <a:xfrm>
            <a:off x="2121321" y="3066824"/>
            <a:ext cx="1540335" cy="870602"/>
          </a:xfrm>
          <a:prstGeom prst="leftRigh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3412146" y="2622186"/>
            <a:ext cx="1416077" cy="461665"/>
          </a:xfrm>
          <a:prstGeom prst="rect">
            <a:avLst/>
          </a:prstGeom>
          <a:solidFill>
            <a:srgbClr val="FFFFFF"/>
          </a:solidFill>
        </p:spPr>
        <p:txBody>
          <a:bodyPr wrap="none" rtlCol="0">
            <a:spAutoFit/>
          </a:bodyPr>
          <a:lstStyle/>
          <a:p>
            <a:r>
              <a:rPr lang="en-US" sz="2400" dirty="0" smtClean="0">
                <a:solidFill>
                  <a:srgbClr val="FF0000"/>
                </a:solidFill>
                <a:latin typeface="Apple Casual"/>
              </a:rPr>
              <a:t>TAURINE!</a:t>
            </a:r>
            <a:endParaRPr lang="en-US" sz="2400" dirty="0">
              <a:solidFill>
                <a:srgbClr val="FF0000"/>
              </a:solidFill>
              <a:latin typeface="Apple Casu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Hypochlorite + </a:t>
            </a:r>
            <a:r>
              <a:rPr lang="en-US" dirty="0" err="1" smtClean="0"/>
              <a:t>Taurine</a:t>
            </a:r>
            <a:r>
              <a:rPr lang="en-US" dirty="0" smtClean="0"/>
              <a:t> </a:t>
            </a:r>
            <a:r>
              <a:rPr lang="en-US" dirty="0" smtClean="0">
                <a:sym typeface="Wingdings"/>
              </a:rPr>
              <a:t> Salvation!</a:t>
            </a:r>
            <a:endParaRPr lang="en-US" dirty="0"/>
          </a:p>
        </p:txBody>
      </p:sp>
      <p:pic>
        <p:nvPicPr>
          <p:cNvPr id="4" name="Content Placeholder 3" descr="neutrophil.jpg"/>
          <p:cNvPicPr>
            <a:picLocks noGrp="1" noChangeAspect="1"/>
          </p:cNvPicPr>
          <p:nvPr>
            <p:ph idx="1"/>
          </p:nvPr>
        </p:nvPicPr>
        <p:blipFill>
          <a:blip r:embed="rId2"/>
          <a:srcRect l="-42434" r="-42434"/>
          <a:stretch>
            <a:fillRect/>
          </a:stretch>
        </p:blipFill>
        <p:spPr>
          <a:xfrm>
            <a:off x="2560770" y="1728113"/>
            <a:ext cx="4511704" cy="2481263"/>
          </a:xfrm>
        </p:spPr>
      </p:pic>
      <p:sp>
        <p:nvSpPr>
          <p:cNvPr id="6" name="TextBox 5"/>
          <p:cNvSpPr txBox="1"/>
          <p:nvPr/>
        </p:nvSpPr>
        <p:spPr>
          <a:xfrm>
            <a:off x="4232526" y="2803842"/>
            <a:ext cx="1306267" cy="400110"/>
          </a:xfrm>
          <a:prstGeom prst="rect">
            <a:avLst/>
          </a:prstGeom>
          <a:solidFill>
            <a:srgbClr val="FFFFFF"/>
          </a:solidFill>
        </p:spPr>
        <p:txBody>
          <a:bodyPr wrap="none" rtlCol="0">
            <a:spAutoFit/>
          </a:bodyPr>
          <a:lstStyle/>
          <a:p>
            <a:r>
              <a:rPr lang="en-US" sz="2000" dirty="0" err="1" smtClean="0"/>
              <a:t>Neutrophil</a:t>
            </a:r>
            <a:endParaRPr lang="en-US" sz="2000" dirty="0"/>
          </a:p>
        </p:txBody>
      </p:sp>
      <p:sp>
        <p:nvSpPr>
          <p:cNvPr id="9" name="TextBox 8"/>
          <p:cNvSpPr txBox="1"/>
          <p:nvPr/>
        </p:nvSpPr>
        <p:spPr>
          <a:xfrm>
            <a:off x="5953127" y="3091458"/>
            <a:ext cx="1262093" cy="830997"/>
          </a:xfrm>
          <a:prstGeom prst="rect">
            <a:avLst/>
          </a:prstGeom>
          <a:noFill/>
        </p:spPr>
        <p:txBody>
          <a:bodyPr wrap="square" rtlCol="0">
            <a:spAutoFit/>
          </a:bodyPr>
          <a:lstStyle/>
          <a:p>
            <a:r>
              <a:rPr lang="en-US" sz="2400" dirty="0" smtClean="0"/>
              <a:t>Nitric oxide</a:t>
            </a:r>
            <a:endParaRPr lang="en-US" sz="2400" dirty="0"/>
          </a:p>
        </p:txBody>
      </p:sp>
      <p:sp>
        <p:nvSpPr>
          <p:cNvPr id="10" name="TextBox 9"/>
          <p:cNvSpPr txBox="1"/>
          <p:nvPr/>
        </p:nvSpPr>
        <p:spPr>
          <a:xfrm>
            <a:off x="2231249" y="2709272"/>
            <a:ext cx="1759616" cy="461665"/>
          </a:xfrm>
          <a:prstGeom prst="rect">
            <a:avLst/>
          </a:prstGeom>
          <a:noFill/>
        </p:spPr>
        <p:txBody>
          <a:bodyPr wrap="none" rtlCol="0">
            <a:spAutoFit/>
          </a:bodyPr>
          <a:lstStyle/>
          <a:p>
            <a:r>
              <a:rPr lang="en-US" sz="2400" dirty="0" smtClean="0"/>
              <a:t>hypochlorite</a:t>
            </a:r>
            <a:endParaRPr lang="en-US" sz="2400" dirty="0"/>
          </a:p>
        </p:txBody>
      </p:sp>
      <p:grpSp>
        <p:nvGrpSpPr>
          <p:cNvPr id="35" name="Group 34"/>
          <p:cNvGrpSpPr/>
          <p:nvPr/>
        </p:nvGrpSpPr>
        <p:grpSpPr>
          <a:xfrm>
            <a:off x="3679749" y="4415509"/>
            <a:ext cx="2928573" cy="2852856"/>
            <a:chOff x="5608529" y="4415509"/>
            <a:chExt cx="2928573" cy="2852856"/>
          </a:xfrm>
        </p:grpSpPr>
        <p:pic>
          <p:nvPicPr>
            <p:cNvPr id="7" name="Picture 6" descr="Astrocyte_WEB.jpg"/>
            <p:cNvPicPr>
              <a:picLocks noChangeAspect="1"/>
            </p:cNvPicPr>
            <p:nvPr/>
          </p:nvPicPr>
          <p:blipFill>
            <a:blip r:embed="rId3"/>
            <a:stretch>
              <a:fillRect/>
            </a:stretch>
          </p:blipFill>
          <p:spPr>
            <a:xfrm>
              <a:off x="5784177" y="4589981"/>
              <a:ext cx="2637420" cy="2389609"/>
            </a:xfrm>
            <a:prstGeom prst="rect">
              <a:avLst/>
            </a:prstGeom>
          </p:spPr>
        </p:pic>
        <p:sp>
          <p:nvSpPr>
            <p:cNvPr id="8" name="TextBox 7"/>
            <p:cNvSpPr txBox="1"/>
            <p:nvPr/>
          </p:nvSpPr>
          <p:spPr>
            <a:xfrm>
              <a:off x="6137808" y="5820594"/>
              <a:ext cx="1752988" cy="400110"/>
            </a:xfrm>
            <a:prstGeom prst="rect">
              <a:avLst/>
            </a:prstGeom>
            <a:solidFill>
              <a:srgbClr val="FFFFFF"/>
            </a:solidFill>
          </p:spPr>
          <p:txBody>
            <a:bodyPr wrap="square" rtlCol="0">
              <a:spAutoFit/>
            </a:bodyPr>
            <a:lstStyle/>
            <a:p>
              <a:pPr algn="ctr"/>
              <a:r>
                <a:rPr lang="en-US" sz="2000" dirty="0" err="1" smtClean="0"/>
                <a:t>Astrocyte</a:t>
              </a:r>
              <a:endParaRPr lang="en-US" sz="2000" dirty="0"/>
            </a:p>
          </p:txBody>
        </p:sp>
        <p:sp>
          <p:nvSpPr>
            <p:cNvPr id="14" name="Freeform 13"/>
            <p:cNvSpPr/>
            <p:nvPr/>
          </p:nvSpPr>
          <p:spPr>
            <a:xfrm>
              <a:off x="8266870" y="4469549"/>
              <a:ext cx="270232" cy="2798816"/>
            </a:xfrm>
            <a:custGeom>
              <a:avLst/>
              <a:gdLst>
                <a:gd name="connsiteX0" fmla="*/ 29275 w 270232"/>
                <a:gd name="connsiteY0" fmla="*/ 367021 h 2798816"/>
                <a:gd name="connsiteX1" fmla="*/ 56298 w 270232"/>
                <a:gd name="connsiteY1" fmla="*/ 907420 h 2798816"/>
                <a:gd name="connsiteX2" fmla="*/ 83321 w 270232"/>
                <a:gd name="connsiteY2" fmla="*/ 2447557 h 2798816"/>
                <a:gd name="connsiteX3" fmla="*/ 245461 w 270232"/>
                <a:gd name="connsiteY3" fmla="*/ 2447557 h 2798816"/>
                <a:gd name="connsiteX4" fmla="*/ 231949 w 270232"/>
                <a:gd name="connsiteY4" fmla="*/ 340001 h 2798816"/>
                <a:gd name="connsiteX5" fmla="*/ 29275 w 270232"/>
                <a:gd name="connsiteY5" fmla="*/ 367021 h 279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232" h="2798816">
                  <a:moveTo>
                    <a:pt x="29275" y="367021"/>
                  </a:moveTo>
                  <a:cubicBezTo>
                    <a:pt x="0" y="461591"/>
                    <a:pt x="47290" y="560664"/>
                    <a:pt x="56298" y="907420"/>
                  </a:cubicBezTo>
                  <a:cubicBezTo>
                    <a:pt x="65306" y="1254176"/>
                    <a:pt x="51794" y="2190867"/>
                    <a:pt x="83321" y="2447557"/>
                  </a:cubicBezTo>
                  <a:cubicBezTo>
                    <a:pt x="114848" y="2704247"/>
                    <a:pt x="220690" y="2798816"/>
                    <a:pt x="245461" y="2447557"/>
                  </a:cubicBezTo>
                  <a:cubicBezTo>
                    <a:pt x="270232" y="2096298"/>
                    <a:pt x="267980" y="680002"/>
                    <a:pt x="231949" y="340001"/>
                  </a:cubicBezTo>
                  <a:cubicBezTo>
                    <a:pt x="195918" y="0"/>
                    <a:pt x="58550" y="272451"/>
                    <a:pt x="29275" y="367021"/>
                  </a:cubicBez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a:off x="5608529" y="4415509"/>
              <a:ext cx="270232" cy="2798816"/>
            </a:xfrm>
            <a:custGeom>
              <a:avLst/>
              <a:gdLst>
                <a:gd name="connsiteX0" fmla="*/ 29275 w 270232"/>
                <a:gd name="connsiteY0" fmla="*/ 367021 h 2798816"/>
                <a:gd name="connsiteX1" fmla="*/ 56298 w 270232"/>
                <a:gd name="connsiteY1" fmla="*/ 907420 h 2798816"/>
                <a:gd name="connsiteX2" fmla="*/ 83321 w 270232"/>
                <a:gd name="connsiteY2" fmla="*/ 2447557 h 2798816"/>
                <a:gd name="connsiteX3" fmla="*/ 245461 w 270232"/>
                <a:gd name="connsiteY3" fmla="*/ 2447557 h 2798816"/>
                <a:gd name="connsiteX4" fmla="*/ 231949 w 270232"/>
                <a:gd name="connsiteY4" fmla="*/ 340001 h 2798816"/>
                <a:gd name="connsiteX5" fmla="*/ 29275 w 270232"/>
                <a:gd name="connsiteY5" fmla="*/ 367021 h 279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232" h="2798816">
                  <a:moveTo>
                    <a:pt x="29275" y="367021"/>
                  </a:moveTo>
                  <a:cubicBezTo>
                    <a:pt x="0" y="461591"/>
                    <a:pt x="47290" y="560664"/>
                    <a:pt x="56298" y="907420"/>
                  </a:cubicBezTo>
                  <a:cubicBezTo>
                    <a:pt x="65306" y="1254176"/>
                    <a:pt x="51794" y="2190867"/>
                    <a:pt x="83321" y="2447557"/>
                  </a:cubicBezTo>
                  <a:cubicBezTo>
                    <a:pt x="114848" y="2704247"/>
                    <a:pt x="220690" y="2798816"/>
                    <a:pt x="245461" y="2447557"/>
                  </a:cubicBezTo>
                  <a:cubicBezTo>
                    <a:pt x="270232" y="2096298"/>
                    <a:pt x="267980" y="680002"/>
                    <a:pt x="231949" y="340001"/>
                  </a:cubicBezTo>
                  <a:cubicBezTo>
                    <a:pt x="195918" y="0"/>
                    <a:pt x="58550" y="272451"/>
                    <a:pt x="29275" y="367021"/>
                  </a:cubicBez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6161306" y="4451536"/>
              <a:ext cx="1425478" cy="279207"/>
            </a:xfrm>
            <a:custGeom>
              <a:avLst/>
              <a:gdLst>
                <a:gd name="connsiteX0" fmla="*/ 405349 w 1425478"/>
                <a:gd name="connsiteY0" fmla="*/ 33775 h 279207"/>
                <a:gd name="connsiteX1" fmla="*/ 1243071 w 1425478"/>
                <a:gd name="connsiteY1" fmla="*/ 33775 h 279207"/>
                <a:gd name="connsiteX2" fmla="*/ 1243071 w 1425478"/>
                <a:gd name="connsiteY2" fmla="*/ 236425 h 279207"/>
                <a:gd name="connsiteX3" fmla="*/ 148628 w 1425478"/>
                <a:gd name="connsiteY3" fmla="*/ 249935 h 279207"/>
                <a:gd name="connsiteX4" fmla="*/ 351303 w 1425478"/>
                <a:gd name="connsiteY4" fmla="*/ 60795 h 279207"/>
                <a:gd name="connsiteX5" fmla="*/ 472908 w 1425478"/>
                <a:gd name="connsiteY5" fmla="*/ 33775 h 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478" h="279207">
                  <a:moveTo>
                    <a:pt x="405349" y="33775"/>
                  </a:moveTo>
                  <a:cubicBezTo>
                    <a:pt x="754400" y="16887"/>
                    <a:pt x="1103451" y="0"/>
                    <a:pt x="1243071" y="33775"/>
                  </a:cubicBezTo>
                  <a:cubicBezTo>
                    <a:pt x="1382691" y="67550"/>
                    <a:pt x="1425478" y="200398"/>
                    <a:pt x="1243071" y="236425"/>
                  </a:cubicBezTo>
                  <a:cubicBezTo>
                    <a:pt x="1060664" y="272452"/>
                    <a:pt x="297256" y="279207"/>
                    <a:pt x="148628" y="249935"/>
                  </a:cubicBezTo>
                  <a:cubicBezTo>
                    <a:pt x="0" y="220663"/>
                    <a:pt x="297256" y="96822"/>
                    <a:pt x="351303" y="60795"/>
                  </a:cubicBezTo>
                  <a:cubicBezTo>
                    <a:pt x="405350" y="24768"/>
                    <a:pt x="472908" y="33775"/>
                    <a:pt x="472908" y="33775"/>
                  </a:cubicBezTo>
                </a:path>
              </a:pathLst>
            </a:custGeom>
            <a:solidFill>
              <a:srgbClr val="FFFFFF"/>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8" name="Straight Arrow Connector 17"/>
          <p:cNvCxnSpPr/>
          <p:nvPr/>
        </p:nvCxnSpPr>
        <p:spPr>
          <a:xfrm>
            <a:off x="5291235" y="2571422"/>
            <a:ext cx="1046855" cy="52003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flipV="1">
            <a:off x="5083761" y="4740910"/>
            <a:ext cx="1067418" cy="86352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0800000">
            <a:off x="3984708" y="4730744"/>
            <a:ext cx="896372" cy="87369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flipV="1">
            <a:off x="3232665" y="2203786"/>
            <a:ext cx="1386184" cy="6000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45910" y="3553122"/>
            <a:ext cx="2756720" cy="461665"/>
          </a:xfrm>
          <a:prstGeom prst="rect">
            <a:avLst/>
          </a:prstGeom>
          <a:solidFill>
            <a:srgbClr val="FFFFFF"/>
          </a:solidFill>
          <a:ln>
            <a:solidFill>
              <a:schemeClr val="tx1"/>
            </a:solidFill>
          </a:ln>
          <a:effectLst>
            <a:outerShdw blurRad="50800" dist="38100" dir="2700000">
              <a:srgbClr val="000000">
                <a:alpha val="43000"/>
              </a:srgbClr>
            </a:outerShdw>
          </a:effectLst>
        </p:spPr>
        <p:txBody>
          <a:bodyPr wrap="none" rtlCol="0">
            <a:spAutoFit/>
          </a:bodyPr>
          <a:lstStyle/>
          <a:p>
            <a:r>
              <a:rPr lang="en-US" sz="2400" dirty="0" err="1" smtClean="0">
                <a:latin typeface="Apple Casual"/>
              </a:rPr>
              <a:t>taurine</a:t>
            </a:r>
            <a:r>
              <a:rPr lang="en-US" sz="2400" dirty="0" smtClean="0">
                <a:latin typeface="Apple Casual"/>
              </a:rPr>
              <a:t> </a:t>
            </a:r>
            <a:r>
              <a:rPr lang="en-US" sz="2400" dirty="0" err="1" smtClean="0">
                <a:latin typeface="Apple Casual"/>
              </a:rPr>
              <a:t>chloramine</a:t>
            </a:r>
            <a:endParaRPr lang="en-US" sz="2400" dirty="0">
              <a:latin typeface="Apple Casual"/>
            </a:endParaRPr>
          </a:p>
        </p:txBody>
      </p:sp>
      <p:cxnSp>
        <p:nvCxnSpPr>
          <p:cNvPr id="32" name="Straight Arrow Connector 31"/>
          <p:cNvCxnSpPr/>
          <p:nvPr/>
        </p:nvCxnSpPr>
        <p:spPr>
          <a:xfrm rot="5400000">
            <a:off x="2825392" y="3240426"/>
            <a:ext cx="490265" cy="21618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522403" y="4210538"/>
            <a:ext cx="1384249" cy="461665"/>
          </a:xfrm>
          <a:prstGeom prst="rect">
            <a:avLst/>
          </a:prstGeom>
          <a:solidFill>
            <a:srgbClr val="FFFFFF"/>
          </a:solidFill>
        </p:spPr>
        <p:txBody>
          <a:bodyPr wrap="square" rtlCol="0">
            <a:spAutoFit/>
          </a:bodyPr>
          <a:lstStyle/>
          <a:p>
            <a:r>
              <a:rPr lang="en-US" sz="2400" dirty="0" smtClean="0"/>
              <a:t>ammonia</a:t>
            </a:r>
            <a:endParaRPr lang="en-US" sz="2400" dirty="0"/>
          </a:p>
        </p:txBody>
      </p:sp>
      <p:sp>
        <p:nvSpPr>
          <p:cNvPr id="11" name="TextBox 10"/>
          <p:cNvSpPr txBox="1"/>
          <p:nvPr/>
        </p:nvSpPr>
        <p:spPr>
          <a:xfrm>
            <a:off x="3407029" y="4279246"/>
            <a:ext cx="1085904" cy="461665"/>
          </a:xfrm>
          <a:prstGeom prst="rect">
            <a:avLst/>
          </a:prstGeom>
          <a:solidFill>
            <a:srgbClr val="FFFFFF"/>
          </a:solidFill>
        </p:spPr>
        <p:txBody>
          <a:bodyPr wrap="none" rtlCol="0">
            <a:spAutoFit/>
          </a:bodyPr>
          <a:lstStyle/>
          <a:p>
            <a:r>
              <a:rPr lang="en-US" sz="2400" dirty="0" err="1" smtClean="0"/>
              <a:t>taurine</a:t>
            </a:r>
            <a:endParaRPr lang="en-US" sz="2400" dirty="0"/>
          </a:p>
        </p:txBody>
      </p:sp>
      <p:cxnSp>
        <p:nvCxnSpPr>
          <p:cNvPr id="23" name="Straight Arrow Connector 22"/>
          <p:cNvCxnSpPr/>
          <p:nvPr/>
        </p:nvCxnSpPr>
        <p:spPr>
          <a:xfrm rot="5400000">
            <a:off x="6179961" y="4080584"/>
            <a:ext cx="316260" cy="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0800000">
            <a:off x="3232665" y="4014787"/>
            <a:ext cx="717316" cy="4007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24" name="Group 34"/>
          <p:cNvGrpSpPr/>
          <p:nvPr/>
        </p:nvGrpSpPr>
        <p:grpSpPr>
          <a:xfrm>
            <a:off x="2104284" y="4954094"/>
            <a:ext cx="839775" cy="866500"/>
            <a:chOff x="427294" y="6190047"/>
            <a:chExt cx="600751" cy="562800"/>
          </a:xfrm>
        </p:grpSpPr>
        <p:sp>
          <p:nvSpPr>
            <p:cNvPr id="26" name="Oval 25"/>
            <p:cNvSpPr/>
            <p:nvPr/>
          </p:nvSpPr>
          <p:spPr>
            <a:xfrm>
              <a:off x="634409" y="6583363"/>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7"/>
            <p:cNvGrpSpPr/>
            <p:nvPr/>
          </p:nvGrpSpPr>
          <p:grpSpPr>
            <a:xfrm>
              <a:off x="427294" y="6190047"/>
              <a:ext cx="600751" cy="369656"/>
              <a:chOff x="302804" y="5297926"/>
              <a:chExt cx="600751" cy="369656"/>
            </a:xfrm>
          </p:grpSpPr>
          <p:sp>
            <p:nvSpPr>
              <p:cNvPr id="31" name="Oval 30"/>
              <p:cNvSpPr/>
              <p:nvPr/>
            </p:nvSpPr>
            <p:spPr>
              <a:xfrm>
                <a:off x="509040" y="5467410"/>
                <a:ext cx="186967" cy="20005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0280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516576" y="5297926"/>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724124" y="5498098"/>
                <a:ext cx="179431" cy="16948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 name="Down Arrow 2"/>
          <p:cNvSpPr/>
          <p:nvPr/>
        </p:nvSpPr>
        <p:spPr>
          <a:xfrm>
            <a:off x="2273719" y="4209376"/>
            <a:ext cx="421320" cy="53153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4201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dbull.jpg"/>
          <p:cNvPicPr>
            <a:picLocks noChangeAspect="1"/>
          </p:cNvPicPr>
          <p:nvPr/>
        </p:nvPicPr>
        <p:blipFill>
          <a:blip r:embed="rId3"/>
          <a:stretch>
            <a:fillRect/>
          </a:stretch>
        </p:blipFill>
        <p:spPr>
          <a:xfrm>
            <a:off x="7325496" y="4204402"/>
            <a:ext cx="2383426" cy="2383426"/>
          </a:xfrm>
          <a:prstGeom prst="rect">
            <a:avLst/>
          </a:prstGeom>
        </p:spPr>
      </p:pic>
      <p:sp>
        <p:nvSpPr>
          <p:cNvPr id="2" name="Title 1"/>
          <p:cNvSpPr>
            <a:spLocks noGrp="1"/>
          </p:cNvSpPr>
          <p:nvPr>
            <p:ph type="title"/>
          </p:nvPr>
        </p:nvSpPr>
        <p:spPr>
          <a:xfrm>
            <a:off x="191686" y="-187222"/>
            <a:ext cx="8495114" cy="1143000"/>
          </a:xfrm>
        </p:spPr>
        <p:txBody>
          <a:bodyPr>
            <a:normAutofit fontScale="90000"/>
          </a:bodyPr>
          <a:lstStyle/>
          <a:p>
            <a:r>
              <a:rPr lang="en-US" dirty="0" smtClean="0"/>
              <a:t>Some Interesting Facts </a:t>
            </a:r>
            <a:r>
              <a:rPr lang="en-US" dirty="0" smtClean="0"/>
              <a:t>about </a:t>
            </a:r>
            <a:r>
              <a:rPr lang="en-US" dirty="0" err="1" smtClean="0"/>
              <a:t>Taurine</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2564" y="1137223"/>
            <a:ext cx="5935366" cy="4823990"/>
          </a:xfrm>
        </p:spPr>
        <p:txBody>
          <a:bodyPr>
            <a:normAutofit fontScale="92500" lnSpcReduction="20000"/>
          </a:bodyPr>
          <a:lstStyle/>
          <a:p>
            <a:r>
              <a:rPr lang="en-US" dirty="0" smtClean="0"/>
              <a:t>Important in many marine species </a:t>
            </a:r>
            <a:r>
              <a:rPr lang="en-US" dirty="0" smtClean="0"/>
              <a:t>for osmosis (as an </a:t>
            </a:r>
            <a:r>
              <a:rPr lang="en-US" dirty="0" err="1" smtClean="0"/>
              <a:t>osmolyte</a:t>
            </a:r>
            <a:r>
              <a:rPr lang="en-US" dirty="0" smtClean="0"/>
              <a:t>)</a:t>
            </a:r>
            <a:endParaRPr lang="en-US" dirty="0" smtClean="0"/>
          </a:p>
          <a:p>
            <a:pPr lvl="1"/>
            <a:r>
              <a:rPr lang="en-US" dirty="0" smtClean="0"/>
              <a:t>Shallow water clams and snails have significantly more than deeper water species</a:t>
            </a:r>
          </a:p>
          <a:p>
            <a:r>
              <a:rPr lang="en-US" dirty="0" smtClean="0"/>
              <a:t>Cats become blind if raised without </a:t>
            </a:r>
            <a:r>
              <a:rPr lang="en-US" dirty="0" err="1" smtClean="0"/>
              <a:t>taurine</a:t>
            </a:r>
            <a:endParaRPr lang="en-US" dirty="0" smtClean="0"/>
          </a:p>
          <a:p>
            <a:r>
              <a:rPr lang="en-US" dirty="0" smtClean="0"/>
              <a:t>Brain </a:t>
            </a:r>
            <a:r>
              <a:rPr lang="en-US" dirty="0" err="1" smtClean="0"/>
              <a:t>taurine</a:t>
            </a:r>
            <a:r>
              <a:rPr lang="en-US" dirty="0" smtClean="0"/>
              <a:t> levels decline with age in mammals; replaced with glutamate</a:t>
            </a:r>
          </a:p>
          <a:p>
            <a:pPr lvl="1"/>
            <a:r>
              <a:rPr lang="en-US" dirty="0" smtClean="0"/>
              <a:t>Argument used to justify presence in energy drinks</a:t>
            </a:r>
          </a:p>
          <a:p>
            <a:endParaRPr lang="en-US" dirty="0"/>
          </a:p>
        </p:txBody>
      </p:sp>
      <p:sp>
        <p:nvSpPr>
          <p:cNvPr id="4" name="TextBox 3"/>
          <p:cNvSpPr txBox="1"/>
          <p:nvPr/>
        </p:nvSpPr>
        <p:spPr>
          <a:xfrm>
            <a:off x="357204" y="6126163"/>
            <a:ext cx="8329596" cy="461665"/>
          </a:xfrm>
          <a:prstGeom prst="rect">
            <a:avLst/>
          </a:prstGeom>
          <a:noFill/>
        </p:spPr>
        <p:txBody>
          <a:bodyPr wrap="square" rtlCol="0">
            <a:spAutoFit/>
          </a:bodyPr>
          <a:lstStyle/>
          <a:p>
            <a:r>
              <a:rPr lang="en-US" sz="2400" dirty="0" smtClean="0">
                <a:solidFill>
                  <a:srgbClr val="FF0000"/>
                </a:solidFill>
              </a:rPr>
              <a:t>*</a:t>
            </a:r>
            <a:r>
              <a:rPr lang="en-US" sz="2400" dirty="0" smtClean="0"/>
              <a:t> P.H. Yancey, J Experimental Biology 208, 2819-2830, 2005.</a:t>
            </a:r>
            <a:endParaRPr lang="en-US" sz="2400" dirty="0"/>
          </a:p>
        </p:txBody>
      </p:sp>
      <p:pic>
        <p:nvPicPr>
          <p:cNvPr id="5" name="Picture 4" descr="cat.jpg"/>
          <p:cNvPicPr>
            <a:picLocks noChangeAspect="1"/>
          </p:cNvPicPr>
          <p:nvPr/>
        </p:nvPicPr>
        <p:blipFill>
          <a:blip r:embed="rId4"/>
          <a:stretch>
            <a:fillRect/>
          </a:stretch>
        </p:blipFill>
        <p:spPr>
          <a:xfrm>
            <a:off x="5591548" y="3324938"/>
            <a:ext cx="2150516" cy="1527998"/>
          </a:xfrm>
          <a:prstGeom prst="rect">
            <a:avLst/>
          </a:prstGeom>
        </p:spPr>
      </p:pic>
      <p:pic>
        <p:nvPicPr>
          <p:cNvPr id="6" name="Picture 5" descr="clams.jpg"/>
          <p:cNvPicPr>
            <a:picLocks noChangeAspect="1"/>
          </p:cNvPicPr>
          <p:nvPr/>
        </p:nvPicPr>
        <p:blipFill>
          <a:blip r:embed="rId5"/>
          <a:stretch>
            <a:fillRect/>
          </a:stretch>
        </p:blipFill>
        <p:spPr>
          <a:xfrm>
            <a:off x="6161569" y="1204308"/>
            <a:ext cx="2748197" cy="1828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08"/>
            <a:ext cx="8229600" cy="1143000"/>
          </a:xfrm>
        </p:spPr>
        <p:txBody>
          <a:bodyPr/>
          <a:lstStyle/>
          <a:p>
            <a:r>
              <a:rPr lang="en-US" dirty="0" smtClean="0"/>
              <a:t>A Role for Microbes!</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143813" y="1385765"/>
            <a:ext cx="8229601" cy="4882528"/>
          </a:xfrm>
        </p:spPr>
        <p:txBody>
          <a:bodyPr>
            <a:normAutofit fontScale="77500" lnSpcReduction="20000"/>
          </a:bodyPr>
          <a:lstStyle/>
          <a:p>
            <a:r>
              <a:rPr lang="en-US" dirty="0" smtClean="0">
                <a:solidFill>
                  <a:srgbClr val="FF0000"/>
                </a:solidFill>
              </a:rPr>
              <a:t>Hypothesis</a:t>
            </a:r>
            <a:r>
              <a:rPr lang="en-US" dirty="0" smtClean="0"/>
              <a:t>: brain infection allows                                   bacteria to supply sulfate to the brain</a:t>
            </a:r>
          </a:p>
          <a:p>
            <a:r>
              <a:rPr lang="en-US" dirty="0" smtClean="0"/>
              <a:t>Under stress conditions, glutamate is                           released by </a:t>
            </a:r>
            <a:r>
              <a:rPr lang="en-US" dirty="0" err="1" smtClean="0"/>
              <a:t>astrocytes</a:t>
            </a:r>
            <a:r>
              <a:rPr lang="en-US" dirty="0" smtClean="0"/>
              <a:t> in the brain and                   metabolized to </a:t>
            </a:r>
            <a:r>
              <a:rPr lang="en-US" dirty="0" err="1" smtClean="0"/>
              <a:t>α-ketoglutarate</a:t>
            </a:r>
            <a:r>
              <a:rPr lang="en-US" dirty="0" smtClean="0"/>
              <a:t> in the neurons     (substitutes for glucose metabolism to generate energy)</a:t>
            </a:r>
          </a:p>
          <a:p>
            <a:r>
              <a:rPr lang="en-US" dirty="0" smtClean="0"/>
              <a:t>E coli and many other bacteria can utilize the enzyme           </a:t>
            </a:r>
            <a:r>
              <a:rPr lang="en-US" dirty="0" err="1" smtClean="0"/>
              <a:t>α-ketoglutarate</a:t>
            </a:r>
            <a:r>
              <a:rPr lang="en-US" dirty="0" smtClean="0"/>
              <a:t> </a:t>
            </a:r>
            <a:r>
              <a:rPr lang="en-US" dirty="0" err="1" smtClean="0"/>
              <a:t>dioxygenase</a:t>
            </a:r>
            <a:r>
              <a:rPr lang="en-US" dirty="0" smtClean="0"/>
              <a:t> to metabolize </a:t>
            </a:r>
            <a:r>
              <a:rPr lang="en-US" dirty="0" err="1" smtClean="0"/>
              <a:t>taurine</a:t>
            </a:r>
            <a:endParaRPr lang="en-US" dirty="0" smtClean="0"/>
          </a:p>
          <a:p>
            <a:pPr lvl="1"/>
            <a:r>
              <a:rPr lang="en-US" dirty="0" smtClean="0"/>
              <a:t>Inputs oxygen, </a:t>
            </a:r>
            <a:r>
              <a:rPr lang="en-US" dirty="0" err="1" smtClean="0"/>
              <a:t>α-ketoglutarate</a:t>
            </a:r>
            <a:r>
              <a:rPr lang="en-US" dirty="0" smtClean="0"/>
              <a:t>, </a:t>
            </a:r>
            <a:r>
              <a:rPr lang="en-US" dirty="0" err="1" smtClean="0"/>
              <a:t>taurine</a:t>
            </a:r>
            <a:endParaRPr lang="en-US" dirty="0" smtClean="0"/>
          </a:p>
          <a:p>
            <a:pPr lvl="1"/>
            <a:r>
              <a:rPr lang="en-US" dirty="0" smtClean="0"/>
              <a:t>Outputs carbon dioxide </a:t>
            </a:r>
            <a:r>
              <a:rPr lang="en-US" dirty="0" err="1" smtClean="0"/>
              <a:t>succinate</a:t>
            </a:r>
            <a:r>
              <a:rPr lang="en-US" dirty="0" smtClean="0"/>
              <a:t>, sulfite and </a:t>
            </a:r>
            <a:r>
              <a:rPr lang="en-US" dirty="0" err="1" smtClean="0"/>
              <a:t>aminoacetaldehyde</a:t>
            </a:r>
            <a:endParaRPr lang="en-US" dirty="0" smtClean="0"/>
          </a:p>
          <a:p>
            <a:pPr lvl="1"/>
            <a:r>
              <a:rPr lang="en-US" dirty="0" smtClean="0"/>
              <a:t>This enzyme is induced during sulfate starvation</a:t>
            </a:r>
          </a:p>
          <a:p>
            <a:pPr lvl="1"/>
            <a:r>
              <a:rPr lang="en-US" dirty="0" smtClean="0"/>
              <a:t>Sulfite is easily oxidized to sulfate</a:t>
            </a:r>
          </a:p>
          <a:p>
            <a:r>
              <a:rPr lang="en-US" dirty="0" smtClean="0">
                <a:solidFill>
                  <a:srgbClr val="FF0000"/>
                </a:solidFill>
              </a:rPr>
              <a:t>Microbes </a:t>
            </a:r>
            <a:r>
              <a:rPr lang="en-US" dirty="0" smtClean="0"/>
              <a:t>allowed to flourish in the brain to supply </a:t>
            </a:r>
            <a:r>
              <a:rPr lang="en-US" dirty="0" smtClean="0">
                <a:solidFill>
                  <a:srgbClr val="FF0000"/>
                </a:solidFill>
              </a:rPr>
              <a:t>sulfate</a:t>
            </a:r>
            <a:r>
              <a:rPr lang="en-US" dirty="0" smtClean="0"/>
              <a:t>!</a:t>
            </a:r>
          </a:p>
          <a:p>
            <a:endParaRPr lang="en-US" dirty="0" smtClean="0"/>
          </a:p>
          <a:p>
            <a:pPr>
              <a:buNone/>
            </a:pPr>
            <a:endParaRPr lang="en-US" dirty="0"/>
          </a:p>
        </p:txBody>
      </p:sp>
      <p:pic>
        <p:nvPicPr>
          <p:cNvPr id="4" name="Picture 3" descr="E_coli.jpg"/>
          <p:cNvPicPr>
            <a:picLocks noChangeAspect="1"/>
          </p:cNvPicPr>
          <p:nvPr/>
        </p:nvPicPr>
        <p:blipFill>
          <a:blip r:embed="rId3"/>
          <a:stretch>
            <a:fillRect/>
          </a:stretch>
        </p:blipFill>
        <p:spPr>
          <a:xfrm>
            <a:off x="6729655" y="1022854"/>
            <a:ext cx="2336508" cy="1962667"/>
          </a:xfrm>
          <a:prstGeom prst="rect">
            <a:avLst/>
          </a:prstGeom>
        </p:spPr>
      </p:pic>
      <p:sp>
        <p:nvSpPr>
          <p:cNvPr id="5" name="TextBox 4"/>
          <p:cNvSpPr txBox="1"/>
          <p:nvPr/>
        </p:nvSpPr>
        <p:spPr>
          <a:xfrm>
            <a:off x="1245499" y="6482728"/>
            <a:ext cx="7726920" cy="400110"/>
          </a:xfrm>
          <a:prstGeom prst="rect">
            <a:avLst/>
          </a:prstGeom>
          <a:noFill/>
        </p:spPr>
        <p:txBody>
          <a:bodyPr wrap="none" rtlCol="0">
            <a:spAutoFit/>
          </a:bodyPr>
          <a:lstStyle/>
          <a:p>
            <a:r>
              <a:rPr lang="en-US" sz="2000" dirty="0" smtClean="0">
                <a:solidFill>
                  <a:srgbClr val="FF0000"/>
                </a:solidFill>
              </a:rPr>
              <a:t>*</a:t>
            </a:r>
            <a:r>
              <a:rPr lang="en-US" sz="2000" dirty="0" smtClean="0"/>
              <a:t>K.P. </a:t>
            </a:r>
            <a:r>
              <a:rPr lang="en-US" sz="2000" dirty="0" err="1" smtClean="0"/>
              <a:t>McCusker</a:t>
            </a:r>
            <a:r>
              <a:rPr lang="en-US" sz="2000" dirty="0" smtClean="0"/>
              <a:t> and J.P. </a:t>
            </a:r>
            <a:r>
              <a:rPr lang="en-US" sz="2000" dirty="0" err="1" smtClean="0"/>
              <a:t>Klinman</a:t>
            </a:r>
            <a:r>
              <a:rPr lang="en-US" sz="2000" dirty="0" smtClean="0"/>
              <a:t> *Tetrahedron Letters 50 (2009) 611–613 </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Recapitulation</a:t>
            </a:r>
            <a:endParaRPr lang="en-US" dirty="0"/>
          </a:p>
        </p:txBody>
      </p:sp>
      <p:sp>
        <p:nvSpPr>
          <p:cNvPr id="3" name="Content Placeholder 2"/>
          <p:cNvSpPr>
            <a:spLocks noGrp="1"/>
          </p:cNvSpPr>
          <p:nvPr>
            <p:ph idx="1"/>
          </p:nvPr>
        </p:nvSpPr>
        <p:spPr/>
        <p:txBody>
          <a:bodyPr/>
          <a:lstStyle/>
          <a:p>
            <a:r>
              <a:rPr lang="en-US" dirty="0" smtClean="0"/>
              <a:t>Encephalitis may be a mechanism to renew sulfate supply to the brain, by breaking down </a:t>
            </a:r>
            <a:r>
              <a:rPr lang="en-US" dirty="0" err="1" smtClean="0"/>
              <a:t>taurine</a:t>
            </a:r>
            <a:endParaRPr lang="en-US" dirty="0" smtClean="0"/>
          </a:p>
          <a:p>
            <a:r>
              <a:rPr lang="en-US" dirty="0" smtClean="0"/>
              <a:t>Complex mechanism involves glutamate, hypochlorite, nitric oxide, ammonia, etc.</a:t>
            </a:r>
          </a:p>
          <a:p>
            <a:r>
              <a:rPr lang="en-US" dirty="0" smtClean="0"/>
              <a:t>Fever and seizures also provide catalysis</a:t>
            </a:r>
          </a:p>
          <a:p>
            <a:r>
              <a:rPr lang="en-US" dirty="0"/>
              <a:t>Bacteria may be permitted into the brain to help carry out the reaction</a:t>
            </a:r>
          </a:p>
          <a:p>
            <a:endParaRPr lang="en-US" dirty="0"/>
          </a:p>
        </p:txBody>
      </p:sp>
    </p:spTree>
    <p:extLst>
      <p:ext uri="{BB962C8B-B14F-4D97-AF65-F5344CB8AC3E}">
        <p14:creationId xmlns:p14="http://schemas.microsoft.com/office/powerpoint/2010/main" val="255707518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txBox="1">
            <a:spLocks/>
          </p:cNvSpPr>
          <p:nvPr/>
        </p:nvSpPr>
        <p:spPr>
          <a:xfrm>
            <a:off x="457200" y="2256165"/>
            <a:ext cx="8229600" cy="655965"/>
          </a:xfrm>
          <a:prstGeom prst="rect">
            <a:avLst/>
          </a:prstGeom>
        </p:spPr>
        <p:txBody>
          <a:bodyPr vert="horz" lIns="91440" tIns="45720" rIns="91440" bIns="45720" rtlCol="0">
            <a:no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000" b="0" i="0" u="none" strike="noStrike" kern="1200" cap="none" spc="0" normalizeH="0" baseline="0" noProof="0" dirty="0" smtClean="0">
                <a:ln>
                  <a:noFill/>
                </a:ln>
                <a:solidFill>
                  <a:srgbClr val="FF0000"/>
                </a:solidFill>
                <a:effectLst/>
                <a:uLnTx/>
                <a:uFillTx/>
                <a:latin typeface="Apple Casual"/>
                <a:ea typeface="+mn-ea"/>
                <a:cs typeface="+mn-cs"/>
              </a:rPr>
              <a:t>6. Cancer</a:t>
            </a:r>
            <a:endParaRPr kumimoji="0" lang="en-US" sz="4000" b="0" i="0" u="none" strike="noStrike" kern="1200" cap="none" spc="0" normalizeH="0" baseline="0" noProof="0" dirty="0">
              <a:ln>
                <a:noFill/>
              </a:ln>
              <a:solidFill>
                <a:srgbClr val="FF0000"/>
              </a:solidFill>
              <a:effectLst/>
              <a:uLnTx/>
              <a:uFillTx/>
              <a:latin typeface="Apple Casual"/>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Progressive </a:t>
            </a:r>
            <a:r>
              <a:rPr lang="en-US" dirty="0"/>
              <a:t>inhibition of apoptosis </a:t>
            </a:r>
            <a:r>
              <a:rPr lang="en-US" dirty="0" smtClean="0"/>
              <a:t>(cell death) and </a:t>
            </a:r>
            <a:r>
              <a:rPr lang="en-US" dirty="0"/>
              <a:t>induction of angiogenesis </a:t>
            </a:r>
            <a:r>
              <a:rPr lang="en-US" dirty="0" smtClean="0"/>
              <a:t>(blood vessel growth) contribute </a:t>
            </a:r>
            <a:r>
              <a:rPr lang="en-US" dirty="0"/>
              <a:t>to tumor </a:t>
            </a:r>
            <a:r>
              <a:rPr lang="en-US" dirty="0" smtClean="0"/>
              <a:t>initiation</a:t>
            </a:r>
            <a:r>
              <a:rPr lang="en-US" dirty="0"/>
              <a:t>, growth and metastasis in the pathogenesis of breast </a:t>
            </a:r>
            <a:r>
              <a:rPr lang="en-US" dirty="0" smtClean="0"/>
              <a:t>cancer </a:t>
            </a:r>
          </a:p>
          <a:p>
            <a:r>
              <a:rPr lang="en-US" dirty="0" err="1"/>
              <a:t>Taurine</a:t>
            </a:r>
            <a:r>
              <a:rPr lang="en-US" dirty="0"/>
              <a:t> displays antineoplastic </a:t>
            </a:r>
            <a:r>
              <a:rPr lang="en-US" dirty="0" smtClean="0"/>
              <a:t>effects </a:t>
            </a:r>
            <a:r>
              <a:rPr lang="en-US" dirty="0"/>
              <a:t>through</a:t>
            </a:r>
          </a:p>
          <a:p>
            <a:pPr lvl="1"/>
            <a:r>
              <a:rPr lang="en-US" dirty="0"/>
              <a:t> </a:t>
            </a:r>
            <a:r>
              <a:rPr lang="en-US" dirty="0" err="1" smtClean="0"/>
              <a:t>Downregulation</a:t>
            </a:r>
            <a:r>
              <a:rPr lang="en-US" dirty="0" smtClean="0"/>
              <a:t> </a:t>
            </a:r>
            <a:r>
              <a:rPr lang="en-US" dirty="0"/>
              <a:t>of angiogenesis</a:t>
            </a:r>
          </a:p>
          <a:p>
            <a:pPr lvl="1"/>
            <a:r>
              <a:rPr lang="en-US" dirty="0"/>
              <a:t> </a:t>
            </a:r>
            <a:r>
              <a:rPr lang="en-US" dirty="0" smtClean="0"/>
              <a:t>Enhancement </a:t>
            </a:r>
            <a:r>
              <a:rPr lang="en-US" dirty="0"/>
              <a:t>of tumor cell apoptosis</a:t>
            </a:r>
          </a:p>
          <a:p>
            <a:endParaRPr lang="en-US" dirty="0"/>
          </a:p>
          <a:p>
            <a:endParaRPr lang="en-US"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r>
              <a:rPr lang="en-US" smtClean="0"/>
              <a:t>Taurine and Breast Cancer</a:t>
            </a:r>
            <a:r>
              <a:rPr lang="en-US" smtClean="0">
                <a:solidFill>
                  <a:srgbClr val="FF0000"/>
                </a:solidFill>
              </a:rPr>
              <a:t>*</a:t>
            </a:r>
            <a:endParaRPr lang="en-US" dirty="0">
              <a:solidFill>
                <a:srgbClr val="FF0000"/>
              </a:solidFill>
            </a:endParaRPr>
          </a:p>
        </p:txBody>
      </p:sp>
      <p:sp>
        <p:nvSpPr>
          <p:cNvPr id="5" name="TextBox 4"/>
          <p:cNvSpPr txBox="1"/>
          <p:nvPr/>
        </p:nvSpPr>
        <p:spPr>
          <a:xfrm>
            <a:off x="1445745" y="6408201"/>
            <a:ext cx="7023828" cy="461665"/>
          </a:xfrm>
          <a:prstGeom prst="rect">
            <a:avLst/>
          </a:prstGeom>
          <a:noFill/>
        </p:spPr>
        <p:txBody>
          <a:bodyPr wrap="none" rtlCol="0">
            <a:spAutoFit/>
          </a:bodyPr>
          <a:lstStyle/>
          <a:p>
            <a:r>
              <a:rPr lang="en-US" sz="2400" dirty="0" smtClean="0">
                <a:solidFill>
                  <a:srgbClr val="FF0000"/>
                </a:solidFill>
              </a:rPr>
              <a:t>*</a:t>
            </a:r>
            <a:r>
              <a:rPr lang="en-US" sz="2400" dirty="0" smtClean="0"/>
              <a:t> I. M. El </a:t>
            </a:r>
            <a:r>
              <a:rPr lang="en-US" sz="2400" dirty="0" err="1" smtClean="0"/>
              <a:t>Agouza</a:t>
            </a:r>
            <a:r>
              <a:rPr lang="en-US" sz="2400" dirty="0" smtClean="0"/>
              <a:t> </a:t>
            </a:r>
            <a:r>
              <a:rPr lang="en-US" sz="2400" dirty="0" smtClean="0"/>
              <a:t>et al. Angiogenesis 14, 321–330, 2011</a:t>
            </a:r>
            <a:endParaRPr lang="en-US" sz="2400" dirty="0"/>
          </a:p>
        </p:txBody>
      </p:sp>
    </p:spTree>
    <p:extLst>
      <p:ext uri="{BB962C8B-B14F-4D97-AF65-F5344CB8AC3E}">
        <p14:creationId xmlns:p14="http://schemas.microsoft.com/office/powerpoint/2010/main" val="150684008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Taurine</a:t>
            </a:r>
            <a:r>
              <a:rPr lang="en-US" dirty="0" smtClean="0"/>
              <a:t> and Breast </a:t>
            </a:r>
            <a:r>
              <a:rPr lang="en-US" dirty="0" smtClean="0"/>
              <a:t>Cancer</a:t>
            </a:r>
            <a:r>
              <a:rPr lang="en-US" dirty="0" smtClean="0">
                <a:solidFill>
                  <a:srgbClr val="FF0000"/>
                </a:solidFill>
              </a:rPr>
              <a:t>*</a:t>
            </a:r>
            <a:endParaRPr lang="en-US" dirty="0">
              <a:solidFill>
                <a:srgbClr val="FF0000"/>
              </a:solidFill>
            </a:endParaRPr>
          </a:p>
        </p:txBody>
      </p:sp>
      <p:sp>
        <p:nvSpPr>
          <p:cNvPr id="4" name="TextBox 3"/>
          <p:cNvSpPr txBox="1"/>
          <p:nvPr/>
        </p:nvSpPr>
        <p:spPr>
          <a:xfrm>
            <a:off x="1445745" y="6408201"/>
            <a:ext cx="7201010" cy="461665"/>
          </a:xfrm>
          <a:prstGeom prst="rect">
            <a:avLst/>
          </a:prstGeom>
          <a:noFill/>
        </p:spPr>
        <p:txBody>
          <a:bodyPr wrap="none" rtlCol="0">
            <a:spAutoFit/>
          </a:bodyPr>
          <a:lstStyle/>
          <a:p>
            <a:r>
              <a:rPr lang="en-US" sz="2400" dirty="0" smtClean="0">
                <a:solidFill>
                  <a:srgbClr val="FF0000"/>
                </a:solidFill>
              </a:rPr>
              <a:t>*</a:t>
            </a:r>
            <a:r>
              <a:rPr lang="en-US" sz="2400" dirty="0" smtClean="0"/>
              <a:t> I. M. El </a:t>
            </a:r>
            <a:r>
              <a:rPr lang="en-US" sz="2400" dirty="0" err="1" smtClean="0"/>
              <a:t>Agouza</a:t>
            </a:r>
            <a:r>
              <a:rPr lang="en-US" sz="2400" dirty="0" smtClean="0"/>
              <a:t> </a:t>
            </a:r>
            <a:r>
              <a:rPr lang="en-US" sz="2400" dirty="0" smtClean="0"/>
              <a:t>et al. Angiogenesis 14, 321–330, 2011</a:t>
            </a:r>
            <a:endParaRPr lang="en-US" sz="2400" dirty="0"/>
          </a:p>
        </p:txBody>
      </p:sp>
      <p:sp>
        <p:nvSpPr>
          <p:cNvPr id="6" name="Content Placeholder 5"/>
          <p:cNvSpPr>
            <a:spLocks noGrp="1"/>
          </p:cNvSpPr>
          <p:nvPr>
            <p:ph idx="1"/>
          </p:nvPr>
        </p:nvSpPr>
        <p:spPr/>
        <p:txBody>
          <a:bodyPr/>
          <a:lstStyle/>
          <a:p>
            <a:r>
              <a:rPr lang="en-US" dirty="0" smtClean="0"/>
              <a:t>85 women</a:t>
            </a:r>
          </a:p>
          <a:p>
            <a:pPr lvl="1"/>
            <a:r>
              <a:rPr lang="en-US" dirty="0" smtClean="0"/>
              <a:t>50 with diagnosed breast cancer</a:t>
            </a:r>
          </a:p>
          <a:p>
            <a:pPr lvl="1"/>
            <a:r>
              <a:rPr lang="en-US" dirty="0" smtClean="0"/>
              <a:t>10 with benign tumors</a:t>
            </a:r>
          </a:p>
          <a:p>
            <a:pPr lvl="1"/>
            <a:r>
              <a:rPr lang="en-US" dirty="0" smtClean="0"/>
              <a:t>5 with family history</a:t>
            </a:r>
          </a:p>
          <a:p>
            <a:pPr lvl="1"/>
            <a:r>
              <a:rPr lang="en-US" dirty="0" smtClean="0"/>
              <a:t>20 controls</a:t>
            </a:r>
          </a:p>
          <a:p>
            <a:r>
              <a:rPr lang="en-US" dirty="0" smtClean="0"/>
              <a:t>Serum </a:t>
            </a:r>
            <a:r>
              <a:rPr lang="en-US" dirty="0" err="1" smtClean="0"/>
              <a:t>taurine</a:t>
            </a:r>
            <a:r>
              <a:rPr lang="en-US" dirty="0" smtClean="0"/>
              <a:t> sharply reduced in women with breast cancer (</a:t>
            </a:r>
            <a:r>
              <a:rPr lang="en-US" dirty="0" err="1" smtClean="0"/>
              <a:t>p</a:t>
            </a:r>
            <a:r>
              <a:rPr lang="en-US" dirty="0" smtClean="0"/>
              <a:t>&lt;0.001)</a:t>
            </a:r>
          </a:p>
          <a:p>
            <a:pPr lvl="1"/>
            <a:r>
              <a:rPr lang="en-US" dirty="0" smtClean="0"/>
              <a:t>100% detection, 0% false alarms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Taurine</a:t>
            </a:r>
            <a:r>
              <a:rPr lang="en-US" dirty="0" smtClean="0"/>
              <a:t> and Breast </a:t>
            </a:r>
            <a:r>
              <a:rPr lang="en-US" dirty="0" smtClean="0"/>
              <a:t>Cancer</a:t>
            </a:r>
            <a:r>
              <a:rPr lang="en-US" dirty="0" smtClean="0">
                <a:solidFill>
                  <a:srgbClr val="FF0000"/>
                </a:solidFill>
              </a:rPr>
              <a:t>*</a:t>
            </a:r>
            <a:endParaRPr lang="en-US"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8701571"/>
              </p:ext>
            </p:extLst>
          </p:nvPr>
        </p:nvGraphicFramePr>
        <p:xfrm>
          <a:off x="457200" y="1882236"/>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445745" y="6408201"/>
            <a:ext cx="7023828" cy="461665"/>
          </a:xfrm>
          <a:prstGeom prst="rect">
            <a:avLst/>
          </a:prstGeom>
          <a:noFill/>
        </p:spPr>
        <p:txBody>
          <a:bodyPr wrap="none" rtlCol="0">
            <a:spAutoFit/>
          </a:bodyPr>
          <a:lstStyle/>
          <a:p>
            <a:r>
              <a:rPr lang="en-US" sz="2400" dirty="0" smtClean="0">
                <a:solidFill>
                  <a:srgbClr val="FF0000"/>
                </a:solidFill>
              </a:rPr>
              <a:t>*</a:t>
            </a:r>
            <a:r>
              <a:rPr lang="en-US" sz="2400" dirty="0" smtClean="0"/>
              <a:t> I. M. El </a:t>
            </a:r>
            <a:r>
              <a:rPr lang="en-US" sz="2400" dirty="0" err="1" smtClean="0"/>
              <a:t>Agouza</a:t>
            </a:r>
            <a:r>
              <a:rPr lang="en-US" sz="2400" dirty="0" smtClean="0"/>
              <a:t> </a:t>
            </a:r>
            <a:r>
              <a:rPr lang="en-US" sz="2400" dirty="0" smtClean="0"/>
              <a:t>et al. Angiogenesis 14, 321–330, 2011</a:t>
            </a:r>
            <a:endParaRPr lang="en-US" sz="2400" dirty="0"/>
          </a:p>
        </p:txBody>
      </p:sp>
      <p:sp>
        <p:nvSpPr>
          <p:cNvPr id="3" name="TextBox 2"/>
          <p:cNvSpPr txBox="1"/>
          <p:nvPr/>
        </p:nvSpPr>
        <p:spPr>
          <a:xfrm>
            <a:off x="2029579" y="1892814"/>
            <a:ext cx="1452534"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dirty="0" smtClean="0"/>
              <a:t>VEGF accelerates growth</a:t>
            </a:r>
            <a:endParaRPr lang="en-US" sz="2000" dirty="0"/>
          </a:p>
        </p:txBody>
      </p:sp>
      <p:sp>
        <p:nvSpPr>
          <p:cNvPr id="6" name="TextBox 5"/>
          <p:cNvSpPr txBox="1"/>
          <p:nvPr/>
        </p:nvSpPr>
        <p:spPr>
          <a:xfrm>
            <a:off x="8114481" y="3785441"/>
            <a:ext cx="315636" cy="369332"/>
          </a:xfrm>
          <a:prstGeom prst="rect">
            <a:avLst/>
          </a:prstGeom>
          <a:noFill/>
        </p:spPr>
        <p:txBody>
          <a:bodyPr wrap="none" rtlCol="0">
            <a:spAutoFit/>
          </a:bodyPr>
          <a:lstStyle/>
          <a:p>
            <a:r>
              <a:rPr lang="en-US" dirty="0" smtClean="0"/>
              <a:t>α</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Taurine</a:t>
            </a:r>
            <a:r>
              <a:rPr lang="en-US" dirty="0" smtClean="0"/>
              <a:t> </a:t>
            </a:r>
            <a:r>
              <a:rPr lang="en-US" dirty="0"/>
              <a:t>I</a:t>
            </a:r>
            <a:r>
              <a:rPr lang="en-US" dirty="0" smtClean="0"/>
              <a:t>nduces Apoptosis</a:t>
            </a:r>
            <a:r>
              <a:rPr lang="en-US" dirty="0" smtClean="0">
                <a:solidFill>
                  <a:srgbClr val="FF0000"/>
                </a:solidFill>
              </a:rPr>
              <a:t>*</a:t>
            </a:r>
            <a:endParaRPr lang="en-US" dirty="0">
              <a:solidFill>
                <a:srgbClr val="FF0000"/>
              </a:solidFill>
            </a:endParaRPr>
          </a:p>
        </p:txBody>
      </p:sp>
      <p:sp>
        <p:nvSpPr>
          <p:cNvPr id="4" name="Oval 3"/>
          <p:cNvSpPr/>
          <p:nvPr/>
        </p:nvSpPr>
        <p:spPr>
          <a:xfrm>
            <a:off x="2045289" y="3224867"/>
            <a:ext cx="1138103" cy="9072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Tumor cell</a:t>
            </a:r>
            <a:endParaRPr lang="en-US" dirty="0"/>
          </a:p>
        </p:txBody>
      </p:sp>
      <p:sp>
        <p:nvSpPr>
          <p:cNvPr id="5" name="Oval 4"/>
          <p:cNvSpPr/>
          <p:nvPr/>
        </p:nvSpPr>
        <p:spPr>
          <a:xfrm>
            <a:off x="5599454" y="2515563"/>
            <a:ext cx="1138103" cy="9072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Tumor cell</a:t>
            </a:r>
            <a:endParaRPr lang="en-US" dirty="0"/>
          </a:p>
        </p:txBody>
      </p:sp>
      <p:sp>
        <p:nvSpPr>
          <p:cNvPr id="6" name="Oval 5"/>
          <p:cNvSpPr/>
          <p:nvPr/>
        </p:nvSpPr>
        <p:spPr>
          <a:xfrm>
            <a:off x="4461351" y="2268130"/>
            <a:ext cx="1138103" cy="9072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Tumor cell</a:t>
            </a:r>
            <a:endParaRPr lang="en-US" dirty="0"/>
          </a:p>
        </p:txBody>
      </p:sp>
      <p:cxnSp>
        <p:nvCxnSpPr>
          <p:cNvPr id="8" name="Straight Arrow Connector 7"/>
          <p:cNvCxnSpPr/>
          <p:nvPr/>
        </p:nvCxnSpPr>
        <p:spPr>
          <a:xfrm flipV="1">
            <a:off x="3298850" y="2927950"/>
            <a:ext cx="1039138" cy="494865"/>
          </a:xfrm>
          <a:prstGeom prst="straightConnector1">
            <a:avLst/>
          </a:prstGeom>
          <a:ln w="762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302804" y="4037060"/>
            <a:ext cx="1039138" cy="4948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4568904" y="4148614"/>
            <a:ext cx="1138103" cy="9072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Tumor cell</a:t>
            </a:r>
            <a:endParaRPr lang="en-US" dirty="0"/>
          </a:p>
        </p:txBody>
      </p:sp>
      <p:sp>
        <p:nvSpPr>
          <p:cNvPr id="12" name="TextBox 11"/>
          <p:cNvSpPr txBox="1"/>
          <p:nvPr/>
        </p:nvSpPr>
        <p:spPr>
          <a:xfrm>
            <a:off x="3269021" y="4331870"/>
            <a:ext cx="817101" cy="400110"/>
          </a:xfrm>
          <a:prstGeom prst="rect">
            <a:avLst/>
          </a:prstGeom>
          <a:noFill/>
        </p:spPr>
        <p:txBody>
          <a:bodyPr wrap="none" rtlCol="0">
            <a:spAutoFit/>
          </a:bodyPr>
          <a:lstStyle/>
          <a:p>
            <a:r>
              <a:rPr lang="en-US" sz="2000" dirty="0" smtClean="0"/>
              <a:t>TNF-α</a:t>
            </a:r>
            <a:endParaRPr lang="en-US" sz="2000" dirty="0"/>
          </a:p>
        </p:txBody>
      </p:sp>
      <p:sp>
        <p:nvSpPr>
          <p:cNvPr id="13" name="TextBox 12"/>
          <p:cNvSpPr txBox="1"/>
          <p:nvPr/>
        </p:nvSpPr>
        <p:spPr>
          <a:xfrm>
            <a:off x="2983598" y="2560771"/>
            <a:ext cx="1060507" cy="584776"/>
          </a:xfrm>
          <a:prstGeom prst="rect">
            <a:avLst/>
          </a:prstGeom>
          <a:noFill/>
        </p:spPr>
        <p:txBody>
          <a:bodyPr wrap="none" rtlCol="0">
            <a:spAutoFit/>
          </a:bodyPr>
          <a:lstStyle/>
          <a:p>
            <a:r>
              <a:rPr lang="en-US" sz="3200" dirty="0" smtClean="0"/>
              <a:t>VEGF</a:t>
            </a:r>
            <a:endParaRPr lang="en-US" sz="3200" dirty="0"/>
          </a:p>
        </p:txBody>
      </p:sp>
      <p:sp>
        <p:nvSpPr>
          <p:cNvPr id="14" name="TextBox 13"/>
          <p:cNvSpPr txBox="1"/>
          <p:nvPr/>
        </p:nvSpPr>
        <p:spPr>
          <a:xfrm>
            <a:off x="5599454" y="1995954"/>
            <a:ext cx="1487456" cy="461665"/>
          </a:xfrm>
          <a:prstGeom prst="rect">
            <a:avLst/>
          </a:prstGeom>
          <a:noFill/>
        </p:spPr>
        <p:txBody>
          <a:bodyPr wrap="none" rtlCol="0">
            <a:spAutoFit/>
          </a:bodyPr>
          <a:lstStyle/>
          <a:p>
            <a:r>
              <a:rPr lang="en-US" sz="2400" dirty="0" smtClean="0"/>
              <a:t>Proliferate</a:t>
            </a:r>
            <a:endParaRPr lang="en-US" sz="2400" dirty="0"/>
          </a:p>
        </p:txBody>
      </p:sp>
      <p:sp>
        <p:nvSpPr>
          <p:cNvPr id="15" name="TextBox 14"/>
          <p:cNvSpPr txBox="1"/>
          <p:nvPr/>
        </p:nvSpPr>
        <p:spPr>
          <a:xfrm>
            <a:off x="5898349" y="4331870"/>
            <a:ext cx="597790" cy="461665"/>
          </a:xfrm>
          <a:prstGeom prst="rect">
            <a:avLst/>
          </a:prstGeom>
          <a:noFill/>
        </p:spPr>
        <p:txBody>
          <a:bodyPr wrap="none" rtlCol="0">
            <a:spAutoFit/>
          </a:bodyPr>
          <a:lstStyle/>
          <a:p>
            <a:r>
              <a:rPr lang="en-US" sz="2400" dirty="0" smtClean="0"/>
              <a:t>Die</a:t>
            </a:r>
            <a:endParaRPr lang="en-US" sz="2400" dirty="0"/>
          </a:p>
        </p:txBody>
      </p:sp>
      <p:sp>
        <p:nvSpPr>
          <p:cNvPr id="16" name="TextBox 15"/>
          <p:cNvSpPr txBox="1"/>
          <p:nvPr/>
        </p:nvSpPr>
        <p:spPr>
          <a:xfrm>
            <a:off x="824713" y="5410729"/>
            <a:ext cx="7174997" cy="830997"/>
          </a:xfrm>
          <a:prstGeom prst="rect">
            <a:avLst/>
          </a:prstGeom>
          <a:noFill/>
        </p:spPr>
        <p:txBody>
          <a:bodyPr wrap="square" rtlCol="0">
            <a:spAutoFit/>
          </a:bodyPr>
          <a:lstStyle/>
          <a:p>
            <a:r>
              <a:rPr lang="en-US" sz="2400" dirty="0" smtClean="0"/>
              <a:t>Tumor cells are robust against exposure to toxic agents; they proliferate while other normal cells die</a:t>
            </a:r>
            <a:endParaRPr lang="en-US" sz="2400" dirty="0"/>
          </a:p>
        </p:txBody>
      </p:sp>
      <p:sp>
        <p:nvSpPr>
          <p:cNvPr id="17" name="TextBox 16"/>
          <p:cNvSpPr txBox="1"/>
          <p:nvPr/>
        </p:nvSpPr>
        <p:spPr>
          <a:xfrm>
            <a:off x="2045289" y="6466232"/>
            <a:ext cx="7141198" cy="461665"/>
          </a:xfrm>
          <a:prstGeom prst="rect">
            <a:avLst/>
          </a:prstGeom>
          <a:noFill/>
        </p:spPr>
        <p:txBody>
          <a:bodyPr wrap="none" rtlCol="0">
            <a:spAutoFit/>
          </a:bodyPr>
          <a:lstStyle/>
          <a:p>
            <a:r>
              <a:rPr lang="en-US" sz="2400" dirty="0" smtClean="0">
                <a:solidFill>
                  <a:srgbClr val="FF0000"/>
                </a:solidFill>
              </a:rPr>
              <a:t>*</a:t>
            </a:r>
            <a:r>
              <a:rPr lang="en-US" sz="2400" dirty="0" smtClean="0"/>
              <a:t> A. Jacobi et al, Anticancer Drugs 16(9), 917-921, 2005.</a:t>
            </a:r>
            <a:endParaRPr lang="en-US" sz="2400" dirty="0"/>
          </a:p>
        </p:txBody>
      </p:sp>
      <p:grpSp>
        <p:nvGrpSpPr>
          <p:cNvPr id="21" name="Group 20"/>
          <p:cNvGrpSpPr/>
          <p:nvPr/>
        </p:nvGrpSpPr>
        <p:grpSpPr>
          <a:xfrm>
            <a:off x="4809979" y="4261117"/>
            <a:ext cx="789475" cy="532418"/>
            <a:chOff x="7587471" y="3206039"/>
            <a:chExt cx="789475" cy="532418"/>
          </a:xfrm>
        </p:grpSpPr>
        <p:cxnSp>
          <p:nvCxnSpPr>
            <p:cNvPr id="19" name="Straight Connector 18"/>
            <p:cNvCxnSpPr/>
            <p:nvPr/>
          </p:nvCxnSpPr>
          <p:spPr>
            <a:xfrm>
              <a:off x="7634865" y="3224867"/>
              <a:ext cx="742081" cy="51359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587471" y="3206039"/>
              <a:ext cx="742081" cy="51359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Taurine</a:t>
            </a:r>
            <a:r>
              <a:rPr lang="en-US" dirty="0" smtClean="0"/>
              <a:t> </a:t>
            </a:r>
            <a:r>
              <a:rPr lang="en-US" dirty="0" smtClean="0"/>
              <a:t>Induces Apoptosis</a:t>
            </a:r>
            <a:r>
              <a:rPr lang="en-US" dirty="0" smtClean="0">
                <a:solidFill>
                  <a:srgbClr val="FF0000"/>
                </a:solidFill>
              </a:rPr>
              <a:t>*</a:t>
            </a:r>
            <a:endParaRPr lang="en-US" dirty="0">
              <a:solidFill>
                <a:srgbClr val="FF0000"/>
              </a:solidFill>
            </a:endParaRPr>
          </a:p>
        </p:txBody>
      </p:sp>
      <p:sp>
        <p:nvSpPr>
          <p:cNvPr id="4" name="Oval 3"/>
          <p:cNvSpPr/>
          <p:nvPr/>
        </p:nvSpPr>
        <p:spPr>
          <a:xfrm>
            <a:off x="2045289" y="3224867"/>
            <a:ext cx="1138103" cy="9072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Tumor cell</a:t>
            </a:r>
            <a:endParaRPr lang="en-US" dirty="0"/>
          </a:p>
        </p:txBody>
      </p:sp>
      <p:sp>
        <p:nvSpPr>
          <p:cNvPr id="5" name="Oval 4"/>
          <p:cNvSpPr/>
          <p:nvPr/>
        </p:nvSpPr>
        <p:spPr>
          <a:xfrm>
            <a:off x="5599454" y="2515563"/>
            <a:ext cx="1138103" cy="9072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Tumor cell</a:t>
            </a:r>
            <a:endParaRPr lang="en-US" dirty="0"/>
          </a:p>
        </p:txBody>
      </p:sp>
      <p:sp>
        <p:nvSpPr>
          <p:cNvPr id="6" name="Oval 5"/>
          <p:cNvSpPr/>
          <p:nvPr/>
        </p:nvSpPr>
        <p:spPr>
          <a:xfrm>
            <a:off x="4461351" y="2268130"/>
            <a:ext cx="1138103" cy="9072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Tumor cell</a:t>
            </a:r>
            <a:endParaRPr lang="en-US" dirty="0"/>
          </a:p>
        </p:txBody>
      </p:sp>
      <p:cxnSp>
        <p:nvCxnSpPr>
          <p:cNvPr id="8" name="Straight Arrow Connector 7"/>
          <p:cNvCxnSpPr/>
          <p:nvPr/>
        </p:nvCxnSpPr>
        <p:spPr>
          <a:xfrm flipV="1">
            <a:off x="3298850" y="2927950"/>
            <a:ext cx="1039138" cy="494865"/>
          </a:xfrm>
          <a:prstGeom prst="straightConnector1">
            <a:avLst/>
          </a:prstGeom>
          <a:ln w="9525"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302804" y="4037060"/>
            <a:ext cx="1039138" cy="494865"/>
          </a:xfrm>
          <a:prstGeom prst="straightConnector1">
            <a:avLst/>
          </a:prstGeom>
          <a:ln w="762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4568904" y="4148614"/>
            <a:ext cx="1138103" cy="9072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Tumor cell</a:t>
            </a:r>
            <a:endParaRPr lang="en-US" dirty="0"/>
          </a:p>
        </p:txBody>
      </p:sp>
      <p:sp>
        <p:nvSpPr>
          <p:cNvPr id="12" name="TextBox 11"/>
          <p:cNvSpPr txBox="1"/>
          <p:nvPr/>
        </p:nvSpPr>
        <p:spPr>
          <a:xfrm>
            <a:off x="2888358" y="4331870"/>
            <a:ext cx="1197764" cy="584776"/>
          </a:xfrm>
          <a:prstGeom prst="rect">
            <a:avLst/>
          </a:prstGeom>
          <a:noFill/>
        </p:spPr>
        <p:txBody>
          <a:bodyPr wrap="none" rtlCol="0">
            <a:spAutoFit/>
          </a:bodyPr>
          <a:lstStyle/>
          <a:p>
            <a:r>
              <a:rPr lang="en-US" sz="3200" dirty="0" smtClean="0"/>
              <a:t>TNF-α</a:t>
            </a:r>
            <a:endParaRPr lang="en-US" sz="3200" dirty="0"/>
          </a:p>
        </p:txBody>
      </p:sp>
      <p:sp>
        <p:nvSpPr>
          <p:cNvPr id="13" name="TextBox 12"/>
          <p:cNvSpPr txBox="1"/>
          <p:nvPr/>
        </p:nvSpPr>
        <p:spPr>
          <a:xfrm>
            <a:off x="3354056" y="2692797"/>
            <a:ext cx="732066" cy="400110"/>
          </a:xfrm>
          <a:prstGeom prst="rect">
            <a:avLst/>
          </a:prstGeom>
          <a:noFill/>
        </p:spPr>
        <p:txBody>
          <a:bodyPr wrap="none" rtlCol="0">
            <a:spAutoFit/>
          </a:bodyPr>
          <a:lstStyle/>
          <a:p>
            <a:r>
              <a:rPr lang="en-US" sz="2000" dirty="0" smtClean="0"/>
              <a:t>VEGF</a:t>
            </a:r>
            <a:endParaRPr lang="en-US" sz="2000" dirty="0"/>
          </a:p>
        </p:txBody>
      </p:sp>
      <p:sp>
        <p:nvSpPr>
          <p:cNvPr id="14" name="TextBox 13"/>
          <p:cNvSpPr txBox="1"/>
          <p:nvPr/>
        </p:nvSpPr>
        <p:spPr>
          <a:xfrm>
            <a:off x="5599454" y="1995954"/>
            <a:ext cx="1487456" cy="461665"/>
          </a:xfrm>
          <a:prstGeom prst="rect">
            <a:avLst/>
          </a:prstGeom>
          <a:noFill/>
        </p:spPr>
        <p:txBody>
          <a:bodyPr wrap="none" rtlCol="0">
            <a:spAutoFit/>
          </a:bodyPr>
          <a:lstStyle/>
          <a:p>
            <a:r>
              <a:rPr lang="en-US" sz="2400" dirty="0" smtClean="0"/>
              <a:t>Proliferate</a:t>
            </a:r>
            <a:endParaRPr lang="en-US" sz="2400" dirty="0"/>
          </a:p>
        </p:txBody>
      </p:sp>
      <p:sp>
        <p:nvSpPr>
          <p:cNvPr id="15" name="TextBox 14"/>
          <p:cNvSpPr txBox="1"/>
          <p:nvPr/>
        </p:nvSpPr>
        <p:spPr>
          <a:xfrm>
            <a:off x="5898349" y="4331870"/>
            <a:ext cx="597790" cy="461665"/>
          </a:xfrm>
          <a:prstGeom prst="rect">
            <a:avLst/>
          </a:prstGeom>
          <a:noFill/>
        </p:spPr>
        <p:txBody>
          <a:bodyPr wrap="none" rtlCol="0">
            <a:spAutoFit/>
          </a:bodyPr>
          <a:lstStyle/>
          <a:p>
            <a:r>
              <a:rPr lang="en-US" sz="2400" dirty="0" smtClean="0"/>
              <a:t>Die</a:t>
            </a:r>
            <a:endParaRPr lang="en-US" sz="2400" dirty="0"/>
          </a:p>
        </p:txBody>
      </p:sp>
      <p:sp>
        <p:nvSpPr>
          <p:cNvPr id="16" name="TextBox 15"/>
          <p:cNvSpPr txBox="1"/>
          <p:nvPr/>
        </p:nvSpPr>
        <p:spPr>
          <a:xfrm>
            <a:off x="824713" y="5410729"/>
            <a:ext cx="7174997" cy="830997"/>
          </a:xfrm>
          <a:prstGeom prst="rect">
            <a:avLst/>
          </a:prstGeom>
          <a:noFill/>
        </p:spPr>
        <p:txBody>
          <a:bodyPr wrap="square" rtlCol="0">
            <a:spAutoFit/>
          </a:bodyPr>
          <a:lstStyle/>
          <a:p>
            <a:r>
              <a:rPr lang="en-US" sz="2400" dirty="0" smtClean="0"/>
              <a:t>Tumor cells are robust against exposure to toxic agents; they proliferate while other normal cells die</a:t>
            </a:r>
            <a:endParaRPr lang="en-US" sz="2400" dirty="0"/>
          </a:p>
        </p:txBody>
      </p:sp>
      <p:sp>
        <p:nvSpPr>
          <p:cNvPr id="17" name="TextBox 16"/>
          <p:cNvSpPr txBox="1"/>
          <p:nvPr/>
        </p:nvSpPr>
        <p:spPr>
          <a:xfrm>
            <a:off x="2045289" y="6466232"/>
            <a:ext cx="7141198" cy="461665"/>
          </a:xfrm>
          <a:prstGeom prst="rect">
            <a:avLst/>
          </a:prstGeom>
          <a:noFill/>
        </p:spPr>
        <p:txBody>
          <a:bodyPr wrap="none" rtlCol="0">
            <a:spAutoFit/>
          </a:bodyPr>
          <a:lstStyle/>
          <a:p>
            <a:r>
              <a:rPr lang="en-US" sz="2400" dirty="0" smtClean="0">
                <a:solidFill>
                  <a:srgbClr val="FF0000"/>
                </a:solidFill>
              </a:rPr>
              <a:t>*</a:t>
            </a:r>
            <a:r>
              <a:rPr lang="en-US" sz="2400" dirty="0" smtClean="0"/>
              <a:t> A. Jacobi et al, Anticancer Drugs 16(9), 917-921, 2005.</a:t>
            </a:r>
            <a:endParaRPr lang="en-US" sz="2400" dirty="0"/>
          </a:p>
        </p:txBody>
      </p:sp>
      <p:sp>
        <p:nvSpPr>
          <p:cNvPr id="19" name="TextBox 18"/>
          <p:cNvSpPr txBox="1"/>
          <p:nvPr/>
        </p:nvSpPr>
        <p:spPr>
          <a:xfrm>
            <a:off x="1358297" y="2046466"/>
            <a:ext cx="1910724" cy="646331"/>
          </a:xfrm>
          <a:prstGeom prst="rect">
            <a:avLst/>
          </a:prstGeom>
          <a:solidFill>
            <a:srgbClr val="FBFFB9"/>
          </a:solidFill>
          <a:ln>
            <a:solidFill>
              <a:srgbClr val="000000"/>
            </a:solidFill>
          </a:ln>
        </p:spPr>
        <p:txBody>
          <a:bodyPr wrap="none" rtlCol="0">
            <a:spAutoFit/>
          </a:bodyPr>
          <a:lstStyle/>
          <a:p>
            <a:r>
              <a:rPr lang="en-US" sz="3600" dirty="0" smtClean="0"/>
              <a:t>+ </a:t>
            </a:r>
            <a:r>
              <a:rPr lang="en-US" sz="3600" dirty="0" err="1" smtClean="0"/>
              <a:t>Taurine</a:t>
            </a:r>
            <a:endParaRPr lang="en-US" sz="3600" dirty="0"/>
          </a:p>
        </p:txBody>
      </p:sp>
      <p:grpSp>
        <p:nvGrpSpPr>
          <p:cNvPr id="18" name="Group 17"/>
          <p:cNvGrpSpPr/>
          <p:nvPr/>
        </p:nvGrpSpPr>
        <p:grpSpPr>
          <a:xfrm>
            <a:off x="4809979" y="4261117"/>
            <a:ext cx="789475" cy="532418"/>
            <a:chOff x="7587471" y="3206039"/>
            <a:chExt cx="789475" cy="532418"/>
          </a:xfrm>
        </p:grpSpPr>
        <p:cxnSp>
          <p:nvCxnSpPr>
            <p:cNvPr id="20" name="Straight Connector 19"/>
            <p:cNvCxnSpPr/>
            <p:nvPr/>
          </p:nvCxnSpPr>
          <p:spPr>
            <a:xfrm>
              <a:off x="7634865" y="3224867"/>
              <a:ext cx="742081" cy="51359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587471" y="3206039"/>
              <a:ext cx="742081" cy="51359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Serum </a:t>
            </a:r>
            <a:r>
              <a:rPr lang="en-US" dirty="0" err="1" smtClean="0"/>
              <a:t>Taurine</a:t>
            </a:r>
            <a:r>
              <a:rPr lang="en-US" dirty="0" smtClean="0"/>
              <a:t> and Cancer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Many different cancers have been found to be associated with unusually low serum </a:t>
            </a:r>
            <a:r>
              <a:rPr lang="en-US" dirty="0" err="1" smtClean="0"/>
              <a:t>taurine</a:t>
            </a:r>
            <a:r>
              <a:rPr lang="en-US" dirty="0" smtClean="0"/>
              <a:t> levels</a:t>
            </a:r>
          </a:p>
          <a:p>
            <a:pPr lvl="1"/>
            <a:r>
              <a:rPr lang="en-US" dirty="0" smtClean="0"/>
              <a:t>Breast cancer</a:t>
            </a:r>
          </a:p>
          <a:p>
            <a:pPr lvl="1"/>
            <a:r>
              <a:rPr lang="en-US" dirty="0" smtClean="0"/>
              <a:t>Ovarian cancer</a:t>
            </a:r>
          </a:p>
          <a:p>
            <a:pPr lvl="1"/>
            <a:r>
              <a:rPr lang="en-US" dirty="0" smtClean="0"/>
              <a:t>Bladder cancer</a:t>
            </a:r>
          </a:p>
          <a:p>
            <a:pPr lvl="1"/>
            <a:r>
              <a:rPr lang="en-US" dirty="0" smtClean="0"/>
              <a:t>Lung cancer</a:t>
            </a:r>
          </a:p>
          <a:p>
            <a:pPr lvl="1"/>
            <a:r>
              <a:rPr lang="en-US" dirty="0" smtClean="0"/>
              <a:t>Uterine cancer</a:t>
            </a:r>
          </a:p>
          <a:p>
            <a:pPr lvl="1"/>
            <a:r>
              <a:rPr lang="en-US" dirty="0" smtClean="0"/>
              <a:t>Liver cancer</a:t>
            </a:r>
          </a:p>
          <a:p>
            <a:pPr lvl="1"/>
            <a:r>
              <a:rPr lang="en-US" dirty="0" smtClean="0"/>
              <a:t>Colon cancer</a:t>
            </a:r>
          </a:p>
          <a:p>
            <a:pPr lvl="1"/>
            <a:r>
              <a:rPr lang="en-US" dirty="0" smtClean="0"/>
              <a:t>Gastro-intestinal cancer</a:t>
            </a:r>
          </a:p>
          <a:p>
            <a:pPr lvl="1"/>
            <a:r>
              <a:rPr lang="en-US" dirty="0" smtClean="0"/>
              <a:t>Endometrial cancer</a:t>
            </a:r>
          </a:p>
          <a:p>
            <a:pPr lvl="1"/>
            <a:endParaRPr lang="en-US" dirty="0"/>
          </a:p>
        </p:txBody>
      </p:sp>
      <p:sp>
        <p:nvSpPr>
          <p:cNvPr id="4" name="TextBox 3"/>
          <p:cNvSpPr txBox="1"/>
          <p:nvPr/>
        </p:nvSpPr>
        <p:spPr>
          <a:xfrm>
            <a:off x="4101393" y="2851815"/>
            <a:ext cx="4211710" cy="1384995"/>
          </a:xfrm>
          <a:prstGeom prst="rect">
            <a:avLst/>
          </a:prstGeom>
          <a:solidFill>
            <a:srgbClr val="FBFFB9"/>
          </a:solidFill>
          <a:ln>
            <a:solidFill>
              <a:srgbClr val="000000"/>
            </a:solidFill>
          </a:ln>
        </p:spPr>
        <p:txBody>
          <a:bodyPr wrap="square" rtlCol="0">
            <a:spAutoFit/>
          </a:bodyPr>
          <a:lstStyle/>
          <a:p>
            <a:pPr algn="ctr"/>
            <a:r>
              <a:rPr lang="en-US" sz="2800" dirty="0" smtClean="0"/>
              <a:t>Hypothesis: cancer depletes </a:t>
            </a:r>
            <a:r>
              <a:rPr lang="en-US" sz="2800" dirty="0" err="1" smtClean="0"/>
              <a:t>taurine</a:t>
            </a:r>
            <a:r>
              <a:rPr lang="en-US" sz="2800" dirty="0" smtClean="0"/>
              <a:t> by converting it to sulfate</a:t>
            </a:r>
            <a:endParaRPr lang="en-US" sz="2800" dirty="0"/>
          </a:p>
        </p:txBody>
      </p:sp>
      <p:sp>
        <p:nvSpPr>
          <p:cNvPr id="5" name="TextBox 4"/>
          <p:cNvSpPr txBox="1"/>
          <p:nvPr/>
        </p:nvSpPr>
        <p:spPr>
          <a:xfrm>
            <a:off x="4101393" y="4501562"/>
            <a:ext cx="4211710" cy="1384995"/>
          </a:xfrm>
          <a:prstGeom prst="rect">
            <a:avLst/>
          </a:prstGeom>
          <a:solidFill>
            <a:srgbClr val="FBFFB9"/>
          </a:solidFill>
          <a:ln>
            <a:solidFill>
              <a:srgbClr val="000000"/>
            </a:solidFill>
          </a:ln>
        </p:spPr>
        <p:txBody>
          <a:bodyPr wrap="square" rtlCol="0">
            <a:spAutoFit/>
          </a:bodyPr>
          <a:lstStyle/>
          <a:p>
            <a:pPr algn="ctr"/>
            <a:r>
              <a:rPr lang="en-US" sz="2800" dirty="0" smtClean="0"/>
              <a:t>Tumor cells typically overproduce sulfated polysaccharides</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txBox="1">
            <a:spLocks/>
          </p:cNvSpPr>
          <p:nvPr/>
        </p:nvSpPr>
        <p:spPr>
          <a:xfrm>
            <a:off x="457200" y="2256165"/>
            <a:ext cx="8229600" cy="655965"/>
          </a:xfrm>
          <a:prstGeom prst="rect">
            <a:avLst/>
          </a:prstGeom>
        </p:spPr>
        <p:txBody>
          <a:bodyPr vert="horz" lIns="91440" tIns="45720" rIns="91440" bIns="45720" rtlCol="0">
            <a:no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lang="en-US" sz="4000" dirty="0" smtClean="0">
                <a:solidFill>
                  <a:srgbClr val="FF0000"/>
                </a:solidFill>
                <a:latin typeface="Apple Casual"/>
              </a:rPr>
              <a:t>7</a:t>
            </a:r>
            <a:r>
              <a:rPr kumimoji="0" lang="en-US" sz="4000" b="0" i="0" u="none" strike="noStrike" kern="1200" cap="none" spc="0" normalizeH="0" baseline="0" noProof="0" dirty="0" smtClean="0">
                <a:ln>
                  <a:noFill/>
                </a:ln>
                <a:solidFill>
                  <a:srgbClr val="FF0000"/>
                </a:solidFill>
                <a:effectLst/>
                <a:uLnTx/>
                <a:uFillTx/>
                <a:latin typeface="Apple Casual"/>
                <a:ea typeface="+mn-ea"/>
                <a:cs typeface="+mn-cs"/>
              </a:rPr>
              <a:t>. Summary</a:t>
            </a:r>
            <a:endParaRPr kumimoji="0" lang="en-US" sz="4000" b="0" i="0" u="none" strike="noStrike" kern="1200" cap="none" spc="0" normalizeH="0" baseline="0" noProof="0" dirty="0">
              <a:ln>
                <a:noFill/>
              </a:ln>
              <a:solidFill>
                <a:srgbClr val="FF0000"/>
              </a:solidFill>
              <a:effectLst/>
              <a:uLnTx/>
              <a:uFillTx/>
              <a:latin typeface="Apple Casual"/>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Taurine</a:t>
            </a:r>
            <a:r>
              <a:rPr lang="en-US" dirty="0" smtClean="0"/>
              <a:t> has Many Known Roles</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Maintains osmotic balance in cells</a:t>
            </a:r>
          </a:p>
          <a:p>
            <a:r>
              <a:rPr lang="en-US" dirty="0" smtClean="0"/>
              <a:t>Bile acid formation (digest fats)</a:t>
            </a:r>
          </a:p>
          <a:p>
            <a:r>
              <a:rPr lang="en-US" dirty="0" smtClean="0"/>
              <a:t>Roles in mitochondria</a:t>
            </a:r>
          </a:p>
          <a:p>
            <a:pPr lvl="1"/>
            <a:r>
              <a:rPr lang="en-US" dirty="0" smtClean="0"/>
              <a:t>Helps them maintain their membrane potential</a:t>
            </a:r>
          </a:p>
          <a:p>
            <a:pPr lvl="1"/>
            <a:r>
              <a:rPr lang="en-US" dirty="0" smtClean="0"/>
              <a:t>Suppresses superoxide synthesis (oxidation damage)</a:t>
            </a:r>
          </a:p>
          <a:p>
            <a:r>
              <a:rPr lang="en-US" dirty="0" smtClean="0"/>
              <a:t>Clinical observations</a:t>
            </a:r>
          </a:p>
          <a:p>
            <a:pPr lvl="1"/>
            <a:r>
              <a:rPr lang="en-US" dirty="0" smtClean="0"/>
              <a:t>Maintains healthy skin</a:t>
            </a:r>
          </a:p>
          <a:p>
            <a:pPr lvl="1"/>
            <a:r>
              <a:rPr lang="en-US" dirty="0" smtClean="0"/>
              <a:t>Protects against diabetes and heart disease</a:t>
            </a:r>
          </a:p>
          <a:p>
            <a:pPr lvl="1"/>
            <a:r>
              <a:rPr lang="en-US" dirty="0" smtClean="0"/>
              <a:t>Protects against heart arrhythmias</a:t>
            </a:r>
          </a:p>
          <a:p>
            <a:pPr lvl="1"/>
            <a:r>
              <a:rPr lang="en-US" dirty="0" smtClean="0"/>
              <a:t>Low </a:t>
            </a:r>
            <a:r>
              <a:rPr lang="en-US" dirty="0" err="1" smtClean="0"/>
              <a:t>taurine</a:t>
            </a:r>
            <a:r>
              <a:rPr lang="en-US" dirty="0" smtClean="0"/>
              <a:t> in blood associated with many cancers</a:t>
            </a:r>
          </a:p>
        </p:txBody>
      </p:sp>
      <p:sp>
        <p:nvSpPr>
          <p:cNvPr id="4" name="TextBox 3"/>
          <p:cNvSpPr txBox="1"/>
          <p:nvPr/>
        </p:nvSpPr>
        <p:spPr>
          <a:xfrm>
            <a:off x="2864467" y="6313631"/>
            <a:ext cx="5544456" cy="400110"/>
          </a:xfrm>
          <a:prstGeom prst="rect">
            <a:avLst/>
          </a:prstGeom>
          <a:noFill/>
        </p:spPr>
        <p:txBody>
          <a:bodyPr wrap="none" rtlCol="0">
            <a:spAutoFit/>
          </a:bodyPr>
          <a:lstStyle/>
          <a:p>
            <a:r>
              <a:rPr lang="en-US" sz="2000" dirty="0" smtClean="0">
                <a:solidFill>
                  <a:srgbClr val="FF0000"/>
                </a:solidFill>
              </a:rPr>
              <a:t>*</a:t>
            </a:r>
            <a:r>
              <a:rPr lang="en-US" sz="2000" dirty="0" smtClean="0"/>
              <a:t> </a:t>
            </a:r>
            <a:r>
              <a:rPr lang="en-US" sz="2000" dirty="0" err="1" smtClean="0"/>
              <a:t>Wesseling</a:t>
            </a:r>
            <a:r>
              <a:rPr lang="en-US" sz="2000" dirty="0" smtClean="0"/>
              <a:t> et al., Hypertension. 2009, 53, 909-911 </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84"/>
            <a:ext cx="8229600" cy="1143000"/>
          </a:xfrm>
        </p:spPr>
        <p:txBody>
          <a:bodyPr/>
          <a:lstStyle/>
          <a:p>
            <a:r>
              <a:rPr lang="en-US" dirty="0" smtClean="0"/>
              <a:t>Food Sources of </a:t>
            </a:r>
            <a:r>
              <a:rPr lang="en-US" dirty="0" err="1" smtClean="0"/>
              <a:t>Taurine</a:t>
            </a:r>
            <a:endParaRPr lang="en-US" dirty="0"/>
          </a:p>
        </p:txBody>
      </p:sp>
      <p:sp>
        <p:nvSpPr>
          <p:cNvPr id="3" name="Content Placeholder 2"/>
          <p:cNvSpPr>
            <a:spLocks noGrp="1"/>
          </p:cNvSpPr>
          <p:nvPr>
            <p:ph idx="1"/>
          </p:nvPr>
        </p:nvSpPr>
        <p:spPr>
          <a:xfrm>
            <a:off x="-1245266" y="1157384"/>
            <a:ext cx="8229600" cy="885634"/>
          </a:xfrm>
        </p:spPr>
        <p:txBody>
          <a:bodyPr>
            <a:normAutofit/>
          </a:bodyPr>
          <a:lstStyle/>
          <a:p>
            <a:pPr algn="ctr">
              <a:buNone/>
            </a:pPr>
            <a:r>
              <a:rPr lang="en-US" sz="2800" dirty="0" smtClean="0"/>
              <a:t>Eggs, meat, fish, seafood, dairy</a:t>
            </a:r>
            <a:endParaRPr lang="en-US" sz="2800" dirty="0"/>
          </a:p>
        </p:txBody>
      </p:sp>
      <p:pic>
        <p:nvPicPr>
          <p:cNvPr id="4" name="Picture 3" descr="egg.jpg"/>
          <p:cNvPicPr>
            <a:picLocks noChangeAspect="1"/>
          </p:cNvPicPr>
          <p:nvPr/>
        </p:nvPicPr>
        <p:blipFill>
          <a:blip r:embed="rId2"/>
          <a:stretch>
            <a:fillRect/>
          </a:stretch>
        </p:blipFill>
        <p:spPr>
          <a:xfrm>
            <a:off x="1891383" y="2485835"/>
            <a:ext cx="2322696" cy="2005965"/>
          </a:xfrm>
          <a:prstGeom prst="rect">
            <a:avLst/>
          </a:prstGeom>
        </p:spPr>
      </p:pic>
      <p:pic>
        <p:nvPicPr>
          <p:cNvPr id="5" name="Picture 4" descr="crab.jpg"/>
          <p:cNvPicPr>
            <a:picLocks noChangeAspect="1"/>
          </p:cNvPicPr>
          <p:nvPr/>
        </p:nvPicPr>
        <p:blipFill>
          <a:blip r:embed="rId3"/>
          <a:stretch>
            <a:fillRect/>
          </a:stretch>
        </p:blipFill>
        <p:spPr>
          <a:xfrm>
            <a:off x="5201980" y="1157384"/>
            <a:ext cx="2885753" cy="1925338"/>
          </a:xfrm>
          <a:prstGeom prst="rect">
            <a:avLst/>
          </a:prstGeom>
        </p:spPr>
      </p:pic>
      <p:pic>
        <p:nvPicPr>
          <p:cNvPr id="6" name="Picture 5" descr="chicken.jpg"/>
          <p:cNvPicPr>
            <a:picLocks noChangeAspect="1"/>
          </p:cNvPicPr>
          <p:nvPr/>
        </p:nvPicPr>
        <p:blipFill>
          <a:blip r:embed="rId4"/>
          <a:stretch>
            <a:fillRect/>
          </a:stretch>
        </p:blipFill>
        <p:spPr>
          <a:xfrm>
            <a:off x="3321288" y="5025871"/>
            <a:ext cx="2590858" cy="1721302"/>
          </a:xfrm>
          <a:prstGeom prst="rect">
            <a:avLst/>
          </a:prstGeom>
        </p:spPr>
      </p:pic>
      <p:pic>
        <p:nvPicPr>
          <p:cNvPr id="7" name="Picture 6" descr="Cheddar-Cheese.jpg"/>
          <p:cNvPicPr>
            <a:picLocks noChangeAspect="1"/>
          </p:cNvPicPr>
          <p:nvPr/>
        </p:nvPicPr>
        <p:blipFill>
          <a:blip r:embed="rId5"/>
          <a:stretch>
            <a:fillRect/>
          </a:stretch>
        </p:blipFill>
        <p:spPr>
          <a:xfrm>
            <a:off x="6134283" y="4858525"/>
            <a:ext cx="3321288" cy="1975594"/>
          </a:xfrm>
          <a:prstGeom prst="rect">
            <a:avLst/>
          </a:prstGeom>
        </p:spPr>
      </p:pic>
      <p:pic>
        <p:nvPicPr>
          <p:cNvPr id="10" name="Picture 9" descr="milk.jpg"/>
          <p:cNvPicPr>
            <a:picLocks noChangeAspect="1"/>
          </p:cNvPicPr>
          <p:nvPr/>
        </p:nvPicPr>
        <p:blipFill>
          <a:blip r:embed="rId6"/>
          <a:stretch>
            <a:fillRect/>
          </a:stretch>
        </p:blipFill>
        <p:spPr>
          <a:xfrm>
            <a:off x="0" y="1935735"/>
            <a:ext cx="2002586" cy="2556065"/>
          </a:xfrm>
          <a:prstGeom prst="rect">
            <a:avLst/>
          </a:prstGeom>
        </p:spPr>
      </p:pic>
      <p:pic>
        <p:nvPicPr>
          <p:cNvPr id="11" name="Picture 10" descr="salmon.jpg"/>
          <p:cNvPicPr>
            <a:picLocks noChangeAspect="1"/>
          </p:cNvPicPr>
          <p:nvPr/>
        </p:nvPicPr>
        <p:blipFill>
          <a:blip r:embed="rId7"/>
          <a:stretch>
            <a:fillRect/>
          </a:stretch>
        </p:blipFill>
        <p:spPr>
          <a:xfrm>
            <a:off x="457200" y="4718817"/>
            <a:ext cx="2595531" cy="1944143"/>
          </a:xfrm>
          <a:prstGeom prst="rect">
            <a:avLst/>
          </a:prstGeom>
        </p:spPr>
      </p:pic>
      <p:pic>
        <p:nvPicPr>
          <p:cNvPr id="8" name="Picture 7" descr="scallops.jpg"/>
          <p:cNvPicPr>
            <a:picLocks noChangeAspect="1"/>
          </p:cNvPicPr>
          <p:nvPr/>
        </p:nvPicPr>
        <p:blipFill>
          <a:blip r:embed="rId8"/>
          <a:stretch>
            <a:fillRect/>
          </a:stretch>
        </p:blipFill>
        <p:spPr>
          <a:xfrm>
            <a:off x="4342238" y="3104596"/>
            <a:ext cx="1719484" cy="1626140"/>
          </a:xfrm>
          <a:prstGeom prst="rect">
            <a:avLst/>
          </a:prstGeom>
        </p:spPr>
      </p:pic>
      <p:pic>
        <p:nvPicPr>
          <p:cNvPr id="13" name="Picture 12" descr="taurine.jpeg"/>
          <p:cNvPicPr>
            <a:picLocks noChangeAspect="1"/>
          </p:cNvPicPr>
          <p:nvPr/>
        </p:nvPicPr>
        <p:blipFill>
          <a:blip r:embed="rId9"/>
          <a:stretch>
            <a:fillRect/>
          </a:stretch>
        </p:blipFill>
        <p:spPr>
          <a:xfrm>
            <a:off x="3306962" y="2015857"/>
            <a:ext cx="2433056" cy="2433056"/>
          </a:xfrm>
          <a:prstGeom prst="rect">
            <a:avLst/>
          </a:prstGeom>
        </p:spPr>
      </p:pic>
      <p:pic>
        <p:nvPicPr>
          <p:cNvPr id="14" name="Picture 13" descr="liver_pate.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44992" y="3082722"/>
            <a:ext cx="2106949" cy="1578178"/>
          </a:xfrm>
          <a:prstGeom prst="rect">
            <a:avLst/>
          </a:prstGeom>
        </p:spPr>
      </p:pic>
    </p:spTree>
    <p:extLst>
      <p:ext uri="{BB962C8B-B14F-4D97-AF65-F5344CB8AC3E}">
        <p14:creationId xmlns:p14="http://schemas.microsoft.com/office/powerpoint/2010/main" val="1104402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urine.png"/>
          <p:cNvPicPr>
            <a:picLocks noChangeAspect="1"/>
          </p:cNvPicPr>
          <p:nvPr/>
        </p:nvPicPr>
        <p:blipFill>
          <a:blip r:embed="rId2"/>
          <a:srcRect l="-40915" r="-40915"/>
          <a:stretch>
            <a:fillRect/>
          </a:stretch>
        </p:blipFill>
        <p:spPr>
          <a:xfrm>
            <a:off x="5320105" y="620266"/>
            <a:ext cx="3823895" cy="2102995"/>
          </a:xfrm>
          <a:prstGeom prst="rect">
            <a:avLst/>
          </a:prstGeom>
        </p:spPr>
      </p:pic>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378680"/>
            <a:ext cx="8229600" cy="4847375"/>
          </a:xfrm>
        </p:spPr>
        <p:txBody>
          <a:bodyPr>
            <a:normAutofit fontScale="92500" lnSpcReduction="10000"/>
          </a:bodyPr>
          <a:lstStyle/>
          <a:p>
            <a:r>
              <a:rPr lang="en-US" dirty="0" err="1" smtClean="0"/>
              <a:t>Taurine</a:t>
            </a:r>
            <a:r>
              <a:rPr lang="en-US" dirty="0" smtClean="0"/>
              <a:t> is a fascinating and                                      poorly understood molecule!</a:t>
            </a:r>
          </a:p>
          <a:p>
            <a:r>
              <a:rPr lang="en-US" dirty="0" smtClean="0"/>
              <a:t>We need to worry about dietary deficiencies, especially vegetarians</a:t>
            </a:r>
          </a:p>
          <a:p>
            <a:r>
              <a:rPr lang="en-US" dirty="0" err="1" smtClean="0"/>
              <a:t>Taurine</a:t>
            </a:r>
            <a:r>
              <a:rPr lang="en-US" dirty="0" smtClean="0"/>
              <a:t> is protective in cancer, heart disease, and diabetes – i.e., the major diseases of modern times</a:t>
            </a:r>
          </a:p>
          <a:p>
            <a:r>
              <a:rPr lang="en-US" dirty="0" err="1" smtClean="0"/>
              <a:t>Taurine</a:t>
            </a:r>
            <a:r>
              <a:rPr lang="en-US" dirty="0" smtClean="0"/>
              <a:t> plays an essential role in development</a:t>
            </a:r>
          </a:p>
          <a:p>
            <a:r>
              <a:rPr lang="en-US" dirty="0" err="1" smtClean="0"/>
              <a:t>Taurine’s</a:t>
            </a:r>
            <a:r>
              <a:rPr lang="en-US" dirty="0" smtClean="0"/>
              <a:t> many benefits may stem from its role in supplying a buffer for sulfate to the body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6000" dirty="0" smtClean="0">
                <a:solidFill>
                  <a:srgbClr val="FF0000"/>
                </a:solidFill>
                <a:latin typeface="Matura MT Script Capitals"/>
              </a:rPr>
              <a:t>Thank you!</a:t>
            </a:r>
            <a:endParaRPr lang="en-US" sz="6000" dirty="0">
              <a:solidFill>
                <a:srgbClr val="FF0000"/>
              </a:solidFill>
              <a:latin typeface="Matura MT Script Capitals"/>
            </a:endParaRP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2s_protects_from_apoptosis.png"/>
          <p:cNvPicPr>
            <a:picLocks noGrp="1" noChangeAspect="1"/>
          </p:cNvPicPr>
          <p:nvPr>
            <p:ph idx="1"/>
          </p:nvPr>
        </p:nvPicPr>
        <p:blipFill>
          <a:blip r:embed="rId3"/>
          <a:srcRect l="-8631" r="-8631"/>
          <a:stretch>
            <a:fillRect/>
          </a:stretch>
        </p:blipFill>
        <p:spPr>
          <a:xfrm>
            <a:off x="-521341" y="810598"/>
            <a:ext cx="9665341" cy="5315565"/>
          </a:xfrm>
        </p:spPr>
      </p:pic>
      <p:sp>
        <p:nvSpPr>
          <p:cNvPr id="5" name="TextBox 4"/>
          <p:cNvSpPr txBox="1"/>
          <p:nvPr/>
        </p:nvSpPr>
        <p:spPr>
          <a:xfrm>
            <a:off x="2589383" y="6457890"/>
            <a:ext cx="6278832" cy="400110"/>
          </a:xfrm>
          <a:prstGeom prst="rect">
            <a:avLst/>
          </a:prstGeom>
          <a:noFill/>
        </p:spPr>
        <p:txBody>
          <a:bodyPr wrap="none" rtlCol="0">
            <a:spAutoFit/>
          </a:bodyPr>
          <a:lstStyle/>
          <a:p>
            <a:r>
              <a:rPr lang="en-US" sz="2000" dirty="0" smtClean="0">
                <a:solidFill>
                  <a:srgbClr val="FF0000"/>
                </a:solidFill>
              </a:rPr>
              <a:t>*</a:t>
            </a:r>
            <a:r>
              <a:rPr lang="en-US" sz="2000" dirty="0" smtClean="0"/>
              <a:t> Figure 10 in L.-F. </a:t>
            </a:r>
            <a:r>
              <a:rPr lang="en-US" sz="2000" dirty="0" err="1" smtClean="0"/>
              <a:t>Hu</a:t>
            </a:r>
            <a:r>
              <a:rPr lang="en-US" sz="2000" dirty="0" smtClean="0"/>
              <a:t> et al, Mol </a:t>
            </a:r>
            <a:r>
              <a:rPr lang="en-US" sz="2000" dirty="0" err="1" smtClean="0"/>
              <a:t>Pharmacol</a:t>
            </a:r>
            <a:r>
              <a:rPr lang="en-US" sz="2000" dirty="0" smtClean="0"/>
              <a:t> 75:27–34, 2009</a:t>
            </a:r>
            <a:endParaRPr lang="en-US" sz="2000" dirty="0"/>
          </a:p>
        </p:txBody>
      </p:sp>
      <p:sp>
        <p:nvSpPr>
          <p:cNvPr id="2" name="Title 1"/>
          <p:cNvSpPr>
            <a:spLocks noGrp="1"/>
          </p:cNvSpPr>
          <p:nvPr>
            <p:ph type="title"/>
          </p:nvPr>
        </p:nvSpPr>
        <p:spPr>
          <a:xfrm>
            <a:off x="0" y="93197"/>
            <a:ext cx="9144000" cy="1143000"/>
          </a:xfrm>
        </p:spPr>
        <p:txBody>
          <a:bodyPr>
            <a:normAutofit fontScale="90000"/>
          </a:bodyPr>
          <a:lstStyle/>
          <a:p>
            <a:r>
              <a:rPr lang="en-US" dirty="0" smtClean="0"/>
              <a:t>Hydrogen Sulfide Protects Mitochondria </a:t>
            </a:r>
            <a:r>
              <a:rPr lang="en-US" dirty="0" smtClean="0">
                <a:solidFill>
                  <a:srgbClr val="FF0000"/>
                </a:solidFill>
              </a:rPr>
              <a:t>*</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Taurine</a:t>
            </a:r>
            <a:r>
              <a:rPr lang="en-US" dirty="0" smtClean="0"/>
              <a:t>-modified </a:t>
            </a:r>
            <a:r>
              <a:rPr lang="en-US" dirty="0" err="1" smtClean="0"/>
              <a:t>tRNAs</a:t>
            </a:r>
            <a:r>
              <a:rPr lang="en-US" dirty="0" smtClean="0"/>
              <a:t> in Mitochondria*</a:t>
            </a:r>
            <a:endParaRPr lang="en-US" dirty="0"/>
          </a:p>
        </p:txBody>
      </p:sp>
      <p:pic>
        <p:nvPicPr>
          <p:cNvPr id="4" name="Content Placeholder 3" descr="taurine_uridine.png"/>
          <p:cNvPicPr>
            <a:picLocks noGrp="1" noChangeAspect="1"/>
          </p:cNvPicPr>
          <p:nvPr>
            <p:ph idx="1"/>
          </p:nvPr>
        </p:nvPicPr>
        <p:blipFill>
          <a:blip r:embed="rId3"/>
          <a:srcRect t="-10373" b="-10373"/>
          <a:stretch>
            <a:fillRect/>
          </a:stretch>
        </p:blipFill>
        <p:spPr/>
      </p:pic>
      <p:sp>
        <p:nvSpPr>
          <p:cNvPr id="5" name="TextBox 4"/>
          <p:cNvSpPr txBox="1"/>
          <p:nvPr/>
        </p:nvSpPr>
        <p:spPr>
          <a:xfrm>
            <a:off x="3173620" y="6417237"/>
            <a:ext cx="5270694" cy="400110"/>
          </a:xfrm>
          <a:prstGeom prst="rect">
            <a:avLst/>
          </a:prstGeom>
          <a:noFill/>
        </p:spPr>
        <p:txBody>
          <a:bodyPr wrap="none" rtlCol="0">
            <a:spAutoFit/>
          </a:bodyPr>
          <a:lstStyle/>
          <a:p>
            <a:r>
              <a:rPr lang="en-US" sz="2000" dirty="0" smtClean="0"/>
              <a:t>* From Suzuki et al., </a:t>
            </a:r>
            <a:r>
              <a:rPr lang="en-US" sz="2000" dirty="0" err="1" smtClean="0"/>
              <a:t>WIREs</a:t>
            </a:r>
            <a:r>
              <a:rPr lang="en-US" sz="2000" dirty="0" smtClean="0"/>
              <a:t> RNA 2011, 2, 376-386 </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9925" y="1823846"/>
            <a:ext cx="8242099" cy="1384995"/>
          </a:xfrm>
          <a:prstGeom prst="rect">
            <a:avLst/>
          </a:prstGeom>
          <a:solidFill>
            <a:srgbClr val="FBFFB9"/>
          </a:solidFill>
          <a:ln>
            <a:solidFill>
              <a:srgbClr val="000000"/>
            </a:solidFill>
          </a:ln>
        </p:spPr>
        <p:txBody>
          <a:bodyPr wrap="square" rtlCol="0">
            <a:spAutoFit/>
          </a:bodyPr>
          <a:lstStyle/>
          <a:p>
            <a:pPr algn="ctr"/>
            <a:endParaRPr lang="en-US" sz="2800" dirty="0" smtClean="0"/>
          </a:p>
          <a:p>
            <a:pPr algn="ctr"/>
            <a:r>
              <a:rPr lang="en-US" sz="2800" dirty="0" err="1" smtClean="0"/>
              <a:t>Taurine</a:t>
            </a:r>
            <a:r>
              <a:rPr lang="en-US" sz="2800" dirty="0" smtClean="0"/>
              <a:t> is found only in animal-based foods</a:t>
            </a:r>
          </a:p>
          <a:p>
            <a:pPr algn="ctr"/>
            <a:endParaRPr lang="en-US" sz="2800" dirty="0" smtClean="0"/>
          </a:p>
        </p:txBody>
      </p:sp>
      <p:sp>
        <p:nvSpPr>
          <p:cNvPr id="5" name="Title 4"/>
          <p:cNvSpPr>
            <a:spLocks noGrp="1"/>
          </p:cNvSpPr>
          <p:nvPr>
            <p:ph type="title"/>
          </p:nvPr>
        </p:nvSpPr>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84"/>
            <a:ext cx="8229600" cy="1143000"/>
          </a:xfrm>
        </p:spPr>
        <p:txBody>
          <a:bodyPr/>
          <a:lstStyle/>
          <a:p>
            <a:r>
              <a:rPr lang="en-US" dirty="0" smtClean="0"/>
              <a:t>Food Sources of </a:t>
            </a:r>
            <a:r>
              <a:rPr lang="en-US" dirty="0" err="1" smtClean="0"/>
              <a:t>Taurine</a:t>
            </a:r>
            <a:endParaRPr lang="en-US" dirty="0"/>
          </a:p>
        </p:txBody>
      </p:sp>
      <p:sp>
        <p:nvSpPr>
          <p:cNvPr id="3" name="Content Placeholder 2"/>
          <p:cNvSpPr>
            <a:spLocks noGrp="1"/>
          </p:cNvSpPr>
          <p:nvPr>
            <p:ph idx="1"/>
          </p:nvPr>
        </p:nvSpPr>
        <p:spPr>
          <a:xfrm>
            <a:off x="-1245266" y="1157384"/>
            <a:ext cx="8229600" cy="885634"/>
          </a:xfrm>
        </p:spPr>
        <p:txBody>
          <a:bodyPr>
            <a:normAutofit/>
          </a:bodyPr>
          <a:lstStyle/>
          <a:p>
            <a:pPr algn="ctr">
              <a:buNone/>
            </a:pPr>
            <a:r>
              <a:rPr lang="en-US" sz="2800" dirty="0" smtClean="0"/>
              <a:t>Eggs, meat, fish, seafood, dairy</a:t>
            </a:r>
            <a:endParaRPr lang="en-US" sz="2800" dirty="0"/>
          </a:p>
        </p:txBody>
      </p:sp>
      <p:pic>
        <p:nvPicPr>
          <p:cNvPr id="4" name="Picture 3" descr="egg.jpg"/>
          <p:cNvPicPr>
            <a:picLocks noChangeAspect="1"/>
          </p:cNvPicPr>
          <p:nvPr/>
        </p:nvPicPr>
        <p:blipFill>
          <a:blip r:embed="rId2"/>
          <a:stretch>
            <a:fillRect/>
          </a:stretch>
        </p:blipFill>
        <p:spPr>
          <a:xfrm>
            <a:off x="1891383" y="2485835"/>
            <a:ext cx="2322696" cy="2005965"/>
          </a:xfrm>
          <a:prstGeom prst="rect">
            <a:avLst/>
          </a:prstGeom>
        </p:spPr>
      </p:pic>
      <p:pic>
        <p:nvPicPr>
          <p:cNvPr id="5" name="Picture 4" descr="crab.jpg"/>
          <p:cNvPicPr>
            <a:picLocks noChangeAspect="1"/>
          </p:cNvPicPr>
          <p:nvPr/>
        </p:nvPicPr>
        <p:blipFill>
          <a:blip r:embed="rId3"/>
          <a:stretch>
            <a:fillRect/>
          </a:stretch>
        </p:blipFill>
        <p:spPr>
          <a:xfrm>
            <a:off x="5201980" y="1157384"/>
            <a:ext cx="2885753" cy="1925338"/>
          </a:xfrm>
          <a:prstGeom prst="rect">
            <a:avLst/>
          </a:prstGeom>
        </p:spPr>
      </p:pic>
      <p:pic>
        <p:nvPicPr>
          <p:cNvPr id="6" name="Picture 5" descr="chicken.jpg"/>
          <p:cNvPicPr>
            <a:picLocks noChangeAspect="1"/>
          </p:cNvPicPr>
          <p:nvPr/>
        </p:nvPicPr>
        <p:blipFill>
          <a:blip r:embed="rId4"/>
          <a:stretch>
            <a:fillRect/>
          </a:stretch>
        </p:blipFill>
        <p:spPr>
          <a:xfrm>
            <a:off x="3321288" y="5025871"/>
            <a:ext cx="2590858" cy="1721302"/>
          </a:xfrm>
          <a:prstGeom prst="rect">
            <a:avLst/>
          </a:prstGeom>
        </p:spPr>
      </p:pic>
      <p:pic>
        <p:nvPicPr>
          <p:cNvPr id="7" name="Picture 6" descr="Cheddar-Cheese.jpg"/>
          <p:cNvPicPr>
            <a:picLocks noChangeAspect="1"/>
          </p:cNvPicPr>
          <p:nvPr/>
        </p:nvPicPr>
        <p:blipFill>
          <a:blip r:embed="rId5"/>
          <a:stretch>
            <a:fillRect/>
          </a:stretch>
        </p:blipFill>
        <p:spPr>
          <a:xfrm>
            <a:off x="6134283" y="4858525"/>
            <a:ext cx="3321288" cy="1975594"/>
          </a:xfrm>
          <a:prstGeom prst="rect">
            <a:avLst/>
          </a:prstGeom>
        </p:spPr>
      </p:pic>
      <p:pic>
        <p:nvPicPr>
          <p:cNvPr id="10" name="Picture 9" descr="milk.jpg"/>
          <p:cNvPicPr>
            <a:picLocks noChangeAspect="1"/>
          </p:cNvPicPr>
          <p:nvPr/>
        </p:nvPicPr>
        <p:blipFill>
          <a:blip r:embed="rId6"/>
          <a:stretch>
            <a:fillRect/>
          </a:stretch>
        </p:blipFill>
        <p:spPr>
          <a:xfrm>
            <a:off x="0" y="1935735"/>
            <a:ext cx="2002586" cy="2556065"/>
          </a:xfrm>
          <a:prstGeom prst="rect">
            <a:avLst/>
          </a:prstGeom>
        </p:spPr>
      </p:pic>
      <p:pic>
        <p:nvPicPr>
          <p:cNvPr id="11" name="Picture 10" descr="salmon.jpg"/>
          <p:cNvPicPr>
            <a:picLocks noChangeAspect="1"/>
          </p:cNvPicPr>
          <p:nvPr/>
        </p:nvPicPr>
        <p:blipFill>
          <a:blip r:embed="rId7"/>
          <a:stretch>
            <a:fillRect/>
          </a:stretch>
        </p:blipFill>
        <p:spPr>
          <a:xfrm>
            <a:off x="457200" y="4718817"/>
            <a:ext cx="2595531" cy="1944143"/>
          </a:xfrm>
          <a:prstGeom prst="rect">
            <a:avLst/>
          </a:prstGeom>
        </p:spPr>
      </p:pic>
      <p:pic>
        <p:nvPicPr>
          <p:cNvPr id="8" name="Picture 7" descr="scallops.jpg"/>
          <p:cNvPicPr>
            <a:picLocks noChangeAspect="1"/>
          </p:cNvPicPr>
          <p:nvPr/>
        </p:nvPicPr>
        <p:blipFill>
          <a:blip r:embed="rId8"/>
          <a:stretch>
            <a:fillRect/>
          </a:stretch>
        </p:blipFill>
        <p:spPr>
          <a:xfrm>
            <a:off x="4342238" y="3104596"/>
            <a:ext cx="1719484" cy="1626140"/>
          </a:xfrm>
          <a:prstGeom prst="rect">
            <a:avLst/>
          </a:prstGeom>
        </p:spPr>
      </p:pic>
      <p:pic>
        <p:nvPicPr>
          <p:cNvPr id="14" name="Picture 13" descr="liver_pate.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44992" y="3082722"/>
            <a:ext cx="2106949" cy="1578178"/>
          </a:xfrm>
          <a:prstGeom prst="rect">
            <a:avLst/>
          </a:prstGeom>
        </p:spPr>
      </p:pic>
    </p:spTree>
    <p:extLst>
      <p:ext uri="{BB962C8B-B14F-4D97-AF65-F5344CB8AC3E}">
        <p14:creationId xmlns:p14="http://schemas.microsoft.com/office/powerpoint/2010/main" val="19682852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48830</TotalTime>
  <Words>4264</Words>
  <Application>Microsoft Macintosh PowerPoint</Application>
  <PresentationFormat>On-screen Show (4:3)</PresentationFormat>
  <Paragraphs>573</Paragraphs>
  <Slides>74</Slides>
  <Notes>29</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Taurine: A Mysterious Molecule with Intriguing Possibilities</vt:lpstr>
      <vt:lpstr>Outline</vt:lpstr>
      <vt:lpstr>PowerPoint Presentation</vt:lpstr>
      <vt:lpstr>PowerPoint Presentation</vt:lpstr>
      <vt:lpstr>What is Taurine?</vt:lpstr>
      <vt:lpstr>Some Interesting Facts about Taurine*</vt:lpstr>
      <vt:lpstr>Taurine has Many Known Roles*</vt:lpstr>
      <vt:lpstr>PowerPoint Presentation</vt:lpstr>
      <vt:lpstr>Food Sources of Taurine</vt:lpstr>
      <vt:lpstr>Fish Oil + Taurine*</vt:lpstr>
      <vt:lpstr>A Provocative Hypothesis</vt:lpstr>
      <vt:lpstr>The Importance of Sulfate: SO4-2</vt:lpstr>
      <vt:lpstr>PowerPoint Presentation</vt:lpstr>
      <vt:lpstr>Taurine!</vt:lpstr>
      <vt:lpstr>Is Taurine an Amino Acid?</vt:lpstr>
      <vt:lpstr>Taurine Synthesis Pathway*</vt:lpstr>
      <vt:lpstr>Big Hints from Early Literature*</vt:lpstr>
      <vt:lpstr>Breaking down Taurine to get Sulfate</vt:lpstr>
      <vt:lpstr>Another Useful Reaction</vt:lpstr>
      <vt:lpstr>PowerPoint Presentation</vt:lpstr>
      <vt:lpstr>Taurocholic Acid: in Bile Acids</vt:lpstr>
      <vt:lpstr>PowerPoint Presentation</vt:lpstr>
      <vt:lpstr>SLS: a Skin Irritant*</vt:lpstr>
      <vt:lpstr>Taurine, SLS, and the Skin*</vt:lpstr>
      <vt:lpstr>PowerPoint Presentation</vt:lpstr>
      <vt:lpstr>Sudden Cardiac Death*</vt:lpstr>
      <vt:lpstr>Cardioprotective Effects of Taurine*</vt:lpstr>
      <vt:lpstr>High Dietary Taurine Reduces Apoptosis  (Cell Death) and Atherosclerosis*</vt:lpstr>
      <vt:lpstr>High Dietary Taurine Reduces Apoptosis and Atherosclerosis: Experiment*</vt:lpstr>
      <vt:lpstr>High Dietary Taurine Reduces Apoptosis  and Atherosclerosis*:  My Interpretation</vt:lpstr>
      <vt:lpstr>Recapitulation</vt:lpstr>
      <vt:lpstr>PowerPoint Presentation</vt:lpstr>
      <vt:lpstr>Taurine and Pancreatic Islet Cells*</vt:lpstr>
      <vt:lpstr>Taurine, Fructose, and Diabetes*</vt:lpstr>
      <vt:lpstr>Taurine, Fructose, and Diabetes*</vt:lpstr>
      <vt:lpstr>PowerPoint Presentation</vt:lpstr>
      <vt:lpstr>Taurine in Development*</vt:lpstr>
      <vt:lpstr>Taurine is Neuroprotective*</vt:lpstr>
      <vt:lpstr>PowerPoint Presentation</vt:lpstr>
      <vt:lpstr>Taurine Protects Platelets from Blood Clots*</vt:lpstr>
      <vt:lpstr>Sub-optimal taurine status may promote platelet hyperaggregability in vegetarians* </vt:lpstr>
      <vt:lpstr>Outline</vt:lpstr>
      <vt:lpstr>PowerPoint Presentation</vt:lpstr>
      <vt:lpstr>Mitochondrial Diseases*</vt:lpstr>
      <vt:lpstr>“Human mitochondrial diseases caused by lack of taurine modification in mitochondrial tRNAs”* </vt:lpstr>
      <vt:lpstr>Defects from Genetic Mitochondrial Disorders*  </vt:lpstr>
      <vt:lpstr>Fever, Autism, and Mitochondria*</vt:lpstr>
      <vt:lpstr>“Fever Plus Mitochondrial Disease Could Be Risk Factors for Autistic Regression”* </vt:lpstr>
      <vt:lpstr>PowerPoint Presentation</vt:lpstr>
      <vt:lpstr>A Provocative Proposal:                     Encephalitis is Protective!</vt:lpstr>
      <vt:lpstr>What is Encephalitis?</vt:lpstr>
      <vt:lpstr>Fighting the Infection:  Nitric Oxide and Hypochlorite</vt:lpstr>
      <vt:lpstr>Taurine Chloramine is Energized!</vt:lpstr>
      <vt:lpstr>Some More Help from Astrocytes</vt:lpstr>
      <vt:lpstr>Glutamate Cycling</vt:lpstr>
      <vt:lpstr>Glutamate during Encephalitis</vt:lpstr>
      <vt:lpstr>Why is Ammonia Needed in the Mitochondrion?</vt:lpstr>
      <vt:lpstr>Glutamate during Encephalitis</vt:lpstr>
      <vt:lpstr>Hypochlorite + Taurine  Salvation!</vt:lpstr>
      <vt:lpstr>A Role for Microbes!*</vt:lpstr>
      <vt:lpstr>Recapitulation</vt:lpstr>
      <vt:lpstr>PowerPoint Presentation</vt:lpstr>
      <vt:lpstr>PowerPoint Presentation</vt:lpstr>
      <vt:lpstr>Taurine and Breast Cancer*</vt:lpstr>
      <vt:lpstr>Taurine and Breast Cancer*</vt:lpstr>
      <vt:lpstr>Taurine Induces Apoptosis*</vt:lpstr>
      <vt:lpstr>Taurine Induces Apoptosis*</vt:lpstr>
      <vt:lpstr>Low Serum Taurine and Cancer</vt:lpstr>
      <vt:lpstr>PowerPoint Presentation</vt:lpstr>
      <vt:lpstr>Food Sources of Taurine</vt:lpstr>
      <vt:lpstr>Summary</vt:lpstr>
      <vt:lpstr>PowerPoint Presentation</vt:lpstr>
      <vt:lpstr>Hydrogen Sulfide Protects Mitochondria *</vt:lpstr>
      <vt:lpstr>Taurine-modified tRNAs in Mitochondria*</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Seneff</dc:creator>
  <cp:lastModifiedBy>Stephanie Seneff</cp:lastModifiedBy>
  <cp:revision>119</cp:revision>
  <dcterms:created xsi:type="dcterms:W3CDTF">2012-09-02T13:16:50Z</dcterms:created>
  <dcterms:modified xsi:type="dcterms:W3CDTF">2012-11-08T16:57:34Z</dcterms:modified>
</cp:coreProperties>
</file>