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1"/>
  </p:notesMasterIdLst>
  <p:sldIdLst>
    <p:sldId id="767" r:id="rId2"/>
    <p:sldId id="941" r:id="rId3"/>
    <p:sldId id="950" r:id="rId4"/>
    <p:sldId id="951" r:id="rId5"/>
    <p:sldId id="760" r:id="rId6"/>
    <p:sldId id="761" r:id="rId7"/>
    <p:sldId id="1029" r:id="rId8"/>
    <p:sldId id="762" r:id="rId9"/>
    <p:sldId id="763" r:id="rId10"/>
    <p:sldId id="927" r:id="rId11"/>
    <p:sldId id="765" r:id="rId12"/>
    <p:sldId id="766" r:id="rId13"/>
    <p:sldId id="898" r:id="rId14"/>
    <p:sldId id="929" r:id="rId15"/>
    <p:sldId id="904" r:id="rId16"/>
    <p:sldId id="905" r:id="rId17"/>
    <p:sldId id="942" r:id="rId18"/>
    <p:sldId id="906" r:id="rId19"/>
    <p:sldId id="946" r:id="rId20"/>
    <p:sldId id="913" r:id="rId21"/>
    <p:sldId id="930" r:id="rId22"/>
    <p:sldId id="916" r:id="rId23"/>
    <p:sldId id="917" r:id="rId24"/>
    <p:sldId id="945" r:id="rId25"/>
    <p:sldId id="918" r:id="rId26"/>
    <p:sldId id="933" r:id="rId27"/>
    <p:sldId id="943" r:id="rId28"/>
    <p:sldId id="920" r:id="rId29"/>
    <p:sldId id="921" r:id="rId30"/>
    <p:sldId id="924" r:id="rId31"/>
    <p:sldId id="790" r:id="rId32"/>
    <p:sldId id="879" r:id="rId33"/>
    <p:sldId id="1016" r:id="rId34"/>
    <p:sldId id="1012" r:id="rId35"/>
    <p:sldId id="1013" r:id="rId36"/>
    <p:sldId id="1014" r:id="rId37"/>
    <p:sldId id="1015" r:id="rId38"/>
    <p:sldId id="791" r:id="rId39"/>
    <p:sldId id="1022" r:id="rId40"/>
    <p:sldId id="1023" r:id="rId41"/>
    <p:sldId id="953" r:id="rId42"/>
    <p:sldId id="792" r:id="rId43"/>
    <p:sldId id="949" r:id="rId44"/>
    <p:sldId id="1017" r:id="rId45"/>
    <p:sldId id="799" r:id="rId46"/>
    <p:sldId id="837" r:id="rId47"/>
    <p:sldId id="835" r:id="rId48"/>
    <p:sldId id="836" r:id="rId49"/>
    <p:sldId id="1001" r:id="rId50"/>
    <p:sldId id="935" r:id="rId51"/>
    <p:sldId id="838" r:id="rId52"/>
    <p:sldId id="1011" r:id="rId53"/>
    <p:sldId id="839" r:id="rId54"/>
    <p:sldId id="840" r:id="rId55"/>
    <p:sldId id="1003" r:id="rId56"/>
    <p:sldId id="1026" r:id="rId57"/>
    <p:sldId id="841" r:id="rId58"/>
    <p:sldId id="1024" r:id="rId59"/>
    <p:sldId id="843" r:id="rId60"/>
    <p:sldId id="844" r:id="rId61"/>
    <p:sldId id="872" r:id="rId62"/>
    <p:sldId id="871" r:id="rId63"/>
    <p:sldId id="889" r:id="rId64"/>
    <p:sldId id="846" r:id="rId65"/>
    <p:sldId id="848" r:id="rId66"/>
    <p:sldId id="1025" r:id="rId67"/>
    <p:sldId id="849" r:id="rId68"/>
    <p:sldId id="1004" r:id="rId69"/>
    <p:sldId id="932" r:id="rId70"/>
    <p:sldId id="851" r:id="rId71"/>
    <p:sldId id="852" r:id="rId72"/>
    <p:sldId id="853" r:id="rId73"/>
    <p:sldId id="800" r:id="rId74"/>
    <p:sldId id="801" r:id="rId75"/>
    <p:sldId id="802" r:id="rId76"/>
    <p:sldId id="803" r:id="rId77"/>
    <p:sldId id="804" r:id="rId78"/>
    <p:sldId id="805" r:id="rId79"/>
    <p:sldId id="947" r:id="rId80"/>
    <p:sldId id="806" r:id="rId81"/>
    <p:sldId id="814" r:id="rId82"/>
    <p:sldId id="808" r:id="rId83"/>
    <p:sldId id="816" r:id="rId84"/>
    <p:sldId id="825" r:id="rId85"/>
    <p:sldId id="1027" r:id="rId86"/>
    <p:sldId id="968" r:id="rId87"/>
    <p:sldId id="970" r:id="rId88"/>
    <p:sldId id="971" r:id="rId89"/>
    <p:sldId id="972" r:id="rId90"/>
    <p:sldId id="817" r:id="rId91"/>
    <p:sldId id="812" r:id="rId92"/>
    <p:sldId id="854" r:id="rId93"/>
    <p:sldId id="856" r:id="rId94"/>
    <p:sldId id="1028" r:id="rId95"/>
    <p:sldId id="882" r:id="rId96"/>
    <p:sldId id="884" r:id="rId97"/>
    <p:sldId id="875" r:id="rId98"/>
    <p:sldId id="876" r:id="rId99"/>
    <p:sldId id="859" r:id="rId100"/>
    <p:sldId id="860" r:id="rId101"/>
    <p:sldId id="861" r:id="rId102"/>
    <p:sldId id="866" r:id="rId103"/>
    <p:sldId id="867" r:id="rId104"/>
    <p:sldId id="954" r:id="rId105"/>
    <p:sldId id="883" r:id="rId106"/>
    <p:sldId id="868" r:id="rId107"/>
    <p:sldId id="986" r:id="rId108"/>
    <p:sldId id="1006" r:id="rId109"/>
    <p:sldId id="1007" r:id="rId110"/>
    <p:sldId id="985" r:id="rId111"/>
    <p:sldId id="1008" r:id="rId112"/>
    <p:sldId id="1010" r:id="rId113"/>
    <p:sldId id="1002" r:id="rId114"/>
    <p:sldId id="994" r:id="rId115"/>
    <p:sldId id="983" r:id="rId116"/>
    <p:sldId id="984" r:id="rId117"/>
    <p:sldId id="989" r:id="rId118"/>
    <p:sldId id="976" r:id="rId119"/>
    <p:sldId id="988" r:id="rId120"/>
    <p:sldId id="987" r:id="rId121"/>
    <p:sldId id="977" r:id="rId122"/>
    <p:sldId id="978" r:id="rId123"/>
    <p:sldId id="1020" r:id="rId124"/>
    <p:sldId id="980" r:id="rId125"/>
    <p:sldId id="982" r:id="rId126"/>
    <p:sldId id="1005" r:id="rId127"/>
    <p:sldId id="992" r:id="rId128"/>
    <p:sldId id="990" r:id="rId129"/>
    <p:sldId id="991"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451"/>
    <a:srgbClr val="FF6088"/>
    <a:srgbClr val="FF665A"/>
    <a:srgbClr val="FF9D8E"/>
    <a:srgbClr val="FF54A2"/>
    <a:srgbClr val="FF4684"/>
    <a:srgbClr val="FF1E69"/>
    <a:srgbClr val="FF7111"/>
    <a:srgbClr val="FF4908"/>
    <a:srgbClr val="FFF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4" autoAdjust="0"/>
    <p:restoredTop sz="90977" autoAdjust="0"/>
  </p:normalViewPr>
  <p:slideViewPr>
    <p:cSldViewPr snapToGrid="0" snapToObjects="1">
      <p:cViewPr varScale="1">
        <p:scale>
          <a:sx n="84" d="100"/>
          <a:sy n="84" d="100"/>
        </p:scale>
        <p:origin x="-81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7187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D8C1A8-5663-9141-BBDA-3AC616AEE557}" type="datetimeFigureOut">
              <a:rPr lang="en-US" smtClean="0"/>
              <a:pPr/>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F19171-4A44-2541-A458-A9CD76DCFBB8}" type="slidenum">
              <a:rPr lang="en-US" smtClean="0"/>
              <a:pPr/>
              <a:t>‹#›</a:t>
            </a:fld>
            <a:endParaRPr lang="en-US"/>
          </a:p>
        </p:txBody>
      </p:sp>
    </p:spTree>
    <p:extLst>
      <p:ext uri="{BB962C8B-B14F-4D97-AF65-F5344CB8AC3E}">
        <p14:creationId xmlns:p14="http://schemas.microsoft.com/office/powerpoint/2010/main" val="2982156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adam.about.net/encyclopedia/Anaerobic.htm"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eosinophil" TargetMode="External"/><Relationship Id="rId4" Type="http://schemas.openxmlformats.org/officeDocument/2006/relationships/hyperlink" Target="http://en.wikipedia.org/wiki/spongiosis"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cholesterol_sulfate_agile.pdf</a:t>
            </a:r>
            <a:r>
              <a:rPr lang="en-US" dirty="0" smtClean="0"/>
              <a:t> – this was the original article on that topic.</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vitaminK/lungs_bronchial_epithelium_cholesterol_sulfate.text</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./HorsesHoof_CholesterolSulfate_1985.pdf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26</a:t>
            </a:fld>
            <a:endParaRPr lang="en-US"/>
          </a:p>
        </p:txBody>
      </p:sp>
    </p:spTree>
    <p:extLst>
      <p:ext uri="{BB962C8B-B14F-4D97-AF65-F5344CB8AC3E}">
        <p14:creationId xmlns:p14="http://schemas.microsoft.com/office/powerpoint/2010/main" val="336206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27</a:t>
            </a:fld>
            <a:endParaRPr lang="en-US"/>
          </a:p>
        </p:txBody>
      </p:sp>
    </p:spTree>
    <p:extLst>
      <p:ext uri="{BB962C8B-B14F-4D97-AF65-F5344CB8AC3E}">
        <p14:creationId xmlns:p14="http://schemas.microsoft.com/office/powerpoint/2010/main" val="177999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vitaminK/cholesterol_sulfate_inhibits_pancreatic_enzymes.pdf</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vitaminK/cholesterol_sulfate_inhibits_trypsin.pdf</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Treasures/sulfolipids_review_1961.pdf</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32</a:t>
            </a:fld>
            <a:endParaRPr lang="en-US"/>
          </a:p>
        </p:txBody>
      </p:sp>
    </p:spTree>
    <p:extLst>
      <p:ext uri="{BB962C8B-B14F-4D97-AF65-F5344CB8AC3E}">
        <p14:creationId xmlns:p14="http://schemas.microsoft.com/office/powerpoint/2010/main" val="253987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Treasures/sulfolipids_review_1961.pdf</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33</a:t>
            </a:fld>
            <a:endParaRPr lang="en-US"/>
          </a:p>
        </p:txBody>
      </p:sp>
    </p:spTree>
    <p:extLst>
      <p:ext uri="{BB962C8B-B14F-4D97-AF65-F5344CB8AC3E}">
        <p14:creationId xmlns:p14="http://schemas.microsoft.com/office/powerpoint/2010/main" val="253987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t>
            </a:r>
            <a:r>
              <a:rPr lang="en-US" dirty="0" err="1" smtClean="0"/>
              <a:t>mucopolysaccharides.pdf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t>
            </a:r>
            <a:r>
              <a:rPr lang="en-US" dirty="0" err="1" smtClean="0"/>
              <a:t>mucopolysaccharides.pdf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vitaminK/heparan_sulfate_diabetes.pdf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vitaminK/sunlight_heart_disease.pdf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vitaminK/heparan_sulfate_diabetes.pdf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bacteria_renew_sulfate_German.pdf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41</a:t>
            </a:fld>
            <a:endParaRPr lang="en-US"/>
          </a:p>
        </p:txBody>
      </p:sp>
    </p:spTree>
    <p:extLst>
      <p:ext uri="{BB962C8B-B14F-4D97-AF65-F5344CB8AC3E}">
        <p14:creationId xmlns:p14="http://schemas.microsoft.com/office/powerpoint/2010/main" val="2274720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p>
          <a:p>
            <a:r>
              <a:rPr lang="en-US" sz="1200" kern="1200" dirty="0" smtClean="0">
                <a:solidFill>
                  <a:schemeClr val="tx1"/>
                </a:solidFill>
                <a:effectLst/>
                <a:latin typeface="+mn-lt"/>
                <a:ea typeface="+mn-ea"/>
                <a:cs typeface="+mn-cs"/>
              </a:rPr>
              <a:t>Figure 5. Effective Diffusion </a:t>
            </a:r>
            <a:endParaRPr lang="en-US" dirty="0" smtClean="0"/>
          </a:p>
          <a:p>
            <a:r>
              <a:rPr lang="en-US" sz="1200" kern="1200" dirty="0" smtClean="0">
                <a:solidFill>
                  <a:schemeClr val="tx1"/>
                </a:solidFill>
                <a:effectLst/>
                <a:latin typeface="+mn-lt"/>
                <a:ea typeface="+mn-ea"/>
                <a:cs typeface="+mn-cs"/>
              </a:rPr>
              <a:t>Interactions of signaling molecules with HSPGs. HSPGs are often associated with epithelial cell surfaces. Binding to HSPGs can alter the mobility of a signal, concentrate ligand at the surface of cells, promote or hinder ligand-receptor interactions, and influence the extracellular stability of a ligand. For example, in the absence of HSPGs, signaling molecules may not be retained on the cell surface and thereby fail to travel to the next cells. </a:t>
            </a:r>
            <a:endParaRPr lang="en-US" dirty="0" smtClean="0"/>
          </a:p>
          <a:p>
            <a:endParaRPr lang="en-US" dirty="0" smtClean="0"/>
          </a:p>
          <a:p>
            <a:r>
              <a:rPr lang="en-US" dirty="0" smtClean="0"/>
              <a:t>Or Wendy/Ann/</a:t>
            </a:r>
          </a:p>
          <a:p>
            <a:r>
              <a:rPr lang="en-US" dirty="0" smtClean="0"/>
              <a:t>Treasures/2011_extracellular_movement_signaling_molecules.pdf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43</a:t>
            </a:fld>
            <a:endParaRPr lang="en-US"/>
          </a:p>
        </p:txBody>
      </p:sp>
    </p:spTree>
    <p:extLst>
      <p:ext uri="{BB962C8B-B14F-4D97-AF65-F5344CB8AC3E}">
        <p14:creationId xmlns:p14="http://schemas.microsoft.com/office/powerpoint/2010/main" val="100304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malnutrition_inflammation_dialysis_review.pdf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Because MICS leads to a low body mass index, </a:t>
            </a:r>
            <a:r>
              <a:rPr lang="en-US" sz="1200" b="1" kern="1200" dirty="0" err="1" smtClean="0">
                <a:solidFill>
                  <a:schemeClr val="tx1"/>
                </a:solidFill>
                <a:latin typeface="+mn-lt"/>
                <a:ea typeface="+mn-ea"/>
                <a:cs typeface="+mn-cs"/>
              </a:rPr>
              <a:t>hypocholesterolemia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hypocreatininemia</a:t>
            </a:r>
            <a:r>
              <a:rPr lang="en-US" sz="1200" b="1" kern="1200" dirty="0" smtClean="0">
                <a:solidFill>
                  <a:schemeClr val="tx1"/>
                </a:solidFill>
                <a:latin typeface="+mn-lt"/>
                <a:ea typeface="+mn-ea"/>
                <a:cs typeface="+mn-cs"/>
              </a:rPr>
              <a:t>, and </a:t>
            </a:r>
            <a:r>
              <a:rPr lang="en-US" sz="1200" b="1" kern="1200" dirty="0" err="1" smtClean="0">
                <a:solidFill>
                  <a:schemeClr val="tx1"/>
                </a:solidFill>
                <a:latin typeface="+mn-lt"/>
                <a:ea typeface="+mn-ea"/>
                <a:cs typeface="+mn-cs"/>
              </a:rPr>
              <a:t>hypohomocysteinemia</a:t>
            </a:r>
            <a:r>
              <a:rPr lang="en-US" sz="1200" b="1" kern="1200" dirty="0" smtClean="0">
                <a:solidFill>
                  <a:schemeClr val="tx1"/>
                </a:solidFill>
                <a:latin typeface="+mn-lt"/>
                <a:ea typeface="+mn-ea"/>
                <a:cs typeface="+mn-cs"/>
              </a:rPr>
              <a:t>, a “reverse epidemiology” of cardiovascular risks can occur in dialysis patients.</a:t>
            </a:r>
            <a:endParaRPr lang="en-US" dirty="0" smtClean="0"/>
          </a:p>
          <a:p>
            <a:endParaRPr lang="en-US" dirty="0" smtClean="0"/>
          </a:p>
          <a:p>
            <a:r>
              <a:rPr lang="en-US" dirty="0" smtClean="0"/>
              <a:t>However, it’s also associated with IL-6, inflammation and muscle wasting, </a:t>
            </a:r>
            <a:r>
              <a:rPr lang="en-US" dirty="0" err="1" smtClean="0"/>
              <a:t>i..e</a:t>
            </a:r>
            <a:r>
              <a:rPr lang="en-US" dirty="0" smtClean="0"/>
              <a:t>,</a:t>
            </a:r>
          </a:p>
          <a:p>
            <a:pPr lvl="1"/>
            <a:r>
              <a:rPr lang="en-US" dirty="0" smtClean="0"/>
              <a:t>A switch to nitrogen-based oxygen transport!!</a:t>
            </a:r>
          </a:p>
          <a:p>
            <a:r>
              <a:rPr lang="en-US" dirty="0" smtClean="0"/>
              <a:t>Low serum albumin suggests low zeta potential</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AnthonySamsel</a:t>
            </a:r>
            <a:r>
              <a:rPr lang="en-US" sz="1200" kern="1200" dirty="0" smtClean="0">
                <a:solidFill>
                  <a:schemeClr val="tx1"/>
                </a:solidFill>
                <a:effectLst/>
                <a:latin typeface="+mn-lt"/>
                <a:ea typeface="+mn-ea"/>
                <a:cs typeface="+mn-cs"/>
              </a:rPr>
              <a:t>/celiac/</a:t>
            </a:r>
            <a:r>
              <a:rPr lang="en-US" sz="1200" kern="1200" dirty="0" err="1" smtClean="0">
                <a:solidFill>
                  <a:schemeClr val="tx1"/>
                </a:solidFill>
                <a:effectLst/>
                <a:latin typeface="+mn-lt"/>
                <a:ea typeface="+mn-ea"/>
                <a:cs typeface="+mn-cs"/>
              </a:rPr>
              <a:t>sulfolipids_kidney_function_LukeMilano.pdf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Working hypothetical metabolic fate of glycolytic (glucose) and </a:t>
            </a:r>
            <a:r>
              <a:rPr lang="en-US" sz="1200" kern="1200" dirty="0" err="1" smtClean="0">
                <a:solidFill>
                  <a:schemeClr val="tx1"/>
                </a:solidFill>
                <a:effectLst/>
                <a:latin typeface="+mn-lt"/>
                <a:ea typeface="+mn-ea"/>
                <a:cs typeface="+mn-cs"/>
              </a:rPr>
              <a:t>gluconeogenic</a:t>
            </a:r>
            <a:r>
              <a:rPr lang="en-US" sz="1200" kern="1200" dirty="0" smtClean="0">
                <a:solidFill>
                  <a:schemeClr val="tx1"/>
                </a:solidFill>
                <a:effectLst/>
                <a:latin typeface="+mn-lt"/>
                <a:ea typeface="+mn-ea"/>
                <a:cs typeface="+mn-cs"/>
              </a:rPr>
              <a:t> (glutamine) substrates on biosynthesis of renal tubular </a:t>
            </a:r>
            <a:r>
              <a:rPr lang="en-US" sz="1200" kern="1200" dirty="0" err="1" smtClean="0">
                <a:solidFill>
                  <a:schemeClr val="tx1"/>
                </a:solidFill>
                <a:effectLst/>
                <a:latin typeface="+mn-lt"/>
                <a:ea typeface="+mn-ea"/>
                <a:cs typeface="+mn-cs"/>
              </a:rPr>
              <a:t>sulfolipids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Cer</a:t>
            </a:r>
            <a:r>
              <a:rPr lang="en-US" sz="1200" kern="1200" dirty="0" smtClean="0">
                <a:solidFill>
                  <a:schemeClr val="tx1"/>
                </a:solidFill>
                <a:effectLst/>
                <a:latin typeface="+mn-lt"/>
                <a:ea typeface="+mn-ea"/>
                <a:cs typeface="+mn-cs"/>
              </a:rPr>
              <a:t>-h, </a:t>
            </a:r>
            <a:r>
              <a:rPr lang="en-US" sz="1200" kern="1200" dirty="0" err="1" smtClean="0">
                <a:solidFill>
                  <a:schemeClr val="tx1"/>
                </a:solidFill>
                <a:effectLst/>
                <a:latin typeface="+mn-lt"/>
                <a:ea typeface="+mn-ea"/>
                <a:cs typeface="+mn-cs"/>
              </a:rPr>
              <a:t>ceramide</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hydroxy</a:t>
            </a:r>
            <a:r>
              <a:rPr lang="en-US" sz="1200" kern="1200" dirty="0" smtClean="0">
                <a:solidFill>
                  <a:schemeClr val="tx1"/>
                </a:solidFill>
                <a:effectLst/>
                <a:latin typeface="+mn-lt"/>
                <a:ea typeface="+mn-ea"/>
                <a:cs typeface="+mn-cs"/>
              </a:rPr>
              <a:t> fatty acids; </a:t>
            </a:r>
            <a:r>
              <a:rPr lang="en-US" sz="1200" kern="1200" dirty="0" err="1" smtClean="0">
                <a:solidFill>
                  <a:schemeClr val="tx1"/>
                </a:solidFill>
                <a:effectLst/>
                <a:latin typeface="+mn-lt"/>
                <a:ea typeface="+mn-ea"/>
                <a:cs typeface="+mn-cs"/>
              </a:rPr>
              <a:t>GalCer</a:t>
            </a:r>
            <a:r>
              <a:rPr lang="en-US" sz="1200" kern="1200" dirty="0" smtClean="0">
                <a:solidFill>
                  <a:schemeClr val="tx1"/>
                </a:solidFill>
                <a:effectLst/>
                <a:latin typeface="+mn-lt"/>
                <a:ea typeface="+mn-ea"/>
                <a:cs typeface="+mn-cs"/>
              </a:rPr>
              <a:t>-h, </a:t>
            </a:r>
            <a:r>
              <a:rPr lang="en-US" sz="1200" kern="1200" dirty="0" err="1" smtClean="0">
                <a:solidFill>
                  <a:schemeClr val="tx1"/>
                </a:solidFill>
                <a:effectLst/>
                <a:latin typeface="+mn-lt"/>
                <a:ea typeface="+mn-ea"/>
                <a:cs typeface="+mn-cs"/>
              </a:rPr>
              <a:t>galactosylceramide</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hydroxy</a:t>
            </a:r>
            <a:r>
              <a:rPr lang="en-US" sz="1200" kern="1200" dirty="0" smtClean="0">
                <a:solidFill>
                  <a:schemeClr val="tx1"/>
                </a:solidFill>
                <a:effectLst/>
                <a:latin typeface="+mn-lt"/>
                <a:ea typeface="+mn-ea"/>
                <a:cs typeface="+mn-cs"/>
              </a:rPr>
              <a:t> fatty acids;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glucose;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1-p, glucose 1-phosphate;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6-p, glucose 6-phosphate; </a:t>
            </a:r>
            <a:r>
              <a:rPr lang="en-US" sz="1200" kern="1200" dirty="0" err="1" smtClean="0">
                <a:solidFill>
                  <a:schemeClr val="tx1"/>
                </a:solidFill>
                <a:effectLst/>
                <a:latin typeface="+mn-lt"/>
                <a:ea typeface="+mn-ea"/>
                <a:cs typeface="+mn-cs"/>
              </a:rPr>
              <a:t>Gln</a:t>
            </a:r>
            <a:r>
              <a:rPr lang="en-US" sz="1200" kern="1200" dirty="0" smtClean="0">
                <a:solidFill>
                  <a:schemeClr val="tx1"/>
                </a:solidFill>
                <a:effectLst/>
                <a:latin typeface="+mn-lt"/>
                <a:ea typeface="+mn-ea"/>
                <a:cs typeface="+mn-cs"/>
              </a:rPr>
              <a:t>, glutamine. Symbol, , with dashed arrows indicates comparatively inactive pathway in the isolated renal proximal tubules from well-fed rat. Sulfated lipids are indicated by hatching.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Working hypothetical metabolic fate of glycolytic (glucose) and </a:t>
            </a:r>
            <a:r>
              <a:rPr lang="en-US" sz="1200" kern="1200" dirty="0" err="1" smtClean="0">
                <a:solidFill>
                  <a:schemeClr val="tx1"/>
                </a:solidFill>
                <a:effectLst/>
                <a:latin typeface="+mn-lt"/>
                <a:ea typeface="+mn-ea"/>
                <a:cs typeface="+mn-cs"/>
              </a:rPr>
              <a:t>gluconeogenic</a:t>
            </a:r>
            <a:r>
              <a:rPr lang="en-US" sz="1200" kern="1200" dirty="0" smtClean="0">
                <a:solidFill>
                  <a:schemeClr val="tx1"/>
                </a:solidFill>
                <a:effectLst/>
                <a:latin typeface="+mn-lt"/>
                <a:ea typeface="+mn-ea"/>
                <a:cs typeface="+mn-cs"/>
              </a:rPr>
              <a:t> (glutamine) substrates on biosynthesis of renal tubular </a:t>
            </a:r>
            <a:r>
              <a:rPr lang="en-US" sz="1200" kern="1200" dirty="0" err="1" smtClean="0">
                <a:solidFill>
                  <a:schemeClr val="tx1"/>
                </a:solidFill>
                <a:effectLst/>
                <a:latin typeface="+mn-lt"/>
                <a:ea typeface="+mn-ea"/>
                <a:cs typeface="+mn-cs"/>
              </a:rPr>
              <a:t>sulfolipids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Cer</a:t>
            </a:r>
            <a:r>
              <a:rPr lang="en-US" sz="1200" kern="1200" dirty="0" smtClean="0">
                <a:solidFill>
                  <a:schemeClr val="tx1"/>
                </a:solidFill>
                <a:effectLst/>
                <a:latin typeface="+mn-lt"/>
                <a:ea typeface="+mn-ea"/>
                <a:cs typeface="+mn-cs"/>
              </a:rPr>
              <a:t>-h, </a:t>
            </a:r>
            <a:r>
              <a:rPr lang="en-US" sz="1200" kern="1200" dirty="0" err="1" smtClean="0">
                <a:solidFill>
                  <a:schemeClr val="tx1"/>
                </a:solidFill>
                <a:effectLst/>
                <a:latin typeface="+mn-lt"/>
                <a:ea typeface="+mn-ea"/>
                <a:cs typeface="+mn-cs"/>
              </a:rPr>
              <a:t>ceramide</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hydroxy</a:t>
            </a:r>
            <a:r>
              <a:rPr lang="en-US" sz="1200" kern="1200" dirty="0" smtClean="0">
                <a:solidFill>
                  <a:schemeClr val="tx1"/>
                </a:solidFill>
                <a:effectLst/>
                <a:latin typeface="+mn-lt"/>
                <a:ea typeface="+mn-ea"/>
                <a:cs typeface="+mn-cs"/>
              </a:rPr>
              <a:t> fatty acids; </a:t>
            </a:r>
            <a:r>
              <a:rPr lang="en-US" sz="1200" kern="1200" dirty="0" err="1" smtClean="0">
                <a:solidFill>
                  <a:schemeClr val="tx1"/>
                </a:solidFill>
                <a:effectLst/>
                <a:latin typeface="+mn-lt"/>
                <a:ea typeface="+mn-ea"/>
                <a:cs typeface="+mn-cs"/>
              </a:rPr>
              <a:t>GalCer</a:t>
            </a:r>
            <a:r>
              <a:rPr lang="en-US" sz="1200" kern="1200" dirty="0" smtClean="0">
                <a:solidFill>
                  <a:schemeClr val="tx1"/>
                </a:solidFill>
                <a:effectLst/>
                <a:latin typeface="+mn-lt"/>
                <a:ea typeface="+mn-ea"/>
                <a:cs typeface="+mn-cs"/>
              </a:rPr>
              <a:t>-h, </a:t>
            </a:r>
            <a:r>
              <a:rPr lang="en-US" sz="1200" kern="1200" dirty="0" err="1" smtClean="0">
                <a:solidFill>
                  <a:schemeClr val="tx1"/>
                </a:solidFill>
                <a:effectLst/>
                <a:latin typeface="+mn-lt"/>
                <a:ea typeface="+mn-ea"/>
                <a:cs typeface="+mn-cs"/>
              </a:rPr>
              <a:t>galactosylceramide</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hydroxy</a:t>
            </a:r>
            <a:r>
              <a:rPr lang="en-US" sz="1200" kern="1200" dirty="0" smtClean="0">
                <a:solidFill>
                  <a:schemeClr val="tx1"/>
                </a:solidFill>
                <a:effectLst/>
                <a:latin typeface="+mn-lt"/>
                <a:ea typeface="+mn-ea"/>
                <a:cs typeface="+mn-cs"/>
              </a:rPr>
              <a:t> fatty acids;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glucose;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1-p, glucose 1-phosphate;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6-p, glucose 6-phosphate; </a:t>
            </a:r>
            <a:r>
              <a:rPr lang="en-US" sz="1200" kern="1200" dirty="0" err="1" smtClean="0">
                <a:solidFill>
                  <a:schemeClr val="tx1"/>
                </a:solidFill>
                <a:effectLst/>
                <a:latin typeface="+mn-lt"/>
                <a:ea typeface="+mn-ea"/>
                <a:cs typeface="+mn-cs"/>
              </a:rPr>
              <a:t>Gln</a:t>
            </a:r>
            <a:r>
              <a:rPr lang="en-US" sz="1200" kern="1200" dirty="0" smtClean="0">
                <a:solidFill>
                  <a:schemeClr val="tx1"/>
                </a:solidFill>
                <a:effectLst/>
                <a:latin typeface="+mn-lt"/>
                <a:ea typeface="+mn-ea"/>
                <a:cs typeface="+mn-cs"/>
              </a:rPr>
              <a:t>, glutamine. Symbol, , with dashed arrows indicates comparatively inactive pathway in the isolated renal proximal tubules from well-fed rat. Sulfated lipids are indicated by hatching.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49</a:t>
            </a:fld>
            <a:endParaRPr lang="en-US"/>
          </a:p>
        </p:txBody>
      </p:sp>
    </p:spTree>
    <p:extLst>
      <p:ext uri="{BB962C8B-B14F-4D97-AF65-F5344CB8AC3E}">
        <p14:creationId xmlns:p14="http://schemas.microsoft.com/office/powerpoint/2010/main" val="1552070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For_vic</a:t>
            </a:r>
            <a:r>
              <a:rPr lang="en-US" dirty="0" smtClean="0"/>
              <a:t>/</a:t>
            </a:r>
            <a:r>
              <a:rPr lang="en-US" dirty="0" err="1" smtClean="0"/>
              <a:t>statins_bad_end_stage_kidney_disease.text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50</a:t>
            </a:fld>
            <a:endParaRPr lang="en-US"/>
          </a:p>
        </p:txBody>
      </p:sp>
    </p:spTree>
    <p:extLst>
      <p:ext uri="{BB962C8B-B14F-4D97-AF65-F5344CB8AC3E}">
        <p14:creationId xmlns:p14="http://schemas.microsoft.com/office/powerpoint/2010/main" val="161759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monkeys_sulfur_solves_cholesterol_problem_1960</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54</a:t>
            </a:fld>
            <a:endParaRPr lang="en-US"/>
          </a:p>
        </p:txBody>
      </p:sp>
    </p:spTree>
    <p:extLst>
      <p:ext uri="{BB962C8B-B14F-4D97-AF65-F5344CB8AC3E}">
        <p14:creationId xmlns:p14="http://schemas.microsoft.com/office/powerpoint/2010/main" val="3747496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heart_stents_overused_Victor.pdf</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56</a:t>
            </a:fld>
            <a:endParaRPr lang="en-US"/>
          </a:p>
        </p:txBody>
      </p:sp>
    </p:spTree>
    <p:extLst>
      <p:ext uri="{BB962C8B-B14F-4D97-AF65-F5344CB8AC3E}">
        <p14:creationId xmlns:p14="http://schemas.microsoft.com/office/powerpoint/2010/main" val="69037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Libby – </a:t>
            </a:r>
          </a:p>
          <a:p>
            <a:r>
              <a:rPr lang="en-US" dirty="0" smtClean="0"/>
              <a:t>.cancer/</a:t>
            </a:r>
            <a:r>
              <a:rPr lang="en-US" dirty="0" err="1" smtClean="0"/>
              <a:t>libby_inflammation_heart_disease.pdf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57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Schematic representation of the progression of atherosclerotic plaque from initial stages of endothelial dysfunction to advanced stages with the presence of complicated plaques. M-CSF indicates macrophage colony stimulating factor; MCP-1, monocyte chemotactic protein 1; MMP, </a:t>
            </a:r>
            <a:r>
              <a:rPr lang="en-US" sz="1200" kern="1200" dirty="0" err="1" smtClean="0">
                <a:solidFill>
                  <a:schemeClr val="tx1"/>
                </a:solidFill>
                <a:effectLst/>
                <a:latin typeface="+mn-lt"/>
                <a:ea typeface="+mn-ea"/>
                <a:cs typeface="+mn-cs"/>
              </a:rPr>
              <a:t>metalloproteinases</a:t>
            </a:r>
            <a:r>
              <a:rPr lang="en-US" sz="1200" kern="1200" dirty="0" smtClean="0">
                <a:solidFill>
                  <a:schemeClr val="tx1"/>
                </a:solidFill>
                <a:effectLst/>
                <a:latin typeface="+mn-lt"/>
                <a:ea typeface="+mn-ea"/>
                <a:cs typeface="+mn-cs"/>
              </a:rPr>
              <a:t>; PAI-1, plasminogen activator inhibitor 1; PDGF, platelet-derived growth factor; TF, tissue factor; UPA, </a:t>
            </a:r>
            <a:r>
              <a:rPr lang="en-US" sz="1200" kern="1200" dirty="0" err="1" smtClean="0">
                <a:solidFill>
                  <a:schemeClr val="tx1"/>
                </a:solidFill>
                <a:effectLst/>
                <a:latin typeface="+mn-lt"/>
                <a:ea typeface="+mn-ea"/>
                <a:cs typeface="+mn-cs"/>
              </a:rPr>
              <a:t>urokinase</a:t>
            </a:r>
            <a:r>
              <a:rPr lang="en-US" sz="1200" kern="1200" dirty="0" smtClean="0">
                <a:solidFill>
                  <a:schemeClr val="tx1"/>
                </a:solidFill>
                <a:effectLst/>
                <a:latin typeface="+mn-lt"/>
                <a:ea typeface="+mn-ea"/>
                <a:cs typeface="+mn-cs"/>
              </a:rPr>
              <a:t> plasminogen activator </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58</a:t>
            </a:fld>
            <a:endParaRPr lang="en-US"/>
          </a:p>
        </p:txBody>
      </p:sp>
    </p:spTree>
    <p:extLst>
      <p:ext uri="{BB962C8B-B14F-4D97-AF65-F5344CB8AC3E}">
        <p14:creationId xmlns:p14="http://schemas.microsoft.com/office/powerpoint/2010/main" val="91487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sunlight_stroke_healthday.text</a:t>
            </a:r>
            <a:endParaRPr lang="en-US" dirty="0" smtClean="0"/>
          </a:p>
          <a:p>
            <a:r>
              <a:rPr lang="en-US" dirty="0" smtClean="0"/>
              <a:t>6,500</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Vitamink/peroxynitrite_fights_infetion.text</a:t>
            </a:r>
            <a:endParaRPr lang="en-US" dirty="0" smtClean="0"/>
          </a:p>
          <a:p>
            <a:r>
              <a:rPr lang="en-US" dirty="0" smtClean="0"/>
              <a:t>vitaminK/ROS_h2s_to_sulfite_shock_2005.text</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59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Results showed that unsaturated fatty acids markedly inhibited ABCA1-mediated cholesterol and phospholipid efflux from macrophages when ABCA1 was induced by a </a:t>
            </a:r>
            <a:r>
              <a:rPr lang="en-US" sz="1200" b="1" kern="1200" dirty="0" err="1" smtClean="0">
                <a:solidFill>
                  <a:schemeClr val="tx1"/>
                </a:solidFill>
                <a:effectLst/>
                <a:latin typeface="+mn-lt"/>
                <a:ea typeface="+mn-ea"/>
                <a:cs typeface="+mn-cs"/>
              </a:rPr>
              <a:t>cAMP</a:t>
            </a:r>
            <a:r>
              <a:rPr lang="en-US" sz="1200" b="1" kern="1200" dirty="0" smtClean="0">
                <a:solidFill>
                  <a:schemeClr val="tx1"/>
                </a:solidFill>
                <a:effectLst/>
                <a:latin typeface="+mn-lt"/>
                <a:ea typeface="+mn-ea"/>
                <a:cs typeface="+mn-cs"/>
              </a:rPr>
              <a:t> analog. This was accompanied by a reduction in the membrane content of ABCA1 and a decrease in </a:t>
            </a:r>
            <a:r>
              <a:rPr lang="en-US" sz="1200" b="1" kern="1200" dirty="0" err="1" smtClean="0">
                <a:solidFill>
                  <a:schemeClr val="tx1"/>
                </a:solidFill>
                <a:effectLst/>
                <a:latin typeface="+mn-lt"/>
                <a:ea typeface="+mn-ea"/>
                <a:cs typeface="+mn-cs"/>
              </a:rPr>
              <a:t>apoA</a:t>
            </a:r>
            <a:r>
              <a:rPr lang="en-US" sz="1200" b="1" kern="1200" dirty="0" smtClean="0">
                <a:solidFill>
                  <a:schemeClr val="tx1"/>
                </a:solidFill>
                <a:effectLst/>
                <a:latin typeface="+mn-lt"/>
                <a:ea typeface="+mn-ea"/>
                <a:cs typeface="+mn-cs"/>
              </a:rPr>
              <a:t>-I binding to whole cells and to ABCA1. In contrast, saturated fatty acids had no effect on these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vitaminK</a:t>
            </a:r>
            <a:r>
              <a:rPr lang="en-US" dirty="0" smtClean="0"/>
              <a:t>/unsaturated_fatty_acids_inhibit_cholesterol_efflux_from_macrophages.pdf</a:t>
            </a:r>
          </a:p>
          <a:p>
            <a:endParaRPr lang="en-US" dirty="0" smtClean="0"/>
          </a:p>
          <a:p>
            <a:endParaRPr lang="en-US" dirty="0" smtClean="0"/>
          </a:p>
          <a:p>
            <a:r>
              <a:rPr lang="en-US" dirty="0" err="1" smtClean="0"/>
              <a:t>vitaminK</a:t>
            </a:r>
            <a:r>
              <a:rPr lang="en-US" dirty="0" smtClean="0"/>
              <a:t>/unsaturated_fatty_acids_inhibit_cholesterol_efflux_from_macrophages.pdf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60</a:t>
            </a:fld>
            <a:endParaRPr lang="en-US"/>
          </a:p>
        </p:txBody>
      </p:sp>
    </p:spTree>
    <p:extLst>
      <p:ext uri="{BB962C8B-B14F-4D97-AF65-F5344CB8AC3E}">
        <p14:creationId xmlns:p14="http://schemas.microsoft.com/office/powerpoint/2010/main" val="3551989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Heart/macrophages_proliferate_in_plaque_2013.pdf</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61</a:t>
            </a:fld>
            <a:endParaRPr lang="en-US"/>
          </a:p>
        </p:txBody>
      </p:sp>
    </p:spTree>
    <p:extLst>
      <p:ext uri="{BB962C8B-B14F-4D97-AF65-F5344CB8AC3E}">
        <p14:creationId xmlns:p14="http://schemas.microsoft.com/office/powerpoint/2010/main" val="4206464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For_vic</a:t>
            </a:r>
            <a:r>
              <a:rPr lang="en-US" dirty="0" smtClean="0"/>
              <a:t>/</a:t>
            </a:r>
            <a:r>
              <a:rPr lang="en-US" dirty="0" err="1" smtClean="0"/>
              <a:t>idiocy_suppressing_macrophages_for_heart_disease.text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62</a:t>
            </a:fld>
            <a:endParaRPr lang="en-US"/>
          </a:p>
        </p:txBody>
      </p:sp>
    </p:spTree>
    <p:extLst>
      <p:ext uri="{BB962C8B-B14F-4D97-AF65-F5344CB8AC3E}">
        <p14:creationId xmlns:p14="http://schemas.microsoft.com/office/powerpoint/2010/main" val="42549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celiac/</a:t>
            </a:r>
            <a:r>
              <a:rPr lang="en-US" dirty="0" err="1" smtClean="0"/>
              <a:t>celiac_disease_hypertension.pdf</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63</a:t>
            </a:fld>
            <a:endParaRPr lang="en-US"/>
          </a:p>
        </p:txBody>
      </p:sp>
    </p:spTree>
    <p:extLst>
      <p:ext uri="{BB962C8B-B14F-4D97-AF65-F5344CB8AC3E}">
        <p14:creationId xmlns:p14="http://schemas.microsoft.com/office/powerpoint/2010/main" val="2125245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Spacedoc/McCully/ChemicalPathologyHomocysteineV_McCully.pdf</a:t>
            </a:r>
            <a:endParaRPr lang="en-US" dirty="0" smtClean="0"/>
          </a:p>
          <a:p>
            <a:r>
              <a:rPr lang="en-US" dirty="0" smtClean="0"/>
              <a:t> Figure</a:t>
            </a:r>
            <a:r>
              <a:rPr lang="en-US" baseline="0" dirty="0" smtClean="0"/>
              <a:t> 1.</a:t>
            </a:r>
            <a:r>
              <a:rPr lang="en-US" sz="1200" kern="1200" dirty="0" smtClean="0">
                <a:solidFill>
                  <a:schemeClr val="tx1"/>
                </a:solidFill>
                <a:latin typeface="+mn-lt"/>
                <a:ea typeface="+mn-ea"/>
                <a:cs typeface="+mn-cs"/>
              </a:rPr>
              <a:t> Hypothetical scheme for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oxidation to sulfite and sulfate, and activation of sulfate to </a:t>
            </a:r>
            <a:r>
              <a:rPr lang="en-US" sz="1200" kern="1200" dirty="0" err="1" smtClean="0">
                <a:solidFill>
                  <a:schemeClr val="tx1"/>
                </a:solidFill>
                <a:latin typeface="+mn-lt"/>
                <a:ea typeface="+mn-ea"/>
                <a:cs typeface="+mn-cs"/>
              </a:rPr>
              <a:t>phosphoadenosine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phosphosulfate</a:t>
            </a:r>
            <a:r>
              <a:rPr lang="en-US" sz="1200" kern="1200" dirty="0" smtClean="0">
                <a:solidFill>
                  <a:schemeClr val="tx1"/>
                </a:solidFill>
                <a:latin typeface="+mn-lt"/>
                <a:ea typeface="+mn-ea"/>
                <a:cs typeface="+mn-cs"/>
              </a:rPr>
              <a:t>, explains </a:t>
            </a:r>
            <a:r>
              <a:rPr lang="en-US" sz="1200" kern="1200" dirty="0" err="1" smtClean="0">
                <a:solidFill>
                  <a:schemeClr val="tx1"/>
                </a:solidFill>
                <a:latin typeface="+mn-lt"/>
                <a:ea typeface="+mn-ea"/>
                <a:cs typeface="+mn-cs"/>
              </a:rPr>
              <a:t>sulfation</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glycosaminoglycans</a:t>
            </a:r>
            <a:r>
              <a:rPr lang="en-US" sz="1200" kern="1200" dirty="0" smtClean="0">
                <a:solidFill>
                  <a:schemeClr val="tx1"/>
                </a:solidFill>
                <a:latin typeface="+mn-lt"/>
                <a:ea typeface="+mn-ea"/>
                <a:cs typeface="+mn-cs"/>
              </a:rPr>
              <a:t> (GAG) to form sulfate esters [2]. In this scheme superoxide is synthesized from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oxygenase</a:t>
            </a:r>
            <a:r>
              <a:rPr lang="en-US" sz="1200" kern="1200" dirty="0" smtClean="0">
                <a:solidFill>
                  <a:schemeClr val="tx1"/>
                </a:solidFill>
                <a:latin typeface="+mn-lt"/>
                <a:ea typeface="+mn-ea"/>
                <a:cs typeface="+mn-cs"/>
              </a:rPr>
              <a:t> group of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[34], catalyzing retinoic acid synthesis from retinol.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from retinoic acid and </a:t>
            </a:r>
            <a:r>
              <a:rPr lang="en-US" sz="1200" kern="1200" dirty="0" err="1" smtClean="0">
                <a:solidFill>
                  <a:schemeClr val="tx1"/>
                </a:solidFill>
                <a:latin typeface="+mn-lt"/>
                <a:ea typeface="+mn-ea"/>
                <a:cs typeface="+mn-cs"/>
              </a:rPr>
              <a:t>homocysteine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 is catalyzed by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dehydroascorbate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hydro- </a:t>
            </a:r>
            <a:r>
              <a:rPr lang="en-US" sz="1200" kern="1200" dirty="0" err="1" smtClean="0">
                <a:solidFill>
                  <a:schemeClr val="tx1"/>
                </a:solidFill>
                <a:latin typeface="+mn-lt"/>
                <a:ea typeface="+mn-ea"/>
                <a:cs typeface="+mn-cs"/>
              </a:rPr>
              <a:t>lyzed</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by a calcium-dependent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thiolactonase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HTase</a:t>
            </a:r>
            <a:r>
              <a:rPr lang="en-US" sz="1200" kern="1200" dirty="0" smtClean="0">
                <a:solidFill>
                  <a:schemeClr val="tx1"/>
                </a:solidFill>
                <a:latin typeface="+mn-lt"/>
                <a:ea typeface="+mn-ea"/>
                <a:cs typeface="+mn-cs"/>
              </a:rPr>
              <a:t>) tightly associated with HDL in serum (</a:t>
            </a:r>
            <a:r>
              <a:rPr lang="en-US" sz="1200" kern="1200" dirty="0" err="1" smtClean="0">
                <a:solidFill>
                  <a:schemeClr val="tx1"/>
                </a:solidFill>
                <a:latin typeface="+mn-lt"/>
                <a:ea typeface="+mn-ea"/>
                <a:cs typeface="+mn-cs"/>
              </a:rPr>
              <a:t>Jakubowski</a:t>
            </a:r>
            <a:r>
              <a:rPr lang="en-US" sz="1200" kern="1200" dirty="0" smtClean="0">
                <a:solidFill>
                  <a:schemeClr val="tx1"/>
                </a:solidFill>
                <a:latin typeface="+mn-lt"/>
                <a:ea typeface="+mn-ea"/>
                <a:cs typeface="+mn-cs"/>
              </a:rPr>
              <a:t> 1999a).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a:t>
            </a:r>
            <a:r>
              <a:rPr lang="en-US" sz="1200" kern="1200" dirty="0" err="1" smtClean="0">
                <a:solidFill>
                  <a:schemeClr val="tx1"/>
                </a:solidFill>
                <a:latin typeface="+mn-lt"/>
                <a:ea typeface="+mn-ea"/>
                <a:cs typeface="+mn-cs"/>
              </a:rPr>
              <a:t>methionine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activity is inhibited by </a:t>
            </a:r>
            <a:r>
              <a:rPr lang="en-US" sz="1200" kern="1200" dirty="0" err="1" smtClean="0">
                <a:solidFill>
                  <a:schemeClr val="tx1"/>
                </a:solidFill>
                <a:latin typeface="+mn-lt"/>
                <a:ea typeface="+mn-ea"/>
                <a:cs typeface="+mn-cs"/>
              </a:rPr>
              <a:t>folate</a:t>
            </a:r>
            <a:r>
              <a:rPr lang="en-US" sz="1200" kern="1200" dirty="0" smtClean="0">
                <a:solidFill>
                  <a:schemeClr val="tx1"/>
                </a:solidFill>
                <a:latin typeface="+mn-lt"/>
                <a:ea typeface="+mn-ea"/>
                <a:cs typeface="+mn-cs"/>
              </a:rPr>
              <a:t> or vitamin B-12 deprivation, almost all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is converted to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a:t>
            </a:r>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64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For_vic</a:t>
            </a:r>
            <a:r>
              <a:rPr lang="en-US" dirty="0" smtClean="0"/>
              <a:t>/</a:t>
            </a:r>
            <a:r>
              <a:rPr lang="en-US" dirty="0" err="1" smtClean="0"/>
              <a:t>statins_increase_calcified_plaque.text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69</a:t>
            </a:fld>
            <a:endParaRPr lang="en-US"/>
          </a:p>
        </p:txBody>
      </p:sp>
    </p:spTree>
    <p:extLst>
      <p:ext uri="{BB962C8B-B14F-4D97-AF65-F5344CB8AC3E}">
        <p14:creationId xmlns:p14="http://schemas.microsoft.com/office/powerpoint/2010/main" val="302734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http://library.thinkquest.org/27533/facts.html</a:t>
            </a:r>
          </a:p>
          <a:p>
            <a:endParaRPr lang="en-US" dirty="0" smtClean="0"/>
          </a:p>
          <a:p>
            <a:r>
              <a:rPr lang="en-US" dirty="0" smtClean="0"/>
              <a:t>./heart_failure_stats_1990s.pdf</a:t>
            </a:r>
          </a:p>
          <a:p>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71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http://www.aolnews.com/2010/05/24/study-many-sunscreens-may-be-accelerating-cancer/</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Robert H. </a:t>
            </a:r>
            <a:r>
              <a:rPr lang="en-US" dirty="0" err="1" smtClean="0"/>
              <a:t>Lustig</a:t>
            </a:r>
            <a:r>
              <a:rPr lang="en-US" dirty="0" smtClean="0"/>
              <a:t>, MD, UCSF Professor of Pediatrics in the Division of Endocrinology, explores the damage caused by sugary foods. </a:t>
            </a:r>
            <a:r>
              <a:rPr lang="en-US" smtClean="0"/>
              <a:t>He argues that fructose (too much) and fiber (not enough) appear to be cornerstones of the obesity epidemic through their effects on insulin</a:t>
            </a:r>
            <a:endParaRPr lang="en-US"/>
          </a:p>
        </p:txBody>
      </p:sp>
      <p:sp>
        <p:nvSpPr>
          <p:cNvPr id="4" name="Slide Number Placeholder 3"/>
          <p:cNvSpPr>
            <a:spLocks noGrp="1"/>
          </p:cNvSpPr>
          <p:nvPr>
            <p:ph type="sldNum" sz="quarter" idx="10"/>
          </p:nvPr>
        </p:nvSpPr>
        <p:spPr/>
        <p:txBody>
          <a:bodyPr/>
          <a:lstStyle/>
          <a:p>
            <a:fld id="{7C5C3827-66C2-B546-A247-BA9019B8149A}" type="slidenum">
              <a:rPr lang="en-US" smtClean="0"/>
              <a:pPr/>
              <a:t>74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75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http://sportsmedicine.about.com/od/anatomyandphysiology/a/MuscleFiberType.htm</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dirty="0" smtClean="0"/>
              <a:t>It is generally accepted that muscle fiber types can be broken down into two main types: </a:t>
            </a:r>
            <a:r>
              <a:rPr lang="en-US" b="1" dirty="0" smtClean="0"/>
              <a:t>slow twitch (Type I)</a:t>
            </a:r>
            <a:r>
              <a:rPr lang="en-US" dirty="0" smtClean="0"/>
              <a:t> muscle fibers and </a:t>
            </a:r>
            <a:r>
              <a:rPr lang="en-US" b="1" dirty="0" smtClean="0"/>
              <a:t>fast twitch (Type II)</a:t>
            </a:r>
            <a:r>
              <a:rPr lang="en-US" dirty="0" smtClean="0"/>
              <a:t> muscle fibers. Fast twitch fibers can be further categorized into </a:t>
            </a:r>
            <a:r>
              <a:rPr lang="en-US" b="1" dirty="0" smtClean="0"/>
              <a:t>Type </a:t>
            </a:r>
            <a:r>
              <a:rPr lang="en-US" b="1" dirty="0" err="1" smtClean="0"/>
              <a:t>IIa</a:t>
            </a:r>
            <a:r>
              <a:rPr lang="en-US" dirty="0" smtClean="0"/>
              <a:t> and </a:t>
            </a:r>
            <a:r>
              <a:rPr lang="en-US" b="1" dirty="0" smtClean="0"/>
              <a:t>Type </a:t>
            </a:r>
            <a:r>
              <a:rPr lang="en-US" b="1" dirty="0" err="1" smtClean="0"/>
              <a:t>IIb</a:t>
            </a:r>
            <a:r>
              <a:rPr lang="en-US" dirty="0" smtClean="0"/>
              <a:t> fibers. </a:t>
            </a:r>
          </a:p>
          <a:p>
            <a:endParaRPr lang="en-US" dirty="0" smtClean="0"/>
          </a:p>
          <a:p>
            <a:r>
              <a:rPr lang="en-US" dirty="0" smtClean="0"/>
              <a:t>Because fast twitch fibers use </a:t>
            </a:r>
            <a:r>
              <a:rPr lang="en-US" dirty="0" smtClean="0">
                <a:hlinkClick r:id="rId3"/>
              </a:rPr>
              <a:t>anaerobic</a:t>
            </a:r>
            <a:r>
              <a:rPr lang="en-US" dirty="0" smtClean="0"/>
              <a:t> metabolism to create fuel, they are much better at generating short bursts of strength or speed than slow muscles. However, they fatigue more quickly.</a:t>
            </a:r>
          </a:p>
          <a:p>
            <a:endParaRPr lang="en-US" sz="1200" kern="1200" dirty="0" smtClean="0">
              <a:solidFill>
                <a:schemeClr val="tx1"/>
              </a:solidFill>
              <a:latin typeface="+mn-lt"/>
              <a:ea typeface="+mn-ea"/>
              <a:cs typeface="+mn-cs"/>
            </a:endParaRPr>
          </a:p>
          <a:p>
            <a:r>
              <a:rPr lang="en-US" dirty="0" smtClean="0"/>
              <a:t>I have also read that APOE determines muscle types with 2 being slow twitch, 3 fast twitch </a:t>
            </a:r>
            <a:r>
              <a:rPr lang="en-US" dirty="0" err="1" smtClean="0"/>
              <a:t>adn</a:t>
            </a:r>
            <a:r>
              <a:rPr lang="en-US" dirty="0" smtClean="0"/>
              <a:t> 4 super fast twitch.</a:t>
            </a:r>
          </a:p>
          <a:p>
            <a:r>
              <a:rPr lang="en-US" dirty="0" smtClean="0"/>
              <a:t> </a:t>
            </a:r>
          </a:p>
          <a:p>
            <a:r>
              <a:rPr lang="en-US" sz="1200" kern="1200" dirty="0" smtClean="0">
                <a:solidFill>
                  <a:schemeClr val="tx1"/>
                </a:solidFill>
                <a:latin typeface="+mn-lt"/>
                <a:ea typeface="+mn-ea"/>
                <a:cs typeface="+mn-cs"/>
              </a:rPr>
              <a:t>-an email</a:t>
            </a:r>
            <a:r>
              <a:rPr lang="en-US" sz="1200" kern="1200" baseline="0" dirty="0" smtClean="0">
                <a:solidFill>
                  <a:schemeClr val="tx1"/>
                </a:solidFill>
                <a:latin typeface="+mn-lt"/>
                <a:ea typeface="+mn-ea"/>
                <a:cs typeface="+mn-cs"/>
              </a:rPr>
              <a:t> message from Robert  </a:t>
            </a:r>
            <a:r>
              <a:rPr lang="en-US" sz="1200" kern="1200" baseline="0" dirty="0" err="1" smtClean="0">
                <a:solidFill>
                  <a:schemeClr val="tx1"/>
                </a:solidFill>
                <a:latin typeface="+mn-lt"/>
                <a:ea typeface="+mn-ea"/>
                <a:cs typeface="+mn-cs"/>
              </a:rPr>
              <a:t>Thornett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current clinical practice, patients who present with muscle symptoms while receiving </a:t>
            </a:r>
            <a:r>
              <a:rPr lang="en-US" sz="1200" kern="1200" dirty="0" err="1" smtClean="0">
                <a:solidFill>
                  <a:schemeClr val="tx1"/>
                </a:solidFill>
                <a:latin typeface="+mn-lt"/>
                <a:ea typeface="+mn-ea"/>
                <a:cs typeface="+mn-cs"/>
              </a:rPr>
              <a:t>statin</a:t>
            </a:r>
            <a:r>
              <a:rPr lang="en-US" sz="1200" kern="1200" dirty="0" smtClean="0">
                <a:solidFill>
                  <a:schemeClr val="tx1"/>
                </a:solidFill>
                <a:latin typeface="+mn-lt"/>
                <a:ea typeface="+mn-ea"/>
                <a:cs typeface="+mn-cs"/>
              </a:rPr>
              <a:t> therapy have their </a:t>
            </a:r>
            <a:r>
              <a:rPr lang="en-US" sz="1200" kern="1200" dirty="0" err="1" smtClean="0">
                <a:solidFill>
                  <a:schemeClr val="tx1"/>
                </a:solidFill>
                <a:latin typeface="+mn-lt"/>
                <a:ea typeface="+mn-ea"/>
                <a:cs typeface="+mn-cs"/>
              </a:rPr>
              <a:t>creatine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phosphokinase</a:t>
            </a:r>
            <a:r>
              <a:rPr lang="en-US" sz="1200" kern="1200" dirty="0" smtClean="0">
                <a:solidFill>
                  <a:schemeClr val="tx1"/>
                </a:solidFill>
                <a:latin typeface="+mn-lt"/>
                <a:ea typeface="+mn-ea"/>
                <a:cs typeface="+mn-cs"/>
              </a:rPr>
              <a:t> levels measured. If the level is within normal limits or is modestly elevated (current recommendations in- </a:t>
            </a:r>
            <a:r>
              <a:rPr lang="en-US" sz="1200" kern="1200" dirty="0" err="1" smtClean="0">
                <a:solidFill>
                  <a:schemeClr val="tx1"/>
                </a:solidFill>
                <a:latin typeface="+mn-lt"/>
                <a:ea typeface="+mn-ea"/>
                <a:cs typeface="+mn-cs"/>
              </a:rPr>
              <a:t>clude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creatine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phosphokinase</a:t>
            </a:r>
            <a:r>
              <a:rPr lang="en-US" sz="1200" kern="1200" dirty="0" smtClean="0">
                <a:solidFill>
                  <a:schemeClr val="tx1"/>
                </a:solidFill>
                <a:latin typeface="+mn-lt"/>
                <a:ea typeface="+mn-ea"/>
                <a:cs typeface="+mn-cs"/>
              </a:rPr>
              <a:t> &lt; 1950 U/L6), patients are </a:t>
            </a:r>
            <a:r>
              <a:rPr lang="en-US" sz="1200" kern="1200" dirty="0" err="1" smtClean="0">
                <a:solidFill>
                  <a:schemeClr val="tx1"/>
                </a:solidFill>
                <a:latin typeface="+mn-lt"/>
                <a:ea typeface="+mn-ea"/>
                <a:cs typeface="+mn-cs"/>
              </a:rPr>
              <a:t>fre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quently</a:t>
            </a:r>
            <a:r>
              <a:rPr lang="en-US" sz="1200" kern="1200" dirty="0" smtClean="0">
                <a:solidFill>
                  <a:schemeClr val="tx1"/>
                </a:solidFill>
                <a:latin typeface="+mn-lt"/>
                <a:ea typeface="+mn-ea"/>
                <a:cs typeface="+mn-cs"/>
              </a:rPr>
              <a:t> advised to continue their current </a:t>
            </a:r>
            <a:r>
              <a:rPr lang="en-US" sz="1200" kern="1200" dirty="0" err="1" smtClean="0">
                <a:solidFill>
                  <a:schemeClr val="tx1"/>
                </a:solidFill>
                <a:latin typeface="+mn-lt"/>
                <a:ea typeface="+mn-ea"/>
                <a:cs typeface="+mn-cs"/>
              </a:rPr>
              <a:t>statin</a:t>
            </a:r>
            <a:r>
              <a:rPr lang="en-US" sz="1200" kern="1200" dirty="0" smtClean="0">
                <a:solidFill>
                  <a:schemeClr val="tx1"/>
                </a:solidFill>
                <a:latin typeface="+mn-lt"/>
                <a:ea typeface="+mn-ea"/>
                <a:cs typeface="+mn-cs"/>
              </a:rPr>
              <a:t> therapy. This is based on the assumption that a lack of increased </a:t>
            </a:r>
            <a:r>
              <a:rPr lang="en-US" sz="1200" kern="1200" dirty="0" err="1" smtClean="0">
                <a:solidFill>
                  <a:schemeClr val="tx1"/>
                </a:solidFill>
                <a:latin typeface="+mn-lt"/>
                <a:ea typeface="+mn-ea"/>
                <a:cs typeface="+mn-cs"/>
              </a:rPr>
              <a:t>creatine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phosphokinase</a:t>
            </a:r>
            <a:r>
              <a:rPr lang="en-US" sz="1200" kern="1200" dirty="0" smtClean="0">
                <a:solidFill>
                  <a:schemeClr val="tx1"/>
                </a:solidFill>
                <a:latin typeface="+mn-lt"/>
                <a:ea typeface="+mn-ea"/>
                <a:cs typeface="+mn-cs"/>
              </a:rPr>
              <a:t> levels supports a lack of underlying muscle damage. Our findings suggest that normal or moderately </a:t>
            </a:r>
            <a:r>
              <a:rPr lang="en-US" sz="1200" kern="1200" dirty="0" err="1" smtClean="0">
                <a:solidFill>
                  <a:schemeClr val="tx1"/>
                </a:solidFill>
                <a:latin typeface="+mn-lt"/>
                <a:ea typeface="+mn-ea"/>
                <a:cs typeface="+mn-cs"/>
              </a:rPr>
              <a:t>ele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vated</a:t>
            </a:r>
            <a:r>
              <a:rPr lang="en-US" sz="1200" kern="1200" dirty="0" smtClean="0">
                <a:solidFill>
                  <a:schemeClr val="tx1"/>
                </a:solidFill>
                <a:latin typeface="+mn-lt"/>
                <a:ea typeface="+mn-ea"/>
                <a:cs typeface="+mn-cs"/>
              </a:rPr>
              <a:t> levels of </a:t>
            </a:r>
            <a:r>
              <a:rPr lang="en-US" sz="1200" kern="1200" dirty="0" err="1" smtClean="0">
                <a:solidFill>
                  <a:schemeClr val="tx1"/>
                </a:solidFill>
                <a:latin typeface="+mn-lt"/>
                <a:ea typeface="+mn-ea"/>
                <a:cs typeface="+mn-cs"/>
              </a:rPr>
              <a:t>creatine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phosphokinase</a:t>
            </a:r>
            <a:r>
              <a:rPr lang="en-US" sz="1200" kern="1200" dirty="0" smtClean="0">
                <a:solidFill>
                  <a:schemeClr val="tx1"/>
                </a:solidFill>
                <a:latin typeface="+mn-lt"/>
                <a:ea typeface="+mn-ea"/>
                <a:cs typeface="+mn-cs"/>
              </a:rPr>
              <a:t> do not exclude </a:t>
            </a:r>
            <a:r>
              <a:rPr lang="en-US" sz="1200" kern="1200" dirty="0" err="1" smtClean="0">
                <a:solidFill>
                  <a:schemeClr val="tx1"/>
                </a:solidFill>
                <a:latin typeface="+mn-lt"/>
                <a:ea typeface="+mn-ea"/>
                <a:cs typeface="+mn-cs"/>
              </a:rPr>
              <a:t>statin</a:t>
            </a:r>
            <a:r>
              <a:rPr lang="en-US" sz="1200" kern="1200" dirty="0" smtClean="0">
                <a:solidFill>
                  <a:schemeClr val="tx1"/>
                </a:solidFill>
                <a:latin typeface="+mn-lt"/>
                <a:ea typeface="+mn-ea"/>
                <a:cs typeface="+mn-cs"/>
              </a:rPr>
              <a:t>- associated muscle injury. Thus, alternative treatment </a:t>
            </a:r>
            <a:r>
              <a:rPr lang="en-US" sz="1200" kern="1200" dirty="0" err="1" smtClean="0">
                <a:solidFill>
                  <a:schemeClr val="tx1"/>
                </a:solidFill>
                <a:latin typeface="+mn-lt"/>
                <a:ea typeface="+mn-ea"/>
                <a:cs typeface="+mn-cs"/>
              </a:rPr>
              <a:t>strate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gies</a:t>
            </a:r>
            <a:r>
              <a:rPr lang="en-US" sz="1200" kern="1200" dirty="0" smtClean="0">
                <a:solidFill>
                  <a:schemeClr val="tx1"/>
                </a:solidFill>
                <a:latin typeface="+mn-lt"/>
                <a:ea typeface="+mn-ea"/>
                <a:cs typeface="+mn-cs"/>
              </a:rPr>
              <a:t> for patients with muscle symptoms need to be evaluated.</a:t>
            </a:r>
          </a:p>
          <a:p>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78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apoptosis</a:t>
            </a:r>
            <a:r>
              <a:rPr lang="en-US" baseline="0" dirty="0" err="1" smtClean="0"/>
              <a:t>_skeletal_muscle_myopathy_Fas.pdf</a:t>
            </a:r>
            <a:endParaRPr lang="en-US" baseline="0" dirty="0" smtClean="0"/>
          </a:p>
          <a:p>
            <a:r>
              <a:rPr lang="en-US" baseline="0" dirty="0" smtClean="0"/>
              <a:t>+ </a:t>
            </a:r>
            <a:r>
              <a:rPr lang="en-US" baseline="0" dirty="0" err="1" smtClean="0"/>
              <a:t>Fasl_inhibition_by_statins.pdf</a:t>
            </a:r>
            <a:endParaRPr lang="en-US" baseline="0" dirty="0" smtClean="0"/>
          </a:p>
          <a:p>
            <a:r>
              <a:rPr lang="en-US" baseline="0" dirty="0" smtClean="0"/>
              <a:t>+ p53_fas_death_receptor_apoptosis.pdf</a:t>
            </a:r>
          </a:p>
          <a:p>
            <a:endParaRPr lang="en-US" baseline="0" dirty="0" smtClean="0"/>
          </a:p>
          <a:p>
            <a:r>
              <a:rPr lang="en-US" baseline="0" dirty="0" smtClean="0"/>
              <a:t>P53 </a:t>
            </a:r>
            <a:r>
              <a:rPr lang="en-US" baseline="0" dirty="0" err="1" smtClean="0"/>
              <a:t>actiation</a:t>
            </a:r>
            <a:r>
              <a:rPr lang="en-US" baseline="0" dirty="0" smtClean="0"/>
              <a:t> induces </a:t>
            </a:r>
            <a:r>
              <a:rPr lang="en-US" baseline="0" dirty="0" err="1" smtClean="0"/>
              <a:t>Fas</a:t>
            </a:r>
            <a:r>
              <a:rPr lang="en-US" baseline="0" dirty="0" smtClean="0"/>
              <a:t> to membrane; requires </a:t>
            </a:r>
            <a:r>
              <a:rPr lang="en-US" baseline="0" dirty="0" err="1" smtClean="0"/>
              <a:t>geranylgeranylation</a:t>
            </a:r>
            <a:r>
              <a:rPr lang="en-US" baseline="0" dirty="0" smtClean="0"/>
              <a:t>; membrane </a:t>
            </a:r>
            <a:r>
              <a:rPr lang="en-US" baseline="0" dirty="0" err="1" smtClean="0"/>
              <a:t>Fas</a:t>
            </a:r>
            <a:r>
              <a:rPr lang="en-US" baseline="0" dirty="0" smtClean="0"/>
              <a:t> activates </a:t>
            </a:r>
            <a:r>
              <a:rPr lang="en-US" baseline="0" dirty="0" err="1" smtClean="0"/>
              <a:t>FasL</a:t>
            </a:r>
            <a:r>
              <a:rPr lang="en-US" baseline="0" dirty="0" smtClean="0"/>
              <a:t> and apoptosis cascade.</a:t>
            </a:r>
          </a:p>
          <a:p>
            <a:endParaRPr lang="en-US" baseline="0" dirty="0" smtClean="0"/>
          </a:p>
          <a:p>
            <a:r>
              <a:rPr lang="en-US" sz="1200" kern="1200" dirty="0" err="1" smtClean="0">
                <a:solidFill>
                  <a:schemeClr val="tx1"/>
                </a:solidFill>
                <a:latin typeface="+mn-lt"/>
                <a:ea typeface="+mn-ea"/>
                <a:cs typeface="+mn-cs"/>
              </a:rPr>
              <a:t>Immunohisto</a:t>
            </a:r>
            <a:r>
              <a:rPr lang="en-US" sz="1200" kern="1200" dirty="0" smtClean="0">
                <a:solidFill>
                  <a:schemeClr val="tx1"/>
                </a:solidFill>
                <a:latin typeface="+mn-lt"/>
                <a:ea typeface="+mn-ea"/>
                <a:cs typeface="+mn-cs"/>
              </a:rPr>
              <a:t>- chemical studies have demonstrated that </a:t>
            </a:r>
            <a:r>
              <a:rPr lang="en-US" sz="1200" kern="1200" dirty="0" err="1" smtClean="0">
                <a:solidFill>
                  <a:schemeClr val="tx1"/>
                </a:solidFill>
                <a:latin typeface="+mn-lt"/>
                <a:ea typeface="+mn-ea"/>
                <a:cs typeface="+mn-cs"/>
              </a:rPr>
              <a:t>Fas</a:t>
            </a:r>
            <a:r>
              <a:rPr lang="en-US" sz="1200" kern="1200" dirty="0" smtClean="0">
                <a:solidFill>
                  <a:schemeClr val="tx1"/>
                </a:solidFill>
                <a:latin typeface="+mn-lt"/>
                <a:ea typeface="+mn-ea"/>
                <a:cs typeface="+mn-cs"/>
              </a:rPr>
              <a:t> antigen is ex- pressed on muscle fibers from patients with various muscle wasting diseases, but not in normal muscle cells (18,19).</a:t>
            </a:r>
          </a:p>
          <a:p>
            <a:r>
              <a:rPr lang="en-US" sz="1200" kern="1200" dirty="0" smtClean="0">
                <a:solidFill>
                  <a:schemeClr val="tx1"/>
                </a:solidFill>
                <a:latin typeface="+mn-lt"/>
                <a:ea typeface="+mn-ea"/>
                <a:cs typeface="+mn-cs"/>
              </a:rPr>
              <a:t>target cell killing by </a:t>
            </a:r>
            <a:r>
              <a:rPr lang="en-US" sz="1200" kern="1200" dirty="0" err="1" smtClean="0">
                <a:solidFill>
                  <a:schemeClr val="tx1"/>
                </a:solidFill>
                <a:latin typeface="+mn-lt"/>
                <a:ea typeface="+mn-ea"/>
                <a:cs typeface="+mn-cs"/>
              </a:rPr>
              <a:t>cytotoxic</a:t>
            </a:r>
            <a:r>
              <a:rPr lang="en-US" sz="1200" kern="1200" dirty="0" smtClean="0">
                <a:solidFill>
                  <a:schemeClr val="tx1"/>
                </a:solidFill>
                <a:latin typeface="+mn-lt"/>
                <a:ea typeface="+mn-ea"/>
                <a:cs typeface="+mn-cs"/>
              </a:rPr>
              <a:t> T lymphocytes</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execution phase is the final pathway of the actual apoptotic death program and is accomplished largely by the </a:t>
            </a:r>
            <a:r>
              <a:rPr lang="en-US" sz="1200" kern="1200" dirty="0" err="1" smtClean="0">
                <a:solidFill>
                  <a:schemeClr val="tx1"/>
                </a:solidFill>
                <a:latin typeface="+mn-lt"/>
                <a:ea typeface="+mn-ea"/>
                <a:cs typeface="+mn-cs"/>
              </a:rPr>
              <a:t>caspase</a:t>
            </a:r>
            <a:r>
              <a:rPr lang="en-US" sz="1200" kern="1200" dirty="0" smtClean="0">
                <a:solidFill>
                  <a:schemeClr val="tx1"/>
                </a:solidFill>
                <a:latin typeface="+mn-lt"/>
                <a:ea typeface="+mn-ea"/>
                <a:cs typeface="+mn-cs"/>
              </a:rPr>
              <a:t> family of proteases, consisting of </a:t>
            </a:r>
            <a:r>
              <a:rPr lang="en-US" sz="1200" kern="1200" dirty="0" err="1" smtClean="0">
                <a:solidFill>
                  <a:schemeClr val="tx1"/>
                </a:solidFill>
                <a:latin typeface="+mn-lt"/>
                <a:ea typeface="+mn-ea"/>
                <a:cs typeface="+mn-cs"/>
              </a:rPr>
              <a:t>caspase</a:t>
            </a:r>
            <a:r>
              <a:rPr lang="en-US" sz="1200" kern="1200" dirty="0" smtClean="0">
                <a:solidFill>
                  <a:schemeClr val="tx1"/>
                </a:solidFill>
                <a:latin typeface="+mn-lt"/>
                <a:ea typeface="+mn-ea"/>
                <a:cs typeface="+mn-cs"/>
              </a:rPr>
              <a:t> 9 and </a:t>
            </a:r>
            <a:r>
              <a:rPr lang="en-US" sz="1200" kern="1200" dirty="0" err="1" smtClean="0">
                <a:solidFill>
                  <a:schemeClr val="tx1"/>
                </a:solidFill>
                <a:latin typeface="+mn-lt"/>
                <a:ea typeface="+mn-ea"/>
                <a:cs typeface="+mn-cs"/>
              </a:rPr>
              <a:t>caspases</a:t>
            </a:r>
            <a:r>
              <a:rPr lang="en-US" sz="1200" kern="1200" dirty="0" smtClean="0">
                <a:solidFill>
                  <a:schemeClr val="tx1"/>
                </a:solidFill>
                <a:latin typeface="+mn-lt"/>
                <a:ea typeface="+mn-ea"/>
                <a:cs typeface="+mn-cs"/>
              </a:rPr>
              <a:t> 3, 6, 7 (29,32).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82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Pancreas_AGEs.pdf</a:t>
            </a:r>
            <a:endParaRPr lang="en-US" dirty="0" smtClean="0"/>
          </a:p>
          <a:p>
            <a:endParaRPr lang="en-US" dirty="0" smtClean="0"/>
          </a:p>
          <a:p>
            <a:r>
              <a:rPr lang="en-US" dirty="0" smtClean="0"/>
              <a:t>Cataracts</a:t>
            </a:r>
          </a:p>
          <a:p>
            <a:r>
              <a:rPr lang="en-US" dirty="0" smtClean="0"/>
              <a:t>Hair loss</a:t>
            </a:r>
          </a:p>
          <a:p>
            <a:r>
              <a:rPr lang="en-US" dirty="0" smtClean="0"/>
              <a:t>Hearing loss</a:t>
            </a:r>
          </a:p>
          <a:p>
            <a:r>
              <a:rPr lang="en-US" dirty="0" smtClean="0"/>
              <a:t>Arthritis</a:t>
            </a:r>
          </a:p>
          <a:p>
            <a:r>
              <a:rPr lang="en-US" dirty="0" smtClean="0"/>
              <a:t>Dementia</a:t>
            </a:r>
          </a:p>
          <a:p>
            <a:r>
              <a:rPr lang="en-US" dirty="0" smtClean="0"/>
              <a:t>Frailty</a:t>
            </a:r>
          </a:p>
        </p:txBody>
      </p:sp>
      <p:sp>
        <p:nvSpPr>
          <p:cNvPr id="4" name="Slide Number Placeholder 3"/>
          <p:cNvSpPr>
            <a:spLocks noGrp="1"/>
          </p:cNvSpPr>
          <p:nvPr>
            <p:ph type="sldNum" sz="quarter" idx="10"/>
          </p:nvPr>
        </p:nvSpPr>
        <p:spPr/>
        <p:txBody>
          <a:bodyPr/>
          <a:lstStyle/>
          <a:p>
            <a:fld id="{7C5C3827-66C2-B546-A247-BA9019B8149A}" type="slidenum">
              <a:rPr lang="en-US" smtClean="0"/>
              <a:pPr/>
              <a:t>83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Pancreas_AGEs.pdf</a:t>
            </a:r>
            <a:endParaRPr lang="en-US" dirty="0" smtClean="0"/>
          </a:p>
          <a:p>
            <a:endParaRPr lang="en-US" dirty="0" smtClean="0"/>
          </a:p>
          <a:p>
            <a:r>
              <a:rPr lang="en-US" dirty="0" smtClean="0"/>
              <a:t>Cataracts</a:t>
            </a:r>
          </a:p>
          <a:p>
            <a:r>
              <a:rPr lang="en-US" dirty="0" smtClean="0"/>
              <a:t>Hair loss</a:t>
            </a:r>
          </a:p>
          <a:p>
            <a:r>
              <a:rPr lang="en-US" dirty="0" smtClean="0"/>
              <a:t>Hearing loss</a:t>
            </a:r>
          </a:p>
          <a:p>
            <a:r>
              <a:rPr lang="en-US" dirty="0" smtClean="0"/>
              <a:t>Arthritis</a:t>
            </a:r>
          </a:p>
          <a:p>
            <a:r>
              <a:rPr lang="en-US" dirty="0" smtClean="0"/>
              <a:t>Dementia</a:t>
            </a:r>
          </a:p>
          <a:p>
            <a:r>
              <a:rPr lang="en-US" dirty="0" smtClean="0"/>
              <a:t>Frailty</a:t>
            </a:r>
          </a:p>
        </p:txBody>
      </p:sp>
      <p:sp>
        <p:nvSpPr>
          <p:cNvPr id="4" name="Slide Number Placeholder 3"/>
          <p:cNvSpPr>
            <a:spLocks noGrp="1"/>
          </p:cNvSpPr>
          <p:nvPr>
            <p:ph type="sldNum" sz="quarter" idx="10"/>
          </p:nvPr>
        </p:nvSpPr>
        <p:spPr/>
        <p:txBody>
          <a:bodyPr/>
          <a:lstStyle/>
          <a:p>
            <a:fld id="{7C5C3827-66C2-B546-A247-BA9019B8149A}" type="slidenum">
              <a:rPr lang="en-US" smtClean="0"/>
              <a:pPr/>
              <a:t>84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For_vic</a:t>
            </a:r>
            <a:r>
              <a:rPr lang="en-US" err="1" smtClean="0"/>
              <a:t>/</a:t>
            </a:r>
            <a:r>
              <a:rPr lang="en-US" smtClean="0"/>
              <a:t>statins_diabetes_cataracts.text</a:t>
            </a:r>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85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For-</a:t>
            </a:r>
            <a:r>
              <a:rPr lang="en-US" dirty="0" err="1" smtClean="0"/>
              <a:t>vic</a:t>
            </a:r>
            <a:r>
              <a:rPr lang="en-US" dirty="0" smtClean="0"/>
              <a:t>/atrogin-1_induces_muscle_wasting_statins.pdf</a:t>
            </a:r>
            <a:endParaRPr lang="el-GR" dirty="0"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27DF8-E8D7-4B5B-B27E-3CFFE60D28C9}" type="slidenum">
              <a:rPr lang="en-US"/>
              <a:pPr fontAlgn="base">
                <a:spcBef>
                  <a:spcPct val="0"/>
                </a:spcBef>
                <a:spcAft>
                  <a:spcPct val="0"/>
                </a:spcAft>
                <a:defRPr/>
              </a:pPr>
              <a:t>86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89</a:t>
            </a:fld>
            <a:endParaRPr lang="en-US"/>
          </a:p>
        </p:txBody>
      </p:sp>
    </p:spTree>
    <p:extLst>
      <p:ext uri="{BB962C8B-B14F-4D97-AF65-F5344CB8AC3E}">
        <p14:creationId xmlns:p14="http://schemas.microsoft.com/office/powerpoint/2010/main" val="3171467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GeraldPollackInterview.pdf</a:t>
            </a:r>
            <a:endParaRPr lang="en-US" dirty="0" smtClean="0"/>
          </a:p>
          <a:p>
            <a:endParaRPr lang="en-US" dirty="0"/>
          </a:p>
        </p:txBody>
      </p:sp>
      <p:sp>
        <p:nvSpPr>
          <p:cNvPr id="4" name="Slide Number Placeholder 3"/>
          <p:cNvSpPr>
            <a:spLocks noGrp="1"/>
          </p:cNvSpPr>
          <p:nvPr>
            <p:ph type="sldNum" sz="quarter" idx="10"/>
          </p:nvPr>
        </p:nvSpPr>
        <p:spPr/>
        <p:txBody>
          <a:bodyPr/>
          <a:lstStyle/>
          <a:p>
            <a:fld id="{DA64FF3D-4823-424A-9C4C-CF44AB97F0D2}" type="slidenum">
              <a:rPr lang="en-US" smtClean="0"/>
              <a:t>95</a:t>
            </a:fld>
            <a:endParaRPr lang="en-US"/>
          </a:p>
        </p:txBody>
      </p:sp>
    </p:spTree>
    <p:extLst>
      <p:ext uri="{BB962C8B-B14F-4D97-AF65-F5344CB8AC3E}">
        <p14:creationId xmlns:p14="http://schemas.microsoft.com/office/powerpoint/2010/main" val="197327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vitaminK/cholesterol_impacts_pancreas_insulin_release.pdf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Bob_davidson</a:t>
            </a:r>
            <a:r>
              <a:rPr lang="en-US" dirty="0" smtClean="0"/>
              <a:t>/Pollack/2009_Pollack_radiant_energy…</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98</a:t>
            </a:fld>
            <a:endParaRPr lang="en-US"/>
          </a:p>
        </p:txBody>
      </p:sp>
    </p:spTree>
    <p:extLst>
      <p:ext uri="{BB962C8B-B14F-4D97-AF65-F5344CB8AC3E}">
        <p14:creationId xmlns:p14="http://schemas.microsoft.com/office/powerpoint/2010/main" val="1253100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99</a:t>
            </a:fld>
            <a:endParaRPr lang="en-US"/>
          </a:p>
        </p:txBody>
      </p:sp>
    </p:spTree>
    <p:extLst>
      <p:ext uri="{BB962C8B-B14F-4D97-AF65-F5344CB8AC3E}">
        <p14:creationId xmlns:p14="http://schemas.microsoft.com/office/powerpoint/2010/main" val="2854079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stroke_at_young_age.text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5F19171-4A44-2541-A458-A9CD76DCFBB8}" type="slidenum">
              <a:rPr lang="en-US" smtClean="0"/>
              <a:pPr/>
              <a:t>103</a:t>
            </a:fld>
            <a:endParaRPr lang="en-US"/>
          </a:p>
        </p:txBody>
      </p:sp>
    </p:spTree>
    <p:extLst>
      <p:ext uri="{BB962C8B-B14F-4D97-AF65-F5344CB8AC3E}">
        <p14:creationId xmlns:p14="http://schemas.microsoft.com/office/powerpoint/2010/main" val="2938773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For_vic</a:t>
            </a:r>
            <a:r>
              <a:rPr lang="en-US" dirty="0" smtClean="0"/>
              <a:t>/</a:t>
            </a:r>
            <a:r>
              <a:rPr lang="en-US" dirty="0" err="1" smtClean="0"/>
              <a:t>high_cholesterol_protective_in_stroke.pdf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104</a:t>
            </a:fld>
            <a:endParaRPr lang="en-US"/>
          </a:p>
        </p:txBody>
      </p:sp>
    </p:spTree>
    <p:extLst>
      <p:ext uri="{BB962C8B-B14F-4D97-AF65-F5344CB8AC3E}">
        <p14:creationId xmlns:p14="http://schemas.microsoft.com/office/powerpoint/2010/main" val="1528393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p>
          <a:p>
            <a:r>
              <a:rPr lang="en-US" dirty="0" smtClean="0"/>
              <a:t>Treasures/</a:t>
            </a:r>
            <a:r>
              <a:rPr lang="en-US" dirty="0" err="1" smtClean="0"/>
              <a:t>DHEA_reduces_arterial_aging_rats.text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105</a:t>
            </a:fld>
            <a:endParaRPr lang="en-US"/>
          </a:p>
        </p:txBody>
      </p:sp>
    </p:spTree>
    <p:extLst>
      <p:ext uri="{BB962C8B-B14F-4D97-AF65-F5344CB8AC3E}">
        <p14:creationId xmlns:p14="http://schemas.microsoft.com/office/powerpoint/2010/main" val="2467243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Dr. </a:t>
            </a:r>
            <a:r>
              <a:rPr lang="en-US" dirty="0" err="1" smtClean="0"/>
              <a:t>Mercola</a:t>
            </a:r>
            <a:endParaRPr lang="en-US" dirty="0" smtClean="0"/>
          </a:p>
          <a:p>
            <a:r>
              <a:rPr lang="en-US" dirty="0" smtClean="0"/>
              <a:t>./</a:t>
            </a:r>
            <a:r>
              <a:rPr lang="en-US" dirty="0" err="1" smtClean="0"/>
              <a:t>MercolaOnBreastCancer.pdf</a:t>
            </a:r>
            <a:endParaRPr lang="en-US" dirty="0" smtClean="0"/>
          </a:p>
          <a:p>
            <a:r>
              <a:rPr lang="en-US" dirty="0" smtClean="0"/>
              <a:t>./</a:t>
            </a:r>
            <a:r>
              <a:rPr lang="en-US" dirty="0" err="1" smtClean="0"/>
              <a:t>breast_cancer_frequency_mammogram_screening.pdf</a:t>
            </a:r>
            <a:endParaRPr lang="en-US" dirty="0" smtClean="0"/>
          </a:p>
          <a:p>
            <a:endParaRPr lang="en-US" dirty="0" smtClean="0"/>
          </a:p>
          <a:p>
            <a:r>
              <a:rPr lang="en-US" dirty="0" smtClean="0"/>
              <a:t>./</a:t>
            </a:r>
            <a:r>
              <a:rPr lang="en-US" dirty="0" err="1" smtClean="0"/>
              <a:t>breast_cancer_study_Norway.pdf</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110</a:t>
            </a:fld>
            <a:endParaRPr lang="en-US"/>
          </a:p>
        </p:txBody>
      </p:sp>
    </p:spTree>
    <p:extLst>
      <p:ext uri="{BB962C8B-B14F-4D97-AF65-F5344CB8AC3E}">
        <p14:creationId xmlns:p14="http://schemas.microsoft.com/office/powerpoint/2010/main" val="3880595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hr-HR" dirty="0" smtClean="0"/>
              <a:t>Gomes_2013_heparanase_and_cancer_and_HSPGs.pdf</a:t>
            </a:r>
          </a:p>
          <a:p>
            <a:r>
              <a:rPr lang="hr-HR" dirty="0" smtClean="0"/>
              <a:t>Possibly the best article I have ever read!!!!</a:t>
            </a:r>
            <a:br>
              <a:rPr lang="hr-HR" dirty="0" smtClean="0"/>
            </a:b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111</a:t>
            </a:fld>
            <a:endParaRPr lang="en-US"/>
          </a:p>
        </p:txBody>
      </p:sp>
    </p:spTree>
    <p:extLst>
      <p:ext uri="{BB962C8B-B14F-4D97-AF65-F5344CB8AC3E}">
        <p14:creationId xmlns:p14="http://schemas.microsoft.com/office/powerpoint/2010/main" val="2873237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hr-HR" dirty="0" smtClean="0"/>
              <a:t>Gomes_2013_heparanase_and_cancer_and_HSPGs.pdf</a:t>
            </a:r>
          </a:p>
          <a:p>
            <a:r>
              <a:rPr lang="hr-HR" dirty="0" smtClean="0"/>
              <a:t>Possibly the best article I have ever read!!!!</a:t>
            </a:r>
            <a:br>
              <a:rPr lang="hr-HR" dirty="0" smtClean="0"/>
            </a:b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112</a:t>
            </a:fld>
            <a:endParaRPr lang="en-US"/>
          </a:p>
        </p:txBody>
      </p:sp>
    </p:spTree>
    <p:extLst>
      <p:ext uri="{BB962C8B-B14F-4D97-AF65-F5344CB8AC3E}">
        <p14:creationId xmlns:p14="http://schemas.microsoft.com/office/powerpoint/2010/main" val="2873237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The cytoplasmic domains of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can associate with linker molecules, which connect them to cytoskeletal elements.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113</a:t>
            </a:fld>
            <a:endParaRPr lang="en-US"/>
          </a:p>
        </p:txBody>
      </p:sp>
    </p:spTree>
    <p:extLst>
      <p:ext uri="{BB962C8B-B14F-4D97-AF65-F5344CB8AC3E}">
        <p14:creationId xmlns:p14="http://schemas.microsoft.com/office/powerpoint/2010/main" val="458352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NHS = national health </a:t>
            </a:r>
            <a:r>
              <a:rPr lang="en-US" dirty="0" smtClean="0"/>
              <a:t>service</a:t>
            </a:r>
          </a:p>
          <a:p>
            <a:endParaRPr lang="en-US" dirty="0" smtClean="0"/>
          </a:p>
          <a:p>
            <a:r>
              <a:rPr lang="en-US" dirty="0" smtClean="0"/>
              <a:t>CSAIL/2013/project/WAPF/</a:t>
            </a:r>
            <a:r>
              <a:rPr lang="en-US" dirty="0" err="1" smtClean="0"/>
              <a:t>double_edged_sword.text</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115</a:t>
            </a:fld>
            <a:endParaRPr lang="en-US"/>
          </a:p>
        </p:txBody>
      </p:sp>
    </p:spTree>
    <p:extLst>
      <p:ext uri="{BB962C8B-B14F-4D97-AF65-F5344CB8AC3E}">
        <p14:creationId xmlns:p14="http://schemas.microsoft.com/office/powerpoint/2010/main" val="4124505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vitaminK/cholesterol_impacts_pancreas_insulin_release.pdf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a:t>
            </a:r>
            <a:r>
              <a:rPr lang="en-US" dirty="0" err="1" smtClean="0"/>
              <a:t>www.medpagetoday.com</a:t>
            </a:r>
            <a:r>
              <a:rPr lang="en-US" dirty="0" smtClean="0"/>
              <a:t>/</a:t>
            </a:r>
            <a:r>
              <a:rPr lang="en-US" dirty="0" err="1" smtClean="0"/>
              <a:t>HematologyOncology</a:t>
            </a:r>
            <a:r>
              <a:rPr lang="en-US" dirty="0" smtClean="0"/>
              <a:t>/Anemia/40536</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117</a:t>
            </a:fld>
            <a:endParaRPr lang="en-US"/>
          </a:p>
        </p:txBody>
      </p:sp>
    </p:spTree>
    <p:extLst>
      <p:ext uri="{BB962C8B-B14F-4D97-AF65-F5344CB8AC3E}">
        <p14:creationId xmlns:p14="http://schemas.microsoft.com/office/powerpoint/2010/main" val="4082962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hormone_therapy_cognitive_decline.text</a:t>
            </a:r>
            <a:endParaRPr lang="en-US" dirty="0" smtClean="0"/>
          </a:p>
          <a:p>
            <a:endParaRPr lang="en-US" dirty="0" smtClean="0"/>
          </a:p>
          <a:p>
            <a:r>
              <a:rPr lang="en-US" dirty="0" smtClean="0"/>
              <a:t>30% of patients exhibited cognitive</a:t>
            </a:r>
            <a:r>
              <a:rPr lang="en-US" baseline="0" dirty="0" smtClean="0"/>
              <a:t> decline</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118</a:t>
            </a:fld>
            <a:endParaRPr lang="en-US"/>
          </a:p>
        </p:txBody>
      </p:sp>
    </p:spTree>
    <p:extLst>
      <p:ext uri="{BB962C8B-B14F-4D97-AF65-F5344CB8AC3E}">
        <p14:creationId xmlns:p14="http://schemas.microsoft.com/office/powerpoint/2010/main" val="1459572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cebp.aacrjournals.org</a:t>
            </a:r>
            <a:r>
              <a:rPr lang="en-US" dirty="0" smtClean="0"/>
              <a:t>/content/early/2013/07/04/1055-9965.EPI-13-0414.abstract</a:t>
            </a:r>
          </a:p>
          <a:p>
            <a:endParaRPr lang="en-US" dirty="0" smtClean="0"/>
          </a:p>
          <a:p>
            <a:r>
              <a:rPr lang="en-US" dirty="0" err="1" smtClean="0"/>
              <a:t>For_vic</a:t>
            </a:r>
            <a:r>
              <a:rPr lang="en-US" dirty="0" smtClean="0"/>
              <a:t>/</a:t>
            </a:r>
            <a:r>
              <a:rPr lang="en-US" dirty="0" err="1" smtClean="0"/>
              <a:t>statins_and_breast_cancer.text</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119</a:t>
            </a:fld>
            <a:endParaRPr lang="en-US"/>
          </a:p>
        </p:txBody>
      </p:sp>
    </p:spTree>
    <p:extLst>
      <p:ext uri="{BB962C8B-B14F-4D97-AF65-F5344CB8AC3E}">
        <p14:creationId xmlns:p14="http://schemas.microsoft.com/office/powerpoint/2010/main" val="2683865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en-US" dirty="0" err="1" smtClean="0"/>
              <a:t>cholesterol_sulfate_in_prostate_cancer.pdf</a:t>
            </a:r>
            <a:endParaRPr lang="en-US" dirty="0" smtClean="0"/>
          </a:p>
          <a:p>
            <a:r>
              <a:rPr lang="en-US" dirty="0" smtClean="0"/>
              <a:t>Purdue University and the Indiana University School of Medicine h</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120</a:t>
            </a:fld>
            <a:endParaRPr lang="en-US"/>
          </a:p>
        </p:txBody>
      </p:sp>
    </p:spTree>
    <p:extLst>
      <p:ext uri="{BB962C8B-B14F-4D97-AF65-F5344CB8AC3E}">
        <p14:creationId xmlns:p14="http://schemas.microsoft.com/office/powerpoint/2010/main" val="20788460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prostate_cancer_anti_androgen_therapy_kidney_damage.pdf</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121</a:t>
            </a:fld>
            <a:endParaRPr lang="en-US"/>
          </a:p>
        </p:txBody>
      </p:sp>
    </p:spTree>
    <p:extLst>
      <p:ext uri="{BB962C8B-B14F-4D97-AF65-F5344CB8AC3E}">
        <p14:creationId xmlns:p14="http://schemas.microsoft.com/office/powerpoint/2010/main" val="333340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NaturalNewsonBreastCancerStatins.pdf</a:t>
            </a:r>
            <a:endParaRPr lang="en-US" dirty="0" smtClean="0"/>
          </a:p>
          <a:p>
            <a:r>
              <a:rPr lang="en-US" dirty="0" err="1" smtClean="0"/>
              <a:t>For_vic</a:t>
            </a:r>
            <a:r>
              <a:rPr lang="en-US" dirty="0" smtClean="0"/>
              <a:t>/</a:t>
            </a:r>
            <a:r>
              <a:rPr lang="en-US" dirty="0" err="1" smtClean="0"/>
              <a:t>Statins_cause_prostate_cancer.pdf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122</a:t>
            </a:fld>
            <a:endParaRPr lang="en-US"/>
          </a:p>
        </p:txBody>
      </p:sp>
    </p:spTree>
    <p:extLst>
      <p:ext uri="{BB962C8B-B14F-4D97-AF65-F5344CB8AC3E}">
        <p14:creationId xmlns:p14="http://schemas.microsoft.com/office/powerpoint/2010/main" val="1827800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vitamink/thrombosis_review_BOB.pdf</a:t>
            </a:r>
            <a:endParaRPr lang="en-US" dirty="0" smtClean="0"/>
          </a:p>
          <a:p>
            <a:endParaRPr lang="en-US" dirty="0" smtClean="0"/>
          </a:p>
          <a:p>
            <a:r>
              <a:rPr lang="en-US" dirty="0" smtClean="0"/>
              <a:t>Dvt_review_2001.pdf</a:t>
            </a:r>
          </a:p>
          <a:p>
            <a:r>
              <a:rPr lang="en-US" sz="1200" kern="1200" dirty="0" smtClean="0">
                <a:solidFill>
                  <a:schemeClr val="tx1"/>
                </a:solidFill>
                <a:latin typeface="+mn-lt"/>
                <a:ea typeface="+mn-ea"/>
                <a:cs typeface="+mn-cs"/>
              </a:rPr>
              <a:t>Cancer patients undergoing surgical procedures have at least twice the risk of postoperative DVT and more than 3 times the risk of fatal PE than </a:t>
            </a:r>
            <a:r>
              <a:rPr lang="en-US" sz="1200" kern="1200" dirty="0" err="1" smtClean="0">
                <a:solidFill>
                  <a:schemeClr val="tx1"/>
                </a:solidFill>
                <a:latin typeface="+mn-lt"/>
                <a:ea typeface="+mn-ea"/>
                <a:cs typeface="+mn-cs"/>
              </a:rPr>
              <a:t>noncancer</a:t>
            </a:r>
            <a:r>
              <a:rPr lang="en-US" sz="1200" kern="1200" dirty="0" smtClean="0">
                <a:solidFill>
                  <a:schemeClr val="tx1"/>
                </a:solidFill>
                <a:latin typeface="+mn-lt"/>
                <a:ea typeface="+mn-ea"/>
                <a:cs typeface="+mn-cs"/>
              </a:rPr>
              <a:t> patients undergoing similar procedures.600 </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124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en-US" dirty="0" err="1" smtClean="0"/>
              <a:t>hydrogen_sulfide_in_colon_cancer.text</a:t>
            </a:r>
            <a:endParaRPr lang="en-US" dirty="0" smtClean="0"/>
          </a:p>
          <a:p>
            <a:r>
              <a:rPr lang="en-US" dirty="0" smtClean="0"/>
              <a:t>Cancer/cystathionine_beta_synthase_makes_H2S_colon_cancer_2013</a:t>
            </a:r>
          </a:p>
        </p:txBody>
      </p:sp>
      <p:sp>
        <p:nvSpPr>
          <p:cNvPr id="4" name="Slide Number Placeholder 3"/>
          <p:cNvSpPr>
            <a:spLocks noGrp="1"/>
          </p:cNvSpPr>
          <p:nvPr>
            <p:ph type="sldNum" sz="quarter" idx="10"/>
          </p:nvPr>
        </p:nvSpPr>
        <p:spPr/>
        <p:txBody>
          <a:bodyPr/>
          <a:lstStyle/>
          <a:p>
            <a:fld id="{D6646B74-AB6B-C64C-AC40-32501193498A}" type="slidenum">
              <a:rPr lang="en-US" smtClean="0"/>
              <a:pPr/>
              <a:t>125</a:t>
            </a:fld>
            <a:endParaRPr lang="en-US"/>
          </a:p>
        </p:txBody>
      </p:sp>
    </p:spTree>
    <p:extLst>
      <p:ext uri="{BB962C8B-B14F-4D97-AF65-F5344CB8AC3E}">
        <p14:creationId xmlns:p14="http://schemas.microsoft.com/office/powerpoint/2010/main" val="6172135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 video: I watched it.</a:t>
            </a:r>
          </a:p>
          <a:p>
            <a:r>
              <a:rPr lang="en-US" smtClean="0"/>
              <a:t>TedTalk_eat_to_prevent_cancer.text</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126</a:t>
            </a:fld>
            <a:endParaRPr lang="en-US"/>
          </a:p>
        </p:txBody>
      </p:sp>
    </p:spTree>
    <p:extLst>
      <p:ext uri="{BB962C8B-B14F-4D97-AF65-F5344CB8AC3E}">
        <p14:creationId xmlns:p14="http://schemas.microsoft.com/office/powerpoint/2010/main" val="256682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pl-PL" smtClean="0"/>
              <a:t>epidermal_barrier_formation_review.pdf</a:t>
            </a:r>
            <a:endParaRPr lang="pl-PL" dirty="0" smtClean="0"/>
          </a:p>
          <a:p>
            <a:r>
              <a:rPr lang="pl-PL" dirty="0" err="1" smtClean="0"/>
              <a:t>Figure</a:t>
            </a:r>
            <a:r>
              <a:rPr lang="pl-PL" dirty="0" smtClean="0"/>
              <a:t> 2</a:t>
            </a:r>
          </a:p>
          <a:p>
            <a:r>
              <a:rPr lang="en-US" sz="1200" b="1" kern="1200" dirty="0" smtClean="0">
                <a:solidFill>
                  <a:schemeClr val="tx1"/>
                </a:solidFill>
                <a:effectLst/>
                <a:latin typeface="+mn-lt"/>
                <a:ea typeface="+mn-ea"/>
                <a:cs typeface="+mn-cs"/>
              </a:rPr>
              <a:t>Figure 2 </a:t>
            </a:r>
            <a:endParaRPr lang="en-US" dirty="0" smtClean="0"/>
          </a:p>
          <a:p>
            <a:r>
              <a:rPr lang="en-US" sz="1200" kern="1200" dirty="0" smtClean="0">
                <a:solidFill>
                  <a:schemeClr val="tx1"/>
                </a:solidFill>
                <a:effectLst/>
                <a:latin typeface="+mn-lt"/>
                <a:ea typeface="+mn-ea"/>
                <a:cs typeface="+mn-cs"/>
              </a:rPr>
              <a:t>Role of barrier acquisition in the epidermal response to wound healing. Under normal conditions the epidermis serves as a barrier to retain water within the body and prevent the entry of infectious agents (e.g., microbes) or chemical agents. Den- </a:t>
            </a:r>
            <a:r>
              <a:rPr lang="en-US" sz="1200" kern="1200" dirty="0" err="1" smtClean="0">
                <a:solidFill>
                  <a:schemeClr val="tx1"/>
                </a:solidFill>
                <a:effectLst/>
                <a:latin typeface="+mn-lt"/>
                <a:ea typeface="+mn-ea"/>
                <a:cs typeface="+mn-cs"/>
              </a:rPr>
              <a:t>dritic</a:t>
            </a:r>
            <a:r>
              <a:rPr lang="en-US" sz="1200" kern="1200" dirty="0" smtClean="0">
                <a:solidFill>
                  <a:schemeClr val="tx1"/>
                </a:solidFill>
                <a:effectLst/>
                <a:latin typeface="+mn-lt"/>
                <a:ea typeface="+mn-ea"/>
                <a:cs typeface="+mn-cs"/>
              </a:rPr>
              <a:t> Langerhans cells, resident in the epidermis, recognize, process, and present antigens to T lymphocytes. In response to trauma to the epidermis, depicted as a full-thickness </a:t>
            </a:r>
            <a:r>
              <a:rPr lang="en-US" sz="1200" kern="1200" dirty="0" err="1" smtClean="0">
                <a:solidFill>
                  <a:schemeClr val="tx1"/>
                </a:solidFill>
                <a:effectLst/>
                <a:latin typeface="+mn-lt"/>
                <a:ea typeface="+mn-ea"/>
                <a:cs typeface="+mn-cs"/>
              </a:rPr>
              <a:t>epi</a:t>
            </a:r>
            <a:r>
              <a:rPr lang="en-US" sz="1200" kern="1200" dirty="0" smtClean="0">
                <a:solidFill>
                  <a:schemeClr val="tx1"/>
                </a:solidFill>
                <a:effectLst/>
                <a:latin typeface="+mn-lt"/>
                <a:ea typeface="+mn-ea"/>
                <a:cs typeface="+mn-cs"/>
              </a:rPr>
              <a:t>- dermal wound, keratinocytes increase their proliferation rate and cytokine release. Keratinocytes proliferate and migrate to re-epithelialize the wounded area. T lymphocytes are recruited into the damaged skin. As part of the normal process, </a:t>
            </a:r>
            <a:r>
              <a:rPr lang="en-US" sz="1200" kern="1200" dirty="0" err="1" smtClean="0">
                <a:solidFill>
                  <a:schemeClr val="tx1"/>
                </a:solidFill>
                <a:effectLst/>
                <a:latin typeface="+mn-lt"/>
                <a:ea typeface="+mn-ea"/>
                <a:cs typeface="+mn-cs"/>
              </a:rPr>
              <a:t>kerati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nocytes</a:t>
            </a:r>
            <a:r>
              <a:rPr lang="en-US" sz="1200" kern="1200" dirty="0" smtClean="0">
                <a:solidFill>
                  <a:schemeClr val="tx1"/>
                </a:solidFill>
                <a:effectLst/>
                <a:latin typeface="+mn-lt"/>
                <a:ea typeface="+mn-ea"/>
                <a:cs typeface="+mn-cs"/>
              </a:rPr>
              <a:t> initiate the process of terminal differentiation to restore the epidermal barrier. However, if the process of terminal </a:t>
            </a:r>
            <a:r>
              <a:rPr lang="en-US" sz="1200" kern="1200" dirty="0" err="1" smtClean="0">
                <a:solidFill>
                  <a:schemeClr val="tx1"/>
                </a:solidFill>
                <a:effectLst/>
                <a:latin typeface="+mn-lt"/>
                <a:ea typeface="+mn-ea"/>
                <a:cs typeface="+mn-cs"/>
              </a:rPr>
              <a:t>dif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ferentiation</a:t>
            </a:r>
            <a:r>
              <a:rPr lang="en-US" sz="1200" kern="1200" dirty="0" smtClean="0">
                <a:solidFill>
                  <a:schemeClr val="tx1"/>
                </a:solidFill>
                <a:effectLst/>
                <a:latin typeface="+mn-lt"/>
                <a:ea typeface="+mn-ea"/>
                <a:cs typeface="+mn-cs"/>
              </a:rPr>
              <a:t> or barrier recovery is impaired, the skin can enter an inflammatory state.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21</a:t>
            </a:fld>
            <a:endParaRPr lang="en-US"/>
          </a:p>
        </p:txBody>
      </p:sp>
    </p:spTree>
    <p:extLst>
      <p:ext uri="{BB962C8B-B14F-4D97-AF65-F5344CB8AC3E}">
        <p14:creationId xmlns:p14="http://schemas.microsoft.com/office/powerpoint/2010/main" val="83567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vitaminK/eosinophilic_esophagitis.text</a:t>
            </a:r>
            <a:endParaRPr lang="en-US" dirty="0" smtClean="0"/>
          </a:p>
          <a:p>
            <a:r>
              <a:rPr lang="en-US" dirty="0" smtClean="0"/>
              <a:t>http://www.medscape.com/viewarticle/731955_3</a:t>
            </a:r>
          </a:p>
          <a:p>
            <a:r>
              <a:rPr lang="en-US" dirty="0" smtClean="0"/>
              <a:t>Eczema</a:t>
            </a:r>
            <a:r>
              <a:rPr lang="en-US" baseline="0" dirty="0" smtClean="0"/>
              <a:t> = atopic dermatitis</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Characteristic features are present:</a:t>
            </a:r>
          </a:p>
          <a:p>
            <a:r>
              <a:rPr lang="en-US" dirty="0" smtClean="0"/>
              <a:t>Abundant </a:t>
            </a:r>
            <a:r>
              <a:rPr lang="en-US" dirty="0" smtClean="0">
                <a:hlinkClick r:id="rId3" tooltip="w:eosinophil"/>
              </a:rPr>
              <a:t>eosinophils</a:t>
            </a:r>
            <a:r>
              <a:rPr lang="en-US" dirty="0" smtClean="0"/>
              <a:t> - criteria vary; one common definition is: &gt; 20 eosinophils/0.24 mm</a:t>
            </a:r>
            <a:r>
              <a:rPr lang="en-US" baseline="30000" dirty="0" smtClean="0"/>
              <a:t>2</a:t>
            </a:r>
            <a:r>
              <a:rPr lang="en-US" dirty="0" smtClean="0"/>
              <a:t>.</a:t>
            </a:r>
          </a:p>
          <a:p>
            <a:r>
              <a:rPr lang="en-US" dirty="0" smtClean="0"/>
              <a:t>Papillae are elongated; papillae reach into the top 1/3 of the epithelial layer.</a:t>
            </a:r>
          </a:p>
          <a:p>
            <a:r>
              <a:rPr lang="en-US" dirty="0" smtClean="0"/>
              <a:t>Basal cell hyperplasia; &gt; 3 cells thick or &gt;15% of epithelial thickness.</a:t>
            </a:r>
          </a:p>
          <a:p>
            <a:r>
              <a:rPr lang="en-US" dirty="0" smtClean="0">
                <a:hlinkClick r:id="rId4" tooltip="w:spongiosis"/>
              </a:rPr>
              <a:t>Spongiosis</a:t>
            </a:r>
            <a:r>
              <a:rPr lang="en-US" dirty="0" smtClean="0"/>
              <a:t>.</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0781B-5CDF-C748-B27A-9709C58CDE79}"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60781B-5CDF-C748-B27A-9709C58CDE79}"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60781B-5CDF-C748-B27A-9709C58CDE79}" type="datetimeFigureOut">
              <a:rPr lang="en-US" smtClean="0"/>
              <a:pPr/>
              <a:t>10/29/13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60781B-5CDF-C748-B27A-9709C58CDE79}" type="datetimeFigureOut">
              <a:rPr lang="en-US" smtClean="0"/>
              <a:pPr/>
              <a:t>10/29/13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0781B-5CDF-C748-B27A-9709C58CDE79}" type="datetimeFigureOut">
              <a:rPr lang="en-US" smtClean="0"/>
              <a:pPr/>
              <a:t>10/29/13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0781B-5CDF-C748-B27A-9709C58CDE79}"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0781B-5CDF-C748-B27A-9709C58CDE79}"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0781B-5CDF-C748-B27A-9709C58CDE79}" type="datetimeFigureOut">
              <a:rPr lang="en-US" smtClean="0"/>
              <a:pPr/>
              <a:t>10/29/13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9A3B7-38F3-5241-837A-1BE8507AFB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7.gi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8.gi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gif"/><Relationship Id="rId5" Type="http://schemas.openxmlformats.org/officeDocument/2006/relationships/image" Target="../media/image47.jpeg"/><Relationship Id="rId6" Type="http://schemas.openxmlformats.org/officeDocument/2006/relationships/image" Target="../media/image48.gif"/><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gif"/><Relationship Id="rId5" Type="http://schemas.openxmlformats.org/officeDocument/2006/relationships/image" Target="../media/image47.jpeg"/><Relationship Id="rId6" Type="http://schemas.openxmlformats.org/officeDocument/2006/relationships/image" Target="../media/image48.gif"/><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holesterol_sulfate.png"/>
          <p:cNvPicPr>
            <a:picLocks noChangeAspect="1"/>
          </p:cNvPicPr>
          <p:nvPr/>
        </p:nvPicPr>
        <p:blipFill>
          <a:blip r:embed="rId2"/>
          <a:srcRect l="-36118" r="-36118"/>
          <a:stretch>
            <a:fillRect/>
          </a:stretch>
        </p:blipFill>
        <p:spPr>
          <a:xfrm>
            <a:off x="-1151064" y="1358360"/>
            <a:ext cx="8229600" cy="4525963"/>
          </a:xfrm>
          <a:prstGeom prst="rect">
            <a:avLst/>
          </a:prstGeom>
        </p:spPr>
      </p:pic>
      <p:sp>
        <p:nvSpPr>
          <p:cNvPr id="2" name="Rectangle 1"/>
          <p:cNvSpPr/>
          <p:nvPr/>
        </p:nvSpPr>
        <p:spPr>
          <a:xfrm>
            <a:off x="916003" y="1343242"/>
            <a:ext cx="4477365" cy="2404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356569" y="390558"/>
            <a:ext cx="7772400" cy="1470025"/>
          </a:xfrm>
        </p:spPr>
        <p:txBody>
          <a:bodyPr>
            <a:normAutofit/>
          </a:bodyPr>
          <a:lstStyle/>
          <a:p>
            <a:r>
              <a:rPr lang="en-US" sz="4800" dirty="0">
                <a:latin typeface="Apple Casual"/>
              </a:rPr>
              <a:t>2</a:t>
            </a:r>
            <a:r>
              <a:rPr lang="en-US" sz="4800" dirty="0" smtClean="0">
                <a:latin typeface="Apple Casual"/>
              </a:rPr>
              <a:t>. Cholesterol Sulfate</a:t>
            </a:r>
            <a:endParaRPr lang="en-US" sz="4800" dirty="0">
              <a:latin typeface="Apple Casual"/>
            </a:endParaRPr>
          </a:p>
        </p:txBody>
      </p:sp>
      <p:pic>
        <p:nvPicPr>
          <p:cNvPr id="5" name="Picture 4" descr="cholesterol_sulf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369" y="2901863"/>
            <a:ext cx="3284290" cy="3693480"/>
          </a:xfrm>
          <a:prstGeom prst="rect">
            <a:avLst/>
          </a:prstGeom>
        </p:spPr>
      </p:pic>
      <p:sp>
        <p:nvSpPr>
          <p:cNvPr id="6" name="Subtitle 2"/>
          <p:cNvSpPr>
            <a:spLocks noGrp="1"/>
          </p:cNvSpPr>
          <p:nvPr>
            <p:ph type="subTitle" idx="1"/>
          </p:nvPr>
        </p:nvSpPr>
        <p:spPr>
          <a:xfrm>
            <a:off x="916003" y="1442242"/>
            <a:ext cx="6400800" cy="1752600"/>
          </a:xfrm>
          <a:ln>
            <a:noFill/>
          </a:ln>
        </p:spPr>
        <p:txBody>
          <a:bodyPr/>
          <a:lstStyle/>
          <a:p>
            <a:r>
              <a:rPr lang="en-US" dirty="0" smtClean="0">
                <a:solidFill>
                  <a:srgbClr val="000000"/>
                </a:solidFill>
              </a:rPr>
              <a:t>Stephanie Seneff</a:t>
            </a:r>
          </a:p>
          <a:p>
            <a:r>
              <a:rPr lang="en-US" dirty="0" smtClean="0">
                <a:solidFill>
                  <a:srgbClr val="000000"/>
                </a:solidFill>
              </a:rPr>
              <a:t>Wise Traditions Workshop</a:t>
            </a:r>
          </a:p>
          <a:p>
            <a:r>
              <a:rPr lang="en-US" dirty="0" smtClean="0">
                <a:solidFill>
                  <a:srgbClr val="000000"/>
                </a:solidFill>
              </a:rPr>
              <a:t>November 8, 2013</a:t>
            </a:r>
            <a:endParaRPr lang="en-US" dirty="0">
              <a:solidFill>
                <a:srgbClr val="000000"/>
              </a:solidFill>
            </a:endParaRPr>
          </a:p>
        </p:txBody>
      </p:sp>
      <p:sp>
        <p:nvSpPr>
          <p:cNvPr id="7" name="TextBox 6"/>
          <p:cNvSpPr txBox="1"/>
          <p:nvPr/>
        </p:nvSpPr>
        <p:spPr>
          <a:xfrm>
            <a:off x="-93296" y="6430202"/>
            <a:ext cx="9440956" cy="461665"/>
          </a:xfrm>
          <a:prstGeom prst="rect">
            <a:avLst/>
          </a:prstGeom>
          <a:noFill/>
        </p:spPr>
        <p:txBody>
          <a:bodyPr wrap="none" rtlCol="0">
            <a:spAutoFit/>
          </a:bodyPr>
          <a:lstStyle/>
          <a:p>
            <a:r>
              <a:rPr lang="en-US" sz="2400" dirty="0" err="1"/>
              <a:t>p</a:t>
            </a:r>
            <a:r>
              <a:rPr lang="en-US" sz="2400" dirty="0" err="1" smtClean="0"/>
              <a:t>eople.csail.mit.edu</a:t>
            </a:r>
            <a:r>
              <a:rPr lang="en-US" sz="2400" dirty="0" smtClean="0"/>
              <a:t>/</a:t>
            </a:r>
            <a:r>
              <a:rPr lang="en-US" sz="2400" dirty="0" err="1" smtClean="0"/>
              <a:t>seneff</a:t>
            </a:r>
            <a:r>
              <a:rPr lang="en-US" sz="2400" dirty="0" smtClean="0"/>
              <a:t>/WAPF_Slides_2013/2_cholesterol_sulfate.pdf</a:t>
            </a:r>
          </a:p>
        </p:txBody>
      </p:sp>
    </p:spTree>
    <p:extLst>
      <p:ext uri="{BB962C8B-B14F-4D97-AF65-F5344CB8AC3E}">
        <p14:creationId xmlns:p14="http://schemas.microsoft.com/office/powerpoint/2010/main" val="34514640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b="1" dirty="0" smtClean="0"/>
              <a:t>Lack of Sunlight May Raise Stroke Risk</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509492"/>
            <a:ext cx="8229600" cy="4525963"/>
          </a:xfrm>
        </p:spPr>
        <p:txBody>
          <a:bodyPr>
            <a:normAutofit lnSpcReduction="10000"/>
          </a:bodyPr>
          <a:lstStyle/>
          <a:p>
            <a:r>
              <a:rPr lang="en-US" dirty="0" smtClean="0"/>
              <a:t>Strokes are caused by blood instability: clots and hemorrhages</a:t>
            </a:r>
          </a:p>
          <a:p>
            <a:pPr lvl="1"/>
            <a:r>
              <a:rPr lang="en-US" dirty="0" smtClean="0"/>
              <a:t>Is this due to insufficient sulfate in blood?</a:t>
            </a:r>
          </a:p>
          <a:p>
            <a:r>
              <a:rPr lang="en-US" dirty="0" smtClean="0"/>
              <a:t>Study involved 16,500 people</a:t>
            </a:r>
          </a:p>
          <a:p>
            <a:r>
              <a:rPr lang="en-US" dirty="0" smtClean="0"/>
              <a:t>Tracked the history of where they had lived</a:t>
            </a:r>
          </a:p>
          <a:p>
            <a:pPr lvl="1"/>
            <a:r>
              <a:rPr lang="en-US" dirty="0" smtClean="0"/>
              <a:t>Looked at weather statistics for those places</a:t>
            </a:r>
          </a:p>
          <a:p>
            <a:r>
              <a:rPr lang="en-US" dirty="0" smtClean="0"/>
              <a:t>Found 60% increased risk to stroke for lowest sun exposure (relationship with both latitude and weather patterns)</a:t>
            </a:r>
            <a:endParaRPr lang="en-US" dirty="0"/>
          </a:p>
        </p:txBody>
      </p:sp>
      <p:sp>
        <p:nvSpPr>
          <p:cNvPr id="4" name="TextBox 3"/>
          <p:cNvSpPr txBox="1"/>
          <p:nvPr/>
        </p:nvSpPr>
        <p:spPr>
          <a:xfrm>
            <a:off x="2646052" y="6319414"/>
            <a:ext cx="5835702" cy="461665"/>
          </a:xfrm>
          <a:prstGeom prst="rect">
            <a:avLst/>
          </a:prstGeom>
          <a:noFill/>
        </p:spPr>
        <p:txBody>
          <a:bodyPr wrap="none" rtlCol="0">
            <a:spAutoFit/>
          </a:bodyPr>
          <a:lstStyle/>
          <a:p>
            <a:r>
              <a:rPr lang="en-US" sz="2400" dirty="0" smtClean="0">
                <a:solidFill>
                  <a:srgbClr val="FF0000"/>
                </a:solidFill>
              </a:rPr>
              <a:t>*</a:t>
            </a:r>
            <a:r>
              <a:rPr lang="en-US" sz="2400" dirty="0" smtClean="0"/>
              <a:t>A. </a:t>
            </a:r>
            <a:r>
              <a:rPr lang="en-US" sz="2400" dirty="0" err="1" smtClean="0"/>
              <a:t>Mozes</a:t>
            </a:r>
            <a:r>
              <a:rPr lang="en-US" sz="2400" dirty="0" smtClean="0"/>
              <a:t>, </a:t>
            </a:r>
            <a:r>
              <a:rPr lang="en-US" sz="2400" dirty="0" err="1" smtClean="0"/>
              <a:t>HealthDay</a:t>
            </a:r>
            <a:r>
              <a:rPr lang="en-US" sz="2400" dirty="0" smtClean="0"/>
              <a:t>, RSS Feed, Feb 2, 2012. </a:t>
            </a:r>
            <a:endParaRPr lang="en-US" sz="2400" dirty="0"/>
          </a:p>
        </p:txBody>
      </p:sp>
    </p:spTree>
    <p:extLst>
      <p:ext uri="{BB962C8B-B14F-4D97-AF65-F5344CB8AC3E}">
        <p14:creationId xmlns:p14="http://schemas.microsoft.com/office/powerpoint/2010/main" val="2764506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Zeta Potential</a:t>
            </a:r>
            <a:endParaRPr lang="en-US" b="1" dirty="0"/>
          </a:p>
        </p:txBody>
      </p:sp>
      <p:sp>
        <p:nvSpPr>
          <p:cNvPr id="3" name="Content Placeholder 2"/>
          <p:cNvSpPr>
            <a:spLocks noGrp="1"/>
          </p:cNvSpPr>
          <p:nvPr>
            <p:ph idx="1"/>
          </p:nvPr>
        </p:nvSpPr>
        <p:spPr>
          <a:xfrm>
            <a:off x="152406" y="1600200"/>
            <a:ext cx="8991594" cy="4919133"/>
          </a:xfrm>
        </p:spPr>
        <p:txBody>
          <a:bodyPr>
            <a:noAutofit/>
          </a:bodyPr>
          <a:lstStyle/>
          <a:p>
            <a:r>
              <a:rPr lang="en-US" sz="2800" dirty="0" smtClean="0"/>
              <a:t>Zeta potential indicates degree                                                         of repulsion between similarly                                      charged particles in a dispersion                                        (e.g., the blood)</a:t>
            </a:r>
          </a:p>
          <a:p>
            <a:r>
              <a:rPr lang="en-US" sz="2800" dirty="0" smtClean="0"/>
              <a:t>High zeta potential confers stability </a:t>
            </a:r>
          </a:p>
          <a:p>
            <a:pPr lvl="1"/>
            <a:r>
              <a:rPr lang="en-US" sz="2400" dirty="0" err="1" smtClean="0"/>
              <a:t>RBCs</a:t>
            </a:r>
            <a:r>
              <a:rPr lang="en-US" sz="2400" dirty="0" smtClean="0"/>
              <a:t> and platelets resist aggregation</a:t>
            </a:r>
          </a:p>
          <a:p>
            <a:r>
              <a:rPr lang="en-US" sz="2800" dirty="0" smtClean="0"/>
              <a:t>Low zeta potential causes flocculation and coagulation (blood clot)</a:t>
            </a:r>
          </a:p>
          <a:p>
            <a:r>
              <a:rPr lang="en-US" sz="2800" dirty="0" smtClean="0"/>
              <a:t>Proposal: a steady drop in zeta potential in the blood as we age  is the source of many modern diseases</a:t>
            </a:r>
          </a:p>
        </p:txBody>
      </p:sp>
      <p:pic>
        <p:nvPicPr>
          <p:cNvPr id="4" name="Picture 3" descr="red_blood_cells.jpg"/>
          <p:cNvPicPr>
            <a:picLocks noChangeAspect="1"/>
          </p:cNvPicPr>
          <p:nvPr/>
        </p:nvPicPr>
        <p:blipFill>
          <a:blip r:embed="rId2"/>
          <a:stretch>
            <a:fillRect/>
          </a:stretch>
        </p:blipFill>
        <p:spPr>
          <a:xfrm>
            <a:off x="5866108" y="1600200"/>
            <a:ext cx="3040826" cy="2278592"/>
          </a:xfrm>
          <a:prstGeom prst="rect">
            <a:avLst/>
          </a:prstGeom>
        </p:spPr>
      </p:pic>
    </p:spTree>
    <p:extLst>
      <p:ext uri="{BB962C8B-B14F-4D97-AF65-F5344CB8AC3E}">
        <p14:creationId xmlns:p14="http://schemas.microsoft.com/office/powerpoint/2010/main" val="100626147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Grounding the Human Body      Reduces Blood Viscosity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549401"/>
            <a:ext cx="7806267" cy="4953000"/>
          </a:xfrm>
        </p:spPr>
        <p:txBody>
          <a:bodyPr>
            <a:normAutofit fontScale="92500" lnSpcReduction="10000"/>
          </a:bodyPr>
          <a:lstStyle/>
          <a:p>
            <a:r>
              <a:rPr lang="en-US" dirty="0" smtClean="0"/>
              <a:t>Blood viscosity is strongly                        influenced by the surface charge                        on the suspended particles                                               (like </a:t>
            </a:r>
            <a:r>
              <a:rPr lang="en-US" dirty="0" err="1" smtClean="0"/>
              <a:t>RBCs</a:t>
            </a:r>
            <a:r>
              <a:rPr lang="en-US" dirty="0" smtClean="0"/>
              <a:t>)</a:t>
            </a:r>
          </a:p>
          <a:p>
            <a:r>
              <a:rPr lang="en-US" dirty="0" smtClean="0"/>
              <a:t>A higher repulsive surface charge                          increases spacing between </a:t>
            </a:r>
            <a:r>
              <a:rPr lang="en-US" dirty="0" err="1" smtClean="0"/>
              <a:t>RBCs</a:t>
            </a:r>
            <a:r>
              <a:rPr lang="en-US" dirty="0" smtClean="0"/>
              <a:t>, reduces clumping, lowers viscosity, and lowers peripheral resistance to flow (blood pressure)</a:t>
            </a:r>
          </a:p>
          <a:p>
            <a:r>
              <a:rPr lang="en-US" dirty="0" smtClean="0"/>
              <a:t>Grounding transfers electrons from soil to the body</a:t>
            </a:r>
          </a:p>
          <a:p>
            <a:pPr lvl="1"/>
            <a:r>
              <a:rPr lang="en-US" dirty="0" smtClean="0"/>
              <a:t>Increases zeta potential, lowers blood viscosity                                </a:t>
            </a:r>
          </a:p>
        </p:txBody>
      </p:sp>
      <p:sp>
        <p:nvSpPr>
          <p:cNvPr id="4" name="TextBox 3"/>
          <p:cNvSpPr txBox="1"/>
          <p:nvPr/>
        </p:nvSpPr>
        <p:spPr>
          <a:xfrm>
            <a:off x="1117600" y="6468535"/>
            <a:ext cx="7913269" cy="400110"/>
          </a:xfrm>
          <a:prstGeom prst="rect">
            <a:avLst/>
          </a:prstGeom>
          <a:noFill/>
        </p:spPr>
        <p:txBody>
          <a:bodyPr wrap="none" rtlCol="0">
            <a:spAutoFit/>
          </a:bodyPr>
          <a:lstStyle/>
          <a:p>
            <a:r>
              <a:rPr lang="en-US" sz="2000" dirty="0" smtClean="0">
                <a:solidFill>
                  <a:srgbClr val="FF0000"/>
                </a:solidFill>
              </a:rPr>
              <a:t>*</a:t>
            </a:r>
            <a:r>
              <a:rPr lang="en-US" sz="2000" dirty="0" smtClean="0"/>
              <a:t>G. Chevalier et al., J Alternative and Complementary Medicine, 1–9, 2012 </a:t>
            </a:r>
            <a:endParaRPr lang="en-US" sz="2000" dirty="0"/>
          </a:p>
        </p:txBody>
      </p:sp>
      <p:pic>
        <p:nvPicPr>
          <p:cNvPr id="5" name="Picture 4" descr="barefoot.jpg"/>
          <p:cNvPicPr>
            <a:picLocks noChangeAspect="1"/>
          </p:cNvPicPr>
          <p:nvPr/>
        </p:nvPicPr>
        <p:blipFill>
          <a:blip r:embed="rId2"/>
          <a:stretch>
            <a:fillRect/>
          </a:stretch>
        </p:blipFill>
        <p:spPr>
          <a:xfrm>
            <a:off x="6501353" y="1568450"/>
            <a:ext cx="2312440" cy="2258483"/>
          </a:xfrm>
          <a:prstGeom prst="rect">
            <a:avLst/>
          </a:prstGeom>
        </p:spPr>
      </p:pic>
    </p:spTree>
    <p:extLst>
      <p:ext uri="{BB962C8B-B14F-4D97-AF65-F5344CB8AC3E}">
        <p14:creationId xmlns:p14="http://schemas.microsoft.com/office/powerpoint/2010/main" val="78863275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lnSpcReduction="10000"/>
          </a:bodyPr>
          <a:lstStyle/>
          <a:p>
            <a:r>
              <a:rPr lang="en-US" dirty="0" smtClean="0"/>
              <a:t>When blood becomes deficient in negative charge (sulfates), </a:t>
            </a:r>
            <a:r>
              <a:rPr lang="en-US" dirty="0" err="1" smtClean="0"/>
              <a:t>glycocalyx</a:t>
            </a:r>
            <a:r>
              <a:rPr lang="en-US" dirty="0" smtClean="0"/>
              <a:t> becomes unhealthy</a:t>
            </a:r>
          </a:p>
          <a:p>
            <a:r>
              <a:rPr lang="en-US" dirty="0" smtClean="0"/>
              <a:t>Endothelial cells develop gaps that allow blood to seep into tissues</a:t>
            </a:r>
          </a:p>
          <a:p>
            <a:r>
              <a:rPr lang="en-US" dirty="0" smtClean="0"/>
              <a:t>Blood clots are needed to plug the holes</a:t>
            </a:r>
          </a:p>
          <a:p>
            <a:r>
              <a:rPr lang="en-US" dirty="0" smtClean="0"/>
              <a:t>Mistakes can lead to dangerous blockage</a:t>
            </a:r>
          </a:p>
          <a:p>
            <a:pPr lvl="1"/>
            <a:r>
              <a:rPr lang="en-US" dirty="0" smtClean="0"/>
              <a:t>Deep vein thrombosis	</a:t>
            </a:r>
          </a:p>
          <a:p>
            <a:pPr lvl="1"/>
            <a:r>
              <a:rPr lang="en-US" dirty="0" smtClean="0"/>
              <a:t>Pulmonary thrombosis</a:t>
            </a:r>
            <a:endParaRPr lang="en-US" dirty="0"/>
          </a:p>
        </p:txBody>
      </p:sp>
    </p:spTree>
    <p:extLst>
      <p:ext uri="{BB962C8B-B14F-4D97-AF65-F5344CB8AC3E}">
        <p14:creationId xmlns:p14="http://schemas.microsoft.com/office/powerpoint/2010/main" val="33337762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b="1" dirty="0" smtClean="0"/>
              <a:t>Strokes are Happening at Younger Age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Incidence of stroke is increasing among people under 55 years old</a:t>
            </a:r>
          </a:p>
          <a:p>
            <a:r>
              <a:rPr lang="en-US" dirty="0"/>
              <a:t>959 patients followed through 2012 (aged 18 to 50 years at time of stroke</a:t>
            </a:r>
            <a:r>
              <a:rPr lang="en-US" dirty="0" smtClean="0"/>
              <a:t>)</a:t>
            </a:r>
          </a:p>
          <a:p>
            <a:pPr lvl="1"/>
            <a:r>
              <a:rPr lang="en-US" dirty="0" smtClean="0"/>
              <a:t>Suffered </a:t>
            </a:r>
            <a:r>
              <a:rPr lang="en-US" dirty="0"/>
              <a:t>from stroke between 1980 and 2010</a:t>
            </a:r>
            <a:r>
              <a:rPr lang="en-US" dirty="0" smtClean="0"/>
              <a:t>.</a:t>
            </a:r>
          </a:p>
          <a:p>
            <a:pPr lvl="1"/>
            <a:r>
              <a:rPr lang="en-US" dirty="0" smtClean="0"/>
              <a:t>Compared </a:t>
            </a:r>
            <a:r>
              <a:rPr lang="en-US" dirty="0"/>
              <a:t>with age-matched young adults without stroke</a:t>
            </a:r>
          </a:p>
          <a:p>
            <a:r>
              <a:rPr lang="en-US" dirty="0"/>
              <a:t>Stroke victims have higher risk of dying </a:t>
            </a:r>
            <a:r>
              <a:rPr lang="en-US" dirty="0" smtClean="0"/>
              <a:t>prematurely</a:t>
            </a:r>
          </a:p>
          <a:p>
            <a:pPr lvl="1"/>
            <a:r>
              <a:rPr lang="en-US" dirty="0" smtClean="0"/>
              <a:t> </a:t>
            </a:r>
            <a:r>
              <a:rPr lang="en-US" dirty="0"/>
              <a:t>3.4-fold higher risk in the 40- to 50-year-old age </a:t>
            </a:r>
            <a:r>
              <a:rPr lang="en-US" dirty="0" smtClean="0"/>
              <a:t>group</a:t>
            </a:r>
          </a:p>
          <a:p>
            <a:pPr lvl="1"/>
            <a:r>
              <a:rPr lang="en-US" dirty="0" smtClean="0"/>
              <a:t>6.4 </a:t>
            </a:r>
            <a:r>
              <a:rPr lang="en-US" dirty="0"/>
              <a:t>fold higher risk in the 18-29 year olds</a:t>
            </a:r>
          </a:p>
          <a:p>
            <a:r>
              <a:rPr lang="en-US" dirty="0"/>
              <a:t>Underlying vascular disease remains active throughout life?</a:t>
            </a:r>
          </a:p>
          <a:p>
            <a:endParaRPr lang="en-US" dirty="0"/>
          </a:p>
        </p:txBody>
      </p:sp>
      <p:sp>
        <p:nvSpPr>
          <p:cNvPr id="4" name="TextBox 3"/>
          <p:cNvSpPr txBox="1"/>
          <p:nvPr/>
        </p:nvSpPr>
        <p:spPr>
          <a:xfrm>
            <a:off x="811875" y="6417156"/>
            <a:ext cx="8144026" cy="461665"/>
          </a:xfrm>
          <a:prstGeom prst="rect">
            <a:avLst/>
          </a:prstGeom>
          <a:noFill/>
        </p:spPr>
        <p:txBody>
          <a:bodyPr wrap="none" rtlCol="0">
            <a:spAutoFit/>
          </a:bodyPr>
          <a:lstStyle/>
          <a:p>
            <a:r>
              <a:rPr lang="nb-NO" sz="2400" dirty="0">
                <a:solidFill>
                  <a:srgbClr val="FF0000"/>
                </a:solidFill>
              </a:rPr>
              <a:t>*</a:t>
            </a:r>
            <a:r>
              <a:rPr lang="nb-NO" sz="2400" dirty="0" smtClean="0"/>
              <a:t>L.C</a:t>
            </a:r>
            <a:r>
              <a:rPr lang="nb-NO" sz="2400" dirty="0"/>
              <a:t>. </a:t>
            </a:r>
            <a:r>
              <a:rPr lang="nb-NO" sz="2400" dirty="0" err="1"/>
              <a:t>Rutten</a:t>
            </a:r>
            <a:r>
              <a:rPr lang="nb-NO" sz="2400" dirty="0"/>
              <a:t>-Jacobs et al., JAMA. 2013 Mar 20;309(11):1136-44.</a:t>
            </a:r>
            <a:endParaRPr lang="en-US" sz="2400" dirty="0"/>
          </a:p>
        </p:txBody>
      </p:sp>
    </p:spTree>
    <p:extLst>
      <p:ext uri="{BB962C8B-B14F-4D97-AF65-F5344CB8AC3E}">
        <p14:creationId xmlns:p14="http://schemas.microsoft.com/office/powerpoint/2010/main" val="256693642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348"/>
            <a:ext cx="8229600" cy="1523370"/>
          </a:xfrm>
        </p:spPr>
        <p:txBody>
          <a:bodyPr>
            <a:noAutofit/>
          </a:bodyPr>
          <a:lstStyle/>
          <a:p>
            <a:r>
              <a:rPr lang="en-US" sz="3600" b="1" dirty="0"/>
              <a:t>"High Cholesterol Levels Are Associated with Improved Long-term</a:t>
            </a:r>
            <a:br>
              <a:rPr lang="en-US" sz="3600" b="1" dirty="0"/>
            </a:br>
            <a:r>
              <a:rPr lang="en-US" sz="3600" b="1" dirty="0"/>
              <a:t>Survival after Acute Ischemic Stroke"</a:t>
            </a:r>
            <a:r>
              <a:rPr lang="en-US" sz="3600" b="1" dirty="0">
                <a:solidFill>
                  <a:srgbClr val="FF0000"/>
                </a:solidFill>
              </a:rPr>
              <a:t>*</a:t>
            </a:r>
          </a:p>
        </p:txBody>
      </p:sp>
      <p:sp>
        <p:nvSpPr>
          <p:cNvPr id="3" name="Content Placeholder 2"/>
          <p:cNvSpPr>
            <a:spLocks noGrp="1"/>
          </p:cNvSpPr>
          <p:nvPr>
            <p:ph idx="1"/>
          </p:nvPr>
        </p:nvSpPr>
        <p:spPr>
          <a:xfrm>
            <a:off x="457200" y="2358994"/>
            <a:ext cx="8229600" cy="3051528"/>
          </a:xfrm>
        </p:spPr>
        <p:txBody>
          <a:bodyPr/>
          <a:lstStyle/>
          <a:p>
            <a:r>
              <a:rPr lang="en-US" dirty="0" smtClean="0"/>
              <a:t>190 stroke patients studied</a:t>
            </a:r>
          </a:p>
          <a:p>
            <a:r>
              <a:rPr lang="en-US" dirty="0" smtClean="0"/>
              <a:t>Survival </a:t>
            </a:r>
            <a:r>
              <a:rPr lang="en-US" dirty="0"/>
              <a:t>rates (P= 0.0001)</a:t>
            </a:r>
            <a:r>
              <a:rPr lang="en-US" dirty="0" smtClean="0"/>
              <a:t>:</a:t>
            </a:r>
          </a:p>
          <a:p>
            <a:pPr marL="457200" lvl="1" indent="0">
              <a:buNone/>
            </a:pPr>
            <a:r>
              <a:rPr lang="en-US" dirty="0"/>
              <a:t>3-mo </a:t>
            </a:r>
            <a:r>
              <a:rPr lang="en-US" dirty="0" smtClean="0"/>
              <a:t>      1</a:t>
            </a:r>
            <a:r>
              <a:rPr lang="en-US" dirty="0"/>
              <a:t>-</a:t>
            </a:r>
            <a:r>
              <a:rPr lang="en-US" dirty="0" smtClean="0"/>
              <a:t>yr        </a:t>
            </a:r>
            <a:r>
              <a:rPr lang="en-US" dirty="0"/>
              <a:t>5-yr</a:t>
            </a:r>
          </a:p>
          <a:p>
            <a:pPr marL="457200" lvl="1" indent="0">
              <a:buNone/>
            </a:pPr>
            <a:r>
              <a:rPr lang="en-US" dirty="0"/>
              <a:t>100% </a:t>
            </a:r>
            <a:r>
              <a:rPr lang="en-US" dirty="0" smtClean="0"/>
              <a:t>     </a:t>
            </a:r>
            <a:r>
              <a:rPr lang="en-US" dirty="0"/>
              <a:t>98% </a:t>
            </a:r>
            <a:r>
              <a:rPr lang="en-US" dirty="0" smtClean="0"/>
              <a:t>       84</a:t>
            </a:r>
            <a:r>
              <a:rPr lang="en-US" dirty="0"/>
              <a:t>%  </a:t>
            </a:r>
            <a:r>
              <a:rPr lang="en-US" dirty="0" smtClean="0"/>
              <a:t>     </a:t>
            </a:r>
            <a:r>
              <a:rPr lang="en-US" dirty="0"/>
              <a:t>high-cholesterol group</a:t>
            </a:r>
          </a:p>
          <a:p>
            <a:pPr marL="457200" lvl="1" indent="0">
              <a:buNone/>
            </a:pPr>
            <a:r>
              <a:rPr lang="en-US" dirty="0" smtClean="0"/>
              <a:t>  92</a:t>
            </a:r>
            <a:r>
              <a:rPr lang="en-US" dirty="0"/>
              <a:t>%   </a:t>
            </a:r>
            <a:r>
              <a:rPr lang="en-US" dirty="0" smtClean="0"/>
              <a:t>   87</a:t>
            </a:r>
            <a:r>
              <a:rPr lang="en-US" dirty="0"/>
              <a:t>% </a:t>
            </a:r>
            <a:r>
              <a:rPr lang="en-US" dirty="0" smtClean="0"/>
              <a:t>       57</a:t>
            </a:r>
            <a:r>
              <a:rPr lang="en-US" dirty="0"/>
              <a:t>%  </a:t>
            </a:r>
            <a:r>
              <a:rPr lang="en-US" dirty="0" smtClean="0"/>
              <a:t>      </a:t>
            </a:r>
            <a:r>
              <a:rPr lang="en-US" dirty="0"/>
              <a:t>low-cholesterol group</a:t>
            </a:r>
          </a:p>
        </p:txBody>
      </p:sp>
      <p:sp>
        <p:nvSpPr>
          <p:cNvPr id="4" name="TextBox 3"/>
          <p:cNvSpPr txBox="1"/>
          <p:nvPr/>
        </p:nvSpPr>
        <p:spPr>
          <a:xfrm>
            <a:off x="808219" y="6314696"/>
            <a:ext cx="8131929" cy="400110"/>
          </a:xfrm>
          <a:prstGeom prst="rect">
            <a:avLst/>
          </a:prstGeom>
          <a:noFill/>
        </p:spPr>
        <p:txBody>
          <a:bodyPr wrap="none" rtlCol="0">
            <a:spAutoFit/>
          </a:bodyPr>
          <a:lstStyle/>
          <a:p>
            <a:r>
              <a:rPr lang="en-US" sz="2000" dirty="0">
                <a:solidFill>
                  <a:srgbClr val="FF0000"/>
                </a:solidFill>
              </a:rPr>
              <a:t>*</a:t>
            </a:r>
            <a:r>
              <a:rPr lang="en-US" sz="2000" dirty="0"/>
              <a:t>I. </a:t>
            </a:r>
            <a:r>
              <a:rPr lang="en-US" sz="2000" dirty="0" err="1"/>
              <a:t>Markaki</a:t>
            </a:r>
            <a:r>
              <a:rPr lang="en-US" sz="2000" dirty="0"/>
              <a:t> et al., Journal of Stroke and Cerebrovascular Diseases, 2013: 1-7.</a:t>
            </a:r>
          </a:p>
        </p:txBody>
      </p:sp>
    </p:spTree>
    <p:extLst>
      <p:ext uri="{BB962C8B-B14F-4D97-AF65-F5344CB8AC3E}">
        <p14:creationId xmlns:p14="http://schemas.microsoft.com/office/powerpoint/2010/main" val="336978965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DHEA Provides 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28209" y="1435423"/>
            <a:ext cx="8229600" cy="4525963"/>
          </a:xfrm>
        </p:spPr>
        <p:txBody>
          <a:bodyPr/>
          <a:lstStyle/>
          <a:p>
            <a:r>
              <a:rPr lang="en-US" dirty="0"/>
              <a:t>In aging </a:t>
            </a:r>
            <a:r>
              <a:rPr lang="en-US" dirty="0" smtClean="0"/>
              <a:t>rats:</a:t>
            </a:r>
          </a:p>
          <a:p>
            <a:pPr lvl="1"/>
            <a:r>
              <a:rPr lang="en-US" dirty="0" err="1" smtClean="0"/>
              <a:t>eNOS</a:t>
            </a:r>
            <a:r>
              <a:rPr lang="en-US" dirty="0" smtClean="0"/>
              <a:t> </a:t>
            </a:r>
            <a:r>
              <a:rPr lang="en-US" dirty="0"/>
              <a:t>expression is </a:t>
            </a:r>
            <a:r>
              <a:rPr lang="en-US" dirty="0" smtClean="0"/>
              <a:t>lowered</a:t>
            </a:r>
          </a:p>
          <a:p>
            <a:pPr lvl="1"/>
            <a:r>
              <a:rPr lang="en-US" dirty="0"/>
              <a:t>Response of vascular </a:t>
            </a:r>
            <a:r>
              <a:rPr lang="en-US" dirty="0" smtClean="0"/>
              <a:t>smooth                                          </a:t>
            </a:r>
            <a:r>
              <a:rPr lang="en-US" dirty="0"/>
              <a:t>muscle to </a:t>
            </a:r>
            <a:r>
              <a:rPr lang="en-US" dirty="0" smtClean="0"/>
              <a:t>nitric oxide</a:t>
            </a:r>
            <a:r>
              <a:rPr lang="en-US" dirty="0" smtClean="0"/>
              <a:t> is                                                </a:t>
            </a:r>
            <a:r>
              <a:rPr lang="en-US" dirty="0" smtClean="0"/>
              <a:t>decreased</a:t>
            </a:r>
          </a:p>
          <a:p>
            <a:pPr lvl="1"/>
            <a:r>
              <a:rPr lang="en-US" dirty="0" smtClean="0"/>
              <a:t>W</a:t>
            </a:r>
            <a:r>
              <a:rPr lang="en-US" dirty="0" smtClean="0"/>
              <a:t>eakened resistance to oxidative damage</a:t>
            </a:r>
            <a:endParaRPr lang="en-US" dirty="0" smtClean="0"/>
          </a:p>
          <a:p>
            <a:r>
              <a:rPr lang="en-US" dirty="0" smtClean="0"/>
              <a:t>DHEA </a:t>
            </a:r>
            <a:r>
              <a:rPr lang="en-US" dirty="0"/>
              <a:t>supplement ameliorates these effects and delays aging process</a:t>
            </a:r>
          </a:p>
        </p:txBody>
      </p:sp>
      <p:pic>
        <p:nvPicPr>
          <p:cNvPr id="4" name="Picture 3" descr="dhea_sulf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498" y="1223512"/>
            <a:ext cx="3701345" cy="2435095"/>
          </a:xfrm>
          <a:prstGeom prst="rect">
            <a:avLst/>
          </a:prstGeom>
        </p:spPr>
      </p:pic>
      <p:sp>
        <p:nvSpPr>
          <p:cNvPr id="5" name="TextBox 4"/>
          <p:cNvSpPr txBox="1"/>
          <p:nvPr/>
        </p:nvSpPr>
        <p:spPr>
          <a:xfrm>
            <a:off x="457200" y="6267197"/>
            <a:ext cx="4509618" cy="369332"/>
          </a:xfrm>
          <a:prstGeom prst="rect">
            <a:avLst/>
          </a:prstGeom>
          <a:noFill/>
        </p:spPr>
        <p:txBody>
          <a:bodyPr wrap="none" rtlCol="0">
            <a:spAutoFit/>
          </a:bodyPr>
          <a:lstStyle/>
          <a:p>
            <a:r>
              <a:rPr lang="en-US" dirty="0" smtClean="0">
                <a:solidFill>
                  <a:srgbClr val="FF0000"/>
                </a:solidFill>
              </a:rPr>
              <a:t>*</a:t>
            </a:r>
            <a:r>
              <a:rPr lang="en-US" dirty="0" smtClean="0"/>
              <a:t>S</a:t>
            </a:r>
            <a:r>
              <a:rPr lang="en-US" dirty="0"/>
              <a:t>. Wu et al., Gerontology 2007;53:234–237.</a:t>
            </a:r>
          </a:p>
        </p:txBody>
      </p:sp>
    </p:spTree>
    <p:extLst>
      <p:ext uri="{BB962C8B-B14F-4D97-AF65-F5344CB8AC3E}">
        <p14:creationId xmlns:p14="http://schemas.microsoft.com/office/powerpoint/2010/main" val="135841062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241251"/>
            <a:ext cx="8418018" cy="4934917"/>
          </a:xfrm>
        </p:spPr>
        <p:txBody>
          <a:bodyPr>
            <a:normAutofit fontScale="85000" lnSpcReduction="10000"/>
          </a:bodyPr>
          <a:lstStyle/>
          <a:p>
            <a:pPr marL="0" indent="0">
              <a:buNone/>
            </a:pPr>
            <a:endParaRPr lang="en-US" dirty="0"/>
          </a:p>
          <a:p>
            <a:r>
              <a:rPr lang="en-US" dirty="0" smtClean="0"/>
              <a:t>Sulfates in the </a:t>
            </a:r>
            <a:r>
              <a:rPr lang="en-US" dirty="0" err="1" smtClean="0"/>
              <a:t>glycocalyx</a:t>
            </a:r>
            <a:r>
              <a:rPr lang="en-US" dirty="0" smtClean="0"/>
              <a:t> maintain proper function of the artery wall and smooth flow of the blood</a:t>
            </a:r>
          </a:p>
          <a:p>
            <a:r>
              <a:rPr lang="en-US" dirty="0" smtClean="0"/>
              <a:t>Gerald Pollack has revolutionized our understanding of water as a miracle molecule</a:t>
            </a:r>
          </a:p>
          <a:p>
            <a:r>
              <a:rPr lang="en-US" dirty="0" smtClean="0"/>
              <a:t>Infrared light induces growth of exclusion zone</a:t>
            </a:r>
          </a:p>
          <a:p>
            <a:r>
              <a:rPr lang="en-US" dirty="0" smtClean="0"/>
              <a:t>Grounding </a:t>
            </a:r>
            <a:r>
              <a:rPr lang="en-US" dirty="0"/>
              <a:t>can improve blood stability by providing </a:t>
            </a:r>
            <a:r>
              <a:rPr lang="en-US" dirty="0" smtClean="0"/>
              <a:t>negative charge through currents from the ground</a:t>
            </a:r>
          </a:p>
          <a:p>
            <a:r>
              <a:rPr lang="en-US" dirty="0" smtClean="0"/>
              <a:t>High cholesterol leads to longer survival following stroke</a:t>
            </a:r>
            <a:endParaRPr lang="en-US" dirty="0" smtClean="0"/>
          </a:p>
          <a:p>
            <a:r>
              <a:rPr lang="en-US" dirty="0" smtClean="0"/>
              <a:t>DHEA sulfate can improve aging vessels</a:t>
            </a:r>
            <a:endParaRPr lang="en-US" dirty="0" smtClean="0"/>
          </a:p>
          <a:p>
            <a:endParaRPr lang="en-US" dirty="0"/>
          </a:p>
        </p:txBody>
      </p:sp>
    </p:spTree>
    <p:extLst>
      <p:ext uri="{BB962C8B-B14F-4D97-AF65-F5344CB8AC3E}">
        <p14:creationId xmlns:p14="http://schemas.microsoft.com/office/powerpoint/2010/main" val="236952556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370644"/>
            <a:ext cx="8229600" cy="1064864"/>
          </a:xfrm>
        </p:spPr>
        <p:txBody>
          <a:bodyPr>
            <a:noAutofit/>
          </a:bodyPr>
          <a:lstStyle/>
          <a:p>
            <a:pPr marL="0" indent="0" algn="ctr">
              <a:buNone/>
            </a:pPr>
            <a:r>
              <a:rPr lang="en-US" sz="5000" dirty="0" smtClean="0">
                <a:ln>
                  <a:solidFill>
                    <a:srgbClr val="FF0000"/>
                  </a:solidFill>
                </a:ln>
                <a:solidFill>
                  <a:srgbClr val="FF0000"/>
                </a:solidFill>
                <a:latin typeface="Apple Casual"/>
              </a:rPr>
              <a:t>Cancer to the Rescue?</a:t>
            </a:r>
            <a:endParaRPr lang="en-US" sz="5000" dirty="0">
              <a:ln>
                <a:solidFill>
                  <a:srgbClr val="FF0000"/>
                </a:solidFill>
              </a:ln>
              <a:solidFill>
                <a:srgbClr val="FF0000"/>
              </a:solidFill>
              <a:latin typeface="Apple Casual"/>
            </a:endParaRPr>
          </a:p>
        </p:txBody>
      </p:sp>
    </p:spTree>
    <p:extLst>
      <p:ext uri="{BB962C8B-B14F-4D97-AF65-F5344CB8AC3E}">
        <p14:creationId xmlns:p14="http://schemas.microsoft.com/office/powerpoint/2010/main" val="249363815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40"/>
            <a:ext cx="8229600" cy="1143000"/>
          </a:xfrm>
        </p:spPr>
        <p:txBody>
          <a:bodyPr/>
          <a:lstStyle/>
          <a:p>
            <a:r>
              <a:rPr lang="en-US" b="1" dirty="0" smtClean="0"/>
              <a:t>“Cancer as a Metabolic </a:t>
            </a:r>
            <a:r>
              <a:rPr lang="en-US" b="1" dirty="0" smtClean="0"/>
              <a:t>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03666"/>
            <a:ext cx="8229600" cy="4525963"/>
          </a:xfrm>
        </p:spPr>
        <p:txBody>
          <a:bodyPr/>
          <a:lstStyle/>
          <a:p>
            <a:r>
              <a:rPr lang="en-US" dirty="0" smtClean="0"/>
              <a:t>Turns cancer theory upside down!</a:t>
            </a:r>
          </a:p>
          <a:p>
            <a:r>
              <a:rPr lang="en-US" dirty="0" smtClean="0"/>
              <a:t>Impaired mitochondrial function leads to switch to aerobic </a:t>
            </a:r>
            <a:r>
              <a:rPr lang="en-US" dirty="0" err="1" smtClean="0"/>
              <a:t>glycolysis</a:t>
            </a:r>
            <a:endParaRPr lang="en-US" dirty="0" smtClean="0"/>
          </a:p>
          <a:p>
            <a:pPr lvl="1"/>
            <a:r>
              <a:rPr lang="en-US" dirty="0" smtClean="0"/>
              <a:t>Cancer cells convert glucose to lactate, producing a tiny amount of energy </a:t>
            </a:r>
          </a:p>
          <a:p>
            <a:pPr lvl="1"/>
            <a:r>
              <a:rPr lang="en-US" dirty="0" smtClean="0"/>
              <a:t>Consume lots of glucose</a:t>
            </a:r>
          </a:p>
          <a:p>
            <a:r>
              <a:rPr lang="en-US" dirty="0" smtClean="0"/>
              <a:t>Metabolic dysfunction </a:t>
            </a:r>
            <a:r>
              <a:rPr lang="en-US" i="1" dirty="0" smtClean="0">
                <a:solidFill>
                  <a:srgbClr val="FF0000"/>
                </a:solidFill>
              </a:rPr>
              <a:t>precedes</a:t>
            </a:r>
            <a:r>
              <a:rPr lang="en-US" i="1" dirty="0" smtClean="0"/>
              <a:t> </a:t>
            </a:r>
            <a:r>
              <a:rPr lang="en-US" dirty="0" smtClean="0"/>
              <a:t>genetic mutations</a:t>
            </a:r>
            <a:endParaRPr lang="en-US" dirty="0"/>
          </a:p>
        </p:txBody>
      </p:sp>
      <p:sp>
        <p:nvSpPr>
          <p:cNvPr id="4" name="TextBox 3"/>
          <p:cNvSpPr txBox="1"/>
          <p:nvPr/>
        </p:nvSpPr>
        <p:spPr>
          <a:xfrm>
            <a:off x="226800" y="6231989"/>
            <a:ext cx="8700068" cy="461665"/>
          </a:xfrm>
          <a:prstGeom prst="rect">
            <a:avLst/>
          </a:prstGeom>
          <a:noFill/>
        </p:spPr>
        <p:txBody>
          <a:bodyPr wrap="none" rtlCol="0">
            <a:spAutoFit/>
          </a:bodyPr>
          <a:lstStyle/>
          <a:p>
            <a:r>
              <a:rPr lang="en-US" sz="2400" dirty="0" smtClean="0">
                <a:solidFill>
                  <a:srgbClr val="FF0000"/>
                </a:solidFill>
              </a:rPr>
              <a:t>*</a:t>
            </a:r>
            <a:r>
              <a:rPr lang="en-US" sz="2400" dirty="0" smtClean="0"/>
              <a:t>T.N. </a:t>
            </a:r>
            <a:r>
              <a:rPr lang="en-US" sz="2400" dirty="0" err="1" smtClean="0"/>
              <a:t>Seyfried</a:t>
            </a:r>
            <a:r>
              <a:rPr lang="en-US" sz="2400" dirty="0" smtClean="0"/>
              <a:t> and L.M. Shelton, Nutrition and Metabolism 7:7, 2010 </a:t>
            </a:r>
            <a:endParaRPr lang="en-US" sz="2400" dirty="0"/>
          </a:p>
        </p:txBody>
      </p:sp>
    </p:spTree>
    <p:extLst>
      <p:ext uri="{BB962C8B-B14F-4D97-AF65-F5344CB8AC3E}">
        <p14:creationId xmlns:p14="http://schemas.microsoft.com/office/powerpoint/2010/main" val="125998839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40"/>
            <a:ext cx="8229600" cy="1143000"/>
          </a:xfrm>
        </p:spPr>
        <p:txBody>
          <a:bodyPr/>
          <a:lstStyle/>
          <a:p>
            <a:r>
              <a:rPr lang="en-US" b="1" dirty="0" smtClean="0"/>
              <a:t>“Cancer as a Metabolic Disease</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03666"/>
            <a:ext cx="8229600" cy="4525963"/>
          </a:xfrm>
        </p:spPr>
        <p:txBody>
          <a:bodyPr/>
          <a:lstStyle/>
          <a:p>
            <a:r>
              <a:rPr lang="en-US" dirty="0" smtClean="0"/>
              <a:t>Turns cancer theory upside down!</a:t>
            </a:r>
          </a:p>
          <a:p>
            <a:r>
              <a:rPr lang="en-US" dirty="0" smtClean="0"/>
              <a:t>Impaired mitochondrial function leads to switch to aerobic </a:t>
            </a:r>
            <a:r>
              <a:rPr lang="en-US" dirty="0" err="1" smtClean="0"/>
              <a:t>glycolysis</a:t>
            </a:r>
            <a:endParaRPr lang="en-US" dirty="0" smtClean="0"/>
          </a:p>
          <a:p>
            <a:pPr lvl="1"/>
            <a:r>
              <a:rPr lang="en-US" dirty="0" smtClean="0"/>
              <a:t>Cancer cells convert glucose to lactate, producing a tiny amount of energy </a:t>
            </a:r>
          </a:p>
          <a:p>
            <a:pPr lvl="1"/>
            <a:r>
              <a:rPr lang="en-US" dirty="0" smtClean="0"/>
              <a:t>Consume lots of glucose</a:t>
            </a:r>
          </a:p>
          <a:p>
            <a:r>
              <a:rPr lang="en-US" dirty="0" smtClean="0"/>
              <a:t>Metabolic dysfunction </a:t>
            </a:r>
            <a:r>
              <a:rPr lang="en-US" i="1" dirty="0" smtClean="0">
                <a:solidFill>
                  <a:srgbClr val="FF0000"/>
                </a:solidFill>
              </a:rPr>
              <a:t>precedes</a:t>
            </a:r>
            <a:r>
              <a:rPr lang="en-US" i="1" dirty="0" smtClean="0"/>
              <a:t> </a:t>
            </a:r>
            <a:r>
              <a:rPr lang="en-US" dirty="0" smtClean="0"/>
              <a:t>genetic mutations</a:t>
            </a:r>
            <a:endParaRPr lang="en-US" dirty="0"/>
          </a:p>
        </p:txBody>
      </p:sp>
      <p:sp>
        <p:nvSpPr>
          <p:cNvPr id="4" name="TextBox 3"/>
          <p:cNvSpPr txBox="1"/>
          <p:nvPr/>
        </p:nvSpPr>
        <p:spPr>
          <a:xfrm>
            <a:off x="226800" y="6231989"/>
            <a:ext cx="8700068" cy="461665"/>
          </a:xfrm>
          <a:prstGeom prst="rect">
            <a:avLst/>
          </a:prstGeom>
          <a:noFill/>
        </p:spPr>
        <p:txBody>
          <a:bodyPr wrap="none" rtlCol="0">
            <a:spAutoFit/>
          </a:bodyPr>
          <a:lstStyle/>
          <a:p>
            <a:r>
              <a:rPr lang="en-US" sz="2400" dirty="0" smtClean="0">
                <a:solidFill>
                  <a:srgbClr val="FF0000"/>
                </a:solidFill>
              </a:rPr>
              <a:t>*</a:t>
            </a:r>
            <a:r>
              <a:rPr lang="en-US" sz="2400" dirty="0" smtClean="0"/>
              <a:t>T.N. </a:t>
            </a:r>
            <a:r>
              <a:rPr lang="en-US" sz="2400" dirty="0" err="1" smtClean="0"/>
              <a:t>Seyfried</a:t>
            </a:r>
            <a:r>
              <a:rPr lang="en-US" sz="2400" dirty="0" smtClean="0"/>
              <a:t> and L.M. Shelton, Nutrition and Metabolism 7:7, 2010 </a:t>
            </a:r>
            <a:endParaRPr lang="en-US" sz="2400" dirty="0"/>
          </a:p>
        </p:txBody>
      </p:sp>
      <p:sp>
        <p:nvSpPr>
          <p:cNvPr id="5" name="Content Placeholder 2"/>
          <p:cNvSpPr txBox="1">
            <a:spLocks/>
          </p:cNvSpPr>
          <p:nvPr/>
        </p:nvSpPr>
        <p:spPr>
          <a:xfrm>
            <a:off x="572165" y="2736568"/>
            <a:ext cx="8229600" cy="1739621"/>
          </a:xfrm>
          <a:prstGeom prst="rect">
            <a:avLst/>
          </a:prstGeom>
          <a:solidFill>
            <a:srgbClr val="FFFFD8"/>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Tumor is a factory where damaging       (</a:t>
            </a:r>
            <a:r>
              <a:rPr lang="en-US" dirty="0" err="1" smtClean="0"/>
              <a:t>glycating</a:t>
            </a:r>
            <a:r>
              <a:rPr lang="en-US" dirty="0" smtClean="0"/>
              <a:t>) sugars are converted into          healthy fuel to supply to heart and brain</a:t>
            </a:r>
            <a:endParaRPr lang="en-US" dirty="0"/>
          </a:p>
        </p:txBody>
      </p:sp>
    </p:spTree>
    <p:extLst>
      <p:ext uri="{BB962C8B-B14F-4D97-AF65-F5344CB8AC3E}">
        <p14:creationId xmlns:p14="http://schemas.microsoft.com/office/powerpoint/2010/main" val="26547747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896"/>
            <a:ext cx="8229600" cy="1143000"/>
          </a:xfrm>
        </p:spPr>
        <p:txBody>
          <a:bodyPr>
            <a:normAutofit fontScale="90000"/>
          </a:bodyPr>
          <a:lstStyle/>
          <a:p>
            <a:r>
              <a:rPr lang="en-US" b="1" dirty="0" smtClean="0"/>
              <a:t>Ultraviolet Exposure and Mortality among Women in Sweden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38,472 women selected in                               1991-1992, aged 30-49 </a:t>
            </a:r>
          </a:p>
          <a:p>
            <a:pPr lvl="1"/>
            <a:r>
              <a:rPr lang="en-US" dirty="0" smtClean="0"/>
              <a:t>monitored for 15 years</a:t>
            </a:r>
          </a:p>
          <a:p>
            <a:r>
              <a:rPr lang="en-US" dirty="0" smtClean="0"/>
              <a:t>Questionnaire asked about                        frequency of sunbathing vacations and sunburn</a:t>
            </a:r>
          </a:p>
          <a:p>
            <a:pPr lvl="1"/>
            <a:r>
              <a:rPr lang="en-US" i="1" dirty="0" smtClean="0">
                <a:solidFill>
                  <a:srgbClr val="FF0000"/>
                </a:solidFill>
              </a:rPr>
              <a:t>Increased</a:t>
            </a:r>
            <a:r>
              <a:rPr lang="en-US" i="1" dirty="0" smtClean="0"/>
              <a:t> </a:t>
            </a:r>
            <a:r>
              <a:rPr lang="en-US" dirty="0" smtClean="0"/>
              <a:t>sunburn frequency associated with </a:t>
            </a:r>
            <a:r>
              <a:rPr lang="en-US" i="1" dirty="0" smtClean="0">
                <a:solidFill>
                  <a:srgbClr val="FF0000"/>
                </a:solidFill>
              </a:rPr>
              <a:t>reduced</a:t>
            </a:r>
            <a:r>
              <a:rPr lang="en-US" i="1" dirty="0" smtClean="0"/>
              <a:t> </a:t>
            </a:r>
            <a:r>
              <a:rPr lang="en-US" dirty="0" smtClean="0"/>
              <a:t>all-cause mortality</a:t>
            </a:r>
          </a:p>
          <a:p>
            <a:pPr lvl="1"/>
            <a:r>
              <a:rPr lang="en-US" dirty="0" smtClean="0"/>
              <a:t>Sunbathing vacations more than once a year </a:t>
            </a:r>
            <a:r>
              <a:rPr lang="en-US" i="1" dirty="0" smtClean="0"/>
              <a:t>reduced </a:t>
            </a:r>
            <a:r>
              <a:rPr lang="en-US" dirty="0" smtClean="0"/>
              <a:t>risk to cardiovascular disease and mortality</a:t>
            </a:r>
            <a:endParaRPr lang="en-US" dirty="0"/>
          </a:p>
        </p:txBody>
      </p:sp>
      <p:sp>
        <p:nvSpPr>
          <p:cNvPr id="4" name="TextBox 3"/>
          <p:cNvSpPr txBox="1"/>
          <p:nvPr/>
        </p:nvSpPr>
        <p:spPr>
          <a:xfrm>
            <a:off x="378409" y="6286971"/>
            <a:ext cx="8765591" cy="461665"/>
          </a:xfrm>
          <a:prstGeom prst="rect">
            <a:avLst/>
          </a:prstGeom>
          <a:noFill/>
        </p:spPr>
        <p:txBody>
          <a:bodyPr wrap="none" rtlCol="0">
            <a:spAutoFit/>
          </a:bodyPr>
          <a:lstStyle/>
          <a:p>
            <a:r>
              <a:rPr lang="en-US" sz="2400" dirty="0" smtClean="0">
                <a:solidFill>
                  <a:srgbClr val="FF0000"/>
                </a:solidFill>
              </a:rPr>
              <a:t>*</a:t>
            </a:r>
            <a:r>
              <a:rPr lang="en-US" sz="2400" dirty="0" smtClean="0"/>
              <a:t> Yang et al., Cancer </a:t>
            </a:r>
            <a:r>
              <a:rPr lang="en-US" sz="2400" dirty="0" err="1" smtClean="0"/>
              <a:t>Epidemiol</a:t>
            </a:r>
            <a:r>
              <a:rPr lang="en-US" sz="2400" dirty="0" smtClean="0"/>
              <a:t> Biomarkers Prev. 20(4):683-690, 2011</a:t>
            </a:r>
            <a:endParaRPr lang="en-US" sz="2400" dirty="0"/>
          </a:p>
        </p:txBody>
      </p:sp>
      <p:pic>
        <p:nvPicPr>
          <p:cNvPr id="5" name="Picture 4" descr="sunbathing_girl.jpg"/>
          <p:cNvPicPr>
            <a:picLocks noChangeAspect="1"/>
          </p:cNvPicPr>
          <p:nvPr/>
        </p:nvPicPr>
        <p:blipFill>
          <a:blip r:embed="rId2"/>
          <a:stretch>
            <a:fillRect/>
          </a:stretch>
        </p:blipFill>
        <p:spPr>
          <a:xfrm>
            <a:off x="5558616" y="1432716"/>
            <a:ext cx="3302796" cy="2204616"/>
          </a:xfrm>
          <a:prstGeom prst="rect">
            <a:avLst/>
          </a:prstGeom>
        </p:spPr>
      </p:pic>
    </p:spTree>
    <p:extLst>
      <p:ext uri="{BB962C8B-B14F-4D97-AF65-F5344CB8AC3E}">
        <p14:creationId xmlns:p14="http://schemas.microsoft.com/office/powerpoint/2010/main" val="2880819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22"/>
            <a:ext cx="8229600" cy="1143000"/>
          </a:xfrm>
        </p:spPr>
        <p:txBody>
          <a:bodyPr/>
          <a:lstStyle/>
          <a:p>
            <a:r>
              <a:rPr lang="en-US" b="1" dirty="0" smtClean="0"/>
              <a:t>Breast Cancer Overtreatment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82688" y="1044078"/>
            <a:ext cx="8229600" cy="4525963"/>
          </a:xfrm>
        </p:spPr>
        <p:txBody>
          <a:bodyPr>
            <a:noAutofit/>
          </a:bodyPr>
          <a:lstStyle/>
          <a:p>
            <a:r>
              <a:rPr lang="en-US" sz="2400" dirty="0" smtClean="0"/>
              <a:t>200,000 Norwegian women followed                          over two consecutive 6-year periods</a:t>
            </a:r>
          </a:p>
          <a:p>
            <a:r>
              <a:rPr lang="en-US" sz="2400" dirty="0" smtClean="0"/>
              <a:t>Half received regular breast exams                                              and mammograms, while the other                                            half did not</a:t>
            </a:r>
          </a:p>
          <a:p>
            <a:r>
              <a:rPr lang="en-US" sz="2400" dirty="0" smtClean="0"/>
              <a:t>Those receiving monitoring developed 22% more incidence of breast cancer</a:t>
            </a:r>
          </a:p>
          <a:p>
            <a:r>
              <a:rPr lang="en-US" sz="2400" dirty="0" smtClean="0"/>
              <a:t>Researchers concluded that the control group had probably had as many cancers as the “treatment” group, but these cancers had resolved on their own!</a:t>
            </a:r>
          </a:p>
          <a:p>
            <a:r>
              <a:rPr lang="en-US" sz="2400" dirty="0" smtClean="0"/>
              <a:t>Another possibility is that the radiation in the mammogram induced breast cancer</a:t>
            </a:r>
          </a:p>
          <a:p>
            <a:endParaRPr lang="en-US" sz="2400" dirty="0"/>
          </a:p>
          <a:p>
            <a:pPr marL="0" indent="0">
              <a:buNone/>
            </a:pPr>
            <a:endParaRPr lang="en-US" sz="2400" dirty="0"/>
          </a:p>
          <a:p>
            <a:endParaRPr lang="en-US" sz="2400" dirty="0"/>
          </a:p>
        </p:txBody>
      </p:sp>
      <p:sp>
        <p:nvSpPr>
          <p:cNvPr id="4" name="TextBox 3"/>
          <p:cNvSpPr txBox="1"/>
          <p:nvPr/>
        </p:nvSpPr>
        <p:spPr>
          <a:xfrm>
            <a:off x="2127758" y="6383755"/>
            <a:ext cx="6384530" cy="707886"/>
          </a:xfrm>
          <a:prstGeom prst="rect">
            <a:avLst/>
          </a:prstGeom>
          <a:noFill/>
        </p:spPr>
        <p:txBody>
          <a:bodyPr wrap="none" rtlCol="0">
            <a:spAutoFit/>
          </a:bodyPr>
          <a:lstStyle/>
          <a:p>
            <a:r>
              <a:rPr lang="en-US" sz="2000" dirty="0" smtClean="0">
                <a:solidFill>
                  <a:srgbClr val="FF0000"/>
                </a:solidFill>
              </a:rPr>
              <a:t>*</a:t>
            </a:r>
            <a:r>
              <a:rPr lang="en-US" sz="2000" dirty="0" smtClean="0"/>
              <a:t>P.H. </a:t>
            </a:r>
            <a:r>
              <a:rPr lang="en-US" sz="2000" dirty="0" err="1" smtClean="0"/>
              <a:t>Zahl</a:t>
            </a:r>
            <a:r>
              <a:rPr lang="en-US" sz="2000" dirty="0" smtClean="0"/>
              <a:t> et al., </a:t>
            </a:r>
            <a:r>
              <a:rPr lang="en-US" sz="2000" i="1" dirty="0"/>
              <a:t>Arch Intern Med. </a:t>
            </a:r>
            <a:r>
              <a:rPr lang="en-US" sz="2000" dirty="0"/>
              <a:t>2008;168(21):2311-2316</a:t>
            </a:r>
            <a:r>
              <a:rPr lang="en-US" sz="2000" dirty="0" smtClean="0"/>
              <a:t>.</a:t>
            </a:r>
            <a:endParaRPr lang="en-US" sz="2000" dirty="0"/>
          </a:p>
          <a:p>
            <a:endParaRPr lang="en-US" sz="2000" dirty="0"/>
          </a:p>
        </p:txBody>
      </p:sp>
      <p:pic>
        <p:nvPicPr>
          <p:cNvPr id="5" name="Picture 4" descr="sports-bra-for-canc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663" y="1044078"/>
            <a:ext cx="2812137" cy="1874758"/>
          </a:xfrm>
          <a:prstGeom prst="rect">
            <a:avLst/>
          </a:prstGeom>
        </p:spPr>
      </p:pic>
    </p:spTree>
    <p:extLst>
      <p:ext uri="{BB962C8B-B14F-4D97-AF65-F5344CB8AC3E}">
        <p14:creationId xmlns:p14="http://schemas.microsoft.com/office/powerpoint/2010/main" val="57353421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274638"/>
            <a:ext cx="8536419" cy="1143000"/>
          </a:xfrm>
        </p:spPr>
        <p:txBody>
          <a:bodyPr>
            <a:noAutofit/>
          </a:bodyPr>
          <a:lstStyle/>
          <a:p>
            <a:r>
              <a:rPr lang="en-US" sz="3600" dirty="0" smtClean="0"/>
              <a:t>“</a:t>
            </a:r>
            <a:r>
              <a:rPr lang="en-US" sz="3600" b="1" dirty="0" err="1"/>
              <a:t>Heparan</a:t>
            </a:r>
            <a:r>
              <a:rPr lang="en-US" sz="3600" b="1" dirty="0"/>
              <a:t> Sulfate and </a:t>
            </a:r>
            <a:r>
              <a:rPr lang="en-US" sz="3600" b="1" dirty="0" err="1"/>
              <a:t>Heparanase</a:t>
            </a:r>
            <a:r>
              <a:rPr lang="en-US" sz="3600" b="1" dirty="0"/>
              <a:t> as Modulators of Breast Cancer </a:t>
            </a:r>
            <a:r>
              <a:rPr lang="en-US" sz="3600" b="1" dirty="0" smtClean="0"/>
              <a:t>Progression”</a:t>
            </a:r>
            <a:r>
              <a:rPr lang="en-US" sz="3600" b="1" dirty="0" smtClean="0">
                <a:solidFill>
                  <a:srgbClr val="FF0000"/>
                </a:solidFill>
              </a:rPr>
              <a:t>*</a:t>
            </a: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3" name="Content Placeholder 2"/>
          <p:cNvSpPr>
            <a:spLocks noGrp="1"/>
          </p:cNvSpPr>
          <p:nvPr>
            <p:ph idx="1"/>
          </p:nvPr>
        </p:nvSpPr>
        <p:spPr>
          <a:xfrm>
            <a:off x="321733" y="1417638"/>
            <a:ext cx="8229600" cy="4525963"/>
          </a:xfrm>
        </p:spPr>
        <p:txBody>
          <a:bodyPr>
            <a:normAutofit fontScale="92500" lnSpcReduction="10000"/>
          </a:bodyPr>
          <a:lstStyle/>
          <a:p>
            <a:r>
              <a:rPr lang="en-US" dirty="0" err="1"/>
              <a:t>Heparanase</a:t>
            </a:r>
            <a:r>
              <a:rPr lang="en-US" dirty="0"/>
              <a:t> is a potent tumor modulator due to its </a:t>
            </a:r>
            <a:r>
              <a:rPr lang="en-US" dirty="0" err="1"/>
              <a:t>protumorigenic</a:t>
            </a:r>
            <a:r>
              <a:rPr lang="en-US" dirty="0"/>
              <a:t>, </a:t>
            </a:r>
            <a:r>
              <a:rPr lang="en-US" dirty="0" err="1"/>
              <a:t>proangiogenic</a:t>
            </a:r>
            <a:r>
              <a:rPr lang="en-US" dirty="0"/>
              <a:t>, and </a:t>
            </a:r>
            <a:r>
              <a:rPr lang="en-US" dirty="0" err="1"/>
              <a:t>prometastatic</a:t>
            </a:r>
            <a:r>
              <a:rPr lang="en-US" dirty="0"/>
              <a:t> </a:t>
            </a:r>
            <a:r>
              <a:rPr lang="en-US" dirty="0" smtClean="0"/>
              <a:t>activities</a:t>
            </a:r>
          </a:p>
          <a:p>
            <a:pPr lvl="1"/>
            <a:r>
              <a:rPr lang="en-US" dirty="0" smtClean="0"/>
              <a:t>Plays </a:t>
            </a:r>
            <a:r>
              <a:rPr lang="en-US" dirty="0"/>
              <a:t>a role in bone metastasis</a:t>
            </a:r>
          </a:p>
          <a:p>
            <a:r>
              <a:rPr lang="en-US" dirty="0" err="1"/>
              <a:t>Heparanase</a:t>
            </a:r>
            <a:r>
              <a:rPr lang="en-US" dirty="0"/>
              <a:t> breaks down heparin sulfate into fragments of 4 to 7 </a:t>
            </a:r>
            <a:r>
              <a:rPr lang="en-US" dirty="0" err="1"/>
              <a:t>kDa</a:t>
            </a:r>
            <a:r>
              <a:rPr lang="en-US" dirty="0"/>
              <a:t> size</a:t>
            </a:r>
          </a:p>
          <a:p>
            <a:r>
              <a:rPr lang="en-US" dirty="0" err="1"/>
              <a:t>Heparinase</a:t>
            </a:r>
            <a:r>
              <a:rPr lang="en-US" dirty="0"/>
              <a:t> is </a:t>
            </a:r>
            <a:r>
              <a:rPr lang="en-US" dirty="0" err="1"/>
              <a:t>upregulated</a:t>
            </a:r>
            <a:r>
              <a:rPr lang="en-US" dirty="0"/>
              <a:t> in all human sarcomas and </a:t>
            </a:r>
            <a:r>
              <a:rPr lang="en-US" dirty="0" smtClean="0"/>
              <a:t>carcinomas</a:t>
            </a:r>
            <a:endParaRPr lang="en-US" dirty="0"/>
          </a:p>
          <a:p>
            <a:r>
              <a:rPr lang="en-US" dirty="0"/>
              <a:t>Syndecan-1 shedding is an important step in tumor invasion and metastasis</a:t>
            </a:r>
          </a:p>
        </p:txBody>
      </p:sp>
      <p:sp>
        <p:nvSpPr>
          <p:cNvPr id="4" name="TextBox 3"/>
          <p:cNvSpPr txBox="1"/>
          <p:nvPr/>
        </p:nvSpPr>
        <p:spPr>
          <a:xfrm>
            <a:off x="818741" y="6281863"/>
            <a:ext cx="8454754" cy="400110"/>
          </a:xfrm>
          <a:prstGeom prst="rect">
            <a:avLst/>
          </a:prstGeom>
          <a:noFill/>
        </p:spPr>
        <p:txBody>
          <a:bodyPr wrap="square" rtlCol="0">
            <a:spAutoFit/>
          </a:bodyPr>
          <a:lstStyle/>
          <a:p>
            <a:r>
              <a:rPr lang="en-US" sz="2000" dirty="0" smtClean="0">
                <a:solidFill>
                  <a:srgbClr val="FF0000"/>
                </a:solidFill>
              </a:rPr>
              <a:t>*</a:t>
            </a:r>
            <a:r>
              <a:rPr lang="en-US" sz="2000" dirty="0" smtClean="0"/>
              <a:t>A.M. Gomes et al.,  </a:t>
            </a:r>
            <a:r>
              <a:rPr lang="en-US" sz="2000" dirty="0" err="1"/>
              <a:t>BioMed</a:t>
            </a:r>
            <a:r>
              <a:rPr lang="en-US" sz="2000" dirty="0"/>
              <a:t> Research </a:t>
            </a:r>
            <a:r>
              <a:rPr lang="en-US" sz="2000" dirty="0" smtClean="0"/>
              <a:t>International,  2013, article ID: 852093 </a:t>
            </a:r>
            <a:endParaRPr lang="en-US" sz="2000" dirty="0"/>
          </a:p>
        </p:txBody>
      </p:sp>
    </p:spTree>
    <p:extLst>
      <p:ext uri="{BB962C8B-B14F-4D97-AF65-F5344CB8AC3E}">
        <p14:creationId xmlns:p14="http://schemas.microsoft.com/office/powerpoint/2010/main" val="57613369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274638"/>
            <a:ext cx="8536419" cy="1143000"/>
          </a:xfrm>
        </p:spPr>
        <p:txBody>
          <a:bodyPr>
            <a:noAutofit/>
          </a:bodyPr>
          <a:lstStyle/>
          <a:p>
            <a:r>
              <a:rPr lang="en-US" sz="3600" dirty="0" smtClean="0"/>
              <a:t>“</a:t>
            </a:r>
            <a:r>
              <a:rPr lang="en-US" sz="3600" b="1" dirty="0" err="1"/>
              <a:t>Heparan</a:t>
            </a:r>
            <a:r>
              <a:rPr lang="en-US" sz="3600" b="1" dirty="0"/>
              <a:t> Sulfate and </a:t>
            </a:r>
            <a:r>
              <a:rPr lang="en-US" sz="3600" b="1" dirty="0" err="1"/>
              <a:t>Heparanase</a:t>
            </a:r>
            <a:r>
              <a:rPr lang="en-US" sz="3600" b="1" dirty="0"/>
              <a:t> as Modulators of Breast Cancer </a:t>
            </a:r>
            <a:r>
              <a:rPr lang="en-US" sz="3600" b="1" dirty="0" smtClean="0"/>
              <a:t>Progression”</a:t>
            </a:r>
            <a:r>
              <a:rPr lang="en-US" sz="3600" b="1" dirty="0" smtClean="0">
                <a:solidFill>
                  <a:srgbClr val="FF0000"/>
                </a:solidFill>
              </a:rPr>
              <a:t>*</a:t>
            </a: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3" name="Content Placeholder 2"/>
          <p:cNvSpPr>
            <a:spLocks noGrp="1"/>
          </p:cNvSpPr>
          <p:nvPr>
            <p:ph idx="1"/>
          </p:nvPr>
        </p:nvSpPr>
        <p:spPr>
          <a:xfrm>
            <a:off x="321733" y="1417638"/>
            <a:ext cx="8229600" cy="4525963"/>
          </a:xfrm>
        </p:spPr>
        <p:txBody>
          <a:bodyPr>
            <a:normAutofit fontScale="92500" lnSpcReduction="10000"/>
          </a:bodyPr>
          <a:lstStyle/>
          <a:p>
            <a:r>
              <a:rPr lang="en-US" dirty="0" err="1"/>
              <a:t>Heparanase</a:t>
            </a:r>
            <a:r>
              <a:rPr lang="en-US" dirty="0"/>
              <a:t> is a potent tumor modulator due to its </a:t>
            </a:r>
            <a:r>
              <a:rPr lang="en-US" dirty="0" err="1"/>
              <a:t>protumorigenic</a:t>
            </a:r>
            <a:r>
              <a:rPr lang="en-US" dirty="0"/>
              <a:t>, </a:t>
            </a:r>
            <a:r>
              <a:rPr lang="en-US" dirty="0" err="1"/>
              <a:t>proangiogenic</a:t>
            </a:r>
            <a:r>
              <a:rPr lang="en-US" dirty="0"/>
              <a:t>, and </a:t>
            </a:r>
            <a:r>
              <a:rPr lang="en-US" dirty="0" err="1"/>
              <a:t>prometastatic</a:t>
            </a:r>
            <a:r>
              <a:rPr lang="en-US" dirty="0"/>
              <a:t> </a:t>
            </a:r>
            <a:r>
              <a:rPr lang="en-US" dirty="0" smtClean="0"/>
              <a:t>activities</a:t>
            </a:r>
          </a:p>
          <a:p>
            <a:pPr lvl="1"/>
            <a:r>
              <a:rPr lang="en-US" dirty="0" smtClean="0"/>
              <a:t>Plays </a:t>
            </a:r>
            <a:r>
              <a:rPr lang="en-US" dirty="0"/>
              <a:t>a role in bone metastasis</a:t>
            </a:r>
          </a:p>
          <a:p>
            <a:r>
              <a:rPr lang="en-US" dirty="0" err="1"/>
              <a:t>Heparanase</a:t>
            </a:r>
            <a:r>
              <a:rPr lang="en-US" dirty="0"/>
              <a:t> breaks down heparin sulfate into fragments of 4 to 7 </a:t>
            </a:r>
            <a:r>
              <a:rPr lang="en-US" dirty="0" err="1"/>
              <a:t>kDa</a:t>
            </a:r>
            <a:r>
              <a:rPr lang="en-US" dirty="0"/>
              <a:t> size</a:t>
            </a:r>
          </a:p>
          <a:p>
            <a:r>
              <a:rPr lang="en-US" dirty="0" err="1"/>
              <a:t>Heparinase</a:t>
            </a:r>
            <a:r>
              <a:rPr lang="en-US" dirty="0"/>
              <a:t> is </a:t>
            </a:r>
            <a:r>
              <a:rPr lang="en-US" dirty="0" err="1"/>
              <a:t>upregulated</a:t>
            </a:r>
            <a:r>
              <a:rPr lang="en-US" dirty="0"/>
              <a:t> in all human sarcomas and </a:t>
            </a:r>
            <a:r>
              <a:rPr lang="en-US" dirty="0" smtClean="0"/>
              <a:t>carcinomas</a:t>
            </a:r>
            <a:endParaRPr lang="en-US" dirty="0"/>
          </a:p>
          <a:p>
            <a:r>
              <a:rPr lang="en-US" dirty="0"/>
              <a:t>Syndecan-1 shedding is an important step in tumor invasion and metastasis</a:t>
            </a:r>
          </a:p>
        </p:txBody>
      </p:sp>
      <p:sp>
        <p:nvSpPr>
          <p:cNvPr id="4" name="TextBox 3"/>
          <p:cNvSpPr txBox="1"/>
          <p:nvPr/>
        </p:nvSpPr>
        <p:spPr>
          <a:xfrm>
            <a:off x="818741" y="6281863"/>
            <a:ext cx="8454754" cy="400110"/>
          </a:xfrm>
          <a:prstGeom prst="rect">
            <a:avLst/>
          </a:prstGeom>
          <a:noFill/>
        </p:spPr>
        <p:txBody>
          <a:bodyPr wrap="square" rtlCol="0">
            <a:spAutoFit/>
          </a:bodyPr>
          <a:lstStyle/>
          <a:p>
            <a:r>
              <a:rPr lang="en-US" sz="2000" dirty="0" smtClean="0">
                <a:solidFill>
                  <a:srgbClr val="FF0000"/>
                </a:solidFill>
              </a:rPr>
              <a:t>*</a:t>
            </a:r>
            <a:r>
              <a:rPr lang="en-US" sz="2000" dirty="0" smtClean="0"/>
              <a:t>A.M. Gomes et al.,  </a:t>
            </a:r>
            <a:r>
              <a:rPr lang="en-US" sz="2000" dirty="0" err="1"/>
              <a:t>BioMed</a:t>
            </a:r>
            <a:r>
              <a:rPr lang="en-US" sz="2000" dirty="0"/>
              <a:t> Research </a:t>
            </a:r>
            <a:r>
              <a:rPr lang="en-US" sz="2000" dirty="0" smtClean="0"/>
              <a:t>International,  2013, article ID: 852093 </a:t>
            </a:r>
            <a:endParaRPr lang="en-US" sz="2000" dirty="0"/>
          </a:p>
        </p:txBody>
      </p:sp>
      <p:sp>
        <p:nvSpPr>
          <p:cNvPr id="5" name="Content Placeholder 2"/>
          <p:cNvSpPr txBox="1">
            <a:spLocks/>
          </p:cNvSpPr>
          <p:nvPr/>
        </p:nvSpPr>
        <p:spPr>
          <a:xfrm>
            <a:off x="321733" y="2243417"/>
            <a:ext cx="8229600" cy="2464050"/>
          </a:xfrm>
          <a:prstGeom prst="rect">
            <a:avLst/>
          </a:prstGeom>
          <a:solidFill>
            <a:srgbClr val="FFFFD8"/>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600" dirty="0" smtClean="0"/>
          </a:p>
          <a:p>
            <a:pPr marL="0" indent="0" algn="ctr">
              <a:buFont typeface="Arial"/>
              <a:buNone/>
            </a:pPr>
            <a:r>
              <a:rPr lang="en-US" sz="3600" dirty="0" smtClean="0"/>
              <a:t>  Is the tumor providing                           </a:t>
            </a:r>
            <a:r>
              <a:rPr lang="en-US" sz="3600" dirty="0" err="1" smtClean="0"/>
              <a:t>heparan</a:t>
            </a:r>
            <a:r>
              <a:rPr lang="en-US" sz="3600" dirty="0" smtClean="0"/>
              <a:t> sulfate to the blood?</a:t>
            </a:r>
          </a:p>
          <a:p>
            <a:pPr marL="0" indent="0" algn="ctr">
              <a:buFont typeface="Arial"/>
              <a:buNone/>
            </a:pPr>
            <a:endParaRPr lang="en-US" sz="3600" dirty="0"/>
          </a:p>
        </p:txBody>
      </p:sp>
    </p:spTree>
    <p:extLst>
      <p:ext uri="{BB962C8B-B14F-4D97-AF65-F5344CB8AC3E}">
        <p14:creationId xmlns:p14="http://schemas.microsoft.com/office/powerpoint/2010/main" val="23931680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ocalyx.png"/>
          <p:cNvPicPr>
            <a:picLocks noChangeAspect="1"/>
          </p:cNvPicPr>
          <p:nvPr/>
        </p:nvPicPr>
        <p:blipFill>
          <a:blip r:embed="rId3"/>
          <a:stretch>
            <a:fillRect/>
          </a:stretch>
        </p:blipFill>
        <p:spPr>
          <a:xfrm>
            <a:off x="-1751319" y="1577075"/>
            <a:ext cx="10149818" cy="8719007"/>
          </a:xfrm>
          <a:prstGeom prst="rect">
            <a:avLst/>
          </a:prstGeom>
        </p:spPr>
      </p:pic>
      <p:sp>
        <p:nvSpPr>
          <p:cNvPr id="2" name="Title 1"/>
          <p:cNvSpPr>
            <a:spLocks noGrp="1"/>
          </p:cNvSpPr>
          <p:nvPr>
            <p:ph type="title"/>
          </p:nvPr>
        </p:nvSpPr>
        <p:spPr>
          <a:xfrm>
            <a:off x="457200" y="-233352"/>
            <a:ext cx="8229600" cy="1143000"/>
          </a:xfrm>
        </p:spPr>
        <p:txBody>
          <a:bodyPr>
            <a:normAutofit fontScale="90000"/>
          </a:bodyPr>
          <a:lstStyle/>
          <a:p>
            <a:r>
              <a:rPr lang="en-US" b="1" dirty="0" err="1" smtClean="0"/>
              <a:t>Syndecan</a:t>
            </a:r>
            <a:r>
              <a:rPr lang="en-US" b="1" dirty="0" smtClean="0"/>
              <a:t> Shedding in Breast Cancer</a:t>
            </a:r>
            <a:endParaRPr lang="en-US" b="1" dirty="0"/>
          </a:p>
        </p:txBody>
      </p:sp>
      <p:grpSp>
        <p:nvGrpSpPr>
          <p:cNvPr id="3" name="Group 34"/>
          <p:cNvGrpSpPr/>
          <p:nvPr/>
        </p:nvGrpSpPr>
        <p:grpSpPr>
          <a:xfrm>
            <a:off x="2859725" y="2654940"/>
            <a:ext cx="600751" cy="562800"/>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 name="Group 34"/>
          <p:cNvGrpSpPr/>
          <p:nvPr/>
        </p:nvGrpSpPr>
        <p:grpSpPr>
          <a:xfrm>
            <a:off x="6119335" y="1730240"/>
            <a:ext cx="600751" cy="562800"/>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5124068" y="2885695"/>
            <a:ext cx="600751" cy="562800"/>
            <a:chOff x="427294" y="6190047"/>
            <a:chExt cx="600751" cy="562800"/>
          </a:xfrm>
        </p:grpSpPr>
        <p:sp>
          <p:nvSpPr>
            <p:cNvPr id="20" name="Oval 1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27"/>
            <p:cNvGrpSpPr/>
            <p:nvPr/>
          </p:nvGrpSpPr>
          <p:grpSpPr>
            <a:xfrm>
              <a:off x="427294" y="6190047"/>
              <a:ext cx="600751" cy="369656"/>
              <a:chOff x="302804" y="5297926"/>
              <a:chExt cx="600751" cy="369656"/>
            </a:xfrm>
          </p:grpSpPr>
          <p:sp>
            <p:nvSpPr>
              <p:cNvPr id="22" name="Oval 2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4523317" y="2868611"/>
            <a:ext cx="600751" cy="562800"/>
            <a:chOff x="427294" y="6190047"/>
            <a:chExt cx="600751" cy="562800"/>
          </a:xfrm>
        </p:grpSpPr>
        <p:sp>
          <p:nvSpPr>
            <p:cNvPr id="27" name="Oval 2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7"/>
            <p:cNvGrpSpPr/>
            <p:nvPr/>
          </p:nvGrpSpPr>
          <p:grpSpPr>
            <a:xfrm>
              <a:off x="427294" y="6190047"/>
              <a:ext cx="600751" cy="369656"/>
              <a:chOff x="302804" y="5297926"/>
              <a:chExt cx="600751" cy="369656"/>
            </a:xfrm>
          </p:grpSpPr>
          <p:sp>
            <p:nvSpPr>
              <p:cNvPr id="29" name="Oval 2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7" name="TextBox 36"/>
          <p:cNvSpPr txBox="1"/>
          <p:nvPr/>
        </p:nvSpPr>
        <p:spPr>
          <a:xfrm>
            <a:off x="457200" y="5713323"/>
            <a:ext cx="3886297" cy="646331"/>
          </a:xfrm>
          <a:prstGeom prst="rect">
            <a:avLst/>
          </a:prstGeom>
          <a:solidFill>
            <a:srgbClr val="FFFEAA"/>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Figure 1 from </a:t>
            </a:r>
            <a:r>
              <a:rPr lang="en-US" dirty="0" err="1"/>
              <a:t>Weinbaum</a:t>
            </a:r>
            <a:r>
              <a:rPr lang="en-US" dirty="0"/>
              <a:t> et al., </a:t>
            </a:r>
            <a:r>
              <a:rPr lang="en-US" dirty="0" err="1"/>
              <a:t>Annu</a:t>
            </a:r>
            <a:r>
              <a:rPr lang="en-US" dirty="0"/>
              <a:t>. Rev. Biomed. Eng. 2007. 9:121–67</a:t>
            </a:r>
          </a:p>
        </p:txBody>
      </p:sp>
      <p:sp>
        <p:nvSpPr>
          <p:cNvPr id="28" name="Freeform 27"/>
          <p:cNvSpPr/>
          <p:nvPr/>
        </p:nvSpPr>
        <p:spPr>
          <a:xfrm>
            <a:off x="5197147" y="1303554"/>
            <a:ext cx="3095190" cy="2586524"/>
          </a:xfrm>
          <a:custGeom>
            <a:avLst/>
            <a:gdLst>
              <a:gd name="connsiteX0" fmla="*/ 1000453 w 3095190"/>
              <a:gd name="connsiteY0" fmla="*/ 51113 h 2586524"/>
              <a:gd name="connsiteX1" fmla="*/ 1386 w 3095190"/>
              <a:gd name="connsiteY1" fmla="*/ 863913 h 2586524"/>
              <a:gd name="connsiteX2" fmla="*/ 797253 w 3095190"/>
              <a:gd name="connsiteY2" fmla="*/ 1846046 h 2586524"/>
              <a:gd name="connsiteX3" fmla="*/ 1406853 w 3095190"/>
              <a:gd name="connsiteY3" fmla="*/ 2506446 h 2586524"/>
              <a:gd name="connsiteX4" fmla="*/ 2981653 w 3095190"/>
              <a:gd name="connsiteY4" fmla="*/ 2370979 h 2586524"/>
              <a:gd name="connsiteX5" fmla="*/ 2846186 w 3095190"/>
              <a:gd name="connsiteY5" fmla="*/ 677646 h 2586524"/>
              <a:gd name="connsiteX6" fmla="*/ 1847120 w 3095190"/>
              <a:gd name="connsiteY6" fmla="*/ 101913 h 2586524"/>
              <a:gd name="connsiteX7" fmla="*/ 1034320 w 3095190"/>
              <a:gd name="connsiteY7" fmla="*/ 313 h 258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190" h="2586524">
                <a:moveTo>
                  <a:pt x="1000453" y="51113"/>
                </a:moveTo>
                <a:cubicBezTo>
                  <a:pt x="517853" y="307935"/>
                  <a:pt x="35253" y="564758"/>
                  <a:pt x="1386" y="863913"/>
                </a:cubicBezTo>
                <a:cubicBezTo>
                  <a:pt x="-32481" y="1163068"/>
                  <a:pt x="563008" y="1572291"/>
                  <a:pt x="797253" y="1846046"/>
                </a:cubicBezTo>
                <a:cubicBezTo>
                  <a:pt x="1031498" y="2119802"/>
                  <a:pt x="1042786" y="2418957"/>
                  <a:pt x="1406853" y="2506446"/>
                </a:cubicBezTo>
                <a:cubicBezTo>
                  <a:pt x="1770920" y="2593935"/>
                  <a:pt x="2741764" y="2675779"/>
                  <a:pt x="2981653" y="2370979"/>
                </a:cubicBezTo>
                <a:cubicBezTo>
                  <a:pt x="3221542" y="2066179"/>
                  <a:pt x="3035275" y="1055824"/>
                  <a:pt x="2846186" y="677646"/>
                </a:cubicBezTo>
                <a:cubicBezTo>
                  <a:pt x="2657097" y="299468"/>
                  <a:pt x="2149098" y="214802"/>
                  <a:pt x="1847120" y="101913"/>
                </a:cubicBezTo>
                <a:cubicBezTo>
                  <a:pt x="1545142" y="-10976"/>
                  <a:pt x="1034320" y="313"/>
                  <a:pt x="1034320" y="313"/>
                </a:cubicBezTo>
              </a:path>
            </a:pathLst>
          </a:cu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3484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419" y="312209"/>
            <a:ext cx="8514346" cy="1143000"/>
          </a:xfrm>
        </p:spPr>
        <p:txBody>
          <a:bodyPr>
            <a:noAutofit/>
          </a:bodyPr>
          <a:lstStyle/>
          <a:p>
            <a:r>
              <a:rPr lang="en-US" sz="3600" b="1" dirty="0"/>
              <a:t>Hydrolysis of </a:t>
            </a:r>
            <a:r>
              <a:rPr lang="en-US" sz="3600" b="1" dirty="0" err="1"/>
              <a:t>Estrone</a:t>
            </a:r>
            <a:r>
              <a:rPr lang="en-US" sz="3600" b="1" dirty="0"/>
              <a:t> Sulfate </a:t>
            </a:r>
            <a:r>
              <a:rPr lang="en-US" sz="3600" b="1" dirty="0" smtClean="0"/>
              <a:t>and </a:t>
            </a:r>
            <a:r>
              <a:rPr lang="en-US" sz="3600" b="1" dirty="0" err="1" smtClean="0"/>
              <a:t>Dehydroepiandrosterone</a:t>
            </a:r>
            <a:r>
              <a:rPr lang="en-US" sz="3600" b="1" dirty="0" smtClean="0"/>
              <a:t> (DHEA) </a:t>
            </a:r>
            <a:r>
              <a:rPr lang="en-US" sz="3600" b="1" dirty="0"/>
              <a:t>Sulfate by</a:t>
            </a:r>
            <a:br>
              <a:rPr lang="en-US" sz="3600" b="1" dirty="0"/>
            </a:br>
            <a:r>
              <a:rPr lang="en-US" sz="3600" b="1" dirty="0"/>
              <a:t>MCF-7 Human Breast Cancer Cells</a:t>
            </a:r>
            <a:r>
              <a:rPr lang="en-US" sz="3600" b="1" dirty="0">
                <a:solidFill>
                  <a:srgbClr val="FF0000"/>
                </a:solidFill>
              </a:rPr>
              <a:t>*</a:t>
            </a:r>
          </a:p>
        </p:txBody>
      </p:sp>
      <p:sp>
        <p:nvSpPr>
          <p:cNvPr id="3" name="Content Placeholder 2"/>
          <p:cNvSpPr>
            <a:spLocks noGrp="1"/>
          </p:cNvSpPr>
          <p:nvPr>
            <p:ph idx="1"/>
          </p:nvPr>
        </p:nvSpPr>
        <p:spPr>
          <a:xfrm>
            <a:off x="572165" y="2736568"/>
            <a:ext cx="8229600" cy="1739621"/>
          </a:xfrm>
          <a:solidFill>
            <a:srgbClr val="FFFFD8"/>
          </a:solidFill>
          <a:ln>
            <a:solidFill>
              <a:schemeClr val="tx1"/>
            </a:solidFill>
          </a:ln>
        </p:spPr>
        <p:txBody>
          <a:bodyPr/>
          <a:lstStyle/>
          <a:p>
            <a:pPr marL="0" indent="0" algn="ctr">
              <a:buNone/>
            </a:pPr>
            <a:r>
              <a:rPr lang="en-US" dirty="0" smtClean="0"/>
              <a:t>Breast cancer tumor cells break down        </a:t>
            </a:r>
            <a:r>
              <a:rPr lang="en-US" dirty="0" err="1" smtClean="0"/>
              <a:t>estrone</a:t>
            </a:r>
            <a:r>
              <a:rPr lang="en-US" dirty="0" smtClean="0"/>
              <a:t> sulfate and DHEA sulfate in order          to supply sulfate to the blood stream??</a:t>
            </a:r>
            <a:endParaRPr lang="en-US" dirty="0"/>
          </a:p>
        </p:txBody>
      </p:sp>
      <p:sp>
        <p:nvSpPr>
          <p:cNvPr id="4" name="TextBox 3"/>
          <p:cNvSpPr txBox="1"/>
          <p:nvPr/>
        </p:nvSpPr>
        <p:spPr>
          <a:xfrm>
            <a:off x="2224574" y="6322496"/>
            <a:ext cx="6577191" cy="369332"/>
          </a:xfrm>
          <a:prstGeom prst="rect">
            <a:avLst/>
          </a:prstGeom>
          <a:noFill/>
        </p:spPr>
        <p:txBody>
          <a:bodyPr wrap="none" rtlCol="0">
            <a:spAutoFit/>
          </a:bodyPr>
          <a:lstStyle/>
          <a:p>
            <a:r>
              <a:rPr lang="en-US" dirty="0" smtClean="0">
                <a:solidFill>
                  <a:srgbClr val="FF0000"/>
                </a:solidFill>
              </a:rPr>
              <a:t>*</a:t>
            </a:r>
            <a:r>
              <a:rPr lang="en-US" dirty="0" err="1" smtClean="0"/>
              <a:t>J.H.MacIndoe</a:t>
            </a:r>
            <a:r>
              <a:rPr lang="en-US" dirty="0" smtClean="0"/>
              <a:t> </a:t>
            </a:r>
            <a:r>
              <a:rPr lang="en-US" dirty="0"/>
              <a:t>et al., Endocrinology Sep 1, 1988, 123(3), 1281-1287.</a:t>
            </a:r>
          </a:p>
        </p:txBody>
      </p:sp>
    </p:spTree>
    <p:extLst>
      <p:ext uri="{BB962C8B-B14F-4D97-AF65-F5344CB8AC3E}">
        <p14:creationId xmlns:p14="http://schemas.microsoft.com/office/powerpoint/2010/main" val="100094029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851" y="40182"/>
            <a:ext cx="9964615" cy="1143000"/>
          </a:xfrm>
        </p:spPr>
        <p:txBody>
          <a:bodyPr>
            <a:normAutofit/>
          </a:bodyPr>
          <a:lstStyle/>
          <a:p>
            <a:r>
              <a:rPr lang="en-US" sz="4000" b="1" dirty="0" smtClean="0"/>
              <a:t>Curing Cancer Brings on Health Problems</a:t>
            </a:r>
            <a:r>
              <a:rPr lang="en-US" sz="4000" b="1" dirty="0" smtClean="0">
                <a:solidFill>
                  <a:srgbClr val="FF0000"/>
                </a:solidFill>
              </a:rPr>
              <a:t>*</a:t>
            </a:r>
            <a:endParaRPr lang="en-US" sz="40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“The </a:t>
            </a:r>
            <a:r>
              <a:rPr lang="en-US" dirty="0"/>
              <a:t>rise in cancer survival in Britain is a </a:t>
            </a:r>
            <a:r>
              <a:rPr lang="en-US" dirty="0" smtClean="0"/>
              <a:t>‘double</a:t>
            </a:r>
            <a:r>
              <a:rPr lang="en-US" dirty="0"/>
              <a:t>-edged </a:t>
            </a:r>
            <a:r>
              <a:rPr lang="en-US" dirty="0" smtClean="0"/>
              <a:t>sword’ </a:t>
            </a:r>
            <a:r>
              <a:rPr lang="en-US" dirty="0"/>
              <a:t>a charity has warned, because the NHS is </a:t>
            </a:r>
            <a:r>
              <a:rPr lang="en-US" dirty="0" smtClean="0"/>
              <a:t>‘woefully unprepared’ </a:t>
            </a:r>
            <a:r>
              <a:rPr lang="en-US" dirty="0"/>
              <a:t>to cope with the number of patients who go on to suffer long-term health problems</a:t>
            </a:r>
            <a:r>
              <a:rPr lang="en-US" dirty="0" smtClean="0"/>
              <a:t>.”</a:t>
            </a:r>
          </a:p>
          <a:p>
            <a:pPr marL="0" indent="0">
              <a:buNone/>
            </a:pPr>
            <a:r>
              <a:rPr lang="en-US" dirty="0" smtClean="0"/>
              <a:t>“… one </a:t>
            </a:r>
            <a:r>
              <a:rPr lang="en-US" dirty="0"/>
              <a:t>in four survivors is left suffering long-term debilitating health conditions as a result of the disease, or the treatment for it</a:t>
            </a:r>
            <a:r>
              <a:rPr lang="en-US" dirty="0" smtClean="0"/>
              <a:t>.”</a:t>
            </a:r>
            <a:endParaRPr lang="en-US" dirty="0"/>
          </a:p>
          <a:p>
            <a:endParaRPr lang="en-US" dirty="0"/>
          </a:p>
        </p:txBody>
      </p:sp>
      <p:sp>
        <p:nvSpPr>
          <p:cNvPr id="4" name="TextBox 3"/>
          <p:cNvSpPr txBox="1"/>
          <p:nvPr/>
        </p:nvSpPr>
        <p:spPr>
          <a:xfrm>
            <a:off x="2383926" y="6124526"/>
            <a:ext cx="6571030"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a:t>
            </a:r>
            <a:r>
              <a:rPr lang="en-US" sz="2000" dirty="0"/>
              <a:t>://www.telegraph.co.uk/health/healthnews/10188236</a:t>
            </a:r>
            <a:r>
              <a:rPr lang="en-US" sz="2000" dirty="0" smtClean="0"/>
              <a:t>/</a:t>
            </a:r>
          </a:p>
          <a:p>
            <a:pPr algn="r"/>
            <a:r>
              <a:rPr lang="en-US" sz="2000" dirty="0" smtClean="0"/>
              <a:t>Rise</a:t>
            </a:r>
            <a:r>
              <a:rPr lang="en-US" sz="2000" dirty="0"/>
              <a:t>-in-cancer-survival-is-a-double-edged-</a:t>
            </a:r>
            <a:r>
              <a:rPr lang="en-US" sz="2000" dirty="0" err="1"/>
              <a:t>sword.html</a:t>
            </a:r>
            <a:endParaRPr lang="en-US" sz="2000" dirty="0"/>
          </a:p>
        </p:txBody>
      </p:sp>
    </p:spTree>
    <p:extLst>
      <p:ext uri="{BB962C8B-B14F-4D97-AF65-F5344CB8AC3E}">
        <p14:creationId xmlns:p14="http://schemas.microsoft.com/office/powerpoint/2010/main" val="93987701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prstClr val="black"/>
                </a:solidFill>
              </a:rPr>
              <a:t>Curing Cancer Brings on Health </a:t>
            </a:r>
            <a:r>
              <a:rPr lang="en-US" sz="4000" b="1" dirty="0" smtClean="0">
                <a:solidFill>
                  <a:prstClr val="black"/>
                </a:solidFill>
              </a:rPr>
              <a:t>Problems, Cont’d</a:t>
            </a:r>
            <a:r>
              <a:rPr lang="en-US" sz="4000" b="1" dirty="0" smtClean="0">
                <a:solidFill>
                  <a:srgbClr val="FF0000"/>
                </a:solidFill>
              </a:rPr>
              <a:t>*</a:t>
            </a:r>
            <a:endParaRPr lang="en-US" b="1" dirty="0"/>
          </a:p>
        </p:txBody>
      </p:sp>
      <p:sp>
        <p:nvSpPr>
          <p:cNvPr id="3" name="Content Placeholder 2"/>
          <p:cNvSpPr>
            <a:spLocks noGrp="1"/>
          </p:cNvSpPr>
          <p:nvPr>
            <p:ph idx="1"/>
          </p:nvPr>
        </p:nvSpPr>
        <p:spPr/>
        <p:txBody>
          <a:bodyPr/>
          <a:lstStyle/>
          <a:p>
            <a:r>
              <a:rPr lang="en-US" dirty="0" smtClean="0"/>
              <a:t>Many </a:t>
            </a:r>
            <a:r>
              <a:rPr lang="en-US" dirty="0"/>
              <a:t>cancer survivors suffer extreme pain up to five years after diagnosis</a:t>
            </a:r>
          </a:p>
          <a:p>
            <a:r>
              <a:rPr lang="en-US" dirty="0" smtClean="0"/>
              <a:t>Women </a:t>
            </a:r>
            <a:r>
              <a:rPr lang="en-US" dirty="0"/>
              <a:t>diagnosed with breast cancer are almost twice as likely to get heart failure</a:t>
            </a:r>
          </a:p>
          <a:p>
            <a:r>
              <a:rPr lang="en-US" dirty="0" smtClean="0"/>
              <a:t>Men </a:t>
            </a:r>
            <a:r>
              <a:rPr lang="en-US" dirty="0"/>
              <a:t>diagnosed with </a:t>
            </a:r>
            <a:r>
              <a:rPr lang="en-US" dirty="0" smtClean="0"/>
              <a:t>prostate </a:t>
            </a:r>
            <a:r>
              <a:rPr lang="en-US" dirty="0"/>
              <a:t>cancer are more than twice as likely to get osteoporosis</a:t>
            </a:r>
          </a:p>
          <a:p>
            <a:r>
              <a:rPr lang="en-US" dirty="0" smtClean="0"/>
              <a:t>Many </a:t>
            </a:r>
            <a:r>
              <a:rPr lang="en-US" dirty="0"/>
              <a:t>treated for prostate cancer or bowel cancer suffer from incontinence</a:t>
            </a:r>
          </a:p>
          <a:p>
            <a:endParaRPr lang="en-US" dirty="0"/>
          </a:p>
        </p:txBody>
      </p:sp>
      <p:sp>
        <p:nvSpPr>
          <p:cNvPr id="4" name="TextBox 3"/>
          <p:cNvSpPr txBox="1"/>
          <p:nvPr/>
        </p:nvSpPr>
        <p:spPr>
          <a:xfrm>
            <a:off x="2383926" y="6124526"/>
            <a:ext cx="6571030"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a:t>
            </a:r>
            <a:r>
              <a:rPr lang="en-US" sz="2000" dirty="0"/>
              <a:t>://www.telegraph.co.uk/health/healthnews/10188236</a:t>
            </a:r>
            <a:r>
              <a:rPr lang="en-US" sz="2000" dirty="0" smtClean="0"/>
              <a:t>/</a:t>
            </a:r>
          </a:p>
          <a:p>
            <a:pPr algn="r"/>
            <a:r>
              <a:rPr lang="en-US" sz="2000" dirty="0" smtClean="0"/>
              <a:t>Rise</a:t>
            </a:r>
            <a:r>
              <a:rPr lang="en-US" sz="2000" dirty="0"/>
              <a:t>-in-cancer-survival-is-a-double-edged-</a:t>
            </a:r>
            <a:r>
              <a:rPr lang="en-US" sz="2000" dirty="0" err="1"/>
              <a:t>sword.html</a:t>
            </a:r>
            <a:endParaRPr lang="en-US" sz="2000" dirty="0"/>
          </a:p>
        </p:txBody>
      </p:sp>
    </p:spTree>
    <p:extLst>
      <p:ext uri="{BB962C8B-B14F-4D97-AF65-F5344CB8AC3E}">
        <p14:creationId xmlns:p14="http://schemas.microsoft.com/office/powerpoint/2010/main" val="181764517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Chemotherapy for Breast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183467"/>
          </a:xfrm>
        </p:spPr>
        <p:txBody>
          <a:bodyPr>
            <a:normAutofit lnSpcReduction="10000"/>
          </a:bodyPr>
          <a:lstStyle/>
          <a:p>
            <a:r>
              <a:rPr lang="en-US" dirty="0" smtClean="0"/>
              <a:t>Chemotherapy induces anemia</a:t>
            </a:r>
          </a:p>
          <a:p>
            <a:r>
              <a:rPr lang="en-US" dirty="0" smtClean="0"/>
              <a:t>EPO (erythropoietin) sometimes given to induce RBC regeneration from bone marrow</a:t>
            </a:r>
          </a:p>
          <a:p>
            <a:pPr lvl="1"/>
            <a:r>
              <a:rPr lang="en-US" dirty="0" smtClean="0"/>
              <a:t>This can lead to thrombosis (blood clots)</a:t>
            </a:r>
          </a:p>
          <a:p>
            <a:r>
              <a:rPr lang="en-US" dirty="0" smtClean="0"/>
              <a:t>Alternative is blood transfusions to restore hemoglobin count</a:t>
            </a:r>
          </a:p>
          <a:p>
            <a:endParaRPr lang="en-US" dirty="0"/>
          </a:p>
        </p:txBody>
      </p:sp>
      <p:sp>
        <p:nvSpPr>
          <p:cNvPr id="4" name="TextBox 3"/>
          <p:cNvSpPr txBox="1"/>
          <p:nvPr/>
        </p:nvSpPr>
        <p:spPr>
          <a:xfrm>
            <a:off x="931334" y="5122333"/>
            <a:ext cx="6455833" cy="954107"/>
          </a:xfrm>
          <a:prstGeom prst="rect">
            <a:avLst/>
          </a:prstGeom>
          <a:solidFill>
            <a:srgbClr val="FFFFD8"/>
          </a:solidFill>
          <a:ln>
            <a:solidFill>
              <a:schemeClr val="tx1"/>
            </a:solidFill>
          </a:ln>
        </p:spPr>
        <p:txBody>
          <a:bodyPr wrap="square" rtlCol="0">
            <a:spAutoFit/>
          </a:bodyPr>
          <a:lstStyle/>
          <a:p>
            <a:pPr algn="ctr"/>
            <a:r>
              <a:rPr lang="en-US" sz="2800" dirty="0" smtClean="0"/>
              <a:t>These problems suggest that breast cancer is associated with unstable blood</a:t>
            </a:r>
            <a:endParaRPr lang="en-US" sz="2800" dirty="0"/>
          </a:p>
        </p:txBody>
      </p:sp>
      <p:sp>
        <p:nvSpPr>
          <p:cNvPr id="5" name="TextBox 4"/>
          <p:cNvSpPr txBox="1"/>
          <p:nvPr/>
        </p:nvSpPr>
        <p:spPr>
          <a:xfrm>
            <a:off x="931334" y="6319278"/>
            <a:ext cx="7698491"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www.medpagetoday.com</a:t>
            </a:r>
            <a:r>
              <a:rPr lang="en-US" sz="2000" dirty="0"/>
              <a:t>/</a:t>
            </a:r>
            <a:r>
              <a:rPr lang="en-US" sz="2000" dirty="0" err="1"/>
              <a:t>HematologyOncology</a:t>
            </a:r>
            <a:r>
              <a:rPr lang="en-US" sz="2000" dirty="0"/>
              <a:t>/Anemia/40536</a:t>
            </a:r>
          </a:p>
        </p:txBody>
      </p:sp>
    </p:spTree>
    <p:extLst>
      <p:ext uri="{BB962C8B-B14F-4D97-AF65-F5344CB8AC3E}">
        <p14:creationId xmlns:p14="http://schemas.microsoft.com/office/powerpoint/2010/main" val="13931318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Cognitive Decline and Breast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1"/>
            <a:ext cx="8229600" cy="2567510"/>
          </a:xfrm>
        </p:spPr>
        <p:txBody>
          <a:bodyPr/>
          <a:lstStyle/>
          <a:p>
            <a:pPr marL="0" indent="0" algn="ctr">
              <a:buNone/>
            </a:pPr>
            <a:r>
              <a:rPr lang="en-US" dirty="0"/>
              <a:t>"Patients treated with </a:t>
            </a:r>
            <a:r>
              <a:rPr lang="en-US" i="1" dirty="0">
                <a:solidFill>
                  <a:srgbClr val="FF0000"/>
                </a:solidFill>
              </a:rPr>
              <a:t>hormonal</a:t>
            </a:r>
            <a:r>
              <a:rPr lang="en-US" dirty="0"/>
              <a:t> therapy were five times more likely </a:t>
            </a:r>
            <a:r>
              <a:rPr lang="en-US" dirty="0" smtClean="0"/>
              <a:t>to exhibit </a:t>
            </a:r>
            <a:r>
              <a:rPr lang="en-US" dirty="0"/>
              <a:t>cognitive decline as compared with a </a:t>
            </a:r>
            <a:r>
              <a:rPr lang="en-US" dirty="0" smtClean="0"/>
              <a:t>control group</a:t>
            </a:r>
            <a:r>
              <a:rPr lang="en-US" dirty="0"/>
              <a:t>. Chemotherapy was not a significant predictor </a:t>
            </a:r>
            <a:r>
              <a:rPr lang="en-US" dirty="0" smtClean="0"/>
              <a:t>   of cognitive decline</a:t>
            </a:r>
            <a:r>
              <a:rPr lang="en-US" dirty="0"/>
              <a:t>."</a:t>
            </a:r>
          </a:p>
          <a:p>
            <a:endParaRPr lang="en-US" dirty="0"/>
          </a:p>
        </p:txBody>
      </p:sp>
      <p:sp>
        <p:nvSpPr>
          <p:cNvPr id="4" name="TextBox 3"/>
          <p:cNvSpPr txBox="1"/>
          <p:nvPr/>
        </p:nvSpPr>
        <p:spPr>
          <a:xfrm>
            <a:off x="2380591" y="5972069"/>
            <a:ext cx="6763409" cy="923330"/>
          </a:xfrm>
          <a:prstGeom prst="rect">
            <a:avLst/>
          </a:prstGeom>
          <a:noFill/>
        </p:spPr>
        <p:txBody>
          <a:bodyPr wrap="square" rtlCol="0">
            <a:spAutoFit/>
          </a:bodyPr>
          <a:lstStyle/>
          <a:p>
            <a:r>
              <a:rPr lang="en-US" dirty="0">
                <a:solidFill>
                  <a:srgbClr val="FF0000"/>
                </a:solidFill>
              </a:rPr>
              <a:t>*</a:t>
            </a:r>
            <a:r>
              <a:rPr lang="en-US" dirty="0" smtClean="0"/>
              <a:t>http</a:t>
            </a:r>
            <a:r>
              <a:rPr lang="en-US" dirty="0"/>
              <a:t>://www.medpagetoday.com/MeetingCoverage/MBCS/</a:t>
            </a:r>
            <a:r>
              <a:rPr lang="en-US" dirty="0" smtClean="0"/>
              <a:t>41486</a:t>
            </a:r>
          </a:p>
          <a:p>
            <a:r>
              <a:rPr lang="en-US" dirty="0" err="1" smtClean="0"/>
              <a:t>Rugo</a:t>
            </a:r>
            <a:r>
              <a:rPr lang="en-US" dirty="0" smtClean="0"/>
              <a:t> </a:t>
            </a:r>
            <a:r>
              <a:rPr lang="en-US" dirty="0"/>
              <a:t>H, et al "Prospective study of cognitive function in women with early-stage breast cancer: Predictors of cognitive decline" </a:t>
            </a:r>
            <a:r>
              <a:rPr lang="en-US" i="1" dirty="0"/>
              <a:t>BSC </a:t>
            </a:r>
            <a:r>
              <a:rPr lang="en-US" dirty="0"/>
              <a:t>2013. </a:t>
            </a:r>
          </a:p>
        </p:txBody>
      </p:sp>
      <p:sp>
        <p:nvSpPr>
          <p:cNvPr id="5" name="TextBox 4"/>
          <p:cNvSpPr txBox="1"/>
          <p:nvPr/>
        </p:nvSpPr>
        <p:spPr>
          <a:xfrm>
            <a:off x="457200" y="4562853"/>
            <a:ext cx="8023022" cy="954107"/>
          </a:xfrm>
          <a:prstGeom prst="rect">
            <a:avLst/>
          </a:prstGeom>
          <a:noFill/>
        </p:spPr>
        <p:txBody>
          <a:bodyPr wrap="square" rtlCol="0">
            <a:spAutoFit/>
          </a:bodyPr>
          <a:lstStyle/>
          <a:p>
            <a:pPr algn="ctr"/>
            <a:r>
              <a:rPr lang="en-US" sz="2800" i="1" dirty="0" smtClean="0">
                <a:solidFill>
                  <a:srgbClr val="FF0000"/>
                </a:solidFill>
              </a:rPr>
              <a:t>Suppressed ability to synthesize </a:t>
            </a:r>
            <a:r>
              <a:rPr lang="en-US" sz="2800" i="1" dirty="0" err="1" smtClean="0">
                <a:solidFill>
                  <a:srgbClr val="FF0000"/>
                </a:solidFill>
              </a:rPr>
              <a:t>estrone</a:t>
            </a:r>
            <a:r>
              <a:rPr lang="en-US" sz="2800" i="1" dirty="0" smtClean="0">
                <a:solidFill>
                  <a:srgbClr val="FF0000"/>
                </a:solidFill>
              </a:rPr>
              <a:t> sulfate leads to widespread sulfate deficiency in the brain?</a:t>
            </a:r>
            <a:endParaRPr lang="en-US" sz="2800" i="1" dirty="0">
              <a:solidFill>
                <a:srgbClr val="FF0000"/>
              </a:solidFill>
            </a:endParaRPr>
          </a:p>
        </p:txBody>
      </p:sp>
    </p:spTree>
    <p:extLst>
      <p:ext uri="{BB962C8B-B14F-4D97-AF65-F5344CB8AC3E}">
        <p14:creationId xmlns:p14="http://schemas.microsoft.com/office/powerpoint/2010/main" val="3608792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Statins and Breast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600200"/>
            <a:ext cx="9144000" cy="4525963"/>
          </a:xfrm>
        </p:spPr>
        <p:txBody>
          <a:bodyPr>
            <a:normAutofit fontScale="92500" lnSpcReduction="20000"/>
          </a:bodyPr>
          <a:lstStyle/>
          <a:p>
            <a:r>
              <a:rPr lang="en-US" dirty="0" smtClean="0"/>
              <a:t>Population-based case-control study of breast cancer</a:t>
            </a:r>
          </a:p>
          <a:p>
            <a:r>
              <a:rPr lang="en-US" dirty="0" smtClean="0"/>
              <a:t>1,068 cases compared to 902 controls</a:t>
            </a:r>
          </a:p>
          <a:p>
            <a:r>
              <a:rPr lang="en-US" dirty="0" smtClean="0"/>
              <a:t>Current </a:t>
            </a:r>
            <a:r>
              <a:rPr lang="en-US" dirty="0"/>
              <a:t>users of statins for 10 years or </a:t>
            </a:r>
            <a:r>
              <a:rPr lang="en-US" dirty="0" smtClean="0"/>
              <a:t>longer</a:t>
            </a:r>
          </a:p>
          <a:p>
            <a:pPr lvl="1"/>
            <a:r>
              <a:rPr lang="en-US" dirty="0" smtClean="0"/>
              <a:t>1.83</a:t>
            </a:r>
            <a:r>
              <a:rPr lang="en-US" dirty="0"/>
              <a:t>-fold increased risk of invasive ductal carcinoma </a:t>
            </a:r>
            <a:r>
              <a:rPr lang="en-US" dirty="0" smtClean="0"/>
              <a:t>(accounts for 7 out of 10 cases in UK)</a:t>
            </a:r>
          </a:p>
          <a:p>
            <a:pPr lvl="1"/>
            <a:r>
              <a:rPr lang="en-US" dirty="0" smtClean="0"/>
              <a:t>1.97</a:t>
            </a:r>
            <a:r>
              <a:rPr lang="en-US" dirty="0"/>
              <a:t>-fold increased risk of invasive lobular </a:t>
            </a:r>
            <a:r>
              <a:rPr lang="en-US" dirty="0" smtClean="0"/>
              <a:t>carcinoma             (10 to 15% of cases)</a:t>
            </a:r>
          </a:p>
          <a:p>
            <a:pPr marL="0" indent="0">
              <a:buNone/>
            </a:pPr>
            <a:endParaRPr lang="en-US" i="1" dirty="0" smtClean="0">
              <a:solidFill>
                <a:srgbClr val="FF0000"/>
              </a:solidFill>
            </a:endParaRPr>
          </a:p>
          <a:p>
            <a:pPr marL="0" indent="0" algn="ctr">
              <a:buNone/>
            </a:pPr>
            <a:r>
              <a:rPr lang="en-US" sz="3300" i="1" dirty="0" smtClean="0">
                <a:solidFill>
                  <a:srgbClr val="FF0000"/>
                </a:solidFill>
              </a:rPr>
              <a:t>I hypothesize that this is because statins deplete cholesterol sulfate supply and disrupt sugar metabolism</a:t>
            </a:r>
            <a:endParaRPr lang="en-US" sz="3300" i="1" dirty="0">
              <a:solidFill>
                <a:srgbClr val="FF0000"/>
              </a:solidFill>
            </a:endParaRPr>
          </a:p>
        </p:txBody>
      </p:sp>
      <p:sp>
        <p:nvSpPr>
          <p:cNvPr id="4" name="TextBox 3"/>
          <p:cNvSpPr txBox="1"/>
          <p:nvPr/>
        </p:nvSpPr>
        <p:spPr>
          <a:xfrm>
            <a:off x="226280" y="6380539"/>
            <a:ext cx="8688722" cy="369332"/>
          </a:xfrm>
          <a:prstGeom prst="rect">
            <a:avLst/>
          </a:prstGeom>
          <a:noFill/>
        </p:spPr>
        <p:txBody>
          <a:bodyPr wrap="none" rtlCol="0">
            <a:spAutoFit/>
          </a:bodyPr>
          <a:lstStyle/>
          <a:p>
            <a:r>
              <a:rPr lang="en-US" dirty="0">
                <a:solidFill>
                  <a:srgbClr val="FF0000"/>
                </a:solidFill>
              </a:rPr>
              <a:t>*</a:t>
            </a:r>
            <a:r>
              <a:rPr lang="en-US" dirty="0"/>
              <a:t>J.A. McDougall et al., Cancer </a:t>
            </a:r>
            <a:r>
              <a:rPr lang="en-US" dirty="0" err="1"/>
              <a:t>Epidemiol</a:t>
            </a:r>
            <a:r>
              <a:rPr lang="en-US" dirty="0"/>
              <a:t> Biomarkers Prev. 2013 Jul 5. (</a:t>
            </a:r>
            <a:r>
              <a:rPr lang="en-US" dirty="0" err="1"/>
              <a:t>Epub</a:t>
            </a:r>
            <a:r>
              <a:rPr lang="en-US" dirty="0"/>
              <a:t> ahead of print)</a:t>
            </a:r>
          </a:p>
        </p:txBody>
      </p:sp>
    </p:spTree>
    <p:extLst>
      <p:ext uri="{BB962C8B-B14F-4D97-AF65-F5344CB8AC3E}">
        <p14:creationId xmlns:p14="http://schemas.microsoft.com/office/powerpoint/2010/main" val="2264490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anoma_vitaminA.jpeg"/>
          <p:cNvPicPr>
            <a:picLocks noChangeAspect="1"/>
          </p:cNvPicPr>
          <p:nvPr/>
        </p:nvPicPr>
        <p:blipFill>
          <a:blip r:embed="rId3"/>
          <a:stretch>
            <a:fillRect/>
          </a:stretch>
        </p:blipFill>
        <p:spPr>
          <a:xfrm>
            <a:off x="239154" y="618985"/>
            <a:ext cx="5422900" cy="5461000"/>
          </a:xfrm>
          <a:prstGeom prst="rect">
            <a:avLst/>
          </a:prstGeom>
        </p:spPr>
      </p:pic>
      <p:sp>
        <p:nvSpPr>
          <p:cNvPr id="7" name="TextBox 6"/>
          <p:cNvSpPr txBox="1"/>
          <p:nvPr/>
        </p:nvSpPr>
        <p:spPr>
          <a:xfrm>
            <a:off x="649367" y="6055688"/>
            <a:ext cx="8392041" cy="1077218"/>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Andrew Schneider, </a:t>
            </a:r>
            <a:r>
              <a:rPr lang="en-US" sz="2400" dirty="0" err="1" smtClean="0"/>
              <a:t>Aol</a:t>
            </a:r>
            <a:r>
              <a:rPr lang="en-US" sz="2400" dirty="0" smtClean="0"/>
              <a:t> News, May 24, 2010  </a:t>
            </a:r>
          </a:p>
          <a:p>
            <a:r>
              <a:rPr lang="en-US" sz="2000" dirty="0" smtClean="0"/>
              <a:t>aolnews.com/2010/05/24/study-many-sunscreens-may-be-accelerating-cancer</a:t>
            </a:r>
          </a:p>
          <a:p>
            <a:r>
              <a:rPr lang="en-US" sz="2000" dirty="0" smtClean="0"/>
              <a:t>  </a:t>
            </a:r>
            <a:endParaRPr lang="en-US" sz="2000" dirty="0"/>
          </a:p>
        </p:txBody>
      </p:sp>
      <p:sp>
        <p:nvSpPr>
          <p:cNvPr id="5" name="TextBox 4"/>
          <p:cNvSpPr txBox="1"/>
          <p:nvPr/>
        </p:nvSpPr>
        <p:spPr>
          <a:xfrm>
            <a:off x="-931334" y="14111"/>
            <a:ext cx="11218334" cy="646331"/>
          </a:xfrm>
          <a:prstGeom prst="rect">
            <a:avLst/>
          </a:prstGeom>
          <a:solidFill>
            <a:srgbClr val="FFFFFF"/>
          </a:solidFill>
        </p:spPr>
        <p:txBody>
          <a:bodyPr wrap="square" rtlCol="0">
            <a:spAutoFit/>
          </a:bodyPr>
          <a:lstStyle/>
          <a:p>
            <a:pPr algn="ctr"/>
            <a:r>
              <a:rPr lang="en-US" sz="3600" b="1" dirty="0" smtClean="0"/>
              <a:t>Skin Melanoma Increasing 2%/</a:t>
            </a:r>
            <a:r>
              <a:rPr lang="en-US" sz="3600" b="1" dirty="0" err="1" smtClean="0"/>
              <a:t>Yr</a:t>
            </a:r>
            <a:r>
              <a:rPr lang="en-US" sz="3600" b="1" dirty="0" smtClean="0"/>
              <a:t> since 1974</a:t>
            </a:r>
            <a:r>
              <a:rPr lang="en-US" sz="3600" b="1" dirty="0" smtClean="0">
                <a:ln>
                  <a:solidFill>
                    <a:srgbClr val="FF0000"/>
                  </a:solidFill>
                </a:ln>
                <a:solidFill>
                  <a:srgbClr val="FF0000"/>
                </a:solidFill>
              </a:rPr>
              <a:t>*</a:t>
            </a:r>
            <a:endParaRPr lang="en-US" sz="3600" b="1" dirty="0">
              <a:ln>
                <a:solidFill>
                  <a:srgbClr val="FF0000"/>
                </a:solidFill>
              </a:ln>
              <a:solidFill>
                <a:srgbClr val="FF0000"/>
              </a:solidFill>
            </a:endParaRPr>
          </a:p>
        </p:txBody>
      </p:sp>
      <p:pic>
        <p:nvPicPr>
          <p:cNvPr id="6" name="Picture 5" descr="malignant-melanoma-8.jpg"/>
          <p:cNvPicPr>
            <a:picLocks noChangeAspect="1"/>
          </p:cNvPicPr>
          <p:nvPr/>
        </p:nvPicPr>
        <p:blipFill>
          <a:blip r:embed="rId4"/>
          <a:stretch>
            <a:fillRect/>
          </a:stretch>
        </p:blipFill>
        <p:spPr>
          <a:xfrm>
            <a:off x="5231408" y="2188616"/>
            <a:ext cx="3810000" cy="2540000"/>
          </a:xfrm>
          <a:prstGeom prst="rect">
            <a:avLst/>
          </a:prstGeom>
        </p:spPr>
      </p:pic>
      <p:sp>
        <p:nvSpPr>
          <p:cNvPr id="3" name="TextBox 2"/>
          <p:cNvSpPr txBox="1"/>
          <p:nvPr/>
        </p:nvSpPr>
        <p:spPr>
          <a:xfrm>
            <a:off x="2294568" y="1234509"/>
            <a:ext cx="496435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smtClean="0"/>
              <a:t>This corresponds to a 30-fold increase in the use of sunscreen</a:t>
            </a:r>
            <a:endParaRPr lang="en-US" sz="2800" dirty="0"/>
          </a:p>
        </p:txBody>
      </p:sp>
    </p:spTree>
    <p:extLst>
      <p:ext uri="{BB962C8B-B14F-4D97-AF65-F5344CB8AC3E}">
        <p14:creationId xmlns:p14="http://schemas.microsoft.com/office/powerpoint/2010/main" val="3034487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15" y="372533"/>
            <a:ext cx="8831385" cy="1143000"/>
          </a:xfrm>
        </p:spPr>
        <p:txBody>
          <a:bodyPr>
            <a:normAutofit/>
          </a:bodyPr>
          <a:lstStyle/>
          <a:p>
            <a:r>
              <a:rPr lang="en-US" sz="4000" b="1" dirty="0" smtClean="0"/>
              <a:t>Cholesterol Sulfate in Prostate Cancer</a:t>
            </a:r>
            <a:r>
              <a:rPr lang="en-US" sz="4000" b="1" dirty="0" smtClean="0">
                <a:solidFill>
                  <a:srgbClr val="FF0000"/>
                </a:solidFill>
              </a:rPr>
              <a:t>*</a:t>
            </a:r>
            <a:endParaRPr lang="en-US" sz="4000" b="1" dirty="0">
              <a:solidFill>
                <a:srgbClr val="FF0000"/>
              </a:solidFill>
            </a:endParaRPr>
          </a:p>
        </p:txBody>
      </p:sp>
      <p:sp>
        <p:nvSpPr>
          <p:cNvPr id="3" name="Content Placeholder 2"/>
          <p:cNvSpPr>
            <a:spLocks noGrp="1"/>
          </p:cNvSpPr>
          <p:nvPr>
            <p:ph idx="1"/>
          </p:nvPr>
        </p:nvSpPr>
        <p:spPr>
          <a:xfrm>
            <a:off x="621243" y="2507451"/>
            <a:ext cx="5729043" cy="2078295"/>
          </a:xfrm>
          <a:solidFill>
            <a:srgbClr val="FFFFD8"/>
          </a:solidFill>
          <a:ln>
            <a:solidFill>
              <a:srgbClr val="000000"/>
            </a:solidFill>
          </a:ln>
        </p:spPr>
        <p:txBody>
          <a:bodyPr/>
          <a:lstStyle/>
          <a:p>
            <a:pPr marL="0" indent="0">
              <a:buNone/>
            </a:pPr>
            <a:r>
              <a:rPr lang="en-US" dirty="0" smtClean="0"/>
              <a:t>“Remarkably</a:t>
            </a:r>
            <a:r>
              <a:rPr lang="en-US" dirty="0"/>
              <a:t>, cholesterol sulfate </a:t>
            </a:r>
            <a:r>
              <a:rPr lang="en-US" dirty="0" smtClean="0"/>
              <a:t>… was </a:t>
            </a:r>
            <a:r>
              <a:rPr lang="en-US" dirty="0"/>
              <a:t>observed </a:t>
            </a:r>
            <a:r>
              <a:rPr lang="en-US" dirty="0" smtClean="0"/>
              <a:t>exclusively in </a:t>
            </a:r>
            <a:r>
              <a:rPr lang="en-US" dirty="0"/>
              <a:t>the cancerous tissue, enabling its clear </a:t>
            </a:r>
            <a:r>
              <a:rPr lang="en-US" dirty="0" smtClean="0"/>
              <a:t>identification”</a:t>
            </a:r>
            <a:endParaRPr lang="en-US" dirty="0"/>
          </a:p>
          <a:p>
            <a:endParaRPr lang="en-US" dirty="0"/>
          </a:p>
        </p:txBody>
      </p:sp>
      <p:sp>
        <p:nvSpPr>
          <p:cNvPr id="4" name="TextBox 3"/>
          <p:cNvSpPr txBox="1"/>
          <p:nvPr/>
        </p:nvSpPr>
        <p:spPr>
          <a:xfrm>
            <a:off x="1525955" y="6252308"/>
            <a:ext cx="7684090" cy="707886"/>
          </a:xfrm>
          <a:prstGeom prst="rect">
            <a:avLst/>
          </a:prstGeom>
          <a:noFill/>
        </p:spPr>
        <p:txBody>
          <a:bodyPr wrap="none" rtlCol="0">
            <a:spAutoFit/>
          </a:bodyPr>
          <a:lstStyle/>
          <a:p>
            <a:r>
              <a:rPr lang="en-US" sz="2000" dirty="0" smtClean="0">
                <a:solidFill>
                  <a:srgbClr val="FF0000"/>
                </a:solidFill>
              </a:rPr>
              <a:t>*</a:t>
            </a:r>
            <a:r>
              <a:rPr lang="en-US" sz="2000" dirty="0" err="1"/>
              <a:t>Livia</a:t>
            </a:r>
            <a:r>
              <a:rPr lang="en-US" sz="2000" dirty="0"/>
              <a:t> S. </a:t>
            </a:r>
            <a:r>
              <a:rPr lang="en-US" sz="2000" dirty="0" err="1" smtClean="0"/>
              <a:t>Eberlin</a:t>
            </a:r>
            <a:r>
              <a:rPr lang="en-US" sz="2000" dirty="0" smtClean="0"/>
              <a:t> </a:t>
            </a:r>
            <a:r>
              <a:rPr lang="en-US" sz="2000" i="1" dirty="0" smtClean="0"/>
              <a:t>et al.</a:t>
            </a:r>
            <a:r>
              <a:rPr lang="en-US" sz="2000" dirty="0" smtClean="0"/>
              <a:t> </a:t>
            </a:r>
            <a:r>
              <a:rPr lang="en-US" sz="2000" i="1" dirty="0" smtClean="0"/>
              <a:t>Anal </a:t>
            </a:r>
            <a:r>
              <a:rPr lang="en-US" sz="2000" i="1" dirty="0"/>
              <a:t>Chem</a:t>
            </a:r>
            <a:r>
              <a:rPr lang="en-US" sz="2000" dirty="0"/>
              <a:t>. 2010 May 1; 82(9): 3430–</a:t>
            </a:r>
            <a:r>
              <a:rPr lang="en-US" sz="2000" dirty="0" smtClean="0"/>
              <a:t>3434.</a:t>
            </a:r>
            <a:endParaRPr lang="en-US" sz="2000" dirty="0"/>
          </a:p>
          <a:p>
            <a:endParaRPr lang="en-US" sz="2000" dirty="0"/>
          </a:p>
        </p:txBody>
      </p:sp>
      <p:pic>
        <p:nvPicPr>
          <p:cNvPr id="5" name="Content Placeholder 4" descr="Prostate-cancer-image.gif"/>
          <p:cNvPicPr>
            <a:picLocks noChangeAspect="1"/>
          </p:cNvPicPr>
          <p:nvPr/>
        </p:nvPicPr>
        <p:blipFill>
          <a:blip r:embed="rId3"/>
          <a:srcRect l="-36320" r="-36320"/>
          <a:stretch>
            <a:fillRect/>
          </a:stretch>
        </p:blipFill>
        <p:spPr>
          <a:xfrm>
            <a:off x="5334857" y="2111560"/>
            <a:ext cx="4926674" cy="2709481"/>
          </a:xfrm>
          <a:prstGeom prst="rect">
            <a:avLst/>
          </a:prstGeom>
        </p:spPr>
      </p:pic>
    </p:spTree>
    <p:extLst>
      <p:ext uri="{BB962C8B-B14F-4D97-AF65-F5344CB8AC3E}">
        <p14:creationId xmlns:p14="http://schemas.microsoft.com/office/powerpoint/2010/main" val="412234951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"Hormone Use in Prostate </a:t>
            </a:r>
            <a:r>
              <a:rPr lang="en-US" b="1" dirty="0" smtClean="0"/>
              <a:t>Cancer  </a:t>
            </a:r>
            <a:r>
              <a:rPr lang="en-US" b="1" dirty="0"/>
              <a:t>May Harm Kidneys"</a:t>
            </a:r>
            <a:r>
              <a:rPr lang="en-US" b="1" dirty="0">
                <a:solidFill>
                  <a:srgbClr val="FF0000"/>
                </a:solidFill>
              </a:rPr>
              <a:t>*</a:t>
            </a:r>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a:t>Analysis included 10,250 men, who were followed for an average of 4.1 </a:t>
            </a:r>
            <a:r>
              <a:rPr lang="en-US" dirty="0" smtClean="0"/>
              <a:t>years</a:t>
            </a:r>
          </a:p>
          <a:p>
            <a:r>
              <a:rPr lang="en-US" dirty="0"/>
              <a:t>Androgen deprivation therapy </a:t>
            </a:r>
            <a:r>
              <a:rPr lang="en-US" dirty="0" smtClean="0"/>
              <a:t>(ADT) led </a:t>
            </a:r>
            <a:r>
              <a:rPr lang="en-US" dirty="0"/>
              <a:t>to significantly increased risk of </a:t>
            </a:r>
            <a:r>
              <a:rPr lang="en-US" dirty="0" smtClean="0"/>
              <a:t>acute </a:t>
            </a:r>
            <a:r>
              <a:rPr lang="en-US" dirty="0"/>
              <a:t>kidney injury in men being treated for prostate </a:t>
            </a:r>
            <a:r>
              <a:rPr lang="en-US" dirty="0" smtClean="0"/>
              <a:t>cancer</a:t>
            </a:r>
          </a:p>
          <a:p>
            <a:pPr lvl="1"/>
            <a:r>
              <a:rPr lang="en-US" dirty="0" smtClean="0"/>
              <a:t>Hyperglycemia is a well established adverse effect of ADT, and this stresses the kidney</a:t>
            </a:r>
          </a:p>
          <a:p>
            <a:endParaRPr lang="en-US" dirty="0"/>
          </a:p>
          <a:p>
            <a:pPr marL="0" indent="0" algn="ctr">
              <a:buNone/>
            </a:pPr>
            <a:r>
              <a:rPr lang="en-US" sz="3500" i="1" dirty="0" smtClean="0">
                <a:solidFill>
                  <a:srgbClr val="FF0000"/>
                </a:solidFill>
              </a:rPr>
              <a:t>Is this due to insufficient                                          sulfate supply to the  body??</a:t>
            </a:r>
          </a:p>
        </p:txBody>
      </p:sp>
      <p:sp>
        <p:nvSpPr>
          <p:cNvPr id="4" name="TextBox 3"/>
          <p:cNvSpPr txBox="1"/>
          <p:nvPr/>
        </p:nvSpPr>
        <p:spPr>
          <a:xfrm>
            <a:off x="2520461" y="6396335"/>
            <a:ext cx="6360485" cy="461665"/>
          </a:xfrm>
          <a:prstGeom prst="rect">
            <a:avLst/>
          </a:prstGeom>
          <a:noFill/>
        </p:spPr>
        <p:txBody>
          <a:bodyPr wrap="none" rtlCol="0">
            <a:spAutoFit/>
          </a:bodyPr>
          <a:lstStyle/>
          <a:p>
            <a:r>
              <a:rPr lang="en-US" sz="2400" dirty="0" smtClean="0">
                <a:solidFill>
                  <a:srgbClr val="FF0000"/>
                </a:solidFill>
              </a:rPr>
              <a:t>*</a:t>
            </a:r>
            <a:r>
              <a:rPr lang="en-US" sz="2400" dirty="0" smtClean="0"/>
              <a:t>Charles </a:t>
            </a:r>
            <a:r>
              <a:rPr lang="en-US" sz="2400" dirty="0"/>
              <a:t>Bankhead, </a:t>
            </a:r>
            <a:r>
              <a:rPr lang="en-US" sz="2400" dirty="0" err="1"/>
              <a:t>MedPage</a:t>
            </a:r>
            <a:r>
              <a:rPr lang="en-US" sz="2400" dirty="0"/>
              <a:t> Today, Jul 16, 2013</a:t>
            </a:r>
          </a:p>
        </p:txBody>
      </p:sp>
    </p:spTree>
    <p:extLst>
      <p:ext uri="{BB962C8B-B14F-4D97-AF65-F5344CB8AC3E}">
        <p14:creationId xmlns:p14="http://schemas.microsoft.com/office/powerpoint/2010/main" val="19748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0"/>
            <a:ext cx="8229600" cy="1143000"/>
          </a:xfrm>
        </p:spPr>
        <p:txBody>
          <a:bodyPr/>
          <a:lstStyle/>
          <a:p>
            <a:r>
              <a:rPr lang="en-US" b="1" dirty="0" smtClean="0"/>
              <a:t>Statins and Prostate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1575" y="1600200"/>
            <a:ext cx="9232191" cy="4525963"/>
          </a:xfrm>
        </p:spPr>
        <p:txBody>
          <a:bodyPr>
            <a:normAutofit/>
          </a:bodyPr>
          <a:lstStyle/>
          <a:p>
            <a:r>
              <a:rPr lang="en-US" dirty="0"/>
              <a:t>388 prostate cancer cases </a:t>
            </a:r>
            <a:r>
              <a:rPr lang="en-US" dirty="0" smtClean="0"/>
              <a:t>                                   compared </a:t>
            </a:r>
            <a:r>
              <a:rPr lang="en-US" dirty="0"/>
              <a:t>to 1,552 controls</a:t>
            </a:r>
          </a:p>
          <a:p>
            <a:r>
              <a:rPr lang="en-US" dirty="0"/>
              <a:t>Ever-use of any statin was </a:t>
            </a:r>
            <a:r>
              <a:rPr lang="en-US" dirty="0" smtClean="0"/>
              <a:t>                                  associated </a:t>
            </a:r>
            <a:r>
              <a:rPr lang="en-US" dirty="0"/>
              <a:t>with a significant </a:t>
            </a:r>
            <a:r>
              <a:rPr lang="en-US" dirty="0" smtClean="0"/>
              <a:t>55% increased </a:t>
            </a:r>
            <a:r>
              <a:rPr lang="en-US" dirty="0" smtClean="0"/>
              <a:t>risk </a:t>
            </a:r>
            <a:r>
              <a:rPr lang="en-US" dirty="0"/>
              <a:t>to prostate </a:t>
            </a:r>
            <a:r>
              <a:rPr lang="en-US" dirty="0" smtClean="0"/>
              <a:t>cancer</a:t>
            </a:r>
            <a:endParaRPr lang="en-US" dirty="0" smtClean="0"/>
          </a:p>
          <a:p>
            <a:pPr lvl="1"/>
            <a:r>
              <a:rPr lang="en-US" dirty="0" smtClean="0"/>
              <a:t>Highest </a:t>
            </a:r>
            <a:r>
              <a:rPr lang="en-US" dirty="0"/>
              <a:t>cumulative dose group had 86% increased risk</a:t>
            </a:r>
          </a:p>
          <a:p>
            <a:endParaRPr lang="en-US" dirty="0"/>
          </a:p>
        </p:txBody>
      </p:sp>
      <p:sp>
        <p:nvSpPr>
          <p:cNvPr id="4" name="TextBox 3"/>
          <p:cNvSpPr txBox="1"/>
          <p:nvPr/>
        </p:nvSpPr>
        <p:spPr>
          <a:xfrm>
            <a:off x="1753713" y="6406270"/>
            <a:ext cx="6727773" cy="461665"/>
          </a:xfrm>
          <a:prstGeom prst="rect">
            <a:avLst/>
          </a:prstGeom>
          <a:noFill/>
        </p:spPr>
        <p:txBody>
          <a:bodyPr wrap="none" rtlCol="0">
            <a:spAutoFit/>
          </a:bodyPr>
          <a:lstStyle/>
          <a:p>
            <a:r>
              <a:rPr lang="nb-NO" sz="2400" dirty="0">
                <a:solidFill>
                  <a:srgbClr val="FF0000"/>
                </a:solidFill>
              </a:rPr>
              <a:t>*</a:t>
            </a:r>
            <a:r>
              <a:rPr lang="nb-NO" sz="2400" dirty="0"/>
              <a:t>CC Chang et al., </a:t>
            </a:r>
            <a:r>
              <a:rPr lang="nb-NO" sz="2400" dirty="0" err="1"/>
              <a:t>Prostate</a:t>
            </a:r>
            <a:r>
              <a:rPr lang="nb-NO" sz="2400" dirty="0"/>
              <a:t>. 2011 Dec;71(16):1818-24</a:t>
            </a:r>
            <a:endParaRPr lang="en-US" sz="2400" dirty="0"/>
          </a:p>
        </p:txBody>
      </p:sp>
      <p:pic>
        <p:nvPicPr>
          <p:cNvPr id="5" name="Picture 4" descr="stati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001" y="1142370"/>
            <a:ext cx="3003485" cy="2052381"/>
          </a:xfrm>
          <a:prstGeom prst="rect">
            <a:avLst/>
          </a:prstGeom>
        </p:spPr>
      </p:pic>
    </p:spTree>
    <p:extLst>
      <p:ext uri="{BB962C8B-B14F-4D97-AF65-F5344CB8AC3E}">
        <p14:creationId xmlns:p14="http://schemas.microsoft.com/office/powerpoint/2010/main" val="189440709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Iclusig</a:t>
            </a:r>
            <a:r>
              <a:rPr lang="en-US" b="1" dirty="0" smtClean="0"/>
              <a:t>: A Drug that’s Failing</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Chemotherapy for leukemia</a:t>
            </a:r>
          </a:p>
          <a:p>
            <a:r>
              <a:rPr lang="en-US" dirty="0" smtClean="0"/>
              <a:t>“Fatal </a:t>
            </a:r>
            <a:r>
              <a:rPr lang="en-US" dirty="0"/>
              <a:t>and life-threatening heart attack, stroke, loss of blood flow to the extremities resulting in tissue death, and severe narrowing of blood vessels in the extremities, heart, and brain requiring urgent surgical procedures to restore blood </a:t>
            </a:r>
            <a:r>
              <a:rPr lang="en-US" dirty="0" smtClean="0"/>
              <a:t>flow”</a:t>
            </a:r>
            <a:endParaRPr lang="en-US" dirty="0"/>
          </a:p>
        </p:txBody>
      </p:sp>
      <p:sp>
        <p:nvSpPr>
          <p:cNvPr id="5" name="TextBox 4"/>
          <p:cNvSpPr txBox="1"/>
          <p:nvPr/>
        </p:nvSpPr>
        <p:spPr>
          <a:xfrm>
            <a:off x="1301031" y="6126163"/>
            <a:ext cx="713037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www.medpagetoday.com</a:t>
            </a:r>
            <a:r>
              <a:rPr lang="en-US" dirty="0"/>
              <a:t>/</a:t>
            </a:r>
            <a:r>
              <a:rPr lang="en-US" dirty="0" err="1"/>
              <a:t>HematologyOncology</a:t>
            </a:r>
            <a:r>
              <a:rPr lang="en-US" dirty="0"/>
              <a:t>/Leukemia/42637</a:t>
            </a:r>
          </a:p>
        </p:txBody>
      </p:sp>
    </p:spTree>
    <p:extLst>
      <p:ext uri="{BB962C8B-B14F-4D97-AF65-F5344CB8AC3E}">
        <p14:creationId xmlns:p14="http://schemas.microsoft.com/office/powerpoint/2010/main" val="345448520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Cancer and Deep Vein Thrombosis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9729" y="1600200"/>
            <a:ext cx="8686800" cy="4525963"/>
          </a:xfrm>
        </p:spPr>
        <p:txBody>
          <a:bodyPr/>
          <a:lstStyle/>
          <a:p>
            <a:r>
              <a:rPr lang="en-US" dirty="0" smtClean="0"/>
              <a:t>Deep vein thrombosis is the second-leading cause of death among cancer patients            (after infection)</a:t>
            </a:r>
          </a:p>
          <a:p>
            <a:r>
              <a:rPr lang="en-US" dirty="0" smtClean="0"/>
              <a:t>Chemotherapy increases risk of thrombosis 6.5x</a:t>
            </a:r>
          </a:p>
          <a:p>
            <a:pPr marL="0" indent="0">
              <a:buNone/>
            </a:pPr>
            <a:endParaRPr lang="en-US" dirty="0" smtClean="0"/>
          </a:p>
          <a:p>
            <a:pPr marL="0" indent="0" algn="ctr">
              <a:buNone/>
            </a:pPr>
            <a:r>
              <a:rPr lang="en-US" sz="3600" i="1" dirty="0" smtClean="0">
                <a:solidFill>
                  <a:srgbClr val="FF0000"/>
                </a:solidFill>
              </a:rPr>
              <a:t>Hypothesis:</a:t>
            </a:r>
            <a:r>
              <a:rPr lang="en-US" sz="3600" i="1" dirty="0">
                <a:solidFill>
                  <a:srgbClr val="FF0000"/>
                </a:solidFill>
              </a:rPr>
              <a:t> </a:t>
            </a:r>
            <a:r>
              <a:rPr lang="en-US" sz="3600" i="1" dirty="0" smtClean="0">
                <a:solidFill>
                  <a:srgbClr val="FF0000"/>
                </a:solidFill>
              </a:rPr>
              <a:t> Removing the tumor                            removes the protective effect</a:t>
            </a:r>
            <a:endParaRPr lang="en-US" sz="3600" i="1" dirty="0">
              <a:solidFill>
                <a:srgbClr val="FF0000"/>
              </a:solidFill>
            </a:endParaRPr>
          </a:p>
        </p:txBody>
      </p:sp>
      <p:sp>
        <p:nvSpPr>
          <p:cNvPr id="4" name="TextBox 3"/>
          <p:cNvSpPr txBox="1"/>
          <p:nvPr/>
        </p:nvSpPr>
        <p:spPr>
          <a:xfrm>
            <a:off x="457200" y="5756831"/>
            <a:ext cx="8439329" cy="830997"/>
          </a:xfrm>
          <a:prstGeom prst="rect">
            <a:avLst/>
          </a:prstGeom>
          <a:noFill/>
        </p:spPr>
        <p:txBody>
          <a:bodyPr wrap="none" rtlCol="0">
            <a:spAutoFit/>
          </a:bodyPr>
          <a:lstStyle/>
          <a:p>
            <a:r>
              <a:rPr lang="en-US" sz="2400" dirty="0" smtClean="0">
                <a:solidFill>
                  <a:srgbClr val="FF0000"/>
                </a:solidFill>
              </a:rPr>
              <a:t>*</a:t>
            </a:r>
            <a:r>
              <a:rPr lang="en-US" sz="2400" dirty="0" err="1" smtClean="0"/>
              <a:t>Previtali</a:t>
            </a:r>
            <a:r>
              <a:rPr lang="en-US" sz="2400" dirty="0" smtClean="0"/>
              <a:t> et al., “Risk Factors for Venous and Arterial Thrombosis”, </a:t>
            </a:r>
          </a:p>
          <a:p>
            <a:r>
              <a:rPr lang="en-US" sz="2400" dirty="0" smtClean="0"/>
              <a:t>  Blood Transfusion 9:120-38, 2011</a:t>
            </a:r>
            <a:endParaRPr lang="en-US" sz="2400" dirty="0"/>
          </a:p>
        </p:txBody>
      </p:sp>
    </p:spTree>
    <p:extLst>
      <p:ext uri="{BB962C8B-B14F-4D97-AF65-F5344CB8AC3E}">
        <p14:creationId xmlns:p14="http://schemas.microsoft.com/office/powerpoint/2010/main" val="333377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Colon Cancer Tumor Cells Synthesize Hydrogen Sulfide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Hydrogen sulfide induces cell growth in tumor cells by promoting glycolysis and oxidative phosphorylation (breaking down glucose to produce ATP).</a:t>
            </a:r>
          </a:p>
          <a:p>
            <a:r>
              <a:rPr lang="en-US" dirty="0"/>
              <a:t>Hydrogen sulfide is produced by the enzyme </a:t>
            </a:r>
            <a:r>
              <a:rPr lang="en-US" dirty="0" err="1"/>
              <a:t>Cystathionine</a:t>
            </a:r>
            <a:r>
              <a:rPr lang="en-US" dirty="0"/>
              <a:t>-β-synthase (CBS) in these </a:t>
            </a:r>
            <a:r>
              <a:rPr lang="en-US" dirty="0" smtClean="0"/>
              <a:t>cells</a:t>
            </a:r>
          </a:p>
          <a:p>
            <a:pPr lvl="1"/>
            <a:r>
              <a:rPr lang="en-US" dirty="0" smtClean="0"/>
              <a:t> </a:t>
            </a:r>
            <a:r>
              <a:rPr lang="en-US" dirty="0"/>
              <a:t>It is </a:t>
            </a:r>
            <a:r>
              <a:rPr lang="en-US" dirty="0" err="1"/>
              <a:t>upregulated</a:t>
            </a:r>
            <a:r>
              <a:rPr lang="en-US" dirty="0"/>
              <a:t> in these cells and promotes their growth</a:t>
            </a:r>
          </a:p>
          <a:p>
            <a:r>
              <a:rPr lang="en-US" dirty="0"/>
              <a:t>Suppression of hydrogen sulfide synthesis is being proposed as a </a:t>
            </a:r>
            <a:r>
              <a:rPr lang="en-US" dirty="0" smtClean="0"/>
              <a:t>technique </a:t>
            </a:r>
            <a:r>
              <a:rPr lang="en-US" dirty="0"/>
              <a:t>to kill the tumor</a:t>
            </a:r>
          </a:p>
          <a:p>
            <a:pPr marL="0" indent="0">
              <a:buNone/>
            </a:pPr>
            <a:endParaRPr lang="en-US" dirty="0" smtClean="0"/>
          </a:p>
          <a:p>
            <a:pPr marL="0" indent="0" algn="ctr">
              <a:buNone/>
            </a:pPr>
            <a:r>
              <a:rPr lang="en-US" i="1" dirty="0" smtClean="0">
                <a:solidFill>
                  <a:srgbClr val="FF0000"/>
                </a:solidFill>
              </a:rPr>
              <a:t>The </a:t>
            </a:r>
            <a:r>
              <a:rPr lang="en-US" i="1" dirty="0">
                <a:solidFill>
                  <a:srgbClr val="FF0000"/>
                </a:solidFill>
              </a:rPr>
              <a:t>tumor is able to synthesize sulfate </a:t>
            </a:r>
            <a:r>
              <a:rPr lang="en-US" i="1" dirty="0" smtClean="0">
                <a:solidFill>
                  <a:srgbClr val="FF0000"/>
                </a:solidFill>
              </a:rPr>
              <a:t>from                    </a:t>
            </a:r>
            <a:r>
              <a:rPr lang="en-US" i="1" dirty="0">
                <a:solidFill>
                  <a:srgbClr val="FF0000"/>
                </a:solidFill>
              </a:rPr>
              <a:t>the hydrogen sulfide </a:t>
            </a:r>
            <a:r>
              <a:rPr lang="en-US" i="1" dirty="0" smtClean="0">
                <a:solidFill>
                  <a:srgbClr val="FF0000"/>
                </a:solidFill>
              </a:rPr>
              <a:t>gas it </a:t>
            </a:r>
            <a:r>
              <a:rPr lang="en-US" i="1" dirty="0">
                <a:solidFill>
                  <a:srgbClr val="FF0000"/>
                </a:solidFill>
              </a:rPr>
              <a:t>produces??</a:t>
            </a:r>
          </a:p>
        </p:txBody>
      </p:sp>
      <p:sp>
        <p:nvSpPr>
          <p:cNvPr id="4" name="TextBox 3"/>
          <p:cNvSpPr txBox="1"/>
          <p:nvPr/>
        </p:nvSpPr>
        <p:spPr>
          <a:xfrm>
            <a:off x="1874917" y="6381645"/>
            <a:ext cx="7370828" cy="461665"/>
          </a:xfrm>
          <a:prstGeom prst="rect">
            <a:avLst/>
          </a:prstGeom>
          <a:noFill/>
        </p:spPr>
        <p:txBody>
          <a:bodyPr wrap="none" rtlCol="0">
            <a:spAutoFit/>
          </a:bodyPr>
          <a:lstStyle/>
          <a:p>
            <a:r>
              <a:rPr lang="fr-FR" sz="2400" dirty="0">
                <a:solidFill>
                  <a:srgbClr val="FF0000"/>
                </a:solidFill>
              </a:rPr>
              <a:t>*</a:t>
            </a:r>
            <a:r>
              <a:rPr lang="fr-FR" sz="2400" dirty="0"/>
              <a:t> K. </a:t>
            </a:r>
            <a:r>
              <a:rPr lang="fr-FR" sz="2400" dirty="0" err="1"/>
              <a:t>Modisa</a:t>
            </a:r>
            <a:r>
              <a:rPr lang="fr-FR" sz="2400" dirty="0"/>
              <a:t> et al., </a:t>
            </a:r>
            <a:r>
              <a:rPr lang="fr-FR" sz="2400" dirty="0" err="1"/>
              <a:t>Nitric</a:t>
            </a:r>
            <a:r>
              <a:rPr lang="fr-FR" sz="2400" dirty="0"/>
              <a:t> </a:t>
            </a:r>
            <a:r>
              <a:rPr lang="fr-FR" sz="2400" dirty="0" err="1"/>
              <a:t>Oxide</a:t>
            </a:r>
            <a:r>
              <a:rPr lang="fr-FR" sz="2400" dirty="0"/>
              <a:t>, 31(2), 1 Sept. 2013, p.S50.</a:t>
            </a:r>
            <a:endParaRPr lang="en-US" sz="2400" dirty="0"/>
          </a:p>
        </p:txBody>
      </p:sp>
    </p:spTree>
    <p:extLst>
      <p:ext uri="{BB962C8B-B14F-4D97-AF65-F5344CB8AC3E}">
        <p14:creationId xmlns:p14="http://schemas.microsoft.com/office/powerpoint/2010/main" val="3990151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8" y="274638"/>
            <a:ext cx="8985242" cy="1143000"/>
          </a:xfrm>
        </p:spPr>
        <p:txBody>
          <a:bodyPr>
            <a:normAutofit fontScale="90000"/>
          </a:bodyPr>
          <a:lstStyle/>
          <a:p>
            <a:r>
              <a:rPr lang="en-US" b="1" dirty="0"/>
              <a:t>William Li: Can we eat to starve cancer</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58758" y="1417639"/>
            <a:ext cx="8517650" cy="3486604"/>
          </a:xfrm>
        </p:spPr>
        <p:txBody>
          <a:bodyPr>
            <a:noAutofit/>
          </a:bodyPr>
          <a:lstStyle/>
          <a:p>
            <a:r>
              <a:rPr lang="en-US" sz="2400" dirty="0"/>
              <a:t>You can starve a tumor (prevent blood vessel growth) by eating </a:t>
            </a:r>
            <a:r>
              <a:rPr lang="en-US" sz="2400" dirty="0" smtClean="0"/>
              <a:t>certain foods </a:t>
            </a:r>
            <a:r>
              <a:rPr lang="en-US" sz="2400" dirty="0"/>
              <a:t>that inhibit angiogenesis (blood vessel growth)</a:t>
            </a:r>
          </a:p>
          <a:p>
            <a:r>
              <a:rPr lang="en-US" sz="2400" dirty="0"/>
              <a:t>Natural inhibitors of </a:t>
            </a:r>
            <a:r>
              <a:rPr lang="en-US" sz="2400" dirty="0" smtClean="0"/>
              <a:t>angiogenesis:</a:t>
            </a:r>
            <a:endParaRPr lang="en-US" sz="2400" dirty="0"/>
          </a:p>
          <a:p>
            <a:pPr lvl="1"/>
            <a:r>
              <a:rPr lang="en-US" sz="2400" dirty="0"/>
              <a:t>R</a:t>
            </a:r>
            <a:r>
              <a:rPr lang="en-US" sz="2400" dirty="0" smtClean="0"/>
              <a:t>esveratrol  (red grapes, wine); </a:t>
            </a:r>
            <a:r>
              <a:rPr lang="en-US" sz="2400" dirty="0" err="1" smtClean="0"/>
              <a:t>ellagic</a:t>
            </a:r>
            <a:r>
              <a:rPr lang="en-US" sz="2400" dirty="0" smtClean="0"/>
              <a:t> acid (strawberries)</a:t>
            </a:r>
          </a:p>
          <a:p>
            <a:pPr lvl="1"/>
            <a:r>
              <a:rPr lang="en-US" sz="2400" dirty="0"/>
              <a:t>T</a:t>
            </a:r>
            <a:r>
              <a:rPr lang="en-US" sz="2400" dirty="0" smtClean="0"/>
              <a:t>urmeric</a:t>
            </a:r>
            <a:r>
              <a:rPr lang="en-US" sz="2400" dirty="0" smtClean="0"/>
              <a:t>, garlic, </a:t>
            </a:r>
            <a:r>
              <a:rPr lang="en-US" sz="2400" dirty="0" err="1" smtClean="0"/>
              <a:t>glusoamine</a:t>
            </a:r>
            <a:r>
              <a:rPr lang="en-US" sz="2400" dirty="0" smtClean="0"/>
              <a:t> (sulfate)</a:t>
            </a:r>
            <a:endParaRPr lang="en-US" sz="2400" dirty="0"/>
          </a:p>
          <a:p>
            <a:pPr lvl="1"/>
            <a:r>
              <a:rPr lang="en-US" sz="2400" dirty="0"/>
              <a:t>O</a:t>
            </a:r>
            <a:r>
              <a:rPr lang="en-US" sz="2400" dirty="0" smtClean="0"/>
              <a:t>live </a:t>
            </a:r>
            <a:r>
              <a:rPr lang="en-US" sz="2400" dirty="0" smtClean="0"/>
              <a:t>oil, tea, parsley, etc. (flavonoids)</a:t>
            </a:r>
            <a:endParaRPr lang="en-US" sz="2400" dirty="0"/>
          </a:p>
          <a:p>
            <a:r>
              <a:rPr lang="en-US" sz="2400" dirty="0"/>
              <a:t>Also protect from obesity</a:t>
            </a:r>
          </a:p>
          <a:p>
            <a:endParaRPr lang="en-US" sz="2400" dirty="0"/>
          </a:p>
        </p:txBody>
      </p:sp>
      <p:sp>
        <p:nvSpPr>
          <p:cNvPr id="4" name="TextBox 3"/>
          <p:cNvSpPr txBox="1"/>
          <p:nvPr/>
        </p:nvSpPr>
        <p:spPr>
          <a:xfrm>
            <a:off x="2416644" y="6403740"/>
            <a:ext cx="6558206" cy="400110"/>
          </a:xfrm>
          <a:prstGeom prst="rect">
            <a:avLst/>
          </a:prstGeom>
          <a:noFill/>
        </p:spPr>
        <p:txBody>
          <a:bodyPr wrap="none" rtlCol="0">
            <a:spAutoFit/>
          </a:bodyPr>
          <a:lstStyle/>
          <a:p>
            <a:r>
              <a:rPr lang="nl-NL" sz="2000" dirty="0" smtClean="0">
                <a:solidFill>
                  <a:srgbClr val="FF0000"/>
                </a:solidFill>
              </a:rPr>
              <a:t>*</a:t>
            </a:r>
            <a:r>
              <a:rPr lang="nl-NL" sz="2000" dirty="0" smtClean="0"/>
              <a:t>TED Talk: </a:t>
            </a:r>
            <a:r>
              <a:rPr lang="nl-NL" sz="2000" dirty="0" err="1" smtClean="0"/>
              <a:t>https</a:t>
            </a:r>
            <a:r>
              <a:rPr lang="nl-NL" sz="2000" dirty="0"/>
              <a:t>://</a:t>
            </a:r>
            <a:r>
              <a:rPr lang="nl-NL" sz="2000" dirty="0" err="1"/>
              <a:t>www.youtube.com</a:t>
            </a:r>
            <a:r>
              <a:rPr lang="nl-NL" sz="2000" dirty="0"/>
              <a:t>/</a:t>
            </a:r>
            <a:r>
              <a:rPr lang="nl-NL" sz="2000" dirty="0" err="1"/>
              <a:t>watch?v</a:t>
            </a:r>
            <a:r>
              <a:rPr lang="nl-NL" sz="2000" dirty="0"/>
              <a:t>=B9bDZ5-zPtY</a:t>
            </a:r>
            <a:endParaRPr lang="en-US" sz="2000" dirty="0"/>
          </a:p>
        </p:txBody>
      </p:sp>
      <p:sp>
        <p:nvSpPr>
          <p:cNvPr id="5" name="TextBox 4"/>
          <p:cNvSpPr txBox="1"/>
          <p:nvPr/>
        </p:nvSpPr>
        <p:spPr>
          <a:xfrm>
            <a:off x="1058384" y="4904243"/>
            <a:ext cx="6650182" cy="954107"/>
          </a:xfrm>
          <a:prstGeom prst="rect">
            <a:avLst/>
          </a:prstGeom>
          <a:solidFill>
            <a:srgbClr val="FFFFD8"/>
          </a:solidFill>
          <a:ln>
            <a:solidFill>
              <a:srgbClr val="000000"/>
            </a:solidFill>
          </a:ln>
        </p:spPr>
        <p:txBody>
          <a:bodyPr wrap="square" rtlCol="0">
            <a:spAutoFit/>
          </a:bodyPr>
          <a:lstStyle/>
          <a:p>
            <a:pPr algn="ctr"/>
            <a:r>
              <a:rPr lang="en-US" sz="2800" dirty="0" smtClean="0"/>
              <a:t>All of these foods either contain sulfate transporters or contain sulfur or both</a:t>
            </a:r>
            <a:endParaRPr lang="en-US" sz="2800" dirty="0"/>
          </a:p>
        </p:txBody>
      </p:sp>
    </p:spTree>
    <p:extLst>
      <p:ext uri="{BB962C8B-B14F-4D97-AF65-F5344CB8AC3E}">
        <p14:creationId xmlns:p14="http://schemas.microsoft.com/office/powerpoint/2010/main" val="2917066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Cancer is a metabolic disease</a:t>
            </a:r>
          </a:p>
          <a:p>
            <a:pPr lvl="1"/>
            <a:r>
              <a:rPr lang="en-US" dirty="0" smtClean="0"/>
              <a:t>Cancers cells consume massive amounts of glucose and produce massive amounts of lactate</a:t>
            </a:r>
            <a:endParaRPr lang="en-US" dirty="0" smtClean="0"/>
          </a:p>
          <a:p>
            <a:r>
              <a:rPr lang="en-US" dirty="0" smtClean="0"/>
              <a:t>Treating </a:t>
            </a:r>
            <a:r>
              <a:rPr lang="en-US" dirty="0" smtClean="0"/>
              <a:t>cancer can lead to deteriorating health</a:t>
            </a:r>
          </a:p>
          <a:p>
            <a:pPr lvl="1"/>
            <a:r>
              <a:rPr lang="en-US" dirty="0" smtClean="0"/>
              <a:t>Heart failure, extreme pain, osteoporosis, mental decline, anemia, deep vein thrombosis</a:t>
            </a:r>
          </a:p>
          <a:p>
            <a:r>
              <a:rPr lang="en-US" dirty="0" smtClean="0"/>
              <a:t>Breast cancer and prostate cancer supply sulfated sterols to the body</a:t>
            </a:r>
          </a:p>
          <a:p>
            <a:pPr lvl="1"/>
            <a:r>
              <a:rPr lang="en-US" dirty="0" smtClean="0"/>
              <a:t>These are essential to maintain healthy blood</a:t>
            </a:r>
          </a:p>
          <a:p>
            <a:r>
              <a:rPr lang="en-US" dirty="0" smtClean="0"/>
              <a:t>Foods that promote sulfate synthesis and sulfate transport can cause tumor to shrink</a:t>
            </a:r>
            <a:endParaRPr lang="en-US" dirty="0"/>
          </a:p>
        </p:txBody>
      </p:sp>
    </p:spTree>
    <p:extLst>
      <p:ext uri="{BB962C8B-B14F-4D97-AF65-F5344CB8AC3E}">
        <p14:creationId xmlns:p14="http://schemas.microsoft.com/office/powerpoint/2010/main" val="4049720912"/>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304800" y="1066800"/>
            <a:ext cx="8382000" cy="5059363"/>
          </a:xfrm>
        </p:spPr>
        <p:txBody>
          <a:bodyPr>
            <a:normAutofit fontScale="85000" lnSpcReduction="10000"/>
          </a:bodyPr>
          <a:lstStyle/>
          <a:p>
            <a:r>
              <a:rPr lang="en-US" dirty="0" smtClean="0"/>
              <a:t>Sunlight-catalyzed cholesterol sulfate synthesis in the skin is essential for long-term health</a:t>
            </a:r>
          </a:p>
          <a:p>
            <a:pPr lvl="1"/>
            <a:r>
              <a:rPr lang="en-US" dirty="0" smtClean="0"/>
              <a:t>Heart disease is a compensatory mechanism to synthesize cholesterol sulfate</a:t>
            </a:r>
          </a:p>
          <a:p>
            <a:r>
              <a:rPr lang="en-US" dirty="0" err="1" smtClean="0"/>
              <a:t>Heparan</a:t>
            </a:r>
            <a:r>
              <a:rPr lang="en-US" dirty="0" smtClean="0"/>
              <a:t> sulfate proteoglycans (HSPGs) are pervasive in the body, and sulfate depletion leads to diabetes, heart disease,  and kidney disease</a:t>
            </a:r>
          </a:p>
          <a:p>
            <a:r>
              <a:rPr lang="en-US" dirty="0" smtClean="0"/>
              <a:t>Statin drugs work by destroying skeletal muscles to provide lactate for the heart</a:t>
            </a:r>
          </a:p>
          <a:p>
            <a:r>
              <a:rPr lang="en-US" dirty="0" smtClean="0"/>
              <a:t>Hemostasis depends on adequate sulfate in the blood</a:t>
            </a:r>
          </a:p>
          <a:p>
            <a:r>
              <a:rPr lang="en-US" dirty="0" smtClean="0"/>
              <a:t>Cancer may develop as a strategy to both reduce blood sugar levels and produce sulfated sterols</a:t>
            </a:r>
            <a:endParaRPr lang="en-US" dirty="0"/>
          </a:p>
        </p:txBody>
      </p:sp>
    </p:spTree>
    <p:extLst>
      <p:ext uri="{BB962C8B-B14F-4D97-AF65-F5344CB8AC3E}">
        <p14:creationId xmlns:p14="http://schemas.microsoft.com/office/powerpoint/2010/main" val="1577773526"/>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Next?</a:t>
            </a:r>
            <a:endParaRPr lang="en-US" b="1" dirty="0"/>
          </a:p>
        </p:txBody>
      </p:sp>
      <p:sp>
        <p:nvSpPr>
          <p:cNvPr id="3" name="Content Placeholder 2"/>
          <p:cNvSpPr>
            <a:spLocks noGrp="1"/>
          </p:cNvSpPr>
          <p:nvPr>
            <p:ph idx="1"/>
          </p:nvPr>
        </p:nvSpPr>
        <p:spPr/>
        <p:txBody>
          <a:bodyPr/>
          <a:lstStyle/>
          <a:p>
            <a:pPr marL="0" indent="0">
              <a:buNone/>
            </a:pPr>
            <a:r>
              <a:rPr lang="en-US" sz="2800" b="1" dirty="0"/>
              <a:t>Early afternoon (1:30 p.m. – 3 p.m.)</a:t>
            </a:r>
          </a:p>
          <a:p>
            <a:pPr marL="914400" lvl="1" indent="-514350">
              <a:buFont typeface="+mj-lt"/>
              <a:buAutoNum type="arabicPeriod"/>
            </a:pPr>
            <a:r>
              <a:rPr lang="en-US" dirty="0"/>
              <a:t>Gut Microbes: How They Help Us Out</a:t>
            </a:r>
          </a:p>
          <a:p>
            <a:pPr marL="914400" lvl="1" indent="-514350">
              <a:buFont typeface="+mj-lt"/>
              <a:buAutoNum type="arabicPeriod"/>
            </a:pPr>
            <a:r>
              <a:rPr lang="en-US" dirty="0"/>
              <a:t>Autism, Depression, and Alzheimer's Disease</a:t>
            </a:r>
          </a:p>
          <a:p>
            <a:pPr marL="914400" lvl="1" indent="-514350">
              <a:buFont typeface="+mj-lt"/>
              <a:buAutoNum type="arabicPeriod"/>
            </a:pPr>
            <a:endParaRPr lang="en-US" dirty="0"/>
          </a:p>
          <a:p>
            <a:pPr marL="0" indent="0">
              <a:buNone/>
            </a:pPr>
            <a:r>
              <a:rPr lang="en-US" sz="2800" b="1" dirty="0"/>
              <a:t>Late afternoon (3:30 p.m.  – 5 p.m.)</a:t>
            </a:r>
          </a:p>
          <a:p>
            <a:pPr marL="914400" lvl="1" indent="-514350">
              <a:buFont typeface="+mj-lt"/>
              <a:buAutoNum type="arabicPeriod"/>
            </a:pPr>
            <a:r>
              <a:rPr lang="en-US" dirty="0"/>
              <a:t>Glyphosate: The Elephant in the Room</a:t>
            </a:r>
          </a:p>
          <a:p>
            <a:pPr marL="914400" lvl="1" indent="-514350">
              <a:buFont typeface="+mj-lt"/>
              <a:buAutoNum type="arabicPeriod"/>
            </a:pPr>
            <a:r>
              <a:rPr lang="en-US" dirty="0"/>
              <a:t>Nutrition: Facts and </a:t>
            </a:r>
            <a:r>
              <a:rPr lang="en-US" dirty="0" smtClean="0"/>
              <a:t>Fiction</a:t>
            </a:r>
            <a:endParaRPr lang="en-US" dirty="0"/>
          </a:p>
        </p:txBody>
      </p:sp>
    </p:spTree>
    <p:extLst>
      <p:ext uri="{BB962C8B-B14F-4D97-AF65-F5344CB8AC3E}">
        <p14:creationId xmlns:p14="http://schemas.microsoft.com/office/powerpoint/2010/main" val="40807404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63"/>
            <a:ext cx="8229600" cy="1143000"/>
          </a:xfrm>
        </p:spPr>
        <p:txBody>
          <a:bodyPr/>
          <a:lstStyle/>
          <a:p>
            <a:r>
              <a:rPr lang="en-US" b="1" dirty="0" smtClean="0"/>
              <a:t>How to Stay Healthy</a:t>
            </a:r>
            <a:endParaRPr lang="en-US" b="1" dirty="0"/>
          </a:p>
        </p:txBody>
      </p:sp>
      <p:pic>
        <p:nvPicPr>
          <p:cNvPr id="4" name="Content Placeholder 3" descr="sunbathing.jpg"/>
          <p:cNvPicPr>
            <a:picLocks noGrp="1" noChangeAspect="1"/>
          </p:cNvPicPr>
          <p:nvPr>
            <p:ph idx="1"/>
          </p:nvPr>
        </p:nvPicPr>
        <p:blipFill>
          <a:blip r:embed="rId2"/>
          <a:srcRect l="-18099" r="-18099"/>
          <a:stretch>
            <a:fillRect/>
          </a:stretch>
        </p:blipFill>
        <p:spPr>
          <a:xfrm>
            <a:off x="3246682" y="1388556"/>
            <a:ext cx="6489964" cy="3569230"/>
          </a:xfrm>
        </p:spPr>
      </p:pic>
      <p:sp>
        <p:nvSpPr>
          <p:cNvPr id="5" name="Content Placeholder 2"/>
          <p:cNvSpPr txBox="1">
            <a:spLocks/>
          </p:cNvSpPr>
          <p:nvPr/>
        </p:nvSpPr>
        <p:spPr>
          <a:xfrm>
            <a:off x="457200" y="1388556"/>
            <a:ext cx="3234267" cy="385233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 of dietary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sulfur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a:t>
            </a:r>
            <a:r>
              <a:rPr kumimoji="0" lang="en-US" sz="3200" b="0" i="0" u="none" strike="noStrike" kern="1200" cap="none" spc="0" normalizeH="0" noProof="0" dirty="0" smtClean="0">
                <a:ln>
                  <a:noFill/>
                </a:ln>
                <a:solidFill>
                  <a:schemeClr val="tx1"/>
                </a:solidFill>
                <a:effectLst/>
                <a:uLnTx/>
                <a:uFillTx/>
                <a:latin typeface="+mn-lt"/>
                <a:ea typeface="+mn-ea"/>
                <a:cs typeface="+mn-cs"/>
              </a:rPr>
              <a:t> of dietary </a:t>
            </a:r>
            <a:r>
              <a:rPr kumimoji="0" lang="en-US" sz="3200" b="0" i="1" u="none" strike="noStrike" kern="1200" cap="none" spc="0" normalizeH="0" noProof="0" dirty="0" smtClean="0">
                <a:ln>
                  <a:noFill/>
                </a:ln>
                <a:solidFill>
                  <a:schemeClr val="tx1"/>
                </a:solidFill>
                <a:effectLst/>
                <a:uLnTx/>
                <a:uFillTx/>
                <a:latin typeface="+mn-lt"/>
                <a:ea typeface="+mn-ea"/>
                <a:cs typeface="+mn-cs"/>
              </a:rPr>
              <a:t>cholesterol</a:t>
            </a:r>
          </a:p>
          <a:p>
            <a:pPr marL="342900" indent="-342900">
              <a:spcBef>
                <a:spcPct val="20000"/>
              </a:spcBef>
              <a:buFont typeface="Arial"/>
              <a:buChar char="•"/>
            </a:pPr>
            <a:r>
              <a:rPr lang="en-US" sz="3200" dirty="0" smtClean="0"/>
              <a:t>Plenty of        </a:t>
            </a:r>
            <a:r>
              <a:rPr lang="en-US" sz="3200" i="1" dirty="0" smtClean="0"/>
              <a:t>sun exposure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84229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76451"/>
            <a:ext cx="8229600" cy="952500"/>
          </a:xfrm>
        </p:spPr>
        <p:txBody>
          <a:bodyPr>
            <a:normAutofit/>
          </a:bodyPr>
          <a:lstStyle/>
          <a:p>
            <a:pPr algn="ctr">
              <a:buNone/>
            </a:pPr>
            <a:r>
              <a:rPr lang="en-US" sz="4000" dirty="0" smtClean="0">
                <a:solidFill>
                  <a:srgbClr val="FF0000"/>
                </a:solidFill>
                <a:latin typeface="Apple Casual"/>
              </a:rPr>
              <a:t>Cholesterol Sulfate</a:t>
            </a:r>
            <a:endParaRPr lang="en-US" sz="4000" dirty="0">
              <a:solidFill>
                <a:srgbClr val="FF0000"/>
              </a:solidFill>
              <a:latin typeface="Apple Casual"/>
            </a:endParaRPr>
          </a:p>
        </p:txBody>
      </p:sp>
    </p:spTree>
    <p:extLst>
      <p:ext uri="{BB962C8B-B14F-4D97-AF65-F5344CB8AC3E}">
        <p14:creationId xmlns:p14="http://schemas.microsoft.com/office/powerpoint/2010/main" val="29473012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94"/>
            <a:ext cx="8229600" cy="1143000"/>
          </a:xfrm>
        </p:spPr>
        <p:txBody>
          <a:bodyPr/>
          <a:lstStyle/>
          <a:p>
            <a:r>
              <a:rPr lang="en-US" b="1" dirty="0" smtClean="0"/>
              <a:t>Cholesterol is a Miracle Worker</a:t>
            </a:r>
            <a:endParaRPr lang="en-US" b="1" dirty="0"/>
          </a:p>
        </p:txBody>
      </p:sp>
      <p:sp>
        <p:nvSpPr>
          <p:cNvPr id="3" name="Content Placeholder 2"/>
          <p:cNvSpPr>
            <a:spLocks noGrp="1"/>
          </p:cNvSpPr>
          <p:nvPr>
            <p:ph idx="1"/>
          </p:nvPr>
        </p:nvSpPr>
        <p:spPr>
          <a:xfrm>
            <a:off x="457200" y="1185544"/>
            <a:ext cx="7784549" cy="5461888"/>
          </a:xfrm>
        </p:spPr>
        <p:txBody>
          <a:bodyPr>
            <a:normAutofit fontScale="85000" lnSpcReduction="20000"/>
          </a:bodyPr>
          <a:lstStyle/>
          <a:p>
            <a:r>
              <a:rPr lang="en-US" dirty="0" smtClean="0"/>
              <a:t>In the brain:</a:t>
            </a:r>
          </a:p>
          <a:p>
            <a:pPr lvl="1"/>
            <a:r>
              <a:rPr lang="en-US" dirty="0" smtClean="0"/>
              <a:t>Synapse: promotes cell-cell communication</a:t>
            </a:r>
          </a:p>
          <a:p>
            <a:pPr lvl="1"/>
            <a:r>
              <a:rPr lang="en-US" dirty="0" smtClean="0"/>
              <a:t>Myelin sheath: insulates channel from signal loss</a:t>
            </a:r>
          </a:p>
          <a:p>
            <a:r>
              <a:rPr lang="en-US" dirty="0" smtClean="0"/>
              <a:t>In the membranes of all cells</a:t>
            </a:r>
          </a:p>
          <a:p>
            <a:pPr lvl="1"/>
            <a:r>
              <a:rPr lang="en-US" dirty="0" smtClean="0"/>
              <a:t>Prevents ion leaks</a:t>
            </a:r>
          </a:p>
          <a:p>
            <a:pPr lvl="1"/>
            <a:r>
              <a:rPr lang="en-US" dirty="0" smtClean="0"/>
              <a:t>Protects from pathogens (microbes)</a:t>
            </a:r>
          </a:p>
          <a:p>
            <a:r>
              <a:rPr lang="en-US" dirty="0" smtClean="0"/>
              <a:t>In the plasma lipoprotein (LDL, HDL)</a:t>
            </a:r>
          </a:p>
          <a:p>
            <a:pPr lvl="1"/>
            <a:r>
              <a:rPr lang="en-US" dirty="0" smtClean="0"/>
              <a:t>Essential for protecting contents from oxidation and </a:t>
            </a:r>
            <a:r>
              <a:rPr lang="en-US" dirty="0" err="1" smtClean="0"/>
              <a:t>glycation</a:t>
            </a:r>
            <a:r>
              <a:rPr lang="en-US" dirty="0" smtClean="0"/>
              <a:t> damage during transport to cells</a:t>
            </a:r>
          </a:p>
          <a:p>
            <a:r>
              <a:rPr lang="en-US" dirty="0" smtClean="0"/>
              <a:t>Precursor to vital hormones</a:t>
            </a:r>
          </a:p>
          <a:p>
            <a:pPr lvl="1"/>
            <a:r>
              <a:rPr lang="en-US" dirty="0" smtClean="0"/>
              <a:t>Vitamin D</a:t>
            </a:r>
          </a:p>
          <a:p>
            <a:pPr lvl="1"/>
            <a:r>
              <a:rPr lang="en-US" dirty="0" smtClean="0"/>
              <a:t>All the sex hormones (testosterone, estrogen, etc.)</a:t>
            </a:r>
          </a:p>
          <a:p>
            <a:pPr lvl="1"/>
            <a:r>
              <a:rPr lang="en-US" dirty="0" smtClean="0"/>
              <a:t>Cortisone: the stress hormone</a:t>
            </a:r>
          </a:p>
          <a:p>
            <a:r>
              <a:rPr lang="en-US" dirty="0" smtClean="0"/>
              <a:t>Aids in digestion of fats</a:t>
            </a:r>
            <a:endParaRPr lang="en-US" dirty="0"/>
          </a:p>
        </p:txBody>
      </p:sp>
    </p:spTree>
    <p:extLst>
      <p:ext uri="{BB962C8B-B14F-4D97-AF65-F5344CB8AC3E}">
        <p14:creationId xmlns:p14="http://schemas.microsoft.com/office/powerpoint/2010/main" val="25286445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is Essential for            Insulin Release </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1" y="1600200"/>
            <a:ext cx="4528594" cy="4525963"/>
          </a:xfrm>
        </p:spPr>
        <p:txBody>
          <a:bodyPr>
            <a:normAutofit lnSpcReduction="10000"/>
          </a:bodyPr>
          <a:lstStyle/>
          <a:p>
            <a:r>
              <a:rPr lang="en-US" dirty="0" smtClean="0"/>
              <a:t>Experiment with pancreatic beta cells</a:t>
            </a:r>
          </a:p>
          <a:p>
            <a:r>
              <a:rPr lang="en-US" dirty="0" smtClean="0"/>
              <a:t>Expose them to toxin that impairs cholesterol synthesis</a:t>
            </a:r>
          </a:p>
          <a:p>
            <a:r>
              <a:rPr lang="en-US" dirty="0" smtClean="0"/>
              <a:t>Cells secrete significantly less insulin in response to glucose challenge</a:t>
            </a:r>
            <a:endParaRPr lang="en-US" dirty="0"/>
          </a:p>
        </p:txBody>
      </p:sp>
      <p:sp>
        <p:nvSpPr>
          <p:cNvPr id="4" name="TextBox 3"/>
          <p:cNvSpPr txBox="1"/>
          <p:nvPr/>
        </p:nvSpPr>
        <p:spPr>
          <a:xfrm>
            <a:off x="2469126" y="6381181"/>
            <a:ext cx="6674874"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Xia et al., Endocrinology 149:10, 5136-5145, 2008.</a:t>
            </a:r>
            <a:endParaRPr lang="en-US" sz="2400" dirty="0"/>
          </a:p>
        </p:txBody>
      </p:sp>
      <p:pic>
        <p:nvPicPr>
          <p:cNvPr id="5" name="Picture 4" descr="pancreatic_islets.gif"/>
          <p:cNvPicPr>
            <a:picLocks noChangeAspect="1"/>
          </p:cNvPicPr>
          <p:nvPr/>
        </p:nvPicPr>
        <p:blipFill>
          <a:blip r:embed="rId3"/>
          <a:stretch>
            <a:fillRect/>
          </a:stretch>
        </p:blipFill>
        <p:spPr>
          <a:xfrm>
            <a:off x="4913189" y="1648830"/>
            <a:ext cx="3911600" cy="3911600"/>
          </a:xfrm>
          <a:prstGeom prst="rect">
            <a:avLst/>
          </a:prstGeom>
        </p:spPr>
      </p:pic>
    </p:spTree>
    <p:extLst>
      <p:ext uri="{BB962C8B-B14F-4D97-AF65-F5344CB8AC3E}">
        <p14:creationId xmlns:p14="http://schemas.microsoft.com/office/powerpoint/2010/main" val="31266909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is Essential for            Insulin Release </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1" y="1600200"/>
            <a:ext cx="4528594" cy="4525963"/>
          </a:xfrm>
        </p:spPr>
        <p:txBody>
          <a:bodyPr>
            <a:normAutofit lnSpcReduction="10000"/>
          </a:bodyPr>
          <a:lstStyle/>
          <a:p>
            <a:r>
              <a:rPr lang="en-US" dirty="0" smtClean="0"/>
              <a:t>Experiment with pancreatic beta cells</a:t>
            </a:r>
          </a:p>
          <a:p>
            <a:r>
              <a:rPr lang="en-US" dirty="0" smtClean="0"/>
              <a:t>Expose them to toxin that impairs cholesterol synthesis</a:t>
            </a:r>
          </a:p>
          <a:p>
            <a:r>
              <a:rPr lang="en-US" dirty="0" smtClean="0"/>
              <a:t>Cells secrete significantly less insulin in response to glucose challenge</a:t>
            </a:r>
            <a:endParaRPr lang="en-US" dirty="0"/>
          </a:p>
        </p:txBody>
      </p:sp>
      <p:sp>
        <p:nvSpPr>
          <p:cNvPr id="4" name="TextBox 3"/>
          <p:cNvSpPr txBox="1"/>
          <p:nvPr/>
        </p:nvSpPr>
        <p:spPr>
          <a:xfrm>
            <a:off x="2469126" y="6381181"/>
            <a:ext cx="6674874"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Xia et al., Endocrinology 149:10, 5136-5145, 2008.</a:t>
            </a:r>
            <a:endParaRPr lang="en-US" sz="2400" dirty="0"/>
          </a:p>
        </p:txBody>
      </p:sp>
      <p:pic>
        <p:nvPicPr>
          <p:cNvPr id="5" name="Picture 4" descr="pancreatic_islets.gif"/>
          <p:cNvPicPr>
            <a:picLocks noChangeAspect="1"/>
          </p:cNvPicPr>
          <p:nvPr/>
        </p:nvPicPr>
        <p:blipFill>
          <a:blip r:embed="rId3"/>
          <a:stretch>
            <a:fillRect/>
          </a:stretch>
        </p:blipFill>
        <p:spPr>
          <a:xfrm>
            <a:off x="4913189" y="1648830"/>
            <a:ext cx="3911600" cy="3911600"/>
          </a:xfrm>
          <a:prstGeom prst="rect">
            <a:avLst/>
          </a:prstGeom>
        </p:spPr>
      </p:pic>
      <p:sp>
        <p:nvSpPr>
          <p:cNvPr id="6" name="TextBox 5"/>
          <p:cNvSpPr txBox="1"/>
          <p:nvPr/>
        </p:nvSpPr>
        <p:spPr>
          <a:xfrm>
            <a:off x="795861" y="2554896"/>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smtClean="0"/>
              <a:t>This is one </a:t>
            </a:r>
            <a:r>
              <a:rPr lang="en-US" sz="3200" dirty="0" smtClean="0"/>
              <a:t>reason </a:t>
            </a:r>
            <a:r>
              <a:rPr lang="en-US" sz="3200" dirty="0"/>
              <a:t>w</a:t>
            </a:r>
            <a:r>
              <a:rPr lang="en-US" sz="3200" dirty="0" smtClean="0"/>
              <a:t>hy </a:t>
            </a:r>
            <a:r>
              <a:rPr lang="en-US" sz="3200" dirty="0"/>
              <a:t>s</a:t>
            </a:r>
            <a:r>
              <a:rPr lang="en-US" sz="3200" dirty="0" smtClean="0"/>
              <a:t>tatin </a:t>
            </a:r>
            <a:r>
              <a:rPr lang="en-US" sz="3200" dirty="0"/>
              <a:t>d</a:t>
            </a:r>
            <a:r>
              <a:rPr lang="en-US" sz="3200" dirty="0" smtClean="0"/>
              <a:t>rugs            </a:t>
            </a:r>
            <a:r>
              <a:rPr lang="en-US" sz="3200" dirty="0"/>
              <a:t>i</a:t>
            </a:r>
            <a:r>
              <a:rPr lang="en-US" sz="3200" dirty="0" smtClean="0"/>
              <a:t>ncrease </a:t>
            </a:r>
            <a:r>
              <a:rPr lang="en-US" sz="3200" dirty="0"/>
              <a:t>r</a:t>
            </a:r>
            <a:r>
              <a:rPr lang="en-US" sz="3200" dirty="0" smtClean="0"/>
              <a:t>isk </a:t>
            </a:r>
            <a:r>
              <a:rPr lang="en-US" sz="3200" dirty="0" smtClean="0"/>
              <a:t>to </a:t>
            </a:r>
            <a:r>
              <a:rPr lang="en-US" sz="3200" dirty="0" smtClean="0"/>
              <a:t>diabetes</a:t>
            </a:r>
            <a:endParaRPr lang="en-US" sz="3200" dirty="0" smtClean="0"/>
          </a:p>
          <a:p>
            <a:pPr algn="ctr"/>
            <a:endParaRPr lang="en-US" sz="3200" dirty="0"/>
          </a:p>
        </p:txBody>
      </p:sp>
    </p:spTree>
    <p:extLst>
      <p:ext uri="{BB962C8B-B14F-4D97-AF65-F5344CB8AC3E}">
        <p14:creationId xmlns:p14="http://schemas.microsoft.com/office/powerpoint/2010/main" val="23646186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Sulfate is Vastly Underappreciated!</a:t>
            </a:r>
            <a:endParaRPr lang="en-US" b="1" dirty="0"/>
          </a:p>
        </p:txBody>
      </p:sp>
      <p:sp>
        <p:nvSpPr>
          <p:cNvPr id="3" name="Content Placeholder 2"/>
          <p:cNvSpPr>
            <a:spLocks noGrp="1"/>
          </p:cNvSpPr>
          <p:nvPr>
            <p:ph idx="1"/>
          </p:nvPr>
        </p:nvSpPr>
        <p:spPr/>
        <p:txBody>
          <a:bodyPr>
            <a:normAutofit lnSpcReduction="10000"/>
          </a:bodyPr>
          <a:lstStyle/>
          <a:p>
            <a:r>
              <a:rPr lang="en-US" dirty="0" smtClean="0"/>
              <a:t>Sulfate is the 4th most abundant anion in the blood and protects it from coagulating</a:t>
            </a:r>
          </a:p>
          <a:p>
            <a:r>
              <a:rPr lang="en-US" dirty="0" smtClean="0"/>
              <a:t>Detoxifies drugs, food additives, and environmental toxins like aluminum and mercury</a:t>
            </a:r>
          </a:p>
          <a:p>
            <a:r>
              <a:rPr lang="en-US" dirty="0" smtClean="0"/>
              <a:t>Essential component of extracellular matrix proteins throughout the tissues</a:t>
            </a:r>
          </a:p>
          <a:p>
            <a:r>
              <a:rPr lang="en-US" dirty="0" err="1" smtClean="0"/>
              <a:t>Cerebroside</a:t>
            </a:r>
            <a:r>
              <a:rPr lang="en-US" dirty="0" smtClean="0"/>
              <a:t> sulfate is a major constituent of </a:t>
            </a:r>
            <a:r>
              <a:rPr lang="en-US" dirty="0" err="1" smtClean="0"/>
              <a:t>meylin</a:t>
            </a:r>
            <a:r>
              <a:rPr lang="en-US" dirty="0" smtClean="0"/>
              <a:t> sheaths surrounding axons in neurons</a:t>
            </a:r>
          </a:p>
          <a:p>
            <a:endParaRPr lang="en-US" dirty="0"/>
          </a:p>
        </p:txBody>
      </p:sp>
    </p:spTree>
    <p:extLst>
      <p:ext uri="{BB962C8B-B14F-4D97-AF65-F5344CB8AC3E}">
        <p14:creationId xmlns:p14="http://schemas.microsoft.com/office/powerpoint/2010/main" val="38329339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Sulfate Deficiency</a:t>
            </a:r>
            <a:endParaRPr lang="en-US" b="1" dirty="0"/>
          </a:p>
        </p:txBody>
      </p:sp>
      <p:sp>
        <p:nvSpPr>
          <p:cNvPr id="3" name="Content Placeholder 2"/>
          <p:cNvSpPr>
            <a:spLocks noGrp="1"/>
          </p:cNvSpPr>
          <p:nvPr>
            <p:ph idx="1"/>
          </p:nvPr>
        </p:nvSpPr>
        <p:spPr/>
        <p:txBody>
          <a:bodyPr/>
          <a:lstStyle/>
          <a:p>
            <a:r>
              <a:rPr lang="en-US" dirty="0" smtClean="0"/>
              <a:t>Cholesterol sulfate deficiency leads to </a:t>
            </a:r>
            <a:r>
              <a:rPr lang="en-US" dirty="0" err="1" smtClean="0"/>
              <a:t>filaggrin</a:t>
            </a:r>
            <a:r>
              <a:rPr lang="en-US" dirty="0" smtClean="0"/>
              <a:t> deficiency which is associated with:</a:t>
            </a:r>
          </a:p>
          <a:p>
            <a:pPr lvl="1"/>
            <a:r>
              <a:rPr lang="en-US" dirty="0" smtClean="0"/>
              <a:t>Atopic Dermatitis</a:t>
            </a:r>
          </a:p>
          <a:p>
            <a:pPr lvl="1"/>
            <a:r>
              <a:rPr lang="en-US" dirty="0" err="1" smtClean="0"/>
              <a:t>Eosinophilic</a:t>
            </a:r>
            <a:r>
              <a:rPr lang="en-US" dirty="0" smtClean="0"/>
              <a:t> Esophagitis</a:t>
            </a:r>
          </a:p>
          <a:p>
            <a:pPr lvl="1"/>
            <a:r>
              <a:rPr lang="en-US" dirty="0" smtClean="0"/>
              <a:t>Asthma</a:t>
            </a:r>
          </a:p>
          <a:p>
            <a:r>
              <a:rPr lang="en-US" dirty="0" smtClean="0"/>
              <a:t>These three conditions are on the rise and are associated with autism and celiac disease</a:t>
            </a:r>
          </a:p>
        </p:txBody>
      </p:sp>
    </p:spTree>
    <p:extLst>
      <p:ext uri="{BB962C8B-B14F-4D97-AF65-F5344CB8AC3E}">
        <p14:creationId xmlns:p14="http://schemas.microsoft.com/office/powerpoint/2010/main" val="5084581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39800" y="1905000"/>
            <a:ext cx="7404100" cy="35433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latin typeface="Apple Casual"/>
              </a:rPr>
              <a:t> 	</a:t>
            </a:r>
            <a:r>
              <a:rPr lang="en-US" sz="3600" b="1" i="1" dirty="0" smtClean="0"/>
              <a:t>”If we all worked on the assumption that what is accepted as true is really true, there would be little hope of advance.</a:t>
            </a:r>
            <a:r>
              <a:rPr lang="en-US" sz="3600" b="1" i="1" dirty="0"/>
              <a:t>"</a:t>
            </a:r>
            <a:endParaRPr lang="en-US" sz="3294" dirty="0" smtClean="0">
              <a:latin typeface="Apple Casual"/>
            </a:endParaRPr>
          </a:p>
          <a:p>
            <a:pPr>
              <a:buFont typeface="Arial"/>
              <a:buNone/>
            </a:pPr>
            <a:r>
              <a:rPr lang="en-US" sz="3294" dirty="0" smtClean="0">
                <a:latin typeface="Apple Casual"/>
              </a:rPr>
              <a:t>								-- Orville Wright</a:t>
            </a:r>
            <a:endParaRPr lang="en-US" sz="3294" dirty="0" smtClean="0">
              <a:ln>
                <a:solidFill>
                  <a:srgbClr val="FF0000"/>
                </a:solidFill>
              </a:ln>
              <a:latin typeface="Apple Casual"/>
            </a:endParaRPr>
          </a:p>
        </p:txBody>
      </p:sp>
    </p:spTree>
    <p:extLst>
      <p:ext uri="{BB962C8B-B14F-4D97-AF65-F5344CB8AC3E}">
        <p14:creationId xmlns:p14="http://schemas.microsoft.com/office/powerpoint/2010/main" val="11022282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
            <a:ext cx="9144000" cy="1143000"/>
          </a:xfrm>
        </p:spPr>
        <p:txBody>
          <a:bodyPr>
            <a:normAutofit fontScale="90000"/>
          </a:bodyPr>
          <a:lstStyle/>
          <a:p>
            <a:r>
              <a:rPr lang="en-US" b="1" dirty="0" smtClean="0"/>
              <a:t> Cholesterol Sulfate Synthesis in the Skin</a:t>
            </a:r>
            <a:endParaRPr lang="en-US" b="1" dirty="0"/>
          </a:p>
        </p:txBody>
      </p:sp>
      <p:sp>
        <p:nvSpPr>
          <p:cNvPr id="3" name="Content Placeholder 2"/>
          <p:cNvSpPr>
            <a:spLocks noGrp="1"/>
          </p:cNvSpPr>
          <p:nvPr>
            <p:ph idx="1"/>
          </p:nvPr>
        </p:nvSpPr>
        <p:spPr>
          <a:xfrm>
            <a:off x="141120" y="992879"/>
            <a:ext cx="9002880" cy="4856464"/>
          </a:xfrm>
        </p:spPr>
        <p:txBody>
          <a:bodyPr>
            <a:noAutofit/>
          </a:bodyPr>
          <a:lstStyle/>
          <a:p>
            <a:r>
              <a:rPr lang="en-US" sz="3400" dirty="0" smtClean="0"/>
              <a:t>Keratinocytes synthesize abundant cholesterol sulfate as they mature</a:t>
            </a:r>
          </a:p>
          <a:p>
            <a:pPr lvl="1"/>
            <a:r>
              <a:rPr lang="en-US" sz="3000" dirty="0" smtClean="0"/>
              <a:t>This synthesis takes place in                                  the outer layer of the epidermis</a:t>
            </a:r>
          </a:p>
          <a:p>
            <a:r>
              <a:rPr lang="en-US" sz="3400" dirty="0" smtClean="0"/>
              <a:t>Cholesterol sulfate catalyzes                        synthesis of </a:t>
            </a:r>
            <a:r>
              <a:rPr lang="en-US" sz="3400" i="1" dirty="0" err="1" smtClean="0">
                <a:solidFill>
                  <a:srgbClr val="FF0000"/>
                </a:solidFill>
              </a:rPr>
              <a:t>profilaggrin</a:t>
            </a:r>
            <a:r>
              <a:rPr lang="en-US" sz="3400" dirty="0" smtClean="0"/>
              <a:t>, one of the two key proteins forming the cross-linked mesh that  protects from bacterial invasion and prevents water loss</a:t>
            </a:r>
          </a:p>
          <a:p>
            <a:pPr>
              <a:buNone/>
            </a:pPr>
            <a:endParaRPr lang="en-US" sz="3600" dirty="0" smtClean="0"/>
          </a:p>
        </p:txBody>
      </p:sp>
      <p:pic>
        <p:nvPicPr>
          <p:cNvPr id="4" name="Picture 3" descr="cholesterol-sulfate.png"/>
          <p:cNvPicPr>
            <a:picLocks noChangeAspect="1"/>
          </p:cNvPicPr>
          <p:nvPr/>
        </p:nvPicPr>
        <p:blipFill>
          <a:blip r:embed="rId2"/>
          <a:stretch>
            <a:fillRect/>
          </a:stretch>
        </p:blipFill>
        <p:spPr>
          <a:xfrm>
            <a:off x="6689348" y="1689808"/>
            <a:ext cx="2135669" cy="2135669"/>
          </a:xfrm>
          <a:prstGeom prst="rect">
            <a:avLst/>
          </a:prstGeom>
        </p:spPr>
      </p:pic>
    </p:spTree>
    <p:extLst>
      <p:ext uri="{BB962C8B-B14F-4D97-AF65-F5344CB8AC3E}">
        <p14:creationId xmlns:p14="http://schemas.microsoft.com/office/powerpoint/2010/main" val="2667350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ound_healing.png"/>
          <p:cNvPicPr>
            <a:picLocks noGrp="1" noChangeAspect="1"/>
          </p:cNvPicPr>
          <p:nvPr>
            <p:ph idx="1"/>
          </p:nvPr>
        </p:nvPicPr>
        <p:blipFill>
          <a:blip r:embed="rId3">
            <a:extLst>
              <a:ext uri="{28A0092B-C50C-407E-A947-70E740481C1C}">
                <a14:useLocalDpi xmlns:a14="http://schemas.microsoft.com/office/drawing/2010/main" val="0"/>
              </a:ext>
            </a:extLst>
          </a:blip>
          <a:srcRect l="-76798" r="-76798"/>
          <a:stretch>
            <a:fillRect/>
          </a:stretch>
        </p:blipFill>
        <p:spPr>
          <a:xfrm>
            <a:off x="-2267576" y="-386602"/>
            <a:ext cx="12962976" cy="7129137"/>
          </a:xfrm>
        </p:spPr>
      </p:pic>
      <p:sp>
        <p:nvSpPr>
          <p:cNvPr id="5" name="TextBox 4"/>
          <p:cNvSpPr txBox="1"/>
          <p:nvPr/>
        </p:nvSpPr>
        <p:spPr>
          <a:xfrm>
            <a:off x="4522222" y="6441395"/>
            <a:ext cx="4621778" cy="400110"/>
          </a:xfrm>
          <a:prstGeom prst="rect">
            <a:avLst/>
          </a:prstGeom>
          <a:noFill/>
        </p:spPr>
        <p:txBody>
          <a:bodyPr wrap="none" rtlCol="0">
            <a:spAutoFit/>
          </a:bodyPr>
          <a:lstStyle/>
          <a:p>
            <a:r>
              <a:rPr lang="en-US" sz="2000" dirty="0" smtClean="0">
                <a:solidFill>
                  <a:srgbClr val="FF0000"/>
                </a:solidFill>
              </a:rPr>
              <a:t>*</a:t>
            </a:r>
            <a:r>
              <a:rPr lang="en-US" sz="2000" dirty="0" smtClean="0"/>
              <a:t>J.A. </a:t>
            </a:r>
            <a:r>
              <a:rPr lang="en-US" sz="2000" dirty="0"/>
              <a:t>Segre, J </a:t>
            </a:r>
            <a:r>
              <a:rPr lang="en-US" sz="2000" dirty="0" err="1"/>
              <a:t>Clin</a:t>
            </a:r>
            <a:r>
              <a:rPr lang="en-US" sz="2000" dirty="0"/>
              <a:t> Invest.2006;116:1150-58 </a:t>
            </a:r>
          </a:p>
        </p:txBody>
      </p:sp>
      <p:sp>
        <p:nvSpPr>
          <p:cNvPr id="3" name="TextBox 2"/>
          <p:cNvSpPr txBox="1"/>
          <p:nvPr/>
        </p:nvSpPr>
        <p:spPr>
          <a:xfrm>
            <a:off x="254000" y="5107799"/>
            <a:ext cx="2353733" cy="1200328"/>
          </a:xfrm>
          <a:prstGeom prst="rect">
            <a:avLst/>
          </a:prstGeom>
          <a:noFill/>
        </p:spPr>
        <p:txBody>
          <a:bodyPr wrap="square" rtlCol="0">
            <a:spAutoFit/>
          </a:bodyPr>
          <a:lstStyle/>
          <a:p>
            <a:r>
              <a:rPr lang="en-US" sz="2400" dirty="0" smtClean="0"/>
              <a:t>Impaired wound healing in atopic dermatitis</a:t>
            </a:r>
            <a:endParaRPr lang="en-US" sz="2400" dirty="0"/>
          </a:p>
        </p:txBody>
      </p:sp>
      <p:sp>
        <p:nvSpPr>
          <p:cNvPr id="6" name="TextBox 5"/>
          <p:cNvSpPr txBox="1"/>
          <p:nvPr/>
        </p:nvSpPr>
        <p:spPr>
          <a:xfrm>
            <a:off x="6790267" y="4104603"/>
            <a:ext cx="2353733" cy="1200328"/>
          </a:xfrm>
          <a:prstGeom prst="rect">
            <a:avLst/>
          </a:prstGeom>
          <a:noFill/>
        </p:spPr>
        <p:txBody>
          <a:bodyPr wrap="square" rtlCol="0">
            <a:spAutoFit/>
          </a:bodyPr>
          <a:lstStyle/>
          <a:p>
            <a:pPr marL="342900" indent="-342900">
              <a:buFont typeface="Arial"/>
              <a:buChar char="•"/>
            </a:pPr>
            <a:r>
              <a:rPr lang="en-US" sz="2400" dirty="0" smtClean="0"/>
              <a:t>Water loss</a:t>
            </a:r>
          </a:p>
          <a:p>
            <a:pPr marL="342900" indent="-342900">
              <a:buFont typeface="Arial"/>
              <a:buChar char="•"/>
            </a:pPr>
            <a:r>
              <a:rPr lang="en-US" sz="2400" dirty="0" smtClean="0"/>
              <a:t>Microbe penetration</a:t>
            </a:r>
            <a:endParaRPr lang="en-US" sz="2400" dirty="0"/>
          </a:p>
        </p:txBody>
      </p:sp>
    </p:spTree>
    <p:extLst>
      <p:ext uri="{BB962C8B-B14F-4D97-AF65-F5344CB8AC3E}">
        <p14:creationId xmlns:p14="http://schemas.microsoft.com/office/powerpoint/2010/main" val="32949846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Filaggrin</a:t>
            </a:r>
            <a:r>
              <a:rPr lang="en-US" b="1" dirty="0" smtClean="0"/>
              <a:t> Plays a Crucial Role</a:t>
            </a:r>
            <a:endParaRPr lang="en-US" b="1" dirty="0"/>
          </a:p>
        </p:txBody>
      </p:sp>
      <p:sp>
        <p:nvSpPr>
          <p:cNvPr id="3" name="Content Placeholder 2"/>
          <p:cNvSpPr>
            <a:spLocks noGrp="1"/>
          </p:cNvSpPr>
          <p:nvPr>
            <p:ph idx="1"/>
          </p:nvPr>
        </p:nvSpPr>
        <p:spPr/>
        <p:txBody>
          <a:bodyPr/>
          <a:lstStyle/>
          <a:p>
            <a:r>
              <a:rPr lang="en-US" dirty="0" smtClean="0"/>
              <a:t>Loss of </a:t>
            </a:r>
            <a:r>
              <a:rPr lang="en-US" dirty="0" err="1" smtClean="0"/>
              <a:t>filaggrin</a:t>
            </a:r>
            <a:r>
              <a:rPr lang="en-US" dirty="0" smtClean="0"/>
              <a:t> function associated with </a:t>
            </a:r>
          </a:p>
          <a:p>
            <a:pPr lvl="1"/>
            <a:r>
              <a:rPr lang="en-US" dirty="0" smtClean="0"/>
              <a:t>Increased skin permeability</a:t>
            </a:r>
          </a:p>
          <a:p>
            <a:pPr lvl="1"/>
            <a:r>
              <a:rPr lang="en-US" dirty="0" smtClean="0"/>
              <a:t>Susceptibility to eczema and asthma</a:t>
            </a:r>
          </a:p>
          <a:p>
            <a:pPr lvl="1"/>
            <a:r>
              <a:rPr lang="en-US" dirty="0" err="1" smtClean="0"/>
              <a:t>Eosinophilic</a:t>
            </a:r>
            <a:r>
              <a:rPr lang="en-US" dirty="0" smtClean="0"/>
              <a:t> </a:t>
            </a:r>
            <a:r>
              <a:rPr lang="en-US" dirty="0" err="1" smtClean="0"/>
              <a:t>Esophagitis</a:t>
            </a:r>
            <a:r>
              <a:rPr lang="en-US" dirty="0" smtClean="0"/>
              <a:t>: (</a:t>
            </a:r>
            <a:r>
              <a:rPr lang="en-US" dirty="0" err="1" smtClean="0"/>
              <a:t>EoE</a:t>
            </a:r>
            <a:r>
              <a:rPr lang="en-US" dirty="0" smtClean="0"/>
              <a:t>)</a:t>
            </a:r>
            <a:r>
              <a:rPr lang="en-US" dirty="0" smtClean="0">
                <a:solidFill>
                  <a:srgbClr val="FF0000"/>
                </a:solidFill>
              </a:rPr>
              <a:t>*</a:t>
            </a:r>
          </a:p>
          <a:p>
            <a:pPr lvl="1"/>
            <a:endParaRPr lang="en-US" dirty="0"/>
          </a:p>
        </p:txBody>
      </p:sp>
      <p:pic>
        <p:nvPicPr>
          <p:cNvPr id="4" name="Picture 3" descr="human-anatomy-esophagus.jpg"/>
          <p:cNvPicPr>
            <a:picLocks noChangeAspect="1"/>
          </p:cNvPicPr>
          <p:nvPr/>
        </p:nvPicPr>
        <p:blipFill>
          <a:blip r:embed="rId3"/>
          <a:stretch>
            <a:fillRect/>
          </a:stretch>
        </p:blipFill>
        <p:spPr>
          <a:xfrm>
            <a:off x="6590496" y="2683039"/>
            <a:ext cx="1879600" cy="3009900"/>
          </a:xfrm>
          <a:prstGeom prst="rect">
            <a:avLst/>
          </a:prstGeom>
        </p:spPr>
      </p:pic>
      <p:pic>
        <p:nvPicPr>
          <p:cNvPr id="5" name="Picture 4" descr="atopic_dermatitis.jpg"/>
          <p:cNvPicPr>
            <a:picLocks noChangeAspect="1"/>
          </p:cNvPicPr>
          <p:nvPr/>
        </p:nvPicPr>
        <p:blipFill>
          <a:blip r:embed="rId4"/>
          <a:stretch>
            <a:fillRect/>
          </a:stretch>
        </p:blipFill>
        <p:spPr>
          <a:xfrm>
            <a:off x="457200" y="4156623"/>
            <a:ext cx="2954310" cy="1969540"/>
          </a:xfrm>
          <a:prstGeom prst="rect">
            <a:avLst/>
          </a:prstGeom>
        </p:spPr>
      </p:pic>
      <p:sp>
        <p:nvSpPr>
          <p:cNvPr id="6" name="TextBox 5"/>
          <p:cNvSpPr txBox="1"/>
          <p:nvPr/>
        </p:nvSpPr>
        <p:spPr>
          <a:xfrm>
            <a:off x="1679806" y="6471400"/>
            <a:ext cx="6790290" cy="400110"/>
          </a:xfrm>
          <a:prstGeom prst="rect">
            <a:avLst/>
          </a:prstGeom>
          <a:noFill/>
        </p:spPr>
        <p:txBody>
          <a:bodyPr wrap="none" rtlCol="0">
            <a:spAutoFit/>
          </a:bodyPr>
          <a:lstStyle/>
          <a:p>
            <a:r>
              <a:rPr lang="en-US" sz="2000" dirty="0" smtClean="0">
                <a:solidFill>
                  <a:srgbClr val="FF0000"/>
                </a:solidFill>
              </a:rPr>
              <a:t>*</a:t>
            </a:r>
            <a:r>
              <a:rPr lang="en-US" sz="2000" dirty="0" smtClean="0"/>
              <a:t> Schroeder et al., Expert Rev </a:t>
            </a:r>
            <a:r>
              <a:rPr lang="en-US" sz="2000" dirty="0" err="1" smtClean="0"/>
              <a:t>clin</a:t>
            </a:r>
            <a:r>
              <a:rPr lang="en-US" sz="2000" dirty="0" smtClean="0"/>
              <a:t> </a:t>
            </a:r>
            <a:r>
              <a:rPr lang="en-US" sz="2000" dirty="0" err="1" smtClean="0"/>
              <a:t>Immunol</a:t>
            </a:r>
            <a:r>
              <a:rPr lang="en-US" sz="2000" dirty="0" smtClean="0"/>
              <a:t>. 6:6, 929-937, 2010.</a:t>
            </a:r>
            <a:endParaRPr lang="en-US" sz="2000" dirty="0"/>
          </a:p>
        </p:txBody>
      </p:sp>
    </p:spTree>
    <p:extLst>
      <p:ext uri="{BB962C8B-B14F-4D97-AF65-F5344CB8AC3E}">
        <p14:creationId xmlns:p14="http://schemas.microsoft.com/office/powerpoint/2010/main" val="8767553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EOE: A Modern Disease</a:t>
            </a:r>
            <a:r>
              <a:rPr lang="en-US" b="1" dirty="0" smtClean="0">
                <a:solidFill>
                  <a:srgbClr val="FF0000"/>
                </a:solidFill>
              </a:rPr>
              <a:t>*</a:t>
            </a:r>
            <a:endParaRPr lang="en-US" b="1" dirty="0">
              <a:solidFill>
                <a:srgbClr val="FF0000"/>
              </a:solidFill>
            </a:endParaRPr>
          </a:p>
        </p:txBody>
      </p:sp>
      <p:pic>
        <p:nvPicPr>
          <p:cNvPr id="4" name="Content Placeholder 3" descr="Multi_ring_esophagus.jpg"/>
          <p:cNvPicPr>
            <a:picLocks noGrp="1" noChangeAspect="1"/>
          </p:cNvPicPr>
          <p:nvPr>
            <p:ph idx="1"/>
          </p:nvPr>
        </p:nvPicPr>
        <p:blipFill>
          <a:blip r:embed="rId3"/>
          <a:srcRect l="-22487" r="-22487"/>
          <a:stretch>
            <a:fillRect/>
          </a:stretch>
        </p:blipFill>
        <p:spPr>
          <a:xfrm>
            <a:off x="5713228" y="1179972"/>
            <a:ext cx="3650336" cy="2007544"/>
          </a:xfrm>
        </p:spPr>
      </p:pic>
      <p:sp>
        <p:nvSpPr>
          <p:cNvPr id="5" name="Content Placeholder 2"/>
          <p:cNvSpPr txBox="1">
            <a:spLocks/>
          </p:cNvSpPr>
          <p:nvPr/>
        </p:nvSpPr>
        <p:spPr>
          <a:xfrm>
            <a:off x="186267" y="1205372"/>
            <a:ext cx="6186114" cy="45259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Allergic inflammatory         condition of the esophagus</a:t>
            </a:r>
          </a:p>
          <a:p>
            <a:pPr marL="342900" lvl="0" indent="-342900">
              <a:spcBef>
                <a:spcPct val="20000"/>
              </a:spcBef>
              <a:buFont typeface="Arial"/>
              <a:buChar cha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Eosinophils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invade esophagus</a:t>
            </a:r>
          </a:p>
          <a:p>
            <a:pPr marL="800100" lvl="1" indent="-342900">
              <a:spcBef>
                <a:spcPct val="20000"/>
              </a:spcBef>
              <a:buFont typeface="Lucida Grande"/>
              <a:buChar char="-"/>
            </a:pPr>
            <a:r>
              <a:rPr lang="en-US" sz="3200" dirty="0" smtClean="0"/>
              <a:t>Release </a:t>
            </a:r>
            <a:r>
              <a:rPr lang="en-US" sz="3200" dirty="0"/>
              <a:t>toxins that kill viruses and induce tissue damage</a:t>
            </a:r>
            <a:endParaRPr lang="en-US" sz="32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Person</a:t>
            </a:r>
            <a:r>
              <a:rPr kumimoji="0" lang="en-US" sz="3200" b="0" i="0" u="none" strike="noStrike" kern="1200" cap="none" spc="0" normalizeH="0" noProof="0" dirty="0" smtClean="0">
                <a:ln>
                  <a:noFill/>
                </a:ln>
                <a:solidFill>
                  <a:schemeClr val="tx1"/>
                </a:solidFill>
                <a:effectLst/>
                <a:uLnTx/>
                <a:uFillTx/>
                <a:latin typeface="+mn-lt"/>
                <a:ea typeface="+mn-ea"/>
                <a:cs typeface="+mn-cs"/>
              </a:rPr>
              <a:t> has </a:t>
            </a:r>
            <a:r>
              <a:rPr kumimoji="0" lang="en-US" sz="3200" b="0" i="1" u="none" strike="noStrike" kern="1200" cap="none" spc="0" normalizeH="0" noProof="0" dirty="0" smtClean="0">
                <a:ln>
                  <a:noFill/>
                </a:ln>
                <a:solidFill>
                  <a:srgbClr val="FF0000"/>
                </a:solidFill>
                <a:effectLst/>
                <a:uLnTx/>
                <a:uFillTx/>
                <a:latin typeface="+mn-lt"/>
                <a:ea typeface="+mn-ea"/>
                <a:cs typeface="+mn-cs"/>
              </a:rPr>
              <a:t>difficulty swallowing</a:t>
            </a:r>
          </a:p>
          <a:p>
            <a:pPr marL="800100" lvl="1" indent="-342900">
              <a:spcBef>
                <a:spcPct val="20000"/>
              </a:spcBef>
              <a:buFont typeface="Lucida Grande"/>
              <a:buChar char="-"/>
            </a:pPr>
            <a:r>
              <a:rPr lang="en-US" sz="3200" baseline="0" dirty="0" smtClean="0"/>
              <a:t>Eats</a:t>
            </a:r>
            <a:r>
              <a:rPr lang="en-US" sz="3200" dirty="0" smtClean="0"/>
              <a:t> very slowly</a:t>
            </a:r>
          </a:p>
          <a:p>
            <a:pPr marL="342900" indent="-342900">
              <a:spcBef>
                <a:spcPct val="20000"/>
              </a:spcBef>
              <a:buFont typeface="Arial"/>
              <a:buChar char="•"/>
            </a:pPr>
            <a:r>
              <a:rPr lang="en-US" sz="3200" dirty="0" smtClean="0"/>
              <a:t>Food gets stuck in the throat</a:t>
            </a:r>
            <a:r>
              <a:rPr kumimoji="0" lang="en-US" sz="3200" b="0" i="0" u="none" strike="noStrike" kern="1200" cap="none" spc="0" normalizeH="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eosinophils_in_esophagus.jpg"/>
          <p:cNvPicPr>
            <a:picLocks noChangeAspect="1"/>
          </p:cNvPicPr>
          <p:nvPr/>
        </p:nvPicPr>
        <p:blipFill>
          <a:blip r:embed="rId4"/>
          <a:stretch>
            <a:fillRect/>
          </a:stretch>
        </p:blipFill>
        <p:spPr>
          <a:xfrm rot="16200000">
            <a:off x="6100482" y="3973528"/>
            <a:ext cx="3252925" cy="2167261"/>
          </a:xfrm>
          <a:prstGeom prst="rect">
            <a:avLst/>
          </a:prstGeom>
        </p:spPr>
      </p:pic>
      <p:sp>
        <p:nvSpPr>
          <p:cNvPr id="7" name="TextBox 6"/>
          <p:cNvSpPr txBox="1"/>
          <p:nvPr/>
        </p:nvSpPr>
        <p:spPr>
          <a:xfrm>
            <a:off x="0" y="6283511"/>
            <a:ext cx="6790290" cy="400110"/>
          </a:xfrm>
          <a:prstGeom prst="rect">
            <a:avLst/>
          </a:prstGeom>
          <a:noFill/>
        </p:spPr>
        <p:txBody>
          <a:bodyPr wrap="none" rtlCol="0">
            <a:spAutoFit/>
          </a:bodyPr>
          <a:lstStyle/>
          <a:p>
            <a:r>
              <a:rPr lang="en-US" sz="2000" dirty="0" smtClean="0">
                <a:solidFill>
                  <a:srgbClr val="FF0000"/>
                </a:solidFill>
              </a:rPr>
              <a:t>*</a:t>
            </a:r>
            <a:r>
              <a:rPr lang="en-US" sz="2000" dirty="0" smtClean="0"/>
              <a:t> Schroeder et al., Expert Rev </a:t>
            </a:r>
            <a:r>
              <a:rPr lang="en-US" sz="2000" dirty="0" err="1" smtClean="0"/>
              <a:t>clin</a:t>
            </a:r>
            <a:r>
              <a:rPr lang="en-US" sz="2000" dirty="0" smtClean="0"/>
              <a:t> </a:t>
            </a:r>
            <a:r>
              <a:rPr lang="en-US" sz="2000" dirty="0" err="1" smtClean="0"/>
              <a:t>Immunol</a:t>
            </a:r>
            <a:r>
              <a:rPr lang="en-US" sz="2000" dirty="0" smtClean="0"/>
              <a:t>. 6:6, 929-937, 2010.</a:t>
            </a:r>
            <a:endParaRPr lang="en-US" sz="2000" dirty="0"/>
          </a:p>
        </p:txBody>
      </p:sp>
    </p:spTree>
    <p:extLst>
      <p:ext uri="{BB962C8B-B14F-4D97-AF65-F5344CB8AC3E}">
        <p14:creationId xmlns:p14="http://schemas.microsoft.com/office/powerpoint/2010/main" val="25120893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Very Bad Idea</a:t>
            </a:r>
            <a:endParaRPr lang="en-US" b="1" dirty="0"/>
          </a:p>
        </p:txBody>
      </p:sp>
      <p:pic>
        <p:nvPicPr>
          <p:cNvPr id="4" name="Content Placeholder 3" descr="sunscreen-being-applied-to-child.jpg"/>
          <p:cNvPicPr>
            <a:picLocks noGrp="1" noChangeAspect="1"/>
          </p:cNvPicPr>
          <p:nvPr>
            <p:ph idx="1"/>
          </p:nvPr>
        </p:nvPicPr>
        <p:blipFill>
          <a:blip r:embed="rId2">
            <a:extLst>
              <a:ext uri="{28A0092B-C50C-407E-A947-70E740481C1C}">
                <a14:useLocalDpi xmlns:a14="http://schemas.microsoft.com/office/drawing/2010/main" val="0"/>
              </a:ext>
            </a:extLst>
          </a:blip>
          <a:srcRect l="-10610" r="-10610"/>
          <a:stretch>
            <a:fillRect/>
          </a:stretch>
        </p:blipFill>
        <p:spPr/>
      </p:pic>
    </p:spTree>
    <p:extLst>
      <p:ext uri="{BB962C8B-B14F-4D97-AF65-F5344CB8AC3E}">
        <p14:creationId xmlns:p14="http://schemas.microsoft.com/office/powerpoint/2010/main" val="14948863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Sulfate in the Lungs</a:t>
            </a:r>
            <a:r>
              <a:rPr lang="en-US" b="1" dirty="0" smtClean="0">
                <a:solidFill>
                  <a:srgbClr val="FF0000"/>
                </a:solidFill>
              </a:rPr>
              <a:t>*</a:t>
            </a:r>
            <a:endParaRPr lang="en-US" b="1" dirty="0">
              <a:solidFill>
                <a:srgbClr val="FF0000"/>
              </a:solidFill>
            </a:endParaRPr>
          </a:p>
        </p:txBody>
      </p:sp>
      <p:pic>
        <p:nvPicPr>
          <p:cNvPr id="5" name="Content Placeholder 4" descr="lungs.jpg"/>
          <p:cNvPicPr>
            <a:picLocks noGrp="1" noChangeAspect="1"/>
          </p:cNvPicPr>
          <p:nvPr>
            <p:ph idx="1"/>
          </p:nvPr>
        </p:nvPicPr>
        <p:blipFill>
          <a:blip r:embed="rId3"/>
          <a:srcRect l="-18187" r="-18187"/>
          <a:stretch>
            <a:fillRect/>
          </a:stretch>
        </p:blipFill>
        <p:spPr>
          <a:xfrm>
            <a:off x="3863617" y="2245122"/>
            <a:ext cx="6037754" cy="3320532"/>
          </a:xfrm>
        </p:spPr>
      </p:pic>
      <p:sp>
        <p:nvSpPr>
          <p:cNvPr id="6" name="Content Placeholder 2"/>
          <p:cNvSpPr txBox="1">
            <a:spLocks/>
          </p:cNvSpPr>
          <p:nvPr/>
        </p:nvSpPr>
        <p:spPr>
          <a:xfrm>
            <a:off x="141121" y="1582559"/>
            <a:ext cx="5013586" cy="352732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400" dirty="0" smtClean="0"/>
              <a:t>   </a:t>
            </a:r>
            <a:r>
              <a:rPr kumimoji="0" lang="en-US" sz="3400" b="0" i="0" u="none" strike="noStrike" kern="1200" cap="none" spc="0" normalizeH="0" baseline="0" noProof="0" dirty="0" smtClean="0">
                <a:ln>
                  <a:noFill/>
                </a:ln>
                <a:solidFill>
                  <a:schemeClr val="tx1"/>
                </a:solidFill>
                <a:effectLst/>
                <a:uLnTx/>
                <a:uFillTx/>
                <a:latin typeface="+mn-lt"/>
                <a:ea typeface="+mn-ea"/>
                <a:cs typeface="+mn-cs"/>
              </a:rPr>
              <a:t>Bronchial</a:t>
            </a:r>
            <a:r>
              <a:rPr kumimoji="0" lang="en-US" sz="3400" b="0" i="0" u="none" strike="noStrike" kern="1200" cap="none" spc="0" normalizeH="0" noProof="0" dirty="0" smtClean="0">
                <a:ln>
                  <a:noFill/>
                </a:ln>
                <a:solidFill>
                  <a:schemeClr val="tx1"/>
                </a:solidFill>
                <a:effectLst/>
                <a:uLnTx/>
                <a:uFillTx/>
                <a:latin typeface="+mn-lt"/>
                <a:ea typeface="+mn-ea"/>
                <a:cs typeface="+mn-cs"/>
              </a:rPr>
              <a:t> tubes produce cholesterol sulfate in the epithelial cells as they mature and form the outer layer of the bronchial epithelium </a:t>
            </a:r>
            <a:endParaRPr kumimoji="0" lang="en-US" sz="3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881529" y="6439023"/>
            <a:ext cx="7472118"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Rearick</a:t>
            </a:r>
            <a:r>
              <a:rPr lang="en-US" sz="2400" dirty="0" smtClean="0"/>
              <a:t> et al., J. Cell. Physiol. 133:3, 573-578, Dec. 1987.</a:t>
            </a:r>
            <a:endParaRPr lang="en-US" sz="2400" dirty="0"/>
          </a:p>
        </p:txBody>
      </p:sp>
    </p:spTree>
    <p:extLst>
      <p:ext uri="{BB962C8B-B14F-4D97-AF65-F5344CB8AC3E}">
        <p14:creationId xmlns:p14="http://schemas.microsoft.com/office/powerpoint/2010/main" val="4160638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467"/>
            <a:ext cx="8686800" cy="1143000"/>
          </a:xfrm>
        </p:spPr>
        <p:txBody>
          <a:bodyPr>
            <a:normAutofit fontScale="90000"/>
          </a:bodyPr>
          <a:lstStyle/>
          <a:p>
            <a:r>
              <a:rPr lang="en-US" b="1" dirty="0" smtClean="0"/>
              <a:t>Cholesterol Sulfate in Horses’ Hoofs! </a:t>
            </a:r>
            <a:r>
              <a:rPr lang="en-US" b="1" dirty="0" smtClean="0">
                <a:solidFill>
                  <a:srgbClr val="FF0000"/>
                </a:solidFill>
              </a:rPr>
              <a:t>*</a:t>
            </a:r>
            <a:endParaRPr lang="en-US" b="1" dirty="0">
              <a:solidFill>
                <a:srgbClr val="FF0000"/>
              </a:solidFill>
            </a:endParaRPr>
          </a:p>
        </p:txBody>
      </p:sp>
      <p:pic>
        <p:nvPicPr>
          <p:cNvPr id="5" name="Content Placeholder 4" descr="horses_hooves.jpg"/>
          <p:cNvPicPr>
            <a:picLocks noGrp="1" noChangeAspect="1"/>
          </p:cNvPicPr>
          <p:nvPr>
            <p:ph idx="1"/>
          </p:nvPr>
        </p:nvPicPr>
        <p:blipFill>
          <a:blip r:embed="rId3">
            <a:extLst>
              <a:ext uri="{28A0092B-C50C-407E-A947-70E740481C1C}">
                <a14:useLocalDpi xmlns:a14="http://schemas.microsoft.com/office/drawing/2010/main" val="0"/>
              </a:ext>
            </a:extLst>
          </a:blip>
          <a:srcRect t="13924" b="13924"/>
          <a:stretch>
            <a:fillRect/>
          </a:stretch>
        </p:blipFill>
        <p:spPr>
          <a:xfrm>
            <a:off x="1012776" y="2512759"/>
            <a:ext cx="6570286" cy="3613404"/>
          </a:xfrm>
        </p:spPr>
      </p:pic>
      <p:sp>
        <p:nvSpPr>
          <p:cNvPr id="4" name="TextBox 3"/>
          <p:cNvSpPr txBox="1"/>
          <p:nvPr/>
        </p:nvSpPr>
        <p:spPr>
          <a:xfrm>
            <a:off x="740780" y="6375229"/>
            <a:ext cx="8145679" cy="461665"/>
          </a:xfrm>
          <a:prstGeom prst="rect">
            <a:avLst/>
          </a:prstGeom>
          <a:noFill/>
        </p:spPr>
        <p:txBody>
          <a:bodyPr wrap="none" rtlCol="0">
            <a:spAutoFit/>
          </a:bodyPr>
          <a:lstStyle/>
          <a:p>
            <a:r>
              <a:rPr lang="pl-PL" sz="2400" dirty="0">
                <a:solidFill>
                  <a:srgbClr val="FF0000"/>
                </a:solidFill>
              </a:rPr>
              <a:t>*</a:t>
            </a:r>
            <a:r>
              <a:rPr lang="pl-PL" sz="2400" dirty="0"/>
              <a:t>P.W. </a:t>
            </a:r>
            <a:r>
              <a:rPr lang="pl-PL" sz="2400" dirty="0" err="1"/>
              <a:t>Wertz</a:t>
            </a:r>
            <a:r>
              <a:rPr lang="pl-PL" sz="2400" dirty="0"/>
              <a:t> and P.T. </a:t>
            </a:r>
            <a:r>
              <a:rPr lang="pl-PL" sz="2400" dirty="0" err="1"/>
              <a:t>Downing</a:t>
            </a:r>
            <a:r>
              <a:rPr lang="pl-PL" sz="2400" dirty="0"/>
              <a:t>, J Lipid Res 25, 1985, 1320-1323.</a:t>
            </a:r>
            <a:endParaRPr lang="en-US" sz="2400" dirty="0"/>
          </a:p>
        </p:txBody>
      </p:sp>
      <p:sp>
        <p:nvSpPr>
          <p:cNvPr id="6" name="Content Placeholder 2"/>
          <p:cNvSpPr txBox="1">
            <a:spLocks/>
          </p:cNvSpPr>
          <p:nvPr/>
        </p:nvSpPr>
        <p:spPr>
          <a:xfrm>
            <a:off x="457200" y="1123744"/>
            <a:ext cx="8229600" cy="13890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37-43% cholesterol</a:t>
            </a:r>
          </a:p>
          <a:p>
            <a:r>
              <a:rPr lang="en-US" dirty="0" smtClean="0"/>
              <a:t>15-20% </a:t>
            </a:r>
            <a:r>
              <a:rPr lang="en-US" dirty="0" smtClean="0"/>
              <a:t>cholesterol sulfate</a:t>
            </a:r>
            <a:endParaRPr lang="en-US" dirty="0" smtClean="0"/>
          </a:p>
          <a:p>
            <a:pPr lvl="1"/>
            <a:endParaRPr lang="en-US" dirty="0"/>
          </a:p>
        </p:txBody>
      </p:sp>
    </p:spTree>
    <p:extLst>
      <p:ext uri="{BB962C8B-B14F-4D97-AF65-F5344CB8AC3E}">
        <p14:creationId xmlns:p14="http://schemas.microsoft.com/office/powerpoint/2010/main" val="11887403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Lameness in horses due </a:t>
            </a:r>
            <a:r>
              <a:rPr lang="en-US" dirty="0" smtClean="0"/>
              <a:t>to                           </a:t>
            </a:r>
            <a:r>
              <a:rPr lang="en-US" dirty="0"/>
              <a:t>inflammation in the hoof</a:t>
            </a:r>
          </a:p>
          <a:p>
            <a:r>
              <a:rPr lang="en-US" dirty="0"/>
              <a:t>Can be caused by </a:t>
            </a:r>
            <a:r>
              <a:rPr lang="en-US" dirty="0" smtClean="0"/>
              <a:t>exposure                                     </a:t>
            </a:r>
            <a:r>
              <a:rPr lang="en-US" dirty="0"/>
              <a:t>to </a:t>
            </a:r>
            <a:r>
              <a:rPr lang="en-US" dirty="0" smtClean="0"/>
              <a:t>herbicides </a:t>
            </a:r>
            <a:r>
              <a:rPr lang="en-US" dirty="0"/>
              <a:t>and </a:t>
            </a:r>
            <a:r>
              <a:rPr lang="en-US" dirty="0" smtClean="0"/>
              <a:t>                                                  nitrate fertilizers</a:t>
            </a:r>
          </a:p>
          <a:p>
            <a:endParaRPr lang="en-US" dirty="0"/>
          </a:p>
          <a:p>
            <a:pPr marL="0" indent="0" algn="ctr">
              <a:buNone/>
            </a:pPr>
            <a:r>
              <a:rPr lang="en-US" i="1" dirty="0" smtClean="0">
                <a:solidFill>
                  <a:srgbClr val="FF0000"/>
                </a:solidFill>
              </a:rPr>
              <a:t>Is This due to Impaired </a:t>
            </a:r>
          </a:p>
          <a:p>
            <a:pPr marL="0" indent="0" algn="ctr">
              <a:buNone/>
            </a:pPr>
            <a:r>
              <a:rPr lang="en-US" i="1" dirty="0" smtClean="0">
                <a:solidFill>
                  <a:srgbClr val="FF0000"/>
                </a:solidFill>
              </a:rPr>
              <a:t>Cholesterol Sulfate Supply to the Hoof?</a:t>
            </a:r>
            <a:endParaRPr lang="en-US" i="1" dirty="0">
              <a:solidFill>
                <a:srgbClr val="FF0000"/>
              </a:solidFill>
            </a:endParaRPr>
          </a:p>
        </p:txBody>
      </p:sp>
      <p:pic>
        <p:nvPicPr>
          <p:cNvPr id="4" name="Picture 3" descr="laminitis_treat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116324"/>
            <a:ext cx="3009900" cy="3810000"/>
          </a:xfrm>
          <a:prstGeom prst="rect">
            <a:avLst/>
          </a:prstGeom>
        </p:spPr>
      </p:pic>
      <p:sp>
        <p:nvSpPr>
          <p:cNvPr id="2" name="Title 1"/>
          <p:cNvSpPr>
            <a:spLocks noGrp="1"/>
          </p:cNvSpPr>
          <p:nvPr>
            <p:ph type="title"/>
          </p:nvPr>
        </p:nvSpPr>
        <p:spPr/>
        <p:txBody>
          <a:bodyPr/>
          <a:lstStyle/>
          <a:p>
            <a:r>
              <a:rPr lang="en-US" b="1" dirty="0" smtClean="0"/>
              <a:t>Laminitis (Founder)</a:t>
            </a:r>
            <a:endParaRPr lang="en-US" b="1" dirty="0"/>
          </a:p>
        </p:txBody>
      </p:sp>
    </p:spTree>
    <p:extLst>
      <p:ext uri="{BB962C8B-B14F-4D97-AF65-F5344CB8AC3E}">
        <p14:creationId xmlns:p14="http://schemas.microsoft.com/office/powerpoint/2010/main" val="14865897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082"/>
            <a:ext cx="8446968" cy="1143000"/>
          </a:xfrm>
        </p:spPr>
        <p:txBody>
          <a:bodyPr>
            <a:normAutofit/>
          </a:bodyPr>
          <a:lstStyle/>
          <a:p>
            <a:r>
              <a:rPr lang="en-US" b="1" dirty="0" smtClean="0"/>
              <a:t>Cholesterol Sulfate and Trypsin</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145480"/>
            <a:ext cx="8229600" cy="4533328"/>
          </a:xfrm>
        </p:spPr>
        <p:txBody>
          <a:bodyPr>
            <a:noAutofit/>
          </a:bodyPr>
          <a:lstStyle/>
          <a:p>
            <a:r>
              <a:rPr lang="en-US" dirty="0" smtClean="0"/>
              <a:t>Trypsin is an enzyme released                            by the pancreas, which                                        digests proteins</a:t>
            </a:r>
          </a:p>
          <a:p>
            <a:r>
              <a:rPr lang="en-US" dirty="0" smtClean="0"/>
              <a:t>Too much </a:t>
            </a:r>
            <a:r>
              <a:rPr lang="en-US" dirty="0" err="1" smtClean="0"/>
              <a:t>trypsin</a:t>
            </a:r>
            <a:r>
              <a:rPr lang="en-US" dirty="0" smtClean="0"/>
              <a:t> leads                                              to breakdown of collagen                                         glue that maintains                                            structural integrity of                                         intestinal mucosa (</a:t>
            </a:r>
            <a:r>
              <a:rPr lang="en-US" dirty="0" err="1" smtClean="0"/>
              <a:t>GAGs</a:t>
            </a:r>
            <a:r>
              <a:rPr lang="en-US" dirty="0" smtClean="0"/>
              <a:t>)</a:t>
            </a:r>
          </a:p>
          <a:p>
            <a:r>
              <a:rPr lang="en-US" dirty="0" smtClean="0"/>
              <a:t>Cholesterol sulfate suppresses </a:t>
            </a:r>
            <a:r>
              <a:rPr lang="en-US" dirty="0" err="1" smtClean="0"/>
              <a:t>trypsin</a:t>
            </a:r>
            <a:r>
              <a:rPr lang="en-US" dirty="0" smtClean="0"/>
              <a:t> synthesis (protects mucosa from breakdown)</a:t>
            </a:r>
            <a:endParaRPr lang="en-US" dirty="0"/>
          </a:p>
        </p:txBody>
      </p:sp>
      <p:sp>
        <p:nvSpPr>
          <p:cNvPr id="4" name="TextBox 3"/>
          <p:cNvSpPr txBox="1"/>
          <p:nvPr/>
        </p:nvSpPr>
        <p:spPr>
          <a:xfrm>
            <a:off x="3424783" y="6322667"/>
            <a:ext cx="5479385"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Ito et al, J. </a:t>
            </a:r>
            <a:r>
              <a:rPr lang="en-US" sz="2400" dirty="0" err="1" smtClean="0"/>
              <a:t>Biochem</a:t>
            </a:r>
            <a:r>
              <a:rPr lang="en-US" sz="2400" dirty="0" smtClean="0"/>
              <a:t>. 123, 107-114, 1998.</a:t>
            </a:r>
            <a:endParaRPr lang="en-US" sz="2400" dirty="0"/>
          </a:p>
        </p:txBody>
      </p:sp>
      <p:pic>
        <p:nvPicPr>
          <p:cNvPr id="5" name="Picture 4" descr="intestinal_mucosa.jpg"/>
          <p:cNvPicPr>
            <a:picLocks noChangeAspect="1"/>
          </p:cNvPicPr>
          <p:nvPr/>
        </p:nvPicPr>
        <p:blipFill>
          <a:blip r:embed="rId3"/>
          <a:stretch>
            <a:fillRect/>
          </a:stretch>
        </p:blipFill>
        <p:spPr>
          <a:xfrm>
            <a:off x="5190107" y="1923035"/>
            <a:ext cx="3714061" cy="2383190"/>
          </a:xfrm>
          <a:prstGeom prst="rect">
            <a:avLst/>
          </a:prstGeom>
        </p:spPr>
      </p:pic>
    </p:spTree>
    <p:extLst>
      <p:ext uri="{BB962C8B-B14F-4D97-AF65-F5344CB8AC3E}">
        <p14:creationId xmlns:p14="http://schemas.microsoft.com/office/powerpoint/2010/main" val="172999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Sulfate Inhibits </a:t>
            </a:r>
            <a:r>
              <a:rPr lang="en-US" b="1" dirty="0" err="1" smtClean="0"/>
              <a:t>Trypsin</a:t>
            </a:r>
            <a:r>
              <a:rPr lang="en-US" b="1" dirty="0" smtClean="0"/>
              <a:t> </a:t>
            </a:r>
            <a:r>
              <a:rPr lang="en-US" b="1" dirty="0" smtClean="0">
                <a:solidFill>
                  <a:srgbClr val="FF0000"/>
                </a:solidFill>
              </a:rPr>
              <a:t>*</a:t>
            </a:r>
            <a:endParaRPr lang="en-US" b="1" dirty="0">
              <a:solidFill>
                <a:srgbClr val="FF0000"/>
              </a:solidFill>
            </a:endParaRPr>
          </a:p>
        </p:txBody>
      </p:sp>
      <p:pic>
        <p:nvPicPr>
          <p:cNvPr id="4" name="Content Placeholder 3" descr="cholesterol_sulfate_inhibits_trypsin.png"/>
          <p:cNvPicPr>
            <a:picLocks noGrp="1" noChangeAspect="1"/>
          </p:cNvPicPr>
          <p:nvPr>
            <p:ph idx="1"/>
          </p:nvPr>
        </p:nvPicPr>
        <p:blipFill>
          <a:blip r:embed="rId3"/>
          <a:srcRect l="-35381" r="-35381"/>
          <a:stretch>
            <a:fillRect/>
          </a:stretch>
        </p:blipFill>
        <p:spPr/>
      </p:pic>
      <p:sp>
        <p:nvSpPr>
          <p:cNvPr id="5" name="TextBox 4"/>
          <p:cNvSpPr txBox="1"/>
          <p:nvPr/>
        </p:nvSpPr>
        <p:spPr>
          <a:xfrm>
            <a:off x="681978" y="6457767"/>
            <a:ext cx="8462022" cy="461665"/>
          </a:xfrm>
          <a:prstGeom prst="rect">
            <a:avLst/>
          </a:prstGeom>
          <a:noFill/>
        </p:spPr>
        <p:txBody>
          <a:bodyPr wrap="none" rtlCol="0">
            <a:spAutoFit/>
          </a:bodyPr>
          <a:lstStyle/>
          <a:p>
            <a:r>
              <a:rPr lang="en-US" sz="2400" dirty="0" smtClean="0">
                <a:solidFill>
                  <a:srgbClr val="FF0000"/>
                </a:solidFill>
              </a:rPr>
              <a:t>*</a:t>
            </a:r>
            <a:r>
              <a:rPr lang="en-US" sz="2400" dirty="0" smtClean="0"/>
              <a:t> Sato et al., J. Investigative Dermatology, 11:2, 189-193, Aug 1998</a:t>
            </a:r>
            <a:endParaRPr lang="en-US" sz="2400" dirty="0"/>
          </a:p>
        </p:txBody>
      </p:sp>
      <p:sp>
        <p:nvSpPr>
          <p:cNvPr id="6" name="Freeform 5"/>
          <p:cNvSpPr/>
          <p:nvPr/>
        </p:nvSpPr>
        <p:spPr>
          <a:xfrm>
            <a:off x="3202258" y="4507828"/>
            <a:ext cx="871501" cy="1810336"/>
          </a:xfrm>
          <a:custGeom>
            <a:avLst/>
            <a:gdLst>
              <a:gd name="connsiteX0" fmla="*/ 337791 w 871501"/>
              <a:gd name="connsiteY0" fmla="*/ 85563 h 1810336"/>
              <a:gd name="connsiteX1" fmla="*/ 40535 w 871501"/>
              <a:gd name="connsiteY1" fmla="*/ 801591 h 1810336"/>
              <a:gd name="connsiteX2" fmla="*/ 94581 w 871501"/>
              <a:gd name="connsiteY2" fmla="*/ 1477090 h 1810336"/>
              <a:gd name="connsiteX3" fmla="*/ 459395 w 871501"/>
              <a:gd name="connsiteY3" fmla="*/ 1787819 h 1810336"/>
              <a:gd name="connsiteX4" fmla="*/ 824210 w 871501"/>
              <a:gd name="connsiteY4" fmla="*/ 1341990 h 1810336"/>
              <a:gd name="connsiteX5" fmla="*/ 743140 w 871501"/>
              <a:gd name="connsiteY5" fmla="*/ 571922 h 1810336"/>
              <a:gd name="connsiteX6" fmla="*/ 526954 w 871501"/>
              <a:gd name="connsiteY6" fmla="*/ 72053 h 1810336"/>
              <a:gd name="connsiteX7" fmla="*/ 364814 w 871501"/>
              <a:gd name="connsiteY7" fmla="*/ 139603 h 181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01" h="1810336">
                <a:moveTo>
                  <a:pt x="337791" y="85563"/>
                </a:moveTo>
                <a:cubicBezTo>
                  <a:pt x="209430" y="327616"/>
                  <a:pt x="81070" y="569670"/>
                  <a:pt x="40535" y="801591"/>
                </a:cubicBezTo>
                <a:cubicBezTo>
                  <a:pt x="0" y="1033512"/>
                  <a:pt x="24771" y="1312719"/>
                  <a:pt x="94581" y="1477090"/>
                </a:cubicBezTo>
                <a:cubicBezTo>
                  <a:pt x="164391" y="1641461"/>
                  <a:pt x="337790" y="1810336"/>
                  <a:pt x="459395" y="1787819"/>
                </a:cubicBezTo>
                <a:cubicBezTo>
                  <a:pt x="581000" y="1765302"/>
                  <a:pt x="776919" y="1544639"/>
                  <a:pt x="824210" y="1341990"/>
                </a:cubicBezTo>
                <a:cubicBezTo>
                  <a:pt x="871501" y="1139341"/>
                  <a:pt x="792683" y="783578"/>
                  <a:pt x="743140" y="571922"/>
                </a:cubicBezTo>
                <a:cubicBezTo>
                  <a:pt x="693597" y="360266"/>
                  <a:pt x="590008" y="144106"/>
                  <a:pt x="526954" y="72053"/>
                </a:cubicBezTo>
                <a:cubicBezTo>
                  <a:pt x="463900" y="0"/>
                  <a:pt x="364814" y="139603"/>
                  <a:pt x="364814" y="139603"/>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1934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317500" y="1282700"/>
            <a:ext cx="8369300" cy="4829175"/>
          </a:xfrm>
        </p:spPr>
        <p:txBody>
          <a:bodyPr>
            <a:normAutofit lnSpcReduction="10000"/>
          </a:bodyPr>
          <a:lstStyle/>
          <a:p>
            <a:r>
              <a:rPr lang="en-US" dirty="0" smtClean="0"/>
              <a:t>Introduction</a:t>
            </a:r>
          </a:p>
          <a:p>
            <a:r>
              <a:rPr lang="en-US" dirty="0" smtClean="0"/>
              <a:t>Cholesterol </a:t>
            </a:r>
            <a:r>
              <a:rPr lang="en-US" dirty="0" smtClean="0"/>
              <a:t>sulfate</a:t>
            </a:r>
            <a:endParaRPr lang="en-US" dirty="0" smtClean="0"/>
          </a:p>
          <a:p>
            <a:r>
              <a:rPr lang="en-US" dirty="0" err="1" smtClean="0"/>
              <a:t>Heparan</a:t>
            </a:r>
            <a:r>
              <a:rPr lang="en-US" dirty="0" smtClean="0"/>
              <a:t> sulfate proteoglycans (HSPGs)</a:t>
            </a:r>
          </a:p>
          <a:p>
            <a:r>
              <a:rPr lang="en-US" dirty="0" smtClean="0"/>
              <a:t>Atherosclerosis is protective</a:t>
            </a:r>
          </a:p>
          <a:p>
            <a:r>
              <a:rPr lang="en-US" dirty="0" smtClean="0"/>
              <a:t>How statins really work explains why they don’t really work</a:t>
            </a:r>
            <a:endParaRPr lang="en-US" dirty="0" smtClean="0"/>
          </a:p>
          <a:p>
            <a:r>
              <a:rPr lang="en-US" dirty="0" smtClean="0"/>
              <a:t>Maintaining blood stability</a:t>
            </a:r>
            <a:endParaRPr lang="en-US" dirty="0" smtClean="0"/>
          </a:p>
          <a:p>
            <a:r>
              <a:rPr lang="en-US" dirty="0" smtClean="0"/>
              <a:t>Cancer to the rescue?</a:t>
            </a:r>
            <a:endParaRPr lang="en-US" i="1" dirty="0">
              <a:solidFill>
                <a:srgbClr val="FF0000"/>
              </a:solidFill>
            </a:endParaRPr>
          </a:p>
          <a:p>
            <a:r>
              <a:rPr lang="en-US" dirty="0" smtClean="0"/>
              <a:t>Summary</a:t>
            </a:r>
          </a:p>
          <a:p>
            <a:endParaRPr lang="en-US" dirty="0" smtClean="0"/>
          </a:p>
          <a:p>
            <a:endParaRPr lang="en-US" dirty="0" smtClean="0"/>
          </a:p>
          <a:p>
            <a:endParaRPr lang="en-US" dirty="0"/>
          </a:p>
        </p:txBody>
      </p:sp>
    </p:spTree>
    <p:extLst>
      <p:ext uri="{BB962C8B-B14F-4D97-AF65-F5344CB8AC3E}">
        <p14:creationId xmlns:p14="http://schemas.microsoft.com/office/powerpoint/2010/main" val="1128933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olesterol_sulfate.jpg"/>
          <p:cNvPicPr>
            <a:picLocks noChangeAspect="1"/>
          </p:cNvPicPr>
          <p:nvPr/>
        </p:nvPicPr>
        <p:blipFill>
          <a:blip r:embed="rId2"/>
          <a:stretch>
            <a:fillRect/>
          </a:stretch>
        </p:blipFill>
        <p:spPr>
          <a:xfrm>
            <a:off x="5400064" y="3164404"/>
            <a:ext cx="3960768" cy="2593021"/>
          </a:xfrm>
          <a:prstGeom prst="rect">
            <a:avLst/>
          </a:prstGeom>
        </p:spPr>
      </p:pic>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281544" y="1384040"/>
            <a:ext cx="8229600" cy="5257800"/>
          </a:xfrm>
        </p:spPr>
        <p:txBody>
          <a:bodyPr>
            <a:normAutofit/>
          </a:bodyPr>
          <a:lstStyle/>
          <a:p>
            <a:r>
              <a:rPr lang="en-US" dirty="0" smtClean="0"/>
              <a:t>Cholesterol sulfate plays many important roles in the body: skin, blood, esophagus,                   lungs, and pancreas</a:t>
            </a:r>
          </a:p>
          <a:p>
            <a:r>
              <a:rPr lang="en-US" dirty="0" smtClean="0"/>
              <a:t>Cholesterol sulfate in the skin and lungs             keeps bacteria out and water in</a:t>
            </a:r>
          </a:p>
          <a:p>
            <a:r>
              <a:rPr lang="en-US" dirty="0"/>
              <a:t>Horses’ hooves are loaded with </a:t>
            </a:r>
            <a:r>
              <a:rPr lang="en-US" dirty="0" smtClean="0"/>
              <a:t>                      cholesterol </a:t>
            </a:r>
            <a:r>
              <a:rPr lang="en-US" dirty="0"/>
              <a:t>sulfate</a:t>
            </a:r>
          </a:p>
          <a:p>
            <a:r>
              <a:rPr lang="en-US" dirty="0" smtClean="0"/>
              <a:t>Cholesterol sulfate protects                                  collagen from breakdown  by trypsin </a:t>
            </a:r>
            <a:endParaRPr lang="en-US" dirty="0" smtClean="0"/>
          </a:p>
        </p:txBody>
      </p:sp>
    </p:spTree>
    <p:extLst>
      <p:ext uri="{BB962C8B-B14F-4D97-AF65-F5344CB8AC3E}">
        <p14:creationId xmlns:p14="http://schemas.microsoft.com/office/powerpoint/2010/main" val="4109332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Heparan</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Sulfate </a:t>
            </a: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Proteoglycans</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a:t>
            </a: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HSPGs</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1656370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Sulfated Biomolecules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96095"/>
            <a:ext cx="8686800" cy="4525963"/>
          </a:xfrm>
        </p:spPr>
        <p:txBody>
          <a:bodyPr>
            <a:normAutofit fontScale="92500"/>
          </a:bodyPr>
          <a:lstStyle/>
          <a:p>
            <a:r>
              <a:rPr lang="en-US" dirty="0" smtClean="0"/>
              <a:t>Sulfated </a:t>
            </a:r>
            <a:r>
              <a:rPr lang="en-US" dirty="0" err="1" smtClean="0"/>
              <a:t>mucopolysaccharides</a:t>
            </a:r>
            <a:r>
              <a:rPr lang="en-US" dirty="0" smtClean="0"/>
              <a:t> (</a:t>
            </a:r>
            <a:r>
              <a:rPr lang="en-US" dirty="0" err="1" smtClean="0"/>
              <a:t>glycosaminoglycans</a:t>
            </a:r>
            <a:r>
              <a:rPr lang="en-US" dirty="0" smtClean="0"/>
              <a:t>)</a:t>
            </a:r>
            <a:endParaRPr lang="en-US" dirty="0" smtClean="0"/>
          </a:p>
          <a:p>
            <a:r>
              <a:rPr lang="en-US" dirty="0" smtClean="0"/>
              <a:t>Steroid sulfates</a:t>
            </a:r>
          </a:p>
          <a:p>
            <a:r>
              <a:rPr lang="en-US" dirty="0"/>
              <a:t>P</a:t>
            </a:r>
            <a:r>
              <a:rPr lang="en-US" dirty="0" smtClean="0"/>
              <a:t>henol sulfates</a:t>
            </a:r>
          </a:p>
          <a:p>
            <a:r>
              <a:rPr lang="en-US" dirty="0" smtClean="0"/>
              <a:t>Tyrosine </a:t>
            </a:r>
            <a:r>
              <a:rPr lang="en-US" dirty="0" err="1" smtClean="0"/>
              <a:t>sulfation</a:t>
            </a:r>
            <a:endParaRPr lang="en-US" dirty="0" smtClean="0"/>
          </a:p>
          <a:p>
            <a:r>
              <a:rPr lang="en-US" dirty="0" smtClean="0"/>
              <a:t>Bilirubin sulfate</a:t>
            </a:r>
          </a:p>
          <a:p>
            <a:r>
              <a:rPr lang="en-US" dirty="0" err="1" smtClean="0"/>
              <a:t>Arylamine</a:t>
            </a:r>
            <a:r>
              <a:rPr lang="en-US" dirty="0" smtClean="0"/>
              <a:t> sulfates</a:t>
            </a:r>
          </a:p>
          <a:p>
            <a:r>
              <a:rPr lang="en-US" dirty="0"/>
              <a:t>C</a:t>
            </a:r>
            <a:r>
              <a:rPr lang="en-US" dirty="0" smtClean="0"/>
              <a:t>holine sulfate in lichens, fungi and marine algae</a:t>
            </a:r>
          </a:p>
          <a:p>
            <a:r>
              <a:rPr lang="en-US" dirty="0" err="1"/>
              <a:t>S</a:t>
            </a:r>
            <a:r>
              <a:rPr lang="en-US" dirty="0" err="1" smtClean="0"/>
              <a:t>ulfolipids</a:t>
            </a:r>
            <a:endParaRPr lang="en-US" dirty="0"/>
          </a:p>
          <a:p>
            <a:endParaRPr lang="en-US" dirty="0"/>
          </a:p>
        </p:txBody>
      </p:sp>
      <p:sp>
        <p:nvSpPr>
          <p:cNvPr id="4" name="TextBox 3"/>
          <p:cNvSpPr txBox="1"/>
          <p:nvPr/>
        </p:nvSpPr>
        <p:spPr>
          <a:xfrm>
            <a:off x="765835" y="6307040"/>
            <a:ext cx="8378165" cy="461665"/>
          </a:xfrm>
          <a:prstGeom prst="rect">
            <a:avLst/>
          </a:prstGeom>
          <a:noFill/>
        </p:spPr>
        <p:txBody>
          <a:bodyPr wrap="none" rtlCol="0">
            <a:spAutoFit/>
          </a:bodyPr>
          <a:lstStyle/>
          <a:p>
            <a:r>
              <a:rPr lang="en-US" sz="2400" dirty="0">
                <a:solidFill>
                  <a:srgbClr val="FF0000"/>
                </a:solidFill>
              </a:rPr>
              <a:t>*</a:t>
            </a:r>
            <a:r>
              <a:rPr lang="en-US" sz="2400" dirty="0"/>
              <a:t>IH Goldberg, The </a:t>
            </a:r>
            <a:r>
              <a:rPr lang="en-US" sz="2400" dirty="0" err="1"/>
              <a:t>sulfolipids</a:t>
            </a:r>
            <a:r>
              <a:rPr lang="en-US" sz="2400" dirty="0"/>
              <a:t>. J. </a:t>
            </a:r>
            <a:r>
              <a:rPr lang="en-US" sz="2400" dirty="0" err="1"/>
              <a:t>Lipi</a:t>
            </a:r>
            <a:r>
              <a:rPr lang="en-US" sz="2400" dirty="0"/>
              <a:t> Res. Apr. 1961, 2(2), 103-109.</a:t>
            </a:r>
          </a:p>
        </p:txBody>
      </p:sp>
    </p:spTree>
    <p:extLst>
      <p:ext uri="{BB962C8B-B14F-4D97-AF65-F5344CB8AC3E}">
        <p14:creationId xmlns:p14="http://schemas.microsoft.com/office/powerpoint/2010/main" val="36366272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Sulfated Biomolecules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96095"/>
            <a:ext cx="8686800" cy="4525963"/>
          </a:xfrm>
        </p:spPr>
        <p:txBody>
          <a:bodyPr>
            <a:normAutofit fontScale="92500"/>
          </a:bodyPr>
          <a:lstStyle/>
          <a:p>
            <a:r>
              <a:rPr lang="en-US" dirty="0" smtClean="0">
                <a:solidFill>
                  <a:srgbClr val="FF0000"/>
                </a:solidFill>
              </a:rPr>
              <a:t>Sulfated </a:t>
            </a:r>
            <a:r>
              <a:rPr lang="en-US" dirty="0" err="1" smtClean="0">
                <a:solidFill>
                  <a:srgbClr val="FF0000"/>
                </a:solidFill>
              </a:rPr>
              <a:t>mucopolysaccharides</a:t>
            </a:r>
            <a:r>
              <a:rPr lang="en-US" dirty="0" smtClean="0">
                <a:solidFill>
                  <a:srgbClr val="FF0000"/>
                </a:solidFill>
              </a:rPr>
              <a:t> (</a:t>
            </a:r>
            <a:r>
              <a:rPr lang="en-US" dirty="0" err="1" smtClean="0">
                <a:solidFill>
                  <a:srgbClr val="FF0000"/>
                </a:solidFill>
              </a:rPr>
              <a:t>glycosaminoglycans</a:t>
            </a:r>
            <a:r>
              <a:rPr lang="en-US" dirty="0" smtClean="0">
                <a:solidFill>
                  <a:srgbClr val="FF0000"/>
                </a:solidFill>
              </a:rPr>
              <a:t>)</a:t>
            </a:r>
            <a:endParaRPr lang="en-US" dirty="0" smtClean="0">
              <a:solidFill>
                <a:srgbClr val="FF0000"/>
              </a:solidFill>
            </a:endParaRPr>
          </a:p>
          <a:p>
            <a:r>
              <a:rPr lang="en-US" dirty="0" smtClean="0"/>
              <a:t>Steroid sulfates</a:t>
            </a:r>
          </a:p>
          <a:p>
            <a:r>
              <a:rPr lang="en-US" dirty="0"/>
              <a:t>P</a:t>
            </a:r>
            <a:r>
              <a:rPr lang="en-US" dirty="0" smtClean="0"/>
              <a:t>henol sulfates</a:t>
            </a:r>
          </a:p>
          <a:p>
            <a:r>
              <a:rPr lang="en-US" dirty="0" smtClean="0"/>
              <a:t>Tyrosine </a:t>
            </a:r>
            <a:r>
              <a:rPr lang="en-US" dirty="0" err="1" smtClean="0"/>
              <a:t>sulfation</a:t>
            </a:r>
            <a:endParaRPr lang="en-US" dirty="0" smtClean="0"/>
          </a:p>
          <a:p>
            <a:r>
              <a:rPr lang="en-US" dirty="0" smtClean="0"/>
              <a:t>Bilirubin sulfate</a:t>
            </a:r>
          </a:p>
          <a:p>
            <a:r>
              <a:rPr lang="en-US" dirty="0" err="1" smtClean="0"/>
              <a:t>Arylamine</a:t>
            </a:r>
            <a:r>
              <a:rPr lang="en-US" dirty="0" smtClean="0"/>
              <a:t> sulfates</a:t>
            </a:r>
          </a:p>
          <a:p>
            <a:r>
              <a:rPr lang="en-US" dirty="0"/>
              <a:t>C</a:t>
            </a:r>
            <a:r>
              <a:rPr lang="en-US" dirty="0" smtClean="0"/>
              <a:t>holine sulfate in lichens, fungi and marine algae</a:t>
            </a:r>
          </a:p>
          <a:p>
            <a:r>
              <a:rPr lang="en-US" dirty="0" err="1"/>
              <a:t>S</a:t>
            </a:r>
            <a:r>
              <a:rPr lang="en-US" dirty="0" err="1" smtClean="0"/>
              <a:t>ulfolipids</a:t>
            </a:r>
            <a:endParaRPr lang="en-US" dirty="0"/>
          </a:p>
          <a:p>
            <a:endParaRPr lang="en-US" dirty="0"/>
          </a:p>
        </p:txBody>
      </p:sp>
      <p:sp>
        <p:nvSpPr>
          <p:cNvPr id="4" name="TextBox 3"/>
          <p:cNvSpPr txBox="1"/>
          <p:nvPr/>
        </p:nvSpPr>
        <p:spPr>
          <a:xfrm>
            <a:off x="765835" y="6307040"/>
            <a:ext cx="8378165" cy="461665"/>
          </a:xfrm>
          <a:prstGeom prst="rect">
            <a:avLst/>
          </a:prstGeom>
          <a:noFill/>
        </p:spPr>
        <p:txBody>
          <a:bodyPr wrap="none" rtlCol="0">
            <a:spAutoFit/>
          </a:bodyPr>
          <a:lstStyle/>
          <a:p>
            <a:r>
              <a:rPr lang="en-US" sz="2400" dirty="0">
                <a:solidFill>
                  <a:srgbClr val="FF0000"/>
                </a:solidFill>
              </a:rPr>
              <a:t>*</a:t>
            </a:r>
            <a:r>
              <a:rPr lang="en-US" sz="2400" dirty="0"/>
              <a:t>IH Goldberg, The </a:t>
            </a:r>
            <a:r>
              <a:rPr lang="en-US" sz="2400" dirty="0" err="1"/>
              <a:t>sulfolipids</a:t>
            </a:r>
            <a:r>
              <a:rPr lang="en-US" sz="2400" dirty="0"/>
              <a:t>. J. </a:t>
            </a:r>
            <a:r>
              <a:rPr lang="en-US" sz="2400" dirty="0" err="1"/>
              <a:t>Lipi</a:t>
            </a:r>
            <a:r>
              <a:rPr lang="en-US" sz="2400" dirty="0"/>
              <a:t> Res. Apr. 1961, 2(2), 103-109.</a:t>
            </a:r>
          </a:p>
        </p:txBody>
      </p:sp>
    </p:spTree>
    <p:extLst>
      <p:ext uri="{BB962C8B-B14F-4D97-AF65-F5344CB8AC3E}">
        <p14:creationId xmlns:p14="http://schemas.microsoft.com/office/powerpoint/2010/main" val="38104293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b="1" dirty="0" smtClean="0"/>
              <a:t>Sulfated </a:t>
            </a:r>
            <a:r>
              <a:rPr lang="en-US" b="1" dirty="0" err="1" smtClean="0"/>
              <a:t>Glycosaminoglycans</a:t>
            </a:r>
            <a:r>
              <a:rPr lang="en-US" b="1" dirty="0" smtClean="0"/>
              <a:t> (</a:t>
            </a:r>
            <a:r>
              <a:rPr lang="en-US" b="1" dirty="0" err="1" smtClean="0"/>
              <a:t>GAGs</a:t>
            </a:r>
            <a:r>
              <a:rPr lang="en-US" b="1" dirty="0" smtClean="0"/>
              <a:t>)</a:t>
            </a:r>
            <a:endParaRPr lang="en-US" b="1"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matrix of </a:t>
            </a:r>
            <a:r>
              <a:rPr kumimoji="0" lang="en-US" sz="3200" i="1" u="none" strike="noStrike" kern="1200" cap="none" spc="0" normalizeH="0" baseline="0" noProof="0" dirty="0" smtClean="0">
                <a:ln>
                  <a:noFill/>
                </a:ln>
                <a:solidFill>
                  <a:schemeClr val="tx1"/>
                </a:solidFill>
                <a:effectLst/>
                <a:uLnTx/>
                <a:uFillTx/>
                <a:latin typeface="+mn-lt"/>
                <a:ea typeface="+mn-ea"/>
                <a:cs typeface="+mn-cs"/>
              </a:rPr>
              <a:t>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Tree>
    <p:extLst>
      <p:ext uri="{BB962C8B-B14F-4D97-AF65-F5344CB8AC3E}">
        <p14:creationId xmlns:p14="http://schemas.microsoft.com/office/powerpoint/2010/main" val="38570692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b="1" dirty="0" smtClean="0"/>
              <a:t>Sulfated </a:t>
            </a:r>
            <a:r>
              <a:rPr lang="en-US" b="1" dirty="0" err="1" smtClean="0"/>
              <a:t>Glycosaminoglycans</a:t>
            </a:r>
            <a:r>
              <a:rPr lang="en-US" b="1" dirty="0" smtClean="0"/>
              <a:t> (</a:t>
            </a:r>
            <a:r>
              <a:rPr lang="en-US" b="1" dirty="0" err="1" smtClean="0"/>
              <a:t>GAGs</a:t>
            </a:r>
            <a:r>
              <a:rPr lang="en-US" b="1" dirty="0" smtClean="0"/>
              <a:t>)</a:t>
            </a:r>
            <a:endParaRPr lang="en-US" b="1"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matrix of </a:t>
            </a:r>
            <a:r>
              <a:rPr kumimoji="0" lang="en-US" sz="3200" i="1" u="none" strike="noStrike" kern="1200" cap="none" spc="0" normalizeH="0" baseline="0" noProof="0" dirty="0" smtClean="0">
                <a:ln>
                  <a:noFill/>
                </a:ln>
                <a:solidFill>
                  <a:schemeClr val="tx1"/>
                </a:solidFill>
                <a:effectLst/>
                <a:uLnTx/>
                <a:uFillTx/>
                <a:latin typeface="+mn-lt"/>
                <a:ea typeface="+mn-ea"/>
                <a:cs typeface="+mn-cs"/>
              </a:rPr>
              <a:t>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
        <p:nvSpPr>
          <p:cNvPr id="17" name="TextBox 16"/>
          <p:cNvSpPr txBox="1"/>
          <p:nvPr/>
        </p:nvSpPr>
        <p:spPr>
          <a:xfrm>
            <a:off x="1585719" y="2616200"/>
            <a:ext cx="5608844" cy="2062103"/>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These are also known as “</a:t>
            </a:r>
            <a:r>
              <a:rPr lang="en-US" sz="3200" dirty="0" err="1" smtClean="0"/>
              <a:t>mucopolysaccharides</a:t>
            </a:r>
            <a:r>
              <a:rPr lang="en-US" sz="3200" dirty="0" smtClean="0"/>
              <a:t>”</a:t>
            </a:r>
          </a:p>
          <a:p>
            <a:pPr algn="ctr"/>
            <a:endParaRPr lang="en-US" sz="3200" dirty="0"/>
          </a:p>
        </p:txBody>
      </p:sp>
    </p:spTree>
    <p:extLst>
      <p:ext uri="{BB962C8B-B14F-4D97-AF65-F5344CB8AC3E}">
        <p14:creationId xmlns:p14="http://schemas.microsoft.com/office/powerpoint/2010/main" val="36867102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Ten Positive Effects of </a:t>
            </a:r>
            <a:r>
              <a:rPr lang="en-US" b="1" dirty="0" err="1" smtClean="0"/>
              <a:t>Mucopolysaccharides</a:t>
            </a:r>
            <a:r>
              <a:rPr lang="en-US" b="1" dirty="0" smtClean="0"/>
              <a:t>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A lipid-clearing effect in the blood.</a:t>
            </a:r>
          </a:p>
          <a:p>
            <a:r>
              <a:rPr lang="en-US" dirty="0" smtClean="0"/>
              <a:t>Stimulation of cellular metabolism.</a:t>
            </a:r>
          </a:p>
          <a:p>
            <a:r>
              <a:rPr lang="en-US" dirty="0" smtClean="0"/>
              <a:t>Efficient metabolism of fatty acids.</a:t>
            </a:r>
          </a:p>
          <a:p>
            <a:r>
              <a:rPr lang="en-US" dirty="0" smtClean="0"/>
              <a:t>Increase in RNA and DNA synthesis of cells.</a:t>
            </a:r>
          </a:p>
          <a:p>
            <a:r>
              <a:rPr lang="en-US" dirty="0" smtClean="0"/>
              <a:t>Increase in growth, size and quantity of normal cells.</a:t>
            </a:r>
          </a:p>
          <a:p>
            <a:r>
              <a:rPr lang="en-US" dirty="0" smtClean="0"/>
              <a:t>Anti-atherosclerosis, anti-</a:t>
            </a:r>
            <a:r>
              <a:rPr lang="en-US" dirty="0" err="1" smtClean="0"/>
              <a:t>atherogenic</a:t>
            </a:r>
            <a:r>
              <a:rPr lang="en-US" dirty="0" smtClean="0"/>
              <a:t> activities.</a:t>
            </a:r>
          </a:p>
          <a:p>
            <a:r>
              <a:rPr lang="en-US" dirty="0" smtClean="0"/>
              <a:t>Anti-inflammatory effect.</a:t>
            </a:r>
          </a:p>
          <a:p>
            <a:r>
              <a:rPr lang="en-US" dirty="0" smtClean="0"/>
              <a:t>Anti-</a:t>
            </a:r>
            <a:r>
              <a:rPr lang="en-US" dirty="0" err="1" smtClean="0"/>
              <a:t>thrombogenic</a:t>
            </a:r>
            <a:r>
              <a:rPr lang="en-US" dirty="0" smtClean="0"/>
              <a:t> and anti-coagulant activity.</a:t>
            </a:r>
          </a:p>
          <a:p>
            <a:r>
              <a:rPr lang="en-US" dirty="0" smtClean="0"/>
              <a:t>Increases the number of coronary artery branches and collateral circulation in experimental atherosclerosis.</a:t>
            </a:r>
          </a:p>
          <a:p>
            <a:r>
              <a:rPr lang="en-US" dirty="0" smtClean="0"/>
              <a:t>Accelerates healing, regeneration and repair of cardiovascular tissue</a:t>
            </a:r>
            <a:endParaRPr lang="en-US" dirty="0"/>
          </a:p>
        </p:txBody>
      </p:sp>
      <p:sp>
        <p:nvSpPr>
          <p:cNvPr id="4" name="TextBox 3"/>
          <p:cNvSpPr txBox="1"/>
          <p:nvPr/>
        </p:nvSpPr>
        <p:spPr>
          <a:xfrm>
            <a:off x="3220624" y="6257835"/>
            <a:ext cx="5224958"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www.vitaflex.com/res_csaa.php</a:t>
            </a:r>
            <a:endParaRPr lang="en-US" sz="2400" dirty="0"/>
          </a:p>
        </p:txBody>
      </p:sp>
    </p:spTree>
    <p:extLst>
      <p:ext uri="{BB962C8B-B14F-4D97-AF65-F5344CB8AC3E}">
        <p14:creationId xmlns:p14="http://schemas.microsoft.com/office/powerpoint/2010/main" val="37639889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Ten Positive Effects of </a:t>
            </a:r>
            <a:r>
              <a:rPr lang="en-US" b="1" dirty="0" err="1" smtClean="0"/>
              <a:t>Mucopolysaccharides</a:t>
            </a:r>
            <a:r>
              <a:rPr lang="en-US" b="1" dirty="0" smtClean="0"/>
              <a:t>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A lipid-clearing effect in the blood.</a:t>
            </a:r>
          </a:p>
          <a:p>
            <a:r>
              <a:rPr lang="en-US" dirty="0" smtClean="0"/>
              <a:t>Stimulation of cellular metabolism.</a:t>
            </a:r>
          </a:p>
          <a:p>
            <a:r>
              <a:rPr lang="en-US" dirty="0" smtClean="0"/>
              <a:t>Efficient metabolism of fatty acids.</a:t>
            </a:r>
          </a:p>
          <a:p>
            <a:r>
              <a:rPr lang="en-US" dirty="0" smtClean="0"/>
              <a:t>Increase in RNA and DNA synthesis of cells.</a:t>
            </a:r>
          </a:p>
          <a:p>
            <a:r>
              <a:rPr lang="en-US" dirty="0" smtClean="0"/>
              <a:t>Increase in growth, size and quantity of normal cells.</a:t>
            </a:r>
          </a:p>
          <a:p>
            <a:r>
              <a:rPr lang="en-US" dirty="0" smtClean="0"/>
              <a:t>Anti-atherosclerosis, anti-</a:t>
            </a:r>
            <a:r>
              <a:rPr lang="en-US" dirty="0" err="1" smtClean="0"/>
              <a:t>atherogenic</a:t>
            </a:r>
            <a:r>
              <a:rPr lang="en-US" dirty="0" smtClean="0"/>
              <a:t> activities.</a:t>
            </a:r>
          </a:p>
          <a:p>
            <a:r>
              <a:rPr lang="en-US" dirty="0" smtClean="0"/>
              <a:t>Anti-inflammatory effect.</a:t>
            </a:r>
          </a:p>
          <a:p>
            <a:r>
              <a:rPr lang="en-US" dirty="0" smtClean="0"/>
              <a:t>Anti-</a:t>
            </a:r>
            <a:r>
              <a:rPr lang="en-US" dirty="0" err="1" smtClean="0"/>
              <a:t>thrombogenic</a:t>
            </a:r>
            <a:r>
              <a:rPr lang="en-US" dirty="0" smtClean="0"/>
              <a:t> and anti-coagulant activity.</a:t>
            </a:r>
          </a:p>
          <a:p>
            <a:r>
              <a:rPr lang="en-US" dirty="0" smtClean="0"/>
              <a:t>Increases the number of coronary artery branches and collateral circulation in experimental atherosclerosis.</a:t>
            </a:r>
          </a:p>
          <a:p>
            <a:r>
              <a:rPr lang="en-US" dirty="0" smtClean="0"/>
              <a:t>Accelerates healing, regeneration and repair of cardiovascular tissue</a:t>
            </a:r>
            <a:endParaRPr lang="en-US" dirty="0"/>
          </a:p>
        </p:txBody>
      </p:sp>
      <p:sp>
        <p:nvSpPr>
          <p:cNvPr id="4" name="TextBox 3"/>
          <p:cNvSpPr txBox="1"/>
          <p:nvPr/>
        </p:nvSpPr>
        <p:spPr>
          <a:xfrm>
            <a:off x="3220624" y="6257835"/>
            <a:ext cx="5224958"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www.vitaflex.com/res_csaa.php</a:t>
            </a:r>
            <a:endParaRPr lang="en-US" sz="2400" dirty="0"/>
          </a:p>
        </p:txBody>
      </p:sp>
      <p:sp>
        <p:nvSpPr>
          <p:cNvPr id="5" name="TextBox 4"/>
          <p:cNvSpPr txBox="1"/>
          <p:nvPr/>
        </p:nvSpPr>
        <p:spPr>
          <a:xfrm>
            <a:off x="1585719" y="2616200"/>
            <a:ext cx="5608844" cy="2554545"/>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Many of these effects can be explained by the fact                that they supply sulfate</a:t>
            </a:r>
          </a:p>
          <a:p>
            <a:pPr algn="ctr"/>
            <a:endParaRPr lang="en-US" sz="3200" dirty="0"/>
          </a:p>
        </p:txBody>
      </p:sp>
    </p:spTree>
    <p:extLst>
      <p:ext uri="{BB962C8B-B14F-4D97-AF65-F5344CB8AC3E}">
        <p14:creationId xmlns:p14="http://schemas.microsoft.com/office/powerpoint/2010/main" val="41615970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14"/>
            <a:ext cx="8229600" cy="1143000"/>
          </a:xfrm>
        </p:spPr>
        <p:txBody>
          <a:bodyPr/>
          <a:lstStyle/>
          <a:p>
            <a:r>
              <a:rPr lang="en-US" b="1" dirty="0" err="1" smtClean="0"/>
              <a:t>Heparan</a:t>
            </a:r>
            <a:r>
              <a:rPr lang="en-US" b="1" dirty="0" smtClean="0"/>
              <a:t> Sulfate: Wonder Worker</a:t>
            </a:r>
            <a:endParaRPr lang="en-US" b="1" dirty="0"/>
          </a:p>
        </p:txBody>
      </p:sp>
      <p:pic>
        <p:nvPicPr>
          <p:cNvPr id="4" name="Content Placeholder 3" descr="heparan_sulfate.png"/>
          <p:cNvPicPr>
            <a:picLocks noGrp="1" noChangeAspect="1"/>
          </p:cNvPicPr>
          <p:nvPr>
            <p:ph idx="1"/>
          </p:nvPr>
        </p:nvPicPr>
        <p:blipFill>
          <a:blip r:embed="rId2"/>
          <a:srcRect l="-11781" r="-11781"/>
          <a:stretch>
            <a:fillRect/>
          </a:stretch>
        </p:blipFill>
        <p:spPr/>
      </p:pic>
      <p:sp>
        <p:nvSpPr>
          <p:cNvPr id="5" name="TextBox 4"/>
          <p:cNvSpPr txBox="1"/>
          <p:nvPr/>
        </p:nvSpPr>
        <p:spPr>
          <a:xfrm>
            <a:off x="389473" y="6126163"/>
            <a:ext cx="8142574" cy="400110"/>
          </a:xfrm>
          <a:prstGeom prst="rect">
            <a:avLst/>
          </a:prstGeom>
          <a:noFill/>
        </p:spPr>
        <p:txBody>
          <a:bodyPr wrap="none" rtlCol="0">
            <a:spAutoFit/>
          </a:bodyPr>
          <a:lstStyle/>
          <a:p>
            <a:r>
              <a:rPr lang="en-US" sz="2000" dirty="0" smtClean="0"/>
              <a:t>Polymers of  sugars with attached nitrogen and sulfates: safe glucose storage</a:t>
            </a:r>
            <a:endParaRPr lang="en-US" sz="2000" dirty="0"/>
          </a:p>
        </p:txBody>
      </p:sp>
      <p:grpSp>
        <p:nvGrpSpPr>
          <p:cNvPr id="3" name="Group 11"/>
          <p:cNvGrpSpPr/>
          <p:nvPr/>
        </p:nvGrpSpPr>
        <p:grpSpPr>
          <a:xfrm>
            <a:off x="2027768" y="1343378"/>
            <a:ext cx="5490629" cy="4598810"/>
            <a:chOff x="2027768" y="1343378"/>
            <a:chExt cx="5490629" cy="4598810"/>
          </a:xfrm>
        </p:grpSpPr>
        <p:sp>
          <p:nvSpPr>
            <p:cNvPr id="6" name="Freeform 5"/>
            <p:cNvSpPr/>
            <p:nvPr/>
          </p:nvSpPr>
          <p:spPr>
            <a:xfrm>
              <a:off x="3076222" y="1343378"/>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71445" y="2477911"/>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058834" y="4507089"/>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27768" y="3170766"/>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211686" y="361103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093175" y="455647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9991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ta_cells.png"/>
          <p:cNvPicPr>
            <a:picLocks noChangeAspect="1"/>
          </p:cNvPicPr>
          <p:nvPr/>
        </p:nvPicPr>
        <p:blipFill>
          <a:blip r:embed="rId3"/>
          <a:stretch>
            <a:fillRect/>
          </a:stretch>
        </p:blipFill>
        <p:spPr>
          <a:xfrm>
            <a:off x="5580306" y="1417638"/>
            <a:ext cx="4419600" cy="3416300"/>
          </a:xfrm>
          <a:prstGeom prst="rect">
            <a:avLst/>
          </a:prstGeom>
        </p:spPr>
      </p:pic>
      <p:sp>
        <p:nvSpPr>
          <p:cNvPr id="2" name="Title 1"/>
          <p:cNvSpPr>
            <a:spLocks noGrp="1"/>
          </p:cNvSpPr>
          <p:nvPr>
            <p:ph type="title"/>
          </p:nvPr>
        </p:nvSpPr>
        <p:spPr/>
        <p:txBody>
          <a:bodyPr/>
          <a:lstStyle/>
          <a:p>
            <a:r>
              <a:rPr lang="en-US" b="1" dirty="0" err="1" smtClean="0"/>
              <a:t>Heparan</a:t>
            </a:r>
            <a:r>
              <a:rPr lang="en-US" b="1" dirty="0" smtClean="0"/>
              <a:t> Sulfate in Pancreas</a:t>
            </a:r>
            <a:r>
              <a:rPr lang="en-US" b="1" dirty="0" smtClean="0">
                <a:solidFill>
                  <a:srgbClr val="FF0000"/>
                </a:solidFill>
              </a:rPr>
              <a:t> *</a:t>
            </a:r>
            <a:endParaRPr lang="en-US" b="1" dirty="0">
              <a:solidFill>
                <a:srgbClr val="FF0000"/>
              </a:solidFill>
            </a:endParaRPr>
          </a:p>
        </p:txBody>
      </p:sp>
      <p:sp>
        <p:nvSpPr>
          <p:cNvPr id="4" name="TextBox 3"/>
          <p:cNvSpPr txBox="1"/>
          <p:nvPr/>
        </p:nvSpPr>
        <p:spPr>
          <a:xfrm>
            <a:off x="2567211" y="6421711"/>
            <a:ext cx="6282088"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Ziolkowski</a:t>
            </a:r>
            <a:r>
              <a:rPr lang="en-US" sz="2000" dirty="0" smtClean="0"/>
              <a:t> et al., J </a:t>
            </a:r>
            <a:r>
              <a:rPr lang="en-US" sz="2000" dirty="0" err="1" smtClean="0"/>
              <a:t>Clin</a:t>
            </a:r>
            <a:r>
              <a:rPr lang="en-US" sz="2000" dirty="0" smtClean="0"/>
              <a:t> Invest. 122(1): 132–141, Jan 2012.</a:t>
            </a:r>
            <a:endParaRPr lang="en-US" sz="2000" dirty="0"/>
          </a:p>
        </p:txBody>
      </p:sp>
      <p:sp>
        <p:nvSpPr>
          <p:cNvPr id="6" name="TextBox 5"/>
          <p:cNvSpPr txBox="1"/>
          <p:nvPr/>
        </p:nvSpPr>
        <p:spPr>
          <a:xfrm>
            <a:off x="5580306" y="1978394"/>
            <a:ext cx="1486280" cy="646331"/>
          </a:xfrm>
          <a:prstGeom prst="rect">
            <a:avLst/>
          </a:prstGeom>
          <a:solidFill>
            <a:schemeClr val="bg1"/>
          </a:solidFill>
        </p:spPr>
        <p:txBody>
          <a:bodyPr wrap="square" rtlCol="0">
            <a:spAutoFit/>
          </a:bodyPr>
          <a:lstStyle/>
          <a:p>
            <a:pPr algn="ctr"/>
            <a:r>
              <a:rPr lang="en-US" dirty="0" smtClean="0"/>
              <a:t>Inflammatory cells</a:t>
            </a:r>
            <a:endParaRPr lang="en-US" dirty="0"/>
          </a:p>
        </p:txBody>
      </p:sp>
      <p:sp>
        <p:nvSpPr>
          <p:cNvPr id="7" name="Rectangle 6"/>
          <p:cNvSpPr/>
          <p:nvPr/>
        </p:nvSpPr>
        <p:spPr>
          <a:xfrm>
            <a:off x="5580306" y="2904644"/>
            <a:ext cx="1391698" cy="6890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340589" y="2624725"/>
            <a:ext cx="1066237" cy="646331"/>
          </a:xfrm>
          <a:prstGeom prst="rect">
            <a:avLst/>
          </a:prstGeom>
          <a:solidFill>
            <a:srgbClr val="FFFFFF"/>
          </a:solidFill>
        </p:spPr>
        <p:txBody>
          <a:bodyPr wrap="square" rtlCol="0">
            <a:spAutoFit/>
          </a:bodyPr>
          <a:lstStyle/>
          <a:p>
            <a:pPr algn="ctr"/>
            <a:r>
              <a:rPr lang="en-US" dirty="0" err="1" smtClean="0"/>
              <a:t>Heparan</a:t>
            </a:r>
            <a:r>
              <a:rPr lang="en-US" dirty="0" smtClean="0"/>
              <a:t> sulfate</a:t>
            </a:r>
            <a:endParaRPr lang="en-US" dirty="0"/>
          </a:p>
        </p:txBody>
      </p:sp>
      <p:sp>
        <p:nvSpPr>
          <p:cNvPr id="11" name="Freeform 10"/>
          <p:cNvSpPr/>
          <p:nvPr/>
        </p:nvSpPr>
        <p:spPr>
          <a:xfrm>
            <a:off x="8568629" y="589935"/>
            <a:ext cx="925547" cy="3303189"/>
          </a:xfrm>
          <a:custGeom>
            <a:avLst/>
            <a:gdLst>
              <a:gd name="connsiteX0" fmla="*/ 551726 w 925547"/>
              <a:gd name="connsiteY0" fmla="*/ 666492 h 3303189"/>
              <a:gd name="connsiteX1" fmla="*/ 51795 w 925547"/>
              <a:gd name="connsiteY1" fmla="*/ 1625701 h 3303189"/>
              <a:gd name="connsiteX2" fmla="*/ 240958 w 925547"/>
              <a:gd name="connsiteY2" fmla="*/ 1922920 h 3303189"/>
              <a:gd name="connsiteX3" fmla="*/ 92330 w 925547"/>
              <a:gd name="connsiteY3" fmla="*/ 2436299 h 3303189"/>
              <a:gd name="connsiteX4" fmla="*/ 794935 w 925547"/>
              <a:gd name="connsiteY4" fmla="*/ 2895638 h 3303189"/>
              <a:gd name="connsiteX5" fmla="*/ 876005 w 925547"/>
              <a:gd name="connsiteY5" fmla="*/ 2882128 h 3303189"/>
              <a:gd name="connsiteX6" fmla="*/ 821958 w 925547"/>
              <a:gd name="connsiteY6" fmla="*/ 369273 h 3303189"/>
              <a:gd name="connsiteX7" fmla="*/ 551726 w 925547"/>
              <a:gd name="connsiteY7" fmla="*/ 666492 h 330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547" h="3303189">
                <a:moveTo>
                  <a:pt x="551726" y="666492"/>
                </a:moveTo>
                <a:cubicBezTo>
                  <a:pt x="423366" y="875897"/>
                  <a:pt x="103590" y="1416296"/>
                  <a:pt x="51795" y="1625701"/>
                </a:cubicBezTo>
                <a:cubicBezTo>
                  <a:pt x="0" y="1835106"/>
                  <a:pt x="234202" y="1787820"/>
                  <a:pt x="240958" y="1922920"/>
                </a:cubicBezTo>
                <a:cubicBezTo>
                  <a:pt x="247714" y="2058020"/>
                  <a:pt x="1" y="2274179"/>
                  <a:pt x="92330" y="2436299"/>
                </a:cubicBezTo>
                <a:cubicBezTo>
                  <a:pt x="184659" y="2598419"/>
                  <a:pt x="664323" y="2821333"/>
                  <a:pt x="794935" y="2895638"/>
                </a:cubicBezTo>
                <a:cubicBezTo>
                  <a:pt x="925547" y="2969943"/>
                  <a:pt x="871501" y="3303189"/>
                  <a:pt x="876005" y="2882128"/>
                </a:cubicBezTo>
                <a:cubicBezTo>
                  <a:pt x="880509" y="2461067"/>
                  <a:pt x="876004" y="738546"/>
                  <a:pt x="821958" y="369273"/>
                </a:cubicBezTo>
                <a:cubicBezTo>
                  <a:pt x="767912" y="0"/>
                  <a:pt x="680087" y="457087"/>
                  <a:pt x="551726" y="66649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317144" y="2760508"/>
            <a:ext cx="1066237" cy="369332"/>
          </a:xfrm>
          <a:prstGeom prst="rect">
            <a:avLst/>
          </a:prstGeom>
          <a:solidFill>
            <a:srgbClr val="FFFFFF"/>
          </a:solidFill>
        </p:spPr>
        <p:txBody>
          <a:bodyPr wrap="square" rtlCol="0">
            <a:spAutoFit/>
          </a:bodyPr>
          <a:lstStyle/>
          <a:p>
            <a:pPr algn="ctr"/>
            <a:r>
              <a:rPr lang="en-US" dirty="0" smtClean="0"/>
              <a:t>Insulin</a:t>
            </a:r>
            <a:endParaRPr lang="en-US" dirty="0"/>
          </a:p>
        </p:txBody>
      </p:sp>
      <p:sp>
        <p:nvSpPr>
          <p:cNvPr id="10" name="Freeform 9"/>
          <p:cNvSpPr/>
          <p:nvPr/>
        </p:nvSpPr>
        <p:spPr>
          <a:xfrm>
            <a:off x="6661237" y="2391265"/>
            <a:ext cx="1094442" cy="580929"/>
          </a:xfrm>
          <a:custGeom>
            <a:avLst/>
            <a:gdLst>
              <a:gd name="connsiteX0" fmla="*/ 0 w 1094442"/>
              <a:gd name="connsiteY0" fmla="*/ 0 h 580929"/>
              <a:gd name="connsiteX1" fmla="*/ 391837 w 1094442"/>
              <a:gd name="connsiteY1" fmla="*/ 391789 h 580929"/>
              <a:gd name="connsiteX2" fmla="*/ 1094442 w 1094442"/>
              <a:gd name="connsiteY2" fmla="*/ 580929 h 580929"/>
            </a:gdLst>
            <a:ahLst/>
            <a:cxnLst>
              <a:cxn ang="0">
                <a:pos x="connsiteX0" y="connsiteY0"/>
              </a:cxn>
              <a:cxn ang="0">
                <a:pos x="connsiteX1" y="connsiteY1"/>
              </a:cxn>
              <a:cxn ang="0">
                <a:pos x="connsiteX2" y="connsiteY2"/>
              </a:cxn>
            </a:cxnLst>
            <a:rect l="l" t="t" r="r" b="b"/>
            <a:pathLst>
              <a:path w="1094442" h="580929">
                <a:moveTo>
                  <a:pt x="0" y="0"/>
                </a:moveTo>
                <a:cubicBezTo>
                  <a:pt x="104715" y="147484"/>
                  <a:pt x="209430" y="294968"/>
                  <a:pt x="391837" y="391789"/>
                </a:cubicBezTo>
                <a:cubicBezTo>
                  <a:pt x="574244" y="488611"/>
                  <a:pt x="1094442" y="580929"/>
                  <a:pt x="1094442" y="580929"/>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57199" y="1600201"/>
            <a:ext cx="7298480" cy="4821510"/>
          </a:xfrm>
        </p:spPr>
        <p:txBody>
          <a:bodyPr>
            <a:noAutofit/>
          </a:bodyPr>
          <a:lstStyle/>
          <a:p>
            <a:r>
              <a:rPr lang="en-US" sz="2600" dirty="0" smtClean="0"/>
              <a:t>Beta cells in pancreas produce insulin</a:t>
            </a:r>
          </a:p>
          <a:p>
            <a:r>
              <a:rPr lang="en-US" sz="2600" dirty="0" smtClean="0"/>
              <a:t>They also produce an abundance                                      of </a:t>
            </a:r>
            <a:r>
              <a:rPr lang="en-US" sz="2600" dirty="0" err="1" smtClean="0"/>
              <a:t>heparan</a:t>
            </a:r>
            <a:r>
              <a:rPr lang="en-US" sz="2600" dirty="0" smtClean="0"/>
              <a:t> sulfate</a:t>
            </a:r>
          </a:p>
          <a:p>
            <a:r>
              <a:rPr lang="en-US" sz="2600" dirty="0" smtClean="0"/>
              <a:t>In type I diabetes, inflammatory cells                              break down basement membrane                               and penetrate pancreatic islets</a:t>
            </a:r>
          </a:p>
          <a:p>
            <a:r>
              <a:rPr lang="en-US" sz="2600" dirty="0" smtClean="0"/>
              <a:t>These inflammatory cells produce                </a:t>
            </a:r>
            <a:r>
              <a:rPr lang="en-US" sz="2600" dirty="0" err="1" smtClean="0"/>
              <a:t>heparanase</a:t>
            </a:r>
            <a:r>
              <a:rPr lang="en-US" sz="2600" dirty="0" smtClean="0"/>
              <a:t>, which destroys </a:t>
            </a:r>
            <a:r>
              <a:rPr lang="en-US" sz="2600" dirty="0" err="1" smtClean="0"/>
              <a:t>heparan</a:t>
            </a:r>
            <a:r>
              <a:rPr lang="en-US" sz="2600" dirty="0" smtClean="0"/>
              <a:t> sulfate</a:t>
            </a:r>
          </a:p>
          <a:p>
            <a:r>
              <a:rPr lang="en-US" sz="2600" dirty="0" smtClean="0"/>
              <a:t>This leads to cell death of beta cells and diabetes</a:t>
            </a:r>
          </a:p>
        </p:txBody>
      </p:sp>
    </p:spTree>
    <p:extLst>
      <p:ext uri="{BB962C8B-B14F-4D97-AF65-F5344CB8AC3E}">
        <p14:creationId xmlns:p14="http://schemas.microsoft.com/office/powerpoint/2010/main" val="181367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2000"/>
                                        <p:tgtEl>
                                          <p:spTgt spid="5"/>
                                        </p:tgtEl>
                                      </p:cBhvr>
                                    </p:animEffect>
                                    <p:set>
                                      <p:cBhvr>
                                        <p:cTn id="4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2" grpId="0" animBg="1"/>
      <p:bldP spid="10"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76451"/>
            <a:ext cx="8229600" cy="952500"/>
          </a:xfrm>
        </p:spPr>
        <p:txBody>
          <a:bodyPr>
            <a:normAutofit/>
          </a:bodyPr>
          <a:lstStyle/>
          <a:p>
            <a:pPr algn="ctr">
              <a:buNone/>
            </a:pPr>
            <a:r>
              <a:rPr lang="en-US" sz="4000" dirty="0" smtClean="0">
                <a:solidFill>
                  <a:srgbClr val="FF0000"/>
                </a:solidFill>
                <a:latin typeface="Apple Casual"/>
              </a:rPr>
              <a:t>Introduction</a:t>
            </a:r>
            <a:endParaRPr lang="en-US" sz="4000" dirty="0">
              <a:solidFill>
                <a:srgbClr val="FF0000"/>
              </a:solidFill>
              <a:latin typeface="Apple Casual"/>
            </a:endParaRPr>
          </a:p>
        </p:txBody>
      </p:sp>
    </p:spTree>
    <p:extLst>
      <p:ext uri="{BB962C8B-B14F-4D97-AF65-F5344CB8AC3E}">
        <p14:creationId xmlns:p14="http://schemas.microsoft.com/office/powerpoint/2010/main" val="27258196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ta_cells.png"/>
          <p:cNvPicPr>
            <a:picLocks noChangeAspect="1"/>
          </p:cNvPicPr>
          <p:nvPr/>
        </p:nvPicPr>
        <p:blipFill>
          <a:blip r:embed="rId3"/>
          <a:stretch>
            <a:fillRect/>
          </a:stretch>
        </p:blipFill>
        <p:spPr>
          <a:xfrm>
            <a:off x="5580306" y="1417638"/>
            <a:ext cx="4419600" cy="3416300"/>
          </a:xfrm>
          <a:prstGeom prst="rect">
            <a:avLst/>
          </a:prstGeom>
        </p:spPr>
      </p:pic>
      <p:sp>
        <p:nvSpPr>
          <p:cNvPr id="2" name="Title 1"/>
          <p:cNvSpPr>
            <a:spLocks noGrp="1"/>
          </p:cNvSpPr>
          <p:nvPr>
            <p:ph type="title"/>
          </p:nvPr>
        </p:nvSpPr>
        <p:spPr/>
        <p:txBody>
          <a:bodyPr/>
          <a:lstStyle/>
          <a:p>
            <a:r>
              <a:rPr lang="en-US" b="1" dirty="0" err="1" smtClean="0"/>
              <a:t>Heparan</a:t>
            </a:r>
            <a:r>
              <a:rPr lang="en-US" b="1" dirty="0" smtClean="0"/>
              <a:t> Sulfate in Pancreas</a:t>
            </a:r>
            <a:r>
              <a:rPr lang="en-US" b="1" dirty="0" smtClean="0">
                <a:solidFill>
                  <a:srgbClr val="FF0000"/>
                </a:solidFill>
              </a:rPr>
              <a:t> *</a:t>
            </a:r>
            <a:endParaRPr lang="en-US" b="1" dirty="0">
              <a:solidFill>
                <a:srgbClr val="FF0000"/>
              </a:solidFill>
            </a:endParaRPr>
          </a:p>
        </p:txBody>
      </p:sp>
      <p:sp>
        <p:nvSpPr>
          <p:cNvPr id="4" name="TextBox 3"/>
          <p:cNvSpPr txBox="1"/>
          <p:nvPr/>
        </p:nvSpPr>
        <p:spPr>
          <a:xfrm>
            <a:off x="2567211" y="6421711"/>
            <a:ext cx="6282088"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Ziolkowski</a:t>
            </a:r>
            <a:r>
              <a:rPr lang="en-US" sz="2000" dirty="0" smtClean="0"/>
              <a:t> et al., J </a:t>
            </a:r>
            <a:r>
              <a:rPr lang="en-US" sz="2000" dirty="0" err="1" smtClean="0"/>
              <a:t>Clin</a:t>
            </a:r>
            <a:r>
              <a:rPr lang="en-US" sz="2000" dirty="0" smtClean="0"/>
              <a:t> Invest. 122(1): 132–141, Jan 2012.</a:t>
            </a:r>
            <a:endParaRPr lang="en-US" sz="2000" dirty="0"/>
          </a:p>
        </p:txBody>
      </p:sp>
      <p:sp>
        <p:nvSpPr>
          <p:cNvPr id="6" name="TextBox 5"/>
          <p:cNvSpPr txBox="1"/>
          <p:nvPr/>
        </p:nvSpPr>
        <p:spPr>
          <a:xfrm>
            <a:off x="5580306" y="1978394"/>
            <a:ext cx="1486280" cy="646331"/>
          </a:xfrm>
          <a:prstGeom prst="rect">
            <a:avLst/>
          </a:prstGeom>
          <a:solidFill>
            <a:schemeClr val="bg1"/>
          </a:solidFill>
        </p:spPr>
        <p:txBody>
          <a:bodyPr wrap="square" rtlCol="0">
            <a:spAutoFit/>
          </a:bodyPr>
          <a:lstStyle/>
          <a:p>
            <a:pPr algn="ctr"/>
            <a:r>
              <a:rPr lang="en-US" dirty="0" smtClean="0"/>
              <a:t>Inflammatory cells</a:t>
            </a:r>
            <a:endParaRPr lang="en-US" dirty="0"/>
          </a:p>
        </p:txBody>
      </p:sp>
      <p:sp>
        <p:nvSpPr>
          <p:cNvPr id="7" name="Rectangle 6"/>
          <p:cNvSpPr/>
          <p:nvPr/>
        </p:nvSpPr>
        <p:spPr>
          <a:xfrm>
            <a:off x="5580306" y="2904644"/>
            <a:ext cx="1391698" cy="6890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340589" y="2624725"/>
            <a:ext cx="1066237" cy="646331"/>
          </a:xfrm>
          <a:prstGeom prst="rect">
            <a:avLst/>
          </a:prstGeom>
          <a:solidFill>
            <a:srgbClr val="FFFFFF"/>
          </a:solidFill>
        </p:spPr>
        <p:txBody>
          <a:bodyPr wrap="square" rtlCol="0">
            <a:spAutoFit/>
          </a:bodyPr>
          <a:lstStyle/>
          <a:p>
            <a:pPr algn="ctr"/>
            <a:r>
              <a:rPr lang="en-US" dirty="0" err="1" smtClean="0"/>
              <a:t>Heparan</a:t>
            </a:r>
            <a:r>
              <a:rPr lang="en-US" dirty="0" smtClean="0"/>
              <a:t> sulfate</a:t>
            </a:r>
            <a:endParaRPr lang="en-US" dirty="0"/>
          </a:p>
        </p:txBody>
      </p:sp>
      <p:sp>
        <p:nvSpPr>
          <p:cNvPr id="11" name="Freeform 10"/>
          <p:cNvSpPr/>
          <p:nvPr/>
        </p:nvSpPr>
        <p:spPr>
          <a:xfrm>
            <a:off x="8568629" y="589935"/>
            <a:ext cx="925547" cy="3303189"/>
          </a:xfrm>
          <a:custGeom>
            <a:avLst/>
            <a:gdLst>
              <a:gd name="connsiteX0" fmla="*/ 551726 w 925547"/>
              <a:gd name="connsiteY0" fmla="*/ 666492 h 3303189"/>
              <a:gd name="connsiteX1" fmla="*/ 51795 w 925547"/>
              <a:gd name="connsiteY1" fmla="*/ 1625701 h 3303189"/>
              <a:gd name="connsiteX2" fmla="*/ 240958 w 925547"/>
              <a:gd name="connsiteY2" fmla="*/ 1922920 h 3303189"/>
              <a:gd name="connsiteX3" fmla="*/ 92330 w 925547"/>
              <a:gd name="connsiteY3" fmla="*/ 2436299 h 3303189"/>
              <a:gd name="connsiteX4" fmla="*/ 794935 w 925547"/>
              <a:gd name="connsiteY4" fmla="*/ 2895638 h 3303189"/>
              <a:gd name="connsiteX5" fmla="*/ 876005 w 925547"/>
              <a:gd name="connsiteY5" fmla="*/ 2882128 h 3303189"/>
              <a:gd name="connsiteX6" fmla="*/ 821958 w 925547"/>
              <a:gd name="connsiteY6" fmla="*/ 369273 h 3303189"/>
              <a:gd name="connsiteX7" fmla="*/ 551726 w 925547"/>
              <a:gd name="connsiteY7" fmla="*/ 666492 h 330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547" h="3303189">
                <a:moveTo>
                  <a:pt x="551726" y="666492"/>
                </a:moveTo>
                <a:cubicBezTo>
                  <a:pt x="423366" y="875897"/>
                  <a:pt x="103590" y="1416296"/>
                  <a:pt x="51795" y="1625701"/>
                </a:cubicBezTo>
                <a:cubicBezTo>
                  <a:pt x="0" y="1835106"/>
                  <a:pt x="234202" y="1787820"/>
                  <a:pt x="240958" y="1922920"/>
                </a:cubicBezTo>
                <a:cubicBezTo>
                  <a:pt x="247714" y="2058020"/>
                  <a:pt x="1" y="2274179"/>
                  <a:pt x="92330" y="2436299"/>
                </a:cubicBezTo>
                <a:cubicBezTo>
                  <a:pt x="184659" y="2598419"/>
                  <a:pt x="664323" y="2821333"/>
                  <a:pt x="794935" y="2895638"/>
                </a:cubicBezTo>
                <a:cubicBezTo>
                  <a:pt x="925547" y="2969943"/>
                  <a:pt x="871501" y="3303189"/>
                  <a:pt x="876005" y="2882128"/>
                </a:cubicBezTo>
                <a:cubicBezTo>
                  <a:pt x="880509" y="2461067"/>
                  <a:pt x="876004" y="738546"/>
                  <a:pt x="821958" y="369273"/>
                </a:cubicBezTo>
                <a:cubicBezTo>
                  <a:pt x="767912" y="0"/>
                  <a:pt x="680087" y="457087"/>
                  <a:pt x="551726" y="66649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317144" y="2760508"/>
            <a:ext cx="1066237" cy="369332"/>
          </a:xfrm>
          <a:prstGeom prst="rect">
            <a:avLst/>
          </a:prstGeom>
          <a:solidFill>
            <a:srgbClr val="FFFFFF"/>
          </a:solidFill>
        </p:spPr>
        <p:txBody>
          <a:bodyPr wrap="square" rtlCol="0">
            <a:spAutoFit/>
          </a:bodyPr>
          <a:lstStyle/>
          <a:p>
            <a:pPr algn="ctr"/>
            <a:r>
              <a:rPr lang="en-US" dirty="0" smtClean="0"/>
              <a:t>Insulin</a:t>
            </a:r>
            <a:endParaRPr lang="en-US" dirty="0"/>
          </a:p>
        </p:txBody>
      </p:sp>
      <p:sp>
        <p:nvSpPr>
          <p:cNvPr id="10" name="Freeform 9"/>
          <p:cNvSpPr/>
          <p:nvPr/>
        </p:nvSpPr>
        <p:spPr>
          <a:xfrm>
            <a:off x="6661237" y="2391265"/>
            <a:ext cx="1094442" cy="580929"/>
          </a:xfrm>
          <a:custGeom>
            <a:avLst/>
            <a:gdLst>
              <a:gd name="connsiteX0" fmla="*/ 0 w 1094442"/>
              <a:gd name="connsiteY0" fmla="*/ 0 h 580929"/>
              <a:gd name="connsiteX1" fmla="*/ 391837 w 1094442"/>
              <a:gd name="connsiteY1" fmla="*/ 391789 h 580929"/>
              <a:gd name="connsiteX2" fmla="*/ 1094442 w 1094442"/>
              <a:gd name="connsiteY2" fmla="*/ 580929 h 580929"/>
            </a:gdLst>
            <a:ahLst/>
            <a:cxnLst>
              <a:cxn ang="0">
                <a:pos x="connsiteX0" y="connsiteY0"/>
              </a:cxn>
              <a:cxn ang="0">
                <a:pos x="connsiteX1" y="connsiteY1"/>
              </a:cxn>
              <a:cxn ang="0">
                <a:pos x="connsiteX2" y="connsiteY2"/>
              </a:cxn>
            </a:cxnLst>
            <a:rect l="l" t="t" r="r" b="b"/>
            <a:pathLst>
              <a:path w="1094442" h="580929">
                <a:moveTo>
                  <a:pt x="0" y="0"/>
                </a:moveTo>
                <a:cubicBezTo>
                  <a:pt x="104715" y="147484"/>
                  <a:pt x="209430" y="294968"/>
                  <a:pt x="391837" y="391789"/>
                </a:cubicBezTo>
                <a:cubicBezTo>
                  <a:pt x="574244" y="488611"/>
                  <a:pt x="1094442" y="580929"/>
                  <a:pt x="1094442" y="580929"/>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57199" y="1600201"/>
            <a:ext cx="7298480" cy="4821510"/>
          </a:xfrm>
        </p:spPr>
        <p:txBody>
          <a:bodyPr>
            <a:noAutofit/>
          </a:bodyPr>
          <a:lstStyle/>
          <a:p>
            <a:r>
              <a:rPr lang="en-US" sz="2600" dirty="0" smtClean="0"/>
              <a:t>Beta cells in pancreas produce insulin</a:t>
            </a:r>
          </a:p>
          <a:p>
            <a:r>
              <a:rPr lang="en-US" sz="2600" dirty="0" smtClean="0"/>
              <a:t>They also produce an abundance                                      of </a:t>
            </a:r>
            <a:r>
              <a:rPr lang="en-US" sz="2600" dirty="0" err="1" smtClean="0"/>
              <a:t>heparan</a:t>
            </a:r>
            <a:r>
              <a:rPr lang="en-US" sz="2600" dirty="0" smtClean="0"/>
              <a:t> sulfate</a:t>
            </a:r>
          </a:p>
          <a:p>
            <a:r>
              <a:rPr lang="en-US" sz="2600" dirty="0" smtClean="0"/>
              <a:t>In type I diabetes, inflammatory cells                              break down basement membrane                               and penetrate pancreatic islets</a:t>
            </a:r>
          </a:p>
          <a:p>
            <a:r>
              <a:rPr lang="en-US" sz="2600" dirty="0" smtClean="0"/>
              <a:t>These inflammatory cells produce                </a:t>
            </a:r>
            <a:r>
              <a:rPr lang="en-US" sz="2600" dirty="0" err="1" smtClean="0"/>
              <a:t>heparanase</a:t>
            </a:r>
            <a:r>
              <a:rPr lang="en-US" sz="2600" dirty="0" smtClean="0"/>
              <a:t>, which destroys </a:t>
            </a:r>
            <a:r>
              <a:rPr lang="en-US" sz="2600" dirty="0" err="1" smtClean="0"/>
              <a:t>heparan</a:t>
            </a:r>
            <a:r>
              <a:rPr lang="en-US" sz="2600" dirty="0" smtClean="0"/>
              <a:t> sulfate</a:t>
            </a:r>
          </a:p>
          <a:p>
            <a:r>
              <a:rPr lang="en-US" sz="2600" dirty="0" smtClean="0"/>
              <a:t>This leads to cell death of beta cells and diabetes</a:t>
            </a:r>
          </a:p>
        </p:txBody>
      </p:sp>
      <p:sp>
        <p:nvSpPr>
          <p:cNvPr id="13" name="TextBox 12"/>
          <p:cNvSpPr txBox="1"/>
          <p:nvPr/>
        </p:nvSpPr>
        <p:spPr>
          <a:xfrm>
            <a:off x="404695" y="2391265"/>
            <a:ext cx="8348140"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err="1" smtClean="0"/>
              <a:t>Heparan</a:t>
            </a:r>
            <a:r>
              <a:rPr lang="en-US" sz="3200" dirty="0" smtClean="0"/>
              <a:t> Sulfate is Essential to Proper Function  of Beta Cells and Insulin Production</a:t>
            </a:r>
          </a:p>
          <a:p>
            <a:pPr algn="ctr"/>
            <a:endParaRPr lang="en-US" sz="3200" dirty="0"/>
          </a:p>
        </p:txBody>
      </p:sp>
    </p:spTree>
    <p:extLst>
      <p:ext uri="{BB962C8B-B14F-4D97-AF65-F5344CB8AC3E}">
        <p14:creationId xmlns:p14="http://schemas.microsoft.com/office/powerpoint/2010/main" val="11104298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posures_increase_sulfate.png"/>
          <p:cNvPicPr>
            <a:picLocks noGrp="1" noChangeAspect="1"/>
          </p:cNvPicPr>
          <p:nvPr>
            <p:ph idx="1"/>
          </p:nvPr>
        </p:nvPicPr>
        <p:blipFill>
          <a:blip r:embed="rId3">
            <a:extLst>
              <a:ext uri="{28A0092B-C50C-407E-A947-70E740481C1C}">
                <a14:useLocalDpi xmlns:a14="http://schemas.microsoft.com/office/drawing/2010/main" val="0"/>
              </a:ext>
            </a:extLst>
          </a:blip>
          <a:srcRect l="-4924" r="-4924"/>
          <a:stretch>
            <a:fillRect/>
          </a:stretch>
        </p:blipFill>
        <p:spPr>
          <a:xfrm>
            <a:off x="-197928" y="1187812"/>
            <a:ext cx="9327853" cy="5129960"/>
          </a:xfrm>
        </p:spPr>
      </p:pic>
      <p:sp>
        <p:nvSpPr>
          <p:cNvPr id="2" name="Title 1"/>
          <p:cNvSpPr>
            <a:spLocks noGrp="1"/>
          </p:cNvSpPr>
          <p:nvPr>
            <p:ph type="title"/>
          </p:nvPr>
        </p:nvSpPr>
        <p:spPr>
          <a:xfrm>
            <a:off x="457200" y="2618"/>
            <a:ext cx="8229600" cy="1143000"/>
          </a:xfrm>
          <a:solidFill>
            <a:schemeClr val="bg1"/>
          </a:solidFill>
        </p:spPr>
        <p:txBody>
          <a:bodyPr>
            <a:normAutofit fontScale="90000"/>
          </a:bodyPr>
          <a:lstStyle/>
          <a:p>
            <a:r>
              <a:rPr lang="en-US" b="1" dirty="0" smtClean="0"/>
              <a:t>Various Factors that Increase Sulfate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2713480" y="1145618"/>
            <a:ext cx="6269827" cy="1323439"/>
          </a:xfrm>
          <a:prstGeom prst="rect">
            <a:avLst/>
          </a:prstGeom>
          <a:solidFill>
            <a:srgbClr val="FFF9A2"/>
          </a:solidFill>
          <a:ln>
            <a:solidFill>
              <a:srgbClr val="000000"/>
            </a:solidFill>
          </a:ln>
        </p:spPr>
        <p:txBody>
          <a:bodyPr wrap="square" rtlCol="0">
            <a:spAutoFit/>
          </a:bodyPr>
          <a:lstStyle/>
          <a:p>
            <a:r>
              <a:rPr lang="en-US" sz="2000" dirty="0"/>
              <a:t>An increase of the 35S-sulfate deposit is effected regularly </a:t>
            </a:r>
            <a:r>
              <a:rPr lang="en-US" sz="2000" dirty="0" smtClean="0"/>
              <a:t>by infections</a:t>
            </a:r>
            <a:r>
              <a:rPr lang="en-US" sz="2000" dirty="0"/>
              <a:t>, by injections of toxins and proteins, by </a:t>
            </a:r>
            <a:r>
              <a:rPr lang="en-US" sz="2000" dirty="0" smtClean="0"/>
              <a:t>hypoxemia, dietetic </a:t>
            </a:r>
            <a:r>
              <a:rPr lang="en-US" sz="2000" dirty="0"/>
              <a:t>influence, muscular over-exertion, weather influence </a:t>
            </a:r>
            <a:r>
              <a:rPr lang="en-US" sz="2000" dirty="0" smtClean="0"/>
              <a:t>and increase </a:t>
            </a:r>
            <a:r>
              <a:rPr lang="en-US" sz="2000" dirty="0"/>
              <a:t>of the blood pressure.</a:t>
            </a:r>
          </a:p>
        </p:txBody>
      </p:sp>
      <p:sp>
        <p:nvSpPr>
          <p:cNvPr id="6" name="TextBox 5"/>
          <p:cNvSpPr txBox="1"/>
          <p:nvPr/>
        </p:nvSpPr>
        <p:spPr>
          <a:xfrm>
            <a:off x="3001953" y="6146392"/>
            <a:ext cx="5844794" cy="369332"/>
          </a:xfrm>
          <a:prstGeom prst="rect">
            <a:avLst/>
          </a:prstGeom>
          <a:noFill/>
        </p:spPr>
        <p:txBody>
          <a:bodyPr wrap="none" rtlCol="0">
            <a:spAutoFit/>
          </a:bodyPr>
          <a:lstStyle/>
          <a:p>
            <a:r>
              <a:rPr lang="en-US" dirty="0" smtClean="0"/>
              <a:t>SMPS = Sulfated </a:t>
            </a:r>
            <a:r>
              <a:rPr lang="en-US" dirty="0" err="1" smtClean="0"/>
              <a:t>mucopolysaccharides</a:t>
            </a:r>
            <a:r>
              <a:rPr lang="en-US" dirty="0" smtClean="0"/>
              <a:t> = </a:t>
            </a:r>
            <a:r>
              <a:rPr lang="en-US" dirty="0" err="1" smtClean="0"/>
              <a:t>glycosaminoglycans</a:t>
            </a:r>
            <a:endParaRPr lang="en-US" dirty="0"/>
          </a:p>
        </p:txBody>
      </p:sp>
      <p:sp>
        <p:nvSpPr>
          <p:cNvPr id="7" name="TextBox 6"/>
          <p:cNvSpPr txBox="1"/>
          <p:nvPr/>
        </p:nvSpPr>
        <p:spPr>
          <a:xfrm>
            <a:off x="6943723" y="4651728"/>
            <a:ext cx="1286907" cy="923330"/>
          </a:xfrm>
          <a:prstGeom prst="rect">
            <a:avLst/>
          </a:prstGeom>
          <a:solidFill>
            <a:srgbClr val="FFFEAA"/>
          </a:solidFill>
          <a:ln>
            <a:solidFill>
              <a:srgbClr val="000000"/>
            </a:solidFill>
          </a:ln>
        </p:spPr>
        <p:txBody>
          <a:bodyPr wrap="square" rtlCol="0">
            <a:spAutoFit/>
          </a:bodyPr>
          <a:lstStyle/>
          <a:p>
            <a:r>
              <a:rPr lang="en-US" dirty="0" smtClean="0">
                <a:solidFill>
                  <a:srgbClr val="FF0000"/>
                </a:solidFill>
              </a:rPr>
              <a:t>*</a:t>
            </a:r>
            <a:r>
              <a:rPr lang="en-US" dirty="0" smtClean="0"/>
              <a:t>Report by</a:t>
            </a:r>
            <a:r>
              <a:rPr lang="de-DE" dirty="0" smtClean="0"/>
              <a:t> Bernhard </a:t>
            </a:r>
            <a:r>
              <a:rPr lang="de-DE" dirty="0" err="1" smtClean="0"/>
              <a:t>Muschlien</a:t>
            </a:r>
            <a:r>
              <a:rPr lang="de-DE" b="1" dirty="0" smtClean="0"/>
              <a:t> </a:t>
            </a:r>
            <a:endParaRPr lang="de-DE" dirty="0" smtClean="0"/>
          </a:p>
        </p:txBody>
      </p:sp>
      <p:sp>
        <p:nvSpPr>
          <p:cNvPr id="8" name="TextBox 7"/>
          <p:cNvSpPr txBox="1"/>
          <p:nvPr/>
        </p:nvSpPr>
        <p:spPr>
          <a:xfrm>
            <a:off x="457200" y="6515719"/>
            <a:ext cx="7786131" cy="646331"/>
          </a:xfrm>
          <a:prstGeom prst="rect">
            <a:avLst/>
          </a:prstGeom>
          <a:noFill/>
        </p:spPr>
        <p:txBody>
          <a:bodyPr wrap="none" rtlCol="0">
            <a:spAutoFit/>
          </a:bodyPr>
          <a:lstStyle/>
          <a:p>
            <a:r>
              <a:rPr lang="en-US" b="1" dirty="0"/>
              <a:t>First published in the German language in the SANUM-Post magazine (17/ </a:t>
            </a:r>
            <a:r>
              <a:rPr lang="en-US" b="1" dirty="0" smtClean="0"/>
              <a:t>1991) </a:t>
            </a:r>
            <a:endParaRPr lang="en-US" dirty="0"/>
          </a:p>
          <a:p>
            <a:endParaRPr lang="en-US" dirty="0"/>
          </a:p>
        </p:txBody>
      </p:sp>
      <p:sp>
        <p:nvSpPr>
          <p:cNvPr id="3" name="TextBox 2"/>
          <p:cNvSpPr txBox="1"/>
          <p:nvPr/>
        </p:nvSpPr>
        <p:spPr>
          <a:xfrm>
            <a:off x="4337767" y="2485032"/>
            <a:ext cx="3801041" cy="369332"/>
          </a:xfrm>
          <a:prstGeom prst="rect">
            <a:avLst/>
          </a:prstGeom>
          <a:noFill/>
        </p:spPr>
        <p:txBody>
          <a:bodyPr wrap="none" rtlCol="0">
            <a:spAutoFit/>
          </a:bodyPr>
          <a:lstStyle/>
          <a:p>
            <a:r>
              <a:rPr lang="en-US" b="1" dirty="0" smtClean="0"/>
              <a:t>SMPS= Sulfated </a:t>
            </a:r>
            <a:r>
              <a:rPr lang="en-US" b="1" dirty="0" err="1" smtClean="0"/>
              <a:t>mucopolysaccharides</a:t>
            </a:r>
            <a:endParaRPr lang="en-US" b="1" dirty="0"/>
          </a:p>
        </p:txBody>
      </p:sp>
    </p:spTree>
    <p:extLst>
      <p:ext uri="{BB962C8B-B14F-4D97-AF65-F5344CB8AC3E}">
        <p14:creationId xmlns:p14="http://schemas.microsoft.com/office/powerpoint/2010/main" val="27691202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750"/>
            <a:ext cx="8229600" cy="1143000"/>
          </a:xfrm>
        </p:spPr>
        <p:txBody>
          <a:bodyPr/>
          <a:lstStyle/>
          <a:p>
            <a:r>
              <a:rPr lang="en-US" b="1" dirty="0" smtClean="0"/>
              <a:t>A Provocative Hypothesis</a:t>
            </a:r>
            <a:endParaRPr lang="en-US" b="1" dirty="0"/>
          </a:p>
        </p:txBody>
      </p:sp>
      <p:sp>
        <p:nvSpPr>
          <p:cNvPr id="4" name="TextBox 3"/>
          <p:cNvSpPr txBox="1"/>
          <p:nvPr/>
        </p:nvSpPr>
        <p:spPr>
          <a:xfrm>
            <a:off x="1573565" y="2814512"/>
            <a:ext cx="6197600" cy="1384995"/>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When cholesterol and sulfate are in short supply, storage of sugars in HSPGs becomes impaired</a:t>
            </a:r>
          </a:p>
        </p:txBody>
      </p:sp>
      <p:sp>
        <p:nvSpPr>
          <p:cNvPr id="5" name="TextBox 4"/>
          <p:cNvSpPr txBox="1"/>
          <p:nvPr/>
        </p:nvSpPr>
        <p:spPr>
          <a:xfrm>
            <a:off x="1573565" y="1387358"/>
            <a:ext cx="6197600" cy="954107"/>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Cells store glucose temporarily in HSPGs, protected by sulfate</a:t>
            </a:r>
          </a:p>
        </p:txBody>
      </p:sp>
      <p:sp>
        <p:nvSpPr>
          <p:cNvPr id="6" name="TextBox 5"/>
          <p:cNvSpPr txBox="1"/>
          <p:nvPr/>
        </p:nvSpPr>
        <p:spPr>
          <a:xfrm>
            <a:off x="1573565" y="4589905"/>
            <a:ext cx="6197600" cy="954107"/>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This is the source of         insulin resistance and diabetes!</a:t>
            </a:r>
          </a:p>
        </p:txBody>
      </p:sp>
    </p:spTree>
    <p:extLst>
      <p:ext uri="{BB962C8B-B14F-4D97-AF65-F5344CB8AC3E}">
        <p14:creationId xmlns:p14="http://schemas.microsoft.com/office/powerpoint/2010/main" val="3141470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Disrupted Signaling when                     HSPGs are Depleted</a:t>
            </a:r>
            <a:r>
              <a:rPr lang="en-US" b="1" dirty="0" smtClean="0">
                <a:solidFill>
                  <a:srgbClr val="FF0000"/>
                </a:solidFill>
              </a:rPr>
              <a:t>*</a:t>
            </a:r>
            <a:endParaRPr lang="en-US" b="1" dirty="0">
              <a:solidFill>
                <a:srgbClr val="FF0000"/>
              </a:solidFill>
            </a:endParaRPr>
          </a:p>
        </p:txBody>
      </p:sp>
      <p:pic>
        <p:nvPicPr>
          <p:cNvPr id="4" name="Content Placeholder 3" descr="HSPG_signaling.png"/>
          <p:cNvPicPr>
            <a:picLocks noGrp="1" noChangeAspect="1"/>
          </p:cNvPicPr>
          <p:nvPr>
            <p:ph idx="1"/>
          </p:nvPr>
        </p:nvPicPr>
        <p:blipFill>
          <a:blip r:embed="rId3">
            <a:extLst>
              <a:ext uri="{28A0092B-C50C-407E-A947-70E740481C1C}">
                <a14:useLocalDpi xmlns:a14="http://schemas.microsoft.com/office/drawing/2010/main" val="0"/>
              </a:ext>
            </a:extLst>
          </a:blip>
          <a:srcRect t="-38681" b="-38681"/>
          <a:stretch>
            <a:fillRect/>
          </a:stretch>
        </p:blipFill>
        <p:spPr/>
      </p:pic>
      <p:sp>
        <p:nvSpPr>
          <p:cNvPr id="5" name="TextBox 4"/>
          <p:cNvSpPr txBox="1"/>
          <p:nvPr/>
        </p:nvSpPr>
        <p:spPr>
          <a:xfrm>
            <a:off x="402805" y="6318250"/>
            <a:ext cx="8741195" cy="400110"/>
          </a:xfrm>
          <a:prstGeom prst="rect">
            <a:avLst/>
          </a:prstGeom>
          <a:noFill/>
        </p:spPr>
        <p:txBody>
          <a:bodyPr wrap="none" rtlCol="0">
            <a:spAutoFit/>
          </a:bodyPr>
          <a:lstStyle/>
          <a:p>
            <a:r>
              <a:rPr lang="en-US" sz="2000" dirty="0" smtClean="0">
                <a:solidFill>
                  <a:srgbClr val="FF0000"/>
                </a:solidFill>
              </a:rPr>
              <a:t>*</a:t>
            </a:r>
            <a:r>
              <a:rPr lang="en-US" sz="2000" dirty="0" smtClean="0"/>
              <a:t>Figure 5 in P </a:t>
            </a:r>
            <a:r>
              <a:rPr lang="en-US" sz="2000" dirty="0"/>
              <a:t>Muller and AF </a:t>
            </a:r>
            <a:r>
              <a:rPr lang="en-US" sz="2000" dirty="0" err="1"/>
              <a:t>Schier</a:t>
            </a:r>
            <a:r>
              <a:rPr lang="en-US" sz="2000" dirty="0"/>
              <a:t>, Developmental Cell 21, July 19, 2011, 145-158.</a:t>
            </a:r>
          </a:p>
        </p:txBody>
      </p:sp>
      <p:sp>
        <p:nvSpPr>
          <p:cNvPr id="7" name="TextBox 6"/>
          <p:cNvSpPr txBox="1"/>
          <p:nvPr/>
        </p:nvSpPr>
        <p:spPr>
          <a:xfrm>
            <a:off x="2270125" y="1873250"/>
            <a:ext cx="4984958" cy="461665"/>
          </a:xfrm>
          <a:prstGeom prst="rect">
            <a:avLst/>
          </a:prstGeom>
          <a:noFill/>
        </p:spPr>
        <p:txBody>
          <a:bodyPr wrap="none" rtlCol="0">
            <a:spAutoFit/>
          </a:bodyPr>
          <a:lstStyle/>
          <a:p>
            <a:r>
              <a:rPr lang="en-US" sz="2400" dirty="0" smtClean="0"/>
              <a:t>HPGs = </a:t>
            </a:r>
            <a:r>
              <a:rPr lang="en-US" sz="2400" dirty="0" err="1" smtClean="0"/>
              <a:t>Heparan</a:t>
            </a:r>
            <a:r>
              <a:rPr lang="en-US" sz="2400" dirty="0" smtClean="0"/>
              <a:t> Sulfate Proteoglycans</a:t>
            </a:r>
            <a:endParaRPr lang="en-US" sz="2400" dirty="0"/>
          </a:p>
        </p:txBody>
      </p:sp>
    </p:spTree>
    <p:extLst>
      <p:ext uri="{BB962C8B-B14F-4D97-AF65-F5344CB8AC3E}">
        <p14:creationId xmlns:p14="http://schemas.microsoft.com/office/powerpoint/2010/main" val="35902458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29773" cy="1143000"/>
          </a:xfrm>
        </p:spPr>
        <p:txBody>
          <a:bodyPr>
            <a:normAutofit fontScale="90000"/>
          </a:bodyPr>
          <a:lstStyle/>
          <a:p>
            <a:r>
              <a:rPr lang="en-US" b="1" dirty="0" err="1" smtClean="0"/>
              <a:t>Sulfotransferases</a:t>
            </a:r>
            <a:r>
              <a:rPr lang="en-US" b="1" dirty="0" smtClean="0"/>
              <a:t/>
            </a:r>
            <a:br>
              <a:rPr lang="en-US" b="1" dirty="0" smtClean="0"/>
            </a:br>
            <a:r>
              <a:rPr lang="en-US" sz="3600" b="1" dirty="0" smtClean="0"/>
              <a:t>(Transfer sulfate from one molecule to </a:t>
            </a:r>
            <a:r>
              <a:rPr lang="en-US" sz="4000" b="1" dirty="0" smtClean="0"/>
              <a:t>another)</a:t>
            </a:r>
            <a:endParaRPr lang="en-US" sz="4000" b="1" dirty="0"/>
          </a:p>
        </p:txBody>
      </p:sp>
      <p:sp>
        <p:nvSpPr>
          <p:cNvPr id="3" name="Content Placeholder 2"/>
          <p:cNvSpPr>
            <a:spLocks noGrp="1"/>
          </p:cNvSpPr>
          <p:nvPr>
            <p:ph idx="1"/>
          </p:nvPr>
        </p:nvSpPr>
        <p:spPr/>
        <p:txBody>
          <a:bodyPr>
            <a:normAutofit fontScale="92500"/>
          </a:bodyPr>
          <a:lstStyle/>
          <a:p>
            <a:r>
              <a:rPr lang="it-IT" dirty="0" err="1" smtClean="0"/>
              <a:t>Carbohydrate</a:t>
            </a:r>
            <a:r>
              <a:rPr lang="it-IT" dirty="0" smtClean="0"/>
              <a:t> </a:t>
            </a:r>
            <a:r>
              <a:rPr lang="it-IT" dirty="0" err="1"/>
              <a:t>sulfotransferase</a:t>
            </a:r>
            <a:endParaRPr lang="it-IT" dirty="0"/>
          </a:p>
          <a:p>
            <a:r>
              <a:rPr lang="it-IT" dirty="0" smtClean="0"/>
              <a:t>Galactose</a:t>
            </a:r>
            <a:r>
              <a:rPr lang="it-IT" dirty="0"/>
              <a:t>-3-O-sulfotransferase</a:t>
            </a:r>
          </a:p>
          <a:p>
            <a:r>
              <a:rPr lang="it-IT" dirty="0" err="1" smtClean="0"/>
              <a:t>Heparan</a:t>
            </a:r>
            <a:r>
              <a:rPr lang="it-IT" dirty="0" smtClean="0"/>
              <a:t> </a:t>
            </a:r>
            <a:r>
              <a:rPr lang="it-IT" dirty="0" err="1"/>
              <a:t>sulfate</a:t>
            </a:r>
            <a:r>
              <a:rPr lang="it-IT" dirty="0"/>
              <a:t> </a:t>
            </a:r>
            <a:r>
              <a:rPr lang="it-IT" dirty="0" err="1"/>
              <a:t>sulfotransferases</a:t>
            </a:r>
            <a:r>
              <a:rPr lang="it-IT" dirty="0"/>
              <a:t> (2-O, 3-O, 6-O)</a:t>
            </a:r>
          </a:p>
          <a:p>
            <a:r>
              <a:rPr lang="it-IT" dirty="0" err="1"/>
              <a:t>N-deacetylase</a:t>
            </a:r>
            <a:r>
              <a:rPr lang="it-IT" dirty="0"/>
              <a:t>/</a:t>
            </a:r>
            <a:r>
              <a:rPr lang="it-IT" dirty="0" err="1"/>
              <a:t>N-sulfotransferase</a:t>
            </a:r>
            <a:endParaRPr lang="it-IT" dirty="0"/>
          </a:p>
          <a:p>
            <a:r>
              <a:rPr lang="it-IT" dirty="0" err="1" smtClean="0"/>
              <a:t>Tyrosylprotein</a:t>
            </a:r>
            <a:r>
              <a:rPr lang="it-IT" dirty="0" smtClean="0"/>
              <a:t> </a:t>
            </a:r>
            <a:r>
              <a:rPr lang="it-IT" dirty="0" err="1"/>
              <a:t>sulfotransferase</a:t>
            </a:r>
            <a:endParaRPr lang="it-IT" dirty="0"/>
          </a:p>
          <a:p>
            <a:r>
              <a:rPr lang="it-IT" dirty="0" smtClean="0"/>
              <a:t>Uronyl</a:t>
            </a:r>
            <a:r>
              <a:rPr lang="it-IT" dirty="0"/>
              <a:t>-2-sulfotransferase</a:t>
            </a:r>
          </a:p>
          <a:p>
            <a:r>
              <a:rPr lang="it-IT" dirty="0"/>
              <a:t>Estrone </a:t>
            </a:r>
            <a:r>
              <a:rPr lang="it-IT" dirty="0" err="1"/>
              <a:t>sulfotransferase</a:t>
            </a:r>
            <a:endParaRPr lang="it-IT" dirty="0"/>
          </a:p>
          <a:p>
            <a:r>
              <a:rPr lang="it-IT" dirty="0" err="1"/>
              <a:t>Chondroitin</a:t>
            </a:r>
            <a:r>
              <a:rPr lang="it-IT" dirty="0"/>
              <a:t> 4-sulfotransferase</a:t>
            </a:r>
          </a:p>
          <a:p>
            <a:endParaRPr lang="en-US" dirty="0"/>
          </a:p>
        </p:txBody>
      </p:sp>
    </p:spTree>
    <p:extLst>
      <p:ext uri="{BB962C8B-B14F-4D97-AF65-F5344CB8AC3E}">
        <p14:creationId xmlns:p14="http://schemas.microsoft.com/office/powerpoint/2010/main" val="9353365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88"/>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171130"/>
            <a:ext cx="8229600" cy="5210562"/>
          </a:xfrm>
        </p:spPr>
        <p:txBody>
          <a:bodyPr>
            <a:normAutofit/>
          </a:bodyPr>
          <a:lstStyle/>
          <a:p>
            <a:r>
              <a:rPr lang="en-US" dirty="0" err="1" smtClean="0"/>
              <a:t>Heparan</a:t>
            </a:r>
            <a:r>
              <a:rPr lang="en-US" dirty="0" smtClean="0"/>
              <a:t> sulfate proteoglycans (HSPGs) are everywhere in the body</a:t>
            </a:r>
          </a:p>
          <a:p>
            <a:pPr lvl="1"/>
            <a:r>
              <a:rPr lang="en-US" dirty="0" smtClean="0"/>
              <a:t>They play a crucial role in ion transport, nutrient uptake, and cell </a:t>
            </a:r>
            <a:r>
              <a:rPr lang="en-US" dirty="0" err="1" smtClean="0"/>
              <a:t>signalling</a:t>
            </a:r>
            <a:endParaRPr lang="en-US" dirty="0" smtClean="0"/>
          </a:p>
          <a:p>
            <a:pPr lvl="1"/>
            <a:r>
              <a:rPr lang="en-US" dirty="0" smtClean="0"/>
              <a:t>They protect pancreas during insulin production</a:t>
            </a:r>
            <a:r>
              <a:rPr lang="en-US" dirty="0" smtClean="0"/>
              <a:t> </a:t>
            </a:r>
          </a:p>
          <a:p>
            <a:r>
              <a:rPr lang="en-US" dirty="0" smtClean="0"/>
              <a:t>I </a:t>
            </a:r>
            <a:r>
              <a:rPr lang="en-US" dirty="0" smtClean="0"/>
              <a:t>propose that they also provide a temporary storage depot for glucose</a:t>
            </a:r>
          </a:p>
          <a:p>
            <a:pPr lvl="1"/>
            <a:r>
              <a:rPr lang="en-US" dirty="0" smtClean="0"/>
              <a:t>Deficient sulfate leads to diabetes</a:t>
            </a:r>
          </a:p>
          <a:p>
            <a:r>
              <a:rPr lang="en-US" dirty="0" smtClean="0"/>
              <a:t>Multiple </a:t>
            </a:r>
            <a:r>
              <a:rPr lang="en-US" dirty="0" err="1" smtClean="0"/>
              <a:t>sulfotransferases</a:t>
            </a:r>
            <a:r>
              <a:rPr lang="en-US" dirty="0" smtClean="0"/>
              <a:t> attest to the importance of sulfate to the body</a:t>
            </a:r>
            <a:endParaRPr lang="en-US" dirty="0"/>
          </a:p>
        </p:txBody>
      </p:sp>
    </p:spTree>
    <p:extLst>
      <p:ext uri="{BB962C8B-B14F-4D97-AF65-F5344CB8AC3E}">
        <p14:creationId xmlns:p14="http://schemas.microsoft.com/office/powerpoint/2010/main" val="36155414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47711"/>
            <a:ext cx="8229600" cy="915126"/>
          </a:xfrm>
        </p:spPr>
        <p:txBody>
          <a:bodyPr>
            <a:normAutofit/>
          </a:bodyPr>
          <a:lstStyle/>
          <a:p>
            <a:pPr algn="ctr">
              <a:buNone/>
            </a:pPr>
            <a:r>
              <a:rPr lang="en-US" sz="4000" dirty="0">
                <a:solidFill>
                  <a:srgbClr val="FF0000"/>
                </a:solidFill>
                <a:latin typeface="Apple Casual"/>
              </a:rPr>
              <a:t>Atherosclerosis is Protective!</a:t>
            </a:r>
            <a:endParaRPr lang="en-US" sz="4000" dirty="0">
              <a:solidFill>
                <a:srgbClr val="FF0000"/>
              </a:solidFill>
              <a:latin typeface="Apple Casual"/>
            </a:endParaRPr>
          </a:p>
        </p:txBody>
      </p:sp>
    </p:spTree>
    <p:extLst>
      <p:ext uri="{BB962C8B-B14F-4D97-AF65-F5344CB8AC3E}">
        <p14:creationId xmlns:p14="http://schemas.microsoft.com/office/powerpoint/2010/main" val="9673145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kidney.jpg"/>
          <p:cNvPicPr>
            <a:picLocks noChangeAspect="1"/>
          </p:cNvPicPr>
          <p:nvPr/>
        </p:nvPicPr>
        <p:blipFill>
          <a:blip r:embed="rId3"/>
          <a:stretch>
            <a:fillRect/>
          </a:stretch>
        </p:blipFill>
        <p:spPr>
          <a:xfrm>
            <a:off x="6579810" y="2955665"/>
            <a:ext cx="2298700" cy="3530600"/>
          </a:xfrm>
          <a:prstGeom prst="rect">
            <a:avLst/>
          </a:prstGeom>
        </p:spPr>
      </p:pic>
      <p:sp>
        <p:nvSpPr>
          <p:cNvPr id="2" name="Title 1"/>
          <p:cNvSpPr>
            <a:spLocks noGrp="1"/>
          </p:cNvSpPr>
          <p:nvPr>
            <p:ph type="title"/>
          </p:nvPr>
        </p:nvSpPr>
        <p:spPr/>
        <p:txBody>
          <a:bodyPr>
            <a:normAutofit fontScale="90000"/>
          </a:bodyPr>
          <a:lstStyle/>
          <a:p>
            <a:r>
              <a:rPr lang="en-US" b="1" dirty="0" smtClean="0"/>
              <a:t>End Stage Kidney Disease and Cardiovascular Disease</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901667"/>
            <a:ext cx="5321300" cy="3267234"/>
          </a:xfrm>
        </p:spPr>
        <p:txBody>
          <a:bodyPr>
            <a:normAutofit/>
          </a:bodyPr>
          <a:lstStyle/>
          <a:p>
            <a:r>
              <a:rPr lang="en-US" dirty="0" smtClean="0"/>
              <a:t>High serum cholesterol</a:t>
            </a:r>
          </a:p>
          <a:p>
            <a:r>
              <a:rPr lang="en-US" dirty="0" smtClean="0"/>
              <a:t>High blood pressure</a:t>
            </a:r>
          </a:p>
          <a:p>
            <a:r>
              <a:rPr lang="en-US" dirty="0" smtClean="0"/>
              <a:t>High serum </a:t>
            </a:r>
            <a:r>
              <a:rPr lang="en-US" dirty="0" err="1" smtClean="0"/>
              <a:t>homocysteine</a:t>
            </a:r>
            <a:endParaRPr lang="en-US" dirty="0" smtClean="0"/>
          </a:p>
          <a:p>
            <a:r>
              <a:rPr lang="en-US" dirty="0" smtClean="0"/>
              <a:t>Obesity</a:t>
            </a:r>
          </a:p>
          <a:p>
            <a:r>
              <a:rPr lang="en-US" dirty="0" smtClean="0"/>
              <a:t>Inflammation</a:t>
            </a:r>
          </a:p>
        </p:txBody>
      </p:sp>
      <p:sp>
        <p:nvSpPr>
          <p:cNvPr id="4" name="TextBox 3"/>
          <p:cNvSpPr txBox="1"/>
          <p:nvPr/>
        </p:nvSpPr>
        <p:spPr>
          <a:xfrm>
            <a:off x="3813903" y="3943916"/>
            <a:ext cx="4743205" cy="584776"/>
          </a:xfrm>
          <a:prstGeom prst="rect">
            <a:avLst/>
          </a:prstGeom>
          <a:solidFill>
            <a:srgbClr val="FCF9D6"/>
          </a:solidFill>
          <a:ln>
            <a:noFill/>
          </a:ln>
          <a:effectLst>
            <a:outerShdw blurRad="50800" dist="38100" dir="2700000">
              <a:srgbClr val="000000">
                <a:alpha val="43000"/>
              </a:srgbClr>
            </a:outerShdw>
          </a:effectLst>
        </p:spPr>
        <p:txBody>
          <a:bodyPr wrap="none" rtlCol="0">
            <a:spAutoFit/>
          </a:bodyPr>
          <a:lstStyle/>
          <a:p>
            <a:r>
              <a:rPr lang="en-US" sz="3200" dirty="0" smtClean="0"/>
              <a:t>Abnormally low cholesterol</a:t>
            </a:r>
            <a:endParaRPr lang="en-US" sz="3200" dirty="0"/>
          </a:p>
        </p:txBody>
      </p:sp>
      <p:sp>
        <p:nvSpPr>
          <p:cNvPr id="5" name="TextBox 4"/>
          <p:cNvSpPr txBox="1"/>
          <p:nvPr/>
        </p:nvSpPr>
        <p:spPr>
          <a:xfrm>
            <a:off x="3492500" y="3943916"/>
            <a:ext cx="5386010" cy="584776"/>
          </a:xfrm>
          <a:prstGeom prst="rect">
            <a:avLst/>
          </a:prstGeom>
          <a:solidFill>
            <a:srgbClr val="FCF9D6"/>
          </a:solidFill>
          <a:ln>
            <a:noFill/>
          </a:ln>
          <a:effectLst>
            <a:outerShdw blurRad="50800" dist="38100" dir="2700000">
              <a:srgbClr val="000000">
                <a:alpha val="43000"/>
              </a:srgbClr>
            </a:outerShdw>
          </a:effectLst>
        </p:spPr>
        <p:txBody>
          <a:bodyPr wrap="none" rtlCol="0">
            <a:spAutoFit/>
          </a:bodyPr>
          <a:lstStyle/>
          <a:p>
            <a:r>
              <a:rPr lang="en-US" sz="3200" dirty="0" smtClean="0"/>
              <a:t>Abnormally low blood pressure</a:t>
            </a:r>
            <a:endParaRPr lang="en-US" sz="3200" dirty="0"/>
          </a:p>
        </p:txBody>
      </p:sp>
      <p:sp>
        <p:nvSpPr>
          <p:cNvPr id="6" name="TextBox 5"/>
          <p:cNvSpPr txBox="1"/>
          <p:nvPr/>
        </p:nvSpPr>
        <p:spPr>
          <a:xfrm>
            <a:off x="4782317" y="3697695"/>
            <a:ext cx="2806377" cy="1077218"/>
          </a:xfrm>
          <a:prstGeom prst="rect">
            <a:avLst/>
          </a:prstGeom>
          <a:solidFill>
            <a:srgbClr val="FCF9D6"/>
          </a:solidFill>
          <a:ln>
            <a:noFill/>
          </a:ln>
          <a:effectLst>
            <a:outerShdw blurRad="50800" dist="38100" dir="2700000">
              <a:srgbClr val="000000">
                <a:alpha val="43000"/>
              </a:srgbClr>
            </a:outerShdw>
          </a:effectLst>
        </p:spPr>
        <p:txBody>
          <a:bodyPr wrap="none" rtlCol="0">
            <a:spAutoFit/>
          </a:bodyPr>
          <a:lstStyle/>
          <a:p>
            <a:r>
              <a:rPr lang="en-US" sz="3200" dirty="0" smtClean="0"/>
              <a:t>Abnormally low </a:t>
            </a:r>
          </a:p>
          <a:p>
            <a:r>
              <a:rPr lang="en-US" sz="3200" dirty="0" err="1" smtClean="0"/>
              <a:t>homocysteine</a:t>
            </a:r>
            <a:endParaRPr lang="en-US" sz="3200" dirty="0"/>
          </a:p>
        </p:txBody>
      </p:sp>
      <p:sp>
        <p:nvSpPr>
          <p:cNvPr id="7" name="TextBox 6"/>
          <p:cNvSpPr txBox="1"/>
          <p:nvPr/>
        </p:nvSpPr>
        <p:spPr>
          <a:xfrm>
            <a:off x="5224144" y="3943916"/>
            <a:ext cx="1922722" cy="584776"/>
          </a:xfrm>
          <a:prstGeom prst="rect">
            <a:avLst/>
          </a:prstGeom>
          <a:solidFill>
            <a:srgbClr val="FCF9D6"/>
          </a:solidFill>
          <a:ln>
            <a:noFill/>
          </a:ln>
          <a:effectLst>
            <a:outerShdw blurRad="50800" dist="38100" dir="2700000">
              <a:srgbClr val="000000">
                <a:alpha val="43000"/>
              </a:srgbClr>
            </a:outerShdw>
          </a:effectLst>
        </p:spPr>
        <p:txBody>
          <a:bodyPr wrap="none" rtlCol="0">
            <a:spAutoFit/>
          </a:bodyPr>
          <a:lstStyle/>
          <a:p>
            <a:r>
              <a:rPr lang="en-US" sz="3200" dirty="0" smtClean="0"/>
              <a:t>Emaciated</a:t>
            </a:r>
            <a:endParaRPr lang="en-US" sz="3200" dirty="0"/>
          </a:p>
        </p:txBody>
      </p:sp>
      <p:grpSp>
        <p:nvGrpSpPr>
          <p:cNvPr id="8" name="Group 12"/>
          <p:cNvGrpSpPr/>
          <p:nvPr/>
        </p:nvGrpSpPr>
        <p:grpSpPr>
          <a:xfrm>
            <a:off x="2038349" y="1901667"/>
            <a:ext cx="647701" cy="676435"/>
            <a:chOff x="6769100" y="1901666"/>
            <a:chExt cx="647701" cy="676435"/>
          </a:xfrm>
        </p:grpSpPr>
        <p:cxnSp>
          <p:nvCxnSpPr>
            <p:cNvPr id="9" name="Straight Connector 8"/>
            <p:cNvCxnSpPr/>
            <p:nvPr/>
          </p:nvCxnSpPr>
          <p:spPr>
            <a:xfrm rot="16200000" flipH="1">
              <a:off x="6754734" y="1916033"/>
              <a:ext cx="676433" cy="647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754734" y="1916033"/>
              <a:ext cx="676434" cy="6477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0" name="Group 13"/>
          <p:cNvGrpSpPr/>
          <p:nvPr/>
        </p:nvGrpSpPr>
        <p:grpSpPr>
          <a:xfrm>
            <a:off x="1714498" y="2578100"/>
            <a:ext cx="647701" cy="676435"/>
            <a:chOff x="6769100" y="1901666"/>
            <a:chExt cx="647701" cy="676435"/>
          </a:xfrm>
        </p:grpSpPr>
        <p:cxnSp>
          <p:nvCxnSpPr>
            <p:cNvPr id="15" name="Straight Connector 14"/>
            <p:cNvCxnSpPr/>
            <p:nvPr/>
          </p:nvCxnSpPr>
          <p:spPr>
            <a:xfrm rot="16200000" flipH="1">
              <a:off x="6754734" y="1916033"/>
              <a:ext cx="676433" cy="647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754734" y="1916033"/>
              <a:ext cx="676434" cy="6477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1" name="Group 16"/>
          <p:cNvGrpSpPr/>
          <p:nvPr/>
        </p:nvGrpSpPr>
        <p:grpSpPr>
          <a:xfrm>
            <a:off x="2362199" y="3021260"/>
            <a:ext cx="647701" cy="676435"/>
            <a:chOff x="6769100" y="1901666"/>
            <a:chExt cx="647701" cy="676435"/>
          </a:xfrm>
        </p:grpSpPr>
        <p:cxnSp>
          <p:nvCxnSpPr>
            <p:cNvPr id="18" name="Straight Connector 17"/>
            <p:cNvCxnSpPr/>
            <p:nvPr/>
          </p:nvCxnSpPr>
          <p:spPr>
            <a:xfrm rot="16200000" flipH="1">
              <a:off x="6754734" y="1916033"/>
              <a:ext cx="676433" cy="647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6754734" y="1916033"/>
              <a:ext cx="676434" cy="6477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3" name="Group 19"/>
          <p:cNvGrpSpPr/>
          <p:nvPr/>
        </p:nvGrpSpPr>
        <p:grpSpPr>
          <a:xfrm>
            <a:off x="1333500" y="3697695"/>
            <a:ext cx="647701" cy="676435"/>
            <a:chOff x="6769100" y="1901666"/>
            <a:chExt cx="647701" cy="676435"/>
          </a:xfrm>
        </p:grpSpPr>
        <p:cxnSp>
          <p:nvCxnSpPr>
            <p:cNvPr id="21" name="Straight Connector 20"/>
            <p:cNvCxnSpPr/>
            <p:nvPr/>
          </p:nvCxnSpPr>
          <p:spPr>
            <a:xfrm rot="16200000" flipH="1">
              <a:off x="6754734" y="1916033"/>
              <a:ext cx="676433" cy="647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754734" y="1916033"/>
              <a:ext cx="676434" cy="6477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4" name="Group 36"/>
          <p:cNvGrpSpPr/>
          <p:nvPr/>
        </p:nvGrpSpPr>
        <p:grpSpPr>
          <a:xfrm>
            <a:off x="1291173" y="4069329"/>
            <a:ext cx="590553" cy="774003"/>
            <a:chOff x="1714498" y="4374129"/>
            <a:chExt cx="590553" cy="774003"/>
          </a:xfrm>
        </p:grpSpPr>
        <p:cxnSp>
          <p:nvCxnSpPr>
            <p:cNvPr id="25" name="Straight Connector 24"/>
            <p:cNvCxnSpPr/>
            <p:nvPr/>
          </p:nvCxnSpPr>
          <p:spPr>
            <a:xfrm>
              <a:off x="1714498" y="4941094"/>
              <a:ext cx="265115" cy="20703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1756918" y="4598414"/>
              <a:ext cx="772417" cy="32384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17" name="Group 22"/>
          <p:cNvGrpSpPr/>
          <p:nvPr/>
        </p:nvGrpSpPr>
        <p:grpSpPr>
          <a:xfrm>
            <a:off x="1782233" y="4103198"/>
            <a:ext cx="590553" cy="774003"/>
            <a:chOff x="1714498" y="4374129"/>
            <a:chExt cx="590553" cy="774003"/>
          </a:xfrm>
        </p:grpSpPr>
        <p:cxnSp>
          <p:nvCxnSpPr>
            <p:cNvPr id="24" name="Straight Connector 23"/>
            <p:cNvCxnSpPr/>
            <p:nvPr/>
          </p:nvCxnSpPr>
          <p:spPr>
            <a:xfrm>
              <a:off x="1714498" y="4941094"/>
              <a:ext cx="265115" cy="20703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flipH="1" flipV="1">
              <a:off x="1756918" y="4598414"/>
              <a:ext cx="772417" cy="32384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20" name="Group 27"/>
          <p:cNvGrpSpPr/>
          <p:nvPr/>
        </p:nvGrpSpPr>
        <p:grpSpPr>
          <a:xfrm>
            <a:off x="2222494" y="4154000"/>
            <a:ext cx="590553" cy="774003"/>
            <a:chOff x="1714498" y="4374129"/>
            <a:chExt cx="590553" cy="774003"/>
          </a:xfrm>
        </p:grpSpPr>
        <p:cxnSp>
          <p:nvCxnSpPr>
            <p:cNvPr id="29" name="Straight Connector 28"/>
            <p:cNvCxnSpPr/>
            <p:nvPr/>
          </p:nvCxnSpPr>
          <p:spPr>
            <a:xfrm>
              <a:off x="1714498" y="4941094"/>
              <a:ext cx="265115" cy="20703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H="1" flipV="1">
              <a:off x="1756918" y="4598414"/>
              <a:ext cx="772417" cy="32384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528125" y="6268627"/>
            <a:ext cx="8508384" cy="400110"/>
          </a:xfrm>
          <a:prstGeom prst="rect">
            <a:avLst/>
          </a:prstGeom>
          <a:noFill/>
        </p:spPr>
        <p:txBody>
          <a:bodyPr wrap="none" rtlCol="0">
            <a:spAutoFit/>
          </a:bodyPr>
          <a:lstStyle/>
          <a:p>
            <a:r>
              <a:rPr lang="en-US" sz="2000" dirty="0" smtClean="0">
                <a:ln>
                  <a:solidFill>
                    <a:srgbClr val="FF0000"/>
                  </a:solidFill>
                </a:ln>
              </a:rPr>
              <a:t>*</a:t>
            </a:r>
            <a:r>
              <a:rPr lang="en-US" sz="2000" dirty="0" smtClean="0"/>
              <a:t> </a:t>
            </a:r>
            <a:r>
              <a:rPr lang="en-US" sz="2000" dirty="0" err="1" smtClean="0"/>
              <a:t>Kalantar-Zadeh</a:t>
            </a:r>
            <a:r>
              <a:rPr lang="en-US" sz="2000" dirty="0" smtClean="0"/>
              <a:t> et al., American Journal of Kidney Diseases 42:5 864-881, 2003</a:t>
            </a:r>
            <a:endParaRPr lang="en-US" sz="2000" dirty="0"/>
          </a:p>
        </p:txBody>
      </p:sp>
      <p:sp>
        <p:nvSpPr>
          <p:cNvPr id="33" name="TextBox 32"/>
          <p:cNvSpPr txBox="1"/>
          <p:nvPr/>
        </p:nvSpPr>
        <p:spPr>
          <a:xfrm>
            <a:off x="5778501" y="1670159"/>
            <a:ext cx="2908300" cy="1815882"/>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Dialysis patients have extreme risk </a:t>
            </a:r>
          </a:p>
          <a:p>
            <a:r>
              <a:rPr lang="en-US" sz="2800" dirty="0" smtClean="0"/>
              <a:t>to cardiovascular disease</a:t>
            </a:r>
            <a:endParaRPr lang="en-US" sz="2800" dirty="0"/>
          </a:p>
        </p:txBody>
      </p:sp>
    </p:spTree>
    <p:extLst>
      <p:ext uri="{BB962C8B-B14F-4D97-AF65-F5344CB8AC3E}">
        <p14:creationId xmlns:p14="http://schemas.microsoft.com/office/powerpoint/2010/main" val="2607196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 Conclusion from This</a:t>
            </a:r>
            <a:endParaRPr lang="en-US" b="1" dirty="0"/>
          </a:p>
        </p:txBody>
      </p:sp>
      <p:sp>
        <p:nvSpPr>
          <p:cNvPr id="4" name="TextBox 3"/>
          <p:cNvSpPr txBox="1"/>
          <p:nvPr/>
        </p:nvSpPr>
        <p:spPr>
          <a:xfrm>
            <a:off x="1104900" y="2044700"/>
            <a:ext cx="6705600" cy="3416320"/>
          </a:xfrm>
          <a:prstGeom prst="rect">
            <a:avLst/>
          </a:prstGeom>
          <a:solidFill>
            <a:srgbClr val="FCF9D6"/>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600" dirty="0" smtClean="0"/>
          </a:p>
          <a:p>
            <a:pPr algn="ctr"/>
            <a:r>
              <a:rPr lang="en-US" sz="3600" dirty="0" smtClean="0"/>
              <a:t>Inflammation is the </a:t>
            </a:r>
            <a:r>
              <a:rPr lang="en-US" sz="3600" i="1" dirty="0" smtClean="0"/>
              <a:t>ONLY                      </a:t>
            </a:r>
            <a:r>
              <a:rPr lang="en-US" sz="3600" dirty="0" smtClean="0"/>
              <a:t>“Risk Factor” that counts:</a:t>
            </a:r>
          </a:p>
          <a:p>
            <a:pPr algn="ctr"/>
            <a:r>
              <a:rPr lang="en-US" sz="3600" dirty="0" smtClean="0"/>
              <a:t>All the other “Risk Factors” are protective measures!</a:t>
            </a:r>
          </a:p>
          <a:p>
            <a:pPr algn="ctr"/>
            <a:endParaRPr lang="en-US" sz="3600" dirty="0"/>
          </a:p>
        </p:txBody>
      </p:sp>
    </p:spTree>
    <p:extLst>
      <p:ext uri="{BB962C8B-B14F-4D97-AF65-F5344CB8AC3E}">
        <p14:creationId xmlns:p14="http://schemas.microsoft.com/office/powerpoint/2010/main" val="2360259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Sulfates in the Kidneys</a:t>
            </a:r>
            <a:r>
              <a:rPr lang="en-US" b="1" dirty="0" smtClean="0">
                <a:solidFill>
                  <a:srgbClr val="FF0000"/>
                </a:solidFill>
              </a:rPr>
              <a:t>*</a:t>
            </a:r>
            <a:endParaRPr lang="en-US" b="1" dirty="0">
              <a:solidFill>
                <a:srgbClr val="FF0000"/>
              </a:solidFill>
            </a:endParaRPr>
          </a:p>
        </p:txBody>
      </p:sp>
      <p:pic>
        <p:nvPicPr>
          <p:cNvPr id="4" name="Content Placeholder 3" descr="kidney_sulfation.jpg"/>
          <p:cNvPicPr>
            <a:picLocks noGrp="1" noChangeAspect="1"/>
          </p:cNvPicPr>
          <p:nvPr>
            <p:ph idx="1"/>
          </p:nvPr>
        </p:nvPicPr>
        <p:blipFill>
          <a:blip r:embed="rId3">
            <a:extLst>
              <a:ext uri="{28A0092B-C50C-407E-A947-70E740481C1C}">
                <a14:useLocalDpi xmlns:a14="http://schemas.microsoft.com/office/drawing/2010/main" val="0"/>
              </a:ext>
            </a:extLst>
          </a:blip>
          <a:srcRect l="-9554" r="-9554"/>
          <a:stretch>
            <a:fillRect/>
          </a:stretch>
        </p:blipFill>
        <p:spPr/>
      </p:pic>
      <p:sp>
        <p:nvSpPr>
          <p:cNvPr id="5" name="TextBox 4"/>
          <p:cNvSpPr txBox="1"/>
          <p:nvPr/>
        </p:nvSpPr>
        <p:spPr>
          <a:xfrm>
            <a:off x="1644566" y="1412811"/>
            <a:ext cx="1342535" cy="523220"/>
          </a:xfrm>
          <a:prstGeom prst="rect">
            <a:avLst/>
          </a:prstGeom>
          <a:solidFill>
            <a:srgbClr val="FFF9A2"/>
          </a:solidFill>
          <a:ln>
            <a:solidFill>
              <a:srgbClr val="000000"/>
            </a:solidFill>
          </a:ln>
        </p:spPr>
        <p:txBody>
          <a:bodyPr wrap="none" rtlCol="0">
            <a:spAutoFit/>
          </a:bodyPr>
          <a:lstStyle/>
          <a:p>
            <a:r>
              <a:rPr lang="en-US" sz="2800" dirty="0" smtClean="0"/>
              <a:t>Glucose</a:t>
            </a:r>
            <a:endParaRPr lang="en-US" sz="2800" dirty="0"/>
          </a:p>
        </p:txBody>
      </p:sp>
      <p:sp>
        <p:nvSpPr>
          <p:cNvPr id="6" name="TextBox 5"/>
          <p:cNvSpPr txBox="1"/>
          <p:nvPr/>
        </p:nvSpPr>
        <p:spPr>
          <a:xfrm>
            <a:off x="5939612" y="1396817"/>
            <a:ext cx="1711075" cy="523220"/>
          </a:xfrm>
          <a:prstGeom prst="rect">
            <a:avLst/>
          </a:prstGeom>
          <a:solidFill>
            <a:srgbClr val="FFF9A2"/>
          </a:solidFill>
          <a:ln>
            <a:solidFill>
              <a:srgbClr val="000000"/>
            </a:solidFill>
          </a:ln>
        </p:spPr>
        <p:txBody>
          <a:bodyPr wrap="none" rtlCol="0">
            <a:spAutoFit/>
          </a:bodyPr>
          <a:lstStyle/>
          <a:p>
            <a:r>
              <a:rPr lang="en-US" sz="2800" dirty="0" smtClean="0"/>
              <a:t>Glutamine</a:t>
            </a:r>
            <a:endParaRPr lang="en-US" sz="2800" dirty="0"/>
          </a:p>
        </p:txBody>
      </p:sp>
      <p:grpSp>
        <p:nvGrpSpPr>
          <p:cNvPr id="10" name="Group 9"/>
          <p:cNvGrpSpPr/>
          <p:nvPr/>
        </p:nvGrpSpPr>
        <p:grpSpPr>
          <a:xfrm>
            <a:off x="1810772" y="5377281"/>
            <a:ext cx="4213719" cy="619357"/>
            <a:chOff x="1810772" y="5377281"/>
            <a:chExt cx="4213719" cy="619357"/>
          </a:xfrm>
        </p:grpSpPr>
        <p:sp>
          <p:nvSpPr>
            <p:cNvPr id="7" name="Freeform 6"/>
            <p:cNvSpPr/>
            <p:nvPr/>
          </p:nvSpPr>
          <p:spPr>
            <a:xfrm>
              <a:off x="1810772" y="5377281"/>
              <a:ext cx="1021991" cy="619357"/>
            </a:xfrm>
            <a:custGeom>
              <a:avLst/>
              <a:gdLst>
                <a:gd name="connsiteX0" fmla="*/ 458315 w 1021991"/>
                <a:gd name="connsiteY0" fmla="*/ 15423 h 619357"/>
                <a:gd name="connsiteX1" fmla="*/ 334 w 1021991"/>
                <a:gd name="connsiteY1" fmla="*/ 181993 h 619357"/>
                <a:gd name="connsiteX2" fmla="*/ 520766 w 1021991"/>
                <a:gd name="connsiteY2" fmla="*/ 619240 h 619357"/>
                <a:gd name="connsiteX3" fmla="*/ 1020382 w 1021991"/>
                <a:gd name="connsiteY3" fmla="*/ 223636 h 619357"/>
                <a:gd name="connsiteX4" fmla="*/ 666488 w 1021991"/>
                <a:gd name="connsiteY4" fmla="*/ 15423 h 619357"/>
                <a:gd name="connsiteX5" fmla="*/ 291776 w 1021991"/>
                <a:gd name="connsiteY5" fmla="*/ 15423 h 6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991" h="619357">
                  <a:moveTo>
                    <a:pt x="458315" y="15423"/>
                  </a:moveTo>
                  <a:cubicBezTo>
                    <a:pt x="224120" y="48390"/>
                    <a:pt x="-10074" y="81357"/>
                    <a:pt x="334" y="181993"/>
                  </a:cubicBezTo>
                  <a:cubicBezTo>
                    <a:pt x="10742" y="282629"/>
                    <a:pt x="350758" y="612300"/>
                    <a:pt x="520766" y="619240"/>
                  </a:cubicBezTo>
                  <a:cubicBezTo>
                    <a:pt x="690774" y="626181"/>
                    <a:pt x="996095" y="324272"/>
                    <a:pt x="1020382" y="223636"/>
                  </a:cubicBezTo>
                  <a:cubicBezTo>
                    <a:pt x="1044669" y="123000"/>
                    <a:pt x="787922" y="50125"/>
                    <a:pt x="666488" y="15423"/>
                  </a:cubicBezTo>
                  <a:cubicBezTo>
                    <a:pt x="545054" y="-19279"/>
                    <a:pt x="291776" y="15423"/>
                    <a:pt x="291776" y="15423"/>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02500" y="5377281"/>
              <a:ext cx="1021991" cy="619357"/>
            </a:xfrm>
            <a:custGeom>
              <a:avLst/>
              <a:gdLst>
                <a:gd name="connsiteX0" fmla="*/ 458315 w 1021991"/>
                <a:gd name="connsiteY0" fmla="*/ 15423 h 619357"/>
                <a:gd name="connsiteX1" fmla="*/ 334 w 1021991"/>
                <a:gd name="connsiteY1" fmla="*/ 181993 h 619357"/>
                <a:gd name="connsiteX2" fmla="*/ 520766 w 1021991"/>
                <a:gd name="connsiteY2" fmla="*/ 619240 h 619357"/>
                <a:gd name="connsiteX3" fmla="*/ 1020382 w 1021991"/>
                <a:gd name="connsiteY3" fmla="*/ 223636 h 619357"/>
                <a:gd name="connsiteX4" fmla="*/ 666488 w 1021991"/>
                <a:gd name="connsiteY4" fmla="*/ 15423 h 619357"/>
                <a:gd name="connsiteX5" fmla="*/ 291776 w 1021991"/>
                <a:gd name="connsiteY5" fmla="*/ 15423 h 6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991" h="619357">
                  <a:moveTo>
                    <a:pt x="458315" y="15423"/>
                  </a:moveTo>
                  <a:cubicBezTo>
                    <a:pt x="224120" y="48390"/>
                    <a:pt x="-10074" y="81357"/>
                    <a:pt x="334" y="181993"/>
                  </a:cubicBezTo>
                  <a:cubicBezTo>
                    <a:pt x="10742" y="282629"/>
                    <a:pt x="350758" y="612300"/>
                    <a:pt x="520766" y="619240"/>
                  </a:cubicBezTo>
                  <a:cubicBezTo>
                    <a:pt x="690774" y="626181"/>
                    <a:pt x="996095" y="324272"/>
                    <a:pt x="1020382" y="223636"/>
                  </a:cubicBezTo>
                  <a:cubicBezTo>
                    <a:pt x="1044669" y="123000"/>
                    <a:pt x="787922" y="50125"/>
                    <a:pt x="666488" y="15423"/>
                  </a:cubicBezTo>
                  <a:cubicBezTo>
                    <a:pt x="545054" y="-19279"/>
                    <a:pt x="291776" y="15423"/>
                    <a:pt x="291776" y="15423"/>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 name="TextBox 10"/>
          <p:cNvSpPr txBox="1"/>
          <p:nvPr/>
        </p:nvSpPr>
        <p:spPr>
          <a:xfrm>
            <a:off x="756342" y="6454588"/>
            <a:ext cx="8387658" cy="400110"/>
          </a:xfrm>
          <a:prstGeom prst="rect">
            <a:avLst/>
          </a:prstGeom>
          <a:noFill/>
        </p:spPr>
        <p:txBody>
          <a:bodyPr wrap="none" rtlCol="0">
            <a:spAutoFit/>
          </a:bodyPr>
          <a:lstStyle/>
          <a:p>
            <a:r>
              <a:rPr lang="en-US" sz="2000" dirty="0">
                <a:solidFill>
                  <a:srgbClr val="FF0000"/>
                </a:solidFill>
              </a:rPr>
              <a:t>*</a:t>
            </a:r>
            <a:r>
              <a:rPr lang="en-US" sz="2000" dirty="0"/>
              <a:t>K.-I. Nagai et al., </a:t>
            </a:r>
            <a:r>
              <a:rPr lang="en-US" sz="2000" dirty="0" err="1"/>
              <a:t>Proc</a:t>
            </a:r>
            <a:r>
              <a:rPr lang="en-US" sz="2000" dirty="0"/>
              <a:t> </a:t>
            </a:r>
            <a:r>
              <a:rPr lang="en-US" sz="2000" dirty="0" err="1"/>
              <a:t>Jpn</a:t>
            </a:r>
            <a:r>
              <a:rPr lang="en-US" sz="2000" dirty="0"/>
              <a:t> </a:t>
            </a:r>
            <a:r>
              <a:rPr lang="en-US" sz="2000" dirty="0" err="1"/>
              <a:t>Acad</a:t>
            </a:r>
            <a:r>
              <a:rPr lang="en-US" sz="2000" dirty="0"/>
              <a:t> </a:t>
            </a:r>
            <a:r>
              <a:rPr lang="en-US" sz="2000" dirty="0" err="1"/>
              <a:t>Ser</a:t>
            </a:r>
            <a:r>
              <a:rPr lang="en-US" sz="2000" dirty="0"/>
              <a:t> B </a:t>
            </a:r>
            <a:r>
              <a:rPr lang="en-US" sz="2000" dirty="0" err="1"/>
              <a:t>Phys</a:t>
            </a:r>
            <a:r>
              <a:rPr lang="en-US" sz="2000" dirty="0"/>
              <a:t> </a:t>
            </a:r>
            <a:r>
              <a:rPr lang="en-US" sz="2000" dirty="0" err="1"/>
              <a:t>Biol</a:t>
            </a:r>
            <a:r>
              <a:rPr lang="en-US" sz="2000" dirty="0"/>
              <a:t> Sci. 2008 January; 84(1): 24–29</a:t>
            </a:r>
          </a:p>
        </p:txBody>
      </p:sp>
    </p:spTree>
    <p:extLst>
      <p:ext uri="{BB962C8B-B14F-4D97-AF65-F5344CB8AC3E}">
        <p14:creationId xmlns:p14="http://schemas.microsoft.com/office/powerpoint/2010/main" val="859929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4513"/>
            <a:ext cx="8229600" cy="4525963"/>
          </a:xfrm>
        </p:spPr>
        <p:txBody>
          <a:bodyPr>
            <a:normAutofit lnSpcReduction="10000"/>
          </a:bodyPr>
          <a:lstStyle/>
          <a:p>
            <a:r>
              <a:rPr lang="en-US" dirty="0" smtClean="0"/>
              <a:t>Cholesterol sulfate supplies                        oxygen, sulfur, cholesterol,                   energy energy and negative charge to                                   all the tissues</a:t>
            </a:r>
          </a:p>
          <a:p>
            <a:r>
              <a:rPr lang="en-US" dirty="0" smtClean="0"/>
              <a:t>Sulfate is synthesized from sulfide in skin and blood stream utilizing energy in sunlight</a:t>
            </a:r>
          </a:p>
          <a:p>
            <a:pPr lvl="1"/>
            <a:r>
              <a:rPr lang="en-US" dirty="0" smtClean="0"/>
              <a:t>Protects from UV damage and keeps microbes out</a:t>
            </a:r>
          </a:p>
          <a:p>
            <a:r>
              <a:rPr lang="en-US" dirty="0" smtClean="0"/>
              <a:t>Endothelial Nitric Oxide </a:t>
            </a:r>
            <a:r>
              <a:rPr lang="en-US" dirty="0" err="1" smtClean="0"/>
              <a:t>Synthase</a:t>
            </a:r>
            <a:r>
              <a:rPr lang="en-US" dirty="0" smtClean="0"/>
              <a:t>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endParaRPr lang="en-US" b="1" dirty="0"/>
          </a:p>
        </p:txBody>
      </p:sp>
    </p:spTree>
    <p:extLst>
      <p:ext uri="{BB962C8B-B14F-4D97-AF65-F5344CB8AC3E}">
        <p14:creationId xmlns:p14="http://schemas.microsoft.com/office/powerpoint/2010/main" val="719021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Statins and Kidney Failure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a:t>Kidney failure is alarmingly on the rise in the </a:t>
            </a:r>
            <a:r>
              <a:rPr lang="en-US" dirty="0" smtClean="0"/>
              <a:t>US </a:t>
            </a:r>
            <a:r>
              <a:rPr lang="en-US" dirty="0"/>
              <a:t>and </a:t>
            </a:r>
            <a:r>
              <a:rPr lang="en-US" dirty="0" smtClean="0"/>
              <a:t>elsewhere</a:t>
            </a:r>
          </a:p>
          <a:p>
            <a:pPr lvl="1"/>
            <a:r>
              <a:rPr lang="en-US" dirty="0"/>
              <a:t>A</a:t>
            </a:r>
            <a:r>
              <a:rPr lang="en-US" dirty="0" smtClean="0"/>
              <a:t>ssociated </a:t>
            </a:r>
            <a:r>
              <a:rPr lang="en-US" dirty="0"/>
              <a:t>with a 23-fold increase in risk to heart disease!</a:t>
            </a:r>
          </a:p>
          <a:p>
            <a:r>
              <a:rPr lang="en-US" dirty="0"/>
              <a:t>Statins are being overprescribed for patients with kidney </a:t>
            </a:r>
            <a:r>
              <a:rPr lang="en-US" dirty="0" smtClean="0"/>
              <a:t>failure</a:t>
            </a:r>
          </a:p>
          <a:p>
            <a:pPr lvl="1"/>
            <a:r>
              <a:rPr lang="en-US" dirty="0" smtClean="0"/>
              <a:t>Severe </a:t>
            </a:r>
            <a:r>
              <a:rPr lang="en-US" dirty="0"/>
              <a:t>muscle pain &amp; </a:t>
            </a:r>
            <a:r>
              <a:rPr lang="en-US" dirty="0" err="1" smtClean="0"/>
              <a:t>rhabdomyolysis</a:t>
            </a:r>
            <a:endParaRPr lang="en-US" dirty="0" smtClean="0"/>
          </a:p>
          <a:p>
            <a:pPr lvl="1"/>
            <a:r>
              <a:rPr lang="en-US" dirty="0" smtClean="0"/>
              <a:t>Increased </a:t>
            </a:r>
            <a:r>
              <a:rPr lang="en-US" dirty="0"/>
              <a:t>risk to dementia and </a:t>
            </a:r>
            <a:r>
              <a:rPr lang="en-US" dirty="0" smtClean="0"/>
              <a:t>diabetes</a:t>
            </a:r>
          </a:p>
          <a:p>
            <a:pPr lvl="1"/>
            <a:r>
              <a:rPr lang="en-US" dirty="0"/>
              <a:t>N</a:t>
            </a:r>
            <a:r>
              <a:rPr lang="en-US" dirty="0" smtClean="0"/>
              <a:t>o </a:t>
            </a:r>
            <a:r>
              <a:rPr lang="en-US" dirty="0"/>
              <a:t>improvement in kidney function</a:t>
            </a:r>
          </a:p>
        </p:txBody>
      </p:sp>
      <p:sp>
        <p:nvSpPr>
          <p:cNvPr id="4" name="TextBox 3"/>
          <p:cNvSpPr txBox="1"/>
          <p:nvPr/>
        </p:nvSpPr>
        <p:spPr>
          <a:xfrm>
            <a:off x="679247" y="6379878"/>
            <a:ext cx="7976613" cy="369332"/>
          </a:xfrm>
          <a:prstGeom prst="rect">
            <a:avLst/>
          </a:prstGeom>
          <a:noFill/>
        </p:spPr>
        <p:txBody>
          <a:bodyPr wrap="none" rtlCol="0">
            <a:spAutoFit/>
          </a:bodyPr>
          <a:lstStyle/>
          <a:p>
            <a:r>
              <a:rPr lang="en-US" dirty="0">
                <a:solidFill>
                  <a:srgbClr val="FF0000"/>
                </a:solidFill>
              </a:rPr>
              <a:t>*</a:t>
            </a:r>
            <a:r>
              <a:rPr lang="en-US" dirty="0"/>
              <a:t> M.A. </a:t>
            </a:r>
            <a:r>
              <a:rPr lang="en-US" dirty="0" err="1"/>
              <a:t>Lanaspa</a:t>
            </a:r>
            <a:r>
              <a:rPr lang="en-US" dirty="0"/>
              <a:t> et al., Nature Communications, 2013; Aug 24. [</a:t>
            </a:r>
            <a:r>
              <a:rPr lang="en-US" dirty="0" err="1"/>
              <a:t>Epub</a:t>
            </a:r>
            <a:r>
              <a:rPr lang="en-US" dirty="0"/>
              <a:t> ahead of print]</a:t>
            </a:r>
          </a:p>
        </p:txBody>
      </p:sp>
    </p:spTree>
    <p:extLst>
      <p:ext uri="{BB962C8B-B14F-4D97-AF65-F5344CB8AC3E}">
        <p14:creationId xmlns:p14="http://schemas.microsoft.com/office/powerpoint/2010/main" val="19802304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Heart Disease: A Theory!</a:t>
            </a:r>
            <a:endParaRPr lang="en-US" b="1"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57200" y="1417638"/>
            <a:ext cx="8229600" cy="2246769"/>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Cardiovascular plaque </a:t>
            </a:r>
            <a:r>
              <a:rPr lang="en-US" sz="2800" dirty="0">
                <a:latin typeface="Apple Casual"/>
              </a:rPr>
              <a:t>d</a:t>
            </a:r>
            <a:r>
              <a:rPr lang="en-US" sz="2800" dirty="0" smtClean="0">
                <a:latin typeface="Apple Casual"/>
              </a:rPr>
              <a:t>evelops as an alternative </a:t>
            </a:r>
            <a:r>
              <a:rPr lang="en-US" sz="2800" dirty="0">
                <a:latin typeface="Apple Casual"/>
              </a:rPr>
              <a:t>m</a:t>
            </a:r>
            <a:r>
              <a:rPr lang="en-US" sz="2800" dirty="0" smtClean="0">
                <a:latin typeface="Apple Casual"/>
              </a:rPr>
              <a:t>echanism to produce </a:t>
            </a:r>
            <a:r>
              <a:rPr lang="en-US" sz="2800" dirty="0">
                <a:latin typeface="Apple Casual"/>
              </a:rPr>
              <a:t>c</a:t>
            </a:r>
            <a:r>
              <a:rPr lang="en-US" sz="2800" dirty="0" smtClean="0">
                <a:latin typeface="Apple Casual"/>
              </a:rPr>
              <a:t>holesterol </a:t>
            </a:r>
            <a:r>
              <a:rPr lang="en-US" sz="2800" dirty="0">
                <a:latin typeface="Apple Casual"/>
              </a:rPr>
              <a:t>s</a:t>
            </a:r>
            <a:r>
              <a:rPr lang="en-US" sz="2800" dirty="0" smtClean="0">
                <a:latin typeface="Apple Casual"/>
              </a:rPr>
              <a:t>ulfate    from damaged LDL and </a:t>
            </a:r>
            <a:r>
              <a:rPr lang="en-US" sz="2800" dirty="0" err="1">
                <a:latin typeface="Apple Casual"/>
              </a:rPr>
              <a:t>h</a:t>
            </a:r>
            <a:r>
              <a:rPr lang="en-US" sz="2800" dirty="0" err="1" smtClean="0">
                <a:latin typeface="Apple Casual"/>
              </a:rPr>
              <a:t>omocysteine</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18717297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Recent </a:t>
            </a:r>
            <a:r>
              <a:rPr lang="en-US" b="1" dirty="0"/>
              <a:t>P</a:t>
            </a:r>
            <a:r>
              <a:rPr lang="en-US" b="1" dirty="0" smtClean="0"/>
              <a:t>aper</a:t>
            </a:r>
            <a:endParaRPr lang="en-US" b="1" dirty="0"/>
          </a:p>
        </p:txBody>
      </p:sp>
      <p:sp>
        <p:nvSpPr>
          <p:cNvPr id="3" name="Content Placeholder 2"/>
          <p:cNvSpPr>
            <a:spLocks noGrp="1"/>
          </p:cNvSpPr>
          <p:nvPr>
            <p:ph idx="1"/>
          </p:nvPr>
        </p:nvSpPr>
        <p:spPr>
          <a:xfrm>
            <a:off x="325258" y="1597869"/>
            <a:ext cx="8361543" cy="4525963"/>
          </a:xfrm>
        </p:spPr>
        <p:txBody>
          <a:bodyPr>
            <a:normAutofit/>
          </a:bodyPr>
          <a:lstStyle/>
          <a:p>
            <a:pPr marL="0" indent="0">
              <a:buNone/>
            </a:pPr>
            <a:r>
              <a:rPr lang="en-US" sz="2800" dirty="0"/>
              <a:t>S. Seneff, A. </a:t>
            </a:r>
            <a:r>
              <a:rPr lang="en-US" sz="2800" dirty="0" err="1"/>
              <a:t>Lauritzen</a:t>
            </a:r>
            <a:r>
              <a:rPr lang="en-US" sz="2800" dirty="0"/>
              <a:t>, R. Davidson, and </a:t>
            </a:r>
            <a:r>
              <a:rPr lang="en-US" sz="2800" dirty="0" smtClean="0"/>
              <a:t>L</a:t>
            </a:r>
            <a:r>
              <a:rPr lang="en-US" sz="2800" dirty="0"/>
              <a:t>. Lentz-Marino</a:t>
            </a:r>
            <a:r>
              <a:rPr lang="en-US" sz="2800" dirty="0" smtClean="0"/>
              <a:t>.</a:t>
            </a:r>
          </a:p>
          <a:p>
            <a:pPr marL="0" indent="0">
              <a:buNone/>
            </a:pPr>
            <a:endParaRPr lang="en-US" sz="2800" dirty="0"/>
          </a:p>
          <a:p>
            <a:pPr marL="0" indent="0">
              <a:buNone/>
            </a:pPr>
            <a:r>
              <a:rPr lang="en-US" sz="2800" dirty="0" smtClean="0"/>
              <a:t>“Is </a:t>
            </a:r>
            <a:r>
              <a:rPr lang="en-US" sz="2800" dirty="0"/>
              <a:t>Endothelial Nitric Oxide Synthase a Moonlighting Protein Whose Day Job </a:t>
            </a:r>
            <a:r>
              <a:rPr lang="en-US" sz="2800" dirty="0" smtClean="0"/>
              <a:t>is Cholesterol </a:t>
            </a:r>
            <a:r>
              <a:rPr lang="en-US" sz="2800" dirty="0"/>
              <a:t>Sulfate Synthesis? </a:t>
            </a:r>
            <a:r>
              <a:rPr lang="en-US" sz="2800" dirty="0" smtClean="0"/>
              <a:t>                          Implications </a:t>
            </a:r>
            <a:r>
              <a:rPr lang="en-US" sz="2800" dirty="0"/>
              <a:t>for Cholesterol Transport, </a:t>
            </a:r>
            <a:r>
              <a:rPr lang="en-US" sz="2800" dirty="0" smtClean="0"/>
              <a:t> </a:t>
            </a:r>
            <a:r>
              <a:rPr lang="en-US" sz="2800" dirty="0" smtClean="0"/>
              <a:t>Diabetes </a:t>
            </a:r>
            <a:r>
              <a:rPr lang="en-US" sz="2800" dirty="0"/>
              <a:t>and Cardiovascular Disease</a:t>
            </a:r>
            <a:r>
              <a:rPr lang="en-US" sz="2800" dirty="0" smtClean="0"/>
              <a:t>.</a:t>
            </a:r>
            <a:r>
              <a:rPr lang="en-US" sz="2800" dirty="0" smtClean="0"/>
              <a:t>”</a:t>
            </a:r>
          </a:p>
          <a:p>
            <a:pPr marL="0" indent="0">
              <a:buNone/>
            </a:pPr>
            <a:endParaRPr lang="en-US" sz="2800" dirty="0" smtClean="0"/>
          </a:p>
          <a:p>
            <a:pPr marL="0" indent="0">
              <a:buNone/>
            </a:pPr>
            <a:r>
              <a:rPr lang="en-US" sz="2800" dirty="0" smtClean="0"/>
              <a:t>Entropy </a:t>
            </a:r>
            <a:r>
              <a:rPr lang="en-US" sz="2800" dirty="0"/>
              <a:t>2012, 14, 2492-2530.</a:t>
            </a:r>
          </a:p>
          <a:p>
            <a:endParaRPr lang="en-US" sz="2800" dirty="0"/>
          </a:p>
        </p:txBody>
      </p:sp>
    </p:spTree>
    <p:extLst>
      <p:ext uri="{BB962C8B-B14F-4D97-AF65-F5344CB8AC3E}">
        <p14:creationId xmlns:p14="http://schemas.microsoft.com/office/powerpoint/2010/main" val="9274637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Happens when Cholesterol Sulfate Synthesis is Impaired??</a:t>
            </a:r>
            <a:endParaRPr lang="en-US" b="1" dirty="0"/>
          </a:p>
        </p:txBody>
      </p:sp>
      <p:sp>
        <p:nvSpPr>
          <p:cNvPr id="3" name="Content Placeholder 2"/>
          <p:cNvSpPr>
            <a:spLocks noGrp="1"/>
          </p:cNvSpPr>
          <p:nvPr>
            <p:ph idx="1"/>
          </p:nvPr>
        </p:nvSpPr>
        <p:spPr>
          <a:xfrm>
            <a:off x="457200" y="1548479"/>
            <a:ext cx="8229600" cy="810214"/>
          </a:xfrm>
        </p:spPr>
        <p:txBody>
          <a:bodyPr>
            <a:normAutofit/>
          </a:bodyPr>
          <a:lstStyle/>
          <a:p>
            <a:pPr>
              <a:buNone/>
            </a:pPr>
            <a:r>
              <a:rPr lang="en-US" sz="3600" b="1" dirty="0" smtClean="0">
                <a:ln>
                  <a:solidFill>
                    <a:srgbClr val="FF0000"/>
                  </a:solidFill>
                </a:ln>
                <a:solidFill>
                  <a:srgbClr val="FF0000"/>
                </a:solidFill>
              </a:rPr>
              <a:t>Cardiovascular disease!!!</a:t>
            </a:r>
          </a:p>
        </p:txBody>
      </p:sp>
      <p:sp>
        <p:nvSpPr>
          <p:cNvPr id="4" name="TextBox 3"/>
          <p:cNvSpPr txBox="1"/>
          <p:nvPr/>
        </p:nvSpPr>
        <p:spPr>
          <a:xfrm>
            <a:off x="457200" y="2681428"/>
            <a:ext cx="8096778" cy="2308324"/>
          </a:xfrm>
          <a:prstGeom prst="rect">
            <a:avLst/>
          </a:prstGeom>
          <a:solidFill>
            <a:srgbClr val="FCFBE6"/>
          </a:solidFill>
          <a:ln>
            <a:solidFill>
              <a:srgbClr val="000000"/>
            </a:solidFill>
          </a:ln>
        </p:spPr>
        <p:txBody>
          <a:bodyPr wrap="square" rtlCol="0">
            <a:spAutoFit/>
          </a:bodyPr>
          <a:lstStyle/>
          <a:p>
            <a:pPr algn="ctr"/>
            <a:endParaRPr lang="en-US" sz="3600" dirty="0" smtClean="0"/>
          </a:p>
          <a:p>
            <a:pPr algn="ctr"/>
            <a:r>
              <a:rPr lang="en-US" sz="3600" dirty="0" smtClean="0"/>
              <a:t>Activities in Plaque Produce        Cholesterol Sulfate to Supply the </a:t>
            </a:r>
            <a:r>
              <a:rPr lang="en-US" sz="3600" dirty="0" smtClean="0"/>
              <a:t>Heart! </a:t>
            </a:r>
            <a:endParaRPr lang="en-US" sz="3600" dirty="0" smtClean="0"/>
          </a:p>
          <a:p>
            <a:pPr algn="ctr"/>
            <a:endParaRPr lang="en-US" sz="3600" dirty="0"/>
          </a:p>
        </p:txBody>
      </p:sp>
    </p:spTree>
    <p:extLst>
      <p:ext uri="{BB962C8B-B14F-4D97-AF65-F5344CB8AC3E}">
        <p14:creationId xmlns:p14="http://schemas.microsoft.com/office/powerpoint/2010/main" val="428712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5"/>
            <a:ext cx="8229600" cy="114300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1294348"/>
            <a:ext cx="5270214" cy="4456847"/>
          </a:xfrm>
        </p:spPr>
        <p:txBody>
          <a:bodyPr>
            <a:normAutofit lnSpcReduction="1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3168728" y="6177361"/>
            <a:ext cx="5782778"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a:t>
            </a:r>
            <a:r>
              <a:rPr lang="en-US" sz="2000" i="1" dirty="0" smtClean="0">
                <a:solidFill>
                  <a:srgbClr val="FF0000"/>
                </a:solidFill>
              </a:rPr>
              <a:t>1960</a:t>
            </a:r>
            <a:r>
              <a:rPr lang="en-US" sz="2000" dirty="0" smtClean="0"/>
              <a:t>.</a:t>
            </a:r>
            <a:endParaRPr lang="en-US" sz="2000" dirty="0"/>
          </a:p>
        </p:txBody>
      </p:sp>
      <p:pic>
        <p:nvPicPr>
          <p:cNvPr id="5" name="Picture 4" descr="South_American_Mon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506" y="1417638"/>
            <a:ext cx="3175000" cy="4229100"/>
          </a:xfrm>
          <a:prstGeom prst="rect">
            <a:avLst/>
          </a:prstGeom>
        </p:spPr>
      </p:pic>
    </p:spTree>
    <p:extLst>
      <p:ext uri="{BB962C8B-B14F-4D97-AF65-F5344CB8AC3E}">
        <p14:creationId xmlns:p14="http://schemas.microsoft.com/office/powerpoint/2010/main" val="25948312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5"/>
            <a:ext cx="8229600" cy="114300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1294348"/>
            <a:ext cx="5270214" cy="4456847"/>
          </a:xfrm>
        </p:spPr>
        <p:txBody>
          <a:bodyPr>
            <a:normAutofit lnSpcReduction="1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3168728" y="6177361"/>
            <a:ext cx="5782778"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1960.</a:t>
            </a:r>
            <a:endParaRPr lang="en-US" sz="2000" dirty="0"/>
          </a:p>
        </p:txBody>
      </p:sp>
      <p:pic>
        <p:nvPicPr>
          <p:cNvPr id="5" name="Picture 4" descr="South_American_Monk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506" y="1417638"/>
            <a:ext cx="3175000" cy="4229100"/>
          </a:xfrm>
          <a:prstGeom prst="rect">
            <a:avLst/>
          </a:prstGeom>
        </p:spPr>
      </p:pic>
      <p:sp>
        <p:nvSpPr>
          <p:cNvPr id="6" name="TextBox 5"/>
          <p:cNvSpPr txBox="1"/>
          <p:nvPr/>
        </p:nvSpPr>
        <p:spPr>
          <a:xfrm>
            <a:off x="772712" y="1395943"/>
            <a:ext cx="7626227" cy="4524315"/>
          </a:xfrm>
          <a:prstGeom prst="rect">
            <a:avLst/>
          </a:prstGeom>
          <a:solidFill>
            <a:srgbClr val="FCFBE6"/>
          </a:solidFill>
          <a:ln>
            <a:solidFill>
              <a:srgbClr val="000000"/>
            </a:solidFill>
          </a:ln>
        </p:spPr>
        <p:txBody>
          <a:bodyPr wrap="square" rtlCol="0">
            <a:spAutoFit/>
          </a:bodyPr>
          <a:lstStyle/>
          <a:p>
            <a:pPr algn="ctr"/>
            <a:r>
              <a:rPr lang="en-US" sz="3200" dirty="0" smtClean="0"/>
              <a:t>"</a:t>
            </a:r>
            <a:r>
              <a:rPr lang="en-US" sz="3200" dirty="0"/>
              <a:t>A form of vascular disease resembling human atherosclerosis has been produced in the New World primate </a:t>
            </a:r>
            <a:r>
              <a:rPr lang="en-US" sz="3200" dirty="0" err="1"/>
              <a:t>Cebus</a:t>
            </a:r>
            <a:r>
              <a:rPr lang="en-US" sz="3200" dirty="0"/>
              <a:t> </a:t>
            </a:r>
            <a:r>
              <a:rPr lang="en-US" sz="3200" dirty="0" err="1"/>
              <a:t>fatuella</a:t>
            </a:r>
            <a:r>
              <a:rPr lang="en-US" sz="3200" dirty="0"/>
              <a:t>. ... In order to produce these phenomena, the diets had to be rich in cholesterol, choline and neutral  fat but relatively </a:t>
            </a:r>
            <a:r>
              <a:rPr lang="en-US" sz="3200" i="1" dirty="0">
                <a:solidFill>
                  <a:srgbClr val="FF0000"/>
                </a:solidFill>
              </a:rPr>
              <a:t>low in organic sulfur compounds.</a:t>
            </a:r>
            <a:r>
              <a:rPr lang="en-US" sz="3200" dirty="0"/>
              <a:t> Without this deprivation of organic sulfur the response of the serum lipids to cholesterol feeding was small."</a:t>
            </a:r>
          </a:p>
        </p:txBody>
      </p:sp>
    </p:spTree>
    <p:extLst>
      <p:ext uri="{BB962C8B-B14F-4D97-AF65-F5344CB8AC3E}">
        <p14:creationId xmlns:p14="http://schemas.microsoft.com/office/powerpoint/2010/main" val="35185004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94240" cy="1143000"/>
          </a:xfrm>
        </p:spPr>
        <p:txBody>
          <a:bodyPr>
            <a:noAutofit/>
          </a:bodyPr>
          <a:lstStyle/>
          <a:p>
            <a:r>
              <a:rPr lang="en-US" sz="3600" b="1" dirty="0" smtClean="0"/>
              <a:t>“Heart </a:t>
            </a:r>
            <a:r>
              <a:rPr lang="en-US" sz="3600" b="1" dirty="0"/>
              <a:t>Stents Still Overused, Experts </a:t>
            </a:r>
            <a:r>
              <a:rPr lang="en-US" sz="3600" b="1" dirty="0" smtClean="0"/>
              <a:t>Say”</a:t>
            </a:r>
            <a:r>
              <a:rPr lang="en-US" sz="3600" b="1" dirty="0" smtClean="0">
                <a:solidFill>
                  <a:srgbClr val="FF0000"/>
                </a:solidFill>
              </a:rPr>
              <a:t>*</a:t>
            </a: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3" name="Content Placeholder 2"/>
          <p:cNvSpPr>
            <a:spLocks noGrp="1"/>
          </p:cNvSpPr>
          <p:nvPr>
            <p:ph idx="1"/>
          </p:nvPr>
        </p:nvSpPr>
        <p:spPr>
          <a:xfrm>
            <a:off x="290662" y="1267060"/>
            <a:ext cx="8229600" cy="4525963"/>
          </a:xfrm>
        </p:spPr>
        <p:txBody>
          <a:bodyPr>
            <a:normAutofit lnSpcReduction="10000"/>
          </a:bodyPr>
          <a:lstStyle/>
          <a:p>
            <a:r>
              <a:rPr lang="en-US" dirty="0" smtClean="0"/>
              <a:t>Two misconceptions</a:t>
            </a:r>
          </a:p>
          <a:p>
            <a:pPr lvl="1"/>
            <a:r>
              <a:rPr lang="en-US" dirty="0" smtClean="0"/>
              <a:t>Heart attack caused by blocked artery</a:t>
            </a:r>
          </a:p>
          <a:p>
            <a:pPr lvl="1"/>
            <a:r>
              <a:rPr lang="en-US" dirty="0" smtClean="0"/>
              <a:t>Eating fatty foods induces fat build-up</a:t>
            </a:r>
          </a:p>
          <a:p>
            <a:r>
              <a:rPr lang="en-US" dirty="0" smtClean="0"/>
              <a:t>Heart attack is actually caused by thrombus formation (blood clot) that often occurs in a region of the artery where plaque is not obstructive</a:t>
            </a:r>
          </a:p>
          <a:p>
            <a:r>
              <a:rPr lang="en-US" dirty="0" smtClean="0"/>
              <a:t>Stent insertion is expensive and is not living up to the promise of protection</a:t>
            </a:r>
            <a:endParaRPr lang="en-US" dirty="0"/>
          </a:p>
        </p:txBody>
      </p:sp>
      <p:sp>
        <p:nvSpPr>
          <p:cNvPr id="4" name="TextBox 3"/>
          <p:cNvSpPr txBox="1"/>
          <p:nvPr/>
        </p:nvSpPr>
        <p:spPr>
          <a:xfrm>
            <a:off x="3322603" y="6307039"/>
            <a:ext cx="5730806" cy="461665"/>
          </a:xfrm>
          <a:prstGeom prst="rect">
            <a:avLst/>
          </a:prstGeom>
          <a:noFill/>
        </p:spPr>
        <p:txBody>
          <a:bodyPr wrap="none" rtlCol="0">
            <a:spAutoFit/>
          </a:bodyPr>
          <a:lstStyle/>
          <a:p>
            <a:r>
              <a:rPr lang="en-US" sz="2400" dirty="0" smtClean="0">
                <a:solidFill>
                  <a:srgbClr val="FF0000"/>
                </a:solidFill>
              </a:rPr>
              <a:t>*</a:t>
            </a:r>
            <a:r>
              <a:rPr lang="fr-FR" sz="2400" dirty="0" err="1" smtClean="0"/>
              <a:t>Anahad</a:t>
            </a:r>
            <a:r>
              <a:rPr lang="fr-FR" sz="2400" dirty="0" smtClean="0"/>
              <a:t> </a:t>
            </a:r>
            <a:r>
              <a:rPr lang="fr-FR" sz="2400" dirty="0" err="1" smtClean="0"/>
              <a:t>O’Connor</a:t>
            </a:r>
            <a:r>
              <a:rPr lang="fr-FR" sz="2400" dirty="0" smtClean="0"/>
              <a:t>, NY Times, </a:t>
            </a:r>
            <a:r>
              <a:rPr lang="fr-FR" sz="2400" dirty="0" err="1" smtClean="0"/>
              <a:t>Aug</a:t>
            </a:r>
            <a:r>
              <a:rPr lang="fr-FR" sz="2400" dirty="0" smtClean="0"/>
              <a:t>. 16, 2013 </a:t>
            </a:r>
            <a:endParaRPr lang="en-US" sz="2400" dirty="0"/>
          </a:p>
        </p:txBody>
      </p:sp>
    </p:spTree>
    <p:extLst>
      <p:ext uri="{BB962C8B-B14F-4D97-AF65-F5344CB8AC3E}">
        <p14:creationId xmlns:p14="http://schemas.microsoft.com/office/powerpoint/2010/main" val="78905001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in Atherosclerosis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7852456" cy="4525963"/>
          </a:xfrm>
        </p:spPr>
        <p:txBody>
          <a:bodyPr>
            <a:normAutofit fontScale="92500" lnSpcReduction="10000"/>
          </a:bodyPr>
          <a:lstStyle/>
          <a:p>
            <a:pPr marL="514350" indent="-514350">
              <a:buFont typeface="+mj-lt"/>
              <a:buAutoNum type="arabicPeriod"/>
            </a:pPr>
            <a:r>
              <a:rPr lang="en-US" dirty="0" smtClean="0"/>
              <a:t>Inflamed endothelium provides adhesion molecules to trap and hold macrophages</a:t>
            </a:r>
          </a:p>
          <a:p>
            <a:pPr marL="514350" indent="-514350">
              <a:buFont typeface="+mj-lt"/>
              <a:buAutoNum type="arabicPeriod"/>
            </a:pPr>
            <a:r>
              <a:rPr lang="en-US" dirty="0" smtClean="0"/>
              <a:t>Macrophages through scavenger process take up oxidized LDL and become foam cells</a:t>
            </a:r>
          </a:p>
          <a:p>
            <a:pPr marL="514350" indent="-514350">
              <a:buFont typeface="+mj-lt"/>
              <a:buAutoNum type="arabicPeriod"/>
            </a:pPr>
            <a:r>
              <a:rPr lang="en-US" dirty="0" smtClean="0"/>
              <a:t>Interleukins and growth factors promote proliferation of smooth muscle cells          (artery thickening)</a:t>
            </a:r>
          </a:p>
          <a:p>
            <a:pPr marL="514350" indent="-514350">
              <a:buFont typeface="+mj-lt"/>
              <a:buAutoNum type="arabicPeriod"/>
            </a:pPr>
            <a:r>
              <a:rPr lang="en-US" dirty="0" smtClean="0"/>
              <a:t>Extracellular matrix proteins are degraded</a:t>
            </a:r>
          </a:p>
          <a:p>
            <a:pPr marL="514350" indent="-514350">
              <a:buFont typeface="+mj-lt"/>
              <a:buAutoNum type="arabicPeriod"/>
            </a:pPr>
            <a:r>
              <a:rPr lang="en-US" dirty="0" smtClean="0"/>
              <a:t>Vulnerable plaque eruption: thrombosis</a:t>
            </a:r>
          </a:p>
          <a:p>
            <a:endParaRPr lang="en-US" dirty="0"/>
          </a:p>
        </p:txBody>
      </p:sp>
      <p:sp>
        <p:nvSpPr>
          <p:cNvPr id="4" name="Rectangle 3"/>
          <p:cNvSpPr/>
          <p:nvPr/>
        </p:nvSpPr>
        <p:spPr>
          <a:xfrm>
            <a:off x="2582395" y="6319777"/>
            <a:ext cx="6104405" cy="461665"/>
          </a:xfrm>
          <a:prstGeom prst="rect">
            <a:avLst/>
          </a:prstGeom>
        </p:spPr>
        <p:txBody>
          <a:bodyPr wrap="none">
            <a:spAutoFit/>
          </a:bodyPr>
          <a:lstStyle/>
          <a:p>
            <a:r>
              <a:rPr lang="en-US" sz="2400" dirty="0" smtClean="0">
                <a:solidFill>
                  <a:srgbClr val="FF0000"/>
                </a:solidFill>
              </a:rPr>
              <a:t>*</a:t>
            </a:r>
            <a:r>
              <a:rPr lang="en-US" sz="2400" dirty="0" smtClean="0"/>
              <a:t>  Libby et al., Circulation 105:1135-1143, 2002</a:t>
            </a:r>
            <a:endParaRPr lang="en-US" sz="2400" dirty="0"/>
          </a:p>
        </p:txBody>
      </p:sp>
    </p:spTree>
    <p:extLst>
      <p:ext uri="{BB962C8B-B14F-4D97-AF65-F5344CB8AC3E}">
        <p14:creationId xmlns:p14="http://schemas.microsoft.com/office/powerpoint/2010/main" val="314624589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Cardiovascular Plaque</a:t>
            </a:r>
            <a:r>
              <a:rPr lang="en-US" b="1" dirty="0" smtClean="0">
                <a:solidFill>
                  <a:srgbClr val="FF0000"/>
                </a:solidFill>
              </a:rPr>
              <a:t>*</a:t>
            </a:r>
            <a:endParaRPr lang="en-US" b="1" dirty="0">
              <a:solidFill>
                <a:srgbClr val="FF0000"/>
              </a:solidFill>
            </a:endParaRPr>
          </a:p>
        </p:txBody>
      </p:sp>
      <p:pic>
        <p:nvPicPr>
          <p:cNvPr id="4" name="Content Placeholder 3" descr="cardiovascular_plaque.png"/>
          <p:cNvPicPr>
            <a:picLocks noGrp="1" noChangeAspect="1"/>
          </p:cNvPicPr>
          <p:nvPr>
            <p:ph idx="1"/>
          </p:nvPr>
        </p:nvPicPr>
        <p:blipFill>
          <a:blip r:embed="rId3">
            <a:extLst>
              <a:ext uri="{28A0092B-C50C-407E-A947-70E740481C1C}">
                <a14:useLocalDpi xmlns:a14="http://schemas.microsoft.com/office/drawing/2010/main" val="0"/>
              </a:ext>
            </a:extLst>
          </a:blip>
          <a:srcRect l="-6483" r="-6483"/>
          <a:stretch>
            <a:fillRect/>
          </a:stretch>
        </p:blipFill>
        <p:spPr/>
      </p:pic>
      <p:sp>
        <p:nvSpPr>
          <p:cNvPr id="5" name="TextBox 4"/>
          <p:cNvSpPr txBox="1"/>
          <p:nvPr/>
        </p:nvSpPr>
        <p:spPr>
          <a:xfrm>
            <a:off x="844400" y="6426404"/>
            <a:ext cx="8958138" cy="707886"/>
          </a:xfrm>
          <a:prstGeom prst="rect">
            <a:avLst/>
          </a:prstGeom>
          <a:noFill/>
        </p:spPr>
        <p:txBody>
          <a:bodyPr wrap="square" rtlCol="0">
            <a:spAutoFit/>
          </a:bodyPr>
          <a:lstStyle/>
          <a:p>
            <a:r>
              <a:rPr lang="en-US" sz="2000" dirty="0" smtClean="0">
                <a:solidFill>
                  <a:srgbClr val="FF0000"/>
                </a:solidFill>
              </a:rPr>
              <a:t>*</a:t>
            </a:r>
            <a:r>
              <a:rPr lang="en-US" sz="2000" dirty="0" smtClean="0"/>
              <a:t>Figure 3 in L. </a:t>
            </a:r>
            <a:r>
              <a:rPr lang="en-US" sz="2000" dirty="0" err="1" smtClean="0"/>
              <a:t>Badimón</a:t>
            </a:r>
            <a:r>
              <a:rPr lang="en-US" sz="2000" dirty="0"/>
              <a:t> </a:t>
            </a:r>
            <a:r>
              <a:rPr lang="en-US" sz="2000" dirty="0" smtClean="0"/>
              <a:t>et al.,</a:t>
            </a:r>
            <a:r>
              <a:rPr lang="da-DK" sz="2000" dirty="0"/>
              <a:t> Rev Esp </a:t>
            </a:r>
            <a:r>
              <a:rPr lang="da-DK" sz="2000" dirty="0" err="1"/>
              <a:t>Cardiol</a:t>
            </a:r>
            <a:r>
              <a:rPr lang="da-DK" sz="2000" dirty="0"/>
              <a:t>. 2009;62(10):1161-</a:t>
            </a:r>
            <a:r>
              <a:rPr lang="da-DK" sz="2000" dirty="0" smtClean="0"/>
              <a:t>78 (p. 1163)</a:t>
            </a:r>
            <a:r>
              <a:rPr lang="da-DK" sz="2000" b="1" dirty="0" smtClean="0"/>
              <a:t> </a:t>
            </a:r>
            <a:endParaRPr lang="da-DK" sz="2000" dirty="0"/>
          </a:p>
          <a:p>
            <a:r>
              <a:rPr lang="en-US" sz="2000" dirty="0" smtClean="0"/>
              <a:t>  </a:t>
            </a:r>
            <a:endParaRPr lang="en-US" sz="2000" dirty="0"/>
          </a:p>
        </p:txBody>
      </p:sp>
    </p:spTree>
    <p:extLst>
      <p:ext uri="{BB962C8B-B14F-4D97-AF65-F5344CB8AC3E}">
        <p14:creationId xmlns:p14="http://schemas.microsoft.com/office/powerpoint/2010/main" val="2035065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Many Good Reasons for ROS</a:t>
            </a:r>
            <a:endParaRPr lang="en-US" b="1" dirty="0"/>
          </a:p>
        </p:txBody>
      </p:sp>
      <p:sp>
        <p:nvSpPr>
          <p:cNvPr id="3" name="Content Placeholder 2"/>
          <p:cNvSpPr>
            <a:spLocks noGrp="1"/>
          </p:cNvSpPr>
          <p:nvPr>
            <p:ph idx="1"/>
          </p:nvPr>
        </p:nvSpPr>
        <p:spPr>
          <a:xfrm>
            <a:off x="457200" y="1362931"/>
            <a:ext cx="8229600" cy="4525963"/>
          </a:xfrm>
        </p:spPr>
        <p:txBody>
          <a:bodyPr/>
          <a:lstStyle/>
          <a:p>
            <a:r>
              <a:rPr lang="en-US" dirty="0" smtClean="0"/>
              <a:t>ROS (reactive oxygen species) are a key component of inflammation in the artery</a:t>
            </a:r>
          </a:p>
          <a:p>
            <a:r>
              <a:rPr lang="en-US" dirty="0" smtClean="0"/>
              <a:t>ROS are needed to produce </a:t>
            </a:r>
            <a:r>
              <a:rPr lang="en-US" dirty="0" smtClean="0"/>
              <a:t>sulfate</a:t>
            </a:r>
            <a:r>
              <a:rPr lang="en-US" dirty="0" smtClean="0">
                <a:ln>
                  <a:solidFill>
                    <a:srgbClr val="FF0000"/>
                  </a:solidFill>
                </a:ln>
                <a:solidFill>
                  <a:srgbClr val="FF0000"/>
                </a:solidFill>
              </a:rPr>
              <a:t>*</a:t>
            </a:r>
            <a:endParaRPr lang="en-US" dirty="0" smtClean="0">
              <a:ln>
                <a:solidFill>
                  <a:srgbClr val="FF0000"/>
                </a:solidFill>
              </a:ln>
              <a:solidFill>
                <a:srgbClr val="FF0000"/>
              </a:solidFill>
            </a:endParaRPr>
          </a:p>
          <a:p>
            <a:r>
              <a:rPr lang="en-US" dirty="0" smtClean="0"/>
              <a:t>Oxidation of </a:t>
            </a:r>
            <a:r>
              <a:rPr lang="en-US" dirty="0" err="1" smtClean="0"/>
              <a:t>glycated</a:t>
            </a:r>
            <a:r>
              <a:rPr lang="en-US" dirty="0" smtClean="0"/>
              <a:t> LDL makes it accessible to macrophages for breakdown</a:t>
            </a:r>
            <a:r>
              <a:rPr lang="en-US" dirty="0" smtClean="0">
                <a:ln>
                  <a:solidFill>
                    <a:srgbClr val="FF0000"/>
                  </a:solidFill>
                </a:ln>
                <a:solidFill>
                  <a:srgbClr val="FF0000"/>
                </a:solidFill>
              </a:rPr>
              <a:t>**</a:t>
            </a:r>
          </a:p>
          <a:p>
            <a:r>
              <a:rPr lang="en-US" dirty="0" err="1" smtClean="0"/>
              <a:t>Peroxynitrite</a:t>
            </a:r>
            <a:r>
              <a:rPr lang="en-US" dirty="0" smtClean="0"/>
              <a:t> (product of reaction between superoxide and nitric oxide) is toxic to pathogens</a:t>
            </a:r>
            <a:r>
              <a:rPr lang="en-US" dirty="0" smtClean="0">
                <a:ln>
                  <a:solidFill>
                    <a:srgbClr val="FF0000"/>
                  </a:solidFill>
                </a:ln>
                <a:solidFill>
                  <a:srgbClr val="FF0000"/>
                </a:solidFill>
              </a:rPr>
              <a:t>***</a:t>
            </a:r>
          </a:p>
        </p:txBody>
      </p:sp>
      <p:sp>
        <p:nvSpPr>
          <p:cNvPr id="4" name="TextBox 3"/>
          <p:cNvSpPr txBox="1"/>
          <p:nvPr/>
        </p:nvSpPr>
        <p:spPr>
          <a:xfrm>
            <a:off x="19446" y="5657672"/>
            <a:ext cx="9267681" cy="1200328"/>
          </a:xfrm>
          <a:prstGeom prst="rect">
            <a:avLst/>
          </a:prstGeom>
          <a:noFill/>
        </p:spPr>
        <p:txBody>
          <a:bodyPr wrap="none" rtlCol="0">
            <a:spAutoFit/>
          </a:bodyPr>
          <a:lstStyle/>
          <a:p>
            <a:r>
              <a:rPr lang="en-US" sz="2400" dirty="0" smtClean="0">
                <a:ln>
                  <a:solidFill>
                    <a:srgbClr val="FF0000"/>
                  </a:solidFill>
                </a:ln>
                <a:solidFill>
                  <a:srgbClr val="FF0000"/>
                </a:solidFill>
              </a:rPr>
              <a:t>  * </a:t>
            </a:r>
            <a:r>
              <a:rPr lang="en-US" sz="2400" dirty="0" err="1" smtClean="0"/>
              <a:t>Mitsuhashi</a:t>
            </a:r>
            <a:r>
              <a:rPr lang="en-US" sz="2400" dirty="0" smtClean="0"/>
              <a:t> et al. Shock 24(6) 529-34, 2005.</a:t>
            </a:r>
          </a:p>
          <a:p>
            <a:r>
              <a:rPr lang="en-US" sz="2400" dirty="0" smtClean="0">
                <a:ln>
                  <a:solidFill>
                    <a:srgbClr val="FF0000"/>
                  </a:solidFill>
                </a:ln>
                <a:solidFill>
                  <a:srgbClr val="FF0000"/>
                </a:solidFill>
              </a:rPr>
              <a:t> ** </a:t>
            </a:r>
            <a:r>
              <a:rPr lang="en-US" sz="2400" dirty="0" smtClean="0"/>
              <a:t>Kaplan and </a:t>
            </a:r>
            <a:r>
              <a:rPr lang="en-US" sz="2400" dirty="0" err="1" smtClean="0"/>
              <a:t>Aviram</a:t>
            </a:r>
            <a:r>
              <a:rPr lang="en-US" sz="2400" dirty="0" smtClean="0"/>
              <a:t>, </a:t>
            </a:r>
            <a:r>
              <a:rPr lang="en-US" sz="2400" dirty="0" err="1" smtClean="0"/>
              <a:t>Arterioscler</a:t>
            </a:r>
            <a:r>
              <a:rPr lang="en-US" sz="2400" dirty="0" smtClean="0"/>
              <a:t> </a:t>
            </a:r>
            <a:r>
              <a:rPr lang="en-US" sz="2400" dirty="0" err="1" smtClean="0"/>
              <a:t>Thromb</a:t>
            </a:r>
            <a:r>
              <a:rPr lang="en-US" sz="2400" dirty="0" smtClean="0"/>
              <a:t> </a:t>
            </a:r>
            <a:r>
              <a:rPr lang="en-US" sz="2400" dirty="0" err="1" smtClean="0"/>
              <a:t>Vasc</a:t>
            </a:r>
            <a:r>
              <a:rPr lang="en-US" sz="2400" dirty="0" smtClean="0"/>
              <a:t> </a:t>
            </a:r>
            <a:r>
              <a:rPr lang="en-US" sz="2400" dirty="0" err="1" smtClean="0"/>
              <a:t>Biol</a:t>
            </a:r>
            <a:r>
              <a:rPr lang="en-US" sz="2400" dirty="0" smtClean="0"/>
              <a:t> 21(3) 386-93 2001.</a:t>
            </a:r>
          </a:p>
          <a:p>
            <a:r>
              <a:rPr lang="en-US" sz="2400" dirty="0" smtClean="0">
                <a:ln>
                  <a:solidFill>
                    <a:srgbClr val="FF0000"/>
                  </a:solidFill>
                </a:ln>
                <a:solidFill>
                  <a:srgbClr val="FF0000"/>
                </a:solidFill>
              </a:rPr>
              <a:t>*** </a:t>
            </a:r>
            <a:r>
              <a:rPr lang="en-US" sz="2400" dirty="0" smtClean="0"/>
              <a:t>Alvarez et al., J. Biol. Chem. 286, 6627-6640, 2011.</a:t>
            </a:r>
            <a:endParaRPr lang="en-US" sz="2400" dirty="0"/>
          </a:p>
        </p:txBody>
      </p:sp>
    </p:spTree>
    <p:extLst>
      <p:ext uri="{BB962C8B-B14F-4D97-AF65-F5344CB8AC3E}">
        <p14:creationId xmlns:p14="http://schemas.microsoft.com/office/powerpoint/2010/main" val="591534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and Cholesterol Sulfate</a:t>
            </a:r>
            <a:endParaRPr lang="en-US" b="1" dirty="0"/>
          </a:p>
        </p:txBody>
      </p:sp>
      <p:pic>
        <p:nvPicPr>
          <p:cNvPr id="4" name="Content Placeholder 3" descr="cholesterol_sulfate.png"/>
          <p:cNvPicPr>
            <a:picLocks noGrp="1" noChangeAspect="1"/>
          </p:cNvPicPr>
          <p:nvPr>
            <p:ph idx="1"/>
          </p:nvPr>
        </p:nvPicPr>
        <p:blipFill>
          <a:blip r:embed="rId3"/>
          <a:srcRect l="-36118" r="-36118"/>
          <a:stretch>
            <a:fillRect/>
          </a:stretch>
        </p:blipFill>
        <p:spPr>
          <a:xfrm>
            <a:off x="2150424" y="1600200"/>
            <a:ext cx="8229600" cy="4525963"/>
          </a:xfrm>
        </p:spPr>
      </p:pic>
      <p:sp>
        <p:nvSpPr>
          <p:cNvPr id="5" name="Freeform 4"/>
          <p:cNvSpPr/>
          <p:nvPr/>
        </p:nvSpPr>
        <p:spPr>
          <a:xfrm>
            <a:off x="3661094" y="4989011"/>
            <a:ext cx="2023600" cy="1635287"/>
          </a:xfrm>
          <a:custGeom>
            <a:avLst/>
            <a:gdLst>
              <a:gd name="connsiteX0" fmla="*/ 1179383 w 2023600"/>
              <a:gd name="connsiteY0" fmla="*/ 0 h 1635287"/>
              <a:gd name="connsiteX1" fmla="*/ 15120 w 2023600"/>
              <a:gd name="connsiteY1" fmla="*/ 408192 h 1635287"/>
              <a:gd name="connsiteX2" fmla="*/ 1088661 w 2023600"/>
              <a:gd name="connsiteY2" fmla="*/ 1542058 h 1635287"/>
              <a:gd name="connsiteX3" fmla="*/ 1890037 w 2023600"/>
              <a:gd name="connsiteY3" fmla="*/ 967565 h 1635287"/>
              <a:gd name="connsiteX4" fmla="*/ 1890037 w 2023600"/>
              <a:gd name="connsiteY4" fmla="*/ 408192 h 1635287"/>
              <a:gd name="connsiteX5" fmla="*/ 1179383 w 2023600"/>
              <a:gd name="connsiteY5" fmla="*/ 0 h 16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600" h="1635287">
                <a:moveTo>
                  <a:pt x="1179383" y="0"/>
                </a:moveTo>
                <a:cubicBezTo>
                  <a:pt x="866897" y="0"/>
                  <a:pt x="30240" y="151182"/>
                  <a:pt x="15120" y="408192"/>
                </a:cubicBezTo>
                <a:cubicBezTo>
                  <a:pt x="0" y="665202"/>
                  <a:pt x="776175" y="1448829"/>
                  <a:pt x="1088661" y="1542058"/>
                </a:cubicBezTo>
                <a:cubicBezTo>
                  <a:pt x="1401147" y="1635287"/>
                  <a:pt x="1756474" y="1156543"/>
                  <a:pt x="1890037" y="967565"/>
                </a:cubicBezTo>
                <a:cubicBezTo>
                  <a:pt x="2023600" y="778587"/>
                  <a:pt x="2005959" y="574492"/>
                  <a:pt x="1890037" y="408192"/>
                </a:cubicBezTo>
                <a:cubicBezTo>
                  <a:pt x="1774115" y="241892"/>
                  <a:pt x="1491869" y="0"/>
                  <a:pt x="1179383"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84462" y="4399398"/>
            <a:ext cx="1276644" cy="461665"/>
          </a:xfrm>
          <a:prstGeom prst="rect">
            <a:avLst/>
          </a:prstGeom>
          <a:noFill/>
        </p:spPr>
        <p:txBody>
          <a:bodyPr wrap="none" rtlCol="0">
            <a:spAutoFit/>
          </a:bodyPr>
          <a:lstStyle/>
          <a:p>
            <a:r>
              <a:rPr lang="en-US" sz="2400" dirty="0" smtClean="0">
                <a:solidFill>
                  <a:srgbClr val="FF0000"/>
                </a:solidFill>
                <a:latin typeface="Apple Casual"/>
              </a:rPr>
              <a:t>SULFATE</a:t>
            </a:r>
            <a:endParaRPr lang="en-US" sz="2400" dirty="0">
              <a:solidFill>
                <a:srgbClr val="FF0000"/>
              </a:solidFill>
              <a:latin typeface="Apple Casual"/>
            </a:endParaRPr>
          </a:p>
        </p:txBody>
      </p:sp>
      <p:sp>
        <p:nvSpPr>
          <p:cNvPr id="7" name="TextBox 6"/>
          <p:cNvSpPr txBox="1"/>
          <p:nvPr/>
        </p:nvSpPr>
        <p:spPr>
          <a:xfrm>
            <a:off x="306937" y="1928629"/>
            <a:ext cx="3354157" cy="2554545"/>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3200" dirty="0" err="1" smtClean="0"/>
              <a:t>Sulfation</a:t>
            </a:r>
            <a:r>
              <a:rPr lang="en-US" sz="3200" dirty="0" smtClean="0"/>
              <a:t> makes cholesterol water-soluble and therefore much easier to transport</a:t>
            </a:r>
            <a:endParaRPr lang="en-US" sz="3200" dirty="0"/>
          </a:p>
        </p:txBody>
      </p:sp>
    </p:spTree>
    <p:extLst>
      <p:ext uri="{BB962C8B-B14F-4D97-AF65-F5344CB8AC3E}">
        <p14:creationId xmlns:p14="http://schemas.microsoft.com/office/powerpoint/2010/main" val="3832409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Macrophages and Cholesterol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Macrophages in artery wall take up oxidized LDL and export extracted cholesterol to HDL-</a:t>
            </a:r>
            <a:r>
              <a:rPr lang="en-US" dirty="0" smtClean="0"/>
              <a:t>A1</a:t>
            </a:r>
            <a:endParaRPr lang="en-US" dirty="0" smtClean="0"/>
          </a:p>
          <a:p>
            <a:r>
              <a:rPr lang="en-US" dirty="0" smtClean="0"/>
              <a:t>Macrophages eventually                                become damaged by                                           exposure to oxidizing                                             and </a:t>
            </a:r>
            <a:r>
              <a:rPr lang="en-US" dirty="0" err="1" smtClean="0"/>
              <a:t>glycating</a:t>
            </a:r>
            <a:r>
              <a:rPr lang="en-US" dirty="0" smtClean="0"/>
              <a:t> agents </a:t>
            </a:r>
            <a:r>
              <a:rPr lang="en-US" dirty="0" err="1" smtClean="0">
                <a:sym typeface="Wingdings"/>
              </a:rPr>
              <a:t></a:t>
            </a:r>
            <a:r>
              <a:rPr lang="en-US" dirty="0" smtClean="0"/>
              <a:t>                                   necrotic core</a:t>
            </a:r>
            <a:endParaRPr lang="en-US" dirty="0"/>
          </a:p>
        </p:txBody>
      </p:sp>
      <p:sp>
        <p:nvSpPr>
          <p:cNvPr id="4" name="TextBox 3"/>
          <p:cNvSpPr txBox="1"/>
          <p:nvPr/>
        </p:nvSpPr>
        <p:spPr>
          <a:xfrm>
            <a:off x="1184626" y="6275935"/>
            <a:ext cx="7599556" cy="461665"/>
          </a:xfrm>
          <a:prstGeom prst="rect">
            <a:avLst/>
          </a:prstGeom>
          <a:noFill/>
        </p:spPr>
        <p:txBody>
          <a:bodyPr wrap="none" rtlCol="0">
            <a:spAutoFit/>
          </a:bodyPr>
          <a:lstStyle/>
          <a:p>
            <a:r>
              <a:rPr lang="en-US" sz="2400" dirty="0" smtClean="0">
                <a:solidFill>
                  <a:srgbClr val="FF0000"/>
                </a:solidFill>
              </a:rPr>
              <a:t>*</a:t>
            </a:r>
            <a:r>
              <a:rPr lang="en-US" sz="2400" dirty="0" smtClean="0"/>
              <a:t> Wang and </a:t>
            </a:r>
            <a:r>
              <a:rPr lang="en-US" sz="2400" dirty="0" err="1" smtClean="0"/>
              <a:t>Oram</a:t>
            </a:r>
            <a:r>
              <a:rPr lang="en-US" sz="2400" dirty="0" smtClean="0"/>
              <a:t>, J. Biol. Chem. 277 (7) , 5692–5697, 2002</a:t>
            </a:r>
            <a:endParaRPr lang="en-US" sz="2400" dirty="0"/>
          </a:p>
        </p:txBody>
      </p:sp>
      <p:pic>
        <p:nvPicPr>
          <p:cNvPr id="5" name="Content Placeholder 3" descr="athero1.png"/>
          <p:cNvPicPr>
            <a:picLocks noChangeAspect="1"/>
          </p:cNvPicPr>
          <p:nvPr/>
        </p:nvPicPr>
        <p:blipFill>
          <a:blip r:embed="rId3"/>
          <a:srcRect l="-18654" r="-18654"/>
          <a:stretch>
            <a:fillRect/>
          </a:stretch>
        </p:blipFill>
        <p:spPr>
          <a:xfrm>
            <a:off x="4250198" y="3235961"/>
            <a:ext cx="5380221" cy="2958914"/>
          </a:xfrm>
          <a:prstGeom prst="rect">
            <a:avLst/>
          </a:prstGeom>
        </p:spPr>
      </p:pic>
    </p:spTree>
    <p:extLst>
      <p:ext uri="{BB962C8B-B14F-4D97-AF65-F5344CB8AC3E}">
        <p14:creationId xmlns:p14="http://schemas.microsoft.com/office/powerpoint/2010/main" val="4786612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Macrophage Proliferation in Plaque</a:t>
            </a:r>
            <a:r>
              <a:rPr lang="en-US" b="1" dirty="0" smtClean="0">
                <a:solidFill>
                  <a:srgbClr val="FF0000"/>
                </a:solidFill>
              </a:rPr>
              <a:t>*</a:t>
            </a:r>
            <a:endParaRPr lang="en-US" b="1" dirty="0">
              <a:solidFill>
                <a:srgbClr val="FF0000"/>
              </a:solidFill>
            </a:endParaRPr>
          </a:p>
        </p:txBody>
      </p:sp>
      <p:pic>
        <p:nvPicPr>
          <p:cNvPr id="4" name="Content Placeholder 3" descr="macrophage_proliferation.png"/>
          <p:cNvPicPr>
            <a:picLocks noGrp="1" noChangeAspect="1"/>
          </p:cNvPicPr>
          <p:nvPr>
            <p:ph idx="1"/>
          </p:nvPr>
        </p:nvPicPr>
        <p:blipFill>
          <a:blip r:embed="rId3">
            <a:extLst>
              <a:ext uri="{28A0092B-C50C-407E-A947-70E740481C1C}">
                <a14:useLocalDpi xmlns:a14="http://schemas.microsoft.com/office/drawing/2010/main" val="0"/>
              </a:ext>
            </a:extLst>
          </a:blip>
          <a:srcRect l="-9894" r="-9894"/>
          <a:stretch>
            <a:fillRect/>
          </a:stretch>
        </p:blipFill>
        <p:spPr>
          <a:xfrm>
            <a:off x="786710" y="1293721"/>
            <a:ext cx="8229600" cy="4525963"/>
          </a:xfrm>
        </p:spPr>
      </p:pic>
      <p:sp>
        <p:nvSpPr>
          <p:cNvPr id="5" name="TextBox 4"/>
          <p:cNvSpPr txBox="1"/>
          <p:nvPr/>
        </p:nvSpPr>
        <p:spPr>
          <a:xfrm>
            <a:off x="1774848" y="5990075"/>
            <a:ext cx="7369926" cy="830997"/>
          </a:xfrm>
          <a:prstGeom prst="rect">
            <a:avLst/>
          </a:prstGeom>
          <a:noFill/>
        </p:spPr>
        <p:txBody>
          <a:bodyPr wrap="none" rtlCol="0">
            <a:spAutoFit/>
          </a:bodyPr>
          <a:lstStyle/>
          <a:p>
            <a:pPr algn="r"/>
            <a:r>
              <a:rPr lang="en-US" sz="2400" dirty="0" smtClean="0">
                <a:solidFill>
                  <a:srgbClr val="FF0000"/>
                </a:solidFill>
              </a:rPr>
              <a:t>*</a:t>
            </a:r>
            <a:r>
              <a:rPr lang="en-US" sz="2400" dirty="0" smtClean="0"/>
              <a:t>Figure 4, C.S</a:t>
            </a:r>
            <a:r>
              <a:rPr lang="en-US" sz="2400" dirty="0"/>
              <a:t>. Robbins et al., Nature Medicine, Aug. </a:t>
            </a:r>
            <a:r>
              <a:rPr lang="en-US" sz="2400" dirty="0" smtClean="0"/>
              <a:t>2013</a:t>
            </a:r>
          </a:p>
          <a:p>
            <a:pPr algn="r"/>
            <a:r>
              <a:rPr lang="en-US" sz="2400" dirty="0" smtClean="0"/>
              <a:t> </a:t>
            </a:r>
            <a:r>
              <a:rPr lang="en-US" sz="2400" dirty="0"/>
              <a:t>[</a:t>
            </a:r>
            <a:r>
              <a:rPr lang="en-US" sz="2400" dirty="0" err="1"/>
              <a:t>ePub</a:t>
            </a:r>
            <a:r>
              <a:rPr lang="en-US" sz="2400" dirty="0"/>
              <a:t> ahead of print]</a:t>
            </a:r>
          </a:p>
        </p:txBody>
      </p:sp>
      <p:sp>
        <p:nvSpPr>
          <p:cNvPr id="3" name="Rectangle 2"/>
          <p:cNvSpPr/>
          <p:nvPr/>
        </p:nvSpPr>
        <p:spPr>
          <a:xfrm>
            <a:off x="1223588" y="1533466"/>
            <a:ext cx="805400" cy="542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6781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Declaring War on Macrophages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3167867"/>
          </a:xfrm>
        </p:spPr>
        <p:txBody>
          <a:bodyPr>
            <a:normAutofit/>
          </a:bodyPr>
          <a:lstStyle/>
          <a:p>
            <a:r>
              <a:rPr lang="en-US" sz="2800" dirty="0" smtClean="0"/>
              <a:t>Macrophages </a:t>
            </a:r>
            <a:r>
              <a:rPr lang="en-US" sz="2800" dirty="0"/>
              <a:t>replicate </a:t>
            </a:r>
            <a:r>
              <a:rPr lang="en-US" sz="2800" dirty="0" smtClean="0"/>
              <a:t>inside plaque</a:t>
            </a:r>
          </a:p>
          <a:p>
            <a:pPr lvl="1"/>
            <a:r>
              <a:rPr lang="en-US" sz="2400" dirty="0" smtClean="0"/>
              <a:t> </a:t>
            </a:r>
            <a:r>
              <a:rPr lang="en-US" sz="2400" dirty="0"/>
              <a:t>Suppressing their </a:t>
            </a:r>
            <a:r>
              <a:rPr lang="en-US" sz="2400" dirty="0" smtClean="0"/>
              <a:t>entry into plaque </a:t>
            </a:r>
            <a:r>
              <a:rPr lang="en-US" sz="2400" dirty="0"/>
              <a:t>is not enough</a:t>
            </a:r>
            <a:r>
              <a:rPr lang="en-US" sz="2400" dirty="0" smtClean="0"/>
              <a:t>!</a:t>
            </a:r>
          </a:p>
          <a:p>
            <a:r>
              <a:rPr lang="en-US" sz="2800" dirty="0" smtClean="0"/>
              <a:t>Proposal: develop new therapy that suppresses proliferation of macrophages in plaque</a:t>
            </a:r>
            <a:endParaRPr lang="en-US" sz="2800" dirty="0"/>
          </a:p>
          <a:p>
            <a:endParaRPr lang="en-US" sz="2800" dirty="0"/>
          </a:p>
        </p:txBody>
      </p:sp>
      <p:sp>
        <p:nvSpPr>
          <p:cNvPr id="4" name="TextBox 3"/>
          <p:cNvSpPr txBox="1"/>
          <p:nvPr/>
        </p:nvSpPr>
        <p:spPr>
          <a:xfrm>
            <a:off x="0" y="6396335"/>
            <a:ext cx="8953593" cy="461665"/>
          </a:xfrm>
          <a:prstGeom prst="rect">
            <a:avLst/>
          </a:prstGeom>
          <a:noFill/>
        </p:spPr>
        <p:txBody>
          <a:bodyPr wrap="none" rtlCol="0">
            <a:spAutoFit/>
          </a:bodyPr>
          <a:lstStyle/>
          <a:p>
            <a:r>
              <a:rPr lang="en-US" sz="2400" dirty="0">
                <a:solidFill>
                  <a:srgbClr val="FF0000"/>
                </a:solidFill>
              </a:rPr>
              <a:t>*</a:t>
            </a:r>
            <a:r>
              <a:rPr lang="en-US" sz="2400" dirty="0"/>
              <a:t>C.S. Robbins et al., Nature Medicine, Aug. 2013 [</a:t>
            </a:r>
            <a:r>
              <a:rPr lang="en-US" sz="2400" dirty="0" err="1"/>
              <a:t>ePub</a:t>
            </a:r>
            <a:r>
              <a:rPr lang="en-US" sz="2400" dirty="0"/>
              <a:t> ahead of print]</a:t>
            </a:r>
          </a:p>
        </p:txBody>
      </p:sp>
      <p:sp>
        <p:nvSpPr>
          <p:cNvPr id="5" name="TextBox 4"/>
          <p:cNvSpPr txBox="1"/>
          <p:nvPr/>
        </p:nvSpPr>
        <p:spPr>
          <a:xfrm>
            <a:off x="457200" y="3800912"/>
            <a:ext cx="7889758" cy="2554545"/>
          </a:xfrm>
          <a:prstGeom prst="rect">
            <a:avLst/>
          </a:prstGeom>
          <a:solidFill>
            <a:srgbClr val="FFF9A2"/>
          </a:solidFill>
          <a:ln>
            <a:solidFill>
              <a:srgbClr val="000000"/>
            </a:solidFill>
          </a:ln>
        </p:spPr>
        <p:txBody>
          <a:bodyPr wrap="square" rtlCol="0">
            <a:spAutoFit/>
          </a:bodyPr>
          <a:lstStyle/>
          <a:p>
            <a:r>
              <a:rPr lang="en-US" sz="3200" i="1" dirty="0"/>
              <a:t>"It's a bit like killing off the army to be sure there's no collateral damage when invaders attack your </a:t>
            </a:r>
            <a:r>
              <a:rPr lang="en-US" sz="3200" i="1" dirty="0" smtClean="0"/>
              <a:t>country”</a:t>
            </a:r>
          </a:p>
          <a:p>
            <a:endParaRPr lang="en-US" sz="3200" i="1" dirty="0"/>
          </a:p>
          <a:p>
            <a:r>
              <a:rPr lang="en-US" sz="3200" dirty="0" smtClean="0"/>
              <a:t>--David </a:t>
            </a:r>
            <a:r>
              <a:rPr lang="en-US" sz="3200" dirty="0"/>
              <a:t>Diamond, Member of THINCs</a:t>
            </a:r>
          </a:p>
        </p:txBody>
      </p:sp>
    </p:spTree>
    <p:extLst>
      <p:ext uri="{BB962C8B-B14F-4D97-AF65-F5344CB8AC3E}">
        <p14:creationId xmlns:p14="http://schemas.microsoft.com/office/powerpoint/2010/main" val="196467900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546" y="274638"/>
            <a:ext cx="7141115" cy="1143000"/>
          </a:xfrm>
        </p:spPr>
        <p:txBody>
          <a:bodyPr>
            <a:normAutofit fontScale="90000"/>
          </a:bodyPr>
          <a:lstStyle/>
          <a:p>
            <a:r>
              <a:rPr lang="en-US" b="1" dirty="0" smtClean="0"/>
              <a:t>Elevated </a:t>
            </a:r>
            <a:r>
              <a:rPr lang="en-US" b="1" dirty="0" err="1" smtClean="0"/>
              <a:t>Homocysteine</a:t>
            </a:r>
            <a:r>
              <a:rPr lang="en-US" b="1" dirty="0" smtClean="0"/>
              <a:t> and Heart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587 patients with coronary artery disease followed over median </a:t>
            </a:r>
            <a:r>
              <a:rPr lang="en-US" dirty="0" smtClean="0"/>
              <a:t>period of </a:t>
            </a:r>
            <a:r>
              <a:rPr lang="en-US" dirty="0"/>
              <a:t>4.6 years</a:t>
            </a:r>
          </a:p>
          <a:p>
            <a:r>
              <a:rPr lang="en-US" dirty="0" err="1"/>
              <a:t>Homocysteine</a:t>
            </a:r>
            <a:r>
              <a:rPr lang="en-US" dirty="0"/>
              <a:t> &gt; 15 </a:t>
            </a:r>
            <a:r>
              <a:rPr lang="en-US" dirty="0" err="1"/>
              <a:t>micromol</a:t>
            </a:r>
            <a:r>
              <a:rPr lang="en-US" dirty="0"/>
              <a:t>/</a:t>
            </a:r>
            <a:r>
              <a:rPr lang="en-US" dirty="0" smtClean="0"/>
              <a:t>Liter                   </a:t>
            </a:r>
            <a:r>
              <a:rPr lang="en-US" dirty="0" smtClean="0">
                <a:sym typeface="Wingdings"/>
              </a:rPr>
              <a:t> </a:t>
            </a:r>
            <a:r>
              <a:rPr lang="en-US" i="1" dirty="0" smtClean="0">
                <a:solidFill>
                  <a:srgbClr val="FF0000"/>
                </a:solidFill>
              </a:rPr>
              <a:t>6.5</a:t>
            </a:r>
            <a:r>
              <a:rPr lang="en-US" i="1" dirty="0">
                <a:solidFill>
                  <a:srgbClr val="FF0000"/>
                </a:solidFill>
              </a:rPr>
              <a:t>-fold increase</a:t>
            </a:r>
            <a:r>
              <a:rPr lang="en-US" dirty="0"/>
              <a:t> in death </a:t>
            </a:r>
            <a:r>
              <a:rPr lang="en-US" dirty="0" smtClean="0"/>
              <a:t>rate                     compared </a:t>
            </a:r>
            <a:r>
              <a:rPr lang="en-US" dirty="0"/>
              <a:t>to </a:t>
            </a:r>
            <a:r>
              <a:rPr lang="en-US" dirty="0" err="1"/>
              <a:t>homocysteine</a:t>
            </a:r>
            <a:r>
              <a:rPr lang="en-US" dirty="0"/>
              <a:t> &lt; 10 </a:t>
            </a:r>
            <a:r>
              <a:rPr lang="en-US" dirty="0" err="1"/>
              <a:t>micromol</a:t>
            </a:r>
            <a:r>
              <a:rPr lang="en-US" dirty="0"/>
              <a:t>/L</a:t>
            </a:r>
          </a:p>
        </p:txBody>
      </p:sp>
      <p:sp>
        <p:nvSpPr>
          <p:cNvPr id="5" name="TextBox 4"/>
          <p:cNvSpPr txBox="1"/>
          <p:nvPr/>
        </p:nvSpPr>
        <p:spPr>
          <a:xfrm>
            <a:off x="1561298" y="6375809"/>
            <a:ext cx="7324917" cy="400110"/>
          </a:xfrm>
          <a:prstGeom prst="rect">
            <a:avLst/>
          </a:prstGeom>
          <a:noFill/>
        </p:spPr>
        <p:txBody>
          <a:bodyPr wrap="none" rtlCol="0">
            <a:spAutoFit/>
          </a:bodyPr>
          <a:lstStyle/>
          <a:p>
            <a:r>
              <a:rPr lang="en-US" sz="2000" dirty="0"/>
              <a:t>*P.O. Lim et al., Journal of Human Hypertension (2002) 16, 411–415.</a:t>
            </a:r>
          </a:p>
        </p:txBody>
      </p:sp>
    </p:spTree>
    <p:extLst>
      <p:ext uri="{BB962C8B-B14F-4D97-AF65-F5344CB8AC3E}">
        <p14:creationId xmlns:p14="http://schemas.microsoft.com/office/powerpoint/2010/main" val="19740105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534"/>
            <a:ext cx="8928628" cy="1143000"/>
          </a:xfrm>
        </p:spPr>
        <p:txBody>
          <a:bodyPr>
            <a:normAutofit fontScale="90000"/>
          </a:bodyPr>
          <a:lstStyle/>
          <a:p>
            <a:r>
              <a:rPr lang="en-US" b="1" dirty="0" smtClean="0"/>
              <a:t>Pathway from </a:t>
            </a:r>
            <a:r>
              <a:rPr lang="en-US" b="1" dirty="0" err="1" smtClean="0"/>
              <a:t>Homocysteine</a:t>
            </a:r>
            <a:r>
              <a:rPr lang="en-US" b="1" dirty="0" smtClean="0"/>
              <a:t> to Sulfate</a:t>
            </a:r>
            <a:r>
              <a:rPr lang="en-US" b="1" dirty="0" smtClean="0">
                <a:solidFill>
                  <a:srgbClr val="FF0000"/>
                </a:solidFill>
              </a:rPr>
              <a:t>*</a:t>
            </a:r>
            <a:endParaRPr lang="en-US" b="1" dirty="0">
              <a:solidFill>
                <a:srgbClr val="FF0000"/>
              </a:solidFill>
            </a:endParaRPr>
          </a:p>
        </p:txBody>
      </p:sp>
      <p:pic>
        <p:nvPicPr>
          <p:cNvPr id="4" name="Content Placeholder 3" descr="homocysteine_thiolactate_to_sulfate.png"/>
          <p:cNvPicPr>
            <a:picLocks noGrp="1" noChangeAspect="1"/>
          </p:cNvPicPr>
          <p:nvPr>
            <p:ph idx="1"/>
          </p:nvPr>
        </p:nvPicPr>
        <p:blipFill>
          <a:blip r:embed="rId3"/>
          <a:srcRect l="-35312" r="-35312"/>
          <a:stretch>
            <a:fillRect/>
          </a:stretch>
        </p:blipFill>
        <p:spPr>
          <a:xfrm>
            <a:off x="-1459340" y="911476"/>
            <a:ext cx="10041467" cy="5522420"/>
          </a:xfrm>
        </p:spPr>
      </p:pic>
      <p:sp>
        <p:nvSpPr>
          <p:cNvPr id="5" name="TextBox 4"/>
          <p:cNvSpPr txBox="1"/>
          <p:nvPr/>
        </p:nvSpPr>
        <p:spPr>
          <a:xfrm>
            <a:off x="1365621" y="1660804"/>
            <a:ext cx="1557867" cy="646331"/>
          </a:xfrm>
          <a:prstGeom prst="rect">
            <a:avLst/>
          </a:prstGeom>
          <a:solidFill>
            <a:schemeClr val="bg1"/>
          </a:solidFill>
        </p:spPr>
        <p:txBody>
          <a:bodyPr wrap="square" rtlCol="0">
            <a:spAutoFit/>
          </a:bodyPr>
          <a:lstStyle/>
          <a:p>
            <a:r>
              <a:rPr lang="en-US" dirty="0" err="1" smtClean="0"/>
              <a:t>homocysteine</a:t>
            </a:r>
            <a:r>
              <a:rPr lang="en-US" dirty="0" smtClean="0"/>
              <a:t> </a:t>
            </a:r>
            <a:r>
              <a:rPr lang="en-US" dirty="0" err="1" smtClean="0"/>
              <a:t>thiolactone</a:t>
            </a:r>
            <a:endParaRPr lang="en-US" dirty="0"/>
          </a:p>
        </p:txBody>
      </p:sp>
      <p:sp>
        <p:nvSpPr>
          <p:cNvPr id="6" name="TextBox 5"/>
          <p:cNvSpPr txBox="1"/>
          <p:nvPr/>
        </p:nvSpPr>
        <p:spPr>
          <a:xfrm>
            <a:off x="3177488" y="1587300"/>
            <a:ext cx="1098077" cy="369332"/>
          </a:xfrm>
          <a:prstGeom prst="rect">
            <a:avLst/>
          </a:prstGeom>
          <a:solidFill>
            <a:schemeClr val="bg1"/>
          </a:solidFill>
        </p:spPr>
        <p:txBody>
          <a:bodyPr wrap="none" rtlCol="0">
            <a:spAutoFit/>
          </a:bodyPr>
          <a:lstStyle/>
          <a:p>
            <a:r>
              <a:rPr lang="en-US" dirty="0" smtClean="0"/>
              <a:t>Vitamin A</a:t>
            </a:r>
            <a:endParaRPr lang="en-US" dirty="0"/>
          </a:p>
        </p:txBody>
      </p:sp>
      <p:sp>
        <p:nvSpPr>
          <p:cNvPr id="7" name="TextBox 6"/>
          <p:cNvSpPr txBox="1"/>
          <p:nvPr/>
        </p:nvSpPr>
        <p:spPr>
          <a:xfrm>
            <a:off x="2768312" y="2630301"/>
            <a:ext cx="1584200" cy="369332"/>
          </a:xfrm>
          <a:prstGeom prst="rect">
            <a:avLst/>
          </a:prstGeom>
          <a:solidFill>
            <a:schemeClr val="bg1"/>
          </a:solidFill>
        </p:spPr>
        <p:txBody>
          <a:bodyPr wrap="none" rtlCol="0">
            <a:spAutoFit/>
          </a:bodyPr>
          <a:lstStyle/>
          <a:p>
            <a:r>
              <a:rPr lang="en-US" dirty="0" err="1" smtClean="0"/>
              <a:t>thioretinamide</a:t>
            </a:r>
            <a:endParaRPr lang="en-US" dirty="0"/>
          </a:p>
        </p:txBody>
      </p:sp>
      <p:sp>
        <p:nvSpPr>
          <p:cNvPr id="8" name="TextBox 7"/>
          <p:cNvSpPr txBox="1"/>
          <p:nvPr/>
        </p:nvSpPr>
        <p:spPr>
          <a:xfrm>
            <a:off x="3055350" y="3255231"/>
            <a:ext cx="1095172" cy="369332"/>
          </a:xfrm>
          <a:prstGeom prst="rect">
            <a:avLst/>
          </a:prstGeom>
          <a:solidFill>
            <a:schemeClr val="bg1"/>
          </a:solidFill>
        </p:spPr>
        <p:txBody>
          <a:bodyPr wrap="none" rtlCol="0">
            <a:spAutoFit/>
          </a:bodyPr>
          <a:lstStyle/>
          <a:p>
            <a:r>
              <a:rPr lang="en-US" dirty="0" smtClean="0"/>
              <a:t>Vitamin C</a:t>
            </a:r>
            <a:endParaRPr lang="en-US" dirty="0"/>
          </a:p>
        </p:txBody>
      </p:sp>
      <p:sp>
        <p:nvSpPr>
          <p:cNvPr id="9" name="TextBox 8"/>
          <p:cNvSpPr txBox="1"/>
          <p:nvPr/>
        </p:nvSpPr>
        <p:spPr>
          <a:xfrm>
            <a:off x="682728" y="4628465"/>
            <a:ext cx="1303866" cy="646331"/>
          </a:xfrm>
          <a:prstGeom prst="rect">
            <a:avLst/>
          </a:prstGeom>
          <a:solidFill>
            <a:schemeClr val="bg1"/>
          </a:solidFill>
        </p:spPr>
        <p:txBody>
          <a:bodyPr wrap="square" rtlCol="0">
            <a:spAutoFit/>
          </a:bodyPr>
          <a:lstStyle/>
          <a:p>
            <a:pPr algn="ctr"/>
            <a:r>
              <a:rPr lang="en-US" dirty="0" smtClean="0"/>
              <a:t>alpha </a:t>
            </a:r>
            <a:r>
              <a:rPr lang="en-US" dirty="0" err="1" smtClean="0"/>
              <a:t>keto</a:t>
            </a:r>
            <a:r>
              <a:rPr lang="en-US" dirty="0" smtClean="0"/>
              <a:t> butyrate</a:t>
            </a:r>
            <a:endParaRPr lang="en-US" dirty="0"/>
          </a:p>
        </p:txBody>
      </p:sp>
      <p:sp>
        <p:nvSpPr>
          <p:cNvPr id="10" name="TextBox 9"/>
          <p:cNvSpPr txBox="1"/>
          <p:nvPr/>
        </p:nvSpPr>
        <p:spPr>
          <a:xfrm>
            <a:off x="2648722" y="4845366"/>
            <a:ext cx="1459238" cy="646331"/>
          </a:xfrm>
          <a:prstGeom prst="rect">
            <a:avLst/>
          </a:prstGeom>
          <a:solidFill>
            <a:schemeClr val="bg1"/>
          </a:solidFill>
        </p:spPr>
        <p:txBody>
          <a:bodyPr wrap="square" rtlCol="0">
            <a:spAutoFit/>
          </a:bodyPr>
          <a:lstStyle/>
          <a:p>
            <a:r>
              <a:rPr lang="en-US" dirty="0" smtClean="0"/>
              <a:t>Sulfite </a:t>
            </a:r>
            <a:r>
              <a:rPr lang="en-US" dirty="0" err="1" smtClean="0"/>
              <a:t>oxidase</a:t>
            </a:r>
            <a:endParaRPr lang="en-US" dirty="0"/>
          </a:p>
        </p:txBody>
      </p:sp>
      <p:sp>
        <p:nvSpPr>
          <p:cNvPr id="11" name="TextBox 10"/>
          <p:cNvSpPr txBox="1"/>
          <p:nvPr/>
        </p:nvSpPr>
        <p:spPr>
          <a:xfrm>
            <a:off x="4352512" y="4718361"/>
            <a:ext cx="1333756" cy="369332"/>
          </a:xfrm>
          <a:prstGeom prst="rect">
            <a:avLst/>
          </a:prstGeom>
          <a:solidFill>
            <a:schemeClr val="bg1"/>
          </a:solidFill>
        </p:spPr>
        <p:txBody>
          <a:bodyPr wrap="none" rtlCol="0">
            <a:spAutoFit/>
          </a:bodyPr>
          <a:lstStyle/>
          <a:p>
            <a:r>
              <a:rPr lang="en-US" dirty="0" smtClean="0"/>
              <a:t>retinoic acid</a:t>
            </a:r>
            <a:endParaRPr lang="en-US" dirty="0"/>
          </a:p>
        </p:txBody>
      </p:sp>
      <p:sp>
        <p:nvSpPr>
          <p:cNvPr id="12" name="TextBox 11"/>
          <p:cNvSpPr txBox="1"/>
          <p:nvPr/>
        </p:nvSpPr>
        <p:spPr>
          <a:xfrm>
            <a:off x="2242094" y="6251428"/>
            <a:ext cx="813256" cy="369332"/>
          </a:xfrm>
          <a:prstGeom prst="rect">
            <a:avLst/>
          </a:prstGeom>
          <a:solidFill>
            <a:schemeClr val="bg1"/>
          </a:solidFill>
        </p:spPr>
        <p:txBody>
          <a:bodyPr wrap="none" rtlCol="0">
            <a:spAutoFit/>
          </a:bodyPr>
          <a:lstStyle/>
          <a:p>
            <a:r>
              <a:rPr lang="en-US" dirty="0" smtClean="0"/>
              <a:t>sulfate</a:t>
            </a:r>
            <a:endParaRPr lang="en-US" dirty="0"/>
          </a:p>
        </p:txBody>
      </p:sp>
      <p:sp>
        <p:nvSpPr>
          <p:cNvPr id="13" name="TextBox 12"/>
          <p:cNvSpPr txBox="1"/>
          <p:nvPr/>
        </p:nvSpPr>
        <p:spPr>
          <a:xfrm>
            <a:off x="2269238" y="4437934"/>
            <a:ext cx="761071" cy="369332"/>
          </a:xfrm>
          <a:prstGeom prst="rect">
            <a:avLst/>
          </a:prstGeom>
          <a:solidFill>
            <a:schemeClr val="bg1"/>
          </a:solidFill>
        </p:spPr>
        <p:txBody>
          <a:bodyPr wrap="none" rtlCol="0">
            <a:spAutoFit/>
          </a:bodyPr>
          <a:lstStyle/>
          <a:p>
            <a:r>
              <a:rPr lang="en-US" dirty="0" smtClean="0"/>
              <a:t>sulfite</a:t>
            </a:r>
            <a:endParaRPr lang="en-US" dirty="0"/>
          </a:p>
        </p:txBody>
      </p:sp>
      <p:sp>
        <p:nvSpPr>
          <p:cNvPr id="14" name="TextBox 13"/>
          <p:cNvSpPr txBox="1"/>
          <p:nvPr/>
        </p:nvSpPr>
        <p:spPr>
          <a:xfrm>
            <a:off x="4079005" y="6083283"/>
            <a:ext cx="5279378" cy="830997"/>
          </a:xfrm>
          <a:prstGeom prst="rect">
            <a:avLst/>
          </a:prstGeom>
          <a:noFill/>
        </p:spPr>
        <p:txBody>
          <a:bodyPr wrap="square" rtlCol="0">
            <a:spAutoFit/>
          </a:bodyPr>
          <a:lstStyle/>
          <a:p>
            <a:r>
              <a:rPr lang="en-US" sz="2400" dirty="0" smtClean="0">
                <a:solidFill>
                  <a:srgbClr val="FF0000"/>
                </a:solidFill>
              </a:rPr>
              <a:t>*</a:t>
            </a:r>
            <a:r>
              <a:rPr lang="en-US" sz="2400" dirty="0" err="1" smtClean="0"/>
              <a:t>McCully</a:t>
            </a:r>
            <a:r>
              <a:rPr lang="en-US" sz="2400" dirty="0" smtClean="0"/>
              <a:t>, Annals of Clinical and Laboratory Science 41:4, 300-313, 2011</a:t>
            </a:r>
            <a:endParaRPr lang="en-US" sz="2400" dirty="0"/>
          </a:p>
        </p:txBody>
      </p:sp>
      <p:sp>
        <p:nvSpPr>
          <p:cNvPr id="15" name="TextBox 14"/>
          <p:cNvSpPr txBox="1"/>
          <p:nvPr/>
        </p:nvSpPr>
        <p:spPr>
          <a:xfrm>
            <a:off x="6032769" y="946466"/>
            <a:ext cx="2895859" cy="3108544"/>
          </a:xfrm>
          <a:prstGeom prst="rect">
            <a:avLst/>
          </a:prstGeom>
          <a:solidFill>
            <a:srgbClr val="FFFEBD"/>
          </a:solidFill>
          <a:ln>
            <a:solidFill>
              <a:srgbClr val="000000"/>
            </a:solidFill>
          </a:ln>
          <a:effectLst>
            <a:outerShdw blurRad="50800" dist="38100" dir="2700000">
              <a:srgbClr val="000000">
                <a:alpha val="43000"/>
              </a:srgbClr>
            </a:outerShdw>
          </a:effectLst>
        </p:spPr>
        <p:txBody>
          <a:bodyPr wrap="square" rtlCol="0">
            <a:spAutoFit/>
          </a:bodyPr>
          <a:lstStyle/>
          <a:p>
            <a:r>
              <a:rPr lang="en-US" sz="2800" dirty="0" smtClean="0"/>
              <a:t>When </a:t>
            </a:r>
            <a:r>
              <a:rPr lang="en-US" sz="2800" dirty="0" err="1" smtClean="0"/>
              <a:t>folate</a:t>
            </a:r>
            <a:r>
              <a:rPr lang="en-US" sz="2800" dirty="0" smtClean="0"/>
              <a:t> and B12 are deficient, nearly all </a:t>
            </a:r>
            <a:r>
              <a:rPr lang="en-US" sz="2800" dirty="0" err="1" smtClean="0"/>
              <a:t>homocysteine</a:t>
            </a:r>
            <a:r>
              <a:rPr lang="en-US" sz="2800" dirty="0" smtClean="0"/>
              <a:t> is converted to </a:t>
            </a:r>
            <a:r>
              <a:rPr lang="en-US" sz="2800" dirty="0" err="1" smtClean="0"/>
              <a:t>homocysteine</a:t>
            </a:r>
            <a:r>
              <a:rPr lang="en-US" sz="2800" dirty="0" smtClean="0"/>
              <a:t> </a:t>
            </a:r>
            <a:r>
              <a:rPr lang="en-US" sz="2800" dirty="0" err="1" smtClean="0"/>
              <a:t>thiolactone</a:t>
            </a:r>
            <a:endParaRPr lang="en-US" sz="2800" dirty="0"/>
          </a:p>
        </p:txBody>
      </p:sp>
      <p:sp>
        <p:nvSpPr>
          <p:cNvPr id="16" name="Freeform 15"/>
          <p:cNvSpPr/>
          <p:nvPr/>
        </p:nvSpPr>
        <p:spPr>
          <a:xfrm>
            <a:off x="3049160" y="14756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48888" y="31012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126463" y="1549617"/>
            <a:ext cx="1963117" cy="977645"/>
          </a:xfrm>
          <a:custGeom>
            <a:avLst/>
            <a:gdLst>
              <a:gd name="connsiteX0" fmla="*/ 975258 w 1963117"/>
              <a:gd name="connsiteY0" fmla="*/ 22677 h 977645"/>
              <a:gd name="connsiteX1" fmla="*/ 128522 w 1963117"/>
              <a:gd name="connsiteY1" fmla="*/ 173859 h 977645"/>
              <a:gd name="connsiteX2" fmla="*/ 204123 w 1963117"/>
              <a:gd name="connsiteY2" fmla="*/ 854179 h 977645"/>
              <a:gd name="connsiteX3" fmla="*/ 1247424 w 1963117"/>
              <a:gd name="connsiteY3" fmla="*/ 914652 h 977645"/>
              <a:gd name="connsiteX4" fmla="*/ 1882476 w 1963117"/>
              <a:gd name="connsiteY4" fmla="*/ 687879 h 977645"/>
              <a:gd name="connsiteX5" fmla="*/ 1731273 w 1963117"/>
              <a:gd name="connsiteY5" fmla="*/ 113387 h 977645"/>
              <a:gd name="connsiteX6" fmla="*/ 975258 w 1963117"/>
              <a:gd name="connsiteY6" fmla="*/ 22677 h 97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117" h="977645">
                <a:moveTo>
                  <a:pt x="975258" y="22677"/>
                </a:moveTo>
                <a:cubicBezTo>
                  <a:pt x="708133" y="32756"/>
                  <a:pt x="257044" y="35275"/>
                  <a:pt x="128522" y="173859"/>
                </a:cubicBezTo>
                <a:cubicBezTo>
                  <a:pt x="0" y="312443"/>
                  <a:pt x="17639" y="730714"/>
                  <a:pt x="204123" y="854179"/>
                </a:cubicBezTo>
                <a:cubicBezTo>
                  <a:pt x="390607" y="977645"/>
                  <a:pt x="967699" y="942369"/>
                  <a:pt x="1247424" y="914652"/>
                </a:cubicBezTo>
                <a:cubicBezTo>
                  <a:pt x="1527149" y="886935"/>
                  <a:pt x="1801835" y="821423"/>
                  <a:pt x="1882476" y="687879"/>
                </a:cubicBezTo>
                <a:cubicBezTo>
                  <a:pt x="1963117" y="554335"/>
                  <a:pt x="1887516" y="226774"/>
                  <a:pt x="1731273" y="113387"/>
                </a:cubicBezTo>
                <a:cubicBezTo>
                  <a:pt x="1575030" y="0"/>
                  <a:pt x="1242383" y="12598"/>
                  <a:pt x="975258" y="22677"/>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2836186"/>
            <a:ext cx="2422546" cy="92333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pPr algn="ctr"/>
            <a:r>
              <a:rPr lang="en-US" dirty="0" smtClean="0"/>
              <a:t>Superoxide: </a:t>
            </a:r>
          </a:p>
          <a:p>
            <a:pPr algn="ctr"/>
            <a:r>
              <a:rPr lang="en-US" dirty="0" smtClean="0"/>
              <a:t>Reactive oxygen species</a:t>
            </a:r>
          </a:p>
          <a:p>
            <a:pPr algn="ctr"/>
            <a:r>
              <a:rPr lang="en-US" dirty="0" smtClean="0"/>
              <a:t> (ROS)</a:t>
            </a:r>
            <a:endParaRPr lang="en-US" dirty="0"/>
          </a:p>
        </p:txBody>
      </p:sp>
      <p:sp>
        <p:nvSpPr>
          <p:cNvPr id="20" name="Freeform 19"/>
          <p:cNvSpPr/>
          <p:nvPr/>
        </p:nvSpPr>
        <p:spPr>
          <a:xfrm>
            <a:off x="2333566" y="2993406"/>
            <a:ext cx="579612" cy="458586"/>
          </a:xfrm>
          <a:custGeom>
            <a:avLst/>
            <a:gdLst>
              <a:gd name="connsiteX0" fmla="*/ 267125 w 579612"/>
              <a:gd name="connsiteY0" fmla="*/ 0 h 458586"/>
              <a:gd name="connsiteX1" fmla="*/ 10080 w 579612"/>
              <a:gd name="connsiteY1" fmla="*/ 166301 h 458586"/>
              <a:gd name="connsiteX2" fmla="*/ 206644 w 579612"/>
              <a:gd name="connsiteY2" fmla="*/ 423310 h 458586"/>
              <a:gd name="connsiteX3" fmla="*/ 539291 w 579612"/>
              <a:gd name="connsiteY3" fmla="*/ 377956 h 458586"/>
              <a:gd name="connsiteX4" fmla="*/ 448569 w 579612"/>
              <a:gd name="connsiteY4" fmla="*/ 105828 h 458586"/>
              <a:gd name="connsiteX5" fmla="*/ 206644 w 579612"/>
              <a:gd name="connsiteY5" fmla="*/ 15119 h 4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612" h="458586">
                <a:moveTo>
                  <a:pt x="267125" y="0"/>
                </a:moveTo>
                <a:cubicBezTo>
                  <a:pt x="143642" y="47874"/>
                  <a:pt x="20160" y="95749"/>
                  <a:pt x="10080" y="166301"/>
                </a:cubicBezTo>
                <a:cubicBezTo>
                  <a:pt x="0" y="236853"/>
                  <a:pt x="118442" y="388034"/>
                  <a:pt x="206644" y="423310"/>
                </a:cubicBezTo>
                <a:cubicBezTo>
                  <a:pt x="294846" y="458586"/>
                  <a:pt x="498970" y="430870"/>
                  <a:pt x="539291" y="377956"/>
                </a:cubicBezTo>
                <a:cubicBezTo>
                  <a:pt x="579612" y="325042"/>
                  <a:pt x="504010" y="166301"/>
                  <a:pt x="448569" y="105828"/>
                </a:cubicBezTo>
                <a:cubicBezTo>
                  <a:pt x="393128" y="45355"/>
                  <a:pt x="206644" y="15119"/>
                  <a:pt x="206644" y="15119"/>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877437" y="6062404"/>
            <a:ext cx="1469189" cy="796226"/>
          </a:xfrm>
          <a:custGeom>
            <a:avLst/>
            <a:gdLst>
              <a:gd name="connsiteX0" fmla="*/ 889577 w 1469189"/>
              <a:gd name="connsiteY0" fmla="*/ 0 h 796226"/>
              <a:gd name="connsiteX1" fmla="*/ 57961 w 1469189"/>
              <a:gd name="connsiteY1" fmla="*/ 287246 h 796226"/>
              <a:gd name="connsiteX2" fmla="*/ 541811 w 1469189"/>
              <a:gd name="connsiteY2" fmla="*/ 740792 h 796226"/>
              <a:gd name="connsiteX3" fmla="*/ 1343186 w 1469189"/>
              <a:gd name="connsiteY3" fmla="*/ 619847 h 796226"/>
              <a:gd name="connsiteX4" fmla="*/ 1297826 w 1469189"/>
              <a:gd name="connsiteY4" fmla="*/ 257010 h 796226"/>
              <a:gd name="connsiteX5" fmla="*/ 844217 w 1469189"/>
              <a:gd name="connsiteY5" fmla="*/ 30236 h 7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189" h="796226">
                <a:moveTo>
                  <a:pt x="889577" y="0"/>
                </a:moveTo>
                <a:cubicBezTo>
                  <a:pt x="502749" y="81890"/>
                  <a:pt x="115922" y="163781"/>
                  <a:pt x="57961" y="287246"/>
                </a:cubicBezTo>
                <a:cubicBezTo>
                  <a:pt x="0" y="410711"/>
                  <a:pt x="327607" y="685359"/>
                  <a:pt x="541811" y="740792"/>
                </a:cubicBezTo>
                <a:cubicBezTo>
                  <a:pt x="756015" y="796226"/>
                  <a:pt x="1217184" y="700477"/>
                  <a:pt x="1343186" y="619847"/>
                </a:cubicBezTo>
                <a:cubicBezTo>
                  <a:pt x="1469189" y="539217"/>
                  <a:pt x="1380987" y="355278"/>
                  <a:pt x="1297826" y="257010"/>
                </a:cubicBezTo>
                <a:cubicBezTo>
                  <a:pt x="1214665" y="158742"/>
                  <a:pt x="844217" y="30236"/>
                  <a:pt x="844217" y="30236"/>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6925096" y="5087693"/>
            <a:ext cx="184666" cy="369332"/>
          </a:xfrm>
          <a:prstGeom prst="rect">
            <a:avLst/>
          </a:prstGeom>
          <a:noFill/>
        </p:spPr>
        <p:txBody>
          <a:bodyPr wrap="none" rtlCol="0">
            <a:spAutoFit/>
          </a:bodyPr>
          <a:lstStyle/>
          <a:p>
            <a:endParaRPr lang="en-US" dirty="0"/>
          </a:p>
        </p:txBody>
      </p:sp>
      <p:sp>
        <p:nvSpPr>
          <p:cNvPr id="25" name="TextBox 24"/>
          <p:cNvSpPr txBox="1"/>
          <p:nvPr/>
        </p:nvSpPr>
        <p:spPr>
          <a:xfrm>
            <a:off x="3644354" y="5617482"/>
            <a:ext cx="646331" cy="369332"/>
          </a:xfrm>
          <a:prstGeom prst="rect">
            <a:avLst/>
          </a:prstGeom>
          <a:solidFill>
            <a:srgbClr val="FFFFFF"/>
          </a:solidFill>
        </p:spPr>
        <p:txBody>
          <a:bodyPr wrap="none" rtlCol="0">
            <a:spAutoFit/>
          </a:bodyPr>
          <a:lstStyle/>
          <a:p>
            <a:r>
              <a:rPr lang="en-US" dirty="0" smtClean="0"/>
              <a:t>PAPS</a:t>
            </a:r>
            <a:endParaRPr lang="en-US" dirty="0"/>
          </a:p>
        </p:txBody>
      </p:sp>
      <p:sp>
        <p:nvSpPr>
          <p:cNvPr id="26" name="Freeform 25"/>
          <p:cNvSpPr/>
          <p:nvPr/>
        </p:nvSpPr>
        <p:spPr>
          <a:xfrm>
            <a:off x="3550750" y="5404761"/>
            <a:ext cx="834136" cy="672761"/>
          </a:xfrm>
          <a:custGeom>
            <a:avLst/>
            <a:gdLst>
              <a:gd name="connsiteX0" fmla="*/ 486369 w 834136"/>
              <a:gd name="connsiteY0" fmla="*/ 52914 h 672761"/>
              <a:gd name="connsiteX1" fmla="*/ 63001 w 834136"/>
              <a:gd name="connsiteY1" fmla="*/ 219215 h 672761"/>
              <a:gd name="connsiteX2" fmla="*/ 108362 w 834136"/>
              <a:gd name="connsiteY2" fmla="*/ 566934 h 672761"/>
              <a:gd name="connsiteX3" fmla="*/ 592212 w 834136"/>
              <a:gd name="connsiteY3" fmla="*/ 642525 h 672761"/>
              <a:gd name="connsiteX4" fmla="*/ 834136 w 834136"/>
              <a:gd name="connsiteY4" fmla="*/ 385515 h 672761"/>
              <a:gd name="connsiteX5" fmla="*/ 592212 w 834136"/>
              <a:gd name="connsiteY5" fmla="*/ 52914 h 672761"/>
              <a:gd name="connsiteX6" fmla="*/ 486369 w 834136"/>
              <a:gd name="connsiteY6" fmla="*/ 52914 h 67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36" h="672761">
                <a:moveTo>
                  <a:pt x="486369" y="52914"/>
                </a:moveTo>
                <a:cubicBezTo>
                  <a:pt x="398167" y="80631"/>
                  <a:pt x="126002" y="133545"/>
                  <a:pt x="63001" y="219215"/>
                </a:cubicBezTo>
                <a:cubicBezTo>
                  <a:pt x="0" y="304885"/>
                  <a:pt x="20160" y="496382"/>
                  <a:pt x="108362" y="566934"/>
                </a:cubicBezTo>
                <a:cubicBezTo>
                  <a:pt x="196564" y="637486"/>
                  <a:pt x="471250" y="672761"/>
                  <a:pt x="592212" y="642525"/>
                </a:cubicBezTo>
                <a:cubicBezTo>
                  <a:pt x="713174" y="612289"/>
                  <a:pt x="834136" y="483783"/>
                  <a:pt x="834136" y="385515"/>
                </a:cubicBezTo>
                <a:cubicBezTo>
                  <a:pt x="834136" y="287247"/>
                  <a:pt x="647653" y="105828"/>
                  <a:pt x="592212" y="52914"/>
                </a:cubicBezTo>
                <a:cubicBezTo>
                  <a:pt x="536771" y="0"/>
                  <a:pt x="574571" y="25197"/>
                  <a:pt x="486369" y="52914"/>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572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900" decel="100000" fill="hold"/>
                                        <p:tgtEl>
                                          <p:spTgt spid="1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8"/>
            <a:ext cx="8229600" cy="1143000"/>
          </a:xfrm>
        </p:spPr>
        <p:txBody>
          <a:bodyPr/>
          <a:lstStyle/>
          <a:p>
            <a:r>
              <a:rPr lang="en-US" b="1" dirty="0" smtClean="0"/>
              <a:t>Platelets and Cholesterol Sulfate</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smtClean="0"/>
              <a:t>Platelets and RBCs both </a:t>
            </a:r>
            <a:r>
              <a:rPr lang="en-US" dirty="0" smtClean="0"/>
              <a:t>synthesize                       </a:t>
            </a:r>
            <a:r>
              <a:rPr lang="en-US" dirty="0" smtClean="0"/>
              <a:t>cholesterol sulfate (Ch-S)</a:t>
            </a:r>
            <a:endParaRPr lang="en-US" dirty="0" smtClean="0">
              <a:solidFill>
                <a:srgbClr val="FF0000"/>
              </a:solidFill>
            </a:endParaRPr>
          </a:p>
          <a:p>
            <a:pPr lvl="1"/>
            <a:r>
              <a:rPr lang="en-US" dirty="0" smtClean="0"/>
              <a:t>Ch-S is present in the                                                        atherosclerotic lesions in the aorta</a:t>
            </a:r>
          </a:p>
          <a:p>
            <a:pPr lvl="1"/>
            <a:r>
              <a:rPr lang="en-US" dirty="0" smtClean="0"/>
              <a:t>Platelets will accept cholesterol </a:t>
            </a:r>
            <a:r>
              <a:rPr lang="en-US" i="1" dirty="0" smtClean="0">
                <a:solidFill>
                  <a:srgbClr val="FF0000"/>
                </a:solidFill>
              </a:rPr>
              <a:t>only from HDL-A1  </a:t>
            </a:r>
          </a:p>
          <a:p>
            <a:pPr lvl="1"/>
            <a:r>
              <a:rPr lang="en-US" dirty="0" smtClean="0"/>
              <a:t>Platelet synthesis rate increases 300-fold when PAPS is available.</a:t>
            </a:r>
          </a:p>
          <a:p>
            <a:pPr lvl="1"/>
            <a:r>
              <a:rPr lang="en-US" dirty="0" smtClean="0"/>
              <a:t>PAPS is formed from ATP and sulfate </a:t>
            </a:r>
            <a:endParaRPr lang="en-US" dirty="0" smtClean="0">
              <a:solidFill>
                <a:srgbClr val="FF0000"/>
              </a:solidFill>
            </a:endParaRPr>
          </a:p>
          <a:p>
            <a:r>
              <a:rPr lang="en-US" dirty="0" smtClean="0"/>
              <a:t>Platelet aggregation leads to thrombosis</a:t>
            </a:r>
          </a:p>
          <a:p>
            <a:pPr lvl="1"/>
            <a:r>
              <a:rPr lang="en-US" dirty="0" smtClean="0"/>
              <a:t>HDL suppresses  aggregation; LDL promotes it</a:t>
            </a:r>
          </a:p>
          <a:p>
            <a:endParaRPr lang="en-US" dirty="0" smtClean="0"/>
          </a:p>
          <a:p>
            <a:endParaRPr lang="en-US" dirty="0"/>
          </a:p>
        </p:txBody>
      </p:sp>
      <p:pic>
        <p:nvPicPr>
          <p:cNvPr id="4" name="Picture 3" descr="cellular_platelets.jpg"/>
          <p:cNvPicPr>
            <a:picLocks noChangeAspect="1"/>
          </p:cNvPicPr>
          <p:nvPr/>
        </p:nvPicPr>
        <p:blipFill>
          <a:blip r:embed="rId2"/>
          <a:stretch>
            <a:fillRect/>
          </a:stretch>
        </p:blipFill>
        <p:spPr>
          <a:xfrm flipH="1">
            <a:off x="6865200" y="1073149"/>
            <a:ext cx="1821600" cy="1856632"/>
          </a:xfrm>
          <a:prstGeom prst="rect">
            <a:avLst/>
          </a:prstGeom>
        </p:spPr>
      </p:pic>
      <p:sp>
        <p:nvSpPr>
          <p:cNvPr id="5" name="TextBox 4"/>
          <p:cNvSpPr txBox="1"/>
          <p:nvPr/>
        </p:nvSpPr>
        <p:spPr>
          <a:xfrm>
            <a:off x="1972699" y="5943601"/>
            <a:ext cx="5339923"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a:t>
            </a:r>
            <a:r>
              <a:rPr lang="en-US" sz="2400" dirty="0" err="1" smtClean="0"/>
              <a:t>Yanai</a:t>
            </a:r>
            <a:r>
              <a:rPr lang="en-US" sz="2400" dirty="0" smtClean="0"/>
              <a:t> et al, Circulation 109, 92-96, 2004</a:t>
            </a:r>
          </a:p>
        </p:txBody>
      </p:sp>
    </p:spTree>
    <p:extLst>
      <p:ext uri="{BB962C8B-B14F-4D97-AF65-F5344CB8AC3E}">
        <p14:creationId xmlns:p14="http://schemas.microsoft.com/office/powerpoint/2010/main" val="2811069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Steps in Atherosclerosis: Reinterpreted</a:t>
            </a:r>
            <a:endParaRPr lang="en-US" b="1" dirty="0"/>
          </a:p>
        </p:txBody>
      </p:sp>
      <p:sp>
        <p:nvSpPr>
          <p:cNvPr id="7" name="Content Placeholder 2"/>
          <p:cNvSpPr>
            <a:spLocks noGrp="1"/>
          </p:cNvSpPr>
          <p:nvPr>
            <p:ph idx="1"/>
          </p:nvPr>
        </p:nvSpPr>
        <p:spPr>
          <a:xfrm>
            <a:off x="457200" y="1600200"/>
            <a:ext cx="8229600" cy="4525963"/>
          </a:xfrm>
        </p:spPr>
        <p:txBody>
          <a:bodyPr>
            <a:normAutofit lnSpcReduction="10000"/>
          </a:bodyPr>
          <a:lstStyle/>
          <a:p>
            <a:pPr marL="514350" indent="-514350">
              <a:buFont typeface="+mj-lt"/>
              <a:buAutoNum type="arabicPeriod"/>
            </a:pPr>
            <a:r>
              <a:rPr lang="en-US" dirty="0" smtClean="0"/>
              <a:t>Endothelial cells lining artery walls feeding the heart release inflammatory agents</a:t>
            </a:r>
          </a:p>
          <a:p>
            <a:pPr marL="514350" indent="-514350">
              <a:buFont typeface="+mj-lt"/>
              <a:buAutoNum type="arabicPeriod"/>
            </a:pPr>
            <a:r>
              <a:rPr lang="en-US" dirty="0" smtClean="0"/>
              <a:t>Macrophages infiltrate artery wall</a:t>
            </a:r>
          </a:p>
          <a:p>
            <a:pPr marL="514350" indent="-514350">
              <a:buFont typeface="+mj-lt"/>
              <a:buAutoNum type="arabicPeriod"/>
            </a:pPr>
            <a:r>
              <a:rPr lang="en-US" dirty="0" smtClean="0"/>
              <a:t>Macrophages extract cholesterol from oxidized LDL and deliver it to HDL-A1.</a:t>
            </a:r>
          </a:p>
          <a:p>
            <a:pPr marL="514350" indent="-514350">
              <a:buFont typeface="+mj-lt"/>
              <a:buAutoNum type="arabicPeriod"/>
            </a:pPr>
            <a:r>
              <a:rPr lang="en-US" dirty="0" smtClean="0"/>
              <a:t>Platelets extract cholesterol from HLD-A1 and convert it to cholesterol sulfate, with help from PAPS </a:t>
            </a:r>
          </a:p>
          <a:p>
            <a:pPr marL="514350" indent="-514350">
              <a:buFont typeface="+mj-lt"/>
              <a:buAutoNum type="arabicPeriod"/>
            </a:pPr>
            <a:r>
              <a:rPr lang="en-US" dirty="0" smtClean="0"/>
              <a:t>Macrophages die and build up necrotic core</a:t>
            </a:r>
          </a:p>
          <a:p>
            <a:endParaRPr lang="en-US" dirty="0" smtClean="0"/>
          </a:p>
          <a:p>
            <a:endParaRPr lang="en-US" dirty="0"/>
          </a:p>
        </p:txBody>
      </p:sp>
    </p:spTree>
    <p:extLst>
      <p:ext uri="{BB962C8B-B14F-4D97-AF65-F5344CB8AC3E}">
        <p14:creationId xmlns:p14="http://schemas.microsoft.com/office/powerpoint/2010/main" val="253739392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val 125"/>
          <p:cNvSpPr/>
          <p:nvPr/>
        </p:nvSpPr>
        <p:spPr>
          <a:xfrm>
            <a:off x="1403309" y="2588024"/>
            <a:ext cx="740814" cy="7414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97893" y="2750828"/>
            <a:ext cx="569387" cy="369332"/>
          </a:xfrm>
          <a:prstGeom prst="rect">
            <a:avLst/>
          </a:prstGeom>
          <a:noFill/>
        </p:spPr>
        <p:txBody>
          <a:bodyPr wrap="none" rtlCol="0">
            <a:spAutoFit/>
          </a:bodyPr>
          <a:lstStyle/>
          <a:p>
            <a:r>
              <a:rPr lang="en-US" dirty="0" smtClean="0"/>
              <a:t>RBC</a:t>
            </a:r>
            <a:endParaRPr lang="en-US" dirty="0"/>
          </a:p>
        </p:txBody>
      </p:sp>
      <p:sp>
        <p:nvSpPr>
          <p:cNvPr id="8" name="TextBox 7"/>
          <p:cNvSpPr txBox="1"/>
          <p:nvPr/>
        </p:nvSpPr>
        <p:spPr>
          <a:xfrm flipH="1">
            <a:off x="2034445" y="2077521"/>
            <a:ext cx="714245" cy="369332"/>
          </a:xfrm>
          <a:prstGeom prst="rect">
            <a:avLst/>
          </a:prstGeom>
          <a:noFill/>
        </p:spPr>
        <p:txBody>
          <a:bodyPr wrap="square" rtlCol="0">
            <a:spAutoFit/>
          </a:bodyPr>
          <a:lstStyle/>
          <a:p>
            <a:r>
              <a:rPr lang="en-US" dirty="0" smtClean="0"/>
              <a:t>ATP</a:t>
            </a:r>
            <a:endParaRPr lang="en-US" dirty="0"/>
          </a:p>
        </p:txBody>
      </p:sp>
      <p:sp>
        <p:nvSpPr>
          <p:cNvPr id="11" name="TextBox 10"/>
          <p:cNvSpPr txBox="1"/>
          <p:nvPr/>
        </p:nvSpPr>
        <p:spPr>
          <a:xfrm flipH="1">
            <a:off x="2039114" y="1169982"/>
            <a:ext cx="1729816" cy="369332"/>
          </a:xfrm>
          <a:prstGeom prst="rect">
            <a:avLst/>
          </a:prstGeom>
          <a:noFill/>
        </p:spPr>
        <p:txBody>
          <a:bodyPr wrap="square" rtlCol="0">
            <a:spAutoFit/>
          </a:bodyPr>
          <a:lstStyle/>
          <a:p>
            <a:pPr algn="ctr"/>
            <a:r>
              <a:rPr lang="en-US" dirty="0" err="1" smtClean="0"/>
              <a:t>homocysteine</a:t>
            </a:r>
            <a:endParaRPr lang="en-US" dirty="0"/>
          </a:p>
        </p:txBody>
      </p:sp>
      <p:sp>
        <p:nvSpPr>
          <p:cNvPr id="12" name="TextBox 11"/>
          <p:cNvSpPr txBox="1"/>
          <p:nvPr/>
        </p:nvSpPr>
        <p:spPr>
          <a:xfrm flipH="1">
            <a:off x="1998578" y="1708189"/>
            <a:ext cx="1729816" cy="369332"/>
          </a:xfrm>
          <a:prstGeom prst="rect">
            <a:avLst/>
          </a:prstGeom>
          <a:noFill/>
        </p:spPr>
        <p:txBody>
          <a:bodyPr wrap="square" rtlCol="0">
            <a:spAutoFit/>
          </a:bodyPr>
          <a:lstStyle/>
          <a:p>
            <a:pPr algn="ctr"/>
            <a:r>
              <a:rPr lang="en-US" dirty="0" smtClean="0"/>
              <a:t>sulfate</a:t>
            </a:r>
            <a:endParaRPr lang="en-US" dirty="0"/>
          </a:p>
        </p:txBody>
      </p:sp>
      <p:sp>
        <p:nvSpPr>
          <p:cNvPr id="13" name="TextBox 12"/>
          <p:cNvSpPr txBox="1"/>
          <p:nvPr/>
        </p:nvSpPr>
        <p:spPr>
          <a:xfrm flipH="1">
            <a:off x="2506364" y="2381496"/>
            <a:ext cx="714245" cy="369332"/>
          </a:xfrm>
          <a:prstGeom prst="rect">
            <a:avLst/>
          </a:prstGeom>
          <a:noFill/>
        </p:spPr>
        <p:txBody>
          <a:bodyPr wrap="square" rtlCol="0">
            <a:spAutoFit/>
          </a:bodyPr>
          <a:lstStyle/>
          <a:p>
            <a:pPr algn="ctr"/>
            <a:r>
              <a:rPr lang="en-US" dirty="0" smtClean="0"/>
              <a:t>PAPS</a:t>
            </a:r>
            <a:endParaRPr lang="en-US" dirty="0"/>
          </a:p>
        </p:txBody>
      </p:sp>
      <p:sp>
        <p:nvSpPr>
          <p:cNvPr id="14" name="TextBox 13"/>
          <p:cNvSpPr txBox="1"/>
          <p:nvPr/>
        </p:nvSpPr>
        <p:spPr>
          <a:xfrm flipH="1">
            <a:off x="4881719" y="5252047"/>
            <a:ext cx="714245"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LDL</a:t>
            </a:r>
            <a:endParaRPr lang="en-US" sz="2400" dirty="0">
              <a:ln>
                <a:solidFill>
                  <a:srgbClr val="FF0000"/>
                </a:solidFill>
              </a:ln>
              <a:solidFill>
                <a:srgbClr val="FF0000"/>
              </a:solidFill>
            </a:endParaRPr>
          </a:p>
        </p:txBody>
      </p:sp>
      <p:sp>
        <p:nvSpPr>
          <p:cNvPr id="15" name="TextBox 14"/>
          <p:cNvSpPr txBox="1"/>
          <p:nvPr/>
        </p:nvSpPr>
        <p:spPr>
          <a:xfrm flipH="1">
            <a:off x="3758667" y="4002395"/>
            <a:ext cx="1513481"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HDL-A1</a:t>
            </a:r>
            <a:endParaRPr lang="en-US" sz="2400" dirty="0">
              <a:ln>
                <a:solidFill>
                  <a:srgbClr val="FF0000"/>
                </a:solidFill>
              </a:ln>
              <a:solidFill>
                <a:srgbClr val="FF0000"/>
              </a:solidFill>
            </a:endParaRPr>
          </a:p>
        </p:txBody>
      </p:sp>
      <p:sp>
        <p:nvSpPr>
          <p:cNvPr id="17" name="TextBox 16"/>
          <p:cNvSpPr txBox="1"/>
          <p:nvPr/>
        </p:nvSpPr>
        <p:spPr>
          <a:xfrm flipH="1">
            <a:off x="3613682" y="5269756"/>
            <a:ext cx="942367" cy="461665"/>
          </a:xfrm>
          <a:prstGeom prst="rect">
            <a:avLst/>
          </a:prstGeom>
          <a:noFill/>
          <a:ln>
            <a:noFill/>
          </a:ln>
        </p:spPr>
        <p:txBody>
          <a:bodyPr wrap="square" rtlCol="0">
            <a:spAutoFit/>
          </a:bodyPr>
          <a:lstStyle/>
          <a:p>
            <a:pPr algn="ctr"/>
            <a:r>
              <a:rPr lang="en-US" sz="2400" dirty="0" err="1" smtClean="0">
                <a:ln>
                  <a:solidFill>
                    <a:srgbClr val="FF0000"/>
                  </a:solidFill>
                </a:ln>
                <a:solidFill>
                  <a:srgbClr val="FF0000"/>
                </a:solidFill>
              </a:rPr>
              <a:t>oxLDL</a:t>
            </a:r>
            <a:endParaRPr lang="en-US" sz="2400" dirty="0">
              <a:ln>
                <a:solidFill>
                  <a:srgbClr val="FF0000"/>
                </a:solidFill>
              </a:ln>
              <a:solidFill>
                <a:srgbClr val="FF0000"/>
              </a:solidFill>
            </a:endParaRPr>
          </a:p>
        </p:txBody>
      </p:sp>
      <p:grpSp>
        <p:nvGrpSpPr>
          <p:cNvPr id="2" name="Group 19"/>
          <p:cNvGrpSpPr/>
          <p:nvPr/>
        </p:nvGrpSpPr>
        <p:grpSpPr>
          <a:xfrm>
            <a:off x="3262146" y="3122648"/>
            <a:ext cx="621933" cy="607355"/>
            <a:chOff x="3262146" y="2546926"/>
            <a:chExt cx="621933" cy="607355"/>
          </a:xfrm>
        </p:grpSpPr>
        <p:sp>
          <p:nvSpPr>
            <p:cNvPr id="18" name="Dodecagon 17"/>
            <p:cNvSpPr/>
            <p:nvPr/>
          </p:nvSpPr>
          <p:spPr>
            <a:xfrm>
              <a:off x="3262146" y="2546926"/>
              <a:ext cx="621933" cy="607355"/>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348116" y="2629288"/>
              <a:ext cx="184666" cy="369332"/>
            </a:xfrm>
            <a:prstGeom prst="rect">
              <a:avLst/>
            </a:prstGeom>
            <a:noFill/>
          </p:spPr>
          <p:txBody>
            <a:bodyPr wrap="none" rtlCol="0">
              <a:spAutoFit/>
            </a:bodyPr>
            <a:lstStyle/>
            <a:p>
              <a:r>
                <a:rPr lang="en-US" dirty="0" smtClean="0"/>
                <a:t> </a:t>
              </a:r>
              <a:endParaRPr lang="en-US" dirty="0"/>
            </a:p>
          </p:txBody>
        </p:sp>
      </p:grpSp>
      <p:sp>
        <p:nvSpPr>
          <p:cNvPr id="22" name="Dodecagon 21"/>
          <p:cNvSpPr/>
          <p:nvPr/>
        </p:nvSpPr>
        <p:spPr>
          <a:xfrm>
            <a:off x="5640029" y="5329866"/>
            <a:ext cx="948005" cy="692808"/>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flipH="1">
            <a:off x="4165421" y="5759610"/>
            <a:ext cx="1123661" cy="369332"/>
          </a:xfrm>
          <a:prstGeom prst="rect">
            <a:avLst/>
          </a:prstGeom>
          <a:noFill/>
        </p:spPr>
        <p:txBody>
          <a:bodyPr wrap="square" rtlCol="0">
            <a:spAutoFit/>
          </a:bodyPr>
          <a:lstStyle/>
          <a:p>
            <a:pPr algn="ctr"/>
            <a:r>
              <a:rPr lang="en-US" dirty="0" smtClean="0"/>
              <a:t>ROS</a:t>
            </a:r>
            <a:endParaRPr lang="en-US" dirty="0"/>
          </a:p>
        </p:txBody>
      </p:sp>
      <p:sp>
        <p:nvSpPr>
          <p:cNvPr id="25" name="TextBox 24"/>
          <p:cNvSpPr txBox="1"/>
          <p:nvPr/>
        </p:nvSpPr>
        <p:spPr>
          <a:xfrm flipH="1">
            <a:off x="5441385" y="3713411"/>
            <a:ext cx="967185" cy="369332"/>
          </a:xfrm>
          <a:prstGeom prst="rect">
            <a:avLst/>
          </a:prstGeom>
          <a:noFill/>
        </p:spPr>
        <p:txBody>
          <a:bodyPr wrap="square" rtlCol="0">
            <a:spAutoFit/>
          </a:bodyPr>
          <a:lstStyle/>
          <a:p>
            <a:pPr algn="ctr"/>
            <a:r>
              <a:rPr lang="en-US" dirty="0" smtClean="0"/>
              <a:t>glucose</a:t>
            </a:r>
            <a:endParaRPr lang="en-US" dirty="0"/>
          </a:p>
        </p:txBody>
      </p:sp>
      <p:grpSp>
        <p:nvGrpSpPr>
          <p:cNvPr id="3" name="Group 31"/>
          <p:cNvGrpSpPr/>
          <p:nvPr/>
        </p:nvGrpSpPr>
        <p:grpSpPr>
          <a:xfrm flipH="1">
            <a:off x="2053719" y="4184729"/>
            <a:ext cx="1628189" cy="1677866"/>
            <a:chOff x="457200" y="2048750"/>
            <a:chExt cx="1914129" cy="1890346"/>
          </a:xfrm>
        </p:grpSpPr>
        <p:sp>
          <p:nvSpPr>
            <p:cNvPr id="33" name="Oval 32"/>
            <p:cNvSpPr/>
            <p:nvPr/>
          </p:nvSpPr>
          <p:spPr>
            <a:xfrm>
              <a:off x="457200" y="2048750"/>
              <a:ext cx="1914129" cy="1890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1026924" y="2264469"/>
              <a:ext cx="1283606" cy="1418279"/>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flipH="1">
            <a:off x="2398686" y="5390454"/>
            <a:ext cx="1123661" cy="369332"/>
          </a:xfrm>
          <a:prstGeom prst="rect">
            <a:avLst/>
          </a:prstGeom>
          <a:noFill/>
        </p:spPr>
        <p:txBody>
          <a:bodyPr wrap="square" rtlCol="0">
            <a:spAutoFit/>
          </a:bodyPr>
          <a:lstStyle/>
          <a:p>
            <a:pPr algn="ctr"/>
            <a:r>
              <a:rPr lang="en-US" dirty="0" err="1" smtClean="0"/>
              <a:t>ApoE</a:t>
            </a:r>
            <a:endParaRPr lang="en-US" dirty="0"/>
          </a:p>
        </p:txBody>
      </p:sp>
      <p:sp>
        <p:nvSpPr>
          <p:cNvPr id="37" name="TextBox 36"/>
          <p:cNvSpPr txBox="1"/>
          <p:nvPr/>
        </p:nvSpPr>
        <p:spPr>
          <a:xfrm flipH="1">
            <a:off x="2053719" y="4376201"/>
            <a:ext cx="1629661" cy="369332"/>
          </a:xfrm>
          <a:prstGeom prst="rect">
            <a:avLst/>
          </a:prstGeom>
          <a:noFill/>
        </p:spPr>
        <p:txBody>
          <a:bodyPr wrap="square" rtlCol="0">
            <a:spAutoFit/>
          </a:bodyPr>
          <a:lstStyle/>
          <a:p>
            <a:pPr algn="ctr"/>
            <a:r>
              <a:rPr lang="en-US" dirty="0" smtClean="0"/>
              <a:t>macrophage</a:t>
            </a:r>
            <a:endParaRPr lang="en-US" dirty="0"/>
          </a:p>
        </p:txBody>
      </p:sp>
      <p:sp>
        <p:nvSpPr>
          <p:cNvPr id="39" name="TextBox 38"/>
          <p:cNvSpPr txBox="1"/>
          <p:nvPr/>
        </p:nvSpPr>
        <p:spPr>
          <a:xfrm flipH="1">
            <a:off x="3980151" y="2588024"/>
            <a:ext cx="1597974" cy="830997"/>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Cholesterol Sulfate</a:t>
            </a:r>
            <a:endParaRPr lang="en-US" sz="2000" dirty="0">
              <a:ln>
                <a:solidFill>
                  <a:srgbClr val="FF0000"/>
                </a:solidFill>
              </a:ln>
              <a:solidFill>
                <a:srgbClr val="FF0000"/>
              </a:solidFill>
            </a:endParaRPr>
          </a:p>
        </p:txBody>
      </p:sp>
      <p:sp>
        <p:nvSpPr>
          <p:cNvPr id="40" name="TextBox 39"/>
          <p:cNvSpPr txBox="1"/>
          <p:nvPr/>
        </p:nvSpPr>
        <p:spPr>
          <a:xfrm flipH="1">
            <a:off x="5219321" y="3205010"/>
            <a:ext cx="1123661" cy="369332"/>
          </a:xfrm>
          <a:prstGeom prst="rect">
            <a:avLst/>
          </a:prstGeom>
          <a:noFill/>
        </p:spPr>
        <p:txBody>
          <a:bodyPr wrap="square" rtlCol="0">
            <a:spAutoFit/>
          </a:bodyPr>
          <a:lstStyle/>
          <a:p>
            <a:pPr algn="ctr"/>
            <a:r>
              <a:rPr lang="en-US" dirty="0" smtClean="0"/>
              <a:t>insulin</a:t>
            </a:r>
            <a:endParaRPr lang="en-US" dirty="0"/>
          </a:p>
        </p:txBody>
      </p:sp>
      <p:sp>
        <p:nvSpPr>
          <p:cNvPr id="44" name="Freeform 43"/>
          <p:cNvSpPr/>
          <p:nvPr/>
        </p:nvSpPr>
        <p:spPr>
          <a:xfrm>
            <a:off x="6149521" y="1102611"/>
            <a:ext cx="2161862" cy="3309944"/>
          </a:xfrm>
          <a:custGeom>
            <a:avLst/>
            <a:gdLst>
              <a:gd name="connsiteX0" fmla="*/ 972838 w 2161862"/>
              <a:gd name="connsiteY0" fmla="*/ 0 h 3309944"/>
              <a:gd name="connsiteX1" fmla="*/ 364815 w 2161862"/>
              <a:gd name="connsiteY1" fmla="*/ 729539 h 3309944"/>
              <a:gd name="connsiteX2" fmla="*/ 40535 w 2161862"/>
              <a:gd name="connsiteY2" fmla="*/ 1661727 h 3309944"/>
              <a:gd name="connsiteX3" fmla="*/ 608024 w 2161862"/>
              <a:gd name="connsiteY3" fmla="*/ 2553385 h 3309944"/>
              <a:gd name="connsiteX4" fmla="*/ 2161862 w 2161862"/>
              <a:gd name="connsiteY4" fmla="*/ 3309944 h 3309944"/>
              <a:gd name="connsiteX5" fmla="*/ 2161862 w 2161862"/>
              <a:gd name="connsiteY5" fmla="*/ 3309944 h 330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862" h="3309944">
                <a:moveTo>
                  <a:pt x="972838" y="0"/>
                </a:moveTo>
                <a:cubicBezTo>
                  <a:pt x="746518" y="226292"/>
                  <a:pt x="520199" y="452584"/>
                  <a:pt x="364815" y="729539"/>
                </a:cubicBezTo>
                <a:cubicBezTo>
                  <a:pt x="209431" y="1006494"/>
                  <a:pt x="0" y="1357753"/>
                  <a:pt x="40535" y="1661727"/>
                </a:cubicBezTo>
                <a:cubicBezTo>
                  <a:pt x="81070" y="1965701"/>
                  <a:pt x="254470" y="2278682"/>
                  <a:pt x="608024" y="2553385"/>
                </a:cubicBezTo>
                <a:cubicBezTo>
                  <a:pt x="961578" y="2828088"/>
                  <a:pt x="2161862" y="3309944"/>
                  <a:pt x="2161862" y="3309944"/>
                </a:cubicBezTo>
                <a:lnTo>
                  <a:pt x="2161862" y="330994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976171" y="2170781"/>
            <a:ext cx="823498" cy="1186626"/>
          </a:xfrm>
          <a:custGeom>
            <a:avLst/>
            <a:gdLst>
              <a:gd name="connsiteX0" fmla="*/ 391837 w 592260"/>
              <a:gd name="connsiteY0" fmla="*/ 40530 h 1186626"/>
              <a:gd name="connsiteX1" fmla="*/ 135116 w 592260"/>
              <a:gd name="connsiteY1" fmla="*/ 81060 h 1186626"/>
              <a:gd name="connsiteX2" fmla="*/ 0 w 592260"/>
              <a:gd name="connsiteY2" fmla="*/ 432319 h 1186626"/>
              <a:gd name="connsiteX3" fmla="*/ 135116 w 592260"/>
              <a:gd name="connsiteY3" fmla="*/ 986228 h 1186626"/>
              <a:gd name="connsiteX4" fmla="*/ 445884 w 592260"/>
              <a:gd name="connsiteY4" fmla="*/ 1175368 h 1186626"/>
              <a:gd name="connsiteX5" fmla="*/ 581000 w 592260"/>
              <a:gd name="connsiteY5" fmla="*/ 1053778 h 1186626"/>
              <a:gd name="connsiteX6" fmla="*/ 378325 w 592260"/>
              <a:gd name="connsiteY6" fmla="*/ 743049 h 1186626"/>
              <a:gd name="connsiteX7" fmla="*/ 337790 w 592260"/>
              <a:gd name="connsiteY7" fmla="*/ 472849 h 1186626"/>
              <a:gd name="connsiteX8" fmla="*/ 391837 w 592260"/>
              <a:gd name="connsiteY8" fmla="*/ 108080 h 1186626"/>
              <a:gd name="connsiteX9" fmla="*/ 283744 w 592260"/>
              <a:gd name="connsiteY9" fmla="*/ 0 h 11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260" h="1186626">
                <a:moveTo>
                  <a:pt x="391837" y="40530"/>
                </a:moveTo>
                <a:cubicBezTo>
                  <a:pt x="296129" y="28146"/>
                  <a:pt x="200422" y="15762"/>
                  <a:pt x="135116" y="81060"/>
                </a:cubicBezTo>
                <a:cubicBezTo>
                  <a:pt x="69810" y="146358"/>
                  <a:pt x="0" y="281458"/>
                  <a:pt x="0" y="432319"/>
                </a:cubicBezTo>
                <a:cubicBezTo>
                  <a:pt x="0" y="583180"/>
                  <a:pt x="60802" y="862387"/>
                  <a:pt x="135116" y="986228"/>
                </a:cubicBezTo>
                <a:cubicBezTo>
                  <a:pt x="209430" y="1110069"/>
                  <a:pt x="371570" y="1164110"/>
                  <a:pt x="445884" y="1175368"/>
                </a:cubicBezTo>
                <a:cubicBezTo>
                  <a:pt x="520198" y="1186626"/>
                  <a:pt x="592260" y="1125831"/>
                  <a:pt x="581000" y="1053778"/>
                </a:cubicBezTo>
                <a:cubicBezTo>
                  <a:pt x="569740" y="981725"/>
                  <a:pt x="418860" y="839870"/>
                  <a:pt x="378325" y="743049"/>
                </a:cubicBezTo>
                <a:cubicBezTo>
                  <a:pt x="337790" y="646228"/>
                  <a:pt x="335538" y="578677"/>
                  <a:pt x="337790" y="472849"/>
                </a:cubicBezTo>
                <a:cubicBezTo>
                  <a:pt x="340042" y="367021"/>
                  <a:pt x="400845" y="186888"/>
                  <a:pt x="391837" y="108080"/>
                </a:cubicBezTo>
                <a:cubicBezTo>
                  <a:pt x="382829" y="29272"/>
                  <a:pt x="283744" y="0"/>
                  <a:pt x="283744"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5" name="TextBox 54"/>
          <p:cNvSpPr txBox="1"/>
          <p:nvPr/>
        </p:nvSpPr>
        <p:spPr>
          <a:xfrm>
            <a:off x="1884612" y="4108143"/>
            <a:ext cx="441647" cy="369332"/>
          </a:xfrm>
          <a:prstGeom prst="rect">
            <a:avLst/>
          </a:prstGeom>
          <a:noFill/>
        </p:spPr>
        <p:txBody>
          <a:bodyPr wrap="none" rtlCol="0">
            <a:spAutoFit/>
          </a:bodyPr>
          <a:lstStyle/>
          <a:p>
            <a:r>
              <a:rPr lang="en-US" dirty="0" smtClean="0"/>
              <a:t>(3)</a:t>
            </a:r>
            <a:endParaRPr lang="en-US" dirty="0"/>
          </a:p>
        </p:txBody>
      </p:sp>
      <p:cxnSp>
        <p:nvCxnSpPr>
          <p:cNvPr id="61" name="Straight Arrow Connector 60"/>
          <p:cNvCxnSpPr/>
          <p:nvPr/>
        </p:nvCxnSpPr>
        <p:spPr>
          <a:xfrm flipV="1">
            <a:off x="5640029" y="2446853"/>
            <a:ext cx="768541" cy="374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5652608" y="3087906"/>
            <a:ext cx="1079526" cy="432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3445504" y="4382905"/>
            <a:ext cx="640874" cy="540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a:off x="4461239" y="5515308"/>
            <a:ext cx="5172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Up Arrow 92"/>
          <p:cNvSpPr/>
          <p:nvPr/>
        </p:nvSpPr>
        <p:spPr>
          <a:xfrm>
            <a:off x="4611455" y="5608041"/>
            <a:ext cx="168666" cy="2275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flipH="1">
            <a:off x="4936921" y="5719080"/>
            <a:ext cx="639696" cy="225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V="1">
            <a:off x="3874755" y="3615113"/>
            <a:ext cx="363903" cy="464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rot="16200000" flipH="1">
            <a:off x="2914054" y="2772606"/>
            <a:ext cx="453194" cy="355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10800000">
            <a:off x="3335052" y="5224024"/>
            <a:ext cx="415888" cy="2928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flipH="1">
            <a:off x="2754509" y="4902704"/>
            <a:ext cx="1123661" cy="369332"/>
          </a:xfrm>
          <a:prstGeom prst="rect">
            <a:avLst/>
          </a:prstGeom>
          <a:noFill/>
        </p:spPr>
        <p:txBody>
          <a:bodyPr wrap="square" rtlCol="0">
            <a:spAutoFit/>
          </a:bodyPr>
          <a:lstStyle/>
          <a:p>
            <a:pPr algn="ctr"/>
            <a:r>
              <a:rPr lang="en-US" dirty="0" smtClean="0"/>
              <a:t>Ch</a:t>
            </a:r>
            <a:endParaRPr lang="en-US" dirty="0"/>
          </a:p>
        </p:txBody>
      </p:sp>
      <p:sp>
        <p:nvSpPr>
          <p:cNvPr id="110" name="Left-Right Arrow 109"/>
          <p:cNvSpPr/>
          <p:nvPr/>
        </p:nvSpPr>
        <p:spPr>
          <a:xfrm>
            <a:off x="2606122" y="5017964"/>
            <a:ext cx="568000" cy="25668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flipH="1">
            <a:off x="1893509" y="4960534"/>
            <a:ext cx="1123661" cy="369332"/>
          </a:xfrm>
          <a:prstGeom prst="rect">
            <a:avLst/>
          </a:prstGeom>
          <a:noFill/>
        </p:spPr>
        <p:txBody>
          <a:bodyPr wrap="square" rtlCol="0">
            <a:spAutoFit/>
          </a:bodyPr>
          <a:lstStyle/>
          <a:p>
            <a:pPr algn="ctr"/>
            <a:r>
              <a:rPr lang="en-US" dirty="0" smtClean="0"/>
              <a:t>Ch</a:t>
            </a:r>
            <a:endParaRPr lang="en-US" dirty="0"/>
          </a:p>
        </p:txBody>
      </p:sp>
      <p:cxnSp>
        <p:nvCxnSpPr>
          <p:cNvPr id="115" name="Straight Arrow Connector 114"/>
          <p:cNvCxnSpPr>
            <a:stCxn id="126" idx="7"/>
          </p:cNvCxnSpPr>
          <p:nvPr/>
        </p:nvCxnSpPr>
        <p:spPr>
          <a:xfrm rot="5400000" flipH="1" flipV="1">
            <a:off x="1951326" y="2472560"/>
            <a:ext cx="308359" cy="13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 idx="2"/>
          </p:cNvCxnSpPr>
          <p:nvPr/>
        </p:nvCxnSpPr>
        <p:spPr>
          <a:xfrm rot="5400000">
            <a:off x="2741039" y="1655061"/>
            <a:ext cx="278731" cy="47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2" idx="2"/>
            <a:endCxn id="13" idx="0"/>
          </p:cNvCxnSpPr>
          <p:nvPr/>
        </p:nvCxnSpPr>
        <p:spPr>
          <a:xfrm rot="5400000">
            <a:off x="2711499" y="2229508"/>
            <a:ext cx="3039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ight Arrow 121"/>
          <p:cNvSpPr/>
          <p:nvPr/>
        </p:nvSpPr>
        <p:spPr>
          <a:xfrm>
            <a:off x="2532504" y="2172596"/>
            <a:ext cx="216186" cy="206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flipH="1">
            <a:off x="6214821" y="4874543"/>
            <a:ext cx="1685493" cy="400110"/>
          </a:xfrm>
          <a:prstGeom prst="rect">
            <a:avLst/>
          </a:prstGeom>
          <a:noFill/>
        </p:spPr>
        <p:txBody>
          <a:bodyPr wrap="square" rtlCol="0">
            <a:spAutoFit/>
          </a:bodyPr>
          <a:lstStyle/>
          <a:p>
            <a:pPr algn="ctr"/>
            <a:r>
              <a:rPr lang="en-US" sz="2000" dirty="0" smtClean="0">
                <a:solidFill>
                  <a:srgbClr val="000000"/>
                </a:solidFill>
              </a:rPr>
              <a:t>Artery Wall</a:t>
            </a:r>
            <a:endParaRPr lang="en-US" sz="2000" dirty="0">
              <a:solidFill>
                <a:srgbClr val="000000"/>
              </a:solidFill>
            </a:endParaRPr>
          </a:p>
        </p:txBody>
      </p:sp>
      <p:sp>
        <p:nvSpPr>
          <p:cNvPr id="82" name="TextBox 81"/>
          <p:cNvSpPr txBox="1"/>
          <p:nvPr/>
        </p:nvSpPr>
        <p:spPr>
          <a:xfrm>
            <a:off x="5640029" y="6133057"/>
            <a:ext cx="1640668" cy="369332"/>
          </a:xfrm>
          <a:prstGeom prst="rect">
            <a:avLst/>
          </a:prstGeom>
          <a:noFill/>
        </p:spPr>
        <p:txBody>
          <a:bodyPr wrap="none" rtlCol="0">
            <a:spAutoFit/>
          </a:bodyPr>
          <a:lstStyle/>
          <a:p>
            <a:r>
              <a:rPr lang="en-US" dirty="0" smtClean="0"/>
              <a:t>Endothelial Cell</a:t>
            </a:r>
            <a:endParaRPr lang="en-US" dirty="0"/>
          </a:p>
        </p:txBody>
      </p:sp>
      <p:sp>
        <p:nvSpPr>
          <p:cNvPr id="83" name="TextBox 82"/>
          <p:cNvSpPr txBox="1"/>
          <p:nvPr/>
        </p:nvSpPr>
        <p:spPr>
          <a:xfrm>
            <a:off x="336192" y="2663762"/>
            <a:ext cx="992372" cy="923330"/>
          </a:xfrm>
          <a:prstGeom prst="rect">
            <a:avLst/>
          </a:prstGeom>
          <a:noFill/>
        </p:spPr>
        <p:txBody>
          <a:bodyPr wrap="square" rtlCol="0">
            <a:spAutoFit/>
          </a:bodyPr>
          <a:lstStyle/>
          <a:p>
            <a:pPr algn="r"/>
            <a:r>
              <a:rPr lang="en-US" dirty="0" smtClean="0"/>
              <a:t>Red     Blood Cell</a:t>
            </a:r>
            <a:endParaRPr lang="en-US" dirty="0"/>
          </a:p>
        </p:txBody>
      </p:sp>
      <p:sp>
        <p:nvSpPr>
          <p:cNvPr id="85" name="TextBox 84"/>
          <p:cNvSpPr txBox="1"/>
          <p:nvPr/>
        </p:nvSpPr>
        <p:spPr>
          <a:xfrm>
            <a:off x="2506364" y="3475417"/>
            <a:ext cx="902811" cy="369332"/>
          </a:xfrm>
          <a:prstGeom prst="rect">
            <a:avLst/>
          </a:prstGeom>
          <a:noFill/>
        </p:spPr>
        <p:txBody>
          <a:bodyPr wrap="none" rtlCol="0">
            <a:spAutoFit/>
          </a:bodyPr>
          <a:lstStyle/>
          <a:p>
            <a:r>
              <a:rPr lang="en-US" dirty="0" smtClean="0"/>
              <a:t>Platelet</a:t>
            </a:r>
            <a:endParaRPr lang="en-US" dirty="0"/>
          </a:p>
        </p:txBody>
      </p:sp>
      <p:sp>
        <p:nvSpPr>
          <p:cNvPr id="98" name="TextBox 97"/>
          <p:cNvSpPr txBox="1"/>
          <p:nvPr/>
        </p:nvSpPr>
        <p:spPr>
          <a:xfrm>
            <a:off x="6603450" y="2510312"/>
            <a:ext cx="1159292" cy="400110"/>
          </a:xfrm>
          <a:prstGeom prst="rect">
            <a:avLst/>
          </a:prstGeom>
          <a:noFill/>
        </p:spPr>
        <p:txBody>
          <a:bodyPr wrap="none" rtlCol="0">
            <a:spAutoFit/>
          </a:bodyPr>
          <a:lstStyle/>
          <a:p>
            <a:r>
              <a:rPr lang="en-US" sz="2000" dirty="0" smtClean="0"/>
              <a:t>Lipid Raft</a:t>
            </a:r>
            <a:endParaRPr lang="en-US" sz="2000" dirty="0"/>
          </a:p>
        </p:txBody>
      </p:sp>
      <p:sp>
        <p:nvSpPr>
          <p:cNvPr id="102" name="Title 1"/>
          <p:cNvSpPr>
            <a:spLocks noGrp="1"/>
          </p:cNvSpPr>
          <p:nvPr>
            <p:ph type="title"/>
          </p:nvPr>
        </p:nvSpPr>
        <p:spPr>
          <a:xfrm>
            <a:off x="457200" y="-102714"/>
            <a:ext cx="8229600" cy="1143000"/>
          </a:xfrm>
        </p:spPr>
        <p:txBody>
          <a:bodyPr>
            <a:normAutofit/>
          </a:bodyPr>
          <a:lstStyle/>
          <a:p>
            <a:r>
              <a:rPr lang="en-US" b="1" dirty="0" smtClean="0"/>
              <a:t>Putting it All Together</a:t>
            </a:r>
            <a:endParaRPr lang="en-US" b="1" dirty="0"/>
          </a:p>
        </p:txBody>
      </p:sp>
      <p:cxnSp>
        <p:nvCxnSpPr>
          <p:cNvPr id="109" name="Straight Arrow Connector 108"/>
          <p:cNvCxnSpPr/>
          <p:nvPr/>
        </p:nvCxnSpPr>
        <p:spPr>
          <a:xfrm flipV="1">
            <a:off x="3884079" y="3052428"/>
            <a:ext cx="281342" cy="224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3807178" y="3843867"/>
            <a:ext cx="1509888" cy="821266"/>
          </a:xfrm>
          <a:custGeom>
            <a:avLst/>
            <a:gdLst>
              <a:gd name="connsiteX0" fmla="*/ 646289 w 1509888"/>
              <a:gd name="connsiteY0" fmla="*/ 0 h 821266"/>
              <a:gd name="connsiteX1" fmla="*/ 53622 w 1509888"/>
              <a:gd name="connsiteY1" fmla="*/ 203200 h 821266"/>
              <a:gd name="connsiteX2" fmla="*/ 324555 w 1509888"/>
              <a:gd name="connsiteY2" fmla="*/ 745066 h 821266"/>
              <a:gd name="connsiteX3" fmla="*/ 1340555 w 1509888"/>
              <a:gd name="connsiteY3" fmla="*/ 660400 h 821266"/>
              <a:gd name="connsiteX4" fmla="*/ 1340555 w 1509888"/>
              <a:gd name="connsiteY4" fmla="*/ 118533 h 821266"/>
              <a:gd name="connsiteX5" fmla="*/ 561622 w 1509888"/>
              <a:gd name="connsiteY5" fmla="*/ 33866 h 821266"/>
              <a:gd name="connsiteX6" fmla="*/ 561622 w 1509888"/>
              <a:gd name="connsiteY6" fmla="*/ 33866 h 821266"/>
              <a:gd name="connsiteX7" fmla="*/ 561622 w 1509888"/>
              <a:gd name="connsiteY7" fmla="*/ 33866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9888" h="821266">
                <a:moveTo>
                  <a:pt x="646289" y="0"/>
                </a:moveTo>
                <a:cubicBezTo>
                  <a:pt x="376766" y="39511"/>
                  <a:pt x="107244" y="79022"/>
                  <a:pt x="53622" y="203200"/>
                </a:cubicBezTo>
                <a:cubicBezTo>
                  <a:pt x="0" y="327378"/>
                  <a:pt x="110066" y="668866"/>
                  <a:pt x="324555" y="745066"/>
                </a:cubicBezTo>
                <a:cubicBezTo>
                  <a:pt x="539044" y="821266"/>
                  <a:pt x="1171222" y="764822"/>
                  <a:pt x="1340555" y="660400"/>
                </a:cubicBezTo>
                <a:cubicBezTo>
                  <a:pt x="1509888" y="555978"/>
                  <a:pt x="1470377" y="222955"/>
                  <a:pt x="1340555" y="118533"/>
                </a:cubicBezTo>
                <a:cubicBezTo>
                  <a:pt x="1210733" y="14111"/>
                  <a:pt x="561622" y="33866"/>
                  <a:pt x="561622" y="33866"/>
                </a:cubicBezTo>
                <a:lnTo>
                  <a:pt x="561622" y="33866"/>
                </a:lnTo>
                <a:lnTo>
                  <a:pt x="561622" y="338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3756378" y="2238022"/>
            <a:ext cx="2071511" cy="1295400"/>
          </a:xfrm>
          <a:custGeom>
            <a:avLst/>
            <a:gdLst>
              <a:gd name="connsiteX0" fmla="*/ 883355 w 2071511"/>
              <a:gd name="connsiteY0" fmla="*/ 132645 h 1295400"/>
              <a:gd name="connsiteX1" fmla="*/ 104422 w 2071511"/>
              <a:gd name="connsiteY1" fmla="*/ 352778 h 1295400"/>
              <a:gd name="connsiteX2" fmla="*/ 256822 w 2071511"/>
              <a:gd name="connsiteY2" fmla="*/ 1148645 h 1295400"/>
              <a:gd name="connsiteX3" fmla="*/ 1323622 w 2071511"/>
              <a:gd name="connsiteY3" fmla="*/ 1233311 h 1295400"/>
              <a:gd name="connsiteX4" fmla="*/ 2017889 w 2071511"/>
              <a:gd name="connsiteY4" fmla="*/ 826911 h 1295400"/>
              <a:gd name="connsiteX5" fmla="*/ 1645355 w 2071511"/>
              <a:gd name="connsiteY5" fmla="*/ 115711 h 1295400"/>
              <a:gd name="connsiteX6" fmla="*/ 747889 w 2071511"/>
              <a:gd name="connsiteY6" fmla="*/ 13264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511" h="1295400">
                <a:moveTo>
                  <a:pt x="883355" y="132645"/>
                </a:moveTo>
                <a:cubicBezTo>
                  <a:pt x="546099" y="158045"/>
                  <a:pt x="208844" y="183445"/>
                  <a:pt x="104422" y="352778"/>
                </a:cubicBezTo>
                <a:cubicBezTo>
                  <a:pt x="0" y="522111"/>
                  <a:pt x="53622" y="1001890"/>
                  <a:pt x="256822" y="1148645"/>
                </a:cubicBezTo>
                <a:cubicBezTo>
                  <a:pt x="460022" y="1295400"/>
                  <a:pt x="1030111" y="1286933"/>
                  <a:pt x="1323622" y="1233311"/>
                </a:cubicBezTo>
                <a:cubicBezTo>
                  <a:pt x="1617133" y="1179689"/>
                  <a:pt x="1964267" y="1013178"/>
                  <a:pt x="2017889" y="826911"/>
                </a:cubicBezTo>
                <a:cubicBezTo>
                  <a:pt x="2071511" y="640644"/>
                  <a:pt x="1857022" y="231422"/>
                  <a:pt x="1645355" y="115711"/>
                </a:cubicBezTo>
                <a:cubicBezTo>
                  <a:pt x="1433688" y="0"/>
                  <a:pt x="1090788" y="66322"/>
                  <a:pt x="747889" y="1326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3434645" y="5063067"/>
            <a:ext cx="2452511" cy="965200"/>
          </a:xfrm>
          <a:custGeom>
            <a:avLst/>
            <a:gdLst>
              <a:gd name="connsiteX0" fmla="*/ 1137355 w 2452511"/>
              <a:gd name="connsiteY0" fmla="*/ 0 h 965200"/>
              <a:gd name="connsiteX1" fmla="*/ 155222 w 2452511"/>
              <a:gd name="connsiteY1" fmla="*/ 186266 h 965200"/>
              <a:gd name="connsiteX2" fmla="*/ 206022 w 2452511"/>
              <a:gd name="connsiteY2" fmla="*/ 829733 h 965200"/>
              <a:gd name="connsiteX3" fmla="*/ 1103488 w 2452511"/>
              <a:gd name="connsiteY3" fmla="*/ 795866 h 965200"/>
              <a:gd name="connsiteX4" fmla="*/ 2051755 w 2452511"/>
              <a:gd name="connsiteY4" fmla="*/ 863600 h 965200"/>
              <a:gd name="connsiteX5" fmla="*/ 2288822 w 2452511"/>
              <a:gd name="connsiteY5" fmla="*/ 186266 h 965200"/>
              <a:gd name="connsiteX6" fmla="*/ 1069622 w 2452511"/>
              <a:gd name="connsiteY6" fmla="*/ 16933 h 965200"/>
              <a:gd name="connsiteX7" fmla="*/ 1069622 w 2452511"/>
              <a:gd name="connsiteY7" fmla="*/ 16933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511" h="965200">
                <a:moveTo>
                  <a:pt x="1137355" y="0"/>
                </a:moveTo>
                <a:cubicBezTo>
                  <a:pt x="723899" y="23988"/>
                  <a:pt x="310444" y="47977"/>
                  <a:pt x="155222" y="186266"/>
                </a:cubicBezTo>
                <a:cubicBezTo>
                  <a:pt x="0" y="324555"/>
                  <a:pt x="47978" y="728133"/>
                  <a:pt x="206022" y="829733"/>
                </a:cubicBezTo>
                <a:cubicBezTo>
                  <a:pt x="364066" y="931333"/>
                  <a:pt x="795866" y="790222"/>
                  <a:pt x="1103488" y="795866"/>
                </a:cubicBezTo>
                <a:cubicBezTo>
                  <a:pt x="1411110" y="801510"/>
                  <a:pt x="1854199" y="965200"/>
                  <a:pt x="2051755" y="863600"/>
                </a:cubicBezTo>
                <a:cubicBezTo>
                  <a:pt x="2249311" y="762000"/>
                  <a:pt x="2452511" y="327377"/>
                  <a:pt x="2288822" y="186266"/>
                </a:cubicBezTo>
                <a:cubicBezTo>
                  <a:pt x="2125133" y="45155"/>
                  <a:pt x="1069622" y="16933"/>
                  <a:pt x="1069622" y="16933"/>
                </a:cubicBezTo>
                <a:lnTo>
                  <a:pt x="1069622" y="169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TextBox 122"/>
          <p:cNvSpPr txBox="1"/>
          <p:nvPr/>
        </p:nvSpPr>
        <p:spPr>
          <a:xfrm>
            <a:off x="3631480" y="6014526"/>
            <a:ext cx="2149672" cy="369332"/>
          </a:xfrm>
          <a:prstGeom prst="rect">
            <a:avLst/>
          </a:prstGeom>
          <a:noFill/>
        </p:spPr>
        <p:txBody>
          <a:bodyPr wrap="none" rtlCol="0">
            <a:spAutoFit/>
          </a:bodyPr>
          <a:lstStyle/>
          <a:p>
            <a:r>
              <a:rPr lang="en-US" dirty="0" smtClean="0"/>
              <a:t>Inflammatory Agents</a:t>
            </a:r>
            <a:endParaRPr lang="en-US" dirty="0"/>
          </a:p>
        </p:txBody>
      </p:sp>
      <p:sp>
        <p:nvSpPr>
          <p:cNvPr id="59" name="TextBox 58"/>
          <p:cNvSpPr txBox="1"/>
          <p:nvPr/>
        </p:nvSpPr>
        <p:spPr>
          <a:xfrm>
            <a:off x="7095817" y="1314692"/>
            <a:ext cx="924058" cy="1015663"/>
          </a:xfrm>
          <a:prstGeom prst="rect">
            <a:avLst/>
          </a:prstGeom>
          <a:solidFill>
            <a:srgbClr val="FCF9D6"/>
          </a:solidFill>
          <a:ln>
            <a:solidFill>
              <a:srgbClr val="000000"/>
            </a:solidFill>
          </a:ln>
        </p:spPr>
        <p:txBody>
          <a:bodyPr wrap="square" rtlCol="0">
            <a:spAutoFit/>
          </a:bodyPr>
          <a:lstStyle/>
          <a:p>
            <a:pPr algn="ctr"/>
            <a:r>
              <a:rPr lang="en-US" sz="2000" dirty="0" smtClean="0"/>
              <a:t>Heart muscle cell</a:t>
            </a:r>
            <a:endParaRPr lang="en-US" sz="2000" dirty="0"/>
          </a:p>
        </p:txBody>
      </p:sp>
      <p:sp>
        <p:nvSpPr>
          <p:cNvPr id="63" name="Freeform 62"/>
          <p:cNvSpPr/>
          <p:nvPr/>
        </p:nvSpPr>
        <p:spPr>
          <a:xfrm>
            <a:off x="1871362" y="900665"/>
            <a:ext cx="1952431" cy="2627689"/>
          </a:xfrm>
          <a:custGeom>
            <a:avLst/>
            <a:gdLst>
              <a:gd name="connsiteX0" fmla="*/ 1790291 w 1952431"/>
              <a:gd name="connsiteY0" fmla="*/ 2003979 h 2627689"/>
              <a:gd name="connsiteX1" fmla="*/ 1884873 w 1952431"/>
              <a:gd name="connsiteY1" fmla="*/ 923181 h 2627689"/>
              <a:gd name="connsiteX2" fmla="*/ 1384942 w 1952431"/>
              <a:gd name="connsiteY2" fmla="*/ 126093 h 2627689"/>
              <a:gd name="connsiteX3" fmla="*/ 209430 w 1952431"/>
              <a:gd name="connsiteY3" fmla="*/ 166623 h 2627689"/>
              <a:gd name="connsiteX4" fmla="*/ 128360 w 1952431"/>
              <a:gd name="connsiteY4" fmla="*/ 1112321 h 2627689"/>
              <a:gd name="connsiteX5" fmla="*/ 668826 w 1952431"/>
              <a:gd name="connsiteY5" fmla="*/ 2436298 h 2627689"/>
              <a:gd name="connsiteX6" fmla="*/ 1614640 w 1952431"/>
              <a:gd name="connsiteY6" fmla="*/ 2260669 h 2627689"/>
              <a:gd name="connsiteX7" fmla="*/ 1830826 w 1952431"/>
              <a:gd name="connsiteY7" fmla="*/ 1693250 h 2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431" h="2627689">
                <a:moveTo>
                  <a:pt x="1790291" y="2003979"/>
                </a:moveTo>
                <a:cubicBezTo>
                  <a:pt x="1871361" y="1620070"/>
                  <a:pt x="1952431" y="1236162"/>
                  <a:pt x="1884873" y="923181"/>
                </a:cubicBezTo>
                <a:cubicBezTo>
                  <a:pt x="1817315" y="610200"/>
                  <a:pt x="1664182" y="252186"/>
                  <a:pt x="1384942" y="126093"/>
                </a:cubicBezTo>
                <a:cubicBezTo>
                  <a:pt x="1105702" y="0"/>
                  <a:pt x="418860" y="2252"/>
                  <a:pt x="209430" y="166623"/>
                </a:cubicBezTo>
                <a:cubicBezTo>
                  <a:pt x="0" y="330994"/>
                  <a:pt x="51794" y="734042"/>
                  <a:pt x="128360" y="1112321"/>
                </a:cubicBezTo>
                <a:cubicBezTo>
                  <a:pt x="204926" y="1490600"/>
                  <a:pt x="421113" y="2244907"/>
                  <a:pt x="668826" y="2436298"/>
                </a:cubicBezTo>
                <a:cubicBezTo>
                  <a:pt x="916539" y="2627689"/>
                  <a:pt x="1420973" y="2384510"/>
                  <a:pt x="1614640" y="2260669"/>
                </a:cubicBezTo>
                <a:cubicBezTo>
                  <a:pt x="1808307" y="2136828"/>
                  <a:pt x="1830826" y="1693250"/>
                  <a:pt x="1830826" y="16932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a:off x="336192" y="1708189"/>
            <a:ext cx="2034882" cy="400110"/>
          </a:xfrm>
          <a:prstGeom prst="rect">
            <a:avLst/>
          </a:prstGeom>
          <a:solidFill>
            <a:srgbClr val="FFFFD8"/>
          </a:solidFill>
          <a:ln>
            <a:solidFill>
              <a:srgbClr val="000000"/>
            </a:solidFill>
          </a:ln>
        </p:spPr>
        <p:txBody>
          <a:bodyPr wrap="none" rtlCol="0">
            <a:spAutoFit/>
          </a:bodyPr>
          <a:lstStyle/>
          <a:p>
            <a:r>
              <a:rPr lang="en-US" sz="2000" dirty="0" smtClean="0"/>
              <a:t>Synthesize sulfate</a:t>
            </a:r>
            <a:endParaRPr lang="en-US" sz="2000" dirty="0"/>
          </a:p>
        </p:txBody>
      </p:sp>
    </p:spTree>
    <p:extLst>
      <p:ext uri="{BB962C8B-B14F-4D97-AF65-F5344CB8AC3E}">
        <p14:creationId xmlns:p14="http://schemas.microsoft.com/office/powerpoint/2010/main" val="513159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subTnLst>
                                    <p:set>
                                      <p:cBhvr override="childStyle">
                                        <p:cTn dur="1" fill="hold" display="0" masterRel="nextClick" afterEffect="1"/>
                                        <p:tgtEl>
                                          <p:spTgt spid="12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left)">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p:bldP spid="117" grpId="0" animBg="1"/>
      <p:bldP spid="118" grpId="0" animBg="1"/>
      <p:bldP spid="120" grpId="0" animBg="1"/>
      <p:bldP spid="63" grpId="0" animBg="1"/>
      <p:bldP spid="6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val 125"/>
          <p:cNvSpPr/>
          <p:nvPr/>
        </p:nvSpPr>
        <p:spPr>
          <a:xfrm>
            <a:off x="1403309" y="2588024"/>
            <a:ext cx="740814" cy="7414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97893" y="2750828"/>
            <a:ext cx="569387" cy="369332"/>
          </a:xfrm>
          <a:prstGeom prst="rect">
            <a:avLst/>
          </a:prstGeom>
          <a:noFill/>
        </p:spPr>
        <p:txBody>
          <a:bodyPr wrap="none" rtlCol="0">
            <a:spAutoFit/>
          </a:bodyPr>
          <a:lstStyle/>
          <a:p>
            <a:r>
              <a:rPr lang="en-US" dirty="0" smtClean="0"/>
              <a:t>RBC</a:t>
            </a:r>
            <a:endParaRPr lang="en-US" dirty="0"/>
          </a:p>
        </p:txBody>
      </p:sp>
      <p:sp>
        <p:nvSpPr>
          <p:cNvPr id="8" name="TextBox 7"/>
          <p:cNvSpPr txBox="1"/>
          <p:nvPr/>
        </p:nvSpPr>
        <p:spPr>
          <a:xfrm flipH="1">
            <a:off x="2034445" y="2077521"/>
            <a:ext cx="714245" cy="369332"/>
          </a:xfrm>
          <a:prstGeom prst="rect">
            <a:avLst/>
          </a:prstGeom>
          <a:noFill/>
        </p:spPr>
        <p:txBody>
          <a:bodyPr wrap="square" rtlCol="0">
            <a:spAutoFit/>
          </a:bodyPr>
          <a:lstStyle/>
          <a:p>
            <a:r>
              <a:rPr lang="en-US" dirty="0" smtClean="0"/>
              <a:t>ATP</a:t>
            </a:r>
            <a:endParaRPr lang="en-US" dirty="0"/>
          </a:p>
        </p:txBody>
      </p:sp>
      <p:sp>
        <p:nvSpPr>
          <p:cNvPr id="11" name="TextBox 10"/>
          <p:cNvSpPr txBox="1"/>
          <p:nvPr/>
        </p:nvSpPr>
        <p:spPr>
          <a:xfrm flipH="1">
            <a:off x="2039114" y="1169982"/>
            <a:ext cx="1729816" cy="369332"/>
          </a:xfrm>
          <a:prstGeom prst="rect">
            <a:avLst/>
          </a:prstGeom>
          <a:noFill/>
        </p:spPr>
        <p:txBody>
          <a:bodyPr wrap="square" rtlCol="0">
            <a:spAutoFit/>
          </a:bodyPr>
          <a:lstStyle/>
          <a:p>
            <a:pPr algn="ctr"/>
            <a:r>
              <a:rPr lang="en-US" dirty="0" err="1" smtClean="0"/>
              <a:t>homocysteine</a:t>
            </a:r>
            <a:endParaRPr lang="en-US" dirty="0"/>
          </a:p>
        </p:txBody>
      </p:sp>
      <p:sp>
        <p:nvSpPr>
          <p:cNvPr id="12" name="TextBox 11"/>
          <p:cNvSpPr txBox="1"/>
          <p:nvPr/>
        </p:nvSpPr>
        <p:spPr>
          <a:xfrm flipH="1">
            <a:off x="1998578" y="1708189"/>
            <a:ext cx="1729816" cy="369332"/>
          </a:xfrm>
          <a:prstGeom prst="rect">
            <a:avLst/>
          </a:prstGeom>
          <a:noFill/>
        </p:spPr>
        <p:txBody>
          <a:bodyPr wrap="square" rtlCol="0">
            <a:spAutoFit/>
          </a:bodyPr>
          <a:lstStyle/>
          <a:p>
            <a:pPr algn="ctr"/>
            <a:r>
              <a:rPr lang="en-US" dirty="0" smtClean="0"/>
              <a:t>sulfate</a:t>
            </a:r>
            <a:endParaRPr lang="en-US" dirty="0"/>
          </a:p>
        </p:txBody>
      </p:sp>
      <p:sp>
        <p:nvSpPr>
          <p:cNvPr id="13" name="TextBox 12"/>
          <p:cNvSpPr txBox="1"/>
          <p:nvPr/>
        </p:nvSpPr>
        <p:spPr>
          <a:xfrm flipH="1">
            <a:off x="2506364" y="2381496"/>
            <a:ext cx="714245" cy="369332"/>
          </a:xfrm>
          <a:prstGeom prst="rect">
            <a:avLst/>
          </a:prstGeom>
          <a:noFill/>
        </p:spPr>
        <p:txBody>
          <a:bodyPr wrap="square" rtlCol="0">
            <a:spAutoFit/>
          </a:bodyPr>
          <a:lstStyle/>
          <a:p>
            <a:pPr algn="ctr"/>
            <a:r>
              <a:rPr lang="en-US" dirty="0" smtClean="0"/>
              <a:t>PAPS</a:t>
            </a:r>
            <a:endParaRPr lang="en-US" dirty="0"/>
          </a:p>
        </p:txBody>
      </p:sp>
      <p:sp>
        <p:nvSpPr>
          <p:cNvPr id="14" name="TextBox 13"/>
          <p:cNvSpPr txBox="1"/>
          <p:nvPr/>
        </p:nvSpPr>
        <p:spPr>
          <a:xfrm flipH="1">
            <a:off x="4881719" y="5252047"/>
            <a:ext cx="714245"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LDL</a:t>
            </a:r>
            <a:endParaRPr lang="en-US" sz="2400" dirty="0">
              <a:ln>
                <a:solidFill>
                  <a:srgbClr val="FF0000"/>
                </a:solidFill>
              </a:ln>
              <a:solidFill>
                <a:srgbClr val="FF0000"/>
              </a:solidFill>
            </a:endParaRPr>
          </a:p>
        </p:txBody>
      </p:sp>
      <p:sp>
        <p:nvSpPr>
          <p:cNvPr id="15" name="TextBox 14"/>
          <p:cNvSpPr txBox="1"/>
          <p:nvPr/>
        </p:nvSpPr>
        <p:spPr>
          <a:xfrm flipH="1">
            <a:off x="3758667" y="4002395"/>
            <a:ext cx="1513481"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HDL-A1</a:t>
            </a:r>
            <a:endParaRPr lang="en-US" sz="2400" dirty="0">
              <a:ln>
                <a:solidFill>
                  <a:srgbClr val="FF0000"/>
                </a:solidFill>
              </a:ln>
              <a:solidFill>
                <a:srgbClr val="FF0000"/>
              </a:solidFill>
            </a:endParaRPr>
          </a:p>
        </p:txBody>
      </p:sp>
      <p:sp>
        <p:nvSpPr>
          <p:cNvPr id="17" name="TextBox 16"/>
          <p:cNvSpPr txBox="1"/>
          <p:nvPr/>
        </p:nvSpPr>
        <p:spPr>
          <a:xfrm flipH="1">
            <a:off x="3613682" y="5269756"/>
            <a:ext cx="942367" cy="461665"/>
          </a:xfrm>
          <a:prstGeom prst="rect">
            <a:avLst/>
          </a:prstGeom>
          <a:noFill/>
          <a:ln>
            <a:noFill/>
          </a:ln>
        </p:spPr>
        <p:txBody>
          <a:bodyPr wrap="square" rtlCol="0">
            <a:spAutoFit/>
          </a:bodyPr>
          <a:lstStyle/>
          <a:p>
            <a:pPr algn="ctr"/>
            <a:r>
              <a:rPr lang="en-US" sz="2400" dirty="0" err="1" smtClean="0">
                <a:ln>
                  <a:solidFill>
                    <a:srgbClr val="FF0000"/>
                  </a:solidFill>
                </a:ln>
                <a:solidFill>
                  <a:srgbClr val="FF0000"/>
                </a:solidFill>
              </a:rPr>
              <a:t>oxLDL</a:t>
            </a:r>
            <a:endParaRPr lang="en-US" sz="2400" dirty="0">
              <a:ln>
                <a:solidFill>
                  <a:srgbClr val="FF0000"/>
                </a:solidFill>
              </a:ln>
              <a:solidFill>
                <a:srgbClr val="FF0000"/>
              </a:solidFill>
            </a:endParaRPr>
          </a:p>
        </p:txBody>
      </p:sp>
      <p:grpSp>
        <p:nvGrpSpPr>
          <p:cNvPr id="2" name="Group 19"/>
          <p:cNvGrpSpPr/>
          <p:nvPr/>
        </p:nvGrpSpPr>
        <p:grpSpPr>
          <a:xfrm>
            <a:off x="3262146" y="3122648"/>
            <a:ext cx="621933" cy="607355"/>
            <a:chOff x="3262146" y="2546926"/>
            <a:chExt cx="621933" cy="607355"/>
          </a:xfrm>
        </p:grpSpPr>
        <p:sp>
          <p:nvSpPr>
            <p:cNvPr id="18" name="Dodecagon 17"/>
            <p:cNvSpPr/>
            <p:nvPr/>
          </p:nvSpPr>
          <p:spPr>
            <a:xfrm>
              <a:off x="3262146" y="2546926"/>
              <a:ext cx="621933" cy="607355"/>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348116" y="2629288"/>
              <a:ext cx="184666" cy="369332"/>
            </a:xfrm>
            <a:prstGeom prst="rect">
              <a:avLst/>
            </a:prstGeom>
            <a:noFill/>
          </p:spPr>
          <p:txBody>
            <a:bodyPr wrap="none" rtlCol="0">
              <a:spAutoFit/>
            </a:bodyPr>
            <a:lstStyle/>
            <a:p>
              <a:r>
                <a:rPr lang="en-US" dirty="0" smtClean="0"/>
                <a:t> </a:t>
              </a:r>
              <a:endParaRPr lang="en-US" dirty="0"/>
            </a:p>
          </p:txBody>
        </p:sp>
      </p:grpSp>
      <p:sp>
        <p:nvSpPr>
          <p:cNvPr id="22" name="Dodecagon 21"/>
          <p:cNvSpPr/>
          <p:nvPr/>
        </p:nvSpPr>
        <p:spPr>
          <a:xfrm>
            <a:off x="5640029" y="5329866"/>
            <a:ext cx="948005" cy="692808"/>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flipH="1">
            <a:off x="4165421" y="5759610"/>
            <a:ext cx="1123661" cy="369332"/>
          </a:xfrm>
          <a:prstGeom prst="rect">
            <a:avLst/>
          </a:prstGeom>
          <a:noFill/>
        </p:spPr>
        <p:txBody>
          <a:bodyPr wrap="square" rtlCol="0">
            <a:spAutoFit/>
          </a:bodyPr>
          <a:lstStyle/>
          <a:p>
            <a:pPr algn="ctr"/>
            <a:r>
              <a:rPr lang="en-US" dirty="0" smtClean="0"/>
              <a:t>ROS</a:t>
            </a:r>
            <a:endParaRPr lang="en-US" dirty="0"/>
          </a:p>
        </p:txBody>
      </p:sp>
      <p:sp>
        <p:nvSpPr>
          <p:cNvPr id="25" name="TextBox 24"/>
          <p:cNvSpPr txBox="1"/>
          <p:nvPr/>
        </p:nvSpPr>
        <p:spPr>
          <a:xfrm flipH="1">
            <a:off x="5441385" y="3713411"/>
            <a:ext cx="967185" cy="369332"/>
          </a:xfrm>
          <a:prstGeom prst="rect">
            <a:avLst/>
          </a:prstGeom>
          <a:noFill/>
        </p:spPr>
        <p:txBody>
          <a:bodyPr wrap="square" rtlCol="0">
            <a:spAutoFit/>
          </a:bodyPr>
          <a:lstStyle/>
          <a:p>
            <a:pPr algn="ctr"/>
            <a:r>
              <a:rPr lang="en-US" dirty="0" smtClean="0"/>
              <a:t>glucose</a:t>
            </a:r>
            <a:endParaRPr lang="en-US" dirty="0"/>
          </a:p>
        </p:txBody>
      </p:sp>
      <p:grpSp>
        <p:nvGrpSpPr>
          <p:cNvPr id="3" name="Group 31"/>
          <p:cNvGrpSpPr/>
          <p:nvPr/>
        </p:nvGrpSpPr>
        <p:grpSpPr>
          <a:xfrm flipH="1">
            <a:off x="2053719" y="4184729"/>
            <a:ext cx="1628189" cy="1677866"/>
            <a:chOff x="457200" y="2048750"/>
            <a:chExt cx="1914129" cy="1890346"/>
          </a:xfrm>
        </p:grpSpPr>
        <p:sp>
          <p:nvSpPr>
            <p:cNvPr id="33" name="Oval 32"/>
            <p:cNvSpPr/>
            <p:nvPr/>
          </p:nvSpPr>
          <p:spPr>
            <a:xfrm>
              <a:off x="457200" y="2048750"/>
              <a:ext cx="1914129" cy="1890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1026924" y="2264469"/>
              <a:ext cx="1283606" cy="1418279"/>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flipH="1">
            <a:off x="2398686" y="5390454"/>
            <a:ext cx="1123661" cy="369332"/>
          </a:xfrm>
          <a:prstGeom prst="rect">
            <a:avLst/>
          </a:prstGeom>
          <a:noFill/>
        </p:spPr>
        <p:txBody>
          <a:bodyPr wrap="square" rtlCol="0">
            <a:spAutoFit/>
          </a:bodyPr>
          <a:lstStyle/>
          <a:p>
            <a:pPr algn="ctr"/>
            <a:r>
              <a:rPr lang="en-US" dirty="0" err="1" smtClean="0"/>
              <a:t>ApoE</a:t>
            </a:r>
            <a:endParaRPr lang="en-US" dirty="0"/>
          </a:p>
        </p:txBody>
      </p:sp>
      <p:sp>
        <p:nvSpPr>
          <p:cNvPr id="37" name="TextBox 36"/>
          <p:cNvSpPr txBox="1"/>
          <p:nvPr/>
        </p:nvSpPr>
        <p:spPr>
          <a:xfrm flipH="1">
            <a:off x="2053719" y="4376201"/>
            <a:ext cx="1629661" cy="369332"/>
          </a:xfrm>
          <a:prstGeom prst="rect">
            <a:avLst/>
          </a:prstGeom>
          <a:noFill/>
        </p:spPr>
        <p:txBody>
          <a:bodyPr wrap="square" rtlCol="0">
            <a:spAutoFit/>
          </a:bodyPr>
          <a:lstStyle/>
          <a:p>
            <a:pPr algn="ctr"/>
            <a:r>
              <a:rPr lang="en-US" dirty="0" smtClean="0"/>
              <a:t>macrophage</a:t>
            </a:r>
            <a:endParaRPr lang="en-US" dirty="0"/>
          </a:p>
        </p:txBody>
      </p:sp>
      <p:sp>
        <p:nvSpPr>
          <p:cNvPr id="39" name="TextBox 38"/>
          <p:cNvSpPr txBox="1"/>
          <p:nvPr/>
        </p:nvSpPr>
        <p:spPr>
          <a:xfrm flipH="1">
            <a:off x="3980151" y="2588024"/>
            <a:ext cx="1597974" cy="830997"/>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Cholesterol Sulfate</a:t>
            </a:r>
            <a:endParaRPr lang="en-US" sz="2000" dirty="0">
              <a:ln>
                <a:solidFill>
                  <a:srgbClr val="FF0000"/>
                </a:solidFill>
              </a:ln>
              <a:solidFill>
                <a:srgbClr val="FF0000"/>
              </a:solidFill>
            </a:endParaRPr>
          </a:p>
        </p:txBody>
      </p:sp>
      <p:sp>
        <p:nvSpPr>
          <p:cNvPr id="40" name="TextBox 39"/>
          <p:cNvSpPr txBox="1"/>
          <p:nvPr/>
        </p:nvSpPr>
        <p:spPr>
          <a:xfrm flipH="1">
            <a:off x="5219321" y="3205010"/>
            <a:ext cx="1123661" cy="369332"/>
          </a:xfrm>
          <a:prstGeom prst="rect">
            <a:avLst/>
          </a:prstGeom>
          <a:noFill/>
        </p:spPr>
        <p:txBody>
          <a:bodyPr wrap="square" rtlCol="0">
            <a:spAutoFit/>
          </a:bodyPr>
          <a:lstStyle/>
          <a:p>
            <a:pPr algn="ctr"/>
            <a:r>
              <a:rPr lang="en-US" dirty="0" smtClean="0"/>
              <a:t>insulin</a:t>
            </a:r>
            <a:endParaRPr lang="en-US" dirty="0"/>
          </a:p>
        </p:txBody>
      </p:sp>
      <p:sp>
        <p:nvSpPr>
          <p:cNvPr id="44" name="Freeform 43"/>
          <p:cNvSpPr/>
          <p:nvPr/>
        </p:nvSpPr>
        <p:spPr>
          <a:xfrm>
            <a:off x="6149521" y="1102611"/>
            <a:ext cx="2161862" cy="3309944"/>
          </a:xfrm>
          <a:custGeom>
            <a:avLst/>
            <a:gdLst>
              <a:gd name="connsiteX0" fmla="*/ 972838 w 2161862"/>
              <a:gd name="connsiteY0" fmla="*/ 0 h 3309944"/>
              <a:gd name="connsiteX1" fmla="*/ 364815 w 2161862"/>
              <a:gd name="connsiteY1" fmla="*/ 729539 h 3309944"/>
              <a:gd name="connsiteX2" fmla="*/ 40535 w 2161862"/>
              <a:gd name="connsiteY2" fmla="*/ 1661727 h 3309944"/>
              <a:gd name="connsiteX3" fmla="*/ 608024 w 2161862"/>
              <a:gd name="connsiteY3" fmla="*/ 2553385 h 3309944"/>
              <a:gd name="connsiteX4" fmla="*/ 2161862 w 2161862"/>
              <a:gd name="connsiteY4" fmla="*/ 3309944 h 3309944"/>
              <a:gd name="connsiteX5" fmla="*/ 2161862 w 2161862"/>
              <a:gd name="connsiteY5" fmla="*/ 3309944 h 330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862" h="3309944">
                <a:moveTo>
                  <a:pt x="972838" y="0"/>
                </a:moveTo>
                <a:cubicBezTo>
                  <a:pt x="746518" y="226292"/>
                  <a:pt x="520199" y="452584"/>
                  <a:pt x="364815" y="729539"/>
                </a:cubicBezTo>
                <a:cubicBezTo>
                  <a:pt x="209431" y="1006494"/>
                  <a:pt x="0" y="1357753"/>
                  <a:pt x="40535" y="1661727"/>
                </a:cubicBezTo>
                <a:cubicBezTo>
                  <a:pt x="81070" y="1965701"/>
                  <a:pt x="254470" y="2278682"/>
                  <a:pt x="608024" y="2553385"/>
                </a:cubicBezTo>
                <a:cubicBezTo>
                  <a:pt x="961578" y="2828088"/>
                  <a:pt x="2161862" y="3309944"/>
                  <a:pt x="2161862" y="3309944"/>
                </a:cubicBezTo>
                <a:lnTo>
                  <a:pt x="2161862" y="330994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976171" y="2170781"/>
            <a:ext cx="823498" cy="1186626"/>
          </a:xfrm>
          <a:custGeom>
            <a:avLst/>
            <a:gdLst>
              <a:gd name="connsiteX0" fmla="*/ 391837 w 592260"/>
              <a:gd name="connsiteY0" fmla="*/ 40530 h 1186626"/>
              <a:gd name="connsiteX1" fmla="*/ 135116 w 592260"/>
              <a:gd name="connsiteY1" fmla="*/ 81060 h 1186626"/>
              <a:gd name="connsiteX2" fmla="*/ 0 w 592260"/>
              <a:gd name="connsiteY2" fmla="*/ 432319 h 1186626"/>
              <a:gd name="connsiteX3" fmla="*/ 135116 w 592260"/>
              <a:gd name="connsiteY3" fmla="*/ 986228 h 1186626"/>
              <a:gd name="connsiteX4" fmla="*/ 445884 w 592260"/>
              <a:gd name="connsiteY4" fmla="*/ 1175368 h 1186626"/>
              <a:gd name="connsiteX5" fmla="*/ 581000 w 592260"/>
              <a:gd name="connsiteY5" fmla="*/ 1053778 h 1186626"/>
              <a:gd name="connsiteX6" fmla="*/ 378325 w 592260"/>
              <a:gd name="connsiteY6" fmla="*/ 743049 h 1186626"/>
              <a:gd name="connsiteX7" fmla="*/ 337790 w 592260"/>
              <a:gd name="connsiteY7" fmla="*/ 472849 h 1186626"/>
              <a:gd name="connsiteX8" fmla="*/ 391837 w 592260"/>
              <a:gd name="connsiteY8" fmla="*/ 108080 h 1186626"/>
              <a:gd name="connsiteX9" fmla="*/ 283744 w 592260"/>
              <a:gd name="connsiteY9" fmla="*/ 0 h 11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260" h="1186626">
                <a:moveTo>
                  <a:pt x="391837" y="40530"/>
                </a:moveTo>
                <a:cubicBezTo>
                  <a:pt x="296129" y="28146"/>
                  <a:pt x="200422" y="15762"/>
                  <a:pt x="135116" y="81060"/>
                </a:cubicBezTo>
                <a:cubicBezTo>
                  <a:pt x="69810" y="146358"/>
                  <a:pt x="0" y="281458"/>
                  <a:pt x="0" y="432319"/>
                </a:cubicBezTo>
                <a:cubicBezTo>
                  <a:pt x="0" y="583180"/>
                  <a:pt x="60802" y="862387"/>
                  <a:pt x="135116" y="986228"/>
                </a:cubicBezTo>
                <a:cubicBezTo>
                  <a:pt x="209430" y="1110069"/>
                  <a:pt x="371570" y="1164110"/>
                  <a:pt x="445884" y="1175368"/>
                </a:cubicBezTo>
                <a:cubicBezTo>
                  <a:pt x="520198" y="1186626"/>
                  <a:pt x="592260" y="1125831"/>
                  <a:pt x="581000" y="1053778"/>
                </a:cubicBezTo>
                <a:cubicBezTo>
                  <a:pt x="569740" y="981725"/>
                  <a:pt x="418860" y="839870"/>
                  <a:pt x="378325" y="743049"/>
                </a:cubicBezTo>
                <a:cubicBezTo>
                  <a:pt x="337790" y="646228"/>
                  <a:pt x="335538" y="578677"/>
                  <a:pt x="337790" y="472849"/>
                </a:cubicBezTo>
                <a:cubicBezTo>
                  <a:pt x="340042" y="367021"/>
                  <a:pt x="400845" y="186888"/>
                  <a:pt x="391837" y="108080"/>
                </a:cubicBezTo>
                <a:cubicBezTo>
                  <a:pt x="382829" y="29272"/>
                  <a:pt x="283744" y="0"/>
                  <a:pt x="283744"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5" name="TextBox 54"/>
          <p:cNvSpPr txBox="1"/>
          <p:nvPr/>
        </p:nvSpPr>
        <p:spPr>
          <a:xfrm>
            <a:off x="1884612" y="4108143"/>
            <a:ext cx="441647" cy="369332"/>
          </a:xfrm>
          <a:prstGeom prst="rect">
            <a:avLst/>
          </a:prstGeom>
          <a:noFill/>
        </p:spPr>
        <p:txBody>
          <a:bodyPr wrap="none" rtlCol="0">
            <a:spAutoFit/>
          </a:bodyPr>
          <a:lstStyle/>
          <a:p>
            <a:r>
              <a:rPr lang="en-US" dirty="0" smtClean="0"/>
              <a:t>(3)</a:t>
            </a:r>
            <a:endParaRPr lang="en-US" dirty="0"/>
          </a:p>
        </p:txBody>
      </p:sp>
      <p:cxnSp>
        <p:nvCxnSpPr>
          <p:cNvPr id="61" name="Straight Arrow Connector 60"/>
          <p:cNvCxnSpPr/>
          <p:nvPr/>
        </p:nvCxnSpPr>
        <p:spPr>
          <a:xfrm flipV="1">
            <a:off x="5640029" y="2446853"/>
            <a:ext cx="768541" cy="374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5652608" y="3087906"/>
            <a:ext cx="1079526" cy="432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3445504" y="4382905"/>
            <a:ext cx="640874" cy="540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a:off x="4461239" y="5515308"/>
            <a:ext cx="5172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Up Arrow 92"/>
          <p:cNvSpPr/>
          <p:nvPr/>
        </p:nvSpPr>
        <p:spPr>
          <a:xfrm>
            <a:off x="4611455" y="5608041"/>
            <a:ext cx="168666" cy="2275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flipH="1">
            <a:off x="4936921" y="5719080"/>
            <a:ext cx="639696" cy="225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V="1">
            <a:off x="3874755" y="3615113"/>
            <a:ext cx="363903" cy="464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rot="16200000" flipH="1">
            <a:off x="2914054" y="2772606"/>
            <a:ext cx="453194" cy="355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10800000">
            <a:off x="3335052" y="5224024"/>
            <a:ext cx="415888" cy="2928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flipH="1">
            <a:off x="2754509" y="4902704"/>
            <a:ext cx="1123661" cy="369332"/>
          </a:xfrm>
          <a:prstGeom prst="rect">
            <a:avLst/>
          </a:prstGeom>
          <a:noFill/>
        </p:spPr>
        <p:txBody>
          <a:bodyPr wrap="square" rtlCol="0">
            <a:spAutoFit/>
          </a:bodyPr>
          <a:lstStyle/>
          <a:p>
            <a:pPr algn="ctr"/>
            <a:r>
              <a:rPr lang="en-US" dirty="0" smtClean="0"/>
              <a:t>Ch</a:t>
            </a:r>
            <a:endParaRPr lang="en-US" dirty="0"/>
          </a:p>
        </p:txBody>
      </p:sp>
      <p:sp>
        <p:nvSpPr>
          <p:cNvPr id="110" name="Left-Right Arrow 109"/>
          <p:cNvSpPr/>
          <p:nvPr/>
        </p:nvSpPr>
        <p:spPr>
          <a:xfrm>
            <a:off x="2606122" y="5017964"/>
            <a:ext cx="568000" cy="25668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flipH="1">
            <a:off x="1893509" y="4960534"/>
            <a:ext cx="1123661" cy="369332"/>
          </a:xfrm>
          <a:prstGeom prst="rect">
            <a:avLst/>
          </a:prstGeom>
          <a:noFill/>
        </p:spPr>
        <p:txBody>
          <a:bodyPr wrap="square" rtlCol="0">
            <a:spAutoFit/>
          </a:bodyPr>
          <a:lstStyle/>
          <a:p>
            <a:pPr algn="ctr"/>
            <a:r>
              <a:rPr lang="en-US" dirty="0" smtClean="0"/>
              <a:t>Ch</a:t>
            </a:r>
            <a:endParaRPr lang="en-US" dirty="0"/>
          </a:p>
        </p:txBody>
      </p:sp>
      <p:cxnSp>
        <p:nvCxnSpPr>
          <p:cNvPr id="115" name="Straight Arrow Connector 114"/>
          <p:cNvCxnSpPr>
            <a:stCxn id="126" idx="7"/>
          </p:cNvCxnSpPr>
          <p:nvPr/>
        </p:nvCxnSpPr>
        <p:spPr>
          <a:xfrm rot="5400000" flipH="1" flipV="1">
            <a:off x="1951326" y="2472560"/>
            <a:ext cx="308359" cy="13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 idx="2"/>
          </p:cNvCxnSpPr>
          <p:nvPr/>
        </p:nvCxnSpPr>
        <p:spPr>
          <a:xfrm rot="5400000">
            <a:off x="2741039" y="1655061"/>
            <a:ext cx="278731" cy="47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2" idx="2"/>
            <a:endCxn id="13" idx="0"/>
          </p:cNvCxnSpPr>
          <p:nvPr/>
        </p:nvCxnSpPr>
        <p:spPr>
          <a:xfrm rot="5400000">
            <a:off x="2711499" y="2229508"/>
            <a:ext cx="3039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ight Arrow 121"/>
          <p:cNvSpPr/>
          <p:nvPr/>
        </p:nvSpPr>
        <p:spPr>
          <a:xfrm>
            <a:off x="2532504" y="2172596"/>
            <a:ext cx="216186" cy="206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flipH="1">
            <a:off x="6214821" y="4874543"/>
            <a:ext cx="1685493" cy="400110"/>
          </a:xfrm>
          <a:prstGeom prst="rect">
            <a:avLst/>
          </a:prstGeom>
          <a:noFill/>
        </p:spPr>
        <p:txBody>
          <a:bodyPr wrap="square" rtlCol="0">
            <a:spAutoFit/>
          </a:bodyPr>
          <a:lstStyle/>
          <a:p>
            <a:pPr algn="ctr"/>
            <a:r>
              <a:rPr lang="en-US" sz="2000" dirty="0" smtClean="0">
                <a:solidFill>
                  <a:srgbClr val="000000"/>
                </a:solidFill>
              </a:rPr>
              <a:t>Artery Wall</a:t>
            </a:r>
            <a:endParaRPr lang="en-US" sz="2000" dirty="0">
              <a:solidFill>
                <a:srgbClr val="000000"/>
              </a:solidFill>
            </a:endParaRPr>
          </a:p>
        </p:txBody>
      </p:sp>
      <p:sp>
        <p:nvSpPr>
          <p:cNvPr id="82" name="TextBox 81"/>
          <p:cNvSpPr txBox="1"/>
          <p:nvPr/>
        </p:nvSpPr>
        <p:spPr>
          <a:xfrm>
            <a:off x="5640029" y="6133057"/>
            <a:ext cx="1640668" cy="369332"/>
          </a:xfrm>
          <a:prstGeom prst="rect">
            <a:avLst/>
          </a:prstGeom>
          <a:noFill/>
        </p:spPr>
        <p:txBody>
          <a:bodyPr wrap="none" rtlCol="0">
            <a:spAutoFit/>
          </a:bodyPr>
          <a:lstStyle/>
          <a:p>
            <a:r>
              <a:rPr lang="en-US" dirty="0" smtClean="0"/>
              <a:t>Endothelial Cell</a:t>
            </a:r>
            <a:endParaRPr lang="en-US" dirty="0"/>
          </a:p>
        </p:txBody>
      </p:sp>
      <p:sp>
        <p:nvSpPr>
          <p:cNvPr id="83" name="TextBox 82"/>
          <p:cNvSpPr txBox="1"/>
          <p:nvPr/>
        </p:nvSpPr>
        <p:spPr>
          <a:xfrm>
            <a:off x="336192" y="2663762"/>
            <a:ext cx="992372" cy="923330"/>
          </a:xfrm>
          <a:prstGeom prst="rect">
            <a:avLst/>
          </a:prstGeom>
          <a:noFill/>
        </p:spPr>
        <p:txBody>
          <a:bodyPr wrap="square" rtlCol="0">
            <a:spAutoFit/>
          </a:bodyPr>
          <a:lstStyle/>
          <a:p>
            <a:pPr algn="r"/>
            <a:r>
              <a:rPr lang="en-US" dirty="0" smtClean="0"/>
              <a:t>Red     Blood Cell</a:t>
            </a:r>
            <a:endParaRPr lang="en-US" dirty="0"/>
          </a:p>
        </p:txBody>
      </p:sp>
      <p:sp>
        <p:nvSpPr>
          <p:cNvPr id="85" name="TextBox 84"/>
          <p:cNvSpPr txBox="1"/>
          <p:nvPr/>
        </p:nvSpPr>
        <p:spPr>
          <a:xfrm>
            <a:off x="2506364" y="3475417"/>
            <a:ext cx="902811" cy="369332"/>
          </a:xfrm>
          <a:prstGeom prst="rect">
            <a:avLst/>
          </a:prstGeom>
          <a:noFill/>
        </p:spPr>
        <p:txBody>
          <a:bodyPr wrap="none" rtlCol="0">
            <a:spAutoFit/>
          </a:bodyPr>
          <a:lstStyle/>
          <a:p>
            <a:r>
              <a:rPr lang="en-US" dirty="0" smtClean="0"/>
              <a:t>Platelet</a:t>
            </a:r>
            <a:endParaRPr lang="en-US" dirty="0"/>
          </a:p>
        </p:txBody>
      </p:sp>
      <p:sp>
        <p:nvSpPr>
          <p:cNvPr id="98" name="TextBox 97"/>
          <p:cNvSpPr txBox="1"/>
          <p:nvPr/>
        </p:nvSpPr>
        <p:spPr>
          <a:xfrm>
            <a:off x="6603450" y="2510312"/>
            <a:ext cx="1159292" cy="400110"/>
          </a:xfrm>
          <a:prstGeom prst="rect">
            <a:avLst/>
          </a:prstGeom>
          <a:noFill/>
        </p:spPr>
        <p:txBody>
          <a:bodyPr wrap="none" rtlCol="0">
            <a:spAutoFit/>
          </a:bodyPr>
          <a:lstStyle/>
          <a:p>
            <a:r>
              <a:rPr lang="en-US" sz="2000" dirty="0" smtClean="0"/>
              <a:t>Lipid Raft</a:t>
            </a:r>
            <a:endParaRPr lang="en-US" sz="2000" dirty="0"/>
          </a:p>
        </p:txBody>
      </p:sp>
      <p:sp>
        <p:nvSpPr>
          <p:cNvPr id="102" name="Title 1"/>
          <p:cNvSpPr>
            <a:spLocks noGrp="1"/>
          </p:cNvSpPr>
          <p:nvPr>
            <p:ph type="title"/>
          </p:nvPr>
        </p:nvSpPr>
        <p:spPr>
          <a:xfrm>
            <a:off x="457200" y="-102714"/>
            <a:ext cx="8229600" cy="1143000"/>
          </a:xfrm>
        </p:spPr>
        <p:txBody>
          <a:bodyPr>
            <a:normAutofit/>
          </a:bodyPr>
          <a:lstStyle/>
          <a:p>
            <a:r>
              <a:rPr lang="en-US" b="1" dirty="0" smtClean="0"/>
              <a:t>Putting it All Together</a:t>
            </a:r>
            <a:endParaRPr lang="en-US" b="1" dirty="0"/>
          </a:p>
        </p:txBody>
      </p:sp>
      <p:cxnSp>
        <p:nvCxnSpPr>
          <p:cNvPr id="109" name="Straight Arrow Connector 108"/>
          <p:cNvCxnSpPr/>
          <p:nvPr/>
        </p:nvCxnSpPr>
        <p:spPr>
          <a:xfrm flipV="1">
            <a:off x="3884079" y="3052428"/>
            <a:ext cx="281342" cy="224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3807178" y="3843867"/>
            <a:ext cx="1509888" cy="821266"/>
          </a:xfrm>
          <a:custGeom>
            <a:avLst/>
            <a:gdLst>
              <a:gd name="connsiteX0" fmla="*/ 646289 w 1509888"/>
              <a:gd name="connsiteY0" fmla="*/ 0 h 821266"/>
              <a:gd name="connsiteX1" fmla="*/ 53622 w 1509888"/>
              <a:gd name="connsiteY1" fmla="*/ 203200 h 821266"/>
              <a:gd name="connsiteX2" fmla="*/ 324555 w 1509888"/>
              <a:gd name="connsiteY2" fmla="*/ 745066 h 821266"/>
              <a:gd name="connsiteX3" fmla="*/ 1340555 w 1509888"/>
              <a:gd name="connsiteY3" fmla="*/ 660400 h 821266"/>
              <a:gd name="connsiteX4" fmla="*/ 1340555 w 1509888"/>
              <a:gd name="connsiteY4" fmla="*/ 118533 h 821266"/>
              <a:gd name="connsiteX5" fmla="*/ 561622 w 1509888"/>
              <a:gd name="connsiteY5" fmla="*/ 33866 h 821266"/>
              <a:gd name="connsiteX6" fmla="*/ 561622 w 1509888"/>
              <a:gd name="connsiteY6" fmla="*/ 33866 h 821266"/>
              <a:gd name="connsiteX7" fmla="*/ 561622 w 1509888"/>
              <a:gd name="connsiteY7" fmla="*/ 33866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9888" h="821266">
                <a:moveTo>
                  <a:pt x="646289" y="0"/>
                </a:moveTo>
                <a:cubicBezTo>
                  <a:pt x="376766" y="39511"/>
                  <a:pt x="107244" y="79022"/>
                  <a:pt x="53622" y="203200"/>
                </a:cubicBezTo>
                <a:cubicBezTo>
                  <a:pt x="0" y="327378"/>
                  <a:pt x="110066" y="668866"/>
                  <a:pt x="324555" y="745066"/>
                </a:cubicBezTo>
                <a:cubicBezTo>
                  <a:pt x="539044" y="821266"/>
                  <a:pt x="1171222" y="764822"/>
                  <a:pt x="1340555" y="660400"/>
                </a:cubicBezTo>
                <a:cubicBezTo>
                  <a:pt x="1509888" y="555978"/>
                  <a:pt x="1470377" y="222955"/>
                  <a:pt x="1340555" y="118533"/>
                </a:cubicBezTo>
                <a:cubicBezTo>
                  <a:pt x="1210733" y="14111"/>
                  <a:pt x="561622" y="33866"/>
                  <a:pt x="561622" y="33866"/>
                </a:cubicBezTo>
                <a:lnTo>
                  <a:pt x="561622" y="33866"/>
                </a:lnTo>
                <a:lnTo>
                  <a:pt x="561622" y="338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3756378" y="2238022"/>
            <a:ext cx="2071511" cy="1295400"/>
          </a:xfrm>
          <a:custGeom>
            <a:avLst/>
            <a:gdLst>
              <a:gd name="connsiteX0" fmla="*/ 883355 w 2071511"/>
              <a:gd name="connsiteY0" fmla="*/ 132645 h 1295400"/>
              <a:gd name="connsiteX1" fmla="*/ 104422 w 2071511"/>
              <a:gd name="connsiteY1" fmla="*/ 352778 h 1295400"/>
              <a:gd name="connsiteX2" fmla="*/ 256822 w 2071511"/>
              <a:gd name="connsiteY2" fmla="*/ 1148645 h 1295400"/>
              <a:gd name="connsiteX3" fmla="*/ 1323622 w 2071511"/>
              <a:gd name="connsiteY3" fmla="*/ 1233311 h 1295400"/>
              <a:gd name="connsiteX4" fmla="*/ 2017889 w 2071511"/>
              <a:gd name="connsiteY4" fmla="*/ 826911 h 1295400"/>
              <a:gd name="connsiteX5" fmla="*/ 1645355 w 2071511"/>
              <a:gd name="connsiteY5" fmla="*/ 115711 h 1295400"/>
              <a:gd name="connsiteX6" fmla="*/ 747889 w 2071511"/>
              <a:gd name="connsiteY6" fmla="*/ 13264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511" h="1295400">
                <a:moveTo>
                  <a:pt x="883355" y="132645"/>
                </a:moveTo>
                <a:cubicBezTo>
                  <a:pt x="546099" y="158045"/>
                  <a:pt x="208844" y="183445"/>
                  <a:pt x="104422" y="352778"/>
                </a:cubicBezTo>
                <a:cubicBezTo>
                  <a:pt x="0" y="522111"/>
                  <a:pt x="53622" y="1001890"/>
                  <a:pt x="256822" y="1148645"/>
                </a:cubicBezTo>
                <a:cubicBezTo>
                  <a:pt x="460022" y="1295400"/>
                  <a:pt x="1030111" y="1286933"/>
                  <a:pt x="1323622" y="1233311"/>
                </a:cubicBezTo>
                <a:cubicBezTo>
                  <a:pt x="1617133" y="1179689"/>
                  <a:pt x="1964267" y="1013178"/>
                  <a:pt x="2017889" y="826911"/>
                </a:cubicBezTo>
                <a:cubicBezTo>
                  <a:pt x="2071511" y="640644"/>
                  <a:pt x="1857022" y="231422"/>
                  <a:pt x="1645355" y="115711"/>
                </a:cubicBezTo>
                <a:cubicBezTo>
                  <a:pt x="1433688" y="0"/>
                  <a:pt x="1090788" y="66322"/>
                  <a:pt x="747889" y="1326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3434645" y="5063067"/>
            <a:ext cx="2452511" cy="965200"/>
          </a:xfrm>
          <a:custGeom>
            <a:avLst/>
            <a:gdLst>
              <a:gd name="connsiteX0" fmla="*/ 1137355 w 2452511"/>
              <a:gd name="connsiteY0" fmla="*/ 0 h 965200"/>
              <a:gd name="connsiteX1" fmla="*/ 155222 w 2452511"/>
              <a:gd name="connsiteY1" fmla="*/ 186266 h 965200"/>
              <a:gd name="connsiteX2" fmla="*/ 206022 w 2452511"/>
              <a:gd name="connsiteY2" fmla="*/ 829733 h 965200"/>
              <a:gd name="connsiteX3" fmla="*/ 1103488 w 2452511"/>
              <a:gd name="connsiteY3" fmla="*/ 795866 h 965200"/>
              <a:gd name="connsiteX4" fmla="*/ 2051755 w 2452511"/>
              <a:gd name="connsiteY4" fmla="*/ 863600 h 965200"/>
              <a:gd name="connsiteX5" fmla="*/ 2288822 w 2452511"/>
              <a:gd name="connsiteY5" fmla="*/ 186266 h 965200"/>
              <a:gd name="connsiteX6" fmla="*/ 1069622 w 2452511"/>
              <a:gd name="connsiteY6" fmla="*/ 16933 h 965200"/>
              <a:gd name="connsiteX7" fmla="*/ 1069622 w 2452511"/>
              <a:gd name="connsiteY7" fmla="*/ 16933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511" h="965200">
                <a:moveTo>
                  <a:pt x="1137355" y="0"/>
                </a:moveTo>
                <a:cubicBezTo>
                  <a:pt x="723899" y="23988"/>
                  <a:pt x="310444" y="47977"/>
                  <a:pt x="155222" y="186266"/>
                </a:cubicBezTo>
                <a:cubicBezTo>
                  <a:pt x="0" y="324555"/>
                  <a:pt x="47978" y="728133"/>
                  <a:pt x="206022" y="829733"/>
                </a:cubicBezTo>
                <a:cubicBezTo>
                  <a:pt x="364066" y="931333"/>
                  <a:pt x="795866" y="790222"/>
                  <a:pt x="1103488" y="795866"/>
                </a:cubicBezTo>
                <a:cubicBezTo>
                  <a:pt x="1411110" y="801510"/>
                  <a:pt x="1854199" y="965200"/>
                  <a:pt x="2051755" y="863600"/>
                </a:cubicBezTo>
                <a:cubicBezTo>
                  <a:pt x="2249311" y="762000"/>
                  <a:pt x="2452511" y="327377"/>
                  <a:pt x="2288822" y="186266"/>
                </a:cubicBezTo>
                <a:cubicBezTo>
                  <a:pt x="2125133" y="45155"/>
                  <a:pt x="1069622" y="16933"/>
                  <a:pt x="1069622" y="16933"/>
                </a:cubicBezTo>
                <a:lnTo>
                  <a:pt x="1069622" y="169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TextBox 122"/>
          <p:cNvSpPr txBox="1"/>
          <p:nvPr/>
        </p:nvSpPr>
        <p:spPr>
          <a:xfrm>
            <a:off x="3631480" y="6014526"/>
            <a:ext cx="2149672" cy="369332"/>
          </a:xfrm>
          <a:prstGeom prst="rect">
            <a:avLst/>
          </a:prstGeom>
          <a:noFill/>
        </p:spPr>
        <p:txBody>
          <a:bodyPr wrap="none" rtlCol="0">
            <a:spAutoFit/>
          </a:bodyPr>
          <a:lstStyle/>
          <a:p>
            <a:r>
              <a:rPr lang="en-US" dirty="0" smtClean="0"/>
              <a:t>Inflammatory Agents</a:t>
            </a:r>
            <a:endParaRPr lang="en-US" dirty="0"/>
          </a:p>
        </p:txBody>
      </p:sp>
      <p:sp>
        <p:nvSpPr>
          <p:cNvPr id="59" name="TextBox 58"/>
          <p:cNvSpPr txBox="1"/>
          <p:nvPr/>
        </p:nvSpPr>
        <p:spPr>
          <a:xfrm>
            <a:off x="7095817" y="1314692"/>
            <a:ext cx="924058" cy="1015663"/>
          </a:xfrm>
          <a:prstGeom prst="rect">
            <a:avLst/>
          </a:prstGeom>
          <a:solidFill>
            <a:srgbClr val="FCF9D6"/>
          </a:solidFill>
          <a:ln>
            <a:solidFill>
              <a:srgbClr val="000000"/>
            </a:solidFill>
          </a:ln>
        </p:spPr>
        <p:txBody>
          <a:bodyPr wrap="square" rtlCol="0">
            <a:spAutoFit/>
          </a:bodyPr>
          <a:lstStyle/>
          <a:p>
            <a:pPr algn="ctr"/>
            <a:r>
              <a:rPr lang="en-US" sz="2000" dirty="0" smtClean="0"/>
              <a:t>Heart muscle cell</a:t>
            </a:r>
            <a:endParaRPr lang="en-US" sz="2000" dirty="0"/>
          </a:p>
        </p:txBody>
      </p:sp>
      <p:sp>
        <p:nvSpPr>
          <p:cNvPr id="63" name="Freeform 62"/>
          <p:cNvSpPr/>
          <p:nvPr/>
        </p:nvSpPr>
        <p:spPr>
          <a:xfrm>
            <a:off x="1871362" y="900665"/>
            <a:ext cx="1952431" cy="2627689"/>
          </a:xfrm>
          <a:custGeom>
            <a:avLst/>
            <a:gdLst>
              <a:gd name="connsiteX0" fmla="*/ 1790291 w 1952431"/>
              <a:gd name="connsiteY0" fmla="*/ 2003979 h 2627689"/>
              <a:gd name="connsiteX1" fmla="*/ 1884873 w 1952431"/>
              <a:gd name="connsiteY1" fmla="*/ 923181 h 2627689"/>
              <a:gd name="connsiteX2" fmla="*/ 1384942 w 1952431"/>
              <a:gd name="connsiteY2" fmla="*/ 126093 h 2627689"/>
              <a:gd name="connsiteX3" fmla="*/ 209430 w 1952431"/>
              <a:gd name="connsiteY3" fmla="*/ 166623 h 2627689"/>
              <a:gd name="connsiteX4" fmla="*/ 128360 w 1952431"/>
              <a:gd name="connsiteY4" fmla="*/ 1112321 h 2627689"/>
              <a:gd name="connsiteX5" fmla="*/ 668826 w 1952431"/>
              <a:gd name="connsiteY5" fmla="*/ 2436298 h 2627689"/>
              <a:gd name="connsiteX6" fmla="*/ 1614640 w 1952431"/>
              <a:gd name="connsiteY6" fmla="*/ 2260669 h 2627689"/>
              <a:gd name="connsiteX7" fmla="*/ 1830826 w 1952431"/>
              <a:gd name="connsiteY7" fmla="*/ 1693250 h 2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431" h="2627689">
                <a:moveTo>
                  <a:pt x="1790291" y="2003979"/>
                </a:moveTo>
                <a:cubicBezTo>
                  <a:pt x="1871361" y="1620070"/>
                  <a:pt x="1952431" y="1236162"/>
                  <a:pt x="1884873" y="923181"/>
                </a:cubicBezTo>
                <a:cubicBezTo>
                  <a:pt x="1817315" y="610200"/>
                  <a:pt x="1664182" y="252186"/>
                  <a:pt x="1384942" y="126093"/>
                </a:cubicBezTo>
                <a:cubicBezTo>
                  <a:pt x="1105702" y="0"/>
                  <a:pt x="418860" y="2252"/>
                  <a:pt x="209430" y="166623"/>
                </a:cubicBezTo>
                <a:cubicBezTo>
                  <a:pt x="0" y="330994"/>
                  <a:pt x="51794" y="734042"/>
                  <a:pt x="128360" y="1112321"/>
                </a:cubicBezTo>
                <a:cubicBezTo>
                  <a:pt x="204926" y="1490600"/>
                  <a:pt x="421113" y="2244907"/>
                  <a:pt x="668826" y="2436298"/>
                </a:cubicBezTo>
                <a:cubicBezTo>
                  <a:pt x="916539" y="2627689"/>
                  <a:pt x="1420973" y="2384510"/>
                  <a:pt x="1614640" y="2260669"/>
                </a:cubicBezTo>
                <a:cubicBezTo>
                  <a:pt x="1808307" y="2136828"/>
                  <a:pt x="1830826" y="1693250"/>
                  <a:pt x="1830826" y="16932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a:off x="336192" y="1708189"/>
            <a:ext cx="2034882" cy="400110"/>
          </a:xfrm>
          <a:prstGeom prst="rect">
            <a:avLst/>
          </a:prstGeom>
          <a:solidFill>
            <a:srgbClr val="FFFFD8"/>
          </a:solidFill>
          <a:ln>
            <a:solidFill>
              <a:srgbClr val="000000"/>
            </a:solidFill>
          </a:ln>
        </p:spPr>
        <p:txBody>
          <a:bodyPr wrap="none" rtlCol="0">
            <a:spAutoFit/>
          </a:bodyPr>
          <a:lstStyle/>
          <a:p>
            <a:r>
              <a:rPr lang="en-US" sz="2000" dirty="0" smtClean="0"/>
              <a:t>Synthesize sulfate</a:t>
            </a:r>
            <a:endParaRPr lang="en-US" sz="2000" dirty="0"/>
          </a:p>
        </p:txBody>
      </p:sp>
      <p:sp>
        <p:nvSpPr>
          <p:cNvPr id="57" name="TextBox 56"/>
          <p:cNvSpPr txBox="1"/>
          <p:nvPr/>
        </p:nvSpPr>
        <p:spPr>
          <a:xfrm>
            <a:off x="922548" y="1913535"/>
            <a:ext cx="7715145" cy="2554545"/>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3200" dirty="0" smtClean="0"/>
              <a:t> </a:t>
            </a:r>
          </a:p>
          <a:p>
            <a:pPr algn="ctr"/>
            <a:r>
              <a:rPr lang="en-US" sz="3200" i="1" dirty="0" smtClean="0">
                <a:solidFill>
                  <a:srgbClr val="FF0000"/>
                </a:solidFill>
              </a:rPr>
              <a:t>Cholesterol</a:t>
            </a:r>
            <a:r>
              <a:rPr lang="en-US" sz="3200" i="1" dirty="0" smtClean="0"/>
              <a:t> </a:t>
            </a:r>
            <a:r>
              <a:rPr lang="en-US" sz="3200" dirty="0" smtClean="0"/>
              <a:t>protects the heart from              ion leaks and </a:t>
            </a:r>
            <a:r>
              <a:rPr lang="en-US" sz="3200" i="1" dirty="0" smtClean="0">
                <a:solidFill>
                  <a:srgbClr val="FF0000"/>
                </a:solidFill>
              </a:rPr>
              <a:t>sulfate</a:t>
            </a:r>
            <a:r>
              <a:rPr lang="en-US" sz="3200" i="1" dirty="0" smtClean="0"/>
              <a:t> </a:t>
            </a:r>
            <a:r>
              <a:rPr lang="en-US" sz="3200" dirty="0" smtClean="0"/>
              <a:t>allows it                           to safely metabolize glucose</a:t>
            </a:r>
          </a:p>
          <a:p>
            <a:pPr algn="ctr"/>
            <a:endParaRPr lang="en-US" sz="3200" dirty="0"/>
          </a:p>
        </p:txBody>
      </p:sp>
    </p:spTree>
    <p:extLst>
      <p:ext uri="{BB962C8B-B14F-4D97-AF65-F5344CB8AC3E}">
        <p14:creationId xmlns:p14="http://schemas.microsoft.com/office/powerpoint/2010/main" val="133216560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Statins Increase Plaque Calcification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6673 </a:t>
            </a:r>
            <a:r>
              <a:rPr lang="en-US" dirty="0"/>
              <a:t>people studied (2413 on statins 4260 not on statins)</a:t>
            </a:r>
          </a:p>
          <a:p>
            <a:r>
              <a:rPr lang="en-US" dirty="0"/>
              <a:t>Mean age 59, 55% male</a:t>
            </a:r>
          </a:p>
          <a:p>
            <a:r>
              <a:rPr lang="en-US" dirty="0"/>
              <a:t>Evaluated using coronary CT angiography - noninvasive method to visualize atherosclerotic features</a:t>
            </a:r>
          </a:p>
          <a:p>
            <a:r>
              <a:rPr lang="en-US" dirty="0"/>
              <a:t>Statin use was associated with </a:t>
            </a:r>
            <a:r>
              <a:rPr lang="en-US" i="1" dirty="0">
                <a:solidFill>
                  <a:srgbClr val="FF0000"/>
                </a:solidFill>
              </a:rPr>
              <a:t>increased</a:t>
            </a:r>
            <a:r>
              <a:rPr lang="en-US" i="1" dirty="0"/>
              <a:t> </a:t>
            </a:r>
            <a:r>
              <a:rPr lang="en-US" dirty="0"/>
              <a:t>prevalence of calcified plaque and </a:t>
            </a:r>
            <a:r>
              <a:rPr lang="en-US" i="1" dirty="0">
                <a:solidFill>
                  <a:srgbClr val="FF0000"/>
                </a:solidFill>
              </a:rPr>
              <a:t>increasing</a:t>
            </a:r>
            <a:r>
              <a:rPr lang="en-US" dirty="0">
                <a:solidFill>
                  <a:srgbClr val="FF0000"/>
                </a:solidFill>
              </a:rPr>
              <a:t> </a:t>
            </a:r>
            <a:r>
              <a:rPr lang="en-US" dirty="0"/>
              <a:t>numbers of coronary segments possessing calcified plaque</a:t>
            </a:r>
          </a:p>
          <a:p>
            <a:endParaRPr lang="en-US" dirty="0"/>
          </a:p>
        </p:txBody>
      </p:sp>
      <p:sp>
        <p:nvSpPr>
          <p:cNvPr id="4" name="TextBox 3"/>
          <p:cNvSpPr txBox="1"/>
          <p:nvPr/>
        </p:nvSpPr>
        <p:spPr>
          <a:xfrm>
            <a:off x="346700" y="6401683"/>
            <a:ext cx="8797300" cy="461665"/>
          </a:xfrm>
          <a:prstGeom prst="rect">
            <a:avLst/>
          </a:prstGeom>
          <a:noFill/>
        </p:spPr>
        <p:txBody>
          <a:bodyPr wrap="none" rtlCol="0">
            <a:spAutoFit/>
          </a:bodyPr>
          <a:lstStyle/>
          <a:p>
            <a:r>
              <a:rPr lang="it-IT" sz="2400" dirty="0">
                <a:solidFill>
                  <a:srgbClr val="FF0000"/>
                </a:solidFill>
              </a:rPr>
              <a:t>*</a:t>
            </a:r>
            <a:r>
              <a:rPr lang="it-IT" sz="2400" dirty="0" err="1"/>
              <a:t>R</a:t>
            </a:r>
            <a:r>
              <a:rPr lang="it-IT" sz="2400" dirty="0"/>
              <a:t>. </a:t>
            </a:r>
            <a:r>
              <a:rPr lang="it-IT" sz="2400" dirty="0" err="1"/>
              <a:t>Nakazato</a:t>
            </a:r>
            <a:r>
              <a:rPr lang="it-IT" sz="2400" dirty="0"/>
              <a:t> et al. </a:t>
            </a:r>
            <a:r>
              <a:rPr lang="it-IT" sz="2400" dirty="0" err="1"/>
              <a:t>Atherosclerosis</a:t>
            </a:r>
            <a:r>
              <a:rPr lang="it-IT" sz="2400" dirty="0"/>
              <a:t> 225(1), 148-153, </a:t>
            </a:r>
            <a:r>
              <a:rPr lang="it-IT" sz="2400" dirty="0" err="1"/>
              <a:t>November</a:t>
            </a:r>
            <a:r>
              <a:rPr lang="it-IT" sz="2400" dirty="0"/>
              <a:t> 2012.</a:t>
            </a:r>
            <a:endParaRPr lang="en-US" sz="2400" dirty="0"/>
          </a:p>
        </p:txBody>
      </p:sp>
    </p:spTree>
    <p:extLst>
      <p:ext uri="{BB962C8B-B14F-4D97-AF65-F5344CB8AC3E}">
        <p14:creationId xmlns:p14="http://schemas.microsoft.com/office/powerpoint/2010/main" val="13567406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sz="3600" b="1" dirty="0" smtClean="0"/>
              <a:t>When cholesterol and sulfate “hold hands” they can navigate the waters together</a:t>
            </a:r>
            <a:endParaRPr lang="en-US" sz="3600" b="1" dirty="0"/>
          </a:p>
        </p:txBody>
      </p:sp>
      <p:pic>
        <p:nvPicPr>
          <p:cNvPr id="4" name="Content Placeholder 3" descr="holdinghands.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45661395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7912924" cy="2743320"/>
          </a:xfrm>
        </p:spPr>
        <p:style>
          <a:lnRef idx="1">
            <a:schemeClr val="accent3"/>
          </a:lnRef>
          <a:fillRef idx="2">
            <a:schemeClr val="accent3"/>
          </a:fillRef>
          <a:effectRef idx="1">
            <a:schemeClr val="accent3"/>
          </a:effectRef>
          <a:fontRef idx="minor">
            <a:schemeClr val="dk1"/>
          </a:fontRef>
        </p:style>
        <p:txBody>
          <a:bodyPr/>
          <a:lstStyle/>
          <a:p>
            <a:pPr marL="0" indent="0" algn="ctr">
              <a:buNone/>
            </a:pPr>
            <a:r>
              <a:rPr lang="en-US" dirty="0" smtClean="0"/>
              <a:t>I hypothesize that treatments aimed at reducing the supply of cholesterol to the plaque will eventually lead to severe deficiencies in cholesterol and sulfate supply to the heart, resulting in heart failure.</a:t>
            </a:r>
            <a:endParaRPr lang="en-US" dirty="0"/>
          </a:p>
        </p:txBody>
      </p:sp>
    </p:spTree>
    <p:extLst>
      <p:ext uri="{BB962C8B-B14F-4D97-AF65-F5344CB8AC3E}">
        <p14:creationId xmlns:p14="http://schemas.microsoft.com/office/powerpoint/2010/main" val="216530930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descr="heart_failure_prevalence.png"/>
          <p:cNvPicPr>
            <a:picLocks noChangeAspect="1"/>
          </p:cNvPicPr>
          <p:nvPr/>
        </p:nvPicPr>
        <p:blipFill>
          <a:blip r:embed="rId3"/>
          <a:stretch>
            <a:fillRect/>
          </a:stretch>
        </p:blipFill>
        <p:spPr>
          <a:xfrm>
            <a:off x="1041400" y="488950"/>
            <a:ext cx="7061200" cy="5880100"/>
          </a:xfrm>
          <a:prstGeom prst="rect">
            <a:avLst/>
          </a:prstGeom>
        </p:spPr>
      </p:pic>
      <p:sp>
        <p:nvSpPr>
          <p:cNvPr id="8" name="TextBox 7"/>
          <p:cNvSpPr txBox="1"/>
          <p:nvPr/>
        </p:nvSpPr>
        <p:spPr>
          <a:xfrm>
            <a:off x="457200" y="6369050"/>
            <a:ext cx="8361634" cy="369332"/>
          </a:xfrm>
          <a:prstGeom prst="rect">
            <a:avLst/>
          </a:prstGeom>
          <a:noFill/>
        </p:spPr>
        <p:txBody>
          <a:bodyPr wrap="none" rtlCol="0">
            <a:spAutoFit/>
          </a:bodyPr>
          <a:lstStyle/>
          <a:p>
            <a:r>
              <a:rPr lang="en-US" b="1" dirty="0" smtClean="0"/>
              <a:t>National Heart, Lung, and Blood Institute National Institutes of Health Data Fact Sheet</a:t>
            </a:r>
            <a:endParaRPr lang="en-US" dirty="0"/>
          </a:p>
        </p:txBody>
      </p:sp>
      <p:sp>
        <p:nvSpPr>
          <p:cNvPr id="9" name="TextBox 8"/>
          <p:cNvSpPr txBox="1"/>
          <p:nvPr/>
        </p:nvSpPr>
        <p:spPr>
          <a:xfrm>
            <a:off x="6575778" y="3680557"/>
            <a:ext cx="1511502" cy="461665"/>
          </a:xfrm>
          <a:prstGeom prst="rect">
            <a:avLst/>
          </a:prstGeom>
          <a:noFill/>
        </p:spPr>
        <p:txBody>
          <a:bodyPr wrap="none" rtlCol="0">
            <a:spAutoFit/>
          </a:bodyPr>
          <a:lstStyle/>
          <a:p>
            <a:r>
              <a:rPr lang="en-US" sz="2400" dirty="0" smtClean="0">
                <a:ln>
                  <a:solidFill>
                    <a:srgbClr val="FF0000"/>
                  </a:solidFill>
                </a:ln>
                <a:solidFill>
                  <a:srgbClr val="FF0000"/>
                </a:solidFill>
              </a:rPr>
              <a:t>Pre-</a:t>
            </a:r>
            <a:r>
              <a:rPr lang="en-US" sz="2400" dirty="0" err="1" smtClean="0">
                <a:ln>
                  <a:solidFill>
                    <a:srgbClr val="FF0000"/>
                  </a:solidFill>
                </a:ln>
                <a:solidFill>
                  <a:srgbClr val="FF0000"/>
                </a:solidFill>
              </a:rPr>
              <a:t>statins</a:t>
            </a:r>
            <a:endParaRPr lang="en-US" sz="2400" dirty="0">
              <a:ln>
                <a:solidFill>
                  <a:srgbClr val="FF0000"/>
                </a:solidFill>
              </a:ln>
              <a:solidFill>
                <a:srgbClr val="FF0000"/>
              </a:solidFill>
            </a:endParaRPr>
          </a:p>
        </p:txBody>
      </p:sp>
      <p:sp>
        <p:nvSpPr>
          <p:cNvPr id="10" name="TextBox 9"/>
          <p:cNvSpPr txBox="1"/>
          <p:nvPr/>
        </p:nvSpPr>
        <p:spPr>
          <a:xfrm>
            <a:off x="4343401" y="2586335"/>
            <a:ext cx="1648107" cy="461665"/>
          </a:xfrm>
          <a:prstGeom prst="rect">
            <a:avLst/>
          </a:prstGeom>
          <a:noFill/>
        </p:spPr>
        <p:txBody>
          <a:bodyPr wrap="none" rtlCol="0">
            <a:spAutoFit/>
          </a:bodyPr>
          <a:lstStyle/>
          <a:p>
            <a:r>
              <a:rPr lang="en-US" sz="2400" dirty="0" smtClean="0">
                <a:ln>
                  <a:solidFill>
                    <a:srgbClr val="FF0000"/>
                  </a:solidFill>
                </a:ln>
                <a:solidFill>
                  <a:srgbClr val="FF0000"/>
                </a:solidFill>
              </a:rPr>
              <a:t>Post-</a:t>
            </a:r>
            <a:r>
              <a:rPr lang="en-US" sz="2400" dirty="0" err="1" smtClean="0">
                <a:ln>
                  <a:solidFill>
                    <a:srgbClr val="FF0000"/>
                  </a:solidFill>
                </a:ln>
                <a:solidFill>
                  <a:srgbClr val="FF0000"/>
                </a:solidFill>
              </a:rPr>
              <a:t>statins</a:t>
            </a:r>
            <a:endParaRPr lang="en-US" sz="2400" dirty="0">
              <a:ln>
                <a:solidFill>
                  <a:srgbClr val="FF0000"/>
                </a:solidFill>
              </a:ln>
              <a:solidFill>
                <a:srgbClr val="FF0000"/>
              </a:solidFill>
            </a:endParaRPr>
          </a:p>
        </p:txBody>
      </p:sp>
      <p:sp>
        <p:nvSpPr>
          <p:cNvPr id="3" name="TextBox 2"/>
          <p:cNvSpPr txBox="1"/>
          <p:nvPr/>
        </p:nvSpPr>
        <p:spPr>
          <a:xfrm>
            <a:off x="2463594" y="41263"/>
            <a:ext cx="4355479" cy="584776"/>
          </a:xfrm>
          <a:prstGeom prst="rect">
            <a:avLst/>
          </a:prstGeom>
          <a:noFill/>
        </p:spPr>
        <p:txBody>
          <a:bodyPr wrap="none" rtlCol="0">
            <a:spAutoFit/>
          </a:bodyPr>
          <a:lstStyle/>
          <a:p>
            <a:r>
              <a:rPr lang="en-US" sz="3200" b="1" dirty="0" smtClean="0"/>
              <a:t>Congestive Heart Failure</a:t>
            </a:r>
            <a:endParaRPr lang="en-US" sz="3200" b="1" dirty="0"/>
          </a:p>
        </p:txBody>
      </p:sp>
    </p:spTree>
    <p:extLst>
      <p:ext uri="{BB962C8B-B14F-4D97-AF65-F5344CB8AC3E}">
        <p14:creationId xmlns:p14="http://schemas.microsoft.com/office/powerpoint/2010/main" val="363508260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Kidney disease is associated with inversion of factors for heart disease risk</a:t>
            </a:r>
          </a:p>
          <a:p>
            <a:pPr lvl="1"/>
            <a:r>
              <a:rPr lang="en-US" dirty="0" smtClean="0"/>
              <a:t>Kidneys depend critically on sulfates for function</a:t>
            </a:r>
          </a:p>
          <a:p>
            <a:pPr lvl="1"/>
            <a:r>
              <a:rPr lang="en-US" dirty="0" smtClean="0"/>
              <a:t>Inflammation is required to synthesize sulfate</a:t>
            </a:r>
          </a:p>
          <a:p>
            <a:r>
              <a:rPr lang="en-US" dirty="0"/>
              <a:t>C</a:t>
            </a:r>
            <a:r>
              <a:rPr lang="en-US" dirty="0" smtClean="0"/>
              <a:t>ardiovascular disease can be best characterized as a factory to supply </a:t>
            </a:r>
            <a:r>
              <a:rPr lang="en-US" i="1" dirty="0" smtClean="0">
                <a:solidFill>
                  <a:srgbClr val="FF0000"/>
                </a:solidFill>
              </a:rPr>
              <a:t>cholesterol</a:t>
            </a:r>
            <a:r>
              <a:rPr lang="en-US" dirty="0" smtClean="0">
                <a:solidFill>
                  <a:srgbClr val="FF0000"/>
                </a:solidFill>
              </a:rPr>
              <a:t> </a:t>
            </a:r>
            <a:r>
              <a:rPr lang="en-US" dirty="0" smtClean="0"/>
              <a:t>and </a:t>
            </a:r>
            <a:r>
              <a:rPr lang="en-US" i="1" dirty="0" smtClean="0">
                <a:solidFill>
                  <a:srgbClr val="FF0000"/>
                </a:solidFill>
              </a:rPr>
              <a:t>sulfate</a:t>
            </a:r>
            <a:r>
              <a:rPr lang="en-US" dirty="0" smtClean="0">
                <a:solidFill>
                  <a:srgbClr val="FF0000"/>
                </a:solidFill>
              </a:rPr>
              <a:t> </a:t>
            </a:r>
            <a:r>
              <a:rPr lang="en-US" dirty="0" smtClean="0"/>
              <a:t>to the heart </a:t>
            </a:r>
            <a:r>
              <a:rPr lang="en-US" dirty="0" smtClean="0"/>
              <a:t>and kidney</a:t>
            </a:r>
            <a:endParaRPr lang="en-US" dirty="0" smtClean="0"/>
          </a:p>
          <a:p>
            <a:r>
              <a:rPr lang="en-US" dirty="0" smtClean="0"/>
              <a:t>Statin drugs, through their ability to deplete the supply of cholesterol to the plaque, can lead to </a:t>
            </a:r>
            <a:r>
              <a:rPr lang="en-US" i="1" dirty="0" smtClean="0">
                <a:solidFill>
                  <a:srgbClr val="FF0000"/>
                </a:solidFill>
              </a:rPr>
              <a:t>heart</a:t>
            </a:r>
            <a:r>
              <a:rPr lang="en-US" dirty="0" smtClean="0">
                <a:solidFill>
                  <a:srgbClr val="FF0000"/>
                </a:solidFill>
              </a:rPr>
              <a:t> </a:t>
            </a:r>
            <a:r>
              <a:rPr lang="en-US" i="1" dirty="0" smtClean="0">
                <a:solidFill>
                  <a:srgbClr val="FF0000"/>
                </a:solidFill>
              </a:rPr>
              <a:t>failure and kidney failure </a:t>
            </a:r>
            <a:r>
              <a:rPr lang="en-US" dirty="0" smtClean="0"/>
              <a:t>down the road</a:t>
            </a:r>
            <a:endParaRPr lang="en-US" dirty="0"/>
          </a:p>
        </p:txBody>
      </p:sp>
    </p:spTree>
    <p:extLst>
      <p:ext uri="{BB962C8B-B14F-4D97-AF65-F5344CB8AC3E}">
        <p14:creationId xmlns:p14="http://schemas.microsoft.com/office/powerpoint/2010/main" val="373486253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95604"/>
            <a:ext cx="8229600" cy="1534114"/>
          </a:xfrm>
        </p:spPr>
        <p:txBody>
          <a:bodyPr>
            <a:normAutofit fontScale="70000" lnSpcReduction="20000"/>
          </a:bodyPr>
          <a:lstStyle/>
          <a:p>
            <a:pPr algn="ctr">
              <a:buNone/>
            </a:pPr>
            <a:r>
              <a:rPr lang="en-US" sz="5400" dirty="0" smtClean="0">
                <a:ln>
                  <a:solidFill>
                    <a:srgbClr val="FF0000"/>
                  </a:solidFill>
                </a:ln>
                <a:solidFill>
                  <a:srgbClr val="FF0000"/>
                </a:solidFill>
                <a:latin typeface="Apple Casual"/>
              </a:rPr>
              <a:t>How Statins Really Work Explains Why They Don’t Really Work</a:t>
            </a:r>
            <a:endParaRPr lang="en-US" sz="5400" dirty="0">
              <a:ln>
                <a:solidFill>
                  <a:srgbClr val="FF0000"/>
                </a:solidFill>
              </a:ln>
              <a:solidFill>
                <a:srgbClr val="FF0000"/>
              </a:solidFill>
              <a:latin typeface="Apple Casual"/>
            </a:endParaRPr>
          </a:p>
        </p:txBody>
      </p:sp>
    </p:spTree>
    <p:extLst>
      <p:ext uri="{BB962C8B-B14F-4D97-AF65-F5344CB8AC3E}">
        <p14:creationId xmlns:p14="http://schemas.microsoft.com/office/powerpoint/2010/main" val="151335625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gh-Fructose-Corn-Syrup.jpg"/>
          <p:cNvPicPr>
            <a:picLocks noChangeAspect="1"/>
          </p:cNvPicPr>
          <p:nvPr/>
        </p:nvPicPr>
        <p:blipFill>
          <a:blip r:embed="rId3"/>
          <a:stretch>
            <a:fillRect/>
          </a:stretch>
        </p:blipFill>
        <p:spPr>
          <a:xfrm>
            <a:off x="5918200" y="2000250"/>
            <a:ext cx="2857500" cy="2857500"/>
          </a:xfrm>
          <a:prstGeom prst="rect">
            <a:avLst/>
          </a:prstGeom>
        </p:spPr>
      </p:pic>
      <p:sp>
        <p:nvSpPr>
          <p:cNvPr id="2" name="Title 1"/>
          <p:cNvSpPr>
            <a:spLocks noGrp="1"/>
          </p:cNvSpPr>
          <p:nvPr>
            <p:ph type="title"/>
          </p:nvPr>
        </p:nvSpPr>
        <p:spPr/>
        <p:txBody>
          <a:bodyPr/>
          <a:lstStyle/>
          <a:p>
            <a:r>
              <a:rPr lang="en-US" b="1" dirty="0" smtClean="0"/>
              <a:t>Sugar: The Bitter Truth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Robert </a:t>
            </a:r>
            <a:r>
              <a:rPr lang="en-US" dirty="0" err="1" smtClean="0"/>
              <a:t>Lustig</a:t>
            </a:r>
            <a:r>
              <a:rPr lang="en-US" dirty="0" smtClean="0"/>
              <a:t>, UCSF Professor of Pediatrics, has done more than anyone to                               promote the idea that fructose                           is damaging to your health</a:t>
            </a:r>
          </a:p>
          <a:p>
            <a:r>
              <a:rPr lang="en-US" dirty="0" smtClean="0"/>
              <a:t>In his 90-minute lecture, he                                    discusses the critical role that                                       the liver plays in detoxifying fructose</a:t>
            </a:r>
          </a:p>
          <a:p>
            <a:r>
              <a:rPr lang="en-US" dirty="0" smtClean="0"/>
              <a:t>Nearly 4</a:t>
            </a:r>
            <a:r>
              <a:rPr lang="en-US" dirty="0" smtClean="0"/>
              <a:t> </a:t>
            </a:r>
            <a:r>
              <a:rPr lang="en-US" dirty="0" smtClean="0"/>
              <a:t>million </a:t>
            </a:r>
            <a:r>
              <a:rPr lang="en-US" dirty="0" smtClean="0"/>
              <a:t>views from </a:t>
            </a:r>
            <a:r>
              <a:rPr lang="en-US" dirty="0" smtClean="0"/>
              <a:t>Y</a:t>
            </a:r>
            <a:r>
              <a:rPr lang="en-US" dirty="0" smtClean="0"/>
              <a:t>ouTube</a:t>
            </a:r>
            <a:endParaRPr lang="en-US" dirty="0"/>
          </a:p>
        </p:txBody>
      </p:sp>
      <p:sp>
        <p:nvSpPr>
          <p:cNvPr id="4" name="TextBox 3"/>
          <p:cNvSpPr txBox="1"/>
          <p:nvPr/>
        </p:nvSpPr>
        <p:spPr>
          <a:xfrm>
            <a:off x="2356822" y="6324921"/>
            <a:ext cx="6552846" cy="461665"/>
          </a:xfrm>
          <a:prstGeom prst="rect">
            <a:avLst/>
          </a:prstGeom>
          <a:noFill/>
        </p:spPr>
        <p:txBody>
          <a:bodyPr wrap="none" rtlCol="0">
            <a:spAutoFit/>
          </a:bodyPr>
          <a:lstStyle/>
          <a:p>
            <a:r>
              <a:rPr lang="en-US" sz="2400" dirty="0" smtClean="0">
                <a:solidFill>
                  <a:srgbClr val="FF0000"/>
                </a:solidFill>
              </a:rPr>
              <a:t>* </a:t>
            </a:r>
            <a:r>
              <a:rPr lang="en-US" sz="2400" dirty="0" err="1" smtClean="0"/>
              <a:t>http://uctv.tv/search-details.aspx?showID</a:t>
            </a:r>
            <a:r>
              <a:rPr lang="en-US" sz="2400" dirty="0" smtClean="0"/>
              <a:t>=16717</a:t>
            </a:r>
            <a:endParaRPr lang="en-US" sz="2400" dirty="0"/>
          </a:p>
        </p:txBody>
      </p:sp>
    </p:spTree>
    <p:extLst>
      <p:ext uri="{BB962C8B-B14F-4D97-AF65-F5344CB8AC3E}">
        <p14:creationId xmlns:p14="http://schemas.microsoft.com/office/powerpoint/2010/main" val="14240289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46" y="-169862"/>
            <a:ext cx="8229600" cy="1143000"/>
          </a:xfrm>
        </p:spPr>
        <p:txBody>
          <a:bodyPr>
            <a:noAutofit/>
          </a:bodyPr>
          <a:lstStyle/>
          <a:p>
            <a:r>
              <a:rPr lang="en-US" sz="4000" b="1" dirty="0" smtClean="0"/>
              <a:t>Liver Detoxifies Fructose</a:t>
            </a:r>
            <a:endParaRPr lang="en-US" sz="4000" b="1" dirty="0"/>
          </a:p>
        </p:txBody>
      </p:sp>
      <p:pic>
        <p:nvPicPr>
          <p:cNvPr id="9" name="Picture 8" descr="liver.jpg"/>
          <p:cNvPicPr>
            <a:picLocks noChangeAspect="1"/>
          </p:cNvPicPr>
          <p:nvPr/>
        </p:nvPicPr>
        <p:blipFill>
          <a:blip r:embed="rId3"/>
          <a:stretch>
            <a:fillRect/>
          </a:stretch>
        </p:blipFill>
        <p:spPr>
          <a:xfrm>
            <a:off x="1067659" y="1075035"/>
            <a:ext cx="2222849" cy="1460500"/>
          </a:xfrm>
          <a:prstGeom prst="rect">
            <a:avLst/>
          </a:prstGeom>
        </p:spPr>
      </p:pic>
      <p:sp>
        <p:nvSpPr>
          <p:cNvPr id="10" name="TextBox 9"/>
          <p:cNvSpPr txBox="1"/>
          <p:nvPr/>
        </p:nvSpPr>
        <p:spPr>
          <a:xfrm>
            <a:off x="2921001" y="3170535"/>
            <a:ext cx="1440544" cy="523220"/>
          </a:xfrm>
          <a:prstGeom prst="rect">
            <a:avLst/>
          </a:prstGeom>
          <a:noFill/>
        </p:spPr>
        <p:txBody>
          <a:bodyPr wrap="none" rtlCol="0">
            <a:spAutoFit/>
          </a:bodyPr>
          <a:lstStyle/>
          <a:p>
            <a:r>
              <a:rPr lang="en-US" sz="2800" dirty="0" smtClean="0"/>
              <a:t>Fructose</a:t>
            </a:r>
            <a:endParaRPr lang="en-US" sz="2800" dirty="0"/>
          </a:p>
        </p:txBody>
      </p:sp>
      <p:cxnSp>
        <p:nvCxnSpPr>
          <p:cNvPr id="12" name="Straight Arrow Connector 11"/>
          <p:cNvCxnSpPr/>
          <p:nvPr/>
        </p:nvCxnSpPr>
        <p:spPr>
          <a:xfrm rot="16200000" flipV="1">
            <a:off x="1663701" y="1945332"/>
            <a:ext cx="1587500" cy="927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993900" y="1397000"/>
            <a:ext cx="16129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06800" y="1153467"/>
            <a:ext cx="1344990" cy="461665"/>
          </a:xfrm>
          <a:prstGeom prst="rect">
            <a:avLst/>
          </a:prstGeom>
          <a:noFill/>
        </p:spPr>
        <p:txBody>
          <a:bodyPr wrap="none" rtlCol="0">
            <a:spAutoFit/>
          </a:bodyPr>
          <a:lstStyle/>
          <a:p>
            <a:r>
              <a:rPr lang="en-US" sz="2400" dirty="0" smtClean="0"/>
              <a:t>LDL (fats)</a:t>
            </a:r>
            <a:endParaRPr lang="en-US" sz="2400" dirty="0"/>
          </a:p>
        </p:txBody>
      </p:sp>
      <p:sp>
        <p:nvSpPr>
          <p:cNvPr id="21" name="Content Placeholder 2"/>
          <p:cNvSpPr txBox="1">
            <a:spLocks/>
          </p:cNvSpPr>
          <p:nvPr/>
        </p:nvSpPr>
        <p:spPr>
          <a:xfrm>
            <a:off x="218324" y="3724496"/>
            <a:ext cx="8925676" cy="2379521"/>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Dietary fructose is toxic -- a </a:t>
            </a:r>
            <a:r>
              <a:rPr lang="en-US" sz="2800" dirty="0" smtClean="0"/>
              <a:t>severe </a:t>
            </a:r>
            <a:r>
              <a:rPr lang="en-US" sz="2800" dirty="0" err="1" smtClean="0"/>
              <a:t>glycating</a:t>
            </a:r>
            <a:r>
              <a:rPr lang="en-US" sz="2800" dirty="0" smtClean="0"/>
              <a:t> agent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Liver</a:t>
            </a:r>
            <a:r>
              <a:rPr lang="en-US" sz="2800" dirty="0" smtClean="0"/>
              <a:t> takes up fructose and turns it into fat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Fat</a:t>
            </a:r>
            <a:r>
              <a:rPr kumimoji="0" lang="en-US" sz="2800" b="0" i="0" u="none" strike="noStrike" kern="1200" cap="none" spc="0" normalizeH="0" noProof="0" dirty="0" smtClean="0">
                <a:ln>
                  <a:noFill/>
                </a:ln>
                <a:solidFill>
                  <a:schemeClr val="tx1"/>
                </a:solidFill>
                <a:effectLst/>
                <a:uLnTx/>
                <a:uFillTx/>
                <a:latin typeface="+mn-lt"/>
                <a:ea typeface="+mn-ea"/>
                <a:cs typeface="+mn-cs"/>
              </a:rPr>
              <a:t> is exported to tissues </a:t>
            </a:r>
            <a:r>
              <a:rPr lang="en-US" sz="2800" dirty="0" smtClean="0"/>
              <a:t>packaged in LDL particles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C</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holesterol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is required to </a:t>
            </a:r>
            <a:r>
              <a:rPr lang="en-US" sz="2800" dirty="0" smtClean="0"/>
              <a:t>“wrap” synthesized fats     </a:t>
            </a:r>
          </a:p>
        </p:txBody>
      </p:sp>
      <p:pic>
        <p:nvPicPr>
          <p:cNvPr id="23" name="Picture 22" descr="heart.jpg"/>
          <p:cNvPicPr>
            <a:picLocks noChangeAspect="1"/>
          </p:cNvPicPr>
          <p:nvPr/>
        </p:nvPicPr>
        <p:blipFill>
          <a:blip r:embed="rId4"/>
          <a:stretch>
            <a:fillRect/>
          </a:stretch>
        </p:blipFill>
        <p:spPr>
          <a:xfrm>
            <a:off x="5029292" y="608041"/>
            <a:ext cx="1799567" cy="2249459"/>
          </a:xfrm>
          <a:prstGeom prst="rect">
            <a:avLst/>
          </a:prstGeom>
        </p:spPr>
      </p:pic>
      <p:cxnSp>
        <p:nvCxnSpPr>
          <p:cNvPr id="27" name="Straight Arrow Connector 26"/>
          <p:cNvCxnSpPr>
            <a:stCxn id="15" idx="3"/>
          </p:cNvCxnSpPr>
          <p:nvPr/>
        </p:nvCxnSpPr>
        <p:spPr>
          <a:xfrm>
            <a:off x="4951790" y="1384300"/>
            <a:ext cx="50921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657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b="1" dirty="0" smtClean="0"/>
              <a:t>A Proposal </a:t>
            </a:r>
            <a:endParaRPr lang="en-US" b="1" dirty="0"/>
          </a:p>
        </p:txBody>
      </p:sp>
      <p:sp>
        <p:nvSpPr>
          <p:cNvPr id="3" name="Content Placeholder 2"/>
          <p:cNvSpPr>
            <a:spLocks noGrp="1"/>
          </p:cNvSpPr>
          <p:nvPr>
            <p:ph idx="1"/>
          </p:nvPr>
        </p:nvSpPr>
        <p:spPr>
          <a:xfrm>
            <a:off x="517707" y="1333500"/>
            <a:ext cx="8269099" cy="4525963"/>
          </a:xfrm>
        </p:spPr>
        <p:txBody>
          <a:bodyPr>
            <a:normAutofit fontScale="92500" lnSpcReduction="20000"/>
          </a:bodyPr>
          <a:lstStyle/>
          <a:p>
            <a:r>
              <a:rPr lang="en-US" dirty="0" err="1" smtClean="0"/>
              <a:t>Statins</a:t>
            </a:r>
            <a:r>
              <a:rPr lang="en-US" dirty="0" smtClean="0"/>
              <a:t> prevent liver from detoxifying </a:t>
            </a:r>
            <a:r>
              <a:rPr lang="en-US" i="1" dirty="0" smtClean="0">
                <a:solidFill>
                  <a:srgbClr val="FF0000"/>
                </a:solidFill>
              </a:rPr>
              <a:t>fructose</a:t>
            </a:r>
          </a:p>
          <a:p>
            <a:r>
              <a:rPr lang="en-US" dirty="0" smtClean="0"/>
              <a:t>Muscles (type-II fibers) aggressively convert dietary sugars to </a:t>
            </a:r>
            <a:r>
              <a:rPr lang="en-US" i="1" dirty="0" smtClean="0">
                <a:solidFill>
                  <a:srgbClr val="FF0000"/>
                </a:solidFill>
              </a:rPr>
              <a:t>lactate </a:t>
            </a:r>
            <a:r>
              <a:rPr lang="en-US" dirty="0" smtClean="0"/>
              <a:t>instead </a:t>
            </a:r>
            <a:r>
              <a:rPr lang="en-US" dirty="0" smtClean="0">
                <a:solidFill>
                  <a:srgbClr val="FF0000"/>
                </a:solidFill>
              </a:rPr>
              <a:t>*</a:t>
            </a:r>
          </a:p>
          <a:p>
            <a:r>
              <a:rPr lang="en-US" dirty="0" smtClean="0"/>
              <a:t>Muscles experience severe </a:t>
            </a:r>
            <a:r>
              <a:rPr lang="en-US" dirty="0" err="1" smtClean="0"/>
              <a:t>glycation</a:t>
            </a:r>
            <a:r>
              <a:rPr lang="en-US" dirty="0" smtClean="0"/>
              <a:t> damage</a:t>
            </a:r>
          </a:p>
          <a:p>
            <a:r>
              <a:rPr lang="en-US" dirty="0" smtClean="0"/>
              <a:t>Cells die and release their contents as debris</a:t>
            </a:r>
          </a:p>
          <a:p>
            <a:r>
              <a:rPr lang="en-US" dirty="0" smtClean="0"/>
              <a:t>Insufficient clean-up by macrophages leads to </a:t>
            </a:r>
            <a:r>
              <a:rPr lang="en-US" i="1" dirty="0" smtClean="0">
                <a:solidFill>
                  <a:srgbClr val="FF0000"/>
                </a:solidFill>
              </a:rPr>
              <a:t>collateral damage</a:t>
            </a:r>
          </a:p>
          <a:p>
            <a:r>
              <a:rPr lang="en-US" dirty="0" smtClean="0"/>
              <a:t>Fructose and glucose build up and cause widespread </a:t>
            </a:r>
            <a:r>
              <a:rPr lang="en-US" dirty="0" err="1" smtClean="0"/>
              <a:t>glycation</a:t>
            </a:r>
            <a:r>
              <a:rPr lang="en-US" dirty="0" smtClean="0"/>
              <a:t> damage</a:t>
            </a:r>
          </a:p>
          <a:p>
            <a:r>
              <a:rPr lang="en-US" dirty="0" smtClean="0"/>
              <a:t>Cascade effect </a:t>
            </a:r>
            <a:endParaRPr lang="en-US" dirty="0"/>
          </a:p>
        </p:txBody>
      </p:sp>
      <p:sp>
        <p:nvSpPr>
          <p:cNvPr id="4" name="TextBox 3"/>
          <p:cNvSpPr txBox="1"/>
          <p:nvPr/>
        </p:nvSpPr>
        <p:spPr>
          <a:xfrm>
            <a:off x="1640496" y="6386100"/>
            <a:ext cx="7580771" cy="461665"/>
          </a:xfrm>
          <a:prstGeom prst="rect">
            <a:avLst/>
          </a:prstGeom>
          <a:noFill/>
        </p:spPr>
        <p:txBody>
          <a:bodyPr wrap="none" rtlCol="0">
            <a:spAutoFit/>
          </a:bodyPr>
          <a:lstStyle/>
          <a:p>
            <a:r>
              <a:rPr lang="en-US" sz="2400" dirty="0" smtClean="0">
                <a:solidFill>
                  <a:srgbClr val="FF0000"/>
                </a:solidFill>
              </a:rPr>
              <a:t>*</a:t>
            </a:r>
            <a:r>
              <a:rPr lang="en-US" sz="2400" dirty="0" smtClean="0"/>
              <a:t> G. de </a:t>
            </a:r>
            <a:r>
              <a:rPr lang="en-US" sz="2400" dirty="0" err="1" smtClean="0"/>
              <a:t>Pinieux</a:t>
            </a:r>
            <a:r>
              <a:rPr lang="en-US" sz="2400" dirty="0" smtClean="0"/>
              <a:t> et al., Br J </a:t>
            </a:r>
            <a:r>
              <a:rPr lang="en-US" sz="2400" dirty="0" err="1" smtClean="0"/>
              <a:t>Clin</a:t>
            </a:r>
            <a:r>
              <a:rPr lang="en-US" sz="2400" dirty="0" smtClean="0"/>
              <a:t> </a:t>
            </a:r>
            <a:r>
              <a:rPr lang="en-US" sz="2400" dirty="0" err="1" smtClean="0"/>
              <a:t>Pharmacol</a:t>
            </a:r>
            <a:r>
              <a:rPr lang="en-US" sz="2400" dirty="0" smtClean="0"/>
              <a:t> 42:333–337, 1996 </a:t>
            </a:r>
            <a:endParaRPr lang="en-US" sz="2400" dirty="0"/>
          </a:p>
        </p:txBody>
      </p:sp>
    </p:spTree>
    <p:extLst>
      <p:ext uri="{BB962C8B-B14F-4D97-AF65-F5344CB8AC3E}">
        <p14:creationId xmlns:p14="http://schemas.microsoft.com/office/powerpoint/2010/main" val="29439315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46" y="-169862"/>
            <a:ext cx="8229600" cy="1143000"/>
          </a:xfrm>
        </p:spPr>
        <p:txBody>
          <a:bodyPr>
            <a:noAutofit/>
          </a:bodyPr>
          <a:lstStyle/>
          <a:p>
            <a:r>
              <a:rPr lang="en-US" sz="3600" b="1" dirty="0" smtClean="0"/>
              <a:t>How </a:t>
            </a:r>
            <a:r>
              <a:rPr lang="en-US" sz="3600" b="1" dirty="0" err="1" smtClean="0"/>
              <a:t>Statins</a:t>
            </a:r>
            <a:r>
              <a:rPr lang="en-US" sz="3600" b="1" dirty="0" smtClean="0"/>
              <a:t> Change Fructose Metabolism</a:t>
            </a:r>
            <a:endParaRPr lang="en-US" sz="3600" b="1" dirty="0"/>
          </a:p>
        </p:txBody>
      </p:sp>
      <p:pic>
        <p:nvPicPr>
          <p:cNvPr id="8" name="Content Placeholder 7" descr="muscles9.jpg"/>
          <p:cNvPicPr>
            <a:picLocks noGrp="1" noChangeAspect="1"/>
          </p:cNvPicPr>
          <p:nvPr>
            <p:ph idx="1"/>
          </p:nvPr>
        </p:nvPicPr>
        <p:blipFill>
          <a:blip r:embed="rId2"/>
          <a:srcRect l="-25708" r="-25708"/>
          <a:stretch>
            <a:fillRect/>
          </a:stretch>
        </p:blipFill>
        <p:spPr>
          <a:xfrm>
            <a:off x="4526046" y="2806699"/>
            <a:ext cx="4973554" cy="2735263"/>
          </a:xfrm>
        </p:spPr>
      </p:pic>
      <p:pic>
        <p:nvPicPr>
          <p:cNvPr id="9" name="Picture 8" descr="liver.jpg"/>
          <p:cNvPicPr>
            <a:picLocks noChangeAspect="1"/>
          </p:cNvPicPr>
          <p:nvPr/>
        </p:nvPicPr>
        <p:blipFill>
          <a:blip r:embed="rId3"/>
          <a:stretch>
            <a:fillRect/>
          </a:stretch>
        </p:blipFill>
        <p:spPr>
          <a:xfrm>
            <a:off x="1067659" y="1075035"/>
            <a:ext cx="2222849" cy="1460500"/>
          </a:xfrm>
          <a:prstGeom prst="rect">
            <a:avLst/>
          </a:prstGeom>
        </p:spPr>
      </p:pic>
      <p:sp>
        <p:nvSpPr>
          <p:cNvPr id="10" name="TextBox 9"/>
          <p:cNvSpPr txBox="1"/>
          <p:nvPr/>
        </p:nvSpPr>
        <p:spPr>
          <a:xfrm>
            <a:off x="2921001" y="3170535"/>
            <a:ext cx="986718" cy="461665"/>
          </a:xfrm>
          <a:prstGeom prst="rect">
            <a:avLst/>
          </a:prstGeom>
          <a:noFill/>
        </p:spPr>
        <p:txBody>
          <a:bodyPr wrap="none" rtlCol="0">
            <a:spAutoFit/>
          </a:bodyPr>
          <a:lstStyle/>
          <a:p>
            <a:r>
              <a:rPr lang="en-US" sz="2400" dirty="0" smtClean="0"/>
              <a:t>sugars</a:t>
            </a:r>
            <a:endParaRPr lang="en-US" sz="2400" dirty="0"/>
          </a:p>
        </p:txBody>
      </p:sp>
      <p:cxnSp>
        <p:nvCxnSpPr>
          <p:cNvPr id="12" name="Straight Arrow Connector 11"/>
          <p:cNvCxnSpPr/>
          <p:nvPr/>
        </p:nvCxnSpPr>
        <p:spPr>
          <a:xfrm rot="16200000" flipV="1">
            <a:off x="1663701" y="1945332"/>
            <a:ext cx="1587500" cy="927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993900" y="1397000"/>
            <a:ext cx="16129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06800" y="1153467"/>
            <a:ext cx="1344990" cy="461665"/>
          </a:xfrm>
          <a:prstGeom prst="rect">
            <a:avLst/>
          </a:prstGeom>
          <a:noFill/>
        </p:spPr>
        <p:txBody>
          <a:bodyPr wrap="none" rtlCol="0">
            <a:spAutoFit/>
          </a:bodyPr>
          <a:lstStyle/>
          <a:p>
            <a:r>
              <a:rPr lang="en-US" sz="2400" dirty="0" smtClean="0"/>
              <a:t>LDL (fats)</a:t>
            </a:r>
            <a:endParaRPr lang="en-US" sz="2400" dirty="0"/>
          </a:p>
        </p:txBody>
      </p:sp>
      <p:sp>
        <p:nvSpPr>
          <p:cNvPr id="16" name="TextBox 15"/>
          <p:cNvSpPr txBox="1"/>
          <p:nvPr/>
        </p:nvSpPr>
        <p:spPr>
          <a:xfrm>
            <a:off x="3940833" y="2395835"/>
            <a:ext cx="1088459" cy="461665"/>
          </a:xfrm>
          <a:prstGeom prst="rect">
            <a:avLst/>
          </a:prstGeom>
          <a:noFill/>
        </p:spPr>
        <p:txBody>
          <a:bodyPr wrap="none" rtlCol="0">
            <a:spAutoFit/>
          </a:bodyPr>
          <a:lstStyle/>
          <a:p>
            <a:r>
              <a:rPr lang="en-US" sz="2400" dirty="0" smtClean="0"/>
              <a:t>Lactate</a:t>
            </a:r>
            <a:endParaRPr lang="en-US" sz="2400" dirty="0"/>
          </a:p>
        </p:txBody>
      </p:sp>
      <p:cxnSp>
        <p:nvCxnSpPr>
          <p:cNvPr id="18" name="Straight Arrow Connector 17"/>
          <p:cNvCxnSpPr/>
          <p:nvPr/>
        </p:nvCxnSpPr>
        <p:spPr>
          <a:xfrm>
            <a:off x="4182134" y="3467100"/>
            <a:ext cx="1697966" cy="165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4951790" y="2857500"/>
            <a:ext cx="92831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Content Placeholder 2"/>
          <p:cNvSpPr txBox="1">
            <a:spLocks/>
          </p:cNvSpPr>
          <p:nvPr/>
        </p:nvSpPr>
        <p:spPr>
          <a:xfrm>
            <a:off x="218324" y="3724496"/>
            <a:ext cx="8925676" cy="31496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Liver can’t come up with enough                                    cholesterol to </a:t>
            </a:r>
            <a:r>
              <a:rPr lang="en-US" sz="2800" dirty="0" smtClean="0"/>
              <a:t>“wrap” synthesized                                                        fats with LDL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Muscle cells must dispose</a:t>
            </a:r>
            <a:r>
              <a:rPr kumimoji="0" lang="en-US" sz="2800" b="0" i="0" u="none" strike="noStrike" kern="1200" cap="none" spc="0" normalizeH="0" noProof="0" dirty="0" smtClean="0">
                <a:ln>
                  <a:noFill/>
                </a:ln>
                <a:solidFill>
                  <a:schemeClr val="tx1"/>
                </a:solidFill>
                <a:effectLst/>
                <a:uLnTx/>
                <a:uFillTx/>
                <a:latin typeface="+mn-lt"/>
                <a:ea typeface="+mn-ea"/>
                <a:cs typeface="+mn-cs"/>
              </a:rPr>
              <a:t> of                                                     sugars via anaerobic metabolism (convert to lactate)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baseline="0" dirty="0" smtClean="0"/>
              <a:t>Heart</a:t>
            </a:r>
            <a:r>
              <a:rPr lang="en-US" sz="2800" dirty="0" smtClean="0"/>
              <a:t> and liver benefit from a healthy fuel source</a:t>
            </a:r>
          </a:p>
        </p:txBody>
      </p:sp>
      <p:pic>
        <p:nvPicPr>
          <p:cNvPr id="23" name="Picture 22" descr="heart.jpg"/>
          <p:cNvPicPr>
            <a:picLocks noChangeAspect="1"/>
          </p:cNvPicPr>
          <p:nvPr/>
        </p:nvPicPr>
        <p:blipFill>
          <a:blip r:embed="rId4"/>
          <a:stretch>
            <a:fillRect/>
          </a:stretch>
        </p:blipFill>
        <p:spPr>
          <a:xfrm>
            <a:off x="5029292" y="608041"/>
            <a:ext cx="1799567" cy="2249459"/>
          </a:xfrm>
          <a:prstGeom prst="rect">
            <a:avLst/>
          </a:prstGeom>
        </p:spPr>
      </p:pic>
      <p:cxnSp>
        <p:nvCxnSpPr>
          <p:cNvPr id="25" name="Straight Arrow Connector 24"/>
          <p:cNvCxnSpPr/>
          <p:nvPr/>
        </p:nvCxnSpPr>
        <p:spPr>
          <a:xfrm flipV="1">
            <a:off x="4724400" y="1993902"/>
            <a:ext cx="495300" cy="401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5" idx="3"/>
          </p:cNvCxnSpPr>
          <p:nvPr/>
        </p:nvCxnSpPr>
        <p:spPr>
          <a:xfrm>
            <a:off x="4951790" y="1384300"/>
            <a:ext cx="50921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693608" y="1978680"/>
            <a:ext cx="1166681" cy="523220"/>
          </a:xfrm>
          <a:prstGeom prst="rect">
            <a:avLst/>
          </a:prstGeom>
          <a:noFill/>
        </p:spPr>
        <p:txBody>
          <a:bodyPr wrap="none" rtlCol="0">
            <a:spAutoFit/>
          </a:bodyPr>
          <a:lstStyle/>
          <a:p>
            <a:r>
              <a:rPr lang="en-US" sz="2800" dirty="0" err="1" smtClean="0"/>
              <a:t>Statins</a:t>
            </a:r>
            <a:endParaRPr lang="en-US" sz="2800" dirty="0"/>
          </a:p>
        </p:txBody>
      </p:sp>
      <p:grpSp>
        <p:nvGrpSpPr>
          <p:cNvPr id="3" name="Group 34"/>
          <p:cNvGrpSpPr/>
          <p:nvPr/>
        </p:nvGrpSpPr>
        <p:grpSpPr>
          <a:xfrm>
            <a:off x="2693608" y="1153467"/>
            <a:ext cx="596900" cy="573733"/>
            <a:chOff x="7429500" y="1041399"/>
            <a:chExt cx="596900" cy="573733"/>
          </a:xfrm>
        </p:grpSpPr>
        <p:cxnSp>
          <p:nvCxnSpPr>
            <p:cNvPr id="30" name="Straight Connector 29"/>
            <p:cNvCxnSpPr/>
            <p:nvPr/>
          </p:nvCxnSpPr>
          <p:spPr>
            <a:xfrm>
              <a:off x="7429500" y="1041400"/>
              <a:ext cx="596900" cy="5737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7429500" y="1041399"/>
              <a:ext cx="596900" cy="5737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4" name="Group 35"/>
          <p:cNvGrpSpPr/>
          <p:nvPr/>
        </p:nvGrpSpPr>
        <p:grpSpPr>
          <a:xfrm>
            <a:off x="2096708" y="2108969"/>
            <a:ext cx="596900" cy="573733"/>
            <a:chOff x="7429500" y="1041399"/>
            <a:chExt cx="596900" cy="573733"/>
          </a:xfrm>
        </p:grpSpPr>
        <p:cxnSp>
          <p:nvCxnSpPr>
            <p:cNvPr id="37" name="Straight Connector 36"/>
            <p:cNvCxnSpPr/>
            <p:nvPr/>
          </p:nvCxnSpPr>
          <p:spPr>
            <a:xfrm>
              <a:off x="7429500" y="1041400"/>
              <a:ext cx="596900" cy="5737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V="1">
              <a:off x="7429500" y="1041399"/>
              <a:ext cx="596900" cy="5737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a:stCxn id="16" idx="0"/>
          </p:cNvCxnSpPr>
          <p:nvPr/>
        </p:nvCxnSpPr>
        <p:spPr>
          <a:xfrm rot="16200000" flipV="1">
            <a:off x="3368715" y="1279487"/>
            <a:ext cx="668635" cy="1564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9282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build="p"/>
      <p:bldP spid="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But, …The Muscle Cells Get Wrecked</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377107"/>
            <a:ext cx="8229600" cy="4525963"/>
          </a:xfrm>
        </p:spPr>
        <p:txBody>
          <a:bodyPr>
            <a:normAutofit fontScale="92500" lnSpcReduction="20000"/>
          </a:bodyPr>
          <a:lstStyle/>
          <a:p>
            <a:r>
              <a:rPr lang="en-US" dirty="0" smtClean="0"/>
              <a:t>Patients on </a:t>
            </a:r>
            <a:r>
              <a:rPr lang="en-US" dirty="0" err="1" smtClean="0"/>
              <a:t>statins</a:t>
            </a:r>
            <a:r>
              <a:rPr lang="en-US" dirty="0" smtClean="0"/>
              <a:t> routinely get </a:t>
            </a:r>
            <a:r>
              <a:rPr lang="en-US" dirty="0" err="1" smtClean="0"/>
              <a:t>creatine</a:t>
            </a:r>
            <a:r>
              <a:rPr lang="en-US" dirty="0" smtClean="0"/>
              <a:t> </a:t>
            </a:r>
            <a:r>
              <a:rPr lang="en-US" dirty="0" err="1" smtClean="0"/>
              <a:t>phosphokinase</a:t>
            </a:r>
            <a:r>
              <a:rPr lang="en-US" dirty="0" smtClean="0"/>
              <a:t> levels monitored for possible muscle damage</a:t>
            </a:r>
          </a:p>
          <a:p>
            <a:r>
              <a:rPr lang="en-US" dirty="0" smtClean="0"/>
              <a:t>However, even when </a:t>
            </a:r>
            <a:r>
              <a:rPr lang="en-US" dirty="0" err="1" smtClean="0"/>
              <a:t>creatine</a:t>
            </a:r>
            <a:r>
              <a:rPr lang="en-US" dirty="0" smtClean="0"/>
              <a:t> </a:t>
            </a:r>
            <a:r>
              <a:rPr lang="en-US" dirty="0" err="1" smtClean="0"/>
              <a:t>phosphokinase</a:t>
            </a:r>
            <a:r>
              <a:rPr lang="en-US" dirty="0" smtClean="0"/>
              <a:t> levels are not elevated, </a:t>
            </a:r>
            <a:r>
              <a:rPr lang="en-US" dirty="0" err="1" smtClean="0"/>
              <a:t>myopathy</a:t>
            </a:r>
            <a:r>
              <a:rPr lang="en-US" dirty="0" smtClean="0"/>
              <a:t> (muscle weakness)  can occur, and is often associated with muscle damage</a:t>
            </a:r>
          </a:p>
          <a:p>
            <a:r>
              <a:rPr lang="en-US" dirty="0" smtClean="0"/>
              <a:t>Patients on </a:t>
            </a:r>
            <a:r>
              <a:rPr lang="en-US" dirty="0" err="1" smtClean="0"/>
              <a:t>statins</a:t>
            </a:r>
            <a:r>
              <a:rPr lang="en-US" dirty="0" smtClean="0"/>
              <a:t> are often                                     advised to continue </a:t>
            </a:r>
            <a:r>
              <a:rPr lang="en-US" dirty="0" err="1" smtClean="0"/>
              <a:t>statin</a:t>
            </a:r>
            <a:r>
              <a:rPr lang="en-US" dirty="0" smtClean="0"/>
              <a:t>                                   therapy in this circumstance</a:t>
            </a:r>
          </a:p>
          <a:p>
            <a:pPr lvl="1"/>
            <a:r>
              <a:rPr lang="en-US" dirty="0" smtClean="0"/>
              <a:t>This is bad advice</a:t>
            </a:r>
            <a:endParaRPr lang="en-US" dirty="0"/>
          </a:p>
        </p:txBody>
      </p:sp>
      <p:sp>
        <p:nvSpPr>
          <p:cNvPr id="4" name="TextBox 3"/>
          <p:cNvSpPr txBox="1"/>
          <p:nvPr/>
        </p:nvSpPr>
        <p:spPr>
          <a:xfrm>
            <a:off x="2110811" y="6388031"/>
            <a:ext cx="6601537" cy="523220"/>
          </a:xfrm>
          <a:prstGeom prst="rect">
            <a:avLst/>
          </a:prstGeom>
          <a:noFill/>
        </p:spPr>
        <p:txBody>
          <a:bodyPr wrap="none" rtlCol="0">
            <a:spAutoFit/>
          </a:bodyPr>
          <a:lstStyle/>
          <a:p>
            <a:r>
              <a:rPr lang="en-US" sz="2800" dirty="0" smtClean="0">
                <a:ln>
                  <a:solidFill>
                    <a:srgbClr val="FF0000"/>
                  </a:solidFill>
                </a:ln>
                <a:solidFill>
                  <a:srgbClr val="FF0000"/>
                </a:solidFill>
              </a:rPr>
              <a:t>*</a:t>
            </a:r>
            <a:r>
              <a:rPr lang="en-US" sz="2400" dirty="0" smtClean="0"/>
              <a:t> </a:t>
            </a:r>
            <a:r>
              <a:rPr lang="en-US" sz="2400" dirty="0" err="1" smtClean="0"/>
              <a:t>Mohaupt</a:t>
            </a:r>
            <a:r>
              <a:rPr lang="en-US" sz="2400" dirty="0" smtClean="0"/>
              <a:t> et al., CMAJ 181(1-2), E11-E18, Jul 2009</a:t>
            </a:r>
            <a:endParaRPr lang="en-US" sz="2400" dirty="0"/>
          </a:p>
        </p:txBody>
      </p:sp>
      <p:pic>
        <p:nvPicPr>
          <p:cNvPr id="5" name="Picture 4" descr="muscle_cells.gif"/>
          <p:cNvPicPr>
            <a:picLocks noChangeAspect="1"/>
          </p:cNvPicPr>
          <p:nvPr/>
        </p:nvPicPr>
        <p:blipFill>
          <a:blip r:embed="rId3"/>
          <a:stretch>
            <a:fillRect/>
          </a:stretch>
        </p:blipFill>
        <p:spPr>
          <a:xfrm>
            <a:off x="5543901" y="3989699"/>
            <a:ext cx="3314539" cy="2165498"/>
          </a:xfrm>
          <a:prstGeom prst="rect">
            <a:avLst/>
          </a:prstGeom>
        </p:spPr>
      </p:pic>
    </p:spTree>
    <p:extLst>
      <p:ext uri="{BB962C8B-B14F-4D97-AF65-F5344CB8AC3E}">
        <p14:creationId xmlns:p14="http://schemas.microsoft.com/office/powerpoint/2010/main" val="177474085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not available."/>
          <p:cNvPicPr>
            <a:picLocks noChangeAspect="1" noChangeArrowheads="1"/>
          </p:cNvPicPr>
          <p:nvPr/>
        </p:nvPicPr>
        <p:blipFill>
          <a:blip r:embed="rId2"/>
          <a:srcRect/>
          <a:stretch>
            <a:fillRect/>
          </a:stretch>
        </p:blipFill>
        <p:spPr bwMode="auto">
          <a:xfrm>
            <a:off x="206375" y="1178721"/>
            <a:ext cx="8761625" cy="5105400"/>
          </a:xfrm>
          <a:prstGeom prst="rect">
            <a:avLst/>
          </a:prstGeom>
          <a:noFill/>
          <a:ln w="9525">
            <a:noFill/>
            <a:miter lim="800000"/>
            <a:headEnd/>
            <a:tailEnd/>
          </a:ln>
        </p:spPr>
      </p:pic>
      <p:sp>
        <p:nvSpPr>
          <p:cNvPr id="3" name="Content Placeholder 2"/>
          <p:cNvSpPr>
            <a:spLocks noGrp="1"/>
          </p:cNvSpPr>
          <p:nvPr>
            <p:ph idx="1"/>
          </p:nvPr>
        </p:nvSpPr>
        <p:spPr>
          <a:xfrm>
            <a:off x="988965" y="206662"/>
            <a:ext cx="7227587" cy="972059"/>
          </a:xfrm>
        </p:spPr>
        <p:txBody>
          <a:bodyPr>
            <a:normAutofit/>
          </a:bodyPr>
          <a:lstStyle/>
          <a:p>
            <a:pPr marL="0" indent="0" algn="ctr">
              <a:buNone/>
            </a:pPr>
            <a:r>
              <a:rPr lang="en-US" sz="3600" b="1" dirty="0" smtClean="0"/>
              <a:t>Mitochondrial Disruption by Statins</a:t>
            </a:r>
            <a:endParaRPr lang="en-US" sz="3600" b="1" dirty="0"/>
          </a:p>
        </p:txBody>
      </p:sp>
      <p:sp>
        <p:nvSpPr>
          <p:cNvPr id="5" name="TextBox 4"/>
          <p:cNvSpPr txBox="1"/>
          <p:nvPr/>
        </p:nvSpPr>
        <p:spPr>
          <a:xfrm>
            <a:off x="2125371" y="6355466"/>
            <a:ext cx="6091181" cy="369332"/>
          </a:xfrm>
          <a:prstGeom prst="rect">
            <a:avLst/>
          </a:prstGeom>
          <a:noFill/>
        </p:spPr>
        <p:txBody>
          <a:bodyPr wrap="none" rtlCol="0">
            <a:spAutoFit/>
          </a:bodyPr>
          <a:lstStyle/>
          <a:p>
            <a:r>
              <a:rPr lang="en-US" dirty="0" smtClean="0"/>
              <a:t>Slide adapted from</a:t>
            </a:r>
            <a:r>
              <a:rPr lang="en-US" i="1" dirty="0" smtClean="0"/>
              <a:t> Statins and </a:t>
            </a:r>
            <a:r>
              <a:rPr lang="en-US" i="1" dirty="0" err="1" smtClean="0"/>
              <a:t>Miofibrillar</a:t>
            </a:r>
            <a:r>
              <a:rPr lang="en-US" i="1" dirty="0" smtClean="0"/>
              <a:t> Response</a:t>
            </a:r>
            <a:r>
              <a:rPr lang="en-US" dirty="0" smtClean="0"/>
              <a:t>, R. </a:t>
            </a:r>
            <a:r>
              <a:rPr lang="en-US" dirty="0" err="1" smtClean="0"/>
              <a:t>Laforge</a:t>
            </a:r>
            <a:r>
              <a:rPr lang="en-US" dirty="0" smtClean="0"/>
              <a:t> </a:t>
            </a:r>
            <a:endParaRPr lang="en-US" dirty="0"/>
          </a:p>
        </p:txBody>
      </p:sp>
      <p:sp>
        <p:nvSpPr>
          <p:cNvPr id="6" name="TextBox 5"/>
          <p:cNvSpPr txBox="1"/>
          <p:nvPr/>
        </p:nvSpPr>
        <p:spPr>
          <a:xfrm>
            <a:off x="3858675" y="1377983"/>
            <a:ext cx="2616221" cy="461665"/>
          </a:xfrm>
          <a:prstGeom prst="rect">
            <a:avLst/>
          </a:prstGeom>
          <a:solidFill>
            <a:srgbClr val="FFFF00"/>
          </a:solidFill>
          <a:ln>
            <a:solidFill>
              <a:schemeClr val="tx1"/>
            </a:solidFill>
          </a:ln>
        </p:spPr>
        <p:txBody>
          <a:bodyPr wrap="none" rtlCol="0">
            <a:spAutoFit/>
          </a:bodyPr>
          <a:lstStyle/>
          <a:p>
            <a:r>
              <a:rPr lang="en-US" sz="2400" dirty="0" smtClean="0"/>
              <a:t>Depleted by Statins</a:t>
            </a:r>
            <a:endParaRPr lang="en-US" sz="2400" dirty="0"/>
          </a:p>
        </p:txBody>
      </p:sp>
      <p:cxnSp>
        <p:nvCxnSpPr>
          <p:cNvPr id="8" name="Straight Arrow Connector 7"/>
          <p:cNvCxnSpPr/>
          <p:nvPr/>
        </p:nvCxnSpPr>
        <p:spPr>
          <a:xfrm flipH="1">
            <a:off x="4314552" y="1839648"/>
            <a:ext cx="944316" cy="1530331"/>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5365114"/>
            <a:ext cx="9144000" cy="9903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558738" y="2222376"/>
            <a:ext cx="3916158" cy="830997"/>
          </a:xfrm>
          <a:prstGeom prst="rect">
            <a:avLst/>
          </a:prstGeom>
          <a:solidFill>
            <a:srgbClr val="FFFEAA"/>
          </a:solidFill>
          <a:ln>
            <a:solidFill>
              <a:schemeClr val="tx1"/>
            </a:solidFill>
          </a:ln>
        </p:spPr>
        <p:txBody>
          <a:bodyPr wrap="square" rtlCol="0">
            <a:spAutoFit/>
          </a:bodyPr>
          <a:lstStyle/>
          <a:p>
            <a:pPr algn="ctr"/>
            <a:r>
              <a:rPr lang="en-US" sz="2400" dirty="0" smtClean="0"/>
              <a:t>Cell is Forced to Switch to Anaerobic Metabolism</a:t>
            </a:r>
            <a:endParaRPr lang="en-US" sz="2400" dirty="0"/>
          </a:p>
        </p:txBody>
      </p:sp>
    </p:spTree>
    <p:extLst>
      <p:ext uri="{BB962C8B-B14F-4D97-AF65-F5344CB8AC3E}">
        <p14:creationId xmlns:p14="http://schemas.microsoft.com/office/powerpoint/2010/main" val="3915493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Think about Sulfate!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Cells in the skin produce vitamin D3 </a:t>
            </a:r>
            <a:r>
              <a:rPr lang="en-US" i="1" dirty="0" smtClean="0"/>
              <a:t>sulfate </a:t>
            </a:r>
            <a:r>
              <a:rPr lang="en-US" dirty="0" smtClean="0"/>
              <a:t>upon exposure to the sun</a:t>
            </a:r>
          </a:p>
          <a:p>
            <a:pPr lvl="1"/>
            <a:r>
              <a:rPr lang="en-US" dirty="0" smtClean="0"/>
              <a:t>The precursor to vitamin D3 is </a:t>
            </a:r>
            <a:r>
              <a:rPr lang="en-US" dirty="0" smtClean="0"/>
              <a:t>7-dehydrocholesterol</a:t>
            </a:r>
            <a:endParaRPr lang="en-US" dirty="0" smtClean="0"/>
          </a:p>
          <a:p>
            <a:r>
              <a:rPr lang="en-US" dirty="0" smtClean="0"/>
              <a:t>Cells also produce an abundance of       </a:t>
            </a:r>
            <a:r>
              <a:rPr lang="en-US" i="1" dirty="0" smtClean="0">
                <a:solidFill>
                  <a:srgbClr val="FF0000"/>
                </a:solidFill>
              </a:rPr>
              <a:t>cholesterol</a:t>
            </a:r>
            <a:r>
              <a:rPr lang="en-US" i="1" dirty="0" smtClean="0"/>
              <a:t> </a:t>
            </a:r>
            <a:r>
              <a:rPr lang="en-US" dirty="0" smtClean="0"/>
              <a:t>sulfate</a:t>
            </a:r>
          </a:p>
          <a:p>
            <a:pPr lvl="1"/>
            <a:r>
              <a:rPr lang="en-US" dirty="0" smtClean="0"/>
              <a:t>I believe this is the more important molecule!</a:t>
            </a:r>
          </a:p>
          <a:p>
            <a:r>
              <a:rPr lang="en-US" dirty="0" smtClean="0"/>
              <a:t>Many of the alleged benefits of vitamin D3 are actually benefits of cholesterol sulfate</a:t>
            </a:r>
          </a:p>
          <a:p>
            <a:pPr lvl="1"/>
            <a:r>
              <a:rPr lang="en-US" dirty="0" smtClean="0"/>
              <a:t>Protection against cancer, diabetes and cardiovascular disease; improved immune function</a:t>
            </a:r>
            <a:endParaRPr lang="en-US" dirty="0"/>
          </a:p>
        </p:txBody>
      </p:sp>
    </p:spTree>
    <p:extLst>
      <p:ext uri="{BB962C8B-B14F-4D97-AF65-F5344CB8AC3E}">
        <p14:creationId xmlns:p14="http://schemas.microsoft.com/office/powerpoint/2010/main" val="2518431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1211161" y="1784325"/>
            <a:ext cx="7005367" cy="3578587"/>
          </a:xfrm>
          <a:prstGeom prst="rect">
            <a:avLst/>
          </a:prstGeom>
          <a:solidFill>
            <a:srgbClr val="FCFBE6"/>
          </a:solidFill>
          <a:ln>
            <a:solidFill>
              <a:srgbClr val="000000"/>
            </a:solidFill>
          </a:ln>
          <a:effectLst>
            <a:outerShdw blurRad="50800" dist="38100" dir="2700000">
              <a:srgbClr val="000000">
                <a:alpha val="43000"/>
              </a:srgbClr>
            </a:outerShdw>
          </a:effectLst>
        </p:spPr>
        <p:txBody>
          <a:bodyPr vert="horz" lIns="91440" tIns="45720" rIns="91440" bIns="45720" rtlCol="0">
            <a:normAutofit/>
          </a:bodyPr>
          <a:lstStyle/>
          <a:p>
            <a:pPr marL="342900" lvl="0" indent="-342900">
              <a:spcBef>
                <a:spcPct val="20000"/>
              </a:spcBef>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p>
          <a:p>
            <a:pPr marL="342900" lvl="0" indent="-342900" algn="ctr">
              <a:spcBef>
                <a:spcPct val="20000"/>
              </a:spcBef>
            </a:pPr>
            <a:r>
              <a:rPr lang="en-US" sz="3200" dirty="0" smtClean="0">
                <a:latin typeface="Apple Casual"/>
              </a:rPr>
              <a:t>Widespread </a:t>
            </a:r>
            <a:r>
              <a:rPr lang="en-US" sz="3200" dirty="0" err="1" smtClean="0">
                <a:latin typeface="Apple Casual"/>
              </a:rPr>
              <a:t>glycation</a:t>
            </a:r>
            <a:r>
              <a:rPr lang="en-US" sz="3200" dirty="0" smtClean="0">
                <a:latin typeface="Apple Casual"/>
              </a:rPr>
              <a:t> and ROS damage in muscle cells kills them </a:t>
            </a:r>
          </a:p>
          <a:p>
            <a:pPr marL="342900" lvl="0" indent="-342900" algn="ctr">
              <a:spcBef>
                <a:spcPct val="20000"/>
              </a:spcBef>
            </a:pPr>
            <a:r>
              <a:rPr lang="en-US" sz="3200" dirty="0" smtClean="0">
                <a:latin typeface="Apple Casual"/>
              </a:rPr>
              <a:t>BUT</a:t>
            </a:r>
          </a:p>
          <a:p>
            <a:pPr marL="342900" lvl="0" indent="-342900" algn="ctr">
              <a:spcBef>
                <a:spcPct val="20000"/>
              </a:spcBef>
            </a:pPr>
            <a:r>
              <a:rPr lang="en-US" sz="3200" dirty="0" smtClean="0">
                <a:latin typeface="Apple Casual"/>
              </a:rPr>
              <a:t>They don’t die properly!</a:t>
            </a:r>
          </a:p>
          <a:p>
            <a:pPr marL="342900" lvl="0" indent="-342900" algn="ctr">
              <a:spcBef>
                <a:spcPct val="20000"/>
              </a:spcBef>
            </a:pPr>
            <a:endParaRPr lang="en-US" sz="3200" dirty="0" smtClean="0"/>
          </a:p>
        </p:txBody>
      </p:sp>
    </p:spTree>
    <p:extLst>
      <p:ext uri="{BB962C8B-B14F-4D97-AF65-F5344CB8AC3E}">
        <p14:creationId xmlns:p14="http://schemas.microsoft.com/office/powerpoint/2010/main" val="3502456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1235141" y="1812157"/>
            <a:ext cx="6656163" cy="3055721"/>
          </a:xfrm>
          <a:prstGeom prst="rect">
            <a:avLst/>
          </a:prstGeom>
          <a:solidFill>
            <a:srgbClr val="FCFBE6"/>
          </a:solidFill>
          <a:ln>
            <a:solidFill>
              <a:srgbClr val="000000"/>
            </a:solidFill>
          </a:ln>
          <a:effectLst>
            <a:outerShdw blurRad="50800" dist="38100" dir="2700000">
              <a:srgbClr val="000000">
                <a:alpha val="43000"/>
              </a:srgbClr>
            </a:outerShdw>
          </a:effectLst>
        </p:spPr>
        <p:txBody>
          <a:bodyPr vert="horz" lIns="91440" tIns="45720" rIns="91440" bIns="45720" rtlCol="0">
            <a:normAutofit/>
          </a:bodyPr>
          <a:lstStyle/>
          <a:p>
            <a:pPr marL="342900" lvl="0" indent="-342900">
              <a:spcBef>
                <a:spcPct val="20000"/>
              </a:spcBef>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p>
          <a:p>
            <a:pPr marL="342900" lvl="0" indent="-342900" algn="ctr">
              <a:spcBef>
                <a:spcPct val="20000"/>
              </a:spcBef>
            </a:pPr>
            <a:r>
              <a:rPr lang="en-US" sz="3200" dirty="0" err="1" smtClean="0"/>
              <a:t>Cytotoxic</a:t>
            </a:r>
            <a:r>
              <a:rPr lang="en-US" sz="3200" dirty="0" smtClean="0"/>
              <a:t> T-cells initiate apoptosis cascade and clean up cell debris following programmed cell death    mediated by </a:t>
            </a:r>
            <a:r>
              <a:rPr lang="en-US" sz="3200" dirty="0" err="1" smtClean="0"/>
              <a:t>Fas-FasL</a:t>
            </a:r>
            <a:r>
              <a:rPr lang="en-US" sz="3200" dirty="0" smtClean="0"/>
              <a:t> signaling</a:t>
            </a:r>
            <a:r>
              <a:rPr lang="en-US" sz="3200" dirty="0" smtClean="0">
                <a:solidFill>
                  <a:srgbClr val="FF0000"/>
                </a:solidFill>
              </a:rPr>
              <a:t>*</a:t>
            </a:r>
          </a:p>
          <a:p>
            <a:pPr marL="342900" lvl="0" indent="-342900" algn="ctr">
              <a:spcBef>
                <a:spcPct val="20000"/>
              </a:spcBef>
            </a:pPr>
            <a:endParaRPr lang="en-US" sz="3200" dirty="0" smtClean="0"/>
          </a:p>
        </p:txBody>
      </p:sp>
      <p:sp>
        <p:nvSpPr>
          <p:cNvPr id="5" name="TextBox 4"/>
          <p:cNvSpPr txBox="1"/>
          <p:nvPr/>
        </p:nvSpPr>
        <p:spPr>
          <a:xfrm>
            <a:off x="687950" y="6444001"/>
            <a:ext cx="8322260" cy="461665"/>
          </a:xfrm>
          <a:prstGeom prst="rect">
            <a:avLst/>
          </a:prstGeom>
          <a:noFill/>
        </p:spPr>
        <p:txBody>
          <a:bodyPr wrap="none" rtlCol="0">
            <a:spAutoFit/>
          </a:bodyPr>
          <a:lstStyle/>
          <a:p>
            <a:r>
              <a:rPr lang="en-US" sz="2400" dirty="0" smtClean="0">
                <a:solidFill>
                  <a:srgbClr val="FF0000"/>
                </a:solidFill>
              </a:rPr>
              <a:t>*</a:t>
            </a:r>
            <a:r>
              <a:rPr lang="en-US" sz="2400" dirty="0" smtClean="0"/>
              <a:t> See: L.M. Blanco-</a:t>
            </a:r>
            <a:r>
              <a:rPr lang="en-US" sz="2400" dirty="0" err="1" smtClean="0"/>
              <a:t>Colio</a:t>
            </a:r>
            <a:r>
              <a:rPr lang="en-US" sz="2400" dirty="0" smtClean="0"/>
              <a:t> et al., Circulation 108:1506-1503, 2003</a:t>
            </a:r>
            <a:endParaRPr lang="en-US" sz="2400" dirty="0"/>
          </a:p>
        </p:txBody>
      </p:sp>
    </p:spTree>
    <p:extLst>
      <p:ext uri="{BB962C8B-B14F-4D97-AF65-F5344CB8AC3E}">
        <p14:creationId xmlns:p14="http://schemas.microsoft.com/office/powerpoint/2010/main" val="1587921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086" y="274638"/>
            <a:ext cx="8229600" cy="1143000"/>
          </a:xfrm>
        </p:spPr>
        <p:txBody>
          <a:bodyPr/>
          <a:lstStyle/>
          <a:p>
            <a:r>
              <a:rPr lang="en-US" b="1" dirty="0" smtClean="0"/>
              <a:t>Cell Apoptosis</a:t>
            </a:r>
            <a:endParaRPr lang="en-US" b="1" dirty="0"/>
          </a:p>
        </p:txBody>
      </p:sp>
      <p:sp>
        <p:nvSpPr>
          <p:cNvPr id="5" name="Freeform 4"/>
          <p:cNvSpPr/>
          <p:nvPr/>
        </p:nvSpPr>
        <p:spPr>
          <a:xfrm>
            <a:off x="5341191" y="3395923"/>
            <a:ext cx="3572047" cy="2954893"/>
          </a:xfrm>
          <a:custGeom>
            <a:avLst/>
            <a:gdLst>
              <a:gd name="connsiteX0" fmla="*/ 35279 w 3572047"/>
              <a:gd name="connsiteY0" fmla="*/ 1155496 h 2954893"/>
              <a:gd name="connsiteX1" fmla="*/ 405713 w 3572047"/>
              <a:gd name="connsiteY1" fmla="*/ 467491 h 2954893"/>
              <a:gd name="connsiteX2" fmla="*/ 1358259 w 3572047"/>
              <a:gd name="connsiteY2" fmla="*/ 61744 h 2954893"/>
              <a:gd name="connsiteX3" fmla="*/ 2575401 w 3572047"/>
              <a:gd name="connsiteY3" fmla="*/ 97026 h 2954893"/>
              <a:gd name="connsiteX4" fmla="*/ 3263351 w 3572047"/>
              <a:gd name="connsiteY4" fmla="*/ 608620 h 2954893"/>
              <a:gd name="connsiteX5" fmla="*/ 3563227 w 3572047"/>
              <a:gd name="connsiteY5" fmla="*/ 1243701 h 2954893"/>
              <a:gd name="connsiteX6" fmla="*/ 3210432 w 3572047"/>
              <a:gd name="connsiteY6" fmla="*/ 2496224 h 2954893"/>
              <a:gd name="connsiteX7" fmla="*/ 2134408 w 3572047"/>
              <a:gd name="connsiteY7" fmla="*/ 2919611 h 2954893"/>
              <a:gd name="connsiteX8" fmla="*/ 899626 w 3572047"/>
              <a:gd name="connsiteY8" fmla="*/ 2707918 h 2954893"/>
              <a:gd name="connsiteX9" fmla="*/ 194036 w 3572047"/>
              <a:gd name="connsiteY9" fmla="*/ 1878783 h 2954893"/>
              <a:gd name="connsiteX10" fmla="*/ 35279 w 3572047"/>
              <a:gd name="connsiteY10" fmla="*/ 1155496 h 295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2047" h="2954893">
                <a:moveTo>
                  <a:pt x="35279" y="1155496"/>
                </a:moveTo>
                <a:cubicBezTo>
                  <a:pt x="70559" y="920281"/>
                  <a:pt x="185216" y="649783"/>
                  <a:pt x="405713" y="467491"/>
                </a:cubicBezTo>
                <a:cubicBezTo>
                  <a:pt x="626210" y="285199"/>
                  <a:pt x="996644" y="123488"/>
                  <a:pt x="1358259" y="61744"/>
                </a:cubicBezTo>
                <a:cubicBezTo>
                  <a:pt x="1719874" y="0"/>
                  <a:pt x="2257886" y="5880"/>
                  <a:pt x="2575401" y="97026"/>
                </a:cubicBezTo>
                <a:cubicBezTo>
                  <a:pt x="2892916" y="188172"/>
                  <a:pt x="3098713" y="417508"/>
                  <a:pt x="3263351" y="608620"/>
                </a:cubicBezTo>
                <a:cubicBezTo>
                  <a:pt x="3427989" y="799732"/>
                  <a:pt x="3572047" y="929100"/>
                  <a:pt x="3563227" y="1243701"/>
                </a:cubicBezTo>
                <a:cubicBezTo>
                  <a:pt x="3554407" y="1558302"/>
                  <a:pt x="3448568" y="2216906"/>
                  <a:pt x="3210432" y="2496224"/>
                </a:cubicBezTo>
                <a:cubicBezTo>
                  <a:pt x="2972296" y="2775542"/>
                  <a:pt x="2519542" y="2884329"/>
                  <a:pt x="2134408" y="2919611"/>
                </a:cubicBezTo>
                <a:cubicBezTo>
                  <a:pt x="1749274" y="2954893"/>
                  <a:pt x="1223021" y="2881389"/>
                  <a:pt x="899626" y="2707918"/>
                </a:cubicBezTo>
                <a:cubicBezTo>
                  <a:pt x="576231" y="2534447"/>
                  <a:pt x="338094" y="2143400"/>
                  <a:pt x="194036" y="1878783"/>
                </a:cubicBezTo>
                <a:cubicBezTo>
                  <a:pt x="49978" y="1614166"/>
                  <a:pt x="0" y="1390711"/>
                  <a:pt x="35279" y="1155496"/>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T-cell</a:t>
            </a:r>
            <a:endParaRPr lang="en-US" sz="3200" dirty="0"/>
          </a:p>
        </p:txBody>
      </p:sp>
      <p:sp>
        <p:nvSpPr>
          <p:cNvPr id="8" name="Freeform 7"/>
          <p:cNvSpPr/>
          <p:nvPr/>
        </p:nvSpPr>
        <p:spPr>
          <a:xfrm>
            <a:off x="5070714" y="252860"/>
            <a:ext cx="4089480" cy="1819980"/>
          </a:xfrm>
          <a:custGeom>
            <a:avLst/>
            <a:gdLst>
              <a:gd name="connsiteX0" fmla="*/ 111718 w 4089480"/>
              <a:gd name="connsiteY0" fmla="*/ 823255 h 1819980"/>
              <a:gd name="connsiteX1" fmla="*/ 1205382 w 4089480"/>
              <a:gd name="connsiteY1" fmla="*/ 1670030 h 1819980"/>
              <a:gd name="connsiteX2" fmla="*/ 2563642 w 4089480"/>
              <a:gd name="connsiteY2" fmla="*/ 1722954 h 1819980"/>
              <a:gd name="connsiteX3" fmla="*/ 3304511 w 4089480"/>
              <a:gd name="connsiteY3" fmla="*/ 1528901 h 1819980"/>
              <a:gd name="connsiteX4" fmla="*/ 3886623 w 4089480"/>
              <a:gd name="connsiteY4" fmla="*/ 1017307 h 1819980"/>
              <a:gd name="connsiteX5" fmla="*/ 4010101 w 4089480"/>
              <a:gd name="connsiteY5" fmla="*/ 770331 h 1819980"/>
              <a:gd name="connsiteX6" fmla="*/ 3745505 w 4089480"/>
              <a:gd name="connsiteY6" fmla="*/ 470431 h 1819980"/>
              <a:gd name="connsiteX7" fmla="*/ 1946251 w 4089480"/>
              <a:gd name="connsiteY7" fmla="*/ 29402 h 1819980"/>
              <a:gd name="connsiteX8" fmla="*/ 535072 w 4089480"/>
              <a:gd name="connsiteY8" fmla="*/ 646843 h 1819980"/>
              <a:gd name="connsiteX9" fmla="*/ 111718 w 4089480"/>
              <a:gd name="connsiteY9" fmla="*/ 823255 h 181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9480" h="1819980">
                <a:moveTo>
                  <a:pt x="111718" y="823255"/>
                </a:moveTo>
                <a:cubicBezTo>
                  <a:pt x="223436" y="993786"/>
                  <a:pt x="796728" y="1520080"/>
                  <a:pt x="1205382" y="1670030"/>
                </a:cubicBezTo>
                <a:cubicBezTo>
                  <a:pt x="1614036" y="1819980"/>
                  <a:pt x="2213787" y="1746475"/>
                  <a:pt x="2563642" y="1722954"/>
                </a:cubicBezTo>
                <a:cubicBezTo>
                  <a:pt x="2913497" y="1699433"/>
                  <a:pt x="3084014" y="1646509"/>
                  <a:pt x="3304511" y="1528901"/>
                </a:cubicBezTo>
                <a:cubicBezTo>
                  <a:pt x="3525008" y="1411293"/>
                  <a:pt x="3769025" y="1143735"/>
                  <a:pt x="3886623" y="1017307"/>
                </a:cubicBezTo>
                <a:cubicBezTo>
                  <a:pt x="4004221" y="890879"/>
                  <a:pt x="4033621" y="861477"/>
                  <a:pt x="4010101" y="770331"/>
                </a:cubicBezTo>
                <a:cubicBezTo>
                  <a:pt x="3986581" y="679185"/>
                  <a:pt x="4089480" y="593919"/>
                  <a:pt x="3745505" y="470431"/>
                </a:cubicBezTo>
                <a:cubicBezTo>
                  <a:pt x="3401530" y="346943"/>
                  <a:pt x="2481323" y="0"/>
                  <a:pt x="1946251" y="29402"/>
                </a:cubicBezTo>
                <a:cubicBezTo>
                  <a:pt x="1411179" y="58804"/>
                  <a:pt x="834947" y="514534"/>
                  <a:pt x="535072" y="646843"/>
                </a:cubicBezTo>
                <a:cubicBezTo>
                  <a:pt x="235197" y="779152"/>
                  <a:pt x="0" y="652724"/>
                  <a:pt x="111718" y="82325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Impaired Muscle Fiber</a:t>
            </a:r>
            <a:endParaRPr lang="en-US" dirty="0"/>
          </a:p>
        </p:txBody>
      </p:sp>
      <p:sp>
        <p:nvSpPr>
          <p:cNvPr id="7" name="Rectangle 6"/>
          <p:cNvSpPr/>
          <p:nvPr/>
        </p:nvSpPr>
        <p:spPr>
          <a:xfrm>
            <a:off x="6822928" y="1770130"/>
            <a:ext cx="914400" cy="1214300"/>
          </a:xfrm>
          <a:prstGeom prst="rect">
            <a:avLst/>
          </a:prstGeom>
          <a:solidFill>
            <a:srgbClr val="FCFA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6964048" y="2716873"/>
            <a:ext cx="770269" cy="958502"/>
          </a:xfrm>
          <a:custGeom>
            <a:avLst/>
            <a:gdLst>
              <a:gd name="connsiteX0" fmla="*/ 264596 w 770269"/>
              <a:gd name="connsiteY0" fmla="*/ 958502 h 958502"/>
              <a:gd name="connsiteX1" fmla="*/ 264596 w 770269"/>
              <a:gd name="connsiteY1" fmla="*/ 570397 h 958502"/>
              <a:gd name="connsiteX2" fmla="*/ 17640 w 770269"/>
              <a:gd name="connsiteY2" fmla="*/ 552756 h 958502"/>
              <a:gd name="connsiteX3" fmla="*/ 370435 w 770269"/>
              <a:gd name="connsiteY3" fmla="*/ 5880 h 958502"/>
              <a:gd name="connsiteX4" fmla="*/ 758509 w 770269"/>
              <a:gd name="connsiteY4" fmla="*/ 517474 h 958502"/>
              <a:gd name="connsiteX5" fmla="*/ 440994 w 770269"/>
              <a:gd name="connsiteY5" fmla="*/ 535115 h 958502"/>
              <a:gd name="connsiteX6" fmla="*/ 546832 w 770269"/>
              <a:gd name="connsiteY6" fmla="*/ 923220 h 95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269" h="958502">
                <a:moveTo>
                  <a:pt x="264596" y="958502"/>
                </a:moveTo>
                <a:cubicBezTo>
                  <a:pt x="285175" y="798261"/>
                  <a:pt x="305755" y="638021"/>
                  <a:pt x="264596" y="570397"/>
                </a:cubicBezTo>
                <a:cubicBezTo>
                  <a:pt x="223437" y="502773"/>
                  <a:pt x="0" y="646842"/>
                  <a:pt x="17640" y="552756"/>
                </a:cubicBezTo>
                <a:cubicBezTo>
                  <a:pt x="35280" y="458670"/>
                  <a:pt x="246957" y="11760"/>
                  <a:pt x="370435" y="5880"/>
                </a:cubicBezTo>
                <a:cubicBezTo>
                  <a:pt x="493913" y="0"/>
                  <a:pt x="746749" y="429268"/>
                  <a:pt x="758509" y="517474"/>
                </a:cubicBezTo>
                <a:cubicBezTo>
                  <a:pt x="770269" y="605680"/>
                  <a:pt x="476274" y="467491"/>
                  <a:pt x="440994" y="535115"/>
                </a:cubicBezTo>
                <a:cubicBezTo>
                  <a:pt x="405714" y="602739"/>
                  <a:pt x="546832" y="923220"/>
                  <a:pt x="546832" y="92322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471588" y="4010552"/>
            <a:ext cx="803400" cy="523220"/>
          </a:xfrm>
          <a:prstGeom prst="rect">
            <a:avLst/>
          </a:prstGeom>
          <a:noFill/>
        </p:spPr>
        <p:txBody>
          <a:bodyPr wrap="none" rtlCol="0">
            <a:spAutoFit/>
          </a:bodyPr>
          <a:lstStyle/>
          <a:p>
            <a:r>
              <a:rPr lang="en-US" sz="2800" dirty="0" err="1" smtClean="0"/>
              <a:t>FasL</a:t>
            </a:r>
            <a:endParaRPr lang="en-US" sz="2800" dirty="0"/>
          </a:p>
        </p:txBody>
      </p:sp>
      <p:sp>
        <p:nvSpPr>
          <p:cNvPr id="10" name="TextBox 9"/>
          <p:cNvSpPr txBox="1"/>
          <p:nvPr/>
        </p:nvSpPr>
        <p:spPr>
          <a:xfrm>
            <a:off x="7471588" y="323424"/>
            <a:ext cx="652442" cy="523220"/>
          </a:xfrm>
          <a:prstGeom prst="rect">
            <a:avLst/>
          </a:prstGeom>
          <a:noFill/>
        </p:spPr>
        <p:txBody>
          <a:bodyPr wrap="square" rtlCol="0">
            <a:spAutoFit/>
          </a:bodyPr>
          <a:lstStyle/>
          <a:p>
            <a:r>
              <a:rPr lang="en-US" sz="2800" dirty="0" err="1" smtClean="0"/>
              <a:t>Fas</a:t>
            </a:r>
            <a:endParaRPr lang="en-US" sz="2800" dirty="0"/>
          </a:p>
        </p:txBody>
      </p:sp>
      <p:sp>
        <p:nvSpPr>
          <p:cNvPr id="12" name="Content Placeholder 2"/>
          <p:cNvSpPr>
            <a:spLocks noGrp="1"/>
          </p:cNvSpPr>
          <p:nvPr>
            <p:ph idx="1"/>
          </p:nvPr>
        </p:nvSpPr>
        <p:spPr>
          <a:xfrm>
            <a:off x="166912" y="1646238"/>
            <a:ext cx="5512456" cy="4525963"/>
          </a:xfrm>
        </p:spPr>
        <p:txBody>
          <a:bodyPr>
            <a:normAutofit fontScale="92500"/>
          </a:bodyPr>
          <a:lstStyle/>
          <a:p>
            <a:r>
              <a:rPr lang="en-US" dirty="0" smtClean="0"/>
              <a:t>Both </a:t>
            </a:r>
            <a:r>
              <a:rPr lang="en-US" dirty="0" err="1" smtClean="0"/>
              <a:t>Fas</a:t>
            </a:r>
            <a:r>
              <a:rPr lang="en-US" dirty="0" smtClean="0"/>
              <a:t> and </a:t>
            </a:r>
            <a:r>
              <a:rPr lang="en-US" dirty="0" err="1" smtClean="0"/>
              <a:t>FasL</a:t>
            </a:r>
            <a:r>
              <a:rPr lang="en-US" dirty="0" smtClean="0"/>
              <a:t> must migrate from the cytoplasm to the membrane to be activated</a:t>
            </a:r>
          </a:p>
          <a:p>
            <a:r>
              <a:rPr lang="en-US" dirty="0" smtClean="0"/>
              <a:t>This requires </a:t>
            </a:r>
            <a:r>
              <a:rPr lang="en-US" dirty="0" err="1" smtClean="0"/>
              <a:t>isoprenylation</a:t>
            </a:r>
            <a:r>
              <a:rPr lang="en-US" dirty="0" smtClean="0"/>
              <a:t> by </a:t>
            </a:r>
            <a:r>
              <a:rPr lang="en-US" dirty="0" err="1" smtClean="0"/>
              <a:t>geranylgeranyl</a:t>
            </a:r>
            <a:r>
              <a:rPr lang="en-US" dirty="0" smtClean="0"/>
              <a:t> pyrophosphate</a:t>
            </a:r>
          </a:p>
          <a:p>
            <a:r>
              <a:rPr lang="en-US" dirty="0" err="1" smtClean="0"/>
              <a:t>Statins</a:t>
            </a:r>
            <a:r>
              <a:rPr lang="en-US" dirty="0" smtClean="0"/>
              <a:t> suppress these mechanisms</a:t>
            </a:r>
          </a:p>
          <a:p>
            <a:pPr lvl="1"/>
            <a:r>
              <a:rPr lang="en-US" dirty="0" smtClean="0"/>
              <a:t>Cell dies through necrosis instead </a:t>
            </a:r>
            <a:endParaRPr lang="en-US" dirty="0"/>
          </a:p>
        </p:txBody>
      </p:sp>
      <p:sp>
        <p:nvSpPr>
          <p:cNvPr id="13" name="TextBox 12"/>
          <p:cNvSpPr txBox="1"/>
          <p:nvPr/>
        </p:nvSpPr>
        <p:spPr>
          <a:xfrm>
            <a:off x="687950" y="6444001"/>
            <a:ext cx="8322260" cy="461665"/>
          </a:xfrm>
          <a:prstGeom prst="rect">
            <a:avLst/>
          </a:prstGeom>
          <a:noFill/>
        </p:spPr>
        <p:txBody>
          <a:bodyPr wrap="none" rtlCol="0">
            <a:spAutoFit/>
          </a:bodyPr>
          <a:lstStyle/>
          <a:p>
            <a:r>
              <a:rPr lang="en-US" sz="2400" dirty="0" smtClean="0"/>
              <a:t>* See: L.M. Blanco-</a:t>
            </a:r>
            <a:r>
              <a:rPr lang="en-US" sz="2400" dirty="0" err="1" smtClean="0"/>
              <a:t>Colio</a:t>
            </a:r>
            <a:r>
              <a:rPr lang="en-US" sz="2400" dirty="0" smtClean="0"/>
              <a:t> et al., Circulation 108:1506-1503, 2003</a:t>
            </a:r>
            <a:endParaRPr lang="en-US" sz="2400" dirty="0"/>
          </a:p>
        </p:txBody>
      </p:sp>
    </p:spTree>
    <p:extLst>
      <p:ext uri="{BB962C8B-B14F-4D97-AF65-F5344CB8AC3E}">
        <p14:creationId xmlns:p14="http://schemas.microsoft.com/office/powerpoint/2010/main" val="3240913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469 0.03886 L -0.0549 0.20865 " pathEditMode="relative" ptsTypes="AA">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817 -0.04164 L -0.05855 -0.11613 " pathEditMode="relative" ptsTypes="AA">
                                      <p:cBhvr>
                                        <p:cTn id="18" dur="2000" fill="hold"/>
                                        <p:tgtEl>
                                          <p:spTgt spid="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p:bldP spid="10" grpId="0"/>
      <p:bldP spid="1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dney.jpg"/>
          <p:cNvPicPr>
            <a:picLocks noChangeAspect="1"/>
          </p:cNvPicPr>
          <p:nvPr/>
        </p:nvPicPr>
        <p:blipFill>
          <a:blip r:embed="rId3"/>
          <a:stretch>
            <a:fillRect/>
          </a:stretch>
        </p:blipFill>
        <p:spPr>
          <a:xfrm>
            <a:off x="1035237" y="3623420"/>
            <a:ext cx="2224256" cy="2780320"/>
          </a:xfrm>
          <a:prstGeom prst="rect">
            <a:avLst/>
          </a:prstGeom>
        </p:spPr>
      </p:pic>
      <p:pic>
        <p:nvPicPr>
          <p:cNvPr id="5" name="Picture 4" descr="muscle-fiber.gif"/>
          <p:cNvPicPr>
            <a:picLocks noChangeAspect="1"/>
          </p:cNvPicPr>
          <p:nvPr/>
        </p:nvPicPr>
        <p:blipFill>
          <a:blip r:embed="rId4"/>
          <a:stretch>
            <a:fillRect/>
          </a:stretch>
        </p:blipFill>
        <p:spPr>
          <a:xfrm>
            <a:off x="3327400" y="2159000"/>
            <a:ext cx="2489200" cy="2540000"/>
          </a:xfrm>
          <a:prstGeom prst="rect">
            <a:avLst/>
          </a:prstGeom>
        </p:spPr>
      </p:pic>
      <p:pic>
        <p:nvPicPr>
          <p:cNvPr id="6" name="Picture 5" descr="blood-brain_barrier.jpg"/>
          <p:cNvPicPr>
            <a:picLocks noChangeAspect="1"/>
          </p:cNvPicPr>
          <p:nvPr/>
        </p:nvPicPr>
        <p:blipFill>
          <a:blip r:embed="rId5"/>
          <a:stretch>
            <a:fillRect/>
          </a:stretch>
        </p:blipFill>
        <p:spPr>
          <a:xfrm>
            <a:off x="5285799" y="531453"/>
            <a:ext cx="1929601" cy="2035892"/>
          </a:xfrm>
          <a:prstGeom prst="rect">
            <a:avLst/>
          </a:prstGeom>
        </p:spPr>
      </p:pic>
      <p:pic>
        <p:nvPicPr>
          <p:cNvPr id="8" name="Picture 7" descr="heart.gif"/>
          <p:cNvPicPr>
            <a:picLocks noChangeAspect="1"/>
          </p:cNvPicPr>
          <p:nvPr/>
        </p:nvPicPr>
        <p:blipFill>
          <a:blip r:embed="rId6"/>
          <a:stretch>
            <a:fillRect/>
          </a:stretch>
        </p:blipFill>
        <p:spPr>
          <a:xfrm>
            <a:off x="36976" y="174913"/>
            <a:ext cx="1996521" cy="2827074"/>
          </a:xfrm>
          <a:prstGeom prst="rect">
            <a:avLst/>
          </a:prstGeom>
        </p:spPr>
      </p:pic>
      <p:cxnSp>
        <p:nvCxnSpPr>
          <p:cNvPr id="11" name="Straight Arrow Connector 10"/>
          <p:cNvCxnSpPr/>
          <p:nvPr/>
        </p:nvCxnSpPr>
        <p:spPr>
          <a:xfrm rot="5400000">
            <a:off x="3789920" y="2070795"/>
            <a:ext cx="74770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57746" y="1213154"/>
            <a:ext cx="1410387" cy="523220"/>
          </a:xfrm>
          <a:prstGeom prst="rect">
            <a:avLst/>
          </a:prstGeom>
          <a:noFill/>
        </p:spPr>
        <p:txBody>
          <a:bodyPr wrap="none" rtlCol="0">
            <a:spAutoFit/>
          </a:bodyPr>
          <a:lstStyle/>
          <a:p>
            <a:r>
              <a:rPr lang="en-US" sz="2800" b="1" dirty="0" smtClean="0"/>
              <a:t>fructose</a:t>
            </a:r>
            <a:endParaRPr lang="en-US" sz="2800" b="1" dirty="0"/>
          </a:p>
        </p:txBody>
      </p:sp>
      <p:sp>
        <p:nvSpPr>
          <p:cNvPr id="14" name="TextBox 13"/>
          <p:cNvSpPr txBox="1"/>
          <p:nvPr/>
        </p:nvSpPr>
        <p:spPr>
          <a:xfrm>
            <a:off x="2297701" y="2484447"/>
            <a:ext cx="1061258" cy="461665"/>
          </a:xfrm>
          <a:prstGeom prst="rect">
            <a:avLst/>
          </a:prstGeom>
          <a:noFill/>
        </p:spPr>
        <p:txBody>
          <a:bodyPr wrap="none" rtlCol="0">
            <a:spAutoFit/>
          </a:bodyPr>
          <a:lstStyle/>
          <a:p>
            <a:r>
              <a:rPr lang="en-US" sz="2400" b="1" dirty="0" smtClean="0"/>
              <a:t>lactate</a:t>
            </a:r>
            <a:endParaRPr lang="en-US" sz="2400" b="1" dirty="0"/>
          </a:p>
        </p:txBody>
      </p:sp>
      <p:sp>
        <p:nvSpPr>
          <p:cNvPr id="15" name="TextBox 14"/>
          <p:cNvSpPr txBox="1"/>
          <p:nvPr/>
        </p:nvSpPr>
        <p:spPr>
          <a:xfrm>
            <a:off x="4035266" y="4682705"/>
            <a:ext cx="2258854" cy="830997"/>
          </a:xfrm>
          <a:prstGeom prst="rect">
            <a:avLst/>
          </a:prstGeom>
          <a:noFill/>
        </p:spPr>
        <p:txBody>
          <a:bodyPr wrap="square" rtlCol="0">
            <a:spAutoFit/>
          </a:bodyPr>
          <a:lstStyle/>
          <a:p>
            <a:r>
              <a:rPr lang="en-US" sz="2400" b="1" dirty="0" err="1" smtClean="0"/>
              <a:t>Glycation</a:t>
            </a:r>
            <a:r>
              <a:rPr lang="en-US" sz="2400" b="1" dirty="0" smtClean="0"/>
              <a:t> Damage</a:t>
            </a:r>
            <a:endParaRPr lang="en-US" sz="2400" b="1" dirty="0"/>
          </a:p>
        </p:txBody>
      </p:sp>
      <p:sp>
        <p:nvSpPr>
          <p:cNvPr id="17" name="TextBox 16"/>
          <p:cNvSpPr txBox="1"/>
          <p:nvPr/>
        </p:nvSpPr>
        <p:spPr>
          <a:xfrm>
            <a:off x="4200003" y="6119984"/>
            <a:ext cx="1038866" cy="584776"/>
          </a:xfrm>
          <a:prstGeom prst="rect">
            <a:avLst/>
          </a:prstGeom>
          <a:noFill/>
        </p:spPr>
        <p:txBody>
          <a:bodyPr wrap="none" rtlCol="0">
            <a:spAutoFit/>
          </a:bodyPr>
          <a:lstStyle/>
          <a:p>
            <a:r>
              <a:rPr lang="en-US" sz="3200" dirty="0" err="1" smtClean="0"/>
              <a:t>AGEs</a:t>
            </a:r>
            <a:endParaRPr lang="en-US" sz="3200" dirty="0"/>
          </a:p>
        </p:txBody>
      </p:sp>
      <p:cxnSp>
        <p:nvCxnSpPr>
          <p:cNvPr id="19" name="Straight Arrow Connector 18"/>
          <p:cNvCxnSpPr/>
          <p:nvPr/>
        </p:nvCxnSpPr>
        <p:spPr>
          <a:xfrm rot="10800000">
            <a:off x="1839458" y="2716739"/>
            <a:ext cx="1524249" cy="460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4339200" y="4439977"/>
            <a:ext cx="5180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5150805" y="2445443"/>
            <a:ext cx="1351596" cy="3887733"/>
          </a:xfrm>
          <a:custGeom>
            <a:avLst/>
            <a:gdLst>
              <a:gd name="connsiteX0" fmla="*/ 0 w 2134409"/>
              <a:gd name="connsiteY0" fmla="*/ 3069562 h 3069562"/>
              <a:gd name="connsiteX1" fmla="*/ 723229 w 2134409"/>
              <a:gd name="connsiteY1" fmla="*/ 2505045 h 3069562"/>
              <a:gd name="connsiteX2" fmla="*/ 1905092 w 2134409"/>
              <a:gd name="connsiteY2" fmla="*/ 829135 h 3069562"/>
              <a:gd name="connsiteX3" fmla="*/ 2099129 w 2134409"/>
              <a:gd name="connsiteY3" fmla="*/ 0 h 3069562"/>
            </a:gdLst>
            <a:ahLst/>
            <a:cxnLst>
              <a:cxn ang="0">
                <a:pos x="connsiteX0" y="connsiteY0"/>
              </a:cxn>
              <a:cxn ang="0">
                <a:pos x="connsiteX1" y="connsiteY1"/>
              </a:cxn>
              <a:cxn ang="0">
                <a:pos x="connsiteX2" y="connsiteY2"/>
              </a:cxn>
              <a:cxn ang="0">
                <a:pos x="connsiteX3" y="connsiteY3"/>
              </a:cxn>
            </a:cxnLst>
            <a:rect l="l" t="t" r="r" b="b"/>
            <a:pathLst>
              <a:path w="2134409" h="3069562">
                <a:moveTo>
                  <a:pt x="0" y="3069562"/>
                </a:moveTo>
                <a:cubicBezTo>
                  <a:pt x="202857" y="2974005"/>
                  <a:pt x="405714" y="2878449"/>
                  <a:pt x="723229" y="2505045"/>
                </a:cubicBezTo>
                <a:cubicBezTo>
                  <a:pt x="1040744" y="2131641"/>
                  <a:pt x="1675775" y="1246642"/>
                  <a:pt x="1905092" y="829135"/>
                </a:cubicBezTo>
                <a:cubicBezTo>
                  <a:pt x="2134409" y="411628"/>
                  <a:pt x="2099129" y="0"/>
                  <a:pt x="2099129"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769439" y="5786300"/>
            <a:ext cx="1446459" cy="688005"/>
          </a:xfrm>
          <a:custGeom>
            <a:avLst/>
            <a:gdLst>
              <a:gd name="connsiteX0" fmla="*/ 1446459 w 1446459"/>
              <a:gd name="connsiteY0" fmla="*/ 688005 h 688005"/>
              <a:gd name="connsiteX1" fmla="*/ 405714 w 1446459"/>
              <a:gd name="connsiteY1" fmla="*/ 564517 h 688005"/>
              <a:gd name="connsiteX2" fmla="*/ 0 w 1446459"/>
              <a:gd name="connsiteY2" fmla="*/ 0 h 688005"/>
              <a:gd name="connsiteX3" fmla="*/ 0 w 1446459"/>
              <a:gd name="connsiteY3" fmla="*/ 0 h 688005"/>
              <a:gd name="connsiteX4" fmla="*/ 0 w 1446459"/>
              <a:gd name="connsiteY4" fmla="*/ 0 h 68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59" h="688005">
                <a:moveTo>
                  <a:pt x="1446459" y="688005"/>
                </a:moveTo>
                <a:cubicBezTo>
                  <a:pt x="1046625" y="683595"/>
                  <a:pt x="646791" y="679185"/>
                  <a:pt x="405714" y="564517"/>
                </a:cubicBezTo>
                <a:cubicBezTo>
                  <a:pt x="164637" y="449849"/>
                  <a:pt x="0" y="0"/>
                  <a:pt x="0" y="0"/>
                </a:cubicBezTo>
                <a:lnTo>
                  <a:pt x="0" y="0"/>
                </a:lnTo>
                <a:lnTo>
                  <a:pt x="0" y="0"/>
                </a:ln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4609590" y="141889"/>
            <a:ext cx="3216896" cy="461665"/>
          </a:xfrm>
          <a:prstGeom prst="rect">
            <a:avLst/>
          </a:prstGeom>
          <a:noFill/>
        </p:spPr>
        <p:txBody>
          <a:bodyPr wrap="none" rtlCol="0">
            <a:spAutoFit/>
          </a:bodyPr>
          <a:lstStyle/>
          <a:p>
            <a:r>
              <a:rPr lang="en-US" sz="2400" b="1" dirty="0" smtClean="0">
                <a:latin typeface="Arial Black"/>
              </a:rPr>
              <a:t>memory</a:t>
            </a:r>
            <a:r>
              <a:rPr lang="en-US" sz="2400" dirty="0" smtClean="0">
                <a:latin typeface="Arial Black"/>
              </a:rPr>
              <a:t> problems</a:t>
            </a:r>
            <a:endParaRPr lang="en-US" sz="2400" dirty="0">
              <a:latin typeface="Arial Black"/>
            </a:endParaRPr>
          </a:p>
        </p:txBody>
      </p:sp>
      <p:sp>
        <p:nvSpPr>
          <p:cNvPr id="30" name="TextBox 29"/>
          <p:cNvSpPr txBox="1"/>
          <p:nvPr/>
        </p:nvSpPr>
        <p:spPr>
          <a:xfrm>
            <a:off x="6899954" y="4168270"/>
            <a:ext cx="2093392" cy="461665"/>
          </a:xfrm>
          <a:prstGeom prst="rect">
            <a:avLst/>
          </a:prstGeom>
          <a:noFill/>
        </p:spPr>
        <p:txBody>
          <a:bodyPr wrap="none" rtlCol="0">
            <a:spAutoFit/>
          </a:bodyPr>
          <a:lstStyle/>
          <a:p>
            <a:r>
              <a:rPr lang="en-US" sz="2400" dirty="0" smtClean="0">
                <a:latin typeface="Arial Black"/>
              </a:rPr>
              <a:t>liver failure</a:t>
            </a:r>
            <a:endParaRPr lang="en-US" sz="2400" dirty="0">
              <a:latin typeface="Arial Black"/>
            </a:endParaRPr>
          </a:p>
        </p:txBody>
      </p:sp>
      <p:sp>
        <p:nvSpPr>
          <p:cNvPr id="31" name="TextBox 30"/>
          <p:cNvSpPr txBox="1"/>
          <p:nvPr/>
        </p:nvSpPr>
        <p:spPr>
          <a:xfrm>
            <a:off x="240231" y="3392587"/>
            <a:ext cx="2529208" cy="461665"/>
          </a:xfrm>
          <a:prstGeom prst="rect">
            <a:avLst/>
          </a:prstGeom>
          <a:noFill/>
        </p:spPr>
        <p:txBody>
          <a:bodyPr wrap="none" rtlCol="0">
            <a:spAutoFit/>
          </a:bodyPr>
          <a:lstStyle/>
          <a:p>
            <a:r>
              <a:rPr lang="en-US" sz="2400" dirty="0" smtClean="0">
                <a:latin typeface="Arial Black"/>
              </a:rPr>
              <a:t>Kidney failure</a:t>
            </a:r>
            <a:endParaRPr lang="en-US" sz="2400" dirty="0">
              <a:latin typeface="Arial Black"/>
            </a:endParaRPr>
          </a:p>
        </p:txBody>
      </p:sp>
      <p:pic>
        <p:nvPicPr>
          <p:cNvPr id="34" name="Picture 33" descr="pancreas_liver_gall_bladder.jpg"/>
          <p:cNvPicPr>
            <a:picLocks noChangeAspect="1"/>
          </p:cNvPicPr>
          <p:nvPr/>
        </p:nvPicPr>
        <p:blipFill>
          <a:blip r:embed="rId7"/>
          <a:stretch>
            <a:fillRect/>
          </a:stretch>
        </p:blipFill>
        <p:spPr>
          <a:xfrm>
            <a:off x="6847033" y="4699000"/>
            <a:ext cx="2430677" cy="1901329"/>
          </a:xfrm>
          <a:prstGeom prst="rect">
            <a:avLst/>
          </a:prstGeom>
        </p:spPr>
      </p:pic>
      <p:sp>
        <p:nvSpPr>
          <p:cNvPr id="32" name="TextBox 31"/>
          <p:cNvSpPr txBox="1"/>
          <p:nvPr/>
        </p:nvSpPr>
        <p:spPr>
          <a:xfrm>
            <a:off x="7352151" y="6052878"/>
            <a:ext cx="1641195" cy="461665"/>
          </a:xfrm>
          <a:prstGeom prst="rect">
            <a:avLst/>
          </a:prstGeom>
          <a:noFill/>
        </p:spPr>
        <p:txBody>
          <a:bodyPr wrap="none" rtlCol="0">
            <a:spAutoFit/>
          </a:bodyPr>
          <a:lstStyle/>
          <a:p>
            <a:r>
              <a:rPr lang="en-US" sz="2400" dirty="0" smtClean="0">
                <a:latin typeface="Arial Black"/>
              </a:rPr>
              <a:t>diabetes</a:t>
            </a:r>
            <a:endParaRPr lang="en-US" sz="2400" dirty="0">
              <a:latin typeface="Arial Black"/>
            </a:endParaRPr>
          </a:p>
        </p:txBody>
      </p:sp>
      <p:sp>
        <p:nvSpPr>
          <p:cNvPr id="27" name="Freeform 26"/>
          <p:cNvSpPr/>
          <p:nvPr/>
        </p:nvSpPr>
        <p:spPr>
          <a:xfrm>
            <a:off x="5225646" y="5679174"/>
            <a:ext cx="1799254" cy="802673"/>
          </a:xfrm>
          <a:custGeom>
            <a:avLst/>
            <a:gdLst>
              <a:gd name="connsiteX0" fmla="*/ 0 w 1799254"/>
              <a:gd name="connsiteY0" fmla="*/ 802673 h 802673"/>
              <a:gd name="connsiteX1" fmla="*/ 1146583 w 1799254"/>
              <a:gd name="connsiteY1" fmla="*/ 132309 h 802673"/>
              <a:gd name="connsiteX2" fmla="*/ 1799254 w 1799254"/>
              <a:gd name="connsiteY2" fmla="*/ 8821 h 802673"/>
            </a:gdLst>
            <a:ahLst/>
            <a:cxnLst>
              <a:cxn ang="0">
                <a:pos x="connsiteX0" y="connsiteY0"/>
              </a:cxn>
              <a:cxn ang="0">
                <a:pos x="connsiteX1" y="connsiteY1"/>
              </a:cxn>
              <a:cxn ang="0">
                <a:pos x="connsiteX2" y="connsiteY2"/>
              </a:cxn>
            </a:cxnLst>
            <a:rect l="l" t="t" r="r" b="b"/>
            <a:pathLst>
              <a:path w="1799254" h="802673">
                <a:moveTo>
                  <a:pt x="0" y="802673"/>
                </a:moveTo>
                <a:cubicBezTo>
                  <a:pt x="423353" y="533645"/>
                  <a:pt x="846707" y="264618"/>
                  <a:pt x="1146583" y="132309"/>
                </a:cubicBezTo>
                <a:cubicBezTo>
                  <a:pt x="1446459" y="0"/>
                  <a:pt x="1799254" y="8821"/>
                  <a:pt x="1799254" y="8821"/>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3" name="Picture 32" descr="cataract.jpg"/>
          <p:cNvPicPr>
            <a:picLocks noChangeAspect="1"/>
          </p:cNvPicPr>
          <p:nvPr/>
        </p:nvPicPr>
        <p:blipFill>
          <a:blip r:embed="rId8"/>
          <a:stretch>
            <a:fillRect/>
          </a:stretch>
        </p:blipFill>
        <p:spPr>
          <a:xfrm>
            <a:off x="7215400" y="2113656"/>
            <a:ext cx="1631871" cy="1206166"/>
          </a:xfrm>
          <a:prstGeom prst="rect">
            <a:avLst/>
          </a:prstGeom>
        </p:spPr>
      </p:pic>
      <p:sp>
        <p:nvSpPr>
          <p:cNvPr id="35" name="TextBox 34"/>
          <p:cNvSpPr txBox="1"/>
          <p:nvPr/>
        </p:nvSpPr>
        <p:spPr>
          <a:xfrm>
            <a:off x="7038362" y="1505541"/>
            <a:ext cx="1808909" cy="461665"/>
          </a:xfrm>
          <a:prstGeom prst="rect">
            <a:avLst/>
          </a:prstGeom>
          <a:noFill/>
        </p:spPr>
        <p:txBody>
          <a:bodyPr wrap="none" rtlCol="0">
            <a:spAutoFit/>
          </a:bodyPr>
          <a:lstStyle/>
          <a:p>
            <a:r>
              <a:rPr lang="en-US" sz="2400" b="1" dirty="0" smtClean="0">
                <a:latin typeface="Arial Black"/>
              </a:rPr>
              <a:t>cataracts</a:t>
            </a:r>
            <a:endParaRPr lang="en-US" sz="2400" dirty="0">
              <a:latin typeface="Arial Black"/>
            </a:endParaRPr>
          </a:p>
        </p:txBody>
      </p:sp>
      <p:sp>
        <p:nvSpPr>
          <p:cNvPr id="36" name="Freeform 35"/>
          <p:cNvSpPr/>
          <p:nvPr/>
        </p:nvSpPr>
        <p:spPr>
          <a:xfrm>
            <a:off x="5150806" y="3456088"/>
            <a:ext cx="2837494" cy="2891124"/>
          </a:xfrm>
          <a:custGeom>
            <a:avLst/>
            <a:gdLst>
              <a:gd name="connsiteX0" fmla="*/ 0 w 2134409"/>
              <a:gd name="connsiteY0" fmla="*/ 3069562 h 3069562"/>
              <a:gd name="connsiteX1" fmla="*/ 723229 w 2134409"/>
              <a:gd name="connsiteY1" fmla="*/ 2505045 h 3069562"/>
              <a:gd name="connsiteX2" fmla="*/ 1905092 w 2134409"/>
              <a:gd name="connsiteY2" fmla="*/ 829135 h 3069562"/>
              <a:gd name="connsiteX3" fmla="*/ 2099129 w 2134409"/>
              <a:gd name="connsiteY3" fmla="*/ 0 h 3069562"/>
            </a:gdLst>
            <a:ahLst/>
            <a:cxnLst>
              <a:cxn ang="0">
                <a:pos x="connsiteX0" y="connsiteY0"/>
              </a:cxn>
              <a:cxn ang="0">
                <a:pos x="connsiteX1" y="connsiteY1"/>
              </a:cxn>
              <a:cxn ang="0">
                <a:pos x="connsiteX2" y="connsiteY2"/>
              </a:cxn>
              <a:cxn ang="0">
                <a:pos x="connsiteX3" y="connsiteY3"/>
              </a:cxn>
            </a:cxnLst>
            <a:rect l="l" t="t" r="r" b="b"/>
            <a:pathLst>
              <a:path w="2134409" h="3069562">
                <a:moveTo>
                  <a:pt x="0" y="3069562"/>
                </a:moveTo>
                <a:cubicBezTo>
                  <a:pt x="202857" y="2974005"/>
                  <a:pt x="405714" y="2878449"/>
                  <a:pt x="723229" y="2505045"/>
                </a:cubicBezTo>
                <a:cubicBezTo>
                  <a:pt x="1040744" y="2131641"/>
                  <a:pt x="1675775" y="1246642"/>
                  <a:pt x="1905092" y="829135"/>
                </a:cubicBezTo>
                <a:cubicBezTo>
                  <a:pt x="2134409" y="411628"/>
                  <a:pt x="2099129" y="0"/>
                  <a:pt x="2099129"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905207" y="2579501"/>
            <a:ext cx="2341816" cy="3631143"/>
          </a:xfrm>
          <a:custGeom>
            <a:avLst/>
            <a:gdLst>
              <a:gd name="connsiteX0" fmla="*/ 2341816 w 2341816"/>
              <a:gd name="connsiteY0" fmla="*/ 3631143 h 3631143"/>
              <a:gd name="connsiteX1" fmla="*/ 1329675 w 2341816"/>
              <a:gd name="connsiteY1" fmla="*/ 2639028 h 3631143"/>
              <a:gd name="connsiteX2" fmla="*/ 595377 w 2341816"/>
              <a:gd name="connsiteY2" fmla="*/ 853219 h 3631143"/>
              <a:gd name="connsiteX3" fmla="*/ 0 w 2341816"/>
              <a:gd name="connsiteY3" fmla="*/ 0 h 3631143"/>
            </a:gdLst>
            <a:ahLst/>
            <a:cxnLst>
              <a:cxn ang="0">
                <a:pos x="connsiteX0" y="connsiteY0"/>
              </a:cxn>
              <a:cxn ang="0">
                <a:pos x="connsiteX1" y="connsiteY1"/>
              </a:cxn>
              <a:cxn ang="0">
                <a:pos x="connsiteX2" y="connsiteY2"/>
              </a:cxn>
              <a:cxn ang="0">
                <a:pos x="connsiteX3" y="connsiteY3"/>
              </a:cxn>
            </a:cxnLst>
            <a:rect l="l" t="t" r="r" b="b"/>
            <a:pathLst>
              <a:path w="2341816" h="3631143">
                <a:moveTo>
                  <a:pt x="2341816" y="3631143"/>
                </a:moveTo>
                <a:cubicBezTo>
                  <a:pt x="1981282" y="3366579"/>
                  <a:pt x="1620748" y="3102015"/>
                  <a:pt x="1329675" y="2639028"/>
                </a:cubicBezTo>
                <a:cubicBezTo>
                  <a:pt x="1038602" y="2176041"/>
                  <a:pt x="816989" y="1293057"/>
                  <a:pt x="595377" y="853219"/>
                </a:cubicBezTo>
                <a:cubicBezTo>
                  <a:pt x="373764" y="413381"/>
                  <a:pt x="0" y="0"/>
                  <a:pt x="0" y="0"/>
                </a:cubicBez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336343" y="1983778"/>
            <a:ext cx="2321970" cy="461665"/>
          </a:xfrm>
          <a:prstGeom prst="rect">
            <a:avLst/>
          </a:prstGeom>
          <a:solidFill>
            <a:srgbClr val="FFFABC"/>
          </a:solidFill>
        </p:spPr>
        <p:txBody>
          <a:bodyPr wrap="none" rtlCol="0">
            <a:spAutoFit/>
          </a:bodyPr>
          <a:lstStyle/>
          <a:p>
            <a:r>
              <a:rPr lang="en-US" sz="2400" dirty="0" smtClean="0">
                <a:latin typeface="Arial Black"/>
              </a:rPr>
              <a:t>Heart failure</a:t>
            </a:r>
            <a:endParaRPr lang="en-US" sz="2400" dirty="0">
              <a:latin typeface="Arial Black"/>
            </a:endParaRPr>
          </a:p>
        </p:txBody>
      </p:sp>
      <p:cxnSp>
        <p:nvCxnSpPr>
          <p:cNvPr id="39" name="Straight Arrow Connector 38"/>
          <p:cNvCxnSpPr/>
          <p:nvPr/>
        </p:nvCxnSpPr>
        <p:spPr>
          <a:xfrm rot="5400000">
            <a:off x="4367105" y="5862481"/>
            <a:ext cx="5180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771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down)">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P spid="25" grpId="0" animBg="1"/>
      <p:bldP spid="28" grpId="0" animBg="1"/>
      <p:bldP spid="29" grpId="0"/>
      <p:bldP spid="30" grpId="0"/>
      <p:bldP spid="31" grpId="0"/>
      <p:bldP spid="32" grpId="0"/>
      <p:bldP spid="27" grpId="0" animBg="1"/>
      <p:bldP spid="35" grpId="0"/>
      <p:bldP spid="36" grpId="0" animBg="1"/>
      <p:bldP spid="7" grpId="0" animBg="1"/>
      <p:bldP spid="3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dney.jpg"/>
          <p:cNvPicPr>
            <a:picLocks noChangeAspect="1"/>
          </p:cNvPicPr>
          <p:nvPr/>
        </p:nvPicPr>
        <p:blipFill>
          <a:blip r:embed="rId3"/>
          <a:stretch>
            <a:fillRect/>
          </a:stretch>
        </p:blipFill>
        <p:spPr>
          <a:xfrm>
            <a:off x="1035237" y="3623420"/>
            <a:ext cx="2224256" cy="2780320"/>
          </a:xfrm>
          <a:prstGeom prst="rect">
            <a:avLst/>
          </a:prstGeom>
        </p:spPr>
      </p:pic>
      <p:pic>
        <p:nvPicPr>
          <p:cNvPr id="5" name="Picture 4" descr="muscle-fiber.gif"/>
          <p:cNvPicPr>
            <a:picLocks noChangeAspect="1"/>
          </p:cNvPicPr>
          <p:nvPr/>
        </p:nvPicPr>
        <p:blipFill>
          <a:blip r:embed="rId4"/>
          <a:stretch>
            <a:fillRect/>
          </a:stretch>
        </p:blipFill>
        <p:spPr>
          <a:xfrm>
            <a:off x="3327400" y="2159000"/>
            <a:ext cx="2489200" cy="2540000"/>
          </a:xfrm>
          <a:prstGeom prst="rect">
            <a:avLst/>
          </a:prstGeom>
        </p:spPr>
      </p:pic>
      <p:pic>
        <p:nvPicPr>
          <p:cNvPr id="6" name="Picture 5" descr="blood-brain_barrier.jpg"/>
          <p:cNvPicPr>
            <a:picLocks noChangeAspect="1"/>
          </p:cNvPicPr>
          <p:nvPr/>
        </p:nvPicPr>
        <p:blipFill>
          <a:blip r:embed="rId5"/>
          <a:stretch>
            <a:fillRect/>
          </a:stretch>
        </p:blipFill>
        <p:spPr>
          <a:xfrm>
            <a:off x="5285799" y="531453"/>
            <a:ext cx="1929601" cy="2035892"/>
          </a:xfrm>
          <a:prstGeom prst="rect">
            <a:avLst/>
          </a:prstGeom>
        </p:spPr>
      </p:pic>
      <p:pic>
        <p:nvPicPr>
          <p:cNvPr id="8" name="Picture 7" descr="heart.gif"/>
          <p:cNvPicPr>
            <a:picLocks noChangeAspect="1"/>
          </p:cNvPicPr>
          <p:nvPr/>
        </p:nvPicPr>
        <p:blipFill>
          <a:blip r:embed="rId6"/>
          <a:stretch>
            <a:fillRect/>
          </a:stretch>
        </p:blipFill>
        <p:spPr>
          <a:xfrm>
            <a:off x="36976" y="174913"/>
            <a:ext cx="1996521" cy="2827074"/>
          </a:xfrm>
          <a:prstGeom prst="rect">
            <a:avLst/>
          </a:prstGeom>
        </p:spPr>
      </p:pic>
      <p:cxnSp>
        <p:nvCxnSpPr>
          <p:cNvPr id="11" name="Straight Arrow Connector 10"/>
          <p:cNvCxnSpPr/>
          <p:nvPr/>
        </p:nvCxnSpPr>
        <p:spPr>
          <a:xfrm rot="5400000">
            <a:off x="3789920" y="2070795"/>
            <a:ext cx="74770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57746" y="1213154"/>
            <a:ext cx="1410387" cy="523220"/>
          </a:xfrm>
          <a:prstGeom prst="rect">
            <a:avLst/>
          </a:prstGeom>
          <a:noFill/>
        </p:spPr>
        <p:txBody>
          <a:bodyPr wrap="none" rtlCol="0">
            <a:spAutoFit/>
          </a:bodyPr>
          <a:lstStyle/>
          <a:p>
            <a:r>
              <a:rPr lang="en-US" sz="2800" b="1" dirty="0" smtClean="0"/>
              <a:t>fructose</a:t>
            </a:r>
            <a:endParaRPr lang="en-US" sz="2800" b="1" dirty="0"/>
          </a:p>
        </p:txBody>
      </p:sp>
      <p:sp>
        <p:nvSpPr>
          <p:cNvPr id="14" name="TextBox 13"/>
          <p:cNvSpPr txBox="1"/>
          <p:nvPr/>
        </p:nvSpPr>
        <p:spPr>
          <a:xfrm>
            <a:off x="2297701" y="2484447"/>
            <a:ext cx="1061258" cy="461665"/>
          </a:xfrm>
          <a:prstGeom prst="rect">
            <a:avLst/>
          </a:prstGeom>
          <a:noFill/>
        </p:spPr>
        <p:txBody>
          <a:bodyPr wrap="none" rtlCol="0">
            <a:spAutoFit/>
          </a:bodyPr>
          <a:lstStyle/>
          <a:p>
            <a:r>
              <a:rPr lang="en-US" sz="2400" b="1" dirty="0" smtClean="0"/>
              <a:t>lactate</a:t>
            </a:r>
            <a:endParaRPr lang="en-US" sz="2400" b="1" dirty="0"/>
          </a:p>
        </p:txBody>
      </p:sp>
      <p:sp>
        <p:nvSpPr>
          <p:cNvPr id="17" name="TextBox 16"/>
          <p:cNvSpPr txBox="1"/>
          <p:nvPr/>
        </p:nvSpPr>
        <p:spPr>
          <a:xfrm>
            <a:off x="4200003" y="6119984"/>
            <a:ext cx="1038866" cy="584776"/>
          </a:xfrm>
          <a:prstGeom prst="rect">
            <a:avLst/>
          </a:prstGeom>
          <a:noFill/>
        </p:spPr>
        <p:txBody>
          <a:bodyPr wrap="none" rtlCol="0">
            <a:spAutoFit/>
          </a:bodyPr>
          <a:lstStyle/>
          <a:p>
            <a:r>
              <a:rPr lang="en-US" sz="3200" dirty="0" err="1" smtClean="0"/>
              <a:t>AGEs</a:t>
            </a:r>
            <a:endParaRPr lang="en-US" sz="3200" dirty="0"/>
          </a:p>
        </p:txBody>
      </p:sp>
      <p:cxnSp>
        <p:nvCxnSpPr>
          <p:cNvPr id="19" name="Straight Arrow Connector 18"/>
          <p:cNvCxnSpPr/>
          <p:nvPr/>
        </p:nvCxnSpPr>
        <p:spPr>
          <a:xfrm rot="10800000">
            <a:off x="1839458" y="2716739"/>
            <a:ext cx="1524249" cy="460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4339200" y="4439977"/>
            <a:ext cx="5180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5150805" y="2445443"/>
            <a:ext cx="1351596" cy="3887733"/>
          </a:xfrm>
          <a:custGeom>
            <a:avLst/>
            <a:gdLst>
              <a:gd name="connsiteX0" fmla="*/ 0 w 2134409"/>
              <a:gd name="connsiteY0" fmla="*/ 3069562 h 3069562"/>
              <a:gd name="connsiteX1" fmla="*/ 723229 w 2134409"/>
              <a:gd name="connsiteY1" fmla="*/ 2505045 h 3069562"/>
              <a:gd name="connsiteX2" fmla="*/ 1905092 w 2134409"/>
              <a:gd name="connsiteY2" fmla="*/ 829135 h 3069562"/>
              <a:gd name="connsiteX3" fmla="*/ 2099129 w 2134409"/>
              <a:gd name="connsiteY3" fmla="*/ 0 h 3069562"/>
            </a:gdLst>
            <a:ahLst/>
            <a:cxnLst>
              <a:cxn ang="0">
                <a:pos x="connsiteX0" y="connsiteY0"/>
              </a:cxn>
              <a:cxn ang="0">
                <a:pos x="connsiteX1" y="connsiteY1"/>
              </a:cxn>
              <a:cxn ang="0">
                <a:pos x="connsiteX2" y="connsiteY2"/>
              </a:cxn>
              <a:cxn ang="0">
                <a:pos x="connsiteX3" y="connsiteY3"/>
              </a:cxn>
            </a:cxnLst>
            <a:rect l="l" t="t" r="r" b="b"/>
            <a:pathLst>
              <a:path w="2134409" h="3069562">
                <a:moveTo>
                  <a:pt x="0" y="3069562"/>
                </a:moveTo>
                <a:cubicBezTo>
                  <a:pt x="202857" y="2974005"/>
                  <a:pt x="405714" y="2878449"/>
                  <a:pt x="723229" y="2505045"/>
                </a:cubicBezTo>
                <a:cubicBezTo>
                  <a:pt x="1040744" y="2131641"/>
                  <a:pt x="1675775" y="1246642"/>
                  <a:pt x="1905092" y="829135"/>
                </a:cubicBezTo>
                <a:cubicBezTo>
                  <a:pt x="2134409" y="411628"/>
                  <a:pt x="2099129" y="0"/>
                  <a:pt x="2099129"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769439" y="5786300"/>
            <a:ext cx="1446459" cy="688005"/>
          </a:xfrm>
          <a:custGeom>
            <a:avLst/>
            <a:gdLst>
              <a:gd name="connsiteX0" fmla="*/ 1446459 w 1446459"/>
              <a:gd name="connsiteY0" fmla="*/ 688005 h 688005"/>
              <a:gd name="connsiteX1" fmla="*/ 405714 w 1446459"/>
              <a:gd name="connsiteY1" fmla="*/ 564517 h 688005"/>
              <a:gd name="connsiteX2" fmla="*/ 0 w 1446459"/>
              <a:gd name="connsiteY2" fmla="*/ 0 h 688005"/>
              <a:gd name="connsiteX3" fmla="*/ 0 w 1446459"/>
              <a:gd name="connsiteY3" fmla="*/ 0 h 688005"/>
              <a:gd name="connsiteX4" fmla="*/ 0 w 1446459"/>
              <a:gd name="connsiteY4" fmla="*/ 0 h 68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59" h="688005">
                <a:moveTo>
                  <a:pt x="1446459" y="688005"/>
                </a:moveTo>
                <a:cubicBezTo>
                  <a:pt x="1046625" y="683595"/>
                  <a:pt x="646791" y="679185"/>
                  <a:pt x="405714" y="564517"/>
                </a:cubicBezTo>
                <a:cubicBezTo>
                  <a:pt x="164637" y="449849"/>
                  <a:pt x="0" y="0"/>
                  <a:pt x="0" y="0"/>
                </a:cubicBezTo>
                <a:lnTo>
                  <a:pt x="0" y="0"/>
                </a:lnTo>
                <a:lnTo>
                  <a:pt x="0" y="0"/>
                </a:ln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4609590" y="141889"/>
            <a:ext cx="3216896" cy="461665"/>
          </a:xfrm>
          <a:prstGeom prst="rect">
            <a:avLst/>
          </a:prstGeom>
          <a:noFill/>
        </p:spPr>
        <p:txBody>
          <a:bodyPr wrap="none" rtlCol="0">
            <a:spAutoFit/>
          </a:bodyPr>
          <a:lstStyle/>
          <a:p>
            <a:r>
              <a:rPr lang="en-US" sz="2400" b="1" dirty="0" smtClean="0">
                <a:latin typeface="Arial Black"/>
              </a:rPr>
              <a:t>memory</a:t>
            </a:r>
            <a:r>
              <a:rPr lang="en-US" sz="2400" dirty="0" smtClean="0">
                <a:latin typeface="Arial Black"/>
              </a:rPr>
              <a:t> problems</a:t>
            </a:r>
            <a:endParaRPr lang="en-US" sz="2400" dirty="0">
              <a:latin typeface="Arial Black"/>
            </a:endParaRPr>
          </a:p>
        </p:txBody>
      </p:sp>
      <p:sp>
        <p:nvSpPr>
          <p:cNvPr id="30" name="TextBox 29"/>
          <p:cNvSpPr txBox="1"/>
          <p:nvPr/>
        </p:nvSpPr>
        <p:spPr>
          <a:xfrm>
            <a:off x="6899954" y="4168270"/>
            <a:ext cx="2093392" cy="461665"/>
          </a:xfrm>
          <a:prstGeom prst="rect">
            <a:avLst/>
          </a:prstGeom>
          <a:noFill/>
        </p:spPr>
        <p:txBody>
          <a:bodyPr wrap="none" rtlCol="0">
            <a:spAutoFit/>
          </a:bodyPr>
          <a:lstStyle/>
          <a:p>
            <a:r>
              <a:rPr lang="en-US" sz="2400" dirty="0" smtClean="0">
                <a:latin typeface="Arial Black"/>
              </a:rPr>
              <a:t>liver failure</a:t>
            </a:r>
            <a:endParaRPr lang="en-US" sz="2400" dirty="0">
              <a:latin typeface="Arial Black"/>
            </a:endParaRPr>
          </a:p>
        </p:txBody>
      </p:sp>
      <p:sp>
        <p:nvSpPr>
          <p:cNvPr id="31" name="TextBox 30"/>
          <p:cNvSpPr txBox="1"/>
          <p:nvPr/>
        </p:nvSpPr>
        <p:spPr>
          <a:xfrm>
            <a:off x="240231" y="3392587"/>
            <a:ext cx="2529208" cy="461665"/>
          </a:xfrm>
          <a:prstGeom prst="rect">
            <a:avLst/>
          </a:prstGeom>
          <a:noFill/>
        </p:spPr>
        <p:txBody>
          <a:bodyPr wrap="none" rtlCol="0">
            <a:spAutoFit/>
          </a:bodyPr>
          <a:lstStyle/>
          <a:p>
            <a:r>
              <a:rPr lang="en-US" sz="2400" dirty="0" smtClean="0">
                <a:latin typeface="Arial Black"/>
              </a:rPr>
              <a:t>Kidney failure</a:t>
            </a:r>
            <a:endParaRPr lang="en-US" sz="2400" dirty="0">
              <a:latin typeface="Arial Black"/>
            </a:endParaRPr>
          </a:p>
        </p:txBody>
      </p:sp>
      <p:pic>
        <p:nvPicPr>
          <p:cNvPr id="34" name="Picture 33" descr="pancreas_liver_gall_bladder.jpg"/>
          <p:cNvPicPr>
            <a:picLocks noChangeAspect="1"/>
          </p:cNvPicPr>
          <p:nvPr/>
        </p:nvPicPr>
        <p:blipFill>
          <a:blip r:embed="rId7"/>
          <a:stretch>
            <a:fillRect/>
          </a:stretch>
        </p:blipFill>
        <p:spPr>
          <a:xfrm>
            <a:off x="6847033" y="4699000"/>
            <a:ext cx="2430677" cy="1901329"/>
          </a:xfrm>
          <a:prstGeom prst="rect">
            <a:avLst/>
          </a:prstGeom>
        </p:spPr>
      </p:pic>
      <p:sp>
        <p:nvSpPr>
          <p:cNvPr id="32" name="TextBox 31"/>
          <p:cNvSpPr txBox="1"/>
          <p:nvPr/>
        </p:nvSpPr>
        <p:spPr>
          <a:xfrm>
            <a:off x="7352151" y="6052878"/>
            <a:ext cx="1641195" cy="461665"/>
          </a:xfrm>
          <a:prstGeom prst="rect">
            <a:avLst/>
          </a:prstGeom>
          <a:noFill/>
        </p:spPr>
        <p:txBody>
          <a:bodyPr wrap="none" rtlCol="0">
            <a:spAutoFit/>
          </a:bodyPr>
          <a:lstStyle/>
          <a:p>
            <a:r>
              <a:rPr lang="en-US" sz="2400" dirty="0" smtClean="0">
                <a:latin typeface="Arial Black"/>
              </a:rPr>
              <a:t>diabetes</a:t>
            </a:r>
            <a:endParaRPr lang="en-US" sz="2400" dirty="0">
              <a:latin typeface="Arial Black"/>
            </a:endParaRPr>
          </a:p>
        </p:txBody>
      </p:sp>
      <p:sp>
        <p:nvSpPr>
          <p:cNvPr id="27" name="Freeform 26"/>
          <p:cNvSpPr/>
          <p:nvPr/>
        </p:nvSpPr>
        <p:spPr>
          <a:xfrm>
            <a:off x="5225646" y="5679174"/>
            <a:ext cx="1799254" cy="802673"/>
          </a:xfrm>
          <a:custGeom>
            <a:avLst/>
            <a:gdLst>
              <a:gd name="connsiteX0" fmla="*/ 0 w 1799254"/>
              <a:gd name="connsiteY0" fmla="*/ 802673 h 802673"/>
              <a:gd name="connsiteX1" fmla="*/ 1146583 w 1799254"/>
              <a:gd name="connsiteY1" fmla="*/ 132309 h 802673"/>
              <a:gd name="connsiteX2" fmla="*/ 1799254 w 1799254"/>
              <a:gd name="connsiteY2" fmla="*/ 8821 h 802673"/>
            </a:gdLst>
            <a:ahLst/>
            <a:cxnLst>
              <a:cxn ang="0">
                <a:pos x="connsiteX0" y="connsiteY0"/>
              </a:cxn>
              <a:cxn ang="0">
                <a:pos x="connsiteX1" y="connsiteY1"/>
              </a:cxn>
              <a:cxn ang="0">
                <a:pos x="connsiteX2" y="connsiteY2"/>
              </a:cxn>
            </a:cxnLst>
            <a:rect l="l" t="t" r="r" b="b"/>
            <a:pathLst>
              <a:path w="1799254" h="802673">
                <a:moveTo>
                  <a:pt x="0" y="802673"/>
                </a:moveTo>
                <a:cubicBezTo>
                  <a:pt x="423353" y="533645"/>
                  <a:pt x="846707" y="264618"/>
                  <a:pt x="1146583" y="132309"/>
                </a:cubicBezTo>
                <a:cubicBezTo>
                  <a:pt x="1446459" y="0"/>
                  <a:pt x="1799254" y="8821"/>
                  <a:pt x="1799254" y="8821"/>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3" name="Picture 32" descr="cataract.jpg"/>
          <p:cNvPicPr>
            <a:picLocks noChangeAspect="1"/>
          </p:cNvPicPr>
          <p:nvPr/>
        </p:nvPicPr>
        <p:blipFill>
          <a:blip r:embed="rId8"/>
          <a:stretch>
            <a:fillRect/>
          </a:stretch>
        </p:blipFill>
        <p:spPr>
          <a:xfrm>
            <a:off x="7215400" y="2113656"/>
            <a:ext cx="1631871" cy="1206166"/>
          </a:xfrm>
          <a:prstGeom prst="rect">
            <a:avLst/>
          </a:prstGeom>
        </p:spPr>
      </p:pic>
      <p:sp>
        <p:nvSpPr>
          <p:cNvPr id="35" name="TextBox 34"/>
          <p:cNvSpPr txBox="1"/>
          <p:nvPr/>
        </p:nvSpPr>
        <p:spPr>
          <a:xfrm>
            <a:off x="7038362" y="1505541"/>
            <a:ext cx="1808909" cy="461665"/>
          </a:xfrm>
          <a:prstGeom prst="rect">
            <a:avLst/>
          </a:prstGeom>
          <a:noFill/>
        </p:spPr>
        <p:txBody>
          <a:bodyPr wrap="none" rtlCol="0">
            <a:spAutoFit/>
          </a:bodyPr>
          <a:lstStyle/>
          <a:p>
            <a:r>
              <a:rPr lang="en-US" sz="2400" b="1" dirty="0" smtClean="0">
                <a:latin typeface="Arial Black"/>
              </a:rPr>
              <a:t>cataracts</a:t>
            </a:r>
            <a:endParaRPr lang="en-US" sz="2400" dirty="0">
              <a:latin typeface="Arial Black"/>
            </a:endParaRPr>
          </a:p>
        </p:txBody>
      </p:sp>
      <p:sp>
        <p:nvSpPr>
          <p:cNvPr id="36" name="Freeform 35"/>
          <p:cNvSpPr/>
          <p:nvPr/>
        </p:nvSpPr>
        <p:spPr>
          <a:xfrm>
            <a:off x="5150806" y="3456088"/>
            <a:ext cx="2837494" cy="2891124"/>
          </a:xfrm>
          <a:custGeom>
            <a:avLst/>
            <a:gdLst>
              <a:gd name="connsiteX0" fmla="*/ 0 w 2134409"/>
              <a:gd name="connsiteY0" fmla="*/ 3069562 h 3069562"/>
              <a:gd name="connsiteX1" fmla="*/ 723229 w 2134409"/>
              <a:gd name="connsiteY1" fmla="*/ 2505045 h 3069562"/>
              <a:gd name="connsiteX2" fmla="*/ 1905092 w 2134409"/>
              <a:gd name="connsiteY2" fmla="*/ 829135 h 3069562"/>
              <a:gd name="connsiteX3" fmla="*/ 2099129 w 2134409"/>
              <a:gd name="connsiteY3" fmla="*/ 0 h 3069562"/>
            </a:gdLst>
            <a:ahLst/>
            <a:cxnLst>
              <a:cxn ang="0">
                <a:pos x="connsiteX0" y="connsiteY0"/>
              </a:cxn>
              <a:cxn ang="0">
                <a:pos x="connsiteX1" y="connsiteY1"/>
              </a:cxn>
              <a:cxn ang="0">
                <a:pos x="connsiteX2" y="connsiteY2"/>
              </a:cxn>
              <a:cxn ang="0">
                <a:pos x="connsiteX3" y="connsiteY3"/>
              </a:cxn>
            </a:cxnLst>
            <a:rect l="l" t="t" r="r" b="b"/>
            <a:pathLst>
              <a:path w="2134409" h="3069562">
                <a:moveTo>
                  <a:pt x="0" y="3069562"/>
                </a:moveTo>
                <a:cubicBezTo>
                  <a:pt x="202857" y="2974005"/>
                  <a:pt x="405714" y="2878449"/>
                  <a:pt x="723229" y="2505045"/>
                </a:cubicBezTo>
                <a:cubicBezTo>
                  <a:pt x="1040744" y="2131641"/>
                  <a:pt x="1675775" y="1246642"/>
                  <a:pt x="1905092" y="829135"/>
                </a:cubicBezTo>
                <a:cubicBezTo>
                  <a:pt x="2134409" y="411628"/>
                  <a:pt x="2099129" y="0"/>
                  <a:pt x="2099129"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905207" y="2579501"/>
            <a:ext cx="2341816" cy="3631143"/>
          </a:xfrm>
          <a:custGeom>
            <a:avLst/>
            <a:gdLst>
              <a:gd name="connsiteX0" fmla="*/ 2341816 w 2341816"/>
              <a:gd name="connsiteY0" fmla="*/ 3631143 h 3631143"/>
              <a:gd name="connsiteX1" fmla="*/ 1329675 w 2341816"/>
              <a:gd name="connsiteY1" fmla="*/ 2639028 h 3631143"/>
              <a:gd name="connsiteX2" fmla="*/ 595377 w 2341816"/>
              <a:gd name="connsiteY2" fmla="*/ 853219 h 3631143"/>
              <a:gd name="connsiteX3" fmla="*/ 0 w 2341816"/>
              <a:gd name="connsiteY3" fmla="*/ 0 h 3631143"/>
            </a:gdLst>
            <a:ahLst/>
            <a:cxnLst>
              <a:cxn ang="0">
                <a:pos x="connsiteX0" y="connsiteY0"/>
              </a:cxn>
              <a:cxn ang="0">
                <a:pos x="connsiteX1" y="connsiteY1"/>
              </a:cxn>
              <a:cxn ang="0">
                <a:pos x="connsiteX2" y="connsiteY2"/>
              </a:cxn>
              <a:cxn ang="0">
                <a:pos x="connsiteX3" y="connsiteY3"/>
              </a:cxn>
            </a:cxnLst>
            <a:rect l="l" t="t" r="r" b="b"/>
            <a:pathLst>
              <a:path w="2341816" h="3631143">
                <a:moveTo>
                  <a:pt x="2341816" y="3631143"/>
                </a:moveTo>
                <a:cubicBezTo>
                  <a:pt x="1981282" y="3366579"/>
                  <a:pt x="1620748" y="3102015"/>
                  <a:pt x="1329675" y="2639028"/>
                </a:cubicBezTo>
                <a:cubicBezTo>
                  <a:pt x="1038602" y="2176041"/>
                  <a:pt x="816989" y="1293057"/>
                  <a:pt x="595377" y="853219"/>
                </a:cubicBezTo>
                <a:cubicBezTo>
                  <a:pt x="373764" y="413381"/>
                  <a:pt x="0" y="0"/>
                  <a:pt x="0" y="0"/>
                </a:cubicBez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336343" y="1983778"/>
            <a:ext cx="2321970" cy="461665"/>
          </a:xfrm>
          <a:prstGeom prst="rect">
            <a:avLst/>
          </a:prstGeom>
          <a:solidFill>
            <a:srgbClr val="FFFABC"/>
          </a:solidFill>
        </p:spPr>
        <p:txBody>
          <a:bodyPr wrap="none" rtlCol="0">
            <a:spAutoFit/>
          </a:bodyPr>
          <a:lstStyle/>
          <a:p>
            <a:r>
              <a:rPr lang="en-US" sz="2400" dirty="0" smtClean="0">
                <a:latin typeface="Arial Black"/>
              </a:rPr>
              <a:t>Heart failure</a:t>
            </a:r>
            <a:endParaRPr lang="en-US" sz="2400" dirty="0">
              <a:latin typeface="Arial Black"/>
            </a:endParaRPr>
          </a:p>
        </p:txBody>
      </p:sp>
      <p:cxnSp>
        <p:nvCxnSpPr>
          <p:cNvPr id="39" name="Straight Arrow Connector 38"/>
          <p:cNvCxnSpPr/>
          <p:nvPr/>
        </p:nvCxnSpPr>
        <p:spPr>
          <a:xfrm rot="5400000">
            <a:off x="4367105" y="5862481"/>
            <a:ext cx="5180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413903" y="2436951"/>
            <a:ext cx="6098205" cy="1569660"/>
          </a:xfrm>
          <a:prstGeom prst="rect">
            <a:avLst/>
          </a:prstGeom>
          <a:solidFill>
            <a:srgbClr val="FBFFE4"/>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err="1" smtClean="0"/>
              <a:t>Statins</a:t>
            </a:r>
            <a:r>
              <a:rPr lang="en-US" sz="3200" dirty="0" smtClean="0"/>
              <a:t> make you grow old faster</a:t>
            </a:r>
          </a:p>
          <a:p>
            <a:pPr algn="ctr"/>
            <a:endParaRPr lang="en-US" sz="3200" dirty="0"/>
          </a:p>
        </p:txBody>
      </p:sp>
      <p:sp>
        <p:nvSpPr>
          <p:cNvPr id="40" name="TextBox 39"/>
          <p:cNvSpPr txBox="1"/>
          <p:nvPr/>
        </p:nvSpPr>
        <p:spPr>
          <a:xfrm>
            <a:off x="4035266" y="4682705"/>
            <a:ext cx="2258854" cy="830997"/>
          </a:xfrm>
          <a:prstGeom prst="rect">
            <a:avLst/>
          </a:prstGeom>
          <a:noFill/>
        </p:spPr>
        <p:txBody>
          <a:bodyPr wrap="square" rtlCol="0">
            <a:spAutoFit/>
          </a:bodyPr>
          <a:lstStyle/>
          <a:p>
            <a:r>
              <a:rPr lang="en-US" sz="2400" b="1" dirty="0" err="1" smtClean="0"/>
              <a:t>Glycation</a:t>
            </a:r>
            <a:r>
              <a:rPr lang="en-US" sz="2400" b="1" dirty="0" smtClean="0"/>
              <a:t> Damage</a:t>
            </a:r>
            <a:endParaRPr lang="en-US" sz="2400" b="1" dirty="0"/>
          </a:p>
        </p:txBody>
      </p:sp>
    </p:spTree>
    <p:extLst>
      <p:ext uri="{BB962C8B-B14F-4D97-AF65-F5344CB8AC3E}">
        <p14:creationId xmlns:p14="http://schemas.microsoft.com/office/powerpoint/2010/main" val="4157077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smtClean="0"/>
              <a:t>Statins</a:t>
            </a:r>
            <a:r>
              <a:rPr lang="en-US" b="1" dirty="0" smtClean="0"/>
              <a:t>, Diabetes, and Cataracts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175657"/>
            <a:ext cx="8229600" cy="2469265"/>
          </a:xfrm>
        </p:spPr>
        <p:txBody>
          <a:bodyPr>
            <a:noAutofit/>
          </a:bodyPr>
          <a:lstStyle/>
          <a:p>
            <a:r>
              <a:rPr lang="en-US" sz="2800" dirty="0" smtClean="0"/>
              <a:t>Large study: 6397 patients</a:t>
            </a:r>
          </a:p>
          <a:p>
            <a:r>
              <a:rPr lang="en-US" sz="2800" dirty="0" smtClean="0"/>
              <a:t>Divided into four groups:                                            ±diabetes, ±</a:t>
            </a:r>
            <a:r>
              <a:rPr lang="en-US" sz="2800" dirty="0" err="1" smtClean="0"/>
              <a:t>statins</a:t>
            </a:r>
            <a:endParaRPr lang="en-US" sz="2800" dirty="0" smtClean="0"/>
          </a:p>
          <a:p>
            <a:r>
              <a:rPr lang="en-US" sz="2800" dirty="0" smtClean="0"/>
              <a:t>Looked at 50% point for age of diagnosis of </a:t>
            </a:r>
            <a:r>
              <a:rPr lang="en-US" sz="2800" dirty="0" smtClean="0"/>
              <a:t>cataracts</a:t>
            </a:r>
          </a:p>
          <a:p>
            <a:r>
              <a:rPr lang="en-US" sz="2800" dirty="0" smtClean="0"/>
              <a:t>Taking a statin gives you cataracts three years earlier</a:t>
            </a:r>
            <a:endParaRPr lang="en-US" sz="2800" dirty="0" smtClean="0"/>
          </a:p>
          <a:p>
            <a:endParaRPr lang="en-US" sz="2800" dirty="0"/>
          </a:p>
        </p:txBody>
      </p:sp>
      <p:sp>
        <p:nvSpPr>
          <p:cNvPr id="4" name="TextBox 3"/>
          <p:cNvSpPr txBox="1"/>
          <p:nvPr/>
        </p:nvSpPr>
        <p:spPr>
          <a:xfrm>
            <a:off x="2154743" y="6326218"/>
            <a:ext cx="6532057" cy="400110"/>
          </a:xfrm>
          <a:prstGeom prst="rect">
            <a:avLst/>
          </a:prstGeom>
          <a:noFill/>
        </p:spPr>
        <p:txBody>
          <a:bodyPr wrap="none" rtlCol="0">
            <a:spAutoFit/>
          </a:bodyPr>
          <a:lstStyle/>
          <a:p>
            <a:r>
              <a:rPr lang="en-US" sz="2000" dirty="0" smtClean="0">
                <a:solidFill>
                  <a:srgbClr val="FF0000"/>
                </a:solidFill>
              </a:rPr>
              <a:t>*</a:t>
            </a:r>
            <a:r>
              <a:rPr lang="en-US" sz="2000" dirty="0" smtClean="0"/>
              <a:t> C.M. </a:t>
            </a:r>
            <a:r>
              <a:rPr lang="en-US" sz="2000" dirty="0" err="1" smtClean="0"/>
              <a:t>Machan</a:t>
            </a:r>
            <a:r>
              <a:rPr lang="en-US" sz="2000" dirty="0" smtClean="0"/>
              <a:t> et al, </a:t>
            </a:r>
            <a:r>
              <a:rPr lang="en-US" sz="2000" dirty="0" err="1" smtClean="0"/>
              <a:t>Optom</a:t>
            </a:r>
            <a:r>
              <a:rPr lang="en-US" sz="2000" dirty="0" smtClean="0"/>
              <a:t> Vis Sci. 2012 Aug;89(8):1165-71.</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4117593451"/>
              </p:ext>
            </p:extLst>
          </p:nvPr>
        </p:nvGraphicFramePr>
        <p:xfrm>
          <a:off x="651869" y="4197669"/>
          <a:ext cx="7569201" cy="1371600"/>
        </p:xfrm>
        <a:graphic>
          <a:graphicData uri="http://schemas.openxmlformats.org/drawingml/2006/table">
            <a:tbl>
              <a:tblPr firstRow="1" bandRow="1">
                <a:tableStyleId>{5C22544A-7EE6-4342-B048-85BDC9FD1C3A}</a:tableStyleId>
              </a:tblPr>
              <a:tblGrid>
                <a:gridCol w="2197100"/>
                <a:gridCol w="2849034"/>
                <a:gridCol w="2523067"/>
              </a:tblGrid>
              <a:tr h="446589">
                <a:tc>
                  <a:txBody>
                    <a:bodyPr/>
                    <a:lstStyle/>
                    <a:p>
                      <a:endParaRPr lang="en-US" sz="2400" dirty="0"/>
                    </a:p>
                  </a:txBody>
                  <a:tcPr/>
                </a:tc>
                <a:tc>
                  <a:txBody>
                    <a:bodyPr/>
                    <a:lstStyle/>
                    <a:p>
                      <a:r>
                        <a:rPr lang="en-US" sz="2400" dirty="0" smtClean="0"/>
                        <a:t>Age: No </a:t>
                      </a:r>
                      <a:r>
                        <a:rPr lang="en-US" sz="2400" dirty="0" err="1" smtClean="0"/>
                        <a:t>statins</a:t>
                      </a:r>
                      <a:endParaRPr lang="en-US" sz="2400" dirty="0"/>
                    </a:p>
                  </a:txBody>
                  <a:tcPr/>
                </a:tc>
                <a:tc>
                  <a:txBody>
                    <a:bodyPr/>
                    <a:lstStyle/>
                    <a:p>
                      <a:r>
                        <a:rPr lang="en-US" sz="2400" dirty="0" smtClean="0"/>
                        <a:t>Age: With </a:t>
                      </a:r>
                      <a:r>
                        <a:rPr lang="en-US" sz="2400" dirty="0" err="1" smtClean="0"/>
                        <a:t>statins</a:t>
                      </a:r>
                      <a:endParaRPr lang="en-US" sz="2400" dirty="0"/>
                    </a:p>
                  </a:txBody>
                  <a:tcPr/>
                </a:tc>
              </a:tr>
              <a:tr h="0">
                <a:tc>
                  <a:txBody>
                    <a:bodyPr/>
                    <a:lstStyle/>
                    <a:p>
                      <a:r>
                        <a:rPr lang="en-US" sz="2400" dirty="0" smtClean="0"/>
                        <a:t>No</a:t>
                      </a:r>
                      <a:r>
                        <a:rPr lang="en-US" sz="2400" baseline="0" dirty="0" smtClean="0"/>
                        <a:t> diabetes</a:t>
                      </a:r>
                      <a:endParaRPr lang="en-US" sz="2400" dirty="0"/>
                    </a:p>
                  </a:txBody>
                  <a:tcPr/>
                </a:tc>
                <a:tc>
                  <a:txBody>
                    <a:bodyPr/>
                    <a:lstStyle/>
                    <a:p>
                      <a:r>
                        <a:rPr lang="en-US" sz="2400" dirty="0" smtClean="0"/>
                        <a:t>57.3</a:t>
                      </a:r>
                      <a:endParaRPr lang="en-US" sz="2400" dirty="0"/>
                    </a:p>
                  </a:txBody>
                  <a:tcPr/>
                </a:tc>
                <a:tc>
                  <a:txBody>
                    <a:bodyPr/>
                    <a:lstStyle/>
                    <a:p>
                      <a:r>
                        <a:rPr lang="en-US" sz="2400" dirty="0" smtClean="0"/>
                        <a:t>54.9</a:t>
                      </a:r>
                      <a:endParaRPr lang="en-US" sz="2400" dirty="0"/>
                    </a:p>
                  </a:txBody>
                  <a:tcPr/>
                </a:tc>
              </a:tr>
              <a:tr h="0">
                <a:tc>
                  <a:txBody>
                    <a:bodyPr/>
                    <a:lstStyle/>
                    <a:p>
                      <a:r>
                        <a:rPr lang="en-US" sz="2400" dirty="0" smtClean="0"/>
                        <a:t>With diabetes</a:t>
                      </a:r>
                      <a:endParaRPr lang="en-US" sz="2400" dirty="0"/>
                    </a:p>
                  </a:txBody>
                  <a:tcPr/>
                </a:tc>
                <a:tc>
                  <a:txBody>
                    <a:bodyPr/>
                    <a:lstStyle/>
                    <a:p>
                      <a:r>
                        <a:rPr lang="en-US" sz="2400" dirty="0" smtClean="0"/>
                        <a:t>55.1</a:t>
                      </a:r>
                      <a:endParaRPr lang="en-US" sz="2400" dirty="0"/>
                    </a:p>
                  </a:txBody>
                  <a:tcPr/>
                </a:tc>
                <a:tc>
                  <a:txBody>
                    <a:bodyPr/>
                    <a:lstStyle/>
                    <a:p>
                      <a:r>
                        <a:rPr lang="en-US" sz="2400" dirty="0" smtClean="0"/>
                        <a:t>51.7</a:t>
                      </a:r>
                      <a:endParaRPr lang="en-US" sz="2400" dirty="0"/>
                    </a:p>
                  </a:txBody>
                  <a:tcPr/>
                </a:tc>
              </a:tr>
            </a:tbl>
          </a:graphicData>
        </a:graphic>
      </p:graphicFrame>
      <p:pic>
        <p:nvPicPr>
          <p:cNvPr id="7" name="Picture 6" descr="cataract.jpg"/>
          <p:cNvPicPr>
            <a:picLocks noChangeAspect="1"/>
          </p:cNvPicPr>
          <p:nvPr/>
        </p:nvPicPr>
        <p:blipFill>
          <a:blip r:embed="rId3"/>
          <a:stretch>
            <a:fillRect/>
          </a:stretch>
        </p:blipFill>
        <p:spPr>
          <a:xfrm>
            <a:off x="5837145" y="1143000"/>
            <a:ext cx="2087654" cy="1543049"/>
          </a:xfrm>
          <a:prstGeom prst="rect">
            <a:avLst/>
          </a:prstGeom>
        </p:spPr>
      </p:pic>
    </p:spTree>
    <p:extLst>
      <p:ext uri="{BB962C8B-B14F-4D97-AF65-F5344CB8AC3E}">
        <p14:creationId xmlns:p14="http://schemas.microsoft.com/office/powerpoint/2010/main" val="40483775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999067" y="6396335"/>
            <a:ext cx="8635999" cy="461665"/>
          </a:xfrm>
          <a:prstGeom prst="rect">
            <a:avLst/>
          </a:prstGeom>
          <a:noFill/>
          <a:ln w="9525">
            <a:noFill/>
            <a:miter lim="800000"/>
            <a:headEnd/>
            <a:tailEnd/>
          </a:ln>
        </p:spPr>
        <p:txBody>
          <a:bodyPr wrap="square">
            <a:spAutoFit/>
          </a:bodyPr>
          <a:lstStyle/>
          <a:p>
            <a:r>
              <a:rPr lang="it-IT" sz="2400" dirty="0">
                <a:solidFill>
                  <a:srgbClr val="FF0000"/>
                </a:solidFill>
              </a:rPr>
              <a:t>*</a:t>
            </a:r>
            <a:r>
              <a:rPr lang="it-IT" sz="2400" dirty="0" smtClean="0"/>
              <a:t>J.-I. </a:t>
            </a:r>
            <a:r>
              <a:rPr lang="it-IT" sz="2400" dirty="0" err="1"/>
              <a:t>Hanai</a:t>
            </a:r>
            <a:r>
              <a:rPr lang="it-IT" sz="2400" dirty="0"/>
              <a:t>, </a:t>
            </a:r>
            <a:r>
              <a:rPr lang="it-IT" sz="2400" dirty="0" smtClean="0"/>
              <a:t>et al., </a:t>
            </a:r>
            <a:r>
              <a:rPr lang="tr-TR" sz="2400" dirty="0" smtClean="0"/>
              <a:t>J</a:t>
            </a:r>
            <a:r>
              <a:rPr lang="tr-TR" sz="2400" dirty="0"/>
              <a:t>. </a:t>
            </a:r>
            <a:r>
              <a:rPr lang="tr-TR" sz="2400" dirty="0" err="1"/>
              <a:t>Clini</a:t>
            </a:r>
            <a:r>
              <a:rPr lang="tr-TR" sz="2400" dirty="0"/>
              <a:t> </a:t>
            </a:r>
            <a:r>
              <a:rPr lang="tr-TR" sz="2400" dirty="0" err="1"/>
              <a:t>Invest</a:t>
            </a:r>
            <a:r>
              <a:rPr lang="tr-TR" sz="2400" dirty="0"/>
              <a:t>. 117(12) 2007, 3940-3951</a:t>
            </a:r>
            <a:r>
              <a:rPr lang="tr-TR" sz="2400" dirty="0" smtClean="0"/>
              <a:t>.</a:t>
            </a:r>
            <a:endParaRPr lang="it-IT" sz="2400" dirty="0"/>
          </a:p>
        </p:txBody>
      </p:sp>
      <p:sp>
        <p:nvSpPr>
          <p:cNvPr id="4" name="Content Placeholder 2"/>
          <p:cNvSpPr txBox="1">
            <a:spLocks/>
          </p:cNvSpPr>
          <p:nvPr/>
        </p:nvSpPr>
        <p:spPr>
          <a:xfrm>
            <a:off x="220134" y="227057"/>
            <a:ext cx="8669866" cy="97205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000" b="1" dirty="0" smtClean="0"/>
              <a:t>Statins Promote Muscle Fiber Atrophy</a:t>
            </a:r>
            <a:r>
              <a:rPr lang="en-US" sz="4000" b="1" dirty="0" smtClean="0">
                <a:solidFill>
                  <a:srgbClr val="FF0000"/>
                </a:solidFill>
              </a:rPr>
              <a:t>*</a:t>
            </a:r>
            <a:endParaRPr lang="en-US" sz="4000" b="1" dirty="0">
              <a:solidFill>
                <a:srgbClr val="FF0000"/>
              </a:solidFill>
            </a:endParaRPr>
          </a:p>
        </p:txBody>
      </p:sp>
      <p:sp>
        <p:nvSpPr>
          <p:cNvPr id="5" name="Content Placeholder 2"/>
          <p:cNvSpPr txBox="1">
            <a:spLocks/>
          </p:cNvSpPr>
          <p:nvPr/>
        </p:nvSpPr>
        <p:spPr>
          <a:xfrm>
            <a:off x="440267" y="1720588"/>
            <a:ext cx="8229600" cy="302074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Statins induce synthesis of atrogin-1 in muscles, inducing skeletal muscle atrophy </a:t>
            </a:r>
          </a:p>
          <a:p>
            <a:r>
              <a:rPr lang="en-US" dirty="0"/>
              <a:t>In controlled experiments, Lovastatin promoted muscle fiber damage in </a:t>
            </a:r>
            <a:r>
              <a:rPr lang="en-US" dirty="0" err="1"/>
              <a:t>zebrafish</a:t>
            </a:r>
            <a:r>
              <a:rPr lang="en-US" dirty="0"/>
              <a:t> embryos</a:t>
            </a:r>
          </a:p>
        </p:txBody>
      </p:sp>
    </p:spTree>
    <p:extLst>
      <p:ext uri="{BB962C8B-B14F-4D97-AF65-F5344CB8AC3E}">
        <p14:creationId xmlns:p14="http://schemas.microsoft.com/office/powerpoint/2010/main" val="124691444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Myopathy, Weakness and Chondroitin </a:t>
            </a:r>
            <a:r>
              <a:rPr lang="en-US" b="1" dirty="0" smtClean="0"/>
              <a:t>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99816"/>
            <a:ext cx="8229600" cy="4525963"/>
          </a:xfrm>
        </p:spPr>
        <p:txBody>
          <a:bodyPr>
            <a:normAutofit/>
          </a:bodyPr>
          <a:lstStyle/>
          <a:p>
            <a:r>
              <a:rPr lang="en-US" dirty="0" smtClean="0"/>
              <a:t>Chondroitin </a:t>
            </a:r>
            <a:r>
              <a:rPr lang="en-US" dirty="0"/>
              <a:t>sulfate deficiency in muscles leads to severe limb </a:t>
            </a:r>
            <a:r>
              <a:rPr lang="en-US" dirty="0" smtClean="0"/>
              <a:t>and respiratory </a:t>
            </a:r>
            <a:r>
              <a:rPr lang="en-US" dirty="0"/>
              <a:t>weakness</a:t>
            </a:r>
          </a:p>
          <a:p>
            <a:r>
              <a:rPr lang="en-US" dirty="0" smtClean="0"/>
              <a:t>Prednisone (a synthetic corticosteroid) produced </a:t>
            </a:r>
            <a:r>
              <a:rPr lang="en-US" dirty="0"/>
              <a:t>a marked </a:t>
            </a:r>
            <a:r>
              <a:rPr lang="en-US" dirty="0" smtClean="0"/>
              <a:t>increase </a:t>
            </a:r>
            <a:r>
              <a:rPr lang="en-US" dirty="0"/>
              <a:t>in strength</a:t>
            </a:r>
          </a:p>
          <a:p>
            <a:endParaRPr lang="en-US" dirty="0"/>
          </a:p>
          <a:p>
            <a:pPr marL="0" indent="0">
              <a:buNone/>
            </a:pPr>
            <a:r>
              <a:rPr lang="en-US" sz="3600" b="1" i="1" dirty="0">
                <a:solidFill>
                  <a:srgbClr val="FF0000"/>
                </a:solidFill>
              </a:rPr>
              <a:t>Hypothesis: prednisone sulfate supplies sulfate to </a:t>
            </a:r>
            <a:r>
              <a:rPr lang="en-US" sz="3600" b="1" i="1" dirty="0" smtClean="0">
                <a:solidFill>
                  <a:srgbClr val="FF0000"/>
                </a:solidFill>
              </a:rPr>
              <a:t>synthesize chondroitin </a:t>
            </a:r>
            <a:r>
              <a:rPr lang="en-US" sz="3600" b="1" i="1" dirty="0">
                <a:solidFill>
                  <a:srgbClr val="FF0000"/>
                </a:solidFill>
              </a:rPr>
              <a:t>sulfate</a:t>
            </a:r>
          </a:p>
        </p:txBody>
      </p:sp>
      <p:sp>
        <p:nvSpPr>
          <p:cNvPr id="4" name="TextBox 3"/>
          <p:cNvSpPr txBox="1"/>
          <p:nvPr/>
        </p:nvSpPr>
        <p:spPr>
          <a:xfrm>
            <a:off x="1801724" y="6164916"/>
            <a:ext cx="7342276" cy="461665"/>
          </a:xfrm>
          <a:prstGeom prst="rect">
            <a:avLst/>
          </a:prstGeom>
          <a:noFill/>
        </p:spPr>
        <p:txBody>
          <a:bodyPr wrap="square" rtlCol="0">
            <a:spAutoFit/>
          </a:bodyPr>
          <a:lstStyle/>
          <a:p>
            <a:r>
              <a:rPr lang="en-US" sz="2400" dirty="0">
                <a:solidFill>
                  <a:srgbClr val="FF0000"/>
                </a:solidFill>
              </a:rPr>
              <a:t>*</a:t>
            </a:r>
            <a:r>
              <a:rPr lang="en-US" sz="2400" dirty="0"/>
              <a:t>M.T. al-</a:t>
            </a:r>
            <a:r>
              <a:rPr lang="en-US" sz="2400" dirty="0" err="1"/>
              <a:t>Lozi</a:t>
            </a:r>
            <a:r>
              <a:rPr lang="en-US" sz="2400" dirty="0"/>
              <a:t> et al., Neurology. 1998 Feb;50(2):526-9.</a:t>
            </a:r>
          </a:p>
        </p:txBody>
      </p:sp>
    </p:spTree>
    <p:extLst>
      <p:ext uri="{BB962C8B-B14F-4D97-AF65-F5344CB8AC3E}">
        <p14:creationId xmlns:p14="http://schemas.microsoft.com/office/powerpoint/2010/main" val="3228871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Heparin prevents Oxidative Damage from Fenton Reaction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83314" y="1500584"/>
            <a:ext cx="8960685" cy="4525963"/>
          </a:xfrm>
        </p:spPr>
        <p:txBody>
          <a:bodyPr>
            <a:noAutofit/>
          </a:bodyPr>
          <a:lstStyle/>
          <a:p>
            <a:r>
              <a:rPr lang="en-US" dirty="0" smtClean="0"/>
              <a:t>Superoxide (0</a:t>
            </a:r>
            <a:r>
              <a:rPr lang="en-US" baseline="-25000" dirty="0" smtClean="0"/>
              <a:t>2</a:t>
            </a:r>
            <a:r>
              <a:rPr lang="en-US" baseline="30000" dirty="0" smtClean="0"/>
              <a:t>-</a:t>
            </a:r>
            <a:r>
              <a:rPr lang="en-US" dirty="0" smtClean="0"/>
              <a:t>) is a key ROS in the mitochondria</a:t>
            </a:r>
          </a:p>
          <a:p>
            <a:pPr lvl="1"/>
            <a:r>
              <a:rPr lang="en-US" dirty="0" smtClean="0"/>
              <a:t>Iron oxidation (Fenton reaction) induces superoxide</a:t>
            </a:r>
          </a:p>
          <a:p>
            <a:pPr lvl="1"/>
            <a:r>
              <a:rPr lang="en-US" dirty="0" smtClean="0"/>
              <a:t>Fe</a:t>
            </a:r>
            <a:r>
              <a:rPr lang="en-US" dirty="0"/>
              <a:t>(II</a:t>
            </a:r>
            <a:r>
              <a:rPr lang="en-US" dirty="0" smtClean="0"/>
              <a:t>) + 0</a:t>
            </a:r>
            <a:r>
              <a:rPr lang="en-US" baseline="-25000" dirty="0" smtClean="0"/>
              <a:t>2 </a:t>
            </a:r>
            <a:r>
              <a:rPr lang="en-US" dirty="0" smtClean="0"/>
              <a:t>+ 20H </a:t>
            </a:r>
            <a:r>
              <a:rPr lang="en-US" dirty="0" smtClean="0">
                <a:sym typeface="Wingdings"/>
              </a:rPr>
              <a:t> </a:t>
            </a:r>
            <a:r>
              <a:rPr lang="en-US" dirty="0" smtClean="0"/>
              <a:t> Fe</a:t>
            </a:r>
            <a:r>
              <a:rPr lang="en-US" dirty="0"/>
              <a:t>(III)(OH</a:t>
            </a:r>
            <a:r>
              <a:rPr lang="en-US" dirty="0" smtClean="0"/>
              <a:t>)</a:t>
            </a:r>
            <a:r>
              <a:rPr lang="en-US" baseline="-25000" dirty="0"/>
              <a:t> </a:t>
            </a:r>
            <a:r>
              <a:rPr lang="en-US" baseline="-25000" dirty="0" smtClean="0"/>
              <a:t>2</a:t>
            </a:r>
            <a:r>
              <a:rPr lang="en-US" baseline="30000" dirty="0" smtClean="0"/>
              <a:t>+ </a:t>
            </a:r>
            <a:r>
              <a:rPr lang="en-US" dirty="0" smtClean="0"/>
              <a:t>+ </a:t>
            </a:r>
            <a:r>
              <a:rPr lang="en-US" dirty="0" smtClean="0"/>
              <a:t>0</a:t>
            </a:r>
            <a:r>
              <a:rPr lang="en-US" baseline="-25000" dirty="0" smtClean="0"/>
              <a:t>2</a:t>
            </a:r>
            <a:r>
              <a:rPr lang="en-US" baseline="30000" dirty="0" smtClean="0"/>
              <a:t>-</a:t>
            </a:r>
            <a:r>
              <a:rPr lang="en-US" dirty="0" smtClean="0"/>
              <a:t> </a:t>
            </a:r>
            <a:endParaRPr lang="en-US" dirty="0" smtClean="0"/>
          </a:p>
          <a:p>
            <a:pPr lvl="1"/>
            <a:endParaRPr lang="en-US" dirty="0" smtClean="0"/>
          </a:p>
          <a:p>
            <a:r>
              <a:rPr lang="en-US" dirty="0" smtClean="0"/>
              <a:t>Heparin (many sulfates) induces acidic environment that changes the reaction as follows:</a:t>
            </a:r>
            <a:endParaRPr lang="en-US" dirty="0"/>
          </a:p>
          <a:p>
            <a:pPr lvl="1"/>
            <a:r>
              <a:rPr lang="en-US" dirty="0"/>
              <a:t>4Fe(II</a:t>
            </a:r>
            <a:r>
              <a:rPr lang="en-US" dirty="0" smtClean="0"/>
              <a:t>) + 0</a:t>
            </a:r>
            <a:r>
              <a:rPr lang="en-US" baseline="-25000" dirty="0" smtClean="0"/>
              <a:t>2</a:t>
            </a:r>
            <a:r>
              <a:rPr lang="en-US" dirty="0"/>
              <a:t> </a:t>
            </a:r>
            <a:r>
              <a:rPr lang="en-US" dirty="0" smtClean="0"/>
              <a:t>+ 4H</a:t>
            </a:r>
            <a:r>
              <a:rPr lang="en-US" baseline="30000" dirty="0"/>
              <a:t>+ </a:t>
            </a:r>
            <a:r>
              <a:rPr lang="en-US" dirty="0"/>
              <a:t> </a:t>
            </a:r>
            <a:r>
              <a:rPr lang="en-US" dirty="0" smtClean="0">
                <a:sym typeface="Wingdings"/>
              </a:rPr>
              <a:t></a:t>
            </a:r>
            <a:r>
              <a:rPr lang="en-US" dirty="0" smtClean="0"/>
              <a:t> </a:t>
            </a:r>
            <a:r>
              <a:rPr lang="en-US" dirty="0"/>
              <a:t>4Fe(III</a:t>
            </a:r>
            <a:r>
              <a:rPr lang="en-US" dirty="0" smtClean="0"/>
              <a:t>) + 2H</a:t>
            </a:r>
            <a:r>
              <a:rPr lang="en-US" baseline="-25000" dirty="0" smtClean="0"/>
              <a:t>2</a:t>
            </a:r>
            <a:r>
              <a:rPr lang="en-US" dirty="0" smtClean="0"/>
              <a:t>0 </a:t>
            </a:r>
          </a:p>
          <a:p>
            <a:pPr lvl="1"/>
            <a:r>
              <a:rPr lang="en-US" dirty="0" smtClean="0"/>
              <a:t>This produces water (harmless) rather than superoxide (destructive)</a:t>
            </a:r>
            <a:endParaRPr lang="en-US" dirty="0"/>
          </a:p>
          <a:p>
            <a:pPr marL="0" indent="0">
              <a:buNone/>
            </a:pPr>
            <a:endParaRPr lang="en-US" dirty="0"/>
          </a:p>
        </p:txBody>
      </p:sp>
      <p:sp>
        <p:nvSpPr>
          <p:cNvPr id="4" name="TextBox 3"/>
          <p:cNvSpPr txBox="1"/>
          <p:nvPr/>
        </p:nvSpPr>
        <p:spPr>
          <a:xfrm>
            <a:off x="2481828" y="6310107"/>
            <a:ext cx="6388287" cy="461665"/>
          </a:xfrm>
          <a:prstGeom prst="rect">
            <a:avLst/>
          </a:prstGeom>
          <a:noFill/>
        </p:spPr>
        <p:txBody>
          <a:bodyPr wrap="none" rtlCol="0">
            <a:spAutoFit/>
          </a:bodyPr>
          <a:lstStyle/>
          <a:p>
            <a:r>
              <a:rPr lang="fr-FR" sz="2400" dirty="0">
                <a:solidFill>
                  <a:srgbClr val="FF0000"/>
                </a:solidFill>
              </a:rPr>
              <a:t>*</a:t>
            </a:r>
            <a:r>
              <a:rPr lang="fr-FR" sz="2400" dirty="0"/>
              <a:t>M.A. Ross et al., </a:t>
            </a:r>
            <a:r>
              <a:rPr lang="fr-FR" sz="2400" dirty="0" err="1"/>
              <a:t>Biochem</a:t>
            </a:r>
            <a:r>
              <a:rPr lang="fr-FR" sz="2400" dirty="0"/>
              <a:t>. J. 1992, 286, 717-720.</a:t>
            </a:r>
            <a:endParaRPr lang="en-US" sz="2400" dirty="0"/>
          </a:p>
        </p:txBody>
      </p:sp>
      <p:sp>
        <p:nvSpPr>
          <p:cNvPr id="5" name="Freeform 4"/>
          <p:cNvSpPr/>
          <p:nvPr/>
        </p:nvSpPr>
        <p:spPr>
          <a:xfrm>
            <a:off x="5225404" y="4457854"/>
            <a:ext cx="902938" cy="966390"/>
          </a:xfrm>
          <a:custGeom>
            <a:avLst/>
            <a:gdLst>
              <a:gd name="connsiteX0" fmla="*/ 373478 w 902938"/>
              <a:gd name="connsiteY0" fmla="*/ 0 h 966390"/>
              <a:gd name="connsiteX1" fmla="*/ 0 w 902938"/>
              <a:gd name="connsiteY1" fmla="*/ 298851 h 966390"/>
              <a:gd name="connsiteX2" fmla="*/ 373478 w 902938"/>
              <a:gd name="connsiteY2" fmla="*/ 946361 h 966390"/>
              <a:gd name="connsiteX3" fmla="*/ 871450 w 902938"/>
              <a:gd name="connsiteY3" fmla="*/ 747127 h 966390"/>
              <a:gd name="connsiteX4" fmla="*/ 796754 w 902938"/>
              <a:gd name="connsiteY4" fmla="*/ 199234 h 966390"/>
              <a:gd name="connsiteX5" fmla="*/ 348580 w 902938"/>
              <a:gd name="connsiteY5" fmla="*/ 49809 h 96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938" h="966390">
                <a:moveTo>
                  <a:pt x="373478" y="0"/>
                </a:moveTo>
                <a:cubicBezTo>
                  <a:pt x="186739" y="70562"/>
                  <a:pt x="0" y="141124"/>
                  <a:pt x="0" y="298851"/>
                </a:cubicBezTo>
                <a:cubicBezTo>
                  <a:pt x="0" y="456578"/>
                  <a:pt x="228236" y="871648"/>
                  <a:pt x="373478" y="946361"/>
                </a:cubicBezTo>
                <a:cubicBezTo>
                  <a:pt x="518720" y="1021074"/>
                  <a:pt x="800904" y="871648"/>
                  <a:pt x="871450" y="747127"/>
                </a:cubicBezTo>
                <a:cubicBezTo>
                  <a:pt x="941996" y="622606"/>
                  <a:pt x="883899" y="315454"/>
                  <a:pt x="796754" y="199234"/>
                </a:cubicBezTo>
                <a:cubicBezTo>
                  <a:pt x="709609" y="83014"/>
                  <a:pt x="348580" y="49809"/>
                  <a:pt x="348580" y="4980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5729677" y="2393781"/>
            <a:ext cx="902938" cy="966390"/>
          </a:xfrm>
          <a:custGeom>
            <a:avLst/>
            <a:gdLst>
              <a:gd name="connsiteX0" fmla="*/ 373478 w 902938"/>
              <a:gd name="connsiteY0" fmla="*/ 0 h 966390"/>
              <a:gd name="connsiteX1" fmla="*/ 0 w 902938"/>
              <a:gd name="connsiteY1" fmla="*/ 298851 h 966390"/>
              <a:gd name="connsiteX2" fmla="*/ 373478 w 902938"/>
              <a:gd name="connsiteY2" fmla="*/ 946361 h 966390"/>
              <a:gd name="connsiteX3" fmla="*/ 871450 w 902938"/>
              <a:gd name="connsiteY3" fmla="*/ 747127 h 966390"/>
              <a:gd name="connsiteX4" fmla="*/ 796754 w 902938"/>
              <a:gd name="connsiteY4" fmla="*/ 199234 h 966390"/>
              <a:gd name="connsiteX5" fmla="*/ 348580 w 902938"/>
              <a:gd name="connsiteY5" fmla="*/ 49809 h 96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938" h="966390">
                <a:moveTo>
                  <a:pt x="373478" y="0"/>
                </a:moveTo>
                <a:cubicBezTo>
                  <a:pt x="186739" y="70562"/>
                  <a:pt x="0" y="141124"/>
                  <a:pt x="0" y="298851"/>
                </a:cubicBezTo>
                <a:cubicBezTo>
                  <a:pt x="0" y="456578"/>
                  <a:pt x="228236" y="871648"/>
                  <a:pt x="373478" y="946361"/>
                </a:cubicBezTo>
                <a:cubicBezTo>
                  <a:pt x="518720" y="1021074"/>
                  <a:pt x="800904" y="871648"/>
                  <a:pt x="871450" y="747127"/>
                </a:cubicBezTo>
                <a:cubicBezTo>
                  <a:pt x="941996" y="622606"/>
                  <a:pt x="883899" y="315454"/>
                  <a:pt x="796754" y="199234"/>
                </a:cubicBezTo>
                <a:cubicBezTo>
                  <a:pt x="709609" y="83014"/>
                  <a:pt x="348580" y="49809"/>
                  <a:pt x="348580" y="4980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6856706" y="2680296"/>
            <a:ext cx="1800844" cy="523220"/>
          </a:xfrm>
          <a:prstGeom prst="rect">
            <a:avLst/>
          </a:prstGeom>
          <a:solidFill>
            <a:srgbClr val="FFFFD8"/>
          </a:solidFill>
          <a:ln>
            <a:solidFill>
              <a:schemeClr val="tx1"/>
            </a:solidFill>
          </a:ln>
        </p:spPr>
        <p:txBody>
          <a:bodyPr wrap="none" rtlCol="0">
            <a:spAutoFit/>
          </a:bodyPr>
          <a:lstStyle/>
          <a:p>
            <a:r>
              <a:rPr lang="en-US" sz="2800" dirty="0" smtClean="0"/>
              <a:t>superoxide</a:t>
            </a:r>
            <a:endParaRPr lang="en-US" sz="2800" dirty="0"/>
          </a:p>
        </p:txBody>
      </p:sp>
      <p:sp>
        <p:nvSpPr>
          <p:cNvPr id="8" name="TextBox 7"/>
          <p:cNvSpPr txBox="1"/>
          <p:nvPr/>
        </p:nvSpPr>
        <p:spPr>
          <a:xfrm>
            <a:off x="6402231" y="4696686"/>
            <a:ext cx="1037463" cy="523220"/>
          </a:xfrm>
          <a:prstGeom prst="rect">
            <a:avLst/>
          </a:prstGeom>
          <a:solidFill>
            <a:srgbClr val="FFFFD8"/>
          </a:solidFill>
          <a:ln>
            <a:solidFill>
              <a:schemeClr val="tx1"/>
            </a:solidFill>
          </a:ln>
        </p:spPr>
        <p:txBody>
          <a:bodyPr wrap="none" rtlCol="0">
            <a:spAutoFit/>
          </a:bodyPr>
          <a:lstStyle/>
          <a:p>
            <a:r>
              <a:rPr lang="en-US" sz="2800" dirty="0" smtClean="0"/>
              <a:t>water</a:t>
            </a:r>
            <a:endParaRPr lang="en-US" sz="2800" dirty="0"/>
          </a:p>
        </p:txBody>
      </p:sp>
    </p:spTree>
    <p:extLst>
      <p:ext uri="{BB962C8B-B14F-4D97-AF65-F5344CB8AC3E}">
        <p14:creationId xmlns:p14="http://schemas.microsoft.com/office/powerpoint/2010/main" val="1080920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167361" y="1472183"/>
            <a:ext cx="7100105" cy="3046988"/>
          </a:xfrm>
          <a:prstGeom prst="rect">
            <a:avLst/>
          </a:prstGeom>
          <a:solidFill>
            <a:srgbClr val="FFFABC"/>
          </a:solidFill>
          <a:ln>
            <a:solidFill>
              <a:schemeClr val="tx1"/>
            </a:solidFill>
          </a:ln>
        </p:spPr>
        <p:txBody>
          <a:bodyPr wrap="square" rtlCol="0">
            <a:spAutoFit/>
          </a:bodyPr>
          <a:lstStyle/>
          <a:p>
            <a:r>
              <a:rPr lang="en-US" sz="3200" dirty="0" smtClean="0"/>
              <a:t>“Chronic </a:t>
            </a:r>
            <a:r>
              <a:rPr lang="en-US" sz="3200" dirty="0"/>
              <a:t>and age-related </a:t>
            </a:r>
            <a:r>
              <a:rPr lang="en-US" sz="3200" dirty="0" smtClean="0"/>
              <a:t>increases </a:t>
            </a:r>
            <a:r>
              <a:rPr lang="en-US" sz="3200" dirty="0"/>
              <a:t>in </a:t>
            </a:r>
            <a:r>
              <a:rPr lang="en-US" sz="3200" dirty="0" smtClean="0"/>
              <a:t>ROS </a:t>
            </a:r>
            <a:r>
              <a:rPr lang="en-US" sz="3200" dirty="0"/>
              <a:t>production will cause mitochondrial damage and dysfunction that perpetuate a catastrophic cycle of cellular injury, further </a:t>
            </a:r>
            <a:r>
              <a:rPr lang="en-US" sz="3200" dirty="0" smtClean="0"/>
              <a:t>ROS </a:t>
            </a:r>
            <a:r>
              <a:rPr lang="en-US" sz="3200" dirty="0"/>
              <a:t>generation, mitochondrial decline, and cell death</a:t>
            </a:r>
            <a:r>
              <a:rPr lang="en-US" sz="3200" dirty="0" smtClean="0"/>
              <a:t>.”</a:t>
            </a:r>
            <a:r>
              <a:rPr lang="en-US" sz="3200" dirty="0" smtClean="0">
                <a:solidFill>
                  <a:srgbClr val="FF0000"/>
                </a:solidFill>
              </a:rPr>
              <a:t>*</a:t>
            </a:r>
            <a:endParaRPr lang="en-US" sz="3200" dirty="0">
              <a:solidFill>
                <a:srgbClr val="FF0000"/>
              </a:solidFill>
            </a:endParaRPr>
          </a:p>
        </p:txBody>
      </p:sp>
      <p:sp>
        <p:nvSpPr>
          <p:cNvPr id="5" name="TextBox 4"/>
          <p:cNvSpPr txBox="1"/>
          <p:nvPr/>
        </p:nvSpPr>
        <p:spPr>
          <a:xfrm>
            <a:off x="2141269" y="6376302"/>
            <a:ext cx="6126197" cy="461665"/>
          </a:xfrm>
          <a:prstGeom prst="rect">
            <a:avLst/>
          </a:prstGeom>
          <a:noFill/>
        </p:spPr>
        <p:txBody>
          <a:bodyPr wrap="none" rtlCol="0">
            <a:spAutoFit/>
          </a:bodyPr>
          <a:lstStyle/>
          <a:p>
            <a:r>
              <a:rPr lang="da-DK" sz="2400" dirty="0" smtClean="0"/>
              <a:t>.</a:t>
            </a:r>
            <a:r>
              <a:rPr lang="da-DK" sz="2400" dirty="0" smtClean="0">
                <a:solidFill>
                  <a:srgbClr val="FF0000"/>
                </a:solidFill>
              </a:rPr>
              <a:t>* </a:t>
            </a:r>
            <a:r>
              <a:rPr lang="da-DK" sz="2400" dirty="0"/>
              <a:t>S.W. </a:t>
            </a:r>
            <a:r>
              <a:rPr lang="da-DK" sz="2400" dirty="0" err="1"/>
              <a:t>Ballinger</a:t>
            </a:r>
            <a:r>
              <a:rPr lang="da-DK" sz="2400" dirty="0"/>
              <a:t> et al., </a:t>
            </a:r>
            <a:r>
              <a:rPr lang="da-DK" sz="2400" dirty="0" err="1"/>
              <a:t>Circ</a:t>
            </a:r>
            <a:r>
              <a:rPr lang="da-DK" sz="2400" dirty="0"/>
              <a:t> Res. </a:t>
            </a:r>
            <a:r>
              <a:rPr lang="da-DK" sz="2400" dirty="0" smtClean="0"/>
              <a:t>2000;86. P. 965</a:t>
            </a:r>
            <a:endParaRPr lang="en-US" sz="2400" dirty="0"/>
          </a:p>
        </p:txBody>
      </p:sp>
    </p:spTree>
    <p:extLst>
      <p:ext uri="{BB962C8B-B14F-4D97-AF65-F5344CB8AC3E}">
        <p14:creationId xmlns:p14="http://schemas.microsoft.com/office/powerpoint/2010/main" val="1890990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Heart Disease Mortality and Sunlight</a:t>
            </a:r>
            <a:r>
              <a:rPr lang="en-US" b="1" dirty="0" smtClean="0">
                <a:solidFill>
                  <a:srgbClr val="FF0000"/>
                </a:solidFill>
              </a:rPr>
              <a:t>*</a:t>
            </a:r>
            <a:endParaRPr lang="en-US" b="1" dirty="0">
              <a:solidFill>
                <a:srgbClr val="FF0000"/>
              </a:solidFill>
            </a:endParaRPr>
          </a:p>
        </p:txBody>
      </p:sp>
      <p:pic>
        <p:nvPicPr>
          <p:cNvPr id="6" name="Content Placeholder 5" descr="sunlight_heart_disease.png"/>
          <p:cNvPicPr>
            <a:picLocks noGrp="1" noChangeAspect="1"/>
          </p:cNvPicPr>
          <p:nvPr>
            <p:ph idx="1"/>
          </p:nvPr>
        </p:nvPicPr>
        <p:blipFill>
          <a:blip r:embed="rId3"/>
          <a:srcRect l="-10192" r="-10192"/>
          <a:stretch>
            <a:fillRect/>
          </a:stretch>
        </p:blipFill>
        <p:spPr/>
      </p:pic>
      <p:sp>
        <p:nvSpPr>
          <p:cNvPr id="7" name="TextBox 6"/>
          <p:cNvSpPr txBox="1"/>
          <p:nvPr/>
        </p:nvSpPr>
        <p:spPr>
          <a:xfrm>
            <a:off x="3486382" y="6417733"/>
            <a:ext cx="5657618" cy="461665"/>
          </a:xfrm>
          <a:prstGeom prst="rect">
            <a:avLst/>
          </a:prstGeom>
          <a:noFill/>
        </p:spPr>
        <p:txBody>
          <a:bodyPr wrap="none" rtlCol="0">
            <a:spAutoFit/>
          </a:bodyPr>
          <a:lstStyle/>
          <a:p>
            <a:r>
              <a:rPr lang="en-US" sz="2400" dirty="0" smtClean="0">
                <a:solidFill>
                  <a:srgbClr val="FF0000"/>
                </a:solidFill>
              </a:rPr>
              <a:t>*</a:t>
            </a:r>
            <a:r>
              <a:rPr lang="en-US" sz="2400" dirty="0" smtClean="0"/>
              <a:t>Grimes et al.,  Q. J. Med. 1996; 89:579-589</a:t>
            </a:r>
            <a:endParaRPr lang="en-US" sz="2400" dirty="0"/>
          </a:p>
        </p:txBody>
      </p:sp>
    </p:spTree>
    <p:extLst>
      <p:ext uri="{BB962C8B-B14F-4D97-AF65-F5344CB8AC3E}">
        <p14:creationId xmlns:p14="http://schemas.microsoft.com/office/powerpoint/2010/main" val="221305296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Lactate and Heart Failure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Plasma lactate levels at rest are a marker for oxidative capacity</a:t>
            </a:r>
          </a:p>
          <a:p>
            <a:r>
              <a:rPr lang="en-US" dirty="0"/>
              <a:t>Study </a:t>
            </a:r>
            <a:r>
              <a:rPr lang="en-US" dirty="0" smtClean="0"/>
              <a:t>involving 10,000 </a:t>
            </a:r>
            <a:r>
              <a:rPr lang="en-US" dirty="0"/>
              <a:t>participants </a:t>
            </a:r>
            <a:endParaRPr lang="en-US" dirty="0" smtClean="0"/>
          </a:p>
          <a:p>
            <a:pPr lvl="1"/>
            <a:r>
              <a:rPr lang="en-US" dirty="0" smtClean="0"/>
              <a:t>Resting </a:t>
            </a:r>
            <a:r>
              <a:rPr lang="en-US" dirty="0"/>
              <a:t>lactate levels </a:t>
            </a:r>
            <a:r>
              <a:rPr lang="en-US" dirty="0" smtClean="0"/>
              <a:t>measured</a:t>
            </a:r>
          </a:p>
          <a:p>
            <a:pPr lvl="1"/>
            <a:r>
              <a:rPr lang="en-US" dirty="0" smtClean="0"/>
              <a:t>Monitored </a:t>
            </a:r>
            <a:r>
              <a:rPr lang="en-US" dirty="0"/>
              <a:t>for ten years subsequently</a:t>
            </a:r>
          </a:p>
          <a:p>
            <a:r>
              <a:rPr lang="en-US" dirty="0"/>
              <a:t>Lactate levels grouped into </a:t>
            </a:r>
            <a:r>
              <a:rPr lang="en-US" dirty="0" smtClean="0"/>
              <a:t>quartiles</a:t>
            </a:r>
          </a:p>
          <a:p>
            <a:pPr lvl="1"/>
            <a:r>
              <a:rPr lang="en-US" dirty="0" smtClean="0"/>
              <a:t>Highest </a:t>
            </a:r>
            <a:r>
              <a:rPr lang="en-US" dirty="0"/>
              <a:t>quartile had </a:t>
            </a:r>
            <a:r>
              <a:rPr lang="en-US" dirty="0" smtClean="0"/>
              <a:t>significant </a:t>
            </a:r>
            <a:r>
              <a:rPr lang="en-US" dirty="0"/>
              <a:t>increased incidence of </a:t>
            </a:r>
            <a:r>
              <a:rPr lang="en-US" i="1" dirty="0">
                <a:solidFill>
                  <a:srgbClr val="FF0000"/>
                </a:solidFill>
              </a:rPr>
              <a:t>heart failure </a:t>
            </a:r>
            <a:r>
              <a:rPr lang="en-US" dirty="0"/>
              <a:t>and </a:t>
            </a:r>
            <a:r>
              <a:rPr lang="en-US" i="1" dirty="0">
                <a:solidFill>
                  <a:srgbClr val="FF0000"/>
                </a:solidFill>
              </a:rPr>
              <a:t>death</a:t>
            </a:r>
          </a:p>
        </p:txBody>
      </p:sp>
      <p:sp>
        <p:nvSpPr>
          <p:cNvPr id="4" name="TextBox 3"/>
          <p:cNvSpPr txBox="1"/>
          <p:nvPr/>
        </p:nvSpPr>
        <p:spPr>
          <a:xfrm>
            <a:off x="39691" y="6416177"/>
            <a:ext cx="9323586" cy="461665"/>
          </a:xfrm>
          <a:prstGeom prst="rect">
            <a:avLst/>
          </a:prstGeom>
          <a:noFill/>
        </p:spPr>
        <p:txBody>
          <a:bodyPr wrap="none" rtlCol="0">
            <a:spAutoFit/>
          </a:bodyPr>
          <a:lstStyle/>
          <a:p>
            <a:r>
              <a:rPr lang="en-US" sz="2400" dirty="0">
                <a:solidFill>
                  <a:srgbClr val="FF0000"/>
                </a:solidFill>
              </a:rPr>
              <a:t>*</a:t>
            </a:r>
            <a:r>
              <a:rPr lang="en-US" sz="2400" dirty="0"/>
              <a:t>K. Matsushita et al., Am J </a:t>
            </a:r>
            <a:r>
              <a:rPr lang="en-US" sz="2400" dirty="0" err="1"/>
              <a:t>Epidemiol</a:t>
            </a:r>
            <a:r>
              <a:rPr lang="en-US" sz="2400" dirty="0"/>
              <a:t>. 2013 Jun 30. [</a:t>
            </a:r>
            <a:r>
              <a:rPr lang="en-US" sz="2400" dirty="0" err="1"/>
              <a:t>Epub</a:t>
            </a:r>
            <a:r>
              <a:rPr lang="en-US" sz="2400" dirty="0"/>
              <a:t> ahead of print].</a:t>
            </a:r>
          </a:p>
        </p:txBody>
      </p:sp>
    </p:spTree>
    <p:extLst>
      <p:ext uri="{BB962C8B-B14F-4D97-AF65-F5344CB8AC3E}">
        <p14:creationId xmlns:p14="http://schemas.microsoft.com/office/powerpoint/2010/main" val="413246053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62"/>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200" y="717536"/>
            <a:ext cx="8686800" cy="6822541"/>
          </a:xfrm>
        </p:spPr>
        <p:txBody>
          <a:bodyPr>
            <a:noAutofit/>
          </a:bodyPr>
          <a:lstStyle/>
          <a:p>
            <a:r>
              <a:rPr lang="en-US" sz="2800" dirty="0" smtClean="0"/>
              <a:t>Liver normally detoxifies fructose by converting it to           fat </a:t>
            </a:r>
            <a:r>
              <a:rPr lang="en-US" sz="2800" dirty="0" err="1" smtClean="0">
                <a:sym typeface="Wingdings"/>
              </a:rPr>
              <a:t></a:t>
            </a:r>
            <a:r>
              <a:rPr lang="en-US" sz="2800" dirty="0" smtClean="0"/>
              <a:t> LDL</a:t>
            </a:r>
          </a:p>
          <a:p>
            <a:pPr lvl="1"/>
            <a:r>
              <a:rPr lang="en-US" sz="2400" dirty="0" err="1" smtClean="0"/>
              <a:t>Statins</a:t>
            </a:r>
            <a:r>
              <a:rPr lang="en-US" sz="2400" dirty="0" smtClean="0"/>
              <a:t> impair this process</a:t>
            </a:r>
          </a:p>
          <a:p>
            <a:r>
              <a:rPr lang="en-US" sz="2800" dirty="0" smtClean="0"/>
              <a:t>Muscle cells respond by converting fructose to lactate</a:t>
            </a:r>
          </a:p>
          <a:p>
            <a:pPr lvl="1"/>
            <a:r>
              <a:rPr lang="en-US" sz="2400" dirty="0" smtClean="0"/>
              <a:t>Supplies alternative fuel to liver, heart, and brain</a:t>
            </a:r>
          </a:p>
          <a:p>
            <a:pPr lvl="1"/>
            <a:r>
              <a:rPr lang="en-US" sz="2400" dirty="0" smtClean="0"/>
              <a:t>But muscles suffer </a:t>
            </a:r>
            <a:r>
              <a:rPr lang="en-US" sz="2400" dirty="0" err="1" smtClean="0"/>
              <a:t>glycation</a:t>
            </a:r>
            <a:r>
              <a:rPr lang="en-US" sz="2400" dirty="0" smtClean="0"/>
              <a:t> damage as a consequence</a:t>
            </a:r>
          </a:p>
          <a:p>
            <a:r>
              <a:rPr lang="en-US" sz="2800" dirty="0" err="1" smtClean="0"/>
              <a:t>Statins</a:t>
            </a:r>
            <a:r>
              <a:rPr lang="en-US" sz="2800" dirty="0" smtClean="0"/>
              <a:t> interfere with distressed muscle cell's ability to signal distress</a:t>
            </a:r>
          </a:p>
          <a:p>
            <a:pPr lvl="1"/>
            <a:r>
              <a:rPr lang="en-US" sz="2400" dirty="0" smtClean="0"/>
              <a:t>Cell dies an unnatural rather than a programmed cell death </a:t>
            </a:r>
          </a:p>
          <a:p>
            <a:pPr lvl="1"/>
            <a:r>
              <a:rPr lang="en-US" sz="2400" dirty="0" smtClean="0"/>
              <a:t> Fructose accumulates and causes widespread </a:t>
            </a:r>
            <a:r>
              <a:rPr lang="en-US" sz="2400" dirty="0" err="1" smtClean="0"/>
              <a:t>glycation</a:t>
            </a:r>
            <a:r>
              <a:rPr lang="en-US" sz="2400" dirty="0" smtClean="0"/>
              <a:t> </a:t>
            </a:r>
          </a:p>
          <a:p>
            <a:r>
              <a:rPr lang="en-US" sz="2800" dirty="0" smtClean="0"/>
              <a:t>This has widespread consequences, including heart failure</a:t>
            </a:r>
          </a:p>
          <a:p>
            <a:r>
              <a:rPr lang="en-US" sz="2800" dirty="0" smtClean="0"/>
              <a:t>Cataracts, a sign of </a:t>
            </a:r>
            <a:r>
              <a:rPr lang="en-US" sz="2800" dirty="0" err="1" smtClean="0"/>
              <a:t>AGEing</a:t>
            </a:r>
            <a:r>
              <a:rPr lang="en-US" sz="2800" dirty="0" smtClean="0"/>
              <a:t>, happen sooner on </a:t>
            </a:r>
            <a:r>
              <a:rPr lang="en-US" sz="2800" dirty="0" err="1" smtClean="0"/>
              <a:t>statins</a:t>
            </a:r>
            <a:endParaRPr lang="en-US" sz="2800" dirty="0" smtClean="0"/>
          </a:p>
          <a:p>
            <a:endParaRPr lang="en-US" sz="2800" dirty="0"/>
          </a:p>
        </p:txBody>
      </p:sp>
    </p:spTree>
    <p:extLst>
      <p:ext uri="{BB962C8B-B14F-4D97-AF65-F5344CB8AC3E}">
        <p14:creationId xmlns:p14="http://schemas.microsoft.com/office/powerpoint/2010/main" val="3361778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3600" dirty="0" smtClean="0">
                <a:solidFill>
                  <a:srgbClr val="FF0000"/>
                </a:solidFill>
                <a:latin typeface="Apple Casual"/>
              </a:rPr>
              <a:t>Maintaining Blood Stability</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56516881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err="1" smtClean="0"/>
              <a:t>Glycocalyx</a:t>
            </a:r>
            <a:endParaRPr lang="en-US" b="1" dirty="0"/>
          </a:p>
        </p:txBody>
      </p:sp>
      <p:sp>
        <p:nvSpPr>
          <p:cNvPr id="3" name="Content Placeholder 2"/>
          <p:cNvSpPr>
            <a:spLocks noGrp="1"/>
          </p:cNvSpPr>
          <p:nvPr>
            <p:ph idx="1"/>
          </p:nvPr>
        </p:nvSpPr>
        <p:spPr>
          <a:xfrm>
            <a:off x="457200" y="1600200"/>
            <a:ext cx="8229600" cy="4937673"/>
          </a:xfrm>
        </p:spPr>
        <p:txBody>
          <a:bodyPr>
            <a:normAutofit fontScale="92500" lnSpcReduction="10000"/>
          </a:bodyPr>
          <a:lstStyle/>
          <a:p>
            <a:r>
              <a:rPr lang="en-US" dirty="0" smtClean="0"/>
              <a:t>Negatively charged gel-like mesh lining the walls of all arteries, veins and capillaries</a:t>
            </a:r>
          </a:p>
          <a:p>
            <a:r>
              <a:rPr lang="en-US" dirty="0" smtClean="0"/>
              <a:t>Depends crucially on sulfated polysaccharides</a:t>
            </a:r>
          </a:p>
          <a:p>
            <a:pPr lvl="1"/>
            <a:r>
              <a:rPr lang="en-US" dirty="0" smtClean="0"/>
              <a:t>Particularly </a:t>
            </a:r>
            <a:r>
              <a:rPr lang="en-US" dirty="0" err="1" smtClean="0"/>
              <a:t>heparan</a:t>
            </a:r>
            <a:r>
              <a:rPr lang="en-US" dirty="0" smtClean="0"/>
              <a:t> sulfate </a:t>
            </a:r>
            <a:r>
              <a:rPr lang="en-US" dirty="0" err="1" smtClean="0"/>
              <a:t>proteoglycans</a:t>
            </a:r>
            <a:r>
              <a:rPr lang="en-US" dirty="0" smtClean="0"/>
              <a:t> (</a:t>
            </a:r>
            <a:r>
              <a:rPr lang="en-US" dirty="0" err="1" smtClean="0"/>
              <a:t>HSPGs</a:t>
            </a:r>
            <a:r>
              <a:rPr lang="en-US" dirty="0" smtClean="0"/>
              <a:t>) </a:t>
            </a:r>
          </a:p>
          <a:p>
            <a:r>
              <a:rPr lang="en-US" dirty="0" smtClean="0"/>
              <a:t>Sulfate</a:t>
            </a:r>
            <a:r>
              <a:rPr lang="en-US" dirty="0"/>
              <a:t> </a:t>
            </a:r>
            <a:r>
              <a:rPr lang="en-US" dirty="0" smtClean="0"/>
              <a:t>creates “exclusion zones”</a:t>
            </a:r>
          </a:p>
          <a:p>
            <a:pPr lvl="1"/>
            <a:r>
              <a:rPr lang="en-US" dirty="0" smtClean="0"/>
              <a:t>Helps protect cells in wall from ion leaks and contact with enzymes suspended in blood</a:t>
            </a:r>
          </a:p>
          <a:p>
            <a:pPr lvl="1"/>
            <a:r>
              <a:rPr lang="en-US" dirty="0" smtClean="0"/>
              <a:t>Greatly reduces amount of flowing blood (decreases resistance, lowers blood pressure)</a:t>
            </a:r>
          </a:p>
          <a:p>
            <a:pPr lvl="1"/>
            <a:r>
              <a:rPr lang="en-US" dirty="0" smtClean="0"/>
              <a:t>Stores energy in “battery” constructed from structured water</a:t>
            </a:r>
          </a:p>
          <a:p>
            <a:endParaRPr lang="en-US" dirty="0"/>
          </a:p>
        </p:txBody>
      </p:sp>
    </p:spTree>
    <p:extLst>
      <p:ext uri="{BB962C8B-B14F-4D97-AF65-F5344CB8AC3E}">
        <p14:creationId xmlns:p14="http://schemas.microsoft.com/office/powerpoint/2010/main" val="22250849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fourth_pha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654" y="420387"/>
            <a:ext cx="5233432" cy="6107092"/>
          </a:xfrm>
          <a:prstGeom prst="rect">
            <a:avLst/>
          </a:prstGeom>
        </p:spPr>
      </p:pic>
    </p:spTree>
    <p:extLst>
      <p:ext uri="{BB962C8B-B14F-4D97-AF65-F5344CB8AC3E}">
        <p14:creationId xmlns:p14="http://schemas.microsoft.com/office/powerpoint/2010/main" val="75886106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5" y="11922"/>
            <a:ext cx="9349268" cy="1143000"/>
          </a:xfrm>
        </p:spPr>
        <p:txBody>
          <a:bodyPr>
            <a:normAutofit fontScale="90000"/>
          </a:bodyPr>
          <a:lstStyle/>
          <a:p>
            <a:r>
              <a:rPr lang="en-US" b="1" dirty="0" smtClean="0"/>
              <a:t>Dr. </a:t>
            </a:r>
            <a:r>
              <a:rPr lang="en-US" b="1" dirty="0" err="1" smtClean="0"/>
              <a:t>Mercola</a:t>
            </a:r>
            <a:r>
              <a:rPr lang="en-US" b="1" dirty="0" smtClean="0"/>
              <a:t> Interviews Dr. Gerald Pollack</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84983" y="1126034"/>
            <a:ext cx="9111020" cy="5493150"/>
          </a:xfrm>
        </p:spPr>
        <p:txBody>
          <a:bodyPr>
            <a:normAutofit fontScale="85000" lnSpcReduction="20000"/>
          </a:bodyPr>
          <a:lstStyle/>
          <a:p>
            <a:r>
              <a:rPr lang="en-US" dirty="0"/>
              <a:t>"The Fourth Phase of Water" = the Exclusion Zone (EZ</a:t>
            </a:r>
            <a:r>
              <a:rPr lang="en-US" dirty="0" smtClean="0"/>
              <a:t>)</a:t>
            </a:r>
          </a:p>
          <a:p>
            <a:pPr lvl="1"/>
            <a:r>
              <a:rPr lang="en-US" dirty="0" smtClean="0"/>
              <a:t>Profoundly </a:t>
            </a:r>
            <a:r>
              <a:rPr lang="en-US" dirty="0"/>
              <a:t>excludes things, </a:t>
            </a:r>
            <a:r>
              <a:rPr lang="en-US" dirty="0" smtClean="0"/>
              <a:t>even small molecules</a:t>
            </a:r>
          </a:p>
          <a:p>
            <a:pPr lvl="1"/>
            <a:r>
              <a:rPr lang="en-US" dirty="0" smtClean="0"/>
              <a:t>H</a:t>
            </a:r>
            <a:r>
              <a:rPr lang="en-US" baseline="-25000" dirty="0" smtClean="0"/>
              <a:t>3</a:t>
            </a:r>
            <a:r>
              <a:rPr lang="en-US" dirty="0" smtClean="0"/>
              <a:t>O</a:t>
            </a:r>
            <a:r>
              <a:rPr lang="en-US" baseline="-25000" dirty="0" smtClean="0"/>
              <a:t>2</a:t>
            </a:r>
            <a:r>
              <a:rPr lang="en-US" dirty="0" smtClean="0"/>
              <a:t> </a:t>
            </a:r>
            <a:r>
              <a:rPr lang="en-US" dirty="0"/>
              <a:t>instead of </a:t>
            </a:r>
            <a:r>
              <a:rPr lang="en-US" dirty="0" smtClean="0"/>
              <a:t>H</a:t>
            </a:r>
            <a:r>
              <a:rPr lang="en-US" baseline="-25000" dirty="0" smtClean="0"/>
              <a:t>2</a:t>
            </a:r>
            <a:r>
              <a:rPr lang="en-US" dirty="0" smtClean="0"/>
              <a:t>O </a:t>
            </a:r>
            <a:r>
              <a:rPr lang="en-US" dirty="0"/>
              <a:t>-- negatively charged</a:t>
            </a:r>
            <a:r>
              <a:rPr lang="en-US" dirty="0" smtClean="0"/>
              <a:t>!</a:t>
            </a:r>
          </a:p>
          <a:p>
            <a:pPr lvl="1"/>
            <a:r>
              <a:rPr lang="en-US" dirty="0" smtClean="0"/>
              <a:t>Fills </a:t>
            </a:r>
            <a:r>
              <a:rPr lang="en-US" dirty="0"/>
              <a:t>most of your cells and the extracellular </a:t>
            </a:r>
            <a:r>
              <a:rPr lang="en-US" dirty="0" smtClean="0"/>
              <a:t>tissues</a:t>
            </a:r>
          </a:p>
          <a:p>
            <a:pPr lvl="1"/>
            <a:r>
              <a:rPr lang="en-US" dirty="0" smtClean="0"/>
              <a:t>"</a:t>
            </a:r>
            <a:r>
              <a:rPr lang="en-US" dirty="0" err="1"/>
              <a:t>polywater</a:t>
            </a:r>
            <a:r>
              <a:rPr lang="en-US" dirty="0"/>
              <a:t>" - water as a </a:t>
            </a:r>
            <a:r>
              <a:rPr lang="en-US" dirty="0" smtClean="0"/>
              <a:t>polymer</a:t>
            </a:r>
          </a:p>
          <a:p>
            <a:r>
              <a:rPr lang="en-US" dirty="0" smtClean="0"/>
              <a:t>Many </a:t>
            </a:r>
            <a:r>
              <a:rPr lang="en-US" dirty="0"/>
              <a:t>experiments in </a:t>
            </a:r>
            <a:r>
              <a:rPr lang="en-US" dirty="0" smtClean="0"/>
              <a:t>Pollack’</a:t>
            </a:r>
            <a:r>
              <a:rPr lang="en-US" dirty="0" smtClean="0"/>
              <a:t>s </a:t>
            </a:r>
            <a:r>
              <a:rPr lang="en-US" dirty="0" smtClean="0"/>
              <a:t>laboratory </a:t>
            </a:r>
            <a:r>
              <a:rPr lang="en-US" dirty="0"/>
              <a:t>confirm the </a:t>
            </a:r>
            <a:r>
              <a:rPr lang="en-US" dirty="0" smtClean="0"/>
              <a:t>existence </a:t>
            </a:r>
            <a:r>
              <a:rPr lang="en-US" dirty="0" smtClean="0"/>
              <a:t>of </a:t>
            </a:r>
            <a:r>
              <a:rPr lang="en-US" dirty="0"/>
              <a:t>EZ </a:t>
            </a:r>
            <a:r>
              <a:rPr lang="en-US" dirty="0" smtClean="0"/>
              <a:t>water</a:t>
            </a:r>
          </a:p>
          <a:p>
            <a:pPr lvl="1"/>
            <a:r>
              <a:rPr lang="en-US" dirty="0" smtClean="0"/>
              <a:t>A </a:t>
            </a:r>
            <a:r>
              <a:rPr lang="en-US" dirty="0"/>
              <a:t>hydrophilic surface (sulfate!) will promote growth of EZ water upon exposure to infrared </a:t>
            </a:r>
            <a:r>
              <a:rPr lang="en-US" dirty="0" smtClean="0"/>
              <a:t>light</a:t>
            </a:r>
          </a:p>
          <a:p>
            <a:pPr lvl="1"/>
            <a:r>
              <a:rPr lang="en-US" dirty="0" smtClean="0"/>
              <a:t>EZ </a:t>
            </a:r>
            <a:r>
              <a:rPr lang="en-US" dirty="0"/>
              <a:t>water absorbs UV light (270 nm) and this builds </a:t>
            </a:r>
            <a:r>
              <a:rPr lang="en-US" dirty="0" smtClean="0"/>
              <a:t>charge!</a:t>
            </a:r>
          </a:p>
          <a:p>
            <a:r>
              <a:rPr lang="en-US" dirty="0" smtClean="0"/>
              <a:t>Water </a:t>
            </a:r>
            <a:r>
              <a:rPr lang="en-US" dirty="0"/>
              <a:t>flows in small diameter tubes and the flow rate increases upon exposure to sunlight </a:t>
            </a:r>
            <a:endParaRPr lang="en-US" dirty="0" smtClean="0"/>
          </a:p>
          <a:p>
            <a:pPr lvl="1"/>
            <a:r>
              <a:rPr lang="en-US" dirty="0"/>
              <a:t>C</a:t>
            </a:r>
            <a:r>
              <a:rPr lang="en-US" dirty="0" smtClean="0"/>
              <a:t>ould </a:t>
            </a:r>
            <a:r>
              <a:rPr lang="en-US" dirty="0"/>
              <a:t>the same thing be happening in your capillaries?</a:t>
            </a:r>
          </a:p>
          <a:p>
            <a:r>
              <a:rPr lang="en-US" dirty="0"/>
              <a:t>Pressure, oxygen, light, and infrared energy all build EZ </a:t>
            </a:r>
            <a:r>
              <a:rPr lang="en-US" dirty="0" smtClean="0"/>
              <a:t>water</a:t>
            </a:r>
            <a:endParaRPr lang="en-US" dirty="0"/>
          </a:p>
          <a:p>
            <a:endParaRPr lang="en-US" dirty="0"/>
          </a:p>
        </p:txBody>
      </p:sp>
      <p:sp>
        <p:nvSpPr>
          <p:cNvPr id="4" name="TextBox 3"/>
          <p:cNvSpPr txBox="1"/>
          <p:nvPr/>
        </p:nvSpPr>
        <p:spPr>
          <a:xfrm>
            <a:off x="457199" y="6392773"/>
            <a:ext cx="9111021" cy="369332"/>
          </a:xfrm>
          <a:prstGeom prst="rect">
            <a:avLst/>
          </a:prstGeom>
          <a:noFill/>
        </p:spPr>
        <p:txBody>
          <a:bodyPr wrap="square" rtlCol="0">
            <a:spAutoFit/>
          </a:bodyPr>
          <a:lstStyle/>
          <a:p>
            <a:r>
              <a:rPr lang="en-US" dirty="0">
                <a:solidFill>
                  <a:srgbClr val="FF0000"/>
                </a:solidFill>
              </a:rPr>
              <a:t>*</a:t>
            </a:r>
            <a:r>
              <a:rPr lang="en-US" dirty="0"/>
              <a:t>http://</a:t>
            </a:r>
            <a:r>
              <a:rPr lang="en-US" dirty="0" err="1"/>
              <a:t>articles.mercola.com</a:t>
            </a:r>
            <a:r>
              <a:rPr lang="en-US" dirty="0"/>
              <a:t>/sites/articles/archive/2013/08/18/exclusion-zone-</a:t>
            </a:r>
            <a:r>
              <a:rPr lang="en-US" dirty="0" err="1"/>
              <a:t>water.aspx</a:t>
            </a:r>
            <a:endParaRPr lang="en-US" dirty="0"/>
          </a:p>
        </p:txBody>
      </p:sp>
    </p:spTree>
    <p:extLst>
      <p:ext uri="{BB962C8B-B14F-4D97-AF65-F5344CB8AC3E}">
        <p14:creationId xmlns:p14="http://schemas.microsoft.com/office/powerpoint/2010/main" val="17534405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Quote from Pollack’s Book</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“And so it is with the exclusion zone. Order cannot persist without </a:t>
            </a:r>
            <a:r>
              <a:rPr lang="en-US" dirty="0" smtClean="0"/>
              <a:t>a continual </a:t>
            </a:r>
            <a:r>
              <a:rPr lang="en-US" dirty="0"/>
              <a:t>supply of energy. The separated charges will </a:t>
            </a:r>
            <a:r>
              <a:rPr lang="en-US" dirty="0" smtClean="0"/>
              <a:t>slowly recombine</a:t>
            </a:r>
            <a:r>
              <a:rPr lang="en-US" dirty="0"/>
              <a:t>, and order will give way to disorder. The exclusion </a:t>
            </a:r>
            <a:r>
              <a:rPr lang="en-US" dirty="0" smtClean="0"/>
              <a:t>zone’s outer </a:t>
            </a:r>
            <a:r>
              <a:rPr lang="en-US" dirty="0"/>
              <a:t>reaches will wear thin like an eroding beach.</a:t>
            </a:r>
            <a:r>
              <a:rPr lang="en-US" dirty="0" smtClean="0"/>
              <a:t>”</a:t>
            </a:r>
          </a:p>
          <a:p>
            <a:pPr marL="0" indent="0">
              <a:buNone/>
            </a:pPr>
            <a:r>
              <a:rPr lang="en-US" dirty="0" smtClean="0"/>
              <a:t> </a:t>
            </a:r>
            <a:r>
              <a:rPr lang="en-US" dirty="0"/>
              <a:t>– page </a:t>
            </a:r>
            <a:r>
              <a:rPr lang="en-US" dirty="0" smtClean="0"/>
              <a:t>95, The Fourth Phase of Water</a:t>
            </a:r>
            <a:endParaRPr lang="en-US" dirty="0"/>
          </a:p>
        </p:txBody>
      </p:sp>
      <p:sp>
        <p:nvSpPr>
          <p:cNvPr id="4" name="TextBox 3"/>
          <p:cNvSpPr txBox="1"/>
          <p:nvPr/>
        </p:nvSpPr>
        <p:spPr>
          <a:xfrm>
            <a:off x="395523" y="5561073"/>
            <a:ext cx="8506233" cy="461665"/>
          </a:xfrm>
          <a:prstGeom prst="rect">
            <a:avLst/>
          </a:prstGeom>
          <a:solidFill>
            <a:srgbClr val="FFF9A2"/>
          </a:solidFill>
          <a:ln>
            <a:solidFill>
              <a:schemeClr val="tx1"/>
            </a:solidFill>
          </a:ln>
        </p:spPr>
        <p:txBody>
          <a:bodyPr wrap="none" rtlCol="0">
            <a:spAutoFit/>
          </a:bodyPr>
          <a:lstStyle/>
          <a:p>
            <a:r>
              <a:rPr lang="en-US" sz="2400" dirty="0" smtClean="0">
                <a:latin typeface="Apple Casual"/>
              </a:rPr>
              <a:t>Sunlight renews the exclusion zones throughout your body!</a:t>
            </a:r>
            <a:endParaRPr lang="en-US" sz="2400" dirty="0">
              <a:latin typeface="Apple Casual"/>
            </a:endParaRPr>
          </a:p>
        </p:txBody>
      </p:sp>
    </p:spTree>
    <p:extLst>
      <p:ext uri="{BB962C8B-B14F-4D97-AF65-F5344CB8AC3E}">
        <p14:creationId xmlns:p14="http://schemas.microsoft.com/office/powerpoint/2010/main" val="266771536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Therapeutic Value of Sauna Therapy (Infrared light</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 y="1600200"/>
            <a:ext cx="9326152" cy="4525963"/>
          </a:xfrm>
        </p:spPr>
        <p:txBody>
          <a:bodyPr>
            <a:normAutofit/>
          </a:bodyPr>
          <a:lstStyle/>
          <a:p>
            <a:r>
              <a:rPr lang="en-US" dirty="0"/>
              <a:t>Impaired vascular function associated with hypertension, hyperlipidemia, diabetes, obesity</a:t>
            </a:r>
          </a:p>
          <a:p>
            <a:r>
              <a:rPr lang="en-US" dirty="0"/>
              <a:t>Sauna therapy ameliorates endothelial dysfunction and improves </a:t>
            </a:r>
            <a:r>
              <a:rPr lang="en-US" dirty="0" smtClean="0"/>
              <a:t>health</a:t>
            </a:r>
          </a:p>
          <a:p>
            <a:pPr lvl="1"/>
            <a:r>
              <a:rPr lang="en-US" dirty="0" smtClean="0"/>
              <a:t>Increased </a:t>
            </a:r>
            <a:r>
              <a:rPr lang="en-US" dirty="0" err="1"/>
              <a:t>eNOS</a:t>
            </a:r>
            <a:r>
              <a:rPr lang="en-US" dirty="0"/>
              <a:t> synthesis in aorta in animal </a:t>
            </a:r>
            <a:r>
              <a:rPr lang="en-US" dirty="0" smtClean="0"/>
              <a:t>experiments</a:t>
            </a:r>
          </a:p>
          <a:p>
            <a:pPr lvl="1"/>
            <a:r>
              <a:rPr lang="en-US" dirty="0" smtClean="0"/>
              <a:t>Decreased </a:t>
            </a:r>
            <a:r>
              <a:rPr lang="en-US" dirty="0"/>
              <a:t>body weight and body fat in obese </a:t>
            </a:r>
            <a:r>
              <a:rPr lang="en-US" dirty="0" smtClean="0"/>
              <a:t>subjects</a:t>
            </a:r>
          </a:p>
          <a:p>
            <a:pPr lvl="1"/>
            <a:r>
              <a:rPr lang="en-US" dirty="0" smtClean="0"/>
              <a:t>Improved </a:t>
            </a:r>
            <a:r>
              <a:rPr lang="en-US" dirty="0"/>
              <a:t>cardiac function in patients with heart </a:t>
            </a:r>
            <a:r>
              <a:rPr lang="en-US" dirty="0" smtClean="0"/>
              <a:t>failure</a:t>
            </a:r>
          </a:p>
          <a:p>
            <a:r>
              <a:rPr lang="en-US" dirty="0" smtClean="0"/>
              <a:t>Infrared expands exclusion zones 4-fold</a:t>
            </a:r>
            <a:r>
              <a:rPr lang="en-US" dirty="0" smtClean="0">
                <a:solidFill>
                  <a:srgbClr val="FF0000"/>
                </a:solidFill>
              </a:rPr>
              <a:t>**</a:t>
            </a:r>
            <a:endParaRPr lang="en-US" dirty="0">
              <a:solidFill>
                <a:srgbClr val="FF0000"/>
              </a:solidFill>
            </a:endParaRPr>
          </a:p>
          <a:p>
            <a:endParaRPr lang="en-US" dirty="0"/>
          </a:p>
        </p:txBody>
      </p:sp>
      <p:sp>
        <p:nvSpPr>
          <p:cNvPr id="4" name="TextBox 3"/>
          <p:cNvSpPr txBox="1"/>
          <p:nvPr/>
        </p:nvSpPr>
        <p:spPr>
          <a:xfrm>
            <a:off x="457200" y="6087245"/>
            <a:ext cx="7757477" cy="707886"/>
          </a:xfrm>
          <a:prstGeom prst="rect">
            <a:avLst/>
          </a:prstGeom>
          <a:noFill/>
        </p:spPr>
        <p:txBody>
          <a:bodyPr wrap="none" rtlCol="0">
            <a:spAutoFit/>
          </a:bodyPr>
          <a:lstStyle/>
          <a:p>
            <a:r>
              <a:rPr lang="hu-HU" sz="2000" dirty="0">
                <a:solidFill>
                  <a:srgbClr val="FF0000"/>
                </a:solidFill>
              </a:rPr>
              <a:t>*</a:t>
            </a:r>
            <a:r>
              <a:rPr lang="hu-HU" sz="2000" dirty="0"/>
              <a:t>S. Biro et al., Exp Biol Med (Maywood). 2003 Nov;228(10):1245-9</a:t>
            </a:r>
            <a:r>
              <a:rPr lang="hu-HU" sz="2000" dirty="0" smtClean="0"/>
              <a:t>.</a:t>
            </a:r>
          </a:p>
          <a:p>
            <a:r>
              <a:rPr lang="hu-HU" sz="2000" dirty="0" smtClean="0">
                <a:solidFill>
                  <a:srgbClr val="FF0000"/>
                </a:solidFill>
              </a:rPr>
              <a:t>**</a:t>
            </a:r>
            <a:r>
              <a:rPr lang="da-DK" sz="2000" dirty="0" smtClean="0"/>
              <a:t>B</a:t>
            </a:r>
            <a:r>
              <a:rPr lang="da-DK" sz="2000" dirty="0"/>
              <a:t>. Chai et al., J </a:t>
            </a:r>
            <a:r>
              <a:rPr lang="da-DK" sz="2000" dirty="0" err="1"/>
              <a:t>Phys</a:t>
            </a:r>
            <a:r>
              <a:rPr lang="da-DK" sz="2000" dirty="0"/>
              <a:t> </a:t>
            </a:r>
            <a:r>
              <a:rPr lang="da-DK" sz="2000" dirty="0" err="1"/>
              <a:t>Chem</a:t>
            </a:r>
            <a:r>
              <a:rPr lang="da-DK" sz="2000" dirty="0"/>
              <a:t> B. 2009 </a:t>
            </a:r>
            <a:r>
              <a:rPr lang="da-DK" sz="2000" dirty="0" err="1"/>
              <a:t>October</a:t>
            </a:r>
            <a:r>
              <a:rPr lang="da-DK" sz="2000" dirty="0"/>
              <a:t> 22; 113(42): 13953–13958</a:t>
            </a:r>
            <a:r>
              <a:rPr lang="da-DK" sz="2000" dirty="0" smtClean="0"/>
              <a:t>.</a:t>
            </a:r>
            <a:endParaRPr lang="en-US" sz="2000" dirty="0"/>
          </a:p>
        </p:txBody>
      </p:sp>
    </p:spTree>
    <p:extLst>
      <p:ext uri="{BB962C8B-B14F-4D97-AF65-F5344CB8AC3E}">
        <p14:creationId xmlns:p14="http://schemas.microsoft.com/office/powerpoint/2010/main" val="366047854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45" y="-311393"/>
            <a:ext cx="8229600" cy="1911593"/>
          </a:xfrm>
        </p:spPr>
        <p:txBody>
          <a:bodyPr>
            <a:normAutofit/>
          </a:bodyPr>
          <a:lstStyle/>
          <a:p>
            <a:r>
              <a:rPr lang="en-US" sz="4000" b="1" dirty="0"/>
              <a:t>Effect of Radiant Energy on </a:t>
            </a:r>
            <a:r>
              <a:rPr lang="en-US" sz="4000" b="1" dirty="0" smtClean="0"/>
              <a:t>          Near</a:t>
            </a:r>
            <a:r>
              <a:rPr lang="en-US" sz="4000" b="1" dirty="0"/>
              <a:t>-Surface Water </a:t>
            </a:r>
            <a:r>
              <a:rPr lang="en-US" sz="4000" b="1" dirty="0" smtClean="0">
                <a:solidFill>
                  <a:srgbClr val="FF0000"/>
                </a:solidFill>
              </a:rPr>
              <a:t>*</a:t>
            </a:r>
            <a:endParaRPr lang="en-US" sz="4000" dirty="0">
              <a:solidFill>
                <a:srgbClr val="FF0000"/>
              </a:solidFill>
            </a:endParaRPr>
          </a:p>
        </p:txBody>
      </p:sp>
      <p:sp>
        <p:nvSpPr>
          <p:cNvPr id="3" name="Content Placeholder 2"/>
          <p:cNvSpPr>
            <a:spLocks noGrp="1"/>
          </p:cNvSpPr>
          <p:nvPr>
            <p:ph idx="1"/>
          </p:nvPr>
        </p:nvSpPr>
        <p:spPr>
          <a:xfrm>
            <a:off x="457200" y="1600200"/>
            <a:ext cx="7890538" cy="4104823"/>
          </a:xfrm>
        </p:spPr>
        <p:txBody>
          <a:bodyPr/>
          <a:lstStyle/>
          <a:p>
            <a:pPr marL="0" indent="0">
              <a:buNone/>
            </a:pPr>
            <a:r>
              <a:rPr lang="en-US" dirty="0" smtClean="0"/>
              <a:t>“The </a:t>
            </a:r>
            <a:r>
              <a:rPr lang="en-US" dirty="0"/>
              <a:t>main question, however, is where the energy for building these charged, low-entropy zones might come from. It is shown </a:t>
            </a:r>
            <a:r>
              <a:rPr lang="en-US" dirty="0" smtClean="0"/>
              <a:t>that </a:t>
            </a:r>
            <a:r>
              <a:rPr lang="en-US" i="1" dirty="0" smtClean="0">
                <a:solidFill>
                  <a:srgbClr val="FF0000"/>
                </a:solidFill>
              </a:rPr>
              <a:t>radiant</a:t>
            </a:r>
            <a:r>
              <a:rPr lang="en-US" dirty="0" smtClean="0">
                <a:solidFill>
                  <a:srgbClr val="FF0000"/>
                </a:solidFill>
              </a:rPr>
              <a:t> </a:t>
            </a:r>
            <a:r>
              <a:rPr lang="en-US" i="1" dirty="0">
                <a:solidFill>
                  <a:srgbClr val="FF0000"/>
                </a:solidFill>
              </a:rPr>
              <a:t>energy</a:t>
            </a:r>
            <a:r>
              <a:rPr lang="en-US" dirty="0">
                <a:solidFill>
                  <a:srgbClr val="FF0000"/>
                </a:solidFill>
              </a:rPr>
              <a:t> </a:t>
            </a:r>
            <a:r>
              <a:rPr lang="en-US" dirty="0"/>
              <a:t>profoundly expands these zones in a reversible, wavelength-dependent manner. It appears that incident radiant energy may be stored in the water as </a:t>
            </a:r>
            <a:r>
              <a:rPr lang="en-US" dirty="0" smtClean="0"/>
              <a:t>   </a:t>
            </a:r>
            <a:r>
              <a:rPr lang="en-US" i="1" dirty="0" smtClean="0">
                <a:solidFill>
                  <a:srgbClr val="FF0000"/>
                </a:solidFill>
              </a:rPr>
              <a:t>entropy </a:t>
            </a:r>
            <a:r>
              <a:rPr lang="en-US" i="1" dirty="0">
                <a:solidFill>
                  <a:srgbClr val="FF0000"/>
                </a:solidFill>
              </a:rPr>
              <a:t>loss and charge separation</a:t>
            </a:r>
            <a:r>
              <a:rPr lang="en-US" dirty="0" smtClean="0"/>
              <a:t>.”</a:t>
            </a:r>
            <a:endParaRPr lang="en-US" dirty="0"/>
          </a:p>
          <a:p>
            <a:pPr marL="0" indent="0">
              <a:buNone/>
            </a:pPr>
            <a:endParaRPr lang="en-US" dirty="0"/>
          </a:p>
        </p:txBody>
      </p:sp>
      <p:sp>
        <p:nvSpPr>
          <p:cNvPr id="4" name="TextBox 3"/>
          <p:cNvSpPr txBox="1"/>
          <p:nvPr/>
        </p:nvSpPr>
        <p:spPr>
          <a:xfrm>
            <a:off x="1269855" y="6376753"/>
            <a:ext cx="7629738" cy="400110"/>
          </a:xfrm>
          <a:prstGeom prst="rect">
            <a:avLst/>
          </a:prstGeom>
          <a:noFill/>
        </p:spPr>
        <p:txBody>
          <a:bodyPr wrap="none" rtlCol="0">
            <a:spAutoFit/>
          </a:bodyPr>
          <a:lstStyle/>
          <a:p>
            <a:r>
              <a:rPr lang="da-DK" sz="2000" dirty="0">
                <a:solidFill>
                  <a:srgbClr val="FF0000"/>
                </a:solidFill>
              </a:rPr>
              <a:t>*</a:t>
            </a:r>
            <a:r>
              <a:rPr lang="da-DK" sz="2000" dirty="0"/>
              <a:t>B. Chai et al., J </a:t>
            </a:r>
            <a:r>
              <a:rPr lang="da-DK" sz="2000" dirty="0" err="1"/>
              <a:t>Phys</a:t>
            </a:r>
            <a:r>
              <a:rPr lang="da-DK" sz="2000" dirty="0"/>
              <a:t> </a:t>
            </a:r>
            <a:r>
              <a:rPr lang="da-DK" sz="2000" dirty="0" err="1"/>
              <a:t>Chem</a:t>
            </a:r>
            <a:r>
              <a:rPr lang="da-DK" sz="2000" dirty="0"/>
              <a:t> B. 2009 </a:t>
            </a:r>
            <a:r>
              <a:rPr lang="da-DK" sz="2000" dirty="0" err="1"/>
              <a:t>October</a:t>
            </a:r>
            <a:r>
              <a:rPr lang="da-DK" sz="2000" dirty="0"/>
              <a:t> 22; 113(42): 13953–13958.</a:t>
            </a:r>
            <a:endParaRPr lang="en-US" sz="2000" dirty="0"/>
          </a:p>
        </p:txBody>
      </p:sp>
    </p:spTree>
    <p:extLst>
      <p:ext uri="{BB962C8B-B14F-4D97-AF65-F5344CB8AC3E}">
        <p14:creationId xmlns:p14="http://schemas.microsoft.com/office/powerpoint/2010/main" val="44875819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620"/>
            <a:ext cx="8229600" cy="1143000"/>
          </a:xfrm>
        </p:spPr>
        <p:txBody>
          <a:bodyPr/>
          <a:lstStyle/>
          <a:p>
            <a:r>
              <a:rPr lang="en-US" b="1" dirty="0" smtClean="0"/>
              <a:t>Key Role for Sulfates</a:t>
            </a:r>
            <a:endParaRPr lang="en-US" b="1" dirty="0"/>
          </a:p>
        </p:txBody>
      </p:sp>
      <p:sp>
        <p:nvSpPr>
          <p:cNvPr id="4" name="Freeform 3"/>
          <p:cNvSpPr/>
          <p:nvPr/>
        </p:nvSpPr>
        <p:spPr>
          <a:xfrm>
            <a:off x="1583266" y="3640617"/>
            <a:ext cx="5373512" cy="3087511"/>
          </a:xfrm>
          <a:custGeom>
            <a:avLst/>
            <a:gdLst>
              <a:gd name="connsiteX0" fmla="*/ 110067 w 5373512"/>
              <a:gd name="connsiteY0" fmla="*/ 1275644 h 2873022"/>
              <a:gd name="connsiteX1" fmla="*/ 1481667 w 5373512"/>
              <a:gd name="connsiteY1" fmla="*/ 2562578 h 2873022"/>
              <a:gd name="connsiteX2" fmla="*/ 3953934 w 5373512"/>
              <a:gd name="connsiteY2" fmla="*/ 2562578 h 2873022"/>
              <a:gd name="connsiteX3" fmla="*/ 5139267 w 5373512"/>
              <a:gd name="connsiteY3" fmla="*/ 699911 h 2873022"/>
              <a:gd name="connsiteX4" fmla="*/ 2548467 w 5373512"/>
              <a:gd name="connsiteY4" fmla="*/ 73378 h 2873022"/>
              <a:gd name="connsiteX5" fmla="*/ 1210734 w 5373512"/>
              <a:gd name="connsiteY5" fmla="*/ 259644 h 2873022"/>
              <a:gd name="connsiteX6" fmla="*/ 262467 w 5373512"/>
              <a:gd name="connsiteY6" fmla="*/ 632178 h 2873022"/>
              <a:gd name="connsiteX7" fmla="*/ 8467 w 5373512"/>
              <a:gd name="connsiteY7" fmla="*/ 1106311 h 2873022"/>
              <a:gd name="connsiteX8" fmla="*/ 211667 w 5373512"/>
              <a:gd name="connsiteY8" fmla="*/ 1411111 h 28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3512" h="2873022">
                <a:moveTo>
                  <a:pt x="110067" y="1275644"/>
                </a:moveTo>
                <a:cubicBezTo>
                  <a:pt x="475545" y="1811866"/>
                  <a:pt x="841023" y="2348089"/>
                  <a:pt x="1481667" y="2562578"/>
                </a:cubicBezTo>
                <a:cubicBezTo>
                  <a:pt x="2122311" y="2777067"/>
                  <a:pt x="3344334" y="2873022"/>
                  <a:pt x="3953934" y="2562578"/>
                </a:cubicBezTo>
                <a:cubicBezTo>
                  <a:pt x="4563534" y="2252134"/>
                  <a:pt x="5373512" y="1114778"/>
                  <a:pt x="5139267" y="699911"/>
                </a:cubicBezTo>
                <a:cubicBezTo>
                  <a:pt x="4905023" y="285044"/>
                  <a:pt x="3203223" y="146756"/>
                  <a:pt x="2548467" y="73378"/>
                </a:cubicBezTo>
                <a:cubicBezTo>
                  <a:pt x="1893712" y="0"/>
                  <a:pt x="1591734" y="166511"/>
                  <a:pt x="1210734" y="259644"/>
                </a:cubicBezTo>
                <a:cubicBezTo>
                  <a:pt x="829734" y="352777"/>
                  <a:pt x="462845" y="491067"/>
                  <a:pt x="262467" y="632178"/>
                </a:cubicBezTo>
                <a:cubicBezTo>
                  <a:pt x="62089" y="773289"/>
                  <a:pt x="16934" y="976489"/>
                  <a:pt x="8467" y="1106311"/>
                </a:cubicBezTo>
                <a:cubicBezTo>
                  <a:pt x="0" y="1236133"/>
                  <a:pt x="211667" y="1411111"/>
                  <a:pt x="211667" y="141111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grpSp>
        <p:nvGrpSpPr>
          <p:cNvPr id="3" name="Group 34"/>
          <p:cNvGrpSpPr/>
          <p:nvPr/>
        </p:nvGrpSpPr>
        <p:grpSpPr>
          <a:xfrm>
            <a:off x="6537233" y="5258981"/>
            <a:ext cx="600751" cy="562800"/>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 name="Group 34"/>
          <p:cNvGrpSpPr/>
          <p:nvPr/>
        </p:nvGrpSpPr>
        <p:grpSpPr>
          <a:xfrm>
            <a:off x="5686934" y="6165328"/>
            <a:ext cx="600751" cy="562800"/>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1712495" y="3528701"/>
            <a:ext cx="600751" cy="562800"/>
            <a:chOff x="427294" y="6190047"/>
            <a:chExt cx="600751" cy="562800"/>
          </a:xfrm>
        </p:grpSpPr>
        <p:sp>
          <p:nvSpPr>
            <p:cNvPr id="20" name="Oval 1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27"/>
            <p:cNvGrpSpPr/>
            <p:nvPr/>
          </p:nvGrpSpPr>
          <p:grpSpPr>
            <a:xfrm>
              <a:off x="427294" y="6190047"/>
              <a:ext cx="600751" cy="369656"/>
              <a:chOff x="302804" y="5297926"/>
              <a:chExt cx="600751" cy="369656"/>
            </a:xfrm>
          </p:grpSpPr>
          <p:sp>
            <p:nvSpPr>
              <p:cNvPr id="22" name="Oval 2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1533064" y="5177636"/>
            <a:ext cx="600751" cy="562800"/>
            <a:chOff x="427294" y="6190047"/>
            <a:chExt cx="600751" cy="562800"/>
          </a:xfrm>
        </p:grpSpPr>
        <p:sp>
          <p:nvSpPr>
            <p:cNvPr id="27" name="Oval 2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7"/>
            <p:cNvGrpSpPr/>
            <p:nvPr/>
          </p:nvGrpSpPr>
          <p:grpSpPr>
            <a:xfrm>
              <a:off x="427294" y="6190047"/>
              <a:ext cx="600751" cy="369656"/>
              <a:chOff x="302804" y="5297926"/>
              <a:chExt cx="600751" cy="369656"/>
            </a:xfrm>
          </p:grpSpPr>
          <p:sp>
            <p:nvSpPr>
              <p:cNvPr id="29" name="Oval 2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 name="Group 34"/>
          <p:cNvGrpSpPr/>
          <p:nvPr/>
        </p:nvGrpSpPr>
        <p:grpSpPr>
          <a:xfrm>
            <a:off x="3384652" y="3118751"/>
            <a:ext cx="600751" cy="562800"/>
            <a:chOff x="427294" y="6190047"/>
            <a:chExt cx="600751" cy="562800"/>
          </a:xfrm>
        </p:grpSpPr>
        <p:sp>
          <p:nvSpPr>
            <p:cNvPr id="34" name="Oval 3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27"/>
            <p:cNvGrpSpPr/>
            <p:nvPr/>
          </p:nvGrpSpPr>
          <p:grpSpPr>
            <a:xfrm>
              <a:off x="427294" y="6190047"/>
              <a:ext cx="600751" cy="369656"/>
              <a:chOff x="302804" y="5297926"/>
              <a:chExt cx="600751" cy="369656"/>
            </a:xfrm>
          </p:grpSpPr>
          <p:sp>
            <p:nvSpPr>
              <p:cNvPr id="36" name="Oval 3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2699236" y="6253584"/>
            <a:ext cx="600751" cy="562800"/>
            <a:chOff x="427294" y="6190047"/>
            <a:chExt cx="600751" cy="562800"/>
          </a:xfrm>
        </p:grpSpPr>
        <p:sp>
          <p:nvSpPr>
            <p:cNvPr id="41" name="Oval 4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27"/>
            <p:cNvGrpSpPr/>
            <p:nvPr/>
          </p:nvGrpSpPr>
          <p:grpSpPr>
            <a:xfrm>
              <a:off x="427294" y="6190047"/>
              <a:ext cx="600751" cy="369656"/>
              <a:chOff x="302804" y="5297926"/>
              <a:chExt cx="600751" cy="369656"/>
            </a:xfrm>
          </p:grpSpPr>
          <p:sp>
            <p:nvSpPr>
              <p:cNvPr id="43" name="Oval 4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 name="Group 34"/>
          <p:cNvGrpSpPr/>
          <p:nvPr/>
        </p:nvGrpSpPr>
        <p:grpSpPr>
          <a:xfrm>
            <a:off x="5366184" y="3498275"/>
            <a:ext cx="600751" cy="562800"/>
            <a:chOff x="427294" y="6190047"/>
            <a:chExt cx="600751" cy="562800"/>
          </a:xfrm>
        </p:grpSpPr>
        <p:sp>
          <p:nvSpPr>
            <p:cNvPr id="48" name="Oval 4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27"/>
            <p:cNvGrpSpPr/>
            <p:nvPr/>
          </p:nvGrpSpPr>
          <p:grpSpPr>
            <a:xfrm>
              <a:off x="427294" y="6190047"/>
              <a:ext cx="600751" cy="369656"/>
              <a:chOff x="302804" y="5297926"/>
              <a:chExt cx="600751" cy="369656"/>
            </a:xfrm>
          </p:grpSpPr>
          <p:sp>
            <p:nvSpPr>
              <p:cNvPr id="50" name="Oval 4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4" name="Rectangle 3"/>
          <p:cNvSpPr txBox="1">
            <a:spLocks noChangeArrowheads="1"/>
          </p:cNvSpPr>
          <p:nvPr/>
        </p:nvSpPr>
        <p:spPr>
          <a:xfrm>
            <a:off x="457201" y="889015"/>
            <a:ext cx="7873990" cy="254554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Sulfates </a:t>
            </a:r>
            <a:r>
              <a:rPr lang="en-US" sz="2400" dirty="0" smtClean="0"/>
              <a:t>decorate exterior of cell, e.g., as </a:t>
            </a:r>
            <a:r>
              <a:rPr lang="en-US" sz="2400" dirty="0" err="1" smtClean="0"/>
              <a:t>heparan</a:t>
            </a:r>
            <a:r>
              <a:rPr lang="en-US" sz="2400" dirty="0" smtClean="0"/>
              <a:t> sulfate </a:t>
            </a:r>
            <a:r>
              <a:rPr lang="en-US" sz="2400" dirty="0" err="1" smtClean="0"/>
              <a:t>proteoglycans</a:t>
            </a:r>
            <a:r>
              <a:rPr lang="en-US" sz="2400" dirty="0" smtClean="0"/>
              <a:t> (</a:t>
            </a:r>
            <a:r>
              <a:rPr lang="en-US" sz="2400" dirty="0" err="1" smtClean="0"/>
              <a:t>HSPGs</a:t>
            </a:r>
            <a:r>
              <a:rPr lang="en-US" sz="2400" dirty="0" smtClean="0"/>
              <a:t>) or as cholesterol sulfate (Ch-S) </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Sulfates</a:t>
            </a:r>
            <a:r>
              <a:rPr kumimoji="0" lang="en-US" sz="2400" b="0" i="0" u="none" strike="noStrike" kern="1200" cap="none" spc="0" normalizeH="0" noProof="0" dirty="0" smtClean="0">
                <a:ln>
                  <a:noFill/>
                </a:ln>
                <a:solidFill>
                  <a:schemeClr val="tx1"/>
                </a:solidFill>
                <a:effectLst/>
                <a:uLnTx/>
                <a:uFillTx/>
                <a:latin typeface="+mn-lt"/>
                <a:ea typeface="+mn-ea"/>
                <a:cs typeface="+mn-cs"/>
              </a:rPr>
              <a:t> carry negative charge and keep </a:t>
            </a:r>
            <a:r>
              <a:rPr kumimoji="0" lang="en-US" sz="2400" b="0" i="0" u="none" strike="noStrike" kern="1200" cap="none" spc="0" normalizeH="0" noProof="0" dirty="0" smtClean="0">
                <a:ln>
                  <a:noFill/>
                </a:ln>
                <a:solidFill>
                  <a:schemeClr val="tx1"/>
                </a:solidFill>
                <a:effectLst/>
                <a:uLnTx/>
                <a:uFillTx/>
                <a:latin typeface="+mn-lt"/>
                <a:ea typeface="+mn-ea"/>
                <a:cs typeface="+mn-cs"/>
              </a:rPr>
              <a:t>suspended cells </a:t>
            </a:r>
            <a:r>
              <a:rPr kumimoji="0" lang="en-US" sz="2400" b="0" i="0" u="none" strike="noStrike" kern="1200" cap="none" spc="0" normalizeH="0" noProof="0" dirty="0" smtClean="0">
                <a:ln>
                  <a:noFill/>
                </a:ln>
                <a:solidFill>
                  <a:schemeClr val="tx1"/>
                </a:solidFill>
                <a:effectLst/>
                <a:uLnTx/>
                <a:uFillTx/>
                <a:latin typeface="+mn-lt"/>
                <a:ea typeface="+mn-ea"/>
                <a:cs typeface="+mn-cs"/>
              </a:rPr>
              <a:t>from sticking together</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lang="en-US" sz="2400" baseline="0" dirty="0" smtClean="0"/>
              <a:t>Sulfate</a:t>
            </a:r>
            <a:r>
              <a:rPr lang="en-US" sz="2400" dirty="0" smtClean="0"/>
              <a:t>s, as </a:t>
            </a:r>
            <a:r>
              <a:rPr lang="en-US" sz="2400" dirty="0" err="1" smtClean="0"/>
              <a:t>kosmotropes</a:t>
            </a:r>
            <a:r>
              <a:rPr lang="en-US" sz="2400" dirty="0" smtClean="0"/>
              <a:t>, create exclusion zone – gel-like environment to protect cell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5" name="TextBox 54"/>
          <p:cNvSpPr txBox="1"/>
          <p:nvPr/>
        </p:nvSpPr>
        <p:spPr>
          <a:xfrm>
            <a:off x="3771198" y="4782134"/>
            <a:ext cx="872429" cy="646331"/>
          </a:xfrm>
          <a:prstGeom prst="rect">
            <a:avLst/>
          </a:prstGeom>
          <a:noFill/>
        </p:spPr>
        <p:txBody>
          <a:bodyPr wrap="none" rtlCol="0">
            <a:spAutoFit/>
          </a:bodyPr>
          <a:lstStyle/>
          <a:p>
            <a:r>
              <a:rPr lang="en-US" sz="3600" dirty="0" smtClean="0"/>
              <a:t>Cell</a:t>
            </a:r>
            <a:endParaRPr lang="en-US" sz="3600" dirty="0"/>
          </a:p>
        </p:txBody>
      </p:sp>
    </p:spTree>
    <p:extLst>
      <p:ext uri="{BB962C8B-B14F-4D97-AF65-F5344CB8AC3E}">
        <p14:creationId xmlns:p14="http://schemas.microsoft.com/office/powerpoint/2010/main" val="16724196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215114</TotalTime>
  <Words>9145</Words>
  <Application>Microsoft Macintosh PowerPoint</Application>
  <PresentationFormat>On-screen Show (4:3)</PresentationFormat>
  <Paragraphs>1071</Paragraphs>
  <Slides>129</Slides>
  <Notes>68</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Office Theme</vt:lpstr>
      <vt:lpstr>2. Cholesterol Sulfate</vt:lpstr>
      <vt:lpstr>PowerPoint Presentation</vt:lpstr>
      <vt:lpstr>Outline</vt:lpstr>
      <vt:lpstr>PowerPoint Presentation</vt:lpstr>
      <vt:lpstr>A Provocative Proposal</vt:lpstr>
      <vt:lpstr>Cholesterol and Cholesterol Sulfate</vt:lpstr>
      <vt:lpstr>When cholesterol and sulfate “hold hands” they can navigate the waters together</vt:lpstr>
      <vt:lpstr>Think about Sulfate!</vt:lpstr>
      <vt:lpstr>Heart Disease Mortality and Sunlight*</vt:lpstr>
      <vt:lpstr>Lack of Sunlight May Raise Stroke Risk*</vt:lpstr>
      <vt:lpstr>Ultraviolet Exposure and Mortality among Women in Sweden*</vt:lpstr>
      <vt:lpstr>PowerPoint Presentation</vt:lpstr>
      <vt:lpstr>How to Stay Healthy</vt:lpstr>
      <vt:lpstr>PowerPoint Presentation</vt:lpstr>
      <vt:lpstr>Cholesterol is a Miracle Worker</vt:lpstr>
      <vt:lpstr>Cholesterol is Essential for            Insulin Release *</vt:lpstr>
      <vt:lpstr>Cholesterol is Essential for            Insulin Release *</vt:lpstr>
      <vt:lpstr>Sulfate is Vastly Underappreciated!</vt:lpstr>
      <vt:lpstr>Cholesterol Sulfate Deficiency</vt:lpstr>
      <vt:lpstr> Cholesterol Sulfate Synthesis in the Skin</vt:lpstr>
      <vt:lpstr>PowerPoint Presentation</vt:lpstr>
      <vt:lpstr>Filaggrin Plays a Crucial Role</vt:lpstr>
      <vt:lpstr>EOE: A Modern Disease*</vt:lpstr>
      <vt:lpstr>A Very Bad Idea</vt:lpstr>
      <vt:lpstr>Cholesterol Sulfate in the Lungs*</vt:lpstr>
      <vt:lpstr>Cholesterol Sulfate in Horses’ Hoofs! *</vt:lpstr>
      <vt:lpstr>Laminitis (Founder)</vt:lpstr>
      <vt:lpstr>Cholesterol Sulfate and Trypsin*</vt:lpstr>
      <vt:lpstr>Cholesterol Sulfate Inhibits Trypsin *</vt:lpstr>
      <vt:lpstr>Recapitulation</vt:lpstr>
      <vt:lpstr>PowerPoint Presentation</vt:lpstr>
      <vt:lpstr>Sulfated Biomolecules*</vt:lpstr>
      <vt:lpstr>Sulfated Biomolecules*</vt:lpstr>
      <vt:lpstr>Sulfated Glycosaminoglycans (GAGs)</vt:lpstr>
      <vt:lpstr>Sulfated Glycosaminoglycans (GAGs)</vt:lpstr>
      <vt:lpstr>Ten Positive Effects of Mucopolysaccharides *</vt:lpstr>
      <vt:lpstr>Ten Positive Effects of Mucopolysaccharides *</vt:lpstr>
      <vt:lpstr>Heparan Sulfate: Wonder Worker</vt:lpstr>
      <vt:lpstr>Heparan Sulfate in Pancreas *</vt:lpstr>
      <vt:lpstr>Heparan Sulfate in Pancreas *</vt:lpstr>
      <vt:lpstr>Various Factors that Increase Sulfate*</vt:lpstr>
      <vt:lpstr>A Provocative Hypothesis</vt:lpstr>
      <vt:lpstr>Disrupted Signaling when                     HSPGs are Depleted*</vt:lpstr>
      <vt:lpstr>Sulfotransferases (Transfer sulfate from one molecule to another)</vt:lpstr>
      <vt:lpstr>Recapitulation</vt:lpstr>
      <vt:lpstr>PowerPoint Presentation</vt:lpstr>
      <vt:lpstr>End Stage Kidney Disease and Cardiovascular Disease*</vt:lpstr>
      <vt:lpstr>My Conclusion from This</vt:lpstr>
      <vt:lpstr>Sulfates in the Kidneys*</vt:lpstr>
      <vt:lpstr>Statins and Kidney Failure*</vt:lpstr>
      <vt:lpstr>Heart Disease: A Theory!</vt:lpstr>
      <vt:lpstr>A Recent Paper</vt:lpstr>
      <vt:lpstr>What Happens when Cholesterol Sulfate Synthesis is Impaired??</vt:lpstr>
      <vt:lpstr>They Knew a Long Time Ago*</vt:lpstr>
      <vt:lpstr>They Knew a Long Time Ago*</vt:lpstr>
      <vt:lpstr>“Heart Stents Still Overused, Experts Say”* </vt:lpstr>
      <vt:lpstr>Steps in Atherosclerosis*</vt:lpstr>
      <vt:lpstr>Cardiovascular Plaque*</vt:lpstr>
      <vt:lpstr>Many Good Reasons for ROS</vt:lpstr>
      <vt:lpstr>Macrophages and Cholesterol*</vt:lpstr>
      <vt:lpstr>Macrophage Proliferation in Plaque*</vt:lpstr>
      <vt:lpstr>Declaring War on Macrophages*</vt:lpstr>
      <vt:lpstr>Elevated Homocysteine and Heart Disease*</vt:lpstr>
      <vt:lpstr>Pathway from Homocysteine to Sulfate*</vt:lpstr>
      <vt:lpstr>Platelets and Cholesterol Sulfate*</vt:lpstr>
      <vt:lpstr>Steps in Atherosclerosis: Reinterpreted</vt:lpstr>
      <vt:lpstr>Putting it All Together</vt:lpstr>
      <vt:lpstr>Putting it All Together</vt:lpstr>
      <vt:lpstr>Statins Increase Plaque Calcification*</vt:lpstr>
      <vt:lpstr>PowerPoint Presentation</vt:lpstr>
      <vt:lpstr>PowerPoint Presentation</vt:lpstr>
      <vt:lpstr>Recapitulation</vt:lpstr>
      <vt:lpstr>PowerPoint Presentation</vt:lpstr>
      <vt:lpstr>Sugar: The Bitter Truth*</vt:lpstr>
      <vt:lpstr>Liver Detoxifies Fructose</vt:lpstr>
      <vt:lpstr>A Proposal </vt:lpstr>
      <vt:lpstr>How Statins Change Fructose Metabolism</vt:lpstr>
      <vt:lpstr>But, …The Muscle Cells Get Wrecked*</vt:lpstr>
      <vt:lpstr>PowerPoint Presentation</vt:lpstr>
      <vt:lpstr>PowerPoint Presentation</vt:lpstr>
      <vt:lpstr>PowerPoint Presentation</vt:lpstr>
      <vt:lpstr>Cell Apoptosis</vt:lpstr>
      <vt:lpstr>PowerPoint Presentation</vt:lpstr>
      <vt:lpstr>PowerPoint Presentation</vt:lpstr>
      <vt:lpstr>Statins, Diabetes, and Cataracts*</vt:lpstr>
      <vt:lpstr>PowerPoint Presentation</vt:lpstr>
      <vt:lpstr>Myopathy, Weakness and Chondroitin Sulfate*</vt:lpstr>
      <vt:lpstr>Heparin prevents Oxidative Damage from Fenton Reaction*</vt:lpstr>
      <vt:lpstr>PowerPoint Presentation</vt:lpstr>
      <vt:lpstr>Lactate and Heart Failure*</vt:lpstr>
      <vt:lpstr>Recapitulation</vt:lpstr>
      <vt:lpstr>PowerPoint Presentation</vt:lpstr>
      <vt:lpstr>The Glycocalyx</vt:lpstr>
      <vt:lpstr>PowerPoint Presentation</vt:lpstr>
      <vt:lpstr>Dr. Mercola Interviews Dr. Gerald Pollack*</vt:lpstr>
      <vt:lpstr>A Quote from Pollack’s Book*</vt:lpstr>
      <vt:lpstr>Therapeutic Value of Sauna Therapy (Infrared light)*</vt:lpstr>
      <vt:lpstr>Effect of Radiant Energy on           Near-Surface Water *</vt:lpstr>
      <vt:lpstr>Key Role for Sulfates</vt:lpstr>
      <vt:lpstr>Zeta Potential</vt:lpstr>
      <vt:lpstr>Grounding the Human Body      Reduces Blood Viscosity*</vt:lpstr>
      <vt:lpstr>Hypothesis</vt:lpstr>
      <vt:lpstr>Strokes are Happening at Younger Age*</vt:lpstr>
      <vt:lpstr>"High Cholesterol Levels Are Associated with Improved Long-term Survival after Acute Ischemic Stroke"*</vt:lpstr>
      <vt:lpstr>DHEA Provides Sulfate?*</vt:lpstr>
      <vt:lpstr>Recapitulation</vt:lpstr>
      <vt:lpstr>PowerPoint Presentation</vt:lpstr>
      <vt:lpstr>“Cancer as a Metabolic Disease”*</vt:lpstr>
      <vt:lpstr>“Cancer as a Metabolic Disease”*</vt:lpstr>
      <vt:lpstr>Breast Cancer Overtreatment*</vt:lpstr>
      <vt:lpstr>“Heparan Sulfate and Heparanase as Modulators of Breast Cancer Progression”* </vt:lpstr>
      <vt:lpstr>“Heparan Sulfate and Heparanase as Modulators of Breast Cancer Progression”* </vt:lpstr>
      <vt:lpstr>Syndecan Shedding in Breast Cancer</vt:lpstr>
      <vt:lpstr>Hydrolysis of Estrone Sulfate and Dehydroepiandrosterone (DHEA) Sulfate by MCF-7 Human Breast Cancer Cells*</vt:lpstr>
      <vt:lpstr>Curing Cancer Brings on Health Problems*</vt:lpstr>
      <vt:lpstr>Curing Cancer Brings on Health Problems, Cont’d*</vt:lpstr>
      <vt:lpstr>Chemotherapy for Breast Cancer*</vt:lpstr>
      <vt:lpstr>Cognitive Decline and Breast Cancer*</vt:lpstr>
      <vt:lpstr>Statins and Breast Cancer*</vt:lpstr>
      <vt:lpstr>Cholesterol Sulfate in Prostate Cancer*</vt:lpstr>
      <vt:lpstr>"Hormone Use in Prostate Cancer  May Harm Kidneys"*</vt:lpstr>
      <vt:lpstr>Statins and Prostate Cancer*</vt:lpstr>
      <vt:lpstr>Iclusig: A Drug that’s Failing*</vt:lpstr>
      <vt:lpstr>Cancer and Deep Vein Thrombosis*</vt:lpstr>
      <vt:lpstr>Colon Cancer Tumor Cells Synthesize Hydrogen Sulfide*</vt:lpstr>
      <vt:lpstr>William Li: Can we eat to starve cancer?*</vt:lpstr>
      <vt:lpstr>Recapitulation</vt:lpstr>
      <vt:lpstr>Summary</vt:lpstr>
      <vt:lpstr>What’s Next?</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Seneff</dc:creator>
  <cp:lastModifiedBy>Stephanie Seneff</cp:lastModifiedBy>
  <cp:revision>589</cp:revision>
  <cp:lastPrinted>2013-11-06T14:48:12Z</cp:lastPrinted>
  <dcterms:created xsi:type="dcterms:W3CDTF">2012-10-13T19:17:32Z</dcterms:created>
  <dcterms:modified xsi:type="dcterms:W3CDTF">2013-11-07T15:07:31Z</dcterms:modified>
</cp:coreProperties>
</file>