
<file path=[Content_Types].xml><?xml version="1.0" encoding="utf-8"?>
<Types xmlns="http://schemas.openxmlformats.org/package/2006/content-types">
  <Default Extension="xml" ContentType="application/xml"/>
  <Default Extension="pdf" ContentType="application/pd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media/image25.jpg" ContentType="image/png"/>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sldIdLst>
    <p:sldId id="256" r:id="rId2"/>
    <p:sldId id="355" r:id="rId3"/>
    <p:sldId id="346" r:id="rId4"/>
    <p:sldId id="293" r:id="rId5"/>
    <p:sldId id="307" r:id="rId6"/>
    <p:sldId id="308" r:id="rId7"/>
    <p:sldId id="385" r:id="rId8"/>
    <p:sldId id="354" r:id="rId9"/>
    <p:sldId id="313" r:id="rId10"/>
    <p:sldId id="389" r:id="rId11"/>
    <p:sldId id="386" r:id="rId12"/>
    <p:sldId id="318" r:id="rId13"/>
    <p:sldId id="319" r:id="rId14"/>
    <p:sldId id="356" r:id="rId15"/>
    <p:sldId id="348" r:id="rId16"/>
    <p:sldId id="349" r:id="rId17"/>
    <p:sldId id="321" r:id="rId18"/>
    <p:sldId id="262" r:id="rId19"/>
    <p:sldId id="387" r:id="rId20"/>
    <p:sldId id="376" r:id="rId21"/>
    <p:sldId id="294" r:id="rId22"/>
    <p:sldId id="310" r:id="rId23"/>
    <p:sldId id="265" r:id="rId24"/>
    <p:sldId id="266" r:id="rId25"/>
    <p:sldId id="267" r:id="rId26"/>
    <p:sldId id="268" r:id="rId27"/>
    <p:sldId id="269" r:id="rId28"/>
    <p:sldId id="274" r:id="rId29"/>
    <p:sldId id="275" r:id="rId30"/>
    <p:sldId id="276" r:id="rId31"/>
    <p:sldId id="277" r:id="rId32"/>
    <p:sldId id="317" r:id="rId33"/>
    <p:sldId id="278" r:id="rId34"/>
    <p:sldId id="279" r:id="rId35"/>
    <p:sldId id="280" r:id="rId36"/>
    <p:sldId id="282" r:id="rId37"/>
    <p:sldId id="378" r:id="rId38"/>
    <p:sldId id="283" r:id="rId39"/>
    <p:sldId id="381" r:id="rId40"/>
    <p:sldId id="343" r:id="rId41"/>
    <p:sldId id="344" r:id="rId42"/>
    <p:sldId id="377" r:id="rId43"/>
    <p:sldId id="331" r:id="rId44"/>
    <p:sldId id="324" r:id="rId45"/>
    <p:sldId id="325" r:id="rId46"/>
    <p:sldId id="379" r:id="rId47"/>
    <p:sldId id="383" r:id="rId48"/>
    <p:sldId id="327" r:id="rId49"/>
    <p:sldId id="322" r:id="rId50"/>
    <p:sldId id="304" r:id="rId51"/>
    <p:sldId id="305" r:id="rId52"/>
    <p:sldId id="390" r:id="rId53"/>
    <p:sldId id="306" r:id="rId54"/>
    <p:sldId id="323" r:id="rId55"/>
    <p:sldId id="326" r:id="rId56"/>
    <p:sldId id="388" r:id="rId57"/>
    <p:sldId id="345" r:id="rId58"/>
    <p:sldId id="332" r:id="rId59"/>
    <p:sldId id="372" r:id="rId60"/>
    <p:sldId id="392" r:id="rId61"/>
    <p:sldId id="391" r:id="rId62"/>
    <p:sldId id="359" r:id="rId63"/>
    <p:sldId id="360" r:id="rId64"/>
    <p:sldId id="369" r:id="rId65"/>
    <p:sldId id="368" r:id="rId66"/>
    <p:sldId id="375" r:id="rId67"/>
    <p:sldId id="382"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DFFCB"/>
    <a:srgbClr val="F5FFB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326" autoAdjust="0"/>
  </p:normalViewPr>
  <p:slideViewPr>
    <p:cSldViewPr snapToGrid="0" snapToObjects="1">
      <p:cViewPr>
        <p:scale>
          <a:sx n="75" d="100"/>
          <a:sy n="75" d="100"/>
        </p:scale>
        <p:origin x="-1120" y="-10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370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3C8183-8BFB-CD42-B977-4A3CE5007112}" type="datetimeFigureOut">
              <a:rPr lang="en-US" smtClean="0"/>
              <a:t>10/29/13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72B09A-9A98-2B48-A490-58EB9FDD7FE5}" type="slidenum">
              <a:rPr lang="en-US" smtClean="0"/>
              <a:t>‹#›</a:t>
            </a:fld>
            <a:endParaRPr lang="en-US"/>
          </a:p>
        </p:txBody>
      </p:sp>
    </p:spTree>
    <p:extLst>
      <p:ext uri="{BB962C8B-B14F-4D97-AF65-F5344CB8AC3E}">
        <p14:creationId xmlns:p14="http://schemas.microsoft.com/office/powerpoint/2010/main" val="13014587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www.rodale.com</a:t>
            </a:r>
            <a:r>
              <a:rPr lang="en-US" dirty="0" smtClean="0"/>
              <a:t>/glyphosate-research</a:t>
            </a:r>
            <a:endParaRPr lang="en-US" dirty="0"/>
          </a:p>
        </p:txBody>
      </p:sp>
      <p:sp>
        <p:nvSpPr>
          <p:cNvPr id="4" name="Slide Number Placeholder 3"/>
          <p:cNvSpPr>
            <a:spLocks noGrp="1"/>
          </p:cNvSpPr>
          <p:nvPr>
            <p:ph type="sldNum" sz="quarter" idx="10"/>
          </p:nvPr>
        </p:nvSpPr>
        <p:spPr/>
        <p:txBody>
          <a:bodyPr/>
          <a:lstStyle/>
          <a:p>
            <a:fld id="{FC46DD34-02D7-3B47-B066-80BA7DEE6CDF}" type="slidenum">
              <a:rPr lang="en-US" smtClean="0"/>
              <a:t>4</a:t>
            </a:fld>
            <a:endParaRPr lang="en-US"/>
          </a:p>
        </p:txBody>
      </p:sp>
    </p:spTree>
    <p:extLst>
      <p:ext uri="{BB962C8B-B14F-4D97-AF65-F5344CB8AC3E}">
        <p14:creationId xmlns:p14="http://schemas.microsoft.com/office/powerpoint/2010/main" val="622323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vitaminK/sulfated_glycosaminoglycans_intestinal_inflammation.pdf</a:t>
            </a:r>
            <a:endParaRPr lang="en-US" dirty="0"/>
          </a:p>
        </p:txBody>
      </p:sp>
      <p:sp>
        <p:nvSpPr>
          <p:cNvPr id="4" name="Slide Number Placeholder 3"/>
          <p:cNvSpPr>
            <a:spLocks noGrp="1"/>
          </p:cNvSpPr>
          <p:nvPr>
            <p:ph type="sldNum" sz="quarter" idx="10"/>
          </p:nvPr>
        </p:nvSpPr>
        <p:spPr/>
        <p:txBody>
          <a:bodyPr/>
          <a:lstStyle/>
          <a:p>
            <a:fld id="{D6646B74-AB6B-C64C-AC40-32501193498A}" type="slidenum">
              <a:rPr lang="en-US" smtClean="0"/>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vitaminK/epithelium_anionic_1978.pdf</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1.0 microgram/ml of poly-L-lysine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FIGURE 1Control gall bladder epithelium not exposed to cationic polymers. Note the structural </a:t>
            </a:r>
            <a:r>
              <a:rPr lang="en-US" sz="1200" kern="1200" dirty="0" err="1" smtClean="0">
                <a:solidFill>
                  <a:schemeClr val="tx1"/>
                </a:solidFill>
                <a:latin typeface="+mn-lt"/>
                <a:ea typeface="+mn-ea"/>
                <a:cs typeface="+mn-cs"/>
              </a:rPr>
              <a:t>indi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viduality</a:t>
            </a:r>
            <a:r>
              <a:rPr lang="en-US" sz="1200" kern="1200" dirty="0" smtClean="0">
                <a:solidFill>
                  <a:schemeClr val="tx1"/>
                </a:solidFill>
                <a:latin typeface="+mn-lt"/>
                <a:ea typeface="+mn-ea"/>
                <a:cs typeface="+mn-cs"/>
              </a:rPr>
              <a:t> of the </a:t>
            </a:r>
            <a:r>
              <a:rPr lang="en-US" sz="1200" kern="1200" dirty="0" err="1" smtClean="0">
                <a:solidFill>
                  <a:schemeClr val="tx1"/>
                </a:solidFill>
                <a:latin typeface="+mn-lt"/>
                <a:ea typeface="+mn-ea"/>
                <a:cs typeface="+mn-cs"/>
              </a:rPr>
              <a:t>microvilli</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(my) and lateral invaginations (</a:t>
            </a:r>
            <a:r>
              <a:rPr lang="en-US" sz="1200" i="1" kern="1200" dirty="0" err="1" smtClean="0">
                <a:solidFill>
                  <a:schemeClr val="tx1"/>
                </a:solidFill>
                <a:latin typeface="+mn-lt"/>
                <a:ea typeface="+mn-ea"/>
                <a:cs typeface="+mn-cs"/>
              </a:rPr>
              <a:t>li</a:t>
            </a:r>
            <a:r>
              <a:rPr lang="en-US" sz="1200" i="1" kern="1200" dirty="0" smtClean="0">
                <a:solidFill>
                  <a:schemeClr val="tx1"/>
                </a:solidFill>
                <a:latin typeface="+mn-lt"/>
                <a:ea typeface="+mn-ea"/>
                <a:cs typeface="+mn-cs"/>
              </a:rPr>
              <a:t>). The </a:t>
            </a:r>
            <a:r>
              <a:rPr lang="en-US" sz="1200" i="1" kern="1200" dirty="0" err="1" smtClean="0">
                <a:solidFill>
                  <a:schemeClr val="tx1"/>
                </a:solidFill>
                <a:latin typeface="+mn-lt"/>
                <a:ea typeface="+mn-ea"/>
                <a:cs typeface="+mn-cs"/>
              </a:rPr>
              <a:t>cytoplasmic</a:t>
            </a:r>
            <a:r>
              <a:rPr lang="en-US" sz="1200" i="1" kern="1200" dirty="0" smtClean="0">
                <a:solidFill>
                  <a:schemeClr val="tx1"/>
                </a:solidFill>
                <a:latin typeface="+mn-lt"/>
                <a:ea typeface="+mn-ea"/>
                <a:cs typeface="+mn-cs"/>
              </a:rPr>
              <a:t> ground substance, mitochondrial size and ground substance, and nuclear size and ground substance are comparatively con- </a:t>
            </a:r>
            <a:r>
              <a:rPr lang="en-US" sz="1200" i="1" kern="1200" dirty="0" err="1" smtClean="0">
                <a:solidFill>
                  <a:schemeClr val="tx1"/>
                </a:solidFill>
                <a:latin typeface="+mn-lt"/>
                <a:ea typeface="+mn-ea"/>
                <a:cs typeface="+mn-cs"/>
              </a:rPr>
              <a:t>sistent</a:t>
            </a:r>
            <a:r>
              <a:rPr lang="en-US" sz="1200" i="1" kern="1200" dirty="0" smtClean="0">
                <a:solidFill>
                  <a:schemeClr val="tx1"/>
                </a:solidFill>
                <a:latin typeface="+mn-lt"/>
                <a:ea typeface="+mn-ea"/>
                <a:cs typeface="+mn-cs"/>
              </a:rPr>
              <a:t> from one cell to another. Scale bar, 1/zm; 5,800 diameters.</a:t>
            </a:r>
          </a:p>
          <a:p>
            <a:endParaRPr lang="en-US" sz="1200" i="1"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mURE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a:t>
            </a:r>
            <a:r>
              <a:rPr lang="en-US" sz="1200" kern="1200" dirty="0" smtClean="0">
                <a:solidFill>
                  <a:schemeClr val="tx1"/>
                </a:solidFill>
                <a:latin typeface="+mn-lt"/>
                <a:ea typeface="+mn-ea"/>
                <a:cs typeface="+mn-cs"/>
              </a:rPr>
              <a:t> Gall bladder epithelium exposed to 1.0 /</a:t>
            </a:r>
            <a:r>
              <a:rPr lang="en-US" sz="1200" kern="1200" dirty="0" err="1" smtClean="0">
                <a:solidFill>
                  <a:schemeClr val="tx1"/>
                </a:solidFill>
                <a:latin typeface="+mn-lt"/>
                <a:ea typeface="+mn-ea"/>
                <a:cs typeface="+mn-cs"/>
              </a:rPr>
              <a:t>zg</a:t>
            </a:r>
            <a:r>
              <a:rPr lang="en-US" sz="1200" kern="1200" dirty="0" smtClean="0">
                <a:solidFill>
                  <a:schemeClr val="tx1"/>
                </a:solidFill>
                <a:latin typeface="+mn-lt"/>
                <a:ea typeface="+mn-ea"/>
                <a:cs typeface="+mn-cs"/>
              </a:rPr>
              <a:t>/ml of poly-L-lysine. Note: (a) the collapse of the </a:t>
            </a:r>
            <a:r>
              <a:rPr lang="en-US" sz="1200" kern="1200" dirty="0" err="1" smtClean="0">
                <a:solidFill>
                  <a:schemeClr val="tx1"/>
                </a:solidFill>
                <a:latin typeface="+mn-lt"/>
                <a:ea typeface="+mn-ea"/>
                <a:cs typeface="+mn-cs"/>
              </a:rPr>
              <a:t>microvillar</a:t>
            </a:r>
            <a:r>
              <a:rPr lang="en-US" sz="1200" kern="1200" dirty="0" smtClean="0">
                <a:solidFill>
                  <a:schemeClr val="tx1"/>
                </a:solidFill>
                <a:latin typeface="+mn-lt"/>
                <a:ea typeface="+mn-ea"/>
                <a:cs typeface="+mn-cs"/>
              </a:rPr>
              <a:t> structure,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the membrane folds extending from the apical border into the terminal web, and (</a:t>
            </a:r>
            <a:r>
              <a:rPr lang="en-US" sz="1200" kern="1200" dirty="0" err="1" smtClean="0">
                <a:solidFill>
                  <a:schemeClr val="tx1"/>
                </a:solidFill>
                <a:latin typeface="+mn-lt"/>
                <a:ea typeface="+mn-ea"/>
                <a:cs typeface="+mn-cs"/>
              </a:rPr>
              <a:t>c</a:t>
            </a:r>
            <a:r>
              <a:rPr lang="en-US" sz="1200" kern="1200" dirty="0" smtClean="0">
                <a:solidFill>
                  <a:schemeClr val="tx1"/>
                </a:solidFill>
                <a:latin typeface="+mn-lt"/>
                <a:ea typeface="+mn-ea"/>
                <a:cs typeface="+mn-cs"/>
              </a:rPr>
              <a:t>) the contrasting densities of the </a:t>
            </a:r>
            <a:r>
              <a:rPr lang="en-US" sz="1200" kern="1200" dirty="0" err="1" smtClean="0">
                <a:solidFill>
                  <a:schemeClr val="tx1"/>
                </a:solidFill>
                <a:latin typeface="+mn-lt"/>
                <a:ea typeface="+mn-ea"/>
                <a:cs typeface="+mn-cs"/>
              </a:rPr>
              <a:t>cytoplasmic</a:t>
            </a:r>
            <a:r>
              <a:rPr lang="en-US" sz="1200" kern="1200" dirty="0" smtClean="0">
                <a:solidFill>
                  <a:schemeClr val="tx1"/>
                </a:solidFill>
                <a:latin typeface="+mn-lt"/>
                <a:ea typeface="+mn-ea"/>
                <a:cs typeface="+mn-cs"/>
              </a:rPr>
              <a:t> ground substances of adjacent ceils. Scale bar, 1 gm; 6,600 diameters.</a:t>
            </a:r>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24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vitamink/neurodegeneration_inflammation_gap_junctions_2009.pdf</a:t>
            </a:r>
          </a:p>
          <a:p>
            <a:endParaRPr lang="en-US" dirty="0" smtClean="0"/>
          </a:p>
          <a:p>
            <a:r>
              <a:rPr lang="en-US" sz="1200" b="1" kern="1200" dirty="0" smtClean="0">
                <a:solidFill>
                  <a:schemeClr val="tx1"/>
                </a:solidFill>
                <a:latin typeface="+mn-lt"/>
                <a:ea typeface="+mn-ea"/>
                <a:cs typeface="+mn-cs"/>
              </a:rPr>
              <a:t>FIG. 5.Connexin based channels in brain cells during bacterial meningitis. During bacterial infection blood levels of cytokine (e.g., TNF-􏰃 and IL-􏰉) are elevated. Both, TNF-􏰃 and IL-1􏰉 enhance </a:t>
            </a:r>
            <a:r>
              <a:rPr lang="en-US" sz="1200" b="1" kern="1200" dirty="0" err="1" smtClean="0">
                <a:solidFill>
                  <a:schemeClr val="tx1"/>
                </a:solidFill>
                <a:latin typeface="+mn-lt"/>
                <a:ea typeface="+mn-ea"/>
                <a:cs typeface="+mn-cs"/>
              </a:rPr>
              <a:t>hemichannel</a:t>
            </a:r>
            <a:r>
              <a:rPr lang="en-US" sz="1200" b="1" kern="1200" dirty="0" smtClean="0">
                <a:solidFill>
                  <a:schemeClr val="tx1"/>
                </a:solidFill>
                <a:latin typeface="+mn-lt"/>
                <a:ea typeface="+mn-ea"/>
                <a:cs typeface="+mn-cs"/>
              </a:rPr>
              <a:t> activity (1) of brain endothelial cells. Furthermore, these cytokines induce BBB discontinuity favoring bacterial </a:t>
            </a:r>
            <a:r>
              <a:rPr lang="en-US" sz="1200" b="1" kern="1200" dirty="0" err="1" smtClean="0">
                <a:solidFill>
                  <a:schemeClr val="tx1"/>
                </a:solidFill>
                <a:latin typeface="+mn-lt"/>
                <a:ea typeface="+mn-ea"/>
                <a:cs typeface="+mn-cs"/>
              </a:rPr>
              <a:t>extravasation</a:t>
            </a:r>
            <a:r>
              <a:rPr lang="en-US" sz="1200" b="1" kern="1200" dirty="0" smtClean="0">
                <a:solidFill>
                  <a:schemeClr val="tx1"/>
                </a:solidFill>
                <a:latin typeface="+mn-lt"/>
                <a:ea typeface="+mn-ea"/>
                <a:cs typeface="+mn-cs"/>
              </a:rPr>
              <a:t> (2). Once in the </a:t>
            </a:r>
            <a:r>
              <a:rPr lang="en-US" sz="1200" b="1" kern="1200" dirty="0" err="1" smtClean="0">
                <a:solidFill>
                  <a:schemeClr val="tx1"/>
                </a:solidFill>
                <a:latin typeface="+mn-lt"/>
                <a:ea typeface="+mn-ea"/>
                <a:cs typeface="+mn-cs"/>
              </a:rPr>
              <a:t>interstitium</a:t>
            </a:r>
            <a:r>
              <a:rPr lang="en-US" sz="1200" b="1" kern="1200" dirty="0" smtClean="0">
                <a:solidFill>
                  <a:schemeClr val="tx1"/>
                </a:solidFill>
                <a:latin typeface="+mn-lt"/>
                <a:ea typeface="+mn-ea"/>
                <a:cs typeface="+mn-cs"/>
              </a:rPr>
              <a:t>, bacteria and their extracellular wall components such as LPS and PGN are recognized by microglia (3) which are activated and release cytokines that further activate them (</a:t>
            </a:r>
            <a:r>
              <a:rPr lang="en-US" sz="1200" b="1" i="1" kern="1200" dirty="0" smtClean="0">
                <a:solidFill>
                  <a:schemeClr val="tx1"/>
                </a:solidFill>
                <a:latin typeface="+mn-lt"/>
                <a:ea typeface="+mn-ea"/>
                <a:cs typeface="+mn-cs"/>
              </a:rPr>
              <a:t>reciprocal arrows). ATP released via </a:t>
            </a:r>
            <a:r>
              <a:rPr lang="en-US" sz="1200" b="1" i="1" kern="1200" dirty="0" err="1" smtClean="0">
                <a:solidFill>
                  <a:schemeClr val="tx1"/>
                </a:solidFill>
                <a:latin typeface="+mn-lt"/>
                <a:ea typeface="+mn-ea"/>
                <a:cs typeface="+mn-cs"/>
              </a:rPr>
              <a:t>hemichannels</a:t>
            </a:r>
            <a:r>
              <a:rPr lang="en-US" sz="1200" b="1" i="1" kern="1200" dirty="0" smtClean="0">
                <a:solidFill>
                  <a:schemeClr val="tx1"/>
                </a:solidFill>
                <a:latin typeface="+mn-lt"/>
                <a:ea typeface="+mn-ea"/>
                <a:cs typeface="+mn-cs"/>
              </a:rPr>
              <a:t> from microglia (4) pro- motes </a:t>
            </a:r>
            <a:r>
              <a:rPr lang="en-US" sz="1200" b="1" i="1" kern="1200" dirty="0" err="1" smtClean="0">
                <a:solidFill>
                  <a:schemeClr val="tx1"/>
                </a:solidFill>
                <a:latin typeface="+mn-lt"/>
                <a:ea typeface="+mn-ea"/>
                <a:cs typeface="+mn-cs"/>
              </a:rPr>
              <a:t>microglial</a:t>
            </a:r>
            <a:r>
              <a:rPr lang="en-US" sz="1200" b="1" i="1" kern="1200" dirty="0" smtClean="0">
                <a:solidFill>
                  <a:schemeClr val="tx1"/>
                </a:solidFill>
                <a:latin typeface="+mn-lt"/>
                <a:ea typeface="+mn-ea"/>
                <a:cs typeface="+mn-cs"/>
              </a:rPr>
              <a:t> migration from less affected regions. Activated microglia can also release glutamate through </a:t>
            </a:r>
            <a:r>
              <a:rPr lang="en-US" sz="1200" b="1" i="1" kern="1200" dirty="0" err="1" smtClean="0">
                <a:solidFill>
                  <a:schemeClr val="tx1"/>
                </a:solidFill>
                <a:latin typeface="+mn-lt"/>
                <a:ea typeface="+mn-ea"/>
                <a:cs typeface="+mn-cs"/>
              </a:rPr>
              <a:t>hemichan</a:t>
            </a:r>
            <a:r>
              <a:rPr lang="en-US" sz="1200" b="1" i="1" kern="1200" dirty="0" smtClean="0">
                <a:solidFill>
                  <a:schemeClr val="tx1"/>
                </a:solidFill>
                <a:latin typeface="+mn-lt"/>
                <a:ea typeface="+mn-ea"/>
                <a:cs typeface="+mn-cs"/>
              </a:rPr>
              <a:t>- </a:t>
            </a:r>
            <a:r>
              <a:rPr lang="en-US" sz="1200" b="1" i="1" kern="1200" dirty="0" err="1" smtClean="0">
                <a:solidFill>
                  <a:schemeClr val="tx1"/>
                </a:solidFill>
                <a:latin typeface="+mn-lt"/>
                <a:ea typeface="+mn-ea"/>
                <a:cs typeface="+mn-cs"/>
              </a:rPr>
              <a:t>nels</a:t>
            </a:r>
            <a:r>
              <a:rPr lang="en-US" sz="1200" b="1" i="1" kern="1200" dirty="0" smtClean="0">
                <a:solidFill>
                  <a:schemeClr val="tx1"/>
                </a:solidFill>
                <a:latin typeface="+mn-lt"/>
                <a:ea typeface="+mn-ea"/>
                <a:cs typeface="+mn-cs"/>
              </a:rPr>
              <a:t> and oxygen- and nitrogen-derived free radicals that are </a:t>
            </a:r>
            <a:r>
              <a:rPr lang="en-US" sz="1200" b="1" i="1" kern="1200" dirty="0" err="1" smtClean="0">
                <a:solidFill>
                  <a:schemeClr val="tx1"/>
                </a:solidFill>
                <a:latin typeface="+mn-lt"/>
                <a:ea typeface="+mn-ea"/>
                <a:cs typeface="+mn-cs"/>
              </a:rPr>
              <a:t>neurotoxic</a:t>
            </a:r>
            <a:r>
              <a:rPr lang="en-US" sz="1200" b="1" i="1" kern="1200" dirty="0" smtClean="0">
                <a:solidFill>
                  <a:schemeClr val="tx1"/>
                </a:solidFill>
                <a:latin typeface="+mn-lt"/>
                <a:ea typeface="+mn-ea"/>
                <a:cs typeface="+mn-cs"/>
              </a:rPr>
              <a:t> (5). The enhanced </a:t>
            </a:r>
            <a:r>
              <a:rPr lang="en-US" sz="1200" b="1" i="1" kern="1200" dirty="0" err="1" smtClean="0">
                <a:solidFill>
                  <a:schemeClr val="tx1"/>
                </a:solidFill>
                <a:latin typeface="+mn-lt"/>
                <a:ea typeface="+mn-ea"/>
                <a:cs typeface="+mn-cs"/>
              </a:rPr>
              <a:t>hemichannel</a:t>
            </a:r>
            <a:r>
              <a:rPr lang="en-US" sz="1200" b="1" i="1" kern="1200" dirty="0" smtClean="0">
                <a:solidFill>
                  <a:schemeClr val="tx1"/>
                </a:solidFill>
                <a:latin typeface="+mn-lt"/>
                <a:ea typeface="+mn-ea"/>
                <a:cs typeface="+mn-cs"/>
              </a:rPr>
              <a:t> activity of activated </a:t>
            </a:r>
            <a:r>
              <a:rPr lang="en-US" sz="1200" b="1" i="1" kern="1200" dirty="0" err="1" smtClean="0">
                <a:solidFill>
                  <a:schemeClr val="tx1"/>
                </a:solidFill>
                <a:latin typeface="+mn-lt"/>
                <a:ea typeface="+mn-ea"/>
                <a:cs typeface="+mn-cs"/>
              </a:rPr>
              <a:t>astrocytes</a:t>
            </a:r>
            <a:r>
              <a:rPr lang="en-US" sz="1200" b="1" i="1" kern="1200" dirty="0" smtClean="0">
                <a:solidFill>
                  <a:schemeClr val="tx1"/>
                </a:solidFill>
                <a:latin typeface="+mn-lt"/>
                <a:ea typeface="+mn-ea"/>
                <a:cs typeface="+mn-cs"/>
              </a:rPr>
              <a:t> induces neuronal damage through the release of </a:t>
            </a:r>
            <a:r>
              <a:rPr lang="en-US" sz="1200" b="1" i="1" kern="1200" dirty="0" err="1" smtClean="0">
                <a:solidFill>
                  <a:schemeClr val="tx1"/>
                </a:solidFill>
                <a:latin typeface="+mn-lt"/>
                <a:ea typeface="+mn-ea"/>
                <a:cs typeface="+mn-cs"/>
              </a:rPr>
              <a:t>neurotoxic</a:t>
            </a:r>
            <a:r>
              <a:rPr lang="en-US" sz="1200" b="1" i="1" kern="1200" dirty="0" smtClean="0">
                <a:solidFill>
                  <a:schemeClr val="tx1"/>
                </a:solidFill>
                <a:latin typeface="+mn-lt"/>
                <a:ea typeface="+mn-ea"/>
                <a:cs typeface="+mn-cs"/>
              </a:rPr>
              <a:t> and/or inflammatory compounds such as glutamate and PGE2 (6). These compounds may also increase the activity of neuronal </a:t>
            </a:r>
            <a:r>
              <a:rPr lang="en-US" sz="1200" b="1" i="1" kern="1200" dirty="0" err="1" smtClean="0">
                <a:solidFill>
                  <a:schemeClr val="tx1"/>
                </a:solidFill>
                <a:latin typeface="+mn-lt"/>
                <a:ea typeface="+mn-ea"/>
                <a:cs typeface="+mn-cs"/>
              </a:rPr>
              <a:t>pannexin</a:t>
            </a:r>
            <a:r>
              <a:rPr lang="en-US" sz="1200" b="1" i="1" kern="1200" dirty="0" smtClean="0">
                <a:solidFill>
                  <a:schemeClr val="tx1"/>
                </a:solidFill>
                <a:latin typeface="+mn-lt"/>
                <a:ea typeface="+mn-ea"/>
                <a:cs typeface="+mn-cs"/>
              </a:rPr>
              <a:t> </a:t>
            </a:r>
            <a:r>
              <a:rPr lang="en-US" sz="1200" b="1" i="1" kern="1200" dirty="0" err="1" smtClean="0">
                <a:solidFill>
                  <a:schemeClr val="tx1"/>
                </a:solidFill>
                <a:latin typeface="+mn-lt"/>
                <a:ea typeface="+mn-ea"/>
                <a:cs typeface="+mn-cs"/>
              </a:rPr>
              <a:t>hemichannels</a:t>
            </a:r>
            <a:r>
              <a:rPr lang="en-US" sz="1200" b="1" i="1" kern="1200" dirty="0" smtClean="0">
                <a:solidFill>
                  <a:schemeClr val="tx1"/>
                </a:solidFill>
                <a:latin typeface="+mn-lt"/>
                <a:ea typeface="+mn-ea"/>
                <a:cs typeface="+mn-cs"/>
              </a:rPr>
              <a:t> (7), causing electro- chemical imbalance and Ca2􏰁 overload in neurons. In contrast to increased opening of </a:t>
            </a:r>
            <a:r>
              <a:rPr lang="en-US" sz="1200" b="1" i="1" kern="1200" dirty="0" err="1" smtClean="0">
                <a:solidFill>
                  <a:schemeClr val="tx1"/>
                </a:solidFill>
                <a:latin typeface="+mn-lt"/>
                <a:ea typeface="+mn-ea"/>
                <a:cs typeface="+mn-cs"/>
              </a:rPr>
              <a:t>hemichannels</a:t>
            </a:r>
            <a:r>
              <a:rPr lang="en-US" sz="1200" b="1" i="1" kern="1200" dirty="0" smtClean="0">
                <a:solidFill>
                  <a:schemeClr val="tx1"/>
                </a:solidFill>
                <a:latin typeface="+mn-lt"/>
                <a:ea typeface="+mn-ea"/>
                <a:cs typeface="+mn-cs"/>
              </a:rPr>
              <a:t>, </a:t>
            </a:r>
            <a:r>
              <a:rPr lang="en-US" sz="1200" b="1" i="1" kern="1200" dirty="0" err="1" smtClean="0">
                <a:solidFill>
                  <a:schemeClr val="tx1"/>
                </a:solidFill>
                <a:latin typeface="+mn-lt"/>
                <a:ea typeface="+mn-ea"/>
                <a:cs typeface="+mn-cs"/>
              </a:rPr>
              <a:t>astroglial</a:t>
            </a:r>
            <a:r>
              <a:rPr lang="en-US" sz="1200" b="1" i="1" kern="1200" dirty="0" smtClean="0">
                <a:solidFill>
                  <a:schemeClr val="tx1"/>
                </a:solidFill>
                <a:latin typeface="+mn-lt"/>
                <a:ea typeface="+mn-ea"/>
                <a:cs typeface="+mn-cs"/>
              </a:rPr>
              <a:t> gap </a:t>
            </a:r>
            <a:r>
              <a:rPr lang="en-US" sz="1200" b="1" i="1" kern="1200" dirty="0" err="1" smtClean="0">
                <a:solidFill>
                  <a:schemeClr val="tx1"/>
                </a:solidFill>
                <a:latin typeface="+mn-lt"/>
                <a:ea typeface="+mn-ea"/>
                <a:cs typeface="+mn-cs"/>
              </a:rPr>
              <a:t>junc</a:t>
            </a:r>
            <a:r>
              <a:rPr lang="en-US" sz="1200" b="1" i="1" kern="1200" dirty="0" smtClean="0">
                <a:solidFill>
                  <a:schemeClr val="tx1"/>
                </a:solidFill>
                <a:latin typeface="+mn-lt"/>
                <a:ea typeface="+mn-ea"/>
                <a:cs typeface="+mn-cs"/>
              </a:rPr>
              <a:t>- </a:t>
            </a:r>
            <a:r>
              <a:rPr lang="en-US" sz="1200" b="1" i="1" kern="1200" dirty="0" err="1" smtClean="0">
                <a:solidFill>
                  <a:schemeClr val="tx1"/>
                </a:solidFill>
                <a:latin typeface="+mn-lt"/>
                <a:ea typeface="+mn-ea"/>
                <a:cs typeface="+mn-cs"/>
              </a:rPr>
              <a:t>tion</a:t>
            </a:r>
            <a:r>
              <a:rPr lang="en-US" sz="1200" b="1" i="1" kern="1200" dirty="0" smtClean="0">
                <a:solidFill>
                  <a:schemeClr val="tx1"/>
                </a:solidFill>
                <a:latin typeface="+mn-lt"/>
                <a:ea typeface="+mn-ea"/>
                <a:cs typeface="+mn-cs"/>
              </a:rPr>
              <a:t> communication is reduced (8) (depicted in the figure as reduction in channel number, but could also be the </a:t>
            </a:r>
            <a:r>
              <a:rPr lang="en-US" sz="1200" b="1" i="1" kern="1200" dirty="0" err="1" smtClean="0">
                <a:solidFill>
                  <a:schemeClr val="tx1"/>
                </a:solidFill>
                <a:latin typeface="+mn-lt"/>
                <a:ea typeface="+mn-ea"/>
                <a:cs typeface="+mn-cs"/>
              </a:rPr>
              <a:t>conse</a:t>
            </a:r>
            <a:r>
              <a:rPr lang="en-US" sz="1200" b="1" i="1" kern="1200" dirty="0" smtClean="0">
                <a:solidFill>
                  <a:schemeClr val="tx1"/>
                </a:solidFill>
                <a:latin typeface="+mn-lt"/>
                <a:ea typeface="+mn-ea"/>
                <a:cs typeface="+mn-cs"/>
              </a:rPr>
              <a:t>- </a:t>
            </a:r>
            <a:r>
              <a:rPr lang="en-US" sz="1200" b="1" i="1" kern="1200" dirty="0" err="1" smtClean="0">
                <a:solidFill>
                  <a:schemeClr val="tx1"/>
                </a:solidFill>
                <a:latin typeface="+mn-lt"/>
                <a:ea typeface="+mn-ea"/>
                <a:cs typeface="+mn-cs"/>
              </a:rPr>
              <a:t>quence</a:t>
            </a:r>
            <a:r>
              <a:rPr lang="en-US" sz="1200" b="1" i="1" kern="1200" dirty="0" smtClean="0">
                <a:solidFill>
                  <a:schemeClr val="tx1"/>
                </a:solidFill>
                <a:latin typeface="+mn-lt"/>
                <a:ea typeface="+mn-ea"/>
                <a:cs typeface="+mn-cs"/>
              </a:rPr>
              <a:t> of a reduction in permeability or open probability), impairing glutamate and K􏰁 spatial buffering, which enhances neuronal susceptibility to insults. Bacterial meningitis can also induce </a:t>
            </a:r>
            <a:r>
              <a:rPr lang="en-US" sz="1200" b="1" i="1" kern="1200" dirty="0" err="1" smtClean="0">
                <a:solidFill>
                  <a:schemeClr val="tx1"/>
                </a:solidFill>
                <a:latin typeface="+mn-lt"/>
                <a:ea typeface="+mn-ea"/>
                <a:cs typeface="+mn-cs"/>
              </a:rPr>
              <a:t>demyelination</a:t>
            </a:r>
            <a:r>
              <a:rPr lang="en-US" sz="1200" b="1" i="1" kern="1200" dirty="0" smtClean="0">
                <a:solidFill>
                  <a:schemeClr val="tx1"/>
                </a:solidFill>
                <a:latin typeface="+mn-lt"/>
                <a:ea typeface="+mn-ea"/>
                <a:cs typeface="+mn-cs"/>
              </a:rPr>
              <a:t> (9), possibly via </a:t>
            </a:r>
            <a:r>
              <a:rPr lang="en-US" sz="1200" b="1" i="1" kern="1200" dirty="0" err="1" smtClean="0">
                <a:solidFill>
                  <a:schemeClr val="tx1"/>
                </a:solidFill>
                <a:latin typeface="+mn-lt"/>
                <a:ea typeface="+mn-ea"/>
                <a:cs typeface="+mn-cs"/>
              </a:rPr>
              <a:t>microglial</a:t>
            </a:r>
            <a:r>
              <a:rPr lang="en-US" sz="1200" b="1" i="1" kern="1200" dirty="0" smtClean="0">
                <a:solidFill>
                  <a:schemeClr val="tx1"/>
                </a:solidFill>
                <a:latin typeface="+mn-lt"/>
                <a:ea typeface="+mn-ea"/>
                <a:cs typeface="+mn-cs"/>
              </a:rPr>
              <a:t> cytokine release. Severe inflammation induces recruitment of leucocytes (10) to the infected loci. Gap junction communication be- </a:t>
            </a:r>
            <a:r>
              <a:rPr lang="en-US" sz="1200" b="1" i="1" kern="1200" dirty="0" err="1" smtClean="0">
                <a:solidFill>
                  <a:schemeClr val="tx1"/>
                </a:solidFill>
                <a:latin typeface="+mn-lt"/>
                <a:ea typeface="+mn-ea"/>
                <a:cs typeface="+mn-cs"/>
              </a:rPr>
              <a:t>tween</a:t>
            </a:r>
            <a:r>
              <a:rPr lang="en-US" sz="1200" b="1" i="1" kern="1200" dirty="0" smtClean="0">
                <a:solidFill>
                  <a:schemeClr val="tx1"/>
                </a:solidFill>
                <a:latin typeface="+mn-lt"/>
                <a:ea typeface="+mn-ea"/>
                <a:cs typeface="+mn-cs"/>
              </a:rPr>
              <a:t> leucocytes and endothelial cells (11) may contribute to stronger </a:t>
            </a:r>
            <a:r>
              <a:rPr lang="en-US" sz="1200" b="1" i="1" kern="1200" dirty="0" err="1" smtClean="0">
                <a:solidFill>
                  <a:schemeClr val="tx1"/>
                </a:solidFill>
                <a:latin typeface="+mn-lt"/>
                <a:ea typeface="+mn-ea"/>
                <a:cs typeface="+mn-cs"/>
              </a:rPr>
              <a:t>heterocellular</a:t>
            </a:r>
            <a:r>
              <a:rPr lang="en-US" sz="1200" b="1" i="1" kern="1200" dirty="0" smtClean="0">
                <a:solidFill>
                  <a:schemeClr val="tx1"/>
                </a:solidFill>
                <a:latin typeface="+mn-lt"/>
                <a:ea typeface="+mn-ea"/>
                <a:cs typeface="+mn-cs"/>
              </a:rPr>
              <a:t> adhesion and allow transfer of signals that regulate </a:t>
            </a:r>
            <a:r>
              <a:rPr lang="en-US" sz="1200" b="1" i="1" kern="1200" dirty="0" err="1" smtClean="0">
                <a:solidFill>
                  <a:schemeClr val="tx1"/>
                </a:solidFill>
                <a:latin typeface="+mn-lt"/>
                <a:ea typeface="+mn-ea"/>
                <a:cs typeface="+mn-cs"/>
              </a:rPr>
              <a:t>leucocyte</a:t>
            </a:r>
            <a:r>
              <a:rPr lang="en-US" sz="1200" b="1" i="1" kern="1200" dirty="0" smtClean="0">
                <a:solidFill>
                  <a:schemeClr val="tx1"/>
                </a:solidFill>
                <a:latin typeface="+mn-lt"/>
                <a:ea typeface="+mn-ea"/>
                <a:cs typeface="+mn-cs"/>
              </a:rPr>
              <a:t> </a:t>
            </a:r>
            <a:r>
              <a:rPr lang="en-US" sz="1200" b="1" i="1" kern="1200" dirty="0" err="1" smtClean="0">
                <a:solidFill>
                  <a:schemeClr val="tx1"/>
                </a:solidFill>
                <a:latin typeface="+mn-lt"/>
                <a:ea typeface="+mn-ea"/>
                <a:cs typeface="+mn-cs"/>
              </a:rPr>
              <a:t>diapedesis</a:t>
            </a:r>
            <a:r>
              <a:rPr lang="en-US" sz="1200" b="1" i="1" kern="1200" dirty="0" smtClean="0">
                <a:solidFill>
                  <a:schemeClr val="tx1"/>
                </a:solidFill>
                <a:latin typeface="+mn-lt"/>
                <a:ea typeface="+mn-ea"/>
                <a:cs typeface="+mn-cs"/>
              </a:rPr>
              <a:t> across the endothelium (12). Activated microglia may perform antigen cross-</a:t>
            </a:r>
            <a:r>
              <a:rPr lang="en-US" sz="1200" b="1" i="1" kern="1200" dirty="0" err="1" smtClean="0">
                <a:solidFill>
                  <a:schemeClr val="tx1"/>
                </a:solidFill>
                <a:latin typeface="+mn-lt"/>
                <a:ea typeface="+mn-ea"/>
                <a:cs typeface="+mn-cs"/>
              </a:rPr>
              <a:t>presenta</a:t>
            </a:r>
            <a:r>
              <a:rPr lang="en-US" sz="1200" b="1" i="1" kern="1200" dirty="0" smtClean="0">
                <a:solidFill>
                  <a:schemeClr val="tx1"/>
                </a:solidFill>
                <a:latin typeface="+mn-lt"/>
                <a:ea typeface="+mn-ea"/>
                <a:cs typeface="+mn-cs"/>
              </a:rPr>
              <a:t>- </a:t>
            </a:r>
            <a:r>
              <a:rPr lang="en-US" sz="1200" b="1" i="1" kern="1200" dirty="0" err="1" smtClean="0">
                <a:solidFill>
                  <a:schemeClr val="tx1"/>
                </a:solidFill>
                <a:latin typeface="+mn-lt"/>
                <a:ea typeface="+mn-ea"/>
                <a:cs typeface="+mn-cs"/>
              </a:rPr>
              <a:t>tion</a:t>
            </a:r>
            <a:r>
              <a:rPr lang="en-US" sz="1200" b="1" i="1" kern="1200" dirty="0" smtClean="0">
                <a:solidFill>
                  <a:schemeClr val="tx1"/>
                </a:solidFill>
                <a:latin typeface="+mn-lt"/>
                <a:ea typeface="+mn-ea"/>
                <a:cs typeface="+mn-cs"/>
              </a:rPr>
              <a:t> interaction with infiltrating leucocytes in which gap junctions between them may play an important role (13). Direct </a:t>
            </a:r>
            <a:r>
              <a:rPr lang="en-US" sz="1200" b="1" i="1" kern="1200" dirty="0" err="1" smtClean="0">
                <a:solidFill>
                  <a:schemeClr val="tx1"/>
                </a:solidFill>
                <a:latin typeface="+mn-lt"/>
                <a:ea typeface="+mn-ea"/>
                <a:cs typeface="+mn-cs"/>
              </a:rPr>
              <a:t>microglial</a:t>
            </a:r>
            <a:r>
              <a:rPr lang="en-US" sz="1200" b="1" i="1" kern="1200" dirty="0" smtClean="0">
                <a:solidFill>
                  <a:schemeClr val="tx1"/>
                </a:solidFill>
                <a:latin typeface="+mn-lt"/>
                <a:ea typeface="+mn-ea"/>
                <a:cs typeface="+mn-cs"/>
              </a:rPr>
              <a:t> interaction with LPS or PGN induces gap junction communication between microglia which can coordinate mi- </a:t>
            </a:r>
            <a:r>
              <a:rPr lang="en-US" sz="1200" b="1" i="1" kern="1200" dirty="0" err="1" smtClean="0">
                <a:solidFill>
                  <a:schemeClr val="tx1"/>
                </a:solidFill>
                <a:latin typeface="+mn-lt"/>
                <a:ea typeface="+mn-ea"/>
                <a:cs typeface="+mn-cs"/>
              </a:rPr>
              <a:t>croglial</a:t>
            </a:r>
            <a:r>
              <a:rPr lang="en-US" sz="1200" b="1" i="1" kern="1200" dirty="0" smtClean="0">
                <a:solidFill>
                  <a:schemeClr val="tx1"/>
                </a:solidFill>
                <a:latin typeface="+mn-lt"/>
                <a:ea typeface="+mn-ea"/>
                <a:cs typeface="+mn-cs"/>
              </a:rPr>
              <a:t> function (14). (For interpretation of the references to color in this figure legend, the reader is referred to the web version of this article at </a:t>
            </a:r>
            <a:r>
              <a:rPr lang="en-US" sz="1200" b="1" i="1" kern="1200" dirty="0" err="1" smtClean="0">
                <a:solidFill>
                  <a:schemeClr val="tx1"/>
                </a:solidFill>
                <a:latin typeface="+mn-lt"/>
                <a:ea typeface="+mn-ea"/>
                <a:cs typeface="+mn-cs"/>
              </a:rPr>
              <a:t>www.liebertonline.com/ars</a:t>
            </a:r>
            <a:r>
              <a:rPr lang="en-US" sz="1200" b="1" i="1" kern="1200" dirty="0" smtClean="0">
                <a:solidFill>
                  <a:schemeClr val="tx1"/>
                </a:solidFill>
                <a:latin typeface="+mn-lt"/>
                <a:ea typeface="+mn-ea"/>
                <a:cs typeface="+mn-cs"/>
              </a:rPr>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7B6EB17-3289-E543-BE1A-ADEF9FCED1AE}" type="slidenum">
              <a:rPr lang="en-US" smtClean="0"/>
              <a:pPr/>
              <a:t>26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vitaminK/infection_atheroma_2012_Luca.pdf</a:t>
            </a:r>
          </a:p>
          <a:p>
            <a:r>
              <a:rPr lang="en-US" dirty="0" smtClean="0"/>
              <a:t>./</a:t>
            </a:r>
            <a:r>
              <a:rPr lang="en-US" dirty="0" err="1" smtClean="0"/>
              <a:t>infection_and_atheroma.png</a:t>
            </a:r>
            <a:endParaRPr lang="en-US" dirty="0" smtClean="0"/>
          </a:p>
          <a:p>
            <a:endParaRPr lang="en-US" dirty="0" smtClean="0"/>
          </a:p>
          <a:p>
            <a:endParaRPr lang="en-US" dirty="0" smtClean="0"/>
          </a:p>
          <a:p>
            <a:r>
              <a:rPr lang="en-US" sz="1200" kern="1200" dirty="0" smtClean="0">
                <a:solidFill>
                  <a:schemeClr val="tx1"/>
                </a:solidFill>
                <a:latin typeface="+mn-lt"/>
                <a:ea typeface="+mn-ea"/>
                <a:cs typeface="+mn-cs"/>
              </a:rPr>
              <a:t>Figure 1Postulated mechanisms by which infectious agents may contribute to the development of atherosclerosis. Infections of vascular cells (direct or via dissemination from </a:t>
            </a:r>
            <a:r>
              <a:rPr lang="en-US" sz="1200" kern="1200" dirty="0" err="1" smtClean="0">
                <a:solidFill>
                  <a:schemeClr val="tx1"/>
                </a:solidFill>
                <a:latin typeface="+mn-lt"/>
                <a:ea typeface="+mn-ea"/>
                <a:cs typeface="+mn-cs"/>
              </a:rPr>
              <a:t>extravascular</a:t>
            </a:r>
            <a:r>
              <a:rPr lang="en-US" sz="1200" kern="1200" dirty="0" smtClean="0">
                <a:solidFill>
                  <a:schemeClr val="tx1"/>
                </a:solidFill>
                <a:latin typeface="+mn-lt"/>
                <a:ea typeface="+mn-ea"/>
                <a:cs typeface="+mn-cs"/>
              </a:rPr>
              <a:t> sites, through </a:t>
            </a:r>
            <a:r>
              <a:rPr lang="en-US" sz="1200" kern="1200" dirty="0" err="1" smtClean="0">
                <a:solidFill>
                  <a:schemeClr val="tx1"/>
                </a:solidFill>
                <a:latin typeface="+mn-lt"/>
                <a:ea typeface="+mn-ea"/>
                <a:cs typeface="+mn-cs"/>
              </a:rPr>
              <a:t>monocyte</a:t>
            </a:r>
            <a:r>
              <a:rPr lang="en-US" sz="1200" kern="1200" dirty="0" smtClean="0">
                <a:solidFill>
                  <a:schemeClr val="tx1"/>
                </a:solidFill>
                <a:latin typeface="+mn-lt"/>
                <a:ea typeface="+mn-ea"/>
                <a:cs typeface="+mn-cs"/>
              </a:rPr>
              <a:t>/macrophage migration in the case of intracellular pathogens) exert direct effects, whereas the inflammatory response secondary to the infection is responsible for indirect effects. Direct infections of macrophages and smooth muscular cells (SMC) and effects of pathogens on endothelial cells and T cells induce tissue factor expression and generation of reactive oxygen species and of a series of cytokines, growth factors and adhesion molecules. An inflammatory state of the vascular wall is progressively amplified, resulting in SMC migration and proliferation, low-density lipoprotein oxidation and uptake by macrophages transforming into foam cells, and </a:t>
            </a:r>
            <a:r>
              <a:rPr lang="en-US" sz="1200" kern="1200" dirty="0" err="1" smtClean="0">
                <a:solidFill>
                  <a:schemeClr val="tx1"/>
                </a:solidFill>
                <a:latin typeface="+mn-lt"/>
                <a:ea typeface="+mn-ea"/>
                <a:cs typeface="+mn-cs"/>
              </a:rPr>
              <a:t>procoagulant</a:t>
            </a:r>
            <a:r>
              <a:rPr lang="en-US" sz="1200" kern="1200" dirty="0" smtClean="0">
                <a:solidFill>
                  <a:schemeClr val="tx1"/>
                </a:solidFill>
                <a:latin typeface="+mn-lt"/>
                <a:ea typeface="+mn-ea"/>
                <a:cs typeface="+mn-cs"/>
              </a:rPr>
              <a:t> imbalance of endothelial function, all crucial </a:t>
            </a:r>
            <a:r>
              <a:rPr lang="en-US" sz="1200" kern="1200" dirty="0" err="1" smtClean="0">
                <a:solidFill>
                  <a:schemeClr val="tx1"/>
                </a:solidFill>
                <a:latin typeface="+mn-lt"/>
                <a:ea typeface="+mn-ea"/>
                <a:cs typeface="+mn-cs"/>
              </a:rPr>
              <a:t>atherogenic</a:t>
            </a:r>
            <a:r>
              <a:rPr lang="en-US" sz="1200" kern="1200" dirty="0" smtClean="0">
                <a:solidFill>
                  <a:schemeClr val="tx1"/>
                </a:solidFill>
                <a:latin typeface="+mn-lt"/>
                <a:ea typeface="+mn-ea"/>
                <a:cs typeface="+mn-cs"/>
              </a:rPr>
              <a:t> mechanisms. LDL, low-density lipoprotein; ROS, reactive oxygen species; TF, tissue factor.</a:t>
            </a:r>
            <a:endParaRPr lang="en-US" dirty="0" smtClean="0"/>
          </a:p>
          <a:p>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29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vitaminK/antibiotics_increase_cardiovascular_disease.pdf</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Kaplan-Meier estimate (with 95% confidence intervals) of cardiovascular mortality according to intervention. Figures below the diagram are biannual number at risk in the </a:t>
            </a:r>
            <a:r>
              <a:rPr lang="en-US" sz="1200" kern="1200" dirty="0" err="1" smtClean="0">
                <a:solidFill>
                  <a:schemeClr val="tx1"/>
                </a:solidFill>
                <a:latin typeface="+mn-lt"/>
                <a:ea typeface="+mn-ea"/>
                <a:cs typeface="+mn-cs"/>
              </a:rPr>
              <a:t>clarithromycin</a:t>
            </a:r>
            <a:r>
              <a:rPr lang="en-US" sz="1200" kern="1200" dirty="0" smtClean="0">
                <a:solidFill>
                  <a:schemeClr val="tx1"/>
                </a:solidFill>
                <a:latin typeface="+mn-lt"/>
                <a:ea typeface="+mn-ea"/>
                <a:cs typeface="+mn-cs"/>
              </a:rPr>
              <a:t> and placebo </a:t>
            </a:r>
            <a:r>
              <a:rPr lang="en-US" sz="1200" kern="1200" dirty="0" err="1" smtClean="0">
                <a:solidFill>
                  <a:schemeClr val="tx1"/>
                </a:solidFill>
                <a:latin typeface="+mn-lt"/>
                <a:ea typeface="+mn-ea"/>
                <a:cs typeface="+mn-cs"/>
              </a:rPr>
              <a:t>groupsFig</a:t>
            </a:r>
            <a:r>
              <a:rPr lang="en-US" sz="1200" kern="1200" dirty="0" smtClean="0">
                <a:solidFill>
                  <a:schemeClr val="tx1"/>
                </a:solidFill>
                <a:latin typeface="+mn-lt"/>
                <a:ea typeface="+mn-ea"/>
                <a:cs typeface="+mn-cs"/>
              </a:rPr>
              <a:t> 3</a:t>
            </a:r>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30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vitaminK/antibiotics_increase_cardiovascular_disease.pdf</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Kaplan-Meier estimate (with 95% confidence intervals) of cardiovascular mortality according to intervention. Figures below the diagram are biannual number at risk in the </a:t>
            </a:r>
            <a:r>
              <a:rPr lang="en-US" sz="1200" kern="1200" dirty="0" err="1" smtClean="0">
                <a:solidFill>
                  <a:schemeClr val="tx1"/>
                </a:solidFill>
                <a:latin typeface="+mn-lt"/>
                <a:ea typeface="+mn-ea"/>
                <a:cs typeface="+mn-cs"/>
              </a:rPr>
              <a:t>clarithromycin</a:t>
            </a:r>
            <a:r>
              <a:rPr lang="en-US" sz="1200" kern="1200" dirty="0" smtClean="0">
                <a:solidFill>
                  <a:schemeClr val="tx1"/>
                </a:solidFill>
                <a:latin typeface="+mn-lt"/>
                <a:ea typeface="+mn-ea"/>
                <a:cs typeface="+mn-cs"/>
              </a:rPr>
              <a:t> and placebo </a:t>
            </a:r>
            <a:r>
              <a:rPr lang="en-US" sz="1200" kern="1200" dirty="0" err="1" smtClean="0">
                <a:solidFill>
                  <a:schemeClr val="tx1"/>
                </a:solidFill>
                <a:latin typeface="+mn-lt"/>
                <a:ea typeface="+mn-ea"/>
                <a:cs typeface="+mn-cs"/>
              </a:rPr>
              <a:t>groupsFig</a:t>
            </a:r>
            <a:r>
              <a:rPr lang="en-US" sz="1200" kern="1200" dirty="0" smtClean="0">
                <a:solidFill>
                  <a:schemeClr val="tx1"/>
                </a:solidFill>
                <a:latin typeface="+mn-lt"/>
                <a:ea typeface="+mn-ea"/>
                <a:cs typeface="+mn-cs"/>
              </a:rPr>
              <a:t> 3</a:t>
            </a:r>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31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vitaminK/chlamydia_produce</a:t>
            </a:r>
            <a:r>
              <a:rPr lang="en-US" baseline="0" dirty="0" err="1" smtClean="0"/>
              <a:t>_heparan_sulfate.text</a:t>
            </a:r>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33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 from alzhiemers_inflammation_2008.pdf</a:t>
            </a:r>
          </a:p>
          <a:p>
            <a:endParaRPr lang="en-US" dirty="0"/>
          </a:p>
        </p:txBody>
      </p:sp>
      <p:sp>
        <p:nvSpPr>
          <p:cNvPr id="4" name="Slide Number Placeholder 3"/>
          <p:cNvSpPr>
            <a:spLocks noGrp="1"/>
          </p:cNvSpPr>
          <p:nvPr>
            <p:ph type="sldNum" sz="quarter" idx="10"/>
          </p:nvPr>
        </p:nvSpPr>
        <p:spPr/>
        <p:txBody>
          <a:bodyPr/>
          <a:lstStyle/>
          <a:p>
            <a:fld id="{7759FBB9-35DB-0148-8A54-482910B8CD0E}" type="slidenum">
              <a:rPr lang="en-US" smtClean="0"/>
              <a:pPr/>
              <a:t>35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a:t>
            </a:r>
            <a:r>
              <a:rPr lang="en-US" dirty="0" smtClean="0"/>
              <a:t>/</a:t>
            </a:r>
          </a:p>
          <a:p>
            <a:r>
              <a:rPr lang="en-US" dirty="0" smtClean="0"/>
              <a:t>2008_Trzeciak_resuscitating_microcirculation_septic_shock_Bob.pdf</a:t>
            </a:r>
          </a:p>
          <a:p>
            <a:endParaRPr lang="en-US" dirty="0" smtClean="0"/>
          </a:p>
          <a:p>
            <a:r>
              <a:rPr lang="en-US" sz="1200" b="1" kern="1200" dirty="0" smtClean="0">
                <a:solidFill>
                  <a:schemeClr val="tx1"/>
                </a:solidFill>
                <a:latin typeface="+mn-lt"/>
                <a:ea typeface="+mn-ea"/>
                <a:cs typeface="+mn-cs"/>
              </a:rPr>
              <a:t>Figure 1.Sepsis is a disorder of the microcirculation. Much of the </a:t>
            </a:r>
            <a:r>
              <a:rPr lang="en-US" sz="1200" b="1" kern="1200" dirty="0" err="1" smtClean="0">
                <a:solidFill>
                  <a:schemeClr val="tx1"/>
                </a:solidFill>
                <a:latin typeface="+mn-lt"/>
                <a:ea typeface="+mn-ea"/>
                <a:cs typeface="+mn-cs"/>
              </a:rPr>
              <a:t>pathophysiology</a:t>
            </a:r>
            <a:r>
              <a:rPr lang="en-US" sz="1200" b="1" kern="1200" dirty="0" smtClean="0">
                <a:solidFill>
                  <a:schemeClr val="tx1"/>
                </a:solidFill>
                <a:latin typeface="+mn-lt"/>
                <a:ea typeface="+mn-ea"/>
                <a:cs typeface="+mn-cs"/>
              </a:rPr>
              <a:t> of sepsis can be explained within the microcirculatory unit – the terminal arteriole, capillary bed, and the post- capillary </a:t>
            </a:r>
            <a:r>
              <a:rPr lang="en-US" sz="1200" b="1" kern="1200" dirty="0" err="1" smtClean="0">
                <a:solidFill>
                  <a:schemeClr val="tx1"/>
                </a:solidFill>
                <a:latin typeface="+mn-lt"/>
                <a:ea typeface="+mn-ea"/>
                <a:cs typeface="+mn-cs"/>
              </a:rPr>
              <a:t>venule</a:t>
            </a:r>
            <a:r>
              <a:rPr lang="en-US" sz="1200" b="1" kern="1200" dirty="0" smtClean="0">
                <a:solidFill>
                  <a:schemeClr val="tx1"/>
                </a:solidFill>
                <a:latin typeface="+mn-lt"/>
                <a:ea typeface="+mn-ea"/>
                <a:cs typeface="+mn-cs"/>
              </a:rPr>
              <a:t>. The arteriole is where the characteristic </a:t>
            </a:r>
            <a:r>
              <a:rPr lang="en-US" sz="1200" b="1" kern="1200" dirty="0" err="1" smtClean="0">
                <a:solidFill>
                  <a:schemeClr val="tx1"/>
                </a:solidFill>
                <a:latin typeface="+mn-lt"/>
                <a:ea typeface="+mn-ea"/>
                <a:cs typeface="+mn-cs"/>
              </a:rPr>
              <a:t>vasodilation</a:t>
            </a:r>
            <a:r>
              <a:rPr lang="en-US" sz="1200" b="1" kern="1200" dirty="0" smtClean="0">
                <a:solidFill>
                  <a:schemeClr val="tx1"/>
                </a:solidFill>
                <a:latin typeface="+mn-lt"/>
                <a:ea typeface="+mn-ea"/>
                <a:cs typeface="+mn-cs"/>
              </a:rPr>
              <a:t> and </a:t>
            </a:r>
            <a:r>
              <a:rPr lang="en-US" sz="1200" b="1" kern="1200" dirty="0" err="1" smtClean="0">
                <a:solidFill>
                  <a:schemeClr val="tx1"/>
                </a:solidFill>
                <a:latin typeface="+mn-lt"/>
                <a:ea typeface="+mn-ea"/>
                <a:cs typeface="+mn-cs"/>
              </a:rPr>
              <a:t>vasopressor</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hyporesponsiveness</a:t>
            </a:r>
            <a:r>
              <a:rPr lang="en-US" sz="1200" b="1" kern="1200" dirty="0" smtClean="0">
                <a:solidFill>
                  <a:schemeClr val="tx1"/>
                </a:solidFill>
                <a:latin typeface="+mn-lt"/>
                <a:ea typeface="+mn-ea"/>
                <a:cs typeface="+mn-cs"/>
              </a:rPr>
              <a:t> of sepsis occurs. The capillary bed is where the effects of endothelial cell activation/dysfunction are most pronounced and </a:t>
            </a:r>
            <a:r>
              <a:rPr lang="en-US" sz="1200" b="1" kern="1200" dirty="0" err="1" smtClean="0">
                <a:solidFill>
                  <a:schemeClr val="tx1"/>
                </a:solidFill>
                <a:latin typeface="+mn-lt"/>
                <a:ea typeface="+mn-ea"/>
                <a:cs typeface="+mn-cs"/>
              </a:rPr>
              <a:t>microvascular</a:t>
            </a:r>
            <a:r>
              <a:rPr lang="en-US" sz="1200" b="1" kern="1200" dirty="0" smtClean="0">
                <a:solidFill>
                  <a:schemeClr val="tx1"/>
                </a:solidFill>
                <a:latin typeface="+mn-lt"/>
                <a:ea typeface="+mn-ea"/>
                <a:cs typeface="+mn-cs"/>
              </a:rPr>
              <a:t> thromboses are formed. The post-capillary </a:t>
            </a:r>
            <a:r>
              <a:rPr lang="en-US" sz="1200" b="1" kern="1200" dirty="0" err="1" smtClean="0">
                <a:solidFill>
                  <a:schemeClr val="tx1"/>
                </a:solidFill>
                <a:latin typeface="+mn-lt"/>
                <a:ea typeface="+mn-ea"/>
                <a:cs typeface="+mn-cs"/>
              </a:rPr>
              <a:t>venule</a:t>
            </a:r>
            <a:r>
              <a:rPr lang="en-US" sz="1200" b="1" kern="1200" dirty="0" smtClean="0">
                <a:solidFill>
                  <a:schemeClr val="tx1"/>
                </a:solidFill>
                <a:latin typeface="+mn-lt"/>
                <a:ea typeface="+mn-ea"/>
                <a:cs typeface="+mn-cs"/>
              </a:rPr>
              <a:t> is where leukocyte trafficking is most disordered – leukocytes adhere to the vessel wall, aggregate, and further impair flow through the microcirculation.</a:t>
            </a:r>
            <a:endParaRPr lang="en-US" dirty="0" smtClean="0"/>
          </a:p>
          <a:p>
            <a:endParaRPr lang="en-US" dirty="0" smtClean="0"/>
          </a:p>
          <a:p>
            <a:endParaRPr lang="en-US" dirty="0" smtClean="0"/>
          </a:p>
          <a:p>
            <a:r>
              <a:rPr lang="en-US" sz="1200" kern="1200" baseline="0" dirty="0" smtClean="0">
                <a:solidFill>
                  <a:schemeClr val="tx1"/>
                </a:solidFill>
                <a:latin typeface="+mn-lt"/>
                <a:ea typeface="+mn-ea"/>
                <a:cs typeface="+mn-cs"/>
              </a:rPr>
              <a:t>Figure 1.</a:t>
            </a:r>
          </a:p>
          <a:p>
            <a:r>
              <a:rPr lang="en-US" sz="1200" kern="1200" baseline="0" dirty="0" smtClean="0">
                <a:solidFill>
                  <a:schemeClr val="tx1"/>
                </a:solidFill>
                <a:latin typeface="+mn-lt"/>
                <a:ea typeface="+mn-ea"/>
                <a:cs typeface="+mn-cs"/>
              </a:rPr>
              <a:t>Sepsis is a disorder of the microcirculation. Much of the </a:t>
            </a:r>
            <a:r>
              <a:rPr lang="en-US" sz="1200" kern="1200" baseline="0" dirty="0" err="1" smtClean="0">
                <a:solidFill>
                  <a:schemeClr val="tx1"/>
                </a:solidFill>
                <a:latin typeface="+mn-lt"/>
                <a:ea typeface="+mn-ea"/>
                <a:cs typeface="+mn-cs"/>
              </a:rPr>
              <a:t>pathophysiology</a:t>
            </a:r>
            <a:r>
              <a:rPr lang="en-US" sz="1200" kern="1200" baseline="0" dirty="0" smtClean="0">
                <a:solidFill>
                  <a:schemeClr val="tx1"/>
                </a:solidFill>
                <a:latin typeface="+mn-lt"/>
                <a:ea typeface="+mn-ea"/>
                <a:cs typeface="+mn-cs"/>
              </a:rPr>
              <a:t> of sepsis can be</a:t>
            </a:r>
          </a:p>
          <a:p>
            <a:r>
              <a:rPr lang="en-US" sz="1200" kern="1200" baseline="0" dirty="0" smtClean="0">
                <a:solidFill>
                  <a:schemeClr val="tx1"/>
                </a:solidFill>
                <a:latin typeface="+mn-lt"/>
                <a:ea typeface="+mn-ea"/>
                <a:cs typeface="+mn-cs"/>
              </a:rPr>
              <a:t>explained within the microcirculatory unit – the terminal arteriole, capillary bed, and the </a:t>
            </a:r>
            <a:r>
              <a:rPr lang="en-US" sz="1200" kern="1200" baseline="0" dirty="0" err="1" smtClean="0">
                <a:solidFill>
                  <a:schemeClr val="tx1"/>
                </a:solidFill>
                <a:latin typeface="+mn-lt"/>
                <a:ea typeface="+mn-ea"/>
                <a:cs typeface="+mn-cs"/>
              </a:rPr>
              <a:t>postcapillary</a:t>
            </a:r>
            <a:endParaRPr lang="en-US" sz="1200" kern="1200" baseline="0" dirty="0" smtClean="0">
              <a:solidFill>
                <a:schemeClr val="tx1"/>
              </a:solidFill>
              <a:latin typeface="+mn-lt"/>
              <a:ea typeface="+mn-ea"/>
              <a:cs typeface="+mn-cs"/>
            </a:endParaRPr>
          </a:p>
          <a:p>
            <a:r>
              <a:rPr lang="en-US" sz="1200" kern="1200" baseline="0" dirty="0" err="1" smtClean="0">
                <a:solidFill>
                  <a:schemeClr val="tx1"/>
                </a:solidFill>
                <a:latin typeface="+mn-lt"/>
                <a:ea typeface="+mn-ea"/>
                <a:cs typeface="+mn-cs"/>
              </a:rPr>
              <a:t>venule</a:t>
            </a:r>
            <a:r>
              <a:rPr lang="en-US" sz="1200" kern="1200" baseline="0" dirty="0" smtClean="0">
                <a:solidFill>
                  <a:schemeClr val="tx1"/>
                </a:solidFill>
                <a:latin typeface="+mn-lt"/>
                <a:ea typeface="+mn-ea"/>
                <a:cs typeface="+mn-cs"/>
              </a:rPr>
              <a:t>. The arteriole is where the characteristic </a:t>
            </a:r>
            <a:r>
              <a:rPr lang="en-US" sz="1200" kern="1200" baseline="0" dirty="0" err="1" smtClean="0">
                <a:solidFill>
                  <a:schemeClr val="tx1"/>
                </a:solidFill>
                <a:latin typeface="+mn-lt"/>
                <a:ea typeface="+mn-ea"/>
                <a:cs typeface="+mn-cs"/>
              </a:rPr>
              <a:t>vasodilation</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vasopressor</a:t>
            </a:r>
            <a:endParaRPr lang="en-US" sz="1200" kern="1200" baseline="0" dirty="0" smtClean="0">
              <a:solidFill>
                <a:schemeClr val="tx1"/>
              </a:solidFill>
              <a:latin typeface="+mn-lt"/>
              <a:ea typeface="+mn-ea"/>
              <a:cs typeface="+mn-cs"/>
            </a:endParaRPr>
          </a:p>
          <a:p>
            <a:r>
              <a:rPr lang="en-US" sz="1200" kern="1200" baseline="0" dirty="0" err="1" smtClean="0">
                <a:solidFill>
                  <a:schemeClr val="tx1"/>
                </a:solidFill>
                <a:latin typeface="+mn-lt"/>
                <a:ea typeface="+mn-ea"/>
                <a:cs typeface="+mn-cs"/>
              </a:rPr>
              <a:t>hyporesponsiveness</a:t>
            </a:r>
            <a:r>
              <a:rPr lang="en-US" sz="1200" kern="1200" baseline="0" dirty="0" smtClean="0">
                <a:solidFill>
                  <a:schemeClr val="tx1"/>
                </a:solidFill>
                <a:latin typeface="+mn-lt"/>
                <a:ea typeface="+mn-ea"/>
                <a:cs typeface="+mn-cs"/>
              </a:rPr>
              <a:t> of sepsis occurs. The capillary bed is where the effects of endothelial cell</a:t>
            </a:r>
          </a:p>
          <a:p>
            <a:r>
              <a:rPr lang="en-US" sz="1200" kern="1200" baseline="0" dirty="0" smtClean="0">
                <a:solidFill>
                  <a:schemeClr val="tx1"/>
                </a:solidFill>
                <a:latin typeface="+mn-lt"/>
                <a:ea typeface="+mn-ea"/>
                <a:cs typeface="+mn-cs"/>
              </a:rPr>
              <a:t>activation/dysfunction are most pronounced and </a:t>
            </a:r>
            <a:r>
              <a:rPr lang="en-US" sz="1200" kern="1200" baseline="0" dirty="0" err="1" smtClean="0">
                <a:solidFill>
                  <a:schemeClr val="tx1"/>
                </a:solidFill>
                <a:latin typeface="+mn-lt"/>
                <a:ea typeface="+mn-ea"/>
                <a:cs typeface="+mn-cs"/>
              </a:rPr>
              <a:t>microvascular</a:t>
            </a:r>
            <a:r>
              <a:rPr lang="en-US" sz="1200" kern="1200" baseline="0" dirty="0" smtClean="0">
                <a:solidFill>
                  <a:schemeClr val="tx1"/>
                </a:solidFill>
                <a:latin typeface="+mn-lt"/>
                <a:ea typeface="+mn-ea"/>
                <a:cs typeface="+mn-cs"/>
              </a:rPr>
              <a:t> thromboses are formed. The</a:t>
            </a:r>
          </a:p>
          <a:p>
            <a:r>
              <a:rPr lang="en-US" sz="1200" kern="1200" baseline="0" dirty="0" smtClean="0">
                <a:solidFill>
                  <a:schemeClr val="tx1"/>
                </a:solidFill>
                <a:latin typeface="+mn-lt"/>
                <a:ea typeface="+mn-ea"/>
                <a:cs typeface="+mn-cs"/>
              </a:rPr>
              <a:t>post-capillary </a:t>
            </a:r>
            <a:r>
              <a:rPr lang="en-US" sz="1200" kern="1200" baseline="0" dirty="0" err="1" smtClean="0">
                <a:solidFill>
                  <a:schemeClr val="tx1"/>
                </a:solidFill>
                <a:latin typeface="+mn-lt"/>
                <a:ea typeface="+mn-ea"/>
                <a:cs typeface="+mn-cs"/>
              </a:rPr>
              <a:t>venule</a:t>
            </a:r>
            <a:r>
              <a:rPr lang="en-US" sz="1200" kern="1200" baseline="0" dirty="0" smtClean="0">
                <a:solidFill>
                  <a:schemeClr val="tx1"/>
                </a:solidFill>
                <a:latin typeface="+mn-lt"/>
                <a:ea typeface="+mn-ea"/>
                <a:cs typeface="+mn-cs"/>
              </a:rPr>
              <a:t> is where leukocyte trafficking is most disordered – leukocytes adhere to</a:t>
            </a:r>
          </a:p>
          <a:p>
            <a:r>
              <a:rPr lang="en-US" sz="1200" kern="1200" baseline="0" dirty="0" smtClean="0">
                <a:solidFill>
                  <a:schemeClr val="tx1"/>
                </a:solidFill>
                <a:latin typeface="+mn-lt"/>
                <a:ea typeface="+mn-ea"/>
                <a:cs typeface="+mn-cs"/>
              </a:rPr>
              <a:t>the vessel wall, aggregate, and further impair flow through the microcirculation.</a:t>
            </a:r>
            <a:endParaRPr lang="en-US" dirty="0"/>
          </a:p>
        </p:txBody>
      </p:sp>
      <p:sp>
        <p:nvSpPr>
          <p:cNvPr id="4" name="Slide Number Placeholder 3"/>
          <p:cNvSpPr>
            <a:spLocks noGrp="1"/>
          </p:cNvSpPr>
          <p:nvPr>
            <p:ph type="sldNum" sz="quarter" idx="10"/>
          </p:nvPr>
        </p:nvSpPr>
        <p:spPr/>
        <p:txBody>
          <a:bodyPr/>
          <a:lstStyle/>
          <a:p>
            <a:fld id="{17B6EB17-3289-E543-BE1A-ADEF9FCED1AE}" type="slidenum">
              <a:rPr lang="en-US" smtClean="0"/>
              <a:pPr/>
              <a:t>36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For_vic</a:t>
            </a:r>
            <a:r>
              <a:rPr lang="en-US" dirty="0" smtClean="0"/>
              <a:t>/</a:t>
            </a:r>
            <a:r>
              <a:rPr lang="en-US" dirty="0" err="1" smtClean="0"/>
              <a:t>statins_kill_people_with_pneumonia.pdf</a:t>
            </a:r>
            <a:endParaRPr lang="en-US" dirty="0"/>
          </a:p>
        </p:txBody>
      </p:sp>
      <p:sp>
        <p:nvSpPr>
          <p:cNvPr id="4" name="Slide Number Placeholder 3"/>
          <p:cNvSpPr>
            <a:spLocks noGrp="1"/>
          </p:cNvSpPr>
          <p:nvPr>
            <p:ph type="sldNum" sz="quarter" idx="10"/>
          </p:nvPr>
        </p:nvSpPr>
        <p:spPr/>
        <p:txBody>
          <a:bodyPr/>
          <a:lstStyle/>
          <a:p>
            <a:fld id="{2272B09A-9A98-2B48-A490-58EB9FDD7FE5}" type="slidenum">
              <a:rPr lang="en-US" smtClean="0"/>
              <a:t>37</a:t>
            </a:fld>
            <a:endParaRPr lang="en-US"/>
          </a:p>
        </p:txBody>
      </p:sp>
    </p:spTree>
    <p:extLst>
      <p:ext uri="{BB962C8B-B14F-4D97-AF65-F5344CB8AC3E}">
        <p14:creationId xmlns:p14="http://schemas.microsoft.com/office/powerpoint/2010/main" val="1431683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microbes_usatoday.text</a:t>
            </a:r>
            <a:endParaRPr lang="en-US" dirty="0"/>
          </a:p>
        </p:txBody>
      </p:sp>
      <p:sp>
        <p:nvSpPr>
          <p:cNvPr id="4" name="Slide Number Placeholder 3"/>
          <p:cNvSpPr>
            <a:spLocks noGrp="1"/>
          </p:cNvSpPr>
          <p:nvPr>
            <p:ph type="sldNum" sz="quarter" idx="10"/>
          </p:nvPr>
        </p:nvSpPr>
        <p:spPr/>
        <p:txBody>
          <a:bodyPr/>
          <a:lstStyle/>
          <a:p>
            <a:fld id="{17B6EB17-3289-E543-BE1A-ADEF9FCED1AE}" type="slidenum">
              <a:rPr lang="en-US" smtClean="0"/>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influenza_vaccine_increases_risk_to_respiratory_infection.pdf</a:t>
            </a:r>
            <a:endParaRPr lang="en-US" dirty="0"/>
          </a:p>
        </p:txBody>
      </p:sp>
      <p:sp>
        <p:nvSpPr>
          <p:cNvPr id="4" name="Slide Number Placeholder 3"/>
          <p:cNvSpPr>
            <a:spLocks noGrp="1"/>
          </p:cNvSpPr>
          <p:nvPr>
            <p:ph type="sldNum" sz="quarter" idx="10"/>
          </p:nvPr>
        </p:nvSpPr>
        <p:spPr/>
        <p:txBody>
          <a:bodyPr/>
          <a:lstStyle/>
          <a:p>
            <a:fld id="{2272B09A-9A98-2B48-A490-58EB9FDD7FE5}" type="slidenum">
              <a:rPr lang="en-US" smtClean="0"/>
              <a:t>42</a:t>
            </a:fld>
            <a:endParaRPr lang="en-US"/>
          </a:p>
        </p:txBody>
      </p:sp>
    </p:spTree>
    <p:extLst>
      <p:ext uri="{BB962C8B-B14F-4D97-AF65-F5344CB8AC3E}">
        <p14:creationId xmlns:p14="http://schemas.microsoft.com/office/powerpoint/2010/main" val="662441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a:t>
            </a:r>
            <a:endParaRPr lang="en-US" dirty="0"/>
          </a:p>
        </p:txBody>
      </p:sp>
      <p:sp>
        <p:nvSpPr>
          <p:cNvPr id="4" name="Slide Number Placeholder 3"/>
          <p:cNvSpPr>
            <a:spLocks noGrp="1"/>
          </p:cNvSpPr>
          <p:nvPr>
            <p:ph type="sldNum" sz="quarter" idx="10"/>
          </p:nvPr>
        </p:nvSpPr>
        <p:spPr/>
        <p:txBody>
          <a:bodyPr/>
          <a:lstStyle/>
          <a:p>
            <a:fld id="{2272B09A-9A98-2B48-A490-58EB9FDD7FE5}" type="slidenum">
              <a:rPr lang="en-US" smtClean="0"/>
              <a:t>43</a:t>
            </a:fld>
            <a:endParaRPr lang="en-US"/>
          </a:p>
        </p:txBody>
      </p:sp>
    </p:spTree>
    <p:extLst>
      <p:ext uri="{BB962C8B-B14F-4D97-AF65-F5344CB8AC3E}">
        <p14:creationId xmlns:p14="http://schemas.microsoft.com/office/powerpoint/2010/main" val="1963326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rhabdomyolisis_flu.text</a:t>
            </a:r>
            <a:endParaRPr lang="en-US" dirty="0" smtClean="0"/>
          </a:p>
          <a:p>
            <a:endParaRPr lang="en-US" dirty="0"/>
          </a:p>
        </p:txBody>
      </p:sp>
      <p:sp>
        <p:nvSpPr>
          <p:cNvPr id="4" name="Slide Number Placeholder 3"/>
          <p:cNvSpPr>
            <a:spLocks noGrp="1"/>
          </p:cNvSpPr>
          <p:nvPr>
            <p:ph type="sldNum" sz="quarter" idx="10"/>
          </p:nvPr>
        </p:nvSpPr>
        <p:spPr/>
        <p:txBody>
          <a:bodyPr/>
          <a:lstStyle/>
          <a:p>
            <a:fld id="{2272B09A-9A98-2B48-A490-58EB9FDD7FE5}" type="slidenum">
              <a:rPr lang="en-US" smtClean="0"/>
              <a:t>44</a:t>
            </a:fld>
            <a:endParaRPr lang="en-US"/>
          </a:p>
        </p:txBody>
      </p:sp>
    </p:spTree>
    <p:extLst>
      <p:ext uri="{BB962C8B-B14F-4D97-AF65-F5344CB8AC3E}">
        <p14:creationId xmlns:p14="http://schemas.microsoft.com/office/powerpoint/2010/main" val="2702119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t>
            </a:r>
            <a:r>
              <a:rPr lang="it-IT" b="1" dirty="0" err="1" smtClean="0"/>
              <a:t>reasures</a:t>
            </a:r>
            <a:r>
              <a:rPr lang="it-IT" b="1" dirty="0" smtClean="0"/>
              <a:t>/</a:t>
            </a:r>
            <a:r>
              <a:rPr lang="it-IT" b="1" dirty="0" err="1" smtClean="0"/>
              <a:t>incorporation_of_sulfate_into_influenza_glycoproteins.pdf</a:t>
            </a:r>
            <a:endParaRPr lang="en-US" b="1" dirty="0"/>
          </a:p>
        </p:txBody>
      </p:sp>
      <p:sp>
        <p:nvSpPr>
          <p:cNvPr id="4" name="Slide Number Placeholder 3"/>
          <p:cNvSpPr>
            <a:spLocks noGrp="1"/>
          </p:cNvSpPr>
          <p:nvPr>
            <p:ph type="sldNum" sz="quarter" idx="10"/>
          </p:nvPr>
        </p:nvSpPr>
        <p:spPr/>
        <p:txBody>
          <a:bodyPr/>
          <a:lstStyle/>
          <a:p>
            <a:fld id="{2272B09A-9A98-2B48-A490-58EB9FDD7FE5}" type="slidenum">
              <a:rPr lang="en-US" smtClean="0"/>
              <a:t>45</a:t>
            </a:fld>
            <a:endParaRPr lang="en-US"/>
          </a:p>
        </p:txBody>
      </p:sp>
    </p:spTree>
    <p:extLst>
      <p:ext uri="{BB962C8B-B14F-4D97-AF65-F5344CB8AC3E}">
        <p14:creationId xmlns:p14="http://schemas.microsoft.com/office/powerpoint/2010/main" val="1258034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text_with_example_of_bacteria_cause_sulfate_renewal_German.text</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Treasures/</a:t>
            </a:r>
            <a:r>
              <a:rPr lang="en-US" sz="1200" kern="1200" baseline="0" dirty="0" err="1" smtClean="0">
                <a:solidFill>
                  <a:schemeClr val="tx1"/>
                </a:solidFill>
                <a:effectLst/>
                <a:latin typeface="+mn-lt"/>
                <a:ea typeface="+mn-ea"/>
                <a:cs typeface="+mn-cs"/>
              </a:rPr>
              <a:t>bactera_renew_sulfate_German.pdf</a:t>
            </a: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 3: Increase of the MPS-synthesis in the connective tissue of liver, spleen, heart, kidney, cartilage, skin, aorta and bones (rats), controlled by measuring the 35S-sulfate deposit in the SMPS after the infection with </a:t>
            </a:r>
            <a:r>
              <a:rPr lang="en-US" sz="1200" kern="1200" dirty="0" err="1" smtClean="0">
                <a:solidFill>
                  <a:schemeClr val="tx1"/>
                </a:solidFill>
                <a:effectLst/>
                <a:latin typeface="+mn-lt"/>
                <a:ea typeface="+mn-ea"/>
                <a:cs typeface="+mn-cs"/>
              </a:rPr>
              <a:t>Pasteurella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multocida</a:t>
            </a:r>
            <a:r>
              <a:rPr lang="en-US" sz="1200" kern="1200" dirty="0" smtClean="0">
                <a:solidFill>
                  <a:schemeClr val="tx1"/>
                </a:solidFill>
                <a:effectLst/>
                <a:latin typeface="+mn-lt"/>
                <a:ea typeface="+mn-ea"/>
                <a:cs typeface="+mn-cs"/>
              </a:rPr>
              <a:t>. (Universal nonspecific mesenchyme reaction after infection.)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MPS = </a:t>
            </a:r>
            <a:r>
              <a:rPr lang="en-US" sz="1200" kern="1200" dirty="0" err="1" smtClean="0">
                <a:solidFill>
                  <a:schemeClr val="tx1"/>
                </a:solidFill>
                <a:effectLst/>
                <a:latin typeface="+mn-lt"/>
                <a:ea typeface="+mn-ea"/>
                <a:cs typeface="+mn-cs"/>
              </a:rPr>
              <a:t>mucopolysaccharides</a:t>
            </a:r>
            <a:r>
              <a:rPr lang="en-US" sz="1200" kern="1200" dirty="0" smtClean="0">
                <a:solidFill>
                  <a:schemeClr val="tx1"/>
                </a:solidFill>
                <a:effectLst/>
                <a:latin typeface="+mn-lt"/>
                <a:ea typeface="+mn-ea"/>
                <a:cs typeface="+mn-cs"/>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2272B09A-9A98-2B48-A490-58EB9FDD7FE5}" type="slidenum">
              <a:rPr lang="en-US" smtClean="0"/>
              <a:t>46</a:t>
            </a:fld>
            <a:endParaRPr lang="en-US"/>
          </a:p>
        </p:txBody>
      </p:sp>
    </p:spTree>
    <p:extLst>
      <p:ext uri="{BB962C8B-B14F-4D97-AF65-F5344CB8AC3E}">
        <p14:creationId xmlns:p14="http://schemas.microsoft.com/office/powerpoint/2010/main" val="3697787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Alzheimers</a:t>
            </a:r>
            <a:r>
              <a:rPr lang="en-US" dirty="0" smtClean="0"/>
              <a:t>/</a:t>
            </a:r>
            <a:r>
              <a:rPr lang="en-US" dirty="0" err="1" smtClean="0"/>
              <a:t>choline_sulfate_inhibits_amyloid_formation.pdf</a:t>
            </a:r>
            <a:r>
              <a:rPr lang="hr-HR" dirty="0" smtClean="0"/>
              <a:t>*M. Hagihara et al., FEBS Open Bio 2 (2012) 20–25.</a:t>
            </a:r>
            <a:endParaRPr lang="en-US" dirty="0"/>
          </a:p>
        </p:txBody>
      </p:sp>
      <p:sp>
        <p:nvSpPr>
          <p:cNvPr id="4" name="Slide Number Placeholder 3"/>
          <p:cNvSpPr>
            <a:spLocks noGrp="1"/>
          </p:cNvSpPr>
          <p:nvPr>
            <p:ph type="sldNum" sz="quarter" idx="10"/>
          </p:nvPr>
        </p:nvSpPr>
        <p:spPr/>
        <p:txBody>
          <a:bodyPr/>
          <a:lstStyle/>
          <a:p>
            <a:fld id="{2272B09A-9A98-2B48-A490-58EB9FDD7FE5}" type="slidenum">
              <a:rPr lang="en-US" smtClean="0"/>
              <a:t>47</a:t>
            </a:fld>
            <a:endParaRPr lang="en-US"/>
          </a:p>
        </p:txBody>
      </p:sp>
    </p:spTree>
    <p:extLst>
      <p:ext uri="{BB962C8B-B14F-4D97-AF65-F5344CB8AC3E}">
        <p14:creationId xmlns:p14="http://schemas.microsoft.com/office/powerpoint/2010/main" val="39805159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Chemical structure of dextran sulfate sodium (DSS), a sulfated polysaccharide, and its biological activities. DSS (1–5% in drinking water or diet) induces colitis in rodents. Treatment with DSS (1% in diet) after DMH exposure produces colonic adenocarcinoma [44]. The </a:t>
            </a:r>
            <a:r>
              <a:rPr lang="en-US" dirty="0" err="1" smtClean="0"/>
              <a:t>tumorigenicityof</a:t>
            </a:r>
            <a:r>
              <a:rPr lang="en-US" dirty="0" smtClean="0"/>
              <a:t> DSS is non-</a:t>
            </a:r>
            <a:r>
              <a:rPr lang="en-US" dirty="0" err="1" smtClean="0"/>
              <a:t>genotoxic</a:t>
            </a:r>
            <a:r>
              <a:rPr lang="en-US" dirty="0" smtClean="0"/>
              <a:t> effects [20]. Cycle treatment with 3% DSS (MW 54,000, 7 days) and distilled water (14 days) produces colonic tumors [45]. DSS increases the number of ACF induced by AOM [19].</a:t>
            </a:r>
            <a:endParaRPr lang="en-US" dirty="0"/>
          </a:p>
        </p:txBody>
      </p:sp>
      <p:sp>
        <p:nvSpPr>
          <p:cNvPr id="4" name="Slide Number Placeholder 3"/>
          <p:cNvSpPr>
            <a:spLocks noGrp="1"/>
          </p:cNvSpPr>
          <p:nvPr>
            <p:ph type="sldNum" sz="quarter" idx="10"/>
          </p:nvPr>
        </p:nvSpPr>
        <p:spPr/>
        <p:txBody>
          <a:bodyPr/>
          <a:lstStyle/>
          <a:p>
            <a:fld id="{2272B09A-9A98-2B48-A490-58EB9FDD7FE5}" type="slidenum">
              <a:rPr lang="en-US" smtClean="0"/>
              <a:t>53</a:t>
            </a:fld>
            <a:endParaRPr lang="en-US"/>
          </a:p>
        </p:txBody>
      </p:sp>
    </p:spTree>
    <p:extLst>
      <p:ext uri="{BB962C8B-B14F-4D97-AF65-F5344CB8AC3E}">
        <p14:creationId xmlns:p14="http://schemas.microsoft.com/office/powerpoint/2010/main" val="5241987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For_vic/apoB_protects_from_staph_MRSA.pdf</a:t>
            </a:r>
            <a:endParaRPr lang="en-US" dirty="0" smtClean="0"/>
          </a:p>
          <a:p>
            <a:endParaRPr lang="en-US" dirty="0"/>
          </a:p>
        </p:txBody>
      </p:sp>
      <p:sp>
        <p:nvSpPr>
          <p:cNvPr id="4" name="Slide Number Placeholder 3"/>
          <p:cNvSpPr>
            <a:spLocks noGrp="1"/>
          </p:cNvSpPr>
          <p:nvPr>
            <p:ph type="sldNum" sz="quarter" idx="10"/>
          </p:nvPr>
        </p:nvSpPr>
        <p:spPr/>
        <p:txBody>
          <a:bodyPr/>
          <a:lstStyle/>
          <a:p>
            <a:fld id="{7C5C3827-66C2-B546-A247-BA9019B8149A}" type="slidenum">
              <a:rPr lang="en-US" smtClean="0"/>
              <a:pPr/>
              <a:t>60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Cancer/</a:t>
            </a:r>
            <a:r>
              <a:rPr lang="en-US" dirty="0" err="1" smtClean="0"/>
              <a:t>triglycerides_immunity.pdf</a:t>
            </a:r>
            <a:endParaRPr lang="en-US" dirty="0" smtClean="0"/>
          </a:p>
          <a:p>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61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http://scienceblogs.com/digitalbio/2008/11/the_seattle_times_takes_on_hos.php</a:t>
            </a:r>
          </a:p>
          <a:p>
            <a:endParaRPr lang="en-US" dirty="0" smtClean="0"/>
          </a:p>
          <a:p>
            <a:r>
              <a:rPr lang="en-US" dirty="0" smtClean="0"/>
              <a:t>In 2008 – 33 fold in past ten years in </a:t>
            </a:r>
            <a:r>
              <a:rPr lang="en-US" smtClean="0"/>
              <a:t>Washington</a:t>
            </a:r>
            <a:r>
              <a:rPr lang="en-US" baseline="0" smtClean="0"/>
              <a:t> State</a:t>
            </a:r>
            <a:endParaRPr lang="en-US"/>
          </a:p>
        </p:txBody>
      </p:sp>
      <p:sp>
        <p:nvSpPr>
          <p:cNvPr id="4" name="Slide Number Placeholder 3"/>
          <p:cNvSpPr>
            <a:spLocks noGrp="1"/>
          </p:cNvSpPr>
          <p:nvPr>
            <p:ph type="sldNum" sz="quarter" idx="10"/>
          </p:nvPr>
        </p:nvSpPr>
        <p:spPr/>
        <p:txBody>
          <a:bodyPr/>
          <a:lstStyle/>
          <a:p>
            <a:fld id="{7C5C3827-66C2-B546-A247-BA9019B8149A}" type="slidenum">
              <a:rPr lang="en-US" smtClean="0"/>
              <a:pPr/>
              <a:t>62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gut_bacteria.pdf</a:t>
            </a:r>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7</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MRSA_kids_rising.pdf</a:t>
            </a:r>
            <a:endParaRPr lang="en-US" dirty="0" smtClean="0"/>
          </a:p>
          <a:p>
            <a:endParaRPr lang="en-US" dirty="0" smtClean="0"/>
          </a:p>
          <a:p>
            <a:r>
              <a:rPr lang="en-US" dirty="0" smtClean="0"/>
              <a:t>Iwamoto M, et al "Trends in invasive methicillin-resistant staphylococcus </a:t>
            </a:r>
            <a:r>
              <a:rPr lang="en-US" dirty="0" err="1" smtClean="0"/>
              <a:t>aureus</a:t>
            </a:r>
            <a:r>
              <a:rPr lang="en-US" dirty="0" smtClean="0"/>
              <a:t> infections" Pediatrics 2013; 132: e817–e824.</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researchers analyzed data from the CDC's Active Bacterial Core Surveillance (ABCs), an active, population-based surveillance system for laboratory-confirmed MRSA in nine metropolitan areas across the country.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2272B09A-9A98-2B48-A490-58EB9FDD7FE5}" type="slidenum">
              <a:rPr lang="en-US" smtClean="0"/>
              <a:t>63</a:t>
            </a:fld>
            <a:endParaRPr lang="en-US"/>
          </a:p>
        </p:txBody>
      </p:sp>
    </p:spTree>
    <p:extLst>
      <p:ext uri="{BB962C8B-B14F-4D97-AF65-F5344CB8AC3E}">
        <p14:creationId xmlns:p14="http://schemas.microsoft.com/office/powerpoint/2010/main" val="31778173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c_difficile</a:t>
            </a:r>
            <a:r>
              <a:rPr lang="en-US" baseline="0" dirty="0" err="1" smtClean="0"/>
              <a:t>.text</a:t>
            </a:r>
            <a:endParaRPr lang="en-US" baseline="0" dirty="0" smtClean="0"/>
          </a:p>
          <a:p>
            <a:r>
              <a:rPr lang="en-US" baseline="0" dirty="0" smtClean="0"/>
              <a:t>THIS IS A GREAT ARTICLE!!</a:t>
            </a:r>
            <a:endParaRPr lang="en-US" dirty="0"/>
          </a:p>
        </p:txBody>
      </p:sp>
      <p:sp>
        <p:nvSpPr>
          <p:cNvPr id="4" name="Slide Number Placeholder 3"/>
          <p:cNvSpPr>
            <a:spLocks noGrp="1"/>
          </p:cNvSpPr>
          <p:nvPr>
            <p:ph type="sldNum" sz="quarter" idx="10"/>
          </p:nvPr>
        </p:nvSpPr>
        <p:spPr/>
        <p:txBody>
          <a:bodyPr/>
          <a:lstStyle/>
          <a:p>
            <a:fld id="{FC46DD34-02D7-3B47-B066-80BA7DEE6CDF}" type="slidenum">
              <a:rPr lang="en-US" smtClean="0"/>
              <a:t>64</a:t>
            </a:fld>
            <a:endParaRPr lang="en-US"/>
          </a:p>
        </p:txBody>
      </p:sp>
    </p:spTree>
    <p:extLst>
      <p:ext uri="{BB962C8B-B14F-4D97-AF65-F5344CB8AC3E}">
        <p14:creationId xmlns:p14="http://schemas.microsoft.com/office/powerpoint/2010/main" val="15488881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a:t>
            </a:r>
            <a:r>
              <a:rPr lang="it-IT" dirty="0" err="1" smtClean="0"/>
              <a:t>Mercola_fluoroquinone_antibiotics_toxic.pdf</a:t>
            </a:r>
            <a:endParaRPr lang="en-US" dirty="0"/>
          </a:p>
        </p:txBody>
      </p:sp>
      <p:sp>
        <p:nvSpPr>
          <p:cNvPr id="4" name="Slide Number Placeholder 3"/>
          <p:cNvSpPr>
            <a:spLocks noGrp="1"/>
          </p:cNvSpPr>
          <p:nvPr>
            <p:ph type="sldNum" sz="quarter" idx="10"/>
          </p:nvPr>
        </p:nvSpPr>
        <p:spPr/>
        <p:txBody>
          <a:bodyPr/>
          <a:lstStyle/>
          <a:p>
            <a:fld id="{2272B09A-9A98-2B48-A490-58EB9FDD7FE5}" type="slidenum">
              <a:rPr lang="en-US" smtClean="0"/>
              <a:t>65</a:t>
            </a:fld>
            <a:endParaRPr lang="en-US"/>
          </a:p>
        </p:txBody>
      </p:sp>
    </p:spTree>
    <p:extLst>
      <p:ext uri="{BB962C8B-B14F-4D97-AF65-F5344CB8AC3E}">
        <p14:creationId xmlns:p14="http://schemas.microsoft.com/office/powerpoint/2010/main" val="1075903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laurie_lentz</a:t>
            </a:r>
            <a:r>
              <a:rPr lang="en-US" dirty="0" smtClean="0"/>
              <a:t>/</a:t>
            </a:r>
            <a:r>
              <a:rPr lang="en-US" dirty="0" err="1" smtClean="0"/>
              <a:t>dark_side_of_wheat.pdf</a:t>
            </a:r>
            <a:endParaRPr lang="en-US" dirty="0" smtClean="0"/>
          </a:p>
          <a:p>
            <a:endParaRPr lang="en-US" dirty="0"/>
          </a:p>
        </p:txBody>
      </p:sp>
      <p:sp>
        <p:nvSpPr>
          <p:cNvPr id="4" name="Slide Number Placeholder 3"/>
          <p:cNvSpPr>
            <a:spLocks noGrp="1"/>
          </p:cNvSpPr>
          <p:nvPr>
            <p:ph type="sldNum" sz="quarter" idx="10"/>
          </p:nvPr>
        </p:nvSpPr>
        <p:spPr/>
        <p:txBody>
          <a:bodyPr/>
          <a:lstStyle/>
          <a:p>
            <a:fld id="{D6646B74-AB6B-C64C-AC40-32501193498A}" type="slidenum">
              <a:rPr lang="en-US" smtClean="0"/>
              <a:pPr/>
              <a:t>11</a:t>
            </a:fld>
            <a:endParaRPr lang="en-US"/>
          </a:p>
        </p:txBody>
      </p:sp>
    </p:spTree>
    <p:extLst>
      <p:ext uri="{BB962C8B-B14F-4D97-AF65-F5344CB8AC3E}">
        <p14:creationId xmlns:p14="http://schemas.microsoft.com/office/powerpoint/2010/main" val="1625009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newsroom.ucla.edu</a:t>
            </a:r>
            <a:r>
              <a:rPr lang="en-US" dirty="0" smtClean="0"/>
              <a:t>/portal/</a:t>
            </a:r>
            <a:r>
              <a:rPr lang="en-US" dirty="0" err="1" smtClean="0"/>
              <a:t>ucla</a:t>
            </a:r>
            <a:r>
              <a:rPr lang="en-US" dirty="0" smtClean="0"/>
              <a:t>/changing-gut-bacteria-through-245617.aspx</a:t>
            </a:r>
            <a:endParaRPr lang="en-US" dirty="0"/>
          </a:p>
        </p:txBody>
      </p:sp>
      <p:sp>
        <p:nvSpPr>
          <p:cNvPr id="4" name="Slide Number Placeholder 3"/>
          <p:cNvSpPr>
            <a:spLocks noGrp="1"/>
          </p:cNvSpPr>
          <p:nvPr>
            <p:ph type="sldNum" sz="quarter" idx="10"/>
          </p:nvPr>
        </p:nvSpPr>
        <p:spPr/>
        <p:txBody>
          <a:bodyPr/>
          <a:lstStyle/>
          <a:p>
            <a:fld id="{2272B09A-9A98-2B48-A490-58EB9FDD7FE5}" type="slidenum">
              <a:rPr lang="en-US" smtClean="0"/>
              <a:t>12</a:t>
            </a:fld>
            <a:endParaRPr lang="en-US"/>
          </a:p>
        </p:txBody>
      </p:sp>
    </p:spTree>
    <p:extLst>
      <p:ext uri="{BB962C8B-B14F-4D97-AF65-F5344CB8AC3E}">
        <p14:creationId xmlns:p14="http://schemas.microsoft.com/office/powerpoint/2010/main" val="3526834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CRF = </a:t>
            </a:r>
            <a:r>
              <a:rPr lang="en-US" sz="1200" b="0" kern="1200" dirty="0" err="1" smtClean="0">
                <a:solidFill>
                  <a:schemeClr val="tx1"/>
                </a:solidFill>
                <a:effectLst/>
                <a:latin typeface="+mn-lt"/>
                <a:ea typeface="+mn-ea"/>
                <a:cs typeface="+mn-cs"/>
              </a:rPr>
              <a:t>corticotropin</a:t>
            </a:r>
            <a:r>
              <a:rPr lang="en-US" sz="1200" b="0" kern="1200" dirty="0" smtClean="0">
                <a:solidFill>
                  <a:schemeClr val="tx1"/>
                </a:solidFill>
                <a:effectLst/>
                <a:latin typeface="+mn-lt"/>
                <a:ea typeface="+mn-ea"/>
                <a:cs typeface="+mn-cs"/>
              </a:rPr>
              <a:t> releasing factor</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a:t>
            </a:r>
            <a:r>
              <a:rPr lang="en-US" sz="1200" b="0" kern="1200" dirty="0" smtClean="0">
                <a:solidFill>
                  <a:schemeClr val="tx1"/>
                </a:solidFill>
                <a:effectLst/>
                <a:latin typeface="+mn-lt"/>
                <a:ea typeface="+mn-ea"/>
                <a:cs typeface="+mn-cs"/>
              </a:rPr>
              <a:t>/</a:t>
            </a:r>
            <a:r>
              <a:rPr lang="en-US" sz="1200" b="0" kern="1200" dirty="0" err="1" smtClean="0">
                <a:solidFill>
                  <a:schemeClr val="tx1"/>
                </a:solidFill>
                <a:effectLst/>
                <a:latin typeface="+mn-lt"/>
                <a:ea typeface="+mn-ea"/>
                <a:cs typeface="+mn-cs"/>
              </a:rPr>
              <a:t>gut_brain_connection_review.pdf</a:t>
            </a:r>
            <a:endParaRPr lang="en-US" sz="1200" b="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Figure 1 | </a:t>
            </a:r>
            <a:r>
              <a:rPr lang="en-US" sz="1200" b="1" kern="1200" dirty="0" smtClean="0">
                <a:solidFill>
                  <a:schemeClr val="tx1"/>
                </a:solidFill>
                <a:effectLst/>
                <a:latin typeface="+mn-lt"/>
                <a:ea typeface="+mn-ea"/>
                <a:cs typeface="+mn-cs"/>
              </a:rPr>
              <a:t>Pathways involved in bidirectional communication between the gut </a:t>
            </a:r>
            <a:endParaRPr lang="en-US" dirty="0" smtClean="0"/>
          </a:p>
          <a:p>
            <a:r>
              <a:rPr lang="en-US" sz="1200" b="1" kern="1200" dirty="0" err="1" smtClean="0">
                <a:solidFill>
                  <a:schemeClr val="tx1"/>
                </a:solidFill>
                <a:effectLst/>
                <a:latin typeface="+mn-lt"/>
                <a:ea typeface="+mn-ea"/>
                <a:cs typeface="+mn-cs"/>
              </a:rPr>
              <a:t>microbiota</a:t>
            </a:r>
            <a:r>
              <a:rPr lang="en-US" sz="1200" b="1" kern="1200" dirty="0" smtClean="0">
                <a:solidFill>
                  <a:schemeClr val="tx1"/>
                </a:solidFill>
                <a:effectLst/>
                <a:latin typeface="+mn-lt"/>
                <a:ea typeface="+mn-ea"/>
                <a:cs typeface="+mn-cs"/>
              </a:rPr>
              <a:t> and the brain. </a:t>
            </a:r>
            <a:r>
              <a:rPr lang="en-US" sz="1200" b="0" kern="1200" dirty="0" smtClean="0">
                <a:solidFill>
                  <a:schemeClr val="tx1"/>
                </a:solidFill>
                <a:effectLst/>
                <a:latin typeface="+mn-lt"/>
                <a:ea typeface="+mn-ea"/>
                <a:cs typeface="+mn-cs"/>
              </a:rPr>
              <a:t>Multiple potential direct and indirect pathways exist </a:t>
            </a:r>
            <a:r>
              <a:rPr lang="en-US" sz="1200" b="1" kern="1200" dirty="0" smtClean="0">
                <a:solidFill>
                  <a:schemeClr val="tx1"/>
                </a:solidFill>
                <a:effectLst/>
                <a:latin typeface="+mn-lt"/>
                <a:ea typeface="+mn-ea"/>
                <a:cs typeface="+mn-cs"/>
              </a:rPr>
              <a:t>Nature Reviews </a:t>
            </a: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Neuroscience </a:t>
            </a:r>
            <a:endParaRPr lang="en-US" dirty="0" smtClean="0"/>
          </a:p>
          <a:p>
            <a:r>
              <a:rPr lang="en-US" sz="1200" b="0" kern="1200" dirty="0" smtClean="0">
                <a:solidFill>
                  <a:schemeClr val="tx1"/>
                </a:solidFill>
                <a:effectLst/>
                <a:latin typeface="+mn-lt"/>
                <a:ea typeface="+mn-ea"/>
                <a:cs typeface="+mn-cs"/>
              </a:rPr>
              <a:t>through which the gut </a:t>
            </a:r>
            <a:r>
              <a:rPr lang="en-US" sz="1200" b="0" kern="1200" dirty="0" err="1" smtClean="0">
                <a:solidFill>
                  <a:schemeClr val="tx1"/>
                </a:solidFill>
                <a:effectLst/>
                <a:latin typeface="+mn-lt"/>
                <a:ea typeface="+mn-ea"/>
                <a:cs typeface="+mn-cs"/>
              </a:rPr>
              <a:t>microbiota</a:t>
            </a:r>
            <a:r>
              <a:rPr lang="en-US" sz="1200" b="0" kern="1200" dirty="0" smtClean="0">
                <a:solidFill>
                  <a:schemeClr val="tx1"/>
                </a:solidFill>
                <a:effectLst/>
                <a:latin typeface="+mn-lt"/>
                <a:ea typeface="+mn-ea"/>
                <a:cs typeface="+mn-cs"/>
              </a:rPr>
              <a:t> can modulate the gut–brain axis. They include endocrine (cortisol), immune (cytokines) and neural (</a:t>
            </a:r>
            <a:r>
              <a:rPr lang="en-US" sz="1200" b="0" kern="1200" dirty="0" err="1" smtClean="0">
                <a:solidFill>
                  <a:schemeClr val="tx1"/>
                </a:solidFill>
                <a:effectLst/>
                <a:latin typeface="+mn-lt"/>
                <a:ea typeface="+mn-ea"/>
                <a:cs typeface="+mn-cs"/>
              </a:rPr>
              <a:t>vagus</a:t>
            </a:r>
            <a:r>
              <a:rPr lang="en-US" sz="1200" b="0" kern="1200" dirty="0" smtClean="0">
                <a:solidFill>
                  <a:schemeClr val="tx1"/>
                </a:solidFill>
                <a:effectLst/>
                <a:latin typeface="+mn-lt"/>
                <a:ea typeface="+mn-ea"/>
                <a:cs typeface="+mn-cs"/>
              </a:rPr>
              <a:t> and enteric nervous system) pathways. The brain recruits these same mechanisms to influence the composition of the gut </a:t>
            </a:r>
            <a:r>
              <a:rPr lang="en-US" sz="1200" b="0" kern="1200" dirty="0" err="1" smtClean="0">
                <a:solidFill>
                  <a:schemeClr val="tx1"/>
                </a:solidFill>
                <a:effectLst/>
                <a:latin typeface="+mn-lt"/>
                <a:ea typeface="+mn-ea"/>
                <a:cs typeface="+mn-cs"/>
              </a:rPr>
              <a:t>microbiota</a:t>
            </a:r>
            <a:r>
              <a:rPr lang="en-US" sz="1200" b="0" kern="1200" dirty="0" smtClean="0">
                <a:solidFill>
                  <a:schemeClr val="tx1"/>
                </a:solidFill>
                <a:effectLst/>
                <a:latin typeface="+mn-lt"/>
                <a:ea typeface="+mn-ea"/>
                <a:cs typeface="+mn-cs"/>
              </a:rPr>
              <a:t>, for example, under conditions of stress. The hypothalamus–pituitary– adrenal axis regulates cortisol secretion, and cortisol can affect immune cells (including cytokine secretion) both locally in the gut and systemically. Cortisol can also alter gut permeability and barrier function, and change gut </a:t>
            </a:r>
            <a:r>
              <a:rPr lang="en-US" sz="1200" b="0" kern="1200" dirty="0" err="1" smtClean="0">
                <a:solidFill>
                  <a:schemeClr val="tx1"/>
                </a:solidFill>
                <a:effectLst/>
                <a:latin typeface="+mn-lt"/>
                <a:ea typeface="+mn-ea"/>
                <a:cs typeface="+mn-cs"/>
              </a:rPr>
              <a:t>microbiota</a:t>
            </a:r>
            <a:r>
              <a:rPr lang="en-US" sz="1200" b="0" kern="1200" dirty="0" smtClean="0">
                <a:solidFill>
                  <a:schemeClr val="tx1"/>
                </a:solidFill>
                <a:effectLst/>
                <a:latin typeface="+mn-lt"/>
                <a:ea typeface="+mn-ea"/>
                <a:cs typeface="+mn-cs"/>
              </a:rPr>
              <a:t> composition. Conversely, the gut </a:t>
            </a:r>
            <a:r>
              <a:rPr lang="en-US" sz="1200" b="0" kern="1200" dirty="0" err="1" smtClean="0">
                <a:solidFill>
                  <a:schemeClr val="tx1"/>
                </a:solidFill>
                <a:effectLst/>
                <a:latin typeface="+mn-lt"/>
                <a:ea typeface="+mn-ea"/>
                <a:cs typeface="+mn-cs"/>
              </a:rPr>
              <a:t>microbiota</a:t>
            </a:r>
            <a:r>
              <a:rPr lang="en-US" sz="1200" b="0" kern="1200" dirty="0" smtClean="0">
                <a:solidFill>
                  <a:schemeClr val="tx1"/>
                </a:solidFill>
                <a:effectLst/>
                <a:latin typeface="+mn-lt"/>
                <a:ea typeface="+mn-ea"/>
                <a:cs typeface="+mn-cs"/>
              </a:rPr>
              <a:t> and probiotic agents can alter the levels of circulating cytokines, and this can have a marked effect on brain function. Both the </a:t>
            </a:r>
            <a:r>
              <a:rPr lang="en-US" sz="1200" b="0" kern="1200" dirty="0" err="1" smtClean="0">
                <a:solidFill>
                  <a:schemeClr val="tx1"/>
                </a:solidFill>
                <a:effectLst/>
                <a:latin typeface="+mn-lt"/>
                <a:ea typeface="+mn-ea"/>
                <a:cs typeface="+mn-cs"/>
              </a:rPr>
              <a:t>vagus</a:t>
            </a:r>
            <a:r>
              <a:rPr lang="en-US" sz="1200" b="0" kern="1200" dirty="0" smtClean="0">
                <a:solidFill>
                  <a:schemeClr val="tx1"/>
                </a:solidFill>
                <a:effectLst/>
                <a:latin typeface="+mn-lt"/>
                <a:ea typeface="+mn-ea"/>
                <a:cs typeface="+mn-cs"/>
              </a:rPr>
              <a:t> nerve and modulation of systemic tryptophan levels are strongly implicated in relaying the influence of the gut </a:t>
            </a:r>
            <a:r>
              <a:rPr lang="en-US" sz="1200" b="0" kern="1200" dirty="0" err="1" smtClean="0">
                <a:solidFill>
                  <a:schemeClr val="tx1"/>
                </a:solidFill>
                <a:effectLst/>
                <a:latin typeface="+mn-lt"/>
                <a:ea typeface="+mn-ea"/>
                <a:cs typeface="+mn-cs"/>
              </a:rPr>
              <a:t>microbiota</a:t>
            </a:r>
            <a:r>
              <a:rPr lang="en-US" sz="1200" b="0" kern="1200" dirty="0" smtClean="0">
                <a:solidFill>
                  <a:schemeClr val="tx1"/>
                </a:solidFill>
                <a:effectLst/>
                <a:latin typeface="+mn-lt"/>
                <a:ea typeface="+mn-ea"/>
                <a:cs typeface="+mn-cs"/>
              </a:rPr>
              <a:t> to the brain. In addition, short-chain fatty acids (SCFAs) are </a:t>
            </a:r>
            <a:r>
              <a:rPr lang="en-US" sz="1200" b="0" kern="1200" dirty="0" err="1" smtClean="0">
                <a:solidFill>
                  <a:schemeClr val="tx1"/>
                </a:solidFill>
                <a:effectLst/>
                <a:latin typeface="+mn-lt"/>
                <a:ea typeface="+mn-ea"/>
                <a:cs typeface="+mn-cs"/>
              </a:rPr>
              <a:t>neuroactive</a:t>
            </a:r>
            <a:r>
              <a:rPr lang="en-US" sz="1200" b="0" kern="1200" dirty="0" smtClean="0">
                <a:solidFill>
                  <a:schemeClr val="tx1"/>
                </a:solidFill>
                <a:effectLst/>
                <a:latin typeface="+mn-lt"/>
                <a:ea typeface="+mn-ea"/>
                <a:cs typeface="+mn-cs"/>
              </a:rPr>
              <a:t> bacterial metabolites of dietary </a:t>
            </a:r>
            <a:r>
              <a:rPr lang="en-US" sz="1200" b="0" kern="1200" dirty="0" err="1" smtClean="0">
                <a:solidFill>
                  <a:schemeClr val="tx1"/>
                </a:solidFill>
                <a:effectLst/>
                <a:latin typeface="+mn-lt"/>
                <a:ea typeface="+mn-ea"/>
                <a:cs typeface="+mn-cs"/>
              </a:rPr>
              <a:t>fibres</a:t>
            </a:r>
            <a:r>
              <a:rPr lang="en-US" sz="1200" b="0" kern="1200" dirty="0" smtClean="0">
                <a:solidFill>
                  <a:schemeClr val="tx1"/>
                </a:solidFill>
                <a:effectLst/>
                <a:latin typeface="+mn-lt"/>
                <a:ea typeface="+mn-ea"/>
                <a:cs typeface="+mn-cs"/>
              </a:rPr>
              <a:t> that can also modulate brain and </a:t>
            </a:r>
            <a:r>
              <a:rPr lang="en-US" sz="1200" b="0" kern="1200" dirty="0" err="1" smtClean="0">
                <a:solidFill>
                  <a:schemeClr val="tx1"/>
                </a:solidFill>
                <a:effectLst/>
                <a:latin typeface="+mn-lt"/>
                <a:ea typeface="+mn-ea"/>
                <a:cs typeface="+mn-cs"/>
              </a:rPr>
              <a:t>behaviour</a:t>
            </a:r>
            <a:r>
              <a:rPr lang="en-US" sz="1200" b="0" kern="1200" dirty="0" smtClean="0">
                <a:solidFill>
                  <a:schemeClr val="tx1"/>
                </a:solidFill>
                <a:effectLst/>
                <a:latin typeface="+mn-lt"/>
                <a:ea typeface="+mn-ea"/>
                <a:cs typeface="+mn-cs"/>
              </a:rPr>
              <a:t>. Other potential mechanisms by which </a:t>
            </a:r>
            <a:r>
              <a:rPr lang="en-US" sz="1200" b="0" kern="1200" dirty="0" err="1" smtClean="0">
                <a:solidFill>
                  <a:schemeClr val="tx1"/>
                </a:solidFill>
                <a:effectLst/>
                <a:latin typeface="+mn-lt"/>
                <a:ea typeface="+mn-ea"/>
                <a:cs typeface="+mn-cs"/>
              </a:rPr>
              <a:t>microbiota</a:t>
            </a:r>
            <a:r>
              <a:rPr lang="en-US" sz="1200" b="0" kern="1200" dirty="0" smtClean="0">
                <a:solidFill>
                  <a:schemeClr val="tx1"/>
                </a:solidFill>
                <a:effectLst/>
                <a:latin typeface="+mn-lt"/>
                <a:ea typeface="+mn-ea"/>
                <a:cs typeface="+mn-cs"/>
              </a:rPr>
              <a:t> affect the brain are described in </a:t>
            </a:r>
            <a:r>
              <a:rPr lang="en-US" sz="1200" kern="1200" dirty="0" smtClean="0">
                <a:solidFill>
                  <a:schemeClr val="tx1"/>
                </a:solidFill>
                <a:effectLst/>
                <a:latin typeface="+mn-lt"/>
                <a:ea typeface="+mn-ea"/>
                <a:cs typeface="+mn-cs"/>
              </a:rPr>
              <a:t>BOX 1</a:t>
            </a:r>
            <a:r>
              <a:rPr lang="en-US" sz="1200" b="0" kern="1200" dirty="0" smtClean="0">
                <a:solidFill>
                  <a:schemeClr val="tx1"/>
                </a:solidFill>
                <a:effectLst/>
                <a:latin typeface="+mn-lt"/>
                <a:ea typeface="+mn-ea"/>
                <a:cs typeface="+mn-cs"/>
              </a:rPr>
              <a:t>. ACTH, adrenocorticotropic hormone; CRF, </a:t>
            </a:r>
            <a:r>
              <a:rPr lang="en-US" sz="1200" b="0" kern="1200" dirty="0" err="1" smtClean="0">
                <a:solidFill>
                  <a:schemeClr val="tx1"/>
                </a:solidFill>
                <a:effectLst/>
                <a:latin typeface="+mn-lt"/>
                <a:ea typeface="+mn-ea"/>
                <a:cs typeface="+mn-cs"/>
              </a:rPr>
              <a:t>corticotropin</a:t>
            </a:r>
            <a:r>
              <a:rPr lang="en-US" sz="1200" b="0" kern="1200" dirty="0" smtClean="0">
                <a:solidFill>
                  <a:schemeClr val="tx1"/>
                </a:solidFill>
                <a:effectLst/>
                <a:latin typeface="+mn-lt"/>
                <a:ea typeface="+mn-ea"/>
                <a:cs typeface="+mn-cs"/>
              </a:rPr>
              <a:t>-releasing factor. Figure is modified from </a:t>
            </a:r>
            <a:r>
              <a:rPr lang="en-US" sz="1200" kern="1200" dirty="0" smtClean="0">
                <a:solidFill>
                  <a:schemeClr val="tx1"/>
                </a:solidFill>
                <a:effectLst/>
                <a:latin typeface="+mn-lt"/>
                <a:ea typeface="+mn-ea"/>
                <a:cs typeface="+mn-cs"/>
              </a:rPr>
              <a:t>REF. 23</a:t>
            </a:r>
            <a:r>
              <a:rPr lang="en-US" sz="1200" b="0" kern="1200" dirty="0" smtClean="0">
                <a:solidFill>
                  <a:schemeClr val="tx1"/>
                </a:solidFill>
                <a:effectLst/>
                <a:latin typeface="+mn-lt"/>
                <a:ea typeface="+mn-ea"/>
                <a:cs typeface="+mn-cs"/>
              </a:rPr>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217B3BF-44F7-9147-85FA-CE6DB64F1243}" type="slidenum">
              <a:rPr lang="en-US" smtClean="0"/>
              <a:t>13</a:t>
            </a:fld>
            <a:endParaRPr lang="en-US"/>
          </a:p>
        </p:txBody>
      </p:sp>
    </p:spTree>
    <p:extLst>
      <p:ext uri="{BB962C8B-B14F-4D97-AF65-F5344CB8AC3E}">
        <p14:creationId xmlns:p14="http://schemas.microsoft.com/office/powerpoint/2010/main" val="1355411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gluten_web_page.text</a:t>
            </a:r>
            <a:endParaRPr lang="en-US" dirty="0"/>
          </a:p>
        </p:txBody>
      </p:sp>
      <p:sp>
        <p:nvSpPr>
          <p:cNvPr id="4" name="Slide Number Placeholder 3"/>
          <p:cNvSpPr>
            <a:spLocks noGrp="1"/>
          </p:cNvSpPr>
          <p:nvPr>
            <p:ph type="sldNum" sz="quarter" idx="10"/>
          </p:nvPr>
        </p:nvSpPr>
        <p:spPr/>
        <p:txBody>
          <a:bodyPr/>
          <a:lstStyle/>
          <a:p>
            <a:fld id="{17B6EB17-3289-E543-BE1A-ADEF9FCED1AE}"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bacterial_growth_stimulated_by_norepinephrine.pdf</a:t>
            </a:r>
            <a:endParaRPr lang="en-US" dirty="0"/>
          </a:p>
        </p:txBody>
      </p:sp>
      <p:sp>
        <p:nvSpPr>
          <p:cNvPr id="4" name="Slide Number Placeholder 3"/>
          <p:cNvSpPr>
            <a:spLocks noGrp="1"/>
          </p:cNvSpPr>
          <p:nvPr>
            <p:ph type="sldNum" sz="quarter" idx="10"/>
          </p:nvPr>
        </p:nvSpPr>
        <p:spPr/>
        <p:txBody>
          <a:bodyPr/>
          <a:lstStyle/>
          <a:p>
            <a:fld id="{FC46DD34-02D7-3B47-B066-80BA7DEE6CDF}" type="slidenum">
              <a:rPr lang="en-US" smtClean="0"/>
              <a:t>20</a:t>
            </a:fld>
            <a:endParaRPr lang="en-US"/>
          </a:p>
        </p:txBody>
      </p:sp>
    </p:spTree>
    <p:extLst>
      <p:ext uri="{BB962C8B-B14F-4D97-AF65-F5344CB8AC3E}">
        <p14:creationId xmlns:p14="http://schemas.microsoft.com/office/powerpoint/2010/main" val="3766237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vitaminK/sulfated_glycosaminoglycans_intestinal_inflammation.pdf</a:t>
            </a:r>
            <a:endParaRPr lang="en-US" dirty="0"/>
          </a:p>
        </p:txBody>
      </p:sp>
      <p:sp>
        <p:nvSpPr>
          <p:cNvPr id="4" name="Slide Number Placeholder 3"/>
          <p:cNvSpPr>
            <a:spLocks noGrp="1"/>
          </p:cNvSpPr>
          <p:nvPr>
            <p:ph type="sldNum" sz="quarter" idx="10"/>
          </p:nvPr>
        </p:nvSpPr>
        <p:spPr/>
        <p:txBody>
          <a:bodyPr/>
          <a:lstStyle/>
          <a:p>
            <a:fld id="{D6646B74-AB6B-C64C-AC40-32501193498A}"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EACEDE-6587-3346-9C65-0A363BC716B8}" type="datetimeFigureOut">
              <a:rPr lang="en-US" smtClean="0"/>
              <a:t>10/29/13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58F7A-EA87-2241-A88F-763AB061A716}" type="slidenum">
              <a:rPr lang="en-US" smtClean="0"/>
              <a:t>‹#›</a:t>
            </a:fld>
            <a:endParaRPr lang="en-US"/>
          </a:p>
        </p:txBody>
      </p:sp>
    </p:spTree>
    <p:extLst>
      <p:ext uri="{BB962C8B-B14F-4D97-AF65-F5344CB8AC3E}">
        <p14:creationId xmlns:p14="http://schemas.microsoft.com/office/powerpoint/2010/main" val="3287522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EACEDE-6587-3346-9C65-0A363BC716B8}" type="datetimeFigureOut">
              <a:rPr lang="en-US" smtClean="0"/>
              <a:t>10/29/13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58F7A-EA87-2241-A88F-763AB061A716}" type="slidenum">
              <a:rPr lang="en-US" smtClean="0"/>
              <a:t>‹#›</a:t>
            </a:fld>
            <a:endParaRPr lang="en-US"/>
          </a:p>
        </p:txBody>
      </p:sp>
    </p:spTree>
    <p:extLst>
      <p:ext uri="{BB962C8B-B14F-4D97-AF65-F5344CB8AC3E}">
        <p14:creationId xmlns:p14="http://schemas.microsoft.com/office/powerpoint/2010/main" val="503761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EACEDE-6587-3346-9C65-0A363BC716B8}" type="datetimeFigureOut">
              <a:rPr lang="en-US" smtClean="0"/>
              <a:t>10/29/13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58F7A-EA87-2241-A88F-763AB061A716}" type="slidenum">
              <a:rPr lang="en-US" smtClean="0"/>
              <a:t>‹#›</a:t>
            </a:fld>
            <a:endParaRPr lang="en-US"/>
          </a:p>
        </p:txBody>
      </p:sp>
    </p:spTree>
    <p:extLst>
      <p:ext uri="{BB962C8B-B14F-4D97-AF65-F5344CB8AC3E}">
        <p14:creationId xmlns:p14="http://schemas.microsoft.com/office/powerpoint/2010/main" val="2651846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EACEDE-6587-3346-9C65-0A363BC716B8}" type="datetimeFigureOut">
              <a:rPr lang="en-US" smtClean="0"/>
              <a:t>10/29/13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58F7A-EA87-2241-A88F-763AB061A716}" type="slidenum">
              <a:rPr lang="en-US" smtClean="0"/>
              <a:t>‹#›</a:t>
            </a:fld>
            <a:endParaRPr lang="en-US"/>
          </a:p>
        </p:txBody>
      </p:sp>
    </p:spTree>
    <p:extLst>
      <p:ext uri="{BB962C8B-B14F-4D97-AF65-F5344CB8AC3E}">
        <p14:creationId xmlns:p14="http://schemas.microsoft.com/office/powerpoint/2010/main" val="4108605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ACEDE-6587-3346-9C65-0A363BC716B8}" type="datetimeFigureOut">
              <a:rPr lang="en-US" smtClean="0"/>
              <a:t>10/29/13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58F7A-EA87-2241-A88F-763AB061A716}" type="slidenum">
              <a:rPr lang="en-US" smtClean="0"/>
              <a:t>‹#›</a:t>
            </a:fld>
            <a:endParaRPr lang="en-US"/>
          </a:p>
        </p:txBody>
      </p:sp>
    </p:spTree>
    <p:extLst>
      <p:ext uri="{BB962C8B-B14F-4D97-AF65-F5344CB8AC3E}">
        <p14:creationId xmlns:p14="http://schemas.microsoft.com/office/powerpoint/2010/main" val="2769424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EACEDE-6587-3346-9C65-0A363BC716B8}" type="datetimeFigureOut">
              <a:rPr lang="en-US" smtClean="0"/>
              <a:t>10/29/13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58F7A-EA87-2241-A88F-763AB061A716}" type="slidenum">
              <a:rPr lang="en-US" smtClean="0"/>
              <a:t>‹#›</a:t>
            </a:fld>
            <a:endParaRPr lang="en-US"/>
          </a:p>
        </p:txBody>
      </p:sp>
    </p:spTree>
    <p:extLst>
      <p:ext uri="{BB962C8B-B14F-4D97-AF65-F5344CB8AC3E}">
        <p14:creationId xmlns:p14="http://schemas.microsoft.com/office/powerpoint/2010/main" val="3570976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EACEDE-6587-3346-9C65-0A363BC716B8}" type="datetimeFigureOut">
              <a:rPr lang="en-US" smtClean="0"/>
              <a:t>10/29/13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358F7A-EA87-2241-A88F-763AB061A716}" type="slidenum">
              <a:rPr lang="en-US" smtClean="0"/>
              <a:t>‹#›</a:t>
            </a:fld>
            <a:endParaRPr lang="en-US"/>
          </a:p>
        </p:txBody>
      </p:sp>
    </p:spTree>
    <p:extLst>
      <p:ext uri="{BB962C8B-B14F-4D97-AF65-F5344CB8AC3E}">
        <p14:creationId xmlns:p14="http://schemas.microsoft.com/office/powerpoint/2010/main" val="1961059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EACEDE-6587-3346-9C65-0A363BC716B8}" type="datetimeFigureOut">
              <a:rPr lang="en-US" smtClean="0"/>
              <a:t>10/29/13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358F7A-EA87-2241-A88F-763AB061A716}" type="slidenum">
              <a:rPr lang="en-US" smtClean="0"/>
              <a:t>‹#›</a:t>
            </a:fld>
            <a:endParaRPr lang="en-US"/>
          </a:p>
        </p:txBody>
      </p:sp>
    </p:spTree>
    <p:extLst>
      <p:ext uri="{BB962C8B-B14F-4D97-AF65-F5344CB8AC3E}">
        <p14:creationId xmlns:p14="http://schemas.microsoft.com/office/powerpoint/2010/main" val="310026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ACEDE-6587-3346-9C65-0A363BC716B8}" type="datetimeFigureOut">
              <a:rPr lang="en-US" smtClean="0"/>
              <a:t>10/29/13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58F7A-EA87-2241-A88F-763AB061A716}" type="slidenum">
              <a:rPr lang="en-US" smtClean="0"/>
              <a:t>‹#›</a:t>
            </a:fld>
            <a:endParaRPr lang="en-US"/>
          </a:p>
        </p:txBody>
      </p:sp>
    </p:spTree>
    <p:extLst>
      <p:ext uri="{BB962C8B-B14F-4D97-AF65-F5344CB8AC3E}">
        <p14:creationId xmlns:p14="http://schemas.microsoft.com/office/powerpoint/2010/main" val="753482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ACEDE-6587-3346-9C65-0A363BC716B8}" type="datetimeFigureOut">
              <a:rPr lang="en-US" smtClean="0"/>
              <a:t>10/29/13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58F7A-EA87-2241-A88F-763AB061A716}" type="slidenum">
              <a:rPr lang="en-US" smtClean="0"/>
              <a:t>‹#›</a:t>
            </a:fld>
            <a:endParaRPr lang="en-US"/>
          </a:p>
        </p:txBody>
      </p:sp>
    </p:spTree>
    <p:extLst>
      <p:ext uri="{BB962C8B-B14F-4D97-AF65-F5344CB8AC3E}">
        <p14:creationId xmlns:p14="http://schemas.microsoft.com/office/powerpoint/2010/main" val="1322099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ACEDE-6587-3346-9C65-0A363BC716B8}" type="datetimeFigureOut">
              <a:rPr lang="en-US" smtClean="0"/>
              <a:t>10/29/13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58F7A-EA87-2241-A88F-763AB061A716}" type="slidenum">
              <a:rPr lang="en-US" smtClean="0"/>
              <a:t>‹#›</a:t>
            </a:fld>
            <a:endParaRPr lang="en-US"/>
          </a:p>
        </p:txBody>
      </p:sp>
    </p:spTree>
    <p:extLst>
      <p:ext uri="{BB962C8B-B14F-4D97-AF65-F5344CB8AC3E}">
        <p14:creationId xmlns:p14="http://schemas.microsoft.com/office/powerpoint/2010/main" val="34821823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ACEDE-6587-3346-9C65-0A363BC716B8}" type="datetimeFigureOut">
              <a:rPr lang="en-US" smtClean="0"/>
              <a:t>10/29/13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358F7A-EA87-2241-A88F-763AB061A716}" type="slidenum">
              <a:rPr lang="en-US" smtClean="0"/>
              <a:t>‹#›</a:t>
            </a:fld>
            <a:endParaRPr lang="en-US"/>
          </a:p>
        </p:txBody>
      </p:sp>
    </p:spTree>
    <p:extLst>
      <p:ext uri="{BB962C8B-B14F-4D97-AF65-F5344CB8AC3E}">
        <p14:creationId xmlns:p14="http://schemas.microsoft.com/office/powerpoint/2010/main" val="3258545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d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jp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image" Target="../media/image29.gif"/><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61.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3.gi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34.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267" y="233876"/>
            <a:ext cx="8271933" cy="1470025"/>
          </a:xfrm>
        </p:spPr>
        <p:txBody>
          <a:bodyPr/>
          <a:lstStyle/>
          <a:p>
            <a:r>
              <a:rPr lang="en-US" b="1" dirty="0" smtClean="0"/>
              <a:t>3. Gut Microbes:</a:t>
            </a:r>
            <a:br>
              <a:rPr lang="en-US" b="1" dirty="0" smtClean="0"/>
            </a:br>
            <a:r>
              <a:rPr lang="en-US" b="1" dirty="0" smtClean="0"/>
              <a:t> How They </a:t>
            </a:r>
            <a:r>
              <a:rPr lang="en-US" b="1" dirty="0"/>
              <a:t>H</a:t>
            </a:r>
            <a:r>
              <a:rPr lang="en-US" b="1" dirty="0" smtClean="0"/>
              <a:t>elp us Out</a:t>
            </a:r>
            <a:endParaRPr lang="en-US" b="1" dirty="0"/>
          </a:p>
        </p:txBody>
      </p:sp>
      <p:sp>
        <p:nvSpPr>
          <p:cNvPr id="3" name="Subtitle 2"/>
          <p:cNvSpPr>
            <a:spLocks noGrp="1"/>
          </p:cNvSpPr>
          <p:nvPr>
            <p:ph type="subTitle" idx="1"/>
          </p:nvPr>
        </p:nvSpPr>
        <p:spPr/>
        <p:txBody>
          <a:bodyPr/>
          <a:lstStyle/>
          <a:p>
            <a:endParaRPr lang="en-US"/>
          </a:p>
        </p:txBody>
      </p:sp>
      <p:pic>
        <p:nvPicPr>
          <p:cNvPr id="4" name="Picture 3" descr="burger-bacteri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4266" y="3156051"/>
            <a:ext cx="5029201" cy="3558018"/>
          </a:xfrm>
          <a:prstGeom prst="rect">
            <a:avLst/>
          </a:prstGeom>
        </p:spPr>
      </p:pic>
      <p:sp>
        <p:nvSpPr>
          <p:cNvPr id="5" name="Subtitle 2"/>
          <p:cNvSpPr txBox="1">
            <a:spLocks/>
          </p:cNvSpPr>
          <p:nvPr/>
        </p:nvSpPr>
        <p:spPr>
          <a:xfrm>
            <a:off x="1371605" y="1703901"/>
            <a:ext cx="6400800" cy="1752600"/>
          </a:xfrm>
          <a:prstGeom prst="rect">
            <a:avLst/>
          </a:prstGeom>
          <a:ln>
            <a:noFill/>
          </a:ln>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800" dirty="0" smtClean="0">
                <a:solidFill>
                  <a:schemeClr val="tx1"/>
                </a:solidFill>
              </a:rPr>
              <a:t>Stephanie Seneff</a:t>
            </a:r>
          </a:p>
          <a:p>
            <a:r>
              <a:rPr lang="en-US" sz="2800" dirty="0" smtClean="0">
                <a:solidFill>
                  <a:schemeClr val="tx1"/>
                </a:solidFill>
              </a:rPr>
              <a:t>Wise Traditions Workshop</a:t>
            </a:r>
          </a:p>
          <a:p>
            <a:r>
              <a:rPr lang="en-US" sz="2800" dirty="0" smtClean="0">
                <a:solidFill>
                  <a:schemeClr val="tx1"/>
                </a:solidFill>
              </a:rPr>
              <a:t>Nov.  8, 2013</a:t>
            </a:r>
          </a:p>
          <a:p>
            <a:endParaRPr lang="en-US" dirty="0">
              <a:solidFill>
                <a:schemeClr val="tx1"/>
              </a:solidFill>
            </a:endParaRPr>
          </a:p>
        </p:txBody>
      </p:sp>
      <p:sp>
        <p:nvSpPr>
          <p:cNvPr id="6" name="TextBox 5"/>
          <p:cNvSpPr txBox="1"/>
          <p:nvPr/>
        </p:nvSpPr>
        <p:spPr>
          <a:xfrm>
            <a:off x="609592" y="6396335"/>
            <a:ext cx="8626430" cy="461665"/>
          </a:xfrm>
          <a:prstGeom prst="rect">
            <a:avLst/>
          </a:prstGeom>
          <a:noFill/>
        </p:spPr>
        <p:txBody>
          <a:bodyPr wrap="none" rtlCol="0">
            <a:spAutoFit/>
          </a:bodyPr>
          <a:lstStyle/>
          <a:p>
            <a:r>
              <a:rPr lang="en-US" sz="2400" dirty="0" err="1"/>
              <a:t>p</a:t>
            </a:r>
            <a:r>
              <a:rPr lang="en-US" sz="2400" smtClean="0"/>
              <a:t>eople.csail.mit.edu</a:t>
            </a:r>
            <a:r>
              <a:rPr lang="en-US" sz="2400" dirty="0" smtClean="0"/>
              <a:t>/</a:t>
            </a:r>
            <a:r>
              <a:rPr lang="en-US" sz="2400" dirty="0" err="1" smtClean="0"/>
              <a:t>seneff</a:t>
            </a:r>
            <a:r>
              <a:rPr lang="en-US" sz="2400" dirty="0" smtClean="0"/>
              <a:t>/WAPF_Slides_2013/3_gut_bacteria.pdf</a:t>
            </a:r>
          </a:p>
        </p:txBody>
      </p:sp>
    </p:spTree>
    <p:extLst>
      <p:ext uri="{BB962C8B-B14F-4D97-AF65-F5344CB8AC3E}">
        <p14:creationId xmlns:p14="http://schemas.microsoft.com/office/powerpoint/2010/main" val="5896871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0751" y="6396335"/>
            <a:ext cx="7080033" cy="461665"/>
          </a:xfrm>
          <a:prstGeom prst="rect">
            <a:avLst/>
          </a:prstGeom>
          <a:noFill/>
        </p:spPr>
        <p:txBody>
          <a:bodyPr wrap="none" rtlCol="0">
            <a:spAutoFit/>
          </a:bodyPr>
          <a:lstStyle/>
          <a:p>
            <a:r>
              <a:rPr lang="en-US" sz="2400" dirty="0" smtClean="0">
                <a:solidFill>
                  <a:srgbClr val="FF0000"/>
                </a:solidFill>
              </a:rPr>
              <a:t>*</a:t>
            </a:r>
            <a:r>
              <a:rPr lang="en-US" sz="2400" dirty="0" smtClean="0"/>
              <a:t>A</a:t>
            </a:r>
            <a:r>
              <a:rPr lang="en-US" sz="2400" dirty="0"/>
              <a:t>. </a:t>
            </a:r>
            <a:r>
              <a:rPr lang="en-US" sz="2400" dirty="0" err="1"/>
              <a:t>Samsel</a:t>
            </a:r>
            <a:r>
              <a:rPr lang="en-US" sz="2400" dirty="0"/>
              <a:t> and S. Seneff, Entropy 2013, 15, 1416-1463.</a:t>
            </a:r>
          </a:p>
        </p:txBody>
      </p:sp>
      <p:pic>
        <p:nvPicPr>
          <p:cNvPr id="5" name="Picture 4" descr="roundu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2130" y="1244607"/>
            <a:ext cx="2794000" cy="2794000"/>
          </a:xfrm>
          <a:prstGeom prst="rect">
            <a:avLst/>
          </a:prstGeom>
        </p:spPr>
      </p:pic>
      <p:sp>
        <p:nvSpPr>
          <p:cNvPr id="2" name="Title 1"/>
          <p:cNvSpPr>
            <a:spLocks noGrp="1"/>
          </p:cNvSpPr>
          <p:nvPr>
            <p:ph type="title"/>
          </p:nvPr>
        </p:nvSpPr>
        <p:spPr>
          <a:xfrm>
            <a:off x="-50805" y="0"/>
            <a:ext cx="9093197" cy="1143000"/>
          </a:xfrm>
        </p:spPr>
        <p:txBody>
          <a:bodyPr>
            <a:normAutofit fontScale="90000"/>
          </a:bodyPr>
          <a:lstStyle/>
          <a:p>
            <a:r>
              <a:rPr lang="en-US" b="1" dirty="0" smtClean="0"/>
              <a:t>Glyphosate and </a:t>
            </a:r>
            <a:r>
              <a:rPr lang="en-US" b="1" dirty="0" smtClean="0"/>
              <a:t>the </a:t>
            </a:r>
            <a:r>
              <a:rPr lang="en-US" b="1" dirty="0" err="1" smtClean="0"/>
              <a:t>Shikimate</a:t>
            </a:r>
            <a:r>
              <a:rPr lang="en-US" b="1" dirty="0" smtClean="0"/>
              <a:t> </a:t>
            </a:r>
            <a:r>
              <a:rPr lang="en-US" b="1" dirty="0" smtClean="0"/>
              <a:t>Pathway</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Glyphosate disrupts the </a:t>
            </a:r>
            <a:r>
              <a:rPr lang="en-US" dirty="0" err="1" smtClean="0"/>
              <a:t>shikimate</a:t>
            </a:r>
            <a:r>
              <a:rPr lang="en-US" dirty="0" smtClean="0"/>
              <a:t> </a:t>
            </a:r>
            <a:r>
              <a:rPr lang="en-US" dirty="0" smtClean="0"/>
              <a:t>             pathway</a:t>
            </a:r>
            <a:r>
              <a:rPr lang="en-US" dirty="0" smtClean="0"/>
              <a:t>, leading to </a:t>
            </a:r>
            <a:r>
              <a:rPr lang="en-US" dirty="0" err="1" smtClean="0"/>
              <a:t>dysbiosis</a:t>
            </a:r>
            <a:r>
              <a:rPr lang="en-US" dirty="0" smtClean="0"/>
              <a:t> of </a:t>
            </a:r>
            <a:r>
              <a:rPr lang="en-US" dirty="0" smtClean="0"/>
              <a:t>                       aromatic </a:t>
            </a:r>
            <a:r>
              <a:rPr lang="en-US" dirty="0" smtClean="0"/>
              <a:t>amino acids</a:t>
            </a:r>
          </a:p>
          <a:p>
            <a:r>
              <a:rPr lang="en-US" dirty="0" smtClean="0"/>
              <a:t>Monsanto claims glyphosate is </a:t>
            </a:r>
            <a:r>
              <a:rPr lang="en-US" dirty="0" smtClean="0"/>
              <a:t>                             safe </a:t>
            </a:r>
            <a:r>
              <a:rPr lang="en-US" dirty="0" smtClean="0"/>
              <a:t>because human cells </a:t>
            </a:r>
            <a:r>
              <a:rPr lang="en-US" dirty="0" smtClean="0"/>
              <a:t>don’t                           </a:t>
            </a:r>
            <a:r>
              <a:rPr lang="en-US" dirty="0" smtClean="0"/>
              <a:t>have the </a:t>
            </a:r>
            <a:r>
              <a:rPr lang="en-US" dirty="0" err="1" smtClean="0"/>
              <a:t>shikimate</a:t>
            </a:r>
            <a:r>
              <a:rPr lang="en-US" dirty="0" smtClean="0"/>
              <a:t> pathway</a:t>
            </a:r>
          </a:p>
          <a:p>
            <a:r>
              <a:rPr lang="en-US" dirty="0" smtClean="0"/>
              <a:t>However, gut bacteria are very important to human health, and they </a:t>
            </a:r>
            <a:r>
              <a:rPr lang="en-US" i="1" dirty="0" smtClean="0">
                <a:solidFill>
                  <a:srgbClr val="FF0000"/>
                </a:solidFill>
              </a:rPr>
              <a:t>do</a:t>
            </a:r>
            <a:r>
              <a:rPr lang="en-US" dirty="0" smtClean="0">
                <a:solidFill>
                  <a:srgbClr val="FF0000"/>
                </a:solidFill>
              </a:rPr>
              <a:t> </a:t>
            </a:r>
            <a:r>
              <a:rPr lang="en-US" dirty="0" smtClean="0"/>
              <a:t>have the pathway</a:t>
            </a:r>
          </a:p>
          <a:p>
            <a:r>
              <a:rPr lang="en-US" dirty="0" err="1" smtClean="0"/>
              <a:t>Dysbiosis</a:t>
            </a:r>
            <a:r>
              <a:rPr lang="en-US" dirty="0" smtClean="0"/>
              <a:t> in the gut is increasingly being recognized as a factor in modern diseases</a:t>
            </a:r>
            <a:endParaRPr lang="en-US" dirty="0"/>
          </a:p>
        </p:txBody>
      </p:sp>
      <p:sp>
        <p:nvSpPr>
          <p:cNvPr id="6" name="TextBox 5"/>
          <p:cNvSpPr txBox="1"/>
          <p:nvPr/>
        </p:nvSpPr>
        <p:spPr>
          <a:xfrm>
            <a:off x="1930398" y="2133600"/>
            <a:ext cx="5080001" cy="2554545"/>
          </a:xfrm>
          <a:prstGeom prst="rect">
            <a:avLst/>
          </a:prstGeom>
          <a:solidFill>
            <a:srgbClr val="FDFFCB"/>
          </a:solidFill>
          <a:ln>
            <a:solidFill>
              <a:schemeClr val="tx1"/>
            </a:solidFill>
          </a:ln>
        </p:spPr>
        <p:txBody>
          <a:bodyPr wrap="square" rtlCol="0">
            <a:spAutoFit/>
          </a:bodyPr>
          <a:lstStyle/>
          <a:p>
            <a:pPr algn="ctr"/>
            <a:endParaRPr lang="en-US" sz="3200" dirty="0" smtClean="0"/>
          </a:p>
          <a:p>
            <a:pPr algn="ctr"/>
            <a:r>
              <a:rPr lang="en-US" sz="3200" dirty="0" smtClean="0"/>
              <a:t>I will have much more to     say about this in the      section on glyphosate</a:t>
            </a:r>
          </a:p>
          <a:p>
            <a:pPr algn="ctr"/>
            <a:endParaRPr lang="en-US" sz="3200" dirty="0"/>
          </a:p>
        </p:txBody>
      </p:sp>
    </p:spTree>
    <p:extLst>
      <p:ext uri="{BB962C8B-B14F-4D97-AF65-F5344CB8AC3E}">
        <p14:creationId xmlns:p14="http://schemas.microsoft.com/office/powerpoint/2010/main" val="14170517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Celiac Disease: an Epidemic</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a:t>C</a:t>
            </a:r>
            <a:r>
              <a:rPr lang="en-US" dirty="0" smtClean="0"/>
              <a:t>eliac </a:t>
            </a:r>
            <a:r>
              <a:rPr lang="en-US" dirty="0" smtClean="0"/>
              <a:t>disease (gluten intolerance) </a:t>
            </a:r>
            <a:r>
              <a:rPr lang="en-US" dirty="0"/>
              <a:t>is found throughout the US at a rate of up </a:t>
            </a:r>
            <a:r>
              <a:rPr lang="en-US" dirty="0" smtClean="0"/>
              <a:t>to 1 in every 133 persons, several orders of magnitude higher than previously estimated</a:t>
            </a:r>
          </a:p>
          <a:p>
            <a:r>
              <a:rPr lang="en-US" dirty="0" smtClean="0"/>
              <a:t>Our food choices and environmental toxins influence which genes get expressed		</a:t>
            </a:r>
          </a:p>
          <a:p>
            <a:r>
              <a:rPr lang="en-US" dirty="0" smtClean="0"/>
              <a:t>Celiac disease can be framed as a healthy response to an unhealthy food</a:t>
            </a:r>
          </a:p>
          <a:p>
            <a:pPr lvl="1"/>
            <a:r>
              <a:rPr lang="en-US" dirty="0" smtClean="0"/>
              <a:t>Diarrhea expels the toxins quickly</a:t>
            </a:r>
            <a:endParaRPr lang="en-US" dirty="0"/>
          </a:p>
          <a:p>
            <a:endParaRPr lang="en-US" dirty="0"/>
          </a:p>
        </p:txBody>
      </p:sp>
      <p:sp>
        <p:nvSpPr>
          <p:cNvPr id="4" name="TextBox 3"/>
          <p:cNvSpPr txBox="1"/>
          <p:nvPr/>
        </p:nvSpPr>
        <p:spPr>
          <a:xfrm>
            <a:off x="3997890" y="6126163"/>
            <a:ext cx="5146110" cy="954107"/>
          </a:xfrm>
          <a:prstGeom prst="rect">
            <a:avLst/>
          </a:prstGeom>
          <a:noFill/>
        </p:spPr>
        <p:txBody>
          <a:bodyPr wrap="none" rtlCol="0">
            <a:spAutoFit/>
          </a:bodyPr>
          <a:lstStyle/>
          <a:p>
            <a:r>
              <a:rPr lang="en-US" sz="2800" dirty="0" smtClean="0">
                <a:solidFill>
                  <a:srgbClr val="FF0000"/>
                </a:solidFill>
              </a:rPr>
              <a:t>*</a:t>
            </a:r>
            <a:r>
              <a:rPr lang="en-US" sz="2800" i="1" dirty="0" err="1"/>
              <a:t>Sayer</a:t>
            </a:r>
            <a:r>
              <a:rPr lang="en-US" sz="2800" i="1" dirty="0"/>
              <a:t> </a:t>
            </a:r>
            <a:r>
              <a:rPr lang="en-US" sz="2800" i="1" dirty="0" err="1"/>
              <a:t>Ji</a:t>
            </a:r>
            <a:r>
              <a:rPr lang="en-US" sz="2800" dirty="0"/>
              <a:t>, The Dark Side of Wheat.</a:t>
            </a:r>
          </a:p>
          <a:p>
            <a:endParaRPr lang="en-US" sz="2800" dirty="0"/>
          </a:p>
        </p:txBody>
      </p:sp>
    </p:spTree>
    <p:extLst>
      <p:ext uri="{BB962C8B-B14F-4D97-AF65-F5344CB8AC3E}">
        <p14:creationId xmlns:p14="http://schemas.microsoft.com/office/powerpoint/2010/main" val="224947995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“Time </a:t>
            </a:r>
            <a:r>
              <a:rPr lang="en-US" dirty="0"/>
              <a:t>and time again, we hear from patients that they never felt depressed or anxious until they started experiencing problems with their </a:t>
            </a:r>
            <a:r>
              <a:rPr lang="en-US" dirty="0" smtClean="0"/>
              <a:t>gut.  Our </a:t>
            </a:r>
            <a:r>
              <a:rPr lang="en-US" dirty="0"/>
              <a:t>study shows that the gut–brain connection is a two-way street</a:t>
            </a:r>
            <a:r>
              <a:rPr lang="en-US" dirty="0" smtClean="0"/>
              <a:t>.”</a:t>
            </a:r>
          </a:p>
          <a:p>
            <a:pPr marL="0" indent="0">
              <a:buNone/>
            </a:pPr>
            <a:endParaRPr lang="en-US" dirty="0"/>
          </a:p>
          <a:p>
            <a:pPr marL="0" indent="0">
              <a:buNone/>
            </a:pPr>
            <a:r>
              <a:rPr lang="en-US" dirty="0" smtClean="0"/>
              <a:t>-- Dr. Kristin </a:t>
            </a:r>
            <a:r>
              <a:rPr lang="en-US" dirty="0" err="1" smtClean="0"/>
              <a:t>Tillisch</a:t>
            </a:r>
            <a:r>
              <a:rPr lang="en-US" dirty="0" smtClean="0">
                <a:solidFill>
                  <a:srgbClr val="FF0000"/>
                </a:solidFill>
              </a:rPr>
              <a:t>*</a:t>
            </a:r>
            <a:endParaRPr lang="en-US" dirty="0">
              <a:solidFill>
                <a:srgbClr val="FF0000"/>
              </a:solidFill>
            </a:endParaRPr>
          </a:p>
        </p:txBody>
      </p:sp>
      <p:sp>
        <p:nvSpPr>
          <p:cNvPr id="4" name="TextBox 3"/>
          <p:cNvSpPr txBox="1"/>
          <p:nvPr/>
        </p:nvSpPr>
        <p:spPr>
          <a:xfrm>
            <a:off x="457200" y="6350000"/>
            <a:ext cx="8135560" cy="646331"/>
          </a:xfrm>
          <a:prstGeom prst="rect">
            <a:avLst/>
          </a:prstGeom>
          <a:noFill/>
        </p:spPr>
        <p:txBody>
          <a:bodyPr wrap="none" rtlCol="0">
            <a:spAutoFit/>
          </a:bodyPr>
          <a:lstStyle/>
          <a:p>
            <a:r>
              <a:rPr lang="en-US" dirty="0" smtClean="0">
                <a:solidFill>
                  <a:srgbClr val="FF0000"/>
                </a:solidFill>
              </a:rPr>
              <a:t>*</a:t>
            </a:r>
            <a:r>
              <a:rPr lang="en-US" dirty="0" smtClean="0"/>
              <a:t>http</a:t>
            </a:r>
            <a:r>
              <a:rPr lang="en-US" dirty="0"/>
              <a:t>://</a:t>
            </a:r>
            <a:r>
              <a:rPr lang="en-US" dirty="0" err="1"/>
              <a:t>newsroom.ucla.edu</a:t>
            </a:r>
            <a:r>
              <a:rPr lang="en-US" dirty="0"/>
              <a:t>/portal/</a:t>
            </a:r>
            <a:r>
              <a:rPr lang="en-US" dirty="0" err="1"/>
              <a:t>ucla</a:t>
            </a:r>
            <a:r>
              <a:rPr lang="en-US" dirty="0"/>
              <a:t>/changing-gut-bacteria-through-245617.aspx</a:t>
            </a:r>
          </a:p>
          <a:p>
            <a:endParaRPr lang="en-US" dirty="0"/>
          </a:p>
        </p:txBody>
      </p:sp>
    </p:spTree>
    <p:extLst>
      <p:ext uri="{BB962C8B-B14F-4D97-AF65-F5344CB8AC3E}">
        <p14:creationId xmlns:p14="http://schemas.microsoft.com/office/powerpoint/2010/main" val="187322062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21"/>
            <a:ext cx="9144000" cy="1143000"/>
          </a:xfrm>
        </p:spPr>
        <p:txBody>
          <a:bodyPr>
            <a:noAutofit/>
          </a:bodyPr>
          <a:lstStyle/>
          <a:p>
            <a:r>
              <a:rPr lang="en-US" sz="3600" b="1" dirty="0" smtClean="0"/>
              <a:t>Connections Between the Gut and the Brain</a:t>
            </a:r>
            <a:r>
              <a:rPr lang="en-US" sz="3600" b="1" dirty="0" smtClean="0">
                <a:solidFill>
                  <a:srgbClr val="FF0000"/>
                </a:solidFill>
              </a:rPr>
              <a:t>*</a:t>
            </a:r>
            <a:endParaRPr lang="en-US" sz="3600" b="1" dirty="0">
              <a:solidFill>
                <a:srgbClr val="FF0000"/>
              </a:solidFill>
            </a:endParaRPr>
          </a:p>
        </p:txBody>
      </p:sp>
      <p:pic>
        <p:nvPicPr>
          <p:cNvPr id="4" name="Content Placeholder 3" descr="gut_brain_axis.jpg"/>
          <p:cNvPicPr>
            <a:picLocks noGrp="1" noChangeAspect="1"/>
          </p:cNvPicPr>
          <p:nvPr>
            <p:ph idx="1"/>
          </p:nvPr>
        </p:nvPicPr>
        <p:blipFill>
          <a:blip r:embed="rId3">
            <a:extLst>
              <a:ext uri="{28A0092B-C50C-407E-A947-70E740481C1C}">
                <a14:useLocalDpi xmlns:a14="http://schemas.microsoft.com/office/drawing/2010/main" val="0"/>
              </a:ext>
            </a:extLst>
          </a:blip>
          <a:srcRect l="-57280" r="-57280"/>
          <a:stretch>
            <a:fillRect/>
          </a:stretch>
        </p:blipFill>
        <p:spPr>
          <a:xfrm>
            <a:off x="-795868" y="1129033"/>
            <a:ext cx="10326761" cy="5679321"/>
          </a:xfrm>
        </p:spPr>
      </p:pic>
      <p:sp>
        <p:nvSpPr>
          <p:cNvPr id="5" name="TextBox 4"/>
          <p:cNvSpPr txBox="1"/>
          <p:nvPr/>
        </p:nvSpPr>
        <p:spPr>
          <a:xfrm>
            <a:off x="457200" y="6354358"/>
            <a:ext cx="7045393" cy="369332"/>
          </a:xfrm>
          <a:prstGeom prst="rect">
            <a:avLst/>
          </a:prstGeom>
          <a:noFill/>
        </p:spPr>
        <p:txBody>
          <a:bodyPr wrap="none" rtlCol="0">
            <a:spAutoFit/>
          </a:bodyPr>
          <a:lstStyle/>
          <a:p>
            <a:r>
              <a:rPr lang="en-US" dirty="0">
                <a:solidFill>
                  <a:srgbClr val="FF0000"/>
                </a:solidFill>
              </a:rPr>
              <a:t>*</a:t>
            </a:r>
            <a:r>
              <a:rPr lang="en-US" dirty="0"/>
              <a:t> J.F. </a:t>
            </a:r>
            <a:r>
              <a:rPr lang="en-US" dirty="0" err="1"/>
              <a:t>Cryan</a:t>
            </a:r>
            <a:r>
              <a:rPr lang="en-US" dirty="0"/>
              <a:t> and T.G. </a:t>
            </a:r>
            <a:r>
              <a:rPr lang="en-US" dirty="0" err="1"/>
              <a:t>Dinan</a:t>
            </a:r>
            <a:r>
              <a:rPr lang="en-US" dirty="0"/>
              <a:t>, Nature Reviews Neuroscience 2012, 701-712.</a:t>
            </a:r>
          </a:p>
        </p:txBody>
      </p:sp>
    </p:spTree>
    <p:extLst>
      <p:ext uri="{BB962C8B-B14F-4D97-AF65-F5344CB8AC3E}">
        <p14:creationId xmlns:p14="http://schemas.microsoft.com/office/powerpoint/2010/main" val="98328220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Recapitulation</a:t>
            </a:r>
            <a:endParaRPr lang="en-US" b="1" dirty="0"/>
          </a:p>
        </p:txBody>
      </p:sp>
      <p:sp>
        <p:nvSpPr>
          <p:cNvPr id="4" name="Content Placeholder 2"/>
          <p:cNvSpPr txBox="1">
            <a:spLocks/>
          </p:cNvSpPr>
          <p:nvPr/>
        </p:nvSpPr>
        <p:spPr>
          <a:xfrm>
            <a:off x="317511" y="1773241"/>
            <a:ext cx="8504755" cy="450902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Healthy </a:t>
            </a:r>
            <a:r>
              <a:rPr lang="en-US" sz="2800" dirty="0"/>
              <a:t>gut bacteria are essential to health</a:t>
            </a:r>
          </a:p>
          <a:p>
            <a:r>
              <a:rPr lang="en-US" sz="2800" dirty="0"/>
              <a:t>Glyphosate (Roundup) disrupts gut bacteria</a:t>
            </a:r>
          </a:p>
          <a:p>
            <a:r>
              <a:rPr lang="en-US" sz="2800" dirty="0"/>
              <a:t>Celiac disease is a modern epidemic, likely due to glyphosate (more later)</a:t>
            </a:r>
          </a:p>
          <a:p>
            <a:r>
              <a:rPr lang="en-US" sz="2800" dirty="0" smtClean="0"/>
              <a:t>H. </a:t>
            </a:r>
            <a:r>
              <a:rPr lang="en-US" sz="2800" dirty="0"/>
              <a:t>pylori has both pros and </a:t>
            </a:r>
            <a:r>
              <a:rPr lang="en-US" sz="2800" dirty="0" smtClean="0"/>
              <a:t>cons</a:t>
            </a:r>
            <a:endParaRPr lang="en-US" sz="2800" dirty="0"/>
          </a:p>
          <a:p>
            <a:r>
              <a:rPr lang="en-US" sz="2800" dirty="0"/>
              <a:t>The gut-brain axis links gut bacterial distress to neurological diseases</a:t>
            </a:r>
          </a:p>
          <a:p>
            <a:endParaRPr lang="en-US" dirty="0"/>
          </a:p>
        </p:txBody>
      </p:sp>
    </p:spTree>
    <p:extLst>
      <p:ext uri="{BB962C8B-B14F-4D97-AF65-F5344CB8AC3E}">
        <p14:creationId xmlns:p14="http://schemas.microsoft.com/office/powerpoint/2010/main" val="43624573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Content Placeholder 2"/>
          <p:cNvSpPr txBox="1">
            <a:spLocks/>
          </p:cNvSpPr>
          <p:nvPr/>
        </p:nvSpPr>
        <p:spPr>
          <a:xfrm>
            <a:off x="457200" y="2078602"/>
            <a:ext cx="8229600" cy="95680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Arial"/>
              <a:buNone/>
            </a:pPr>
            <a:r>
              <a:rPr lang="en-US" sz="4400" dirty="0" smtClean="0">
                <a:ln>
                  <a:solidFill>
                    <a:srgbClr val="FF0000"/>
                  </a:solidFill>
                </a:ln>
                <a:solidFill>
                  <a:srgbClr val="FF0000"/>
                </a:solidFill>
                <a:latin typeface="Apple Casual"/>
              </a:rPr>
              <a:t>Infection: A Novel Perspective</a:t>
            </a:r>
            <a:endParaRPr lang="en-US" sz="4400" dirty="0">
              <a:ln>
                <a:solidFill>
                  <a:srgbClr val="FF0000"/>
                </a:solidFill>
              </a:ln>
              <a:solidFill>
                <a:srgbClr val="FF0000"/>
              </a:solidFill>
              <a:latin typeface="Apple Casual"/>
            </a:endParaRPr>
          </a:p>
        </p:txBody>
      </p:sp>
    </p:spTree>
    <p:extLst>
      <p:ext uri="{BB962C8B-B14F-4D97-AF65-F5344CB8AC3E}">
        <p14:creationId xmlns:p14="http://schemas.microsoft.com/office/powerpoint/2010/main" val="31740639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Infection</a:t>
            </a:r>
            <a:endParaRPr lang="en-US" b="1" dirty="0"/>
          </a:p>
        </p:txBody>
      </p:sp>
      <p:sp>
        <p:nvSpPr>
          <p:cNvPr id="4" name="TextBox 3"/>
          <p:cNvSpPr txBox="1"/>
          <p:nvPr/>
        </p:nvSpPr>
        <p:spPr>
          <a:xfrm>
            <a:off x="609600" y="1570038"/>
            <a:ext cx="8229600" cy="3970318"/>
          </a:xfrm>
          <a:prstGeom prst="rect">
            <a:avLst/>
          </a:prstGeom>
          <a:solidFill>
            <a:srgbClr val="F9FFCC"/>
          </a:solidFill>
          <a:ln>
            <a:solidFill>
              <a:srgbClr val="000000"/>
            </a:solidFill>
          </a:ln>
        </p:spPr>
        <p:txBody>
          <a:bodyPr wrap="square" rtlCol="0">
            <a:spAutoFit/>
          </a:bodyPr>
          <a:lstStyle/>
          <a:p>
            <a:pPr algn="ctr"/>
            <a:r>
              <a:rPr lang="en-US" sz="2800" dirty="0" smtClean="0">
                <a:latin typeface="Apple Casual"/>
              </a:rPr>
              <a:t>    </a:t>
            </a:r>
          </a:p>
          <a:p>
            <a:pPr algn="ctr"/>
            <a:r>
              <a:rPr lang="en-US" sz="2800" dirty="0">
                <a:latin typeface="Apple Casual"/>
              </a:rPr>
              <a:t>I</a:t>
            </a:r>
            <a:r>
              <a:rPr lang="en-US" sz="2800" dirty="0" smtClean="0">
                <a:latin typeface="Apple Casual"/>
              </a:rPr>
              <a:t>mpaired </a:t>
            </a:r>
            <a:r>
              <a:rPr lang="en-US" sz="2800" dirty="0">
                <a:latin typeface="Apple Casual"/>
              </a:rPr>
              <a:t>c</a:t>
            </a:r>
            <a:r>
              <a:rPr lang="en-US" sz="2800" dirty="0" smtClean="0">
                <a:latin typeface="Apple Casual"/>
              </a:rPr>
              <a:t>holesterol </a:t>
            </a:r>
            <a:r>
              <a:rPr lang="en-US" sz="2800" dirty="0">
                <a:latin typeface="Apple Casual"/>
              </a:rPr>
              <a:t>s</a:t>
            </a:r>
            <a:r>
              <a:rPr lang="en-US" sz="2800" dirty="0" smtClean="0">
                <a:latin typeface="Apple Casual"/>
              </a:rPr>
              <a:t>ulfate </a:t>
            </a:r>
            <a:r>
              <a:rPr lang="en-US" sz="2800" dirty="0" smtClean="0">
                <a:latin typeface="Apple Casual"/>
              </a:rPr>
              <a:t>synthesis can     </a:t>
            </a:r>
            <a:r>
              <a:rPr lang="en-US" sz="2800" dirty="0">
                <a:latin typeface="Apple Casual"/>
              </a:rPr>
              <a:t>lead </a:t>
            </a:r>
            <a:r>
              <a:rPr lang="en-US" sz="2800" dirty="0" smtClean="0">
                <a:latin typeface="Apple Casual"/>
              </a:rPr>
              <a:t>to susceptibility </a:t>
            </a:r>
            <a:r>
              <a:rPr lang="en-US" sz="2800" dirty="0">
                <a:latin typeface="Apple Casual"/>
              </a:rPr>
              <a:t>to </a:t>
            </a:r>
            <a:r>
              <a:rPr lang="en-US" sz="2800" dirty="0" smtClean="0">
                <a:latin typeface="Apple Casual"/>
              </a:rPr>
              <a:t>infection</a:t>
            </a:r>
            <a:r>
              <a:rPr lang="en-US" sz="2800" dirty="0" smtClean="0">
                <a:latin typeface="Apple Casual"/>
              </a:rPr>
              <a:t>,         which </a:t>
            </a:r>
            <a:r>
              <a:rPr lang="en-US" sz="2800" dirty="0" smtClean="0">
                <a:latin typeface="Apple Casual"/>
              </a:rPr>
              <a:t>introduces </a:t>
            </a:r>
            <a:r>
              <a:rPr lang="en-US" sz="2800" dirty="0">
                <a:latin typeface="Apple Casual"/>
              </a:rPr>
              <a:t>w</a:t>
            </a:r>
            <a:r>
              <a:rPr lang="en-US" sz="2800" dirty="0" smtClean="0">
                <a:latin typeface="Apple Casual"/>
              </a:rPr>
              <a:t>idespread </a:t>
            </a:r>
            <a:r>
              <a:rPr lang="en-US" sz="2800" dirty="0">
                <a:latin typeface="Apple Casual"/>
              </a:rPr>
              <a:t>p</a:t>
            </a:r>
            <a:r>
              <a:rPr lang="en-US" sz="2800" dirty="0" smtClean="0">
                <a:latin typeface="Apple Casual"/>
              </a:rPr>
              <a:t>athology</a:t>
            </a:r>
          </a:p>
          <a:p>
            <a:pPr algn="ctr"/>
            <a:endParaRPr lang="en-US" sz="2800" dirty="0" smtClean="0">
              <a:latin typeface="Apple Casual"/>
            </a:endParaRPr>
          </a:p>
          <a:p>
            <a:pPr algn="ctr"/>
            <a:r>
              <a:rPr lang="en-US" sz="2800" dirty="0" smtClean="0">
                <a:latin typeface="Apple Casual"/>
              </a:rPr>
              <a:t>Infection serves a useful </a:t>
            </a:r>
            <a:r>
              <a:rPr lang="en-US" sz="2800" dirty="0">
                <a:latin typeface="Apple Casual"/>
              </a:rPr>
              <a:t>r</a:t>
            </a:r>
            <a:r>
              <a:rPr lang="en-US" sz="2800" dirty="0" smtClean="0">
                <a:latin typeface="Apple Casual"/>
              </a:rPr>
              <a:t>ole in      resupplying </a:t>
            </a:r>
            <a:r>
              <a:rPr lang="en-US" sz="2800" dirty="0">
                <a:latin typeface="Apple Casual"/>
              </a:rPr>
              <a:t>c</a:t>
            </a:r>
            <a:r>
              <a:rPr lang="en-US" sz="2800" dirty="0" smtClean="0">
                <a:latin typeface="Apple Casual"/>
              </a:rPr>
              <a:t>ritical </a:t>
            </a:r>
            <a:r>
              <a:rPr lang="en-US" sz="2800" dirty="0">
                <a:latin typeface="Apple Casual"/>
              </a:rPr>
              <a:t>n</a:t>
            </a:r>
            <a:r>
              <a:rPr lang="en-US" sz="2800" dirty="0" smtClean="0">
                <a:latin typeface="Apple Casual"/>
              </a:rPr>
              <a:t>utrients such as                        </a:t>
            </a:r>
            <a:r>
              <a:rPr lang="en-US" sz="2800" dirty="0" err="1">
                <a:latin typeface="Apple Casual"/>
              </a:rPr>
              <a:t>c</a:t>
            </a:r>
            <a:r>
              <a:rPr lang="en-US" sz="2800" dirty="0" err="1" smtClean="0">
                <a:latin typeface="Apple Casual"/>
              </a:rPr>
              <a:t>obalamin</a:t>
            </a:r>
            <a:r>
              <a:rPr lang="en-US" sz="2800" dirty="0" smtClean="0">
                <a:latin typeface="Apple Casual"/>
              </a:rPr>
              <a:t>, </a:t>
            </a:r>
            <a:r>
              <a:rPr lang="en-US" sz="2800" dirty="0" err="1">
                <a:latin typeface="Apple Casual"/>
              </a:rPr>
              <a:t>f</a:t>
            </a:r>
            <a:r>
              <a:rPr lang="en-US" sz="2800" dirty="0" err="1" smtClean="0">
                <a:latin typeface="Apple Casual"/>
              </a:rPr>
              <a:t>olate</a:t>
            </a:r>
            <a:r>
              <a:rPr lang="en-US" sz="2800" dirty="0" smtClean="0">
                <a:latin typeface="Apple Casual"/>
              </a:rPr>
              <a:t>, and </a:t>
            </a:r>
            <a:r>
              <a:rPr lang="en-US" sz="2800" dirty="0" err="1" smtClean="0">
                <a:latin typeface="Apple Casual"/>
              </a:rPr>
              <a:t>heparan</a:t>
            </a:r>
            <a:r>
              <a:rPr lang="en-US" sz="2800" dirty="0" smtClean="0">
                <a:latin typeface="Apple Casual"/>
              </a:rPr>
              <a:t> sulfate</a:t>
            </a:r>
          </a:p>
          <a:p>
            <a:pPr algn="ctr"/>
            <a:endParaRPr lang="en-US" sz="2800" dirty="0">
              <a:latin typeface="Apple Casual"/>
            </a:endParaRPr>
          </a:p>
        </p:txBody>
      </p:sp>
    </p:spTree>
    <p:extLst>
      <p:ext uri="{BB962C8B-B14F-4D97-AF65-F5344CB8AC3E}">
        <p14:creationId xmlns:p14="http://schemas.microsoft.com/office/powerpoint/2010/main" val="25511837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Leaky Gut Syndrome</a:t>
            </a:r>
            <a:r>
              <a:rPr lang="en-US" b="1" dirty="0" smtClean="0">
                <a:solidFill>
                  <a:srgbClr val="FF0000"/>
                </a:solidFill>
              </a:rPr>
              <a:t>*</a:t>
            </a:r>
            <a:endParaRPr lang="en-US" b="1" dirty="0">
              <a:solidFill>
                <a:srgbClr val="FF0000"/>
              </a:solidFill>
            </a:endParaRPr>
          </a:p>
        </p:txBody>
      </p:sp>
      <p:pic>
        <p:nvPicPr>
          <p:cNvPr id="4" name="Content Placeholder 3" descr="tight-junction-leak.jpg"/>
          <p:cNvPicPr>
            <a:picLocks noGrp="1" noChangeAspect="1"/>
          </p:cNvPicPr>
          <p:nvPr>
            <p:ph idx="1"/>
          </p:nvPr>
        </p:nvPicPr>
        <p:blipFill>
          <a:blip r:embed="rId3"/>
          <a:srcRect t="-2023" b="-2023"/>
          <a:stretch>
            <a:fillRect/>
          </a:stretch>
        </p:blipFill>
        <p:spPr/>
      </p:pic>
      <p:sp>
        <p:nvSpPr>
          <p:cNvPr id="5" name="TextBox 4"/>
          <p:cNvSpPr txBox="1"/>
          <p:nvPr/>
        </p:nvSpPr>
        <p:spPr>
          <a:xfrm>
            <a:off x="2070100" y="6413500"/>
            <a:ext cx="6401187" cy="400110"/>
          </a:xfrm>
          <a:prstGeom prst="rect">
            <a:avLst/>
          </a:prstGeom>
          <a:noFill/>
        </p:spPr>
        <p:txBody>
          <a:bodyPr wrap="none" rtlCol="0">
            <a:spAutoFit/>
          </a:bodyPr>
          <a:lstStyle/>
          <a:p>
            <a:r>
              <a:rPr lang="en-US" sz="2000" dirty="0" smtClean="0">
                <a:solidFill>
                  <a:srgbClr val="FF0000"/>
                </a:solidFill>
              </a:rPr>
              <a:t>*</a:t>
            </a:r>
            <a:r>
              <a:rPr lang="en-US" sz="2000" dirty="0" smtClean="0"/>
              <a:t> From http://</a:t>
            </a:r>
            <a:r>
              <a:rPr lang="en-US" sz="2000" dirty="0" err="1" smtClean="0"/>
              <a:t>www.precisionnutrition.com</a:t>
            </a:r>
            <a:r>
              <a:rPr lang="en-US" sz="2000" dirty="0" smtClean="0"/>
              <a:t>/all-about-gluten</a:t>
            </a:r>
            <a:endParaRPr lang="en-US" sz="2000" dirty="0"/>
          </a:p>
        </p:txBody>
      </p:sp>
    </p:spTree>
    <p:extLst>
      <p:ext uri="{BB962C8B-B14F-4D97-AF65-F5344CB8AC3E}">
        <p14:creationId xmlns:p14="http://schemas.microsoft.com/office/powerpoint/2010/main" val="157898930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Wild Speculation</a:t>
            </a:r>
            <a:endParaRPr lang="en-US" b="1" dirty="0"/>
          </a:p>
        </p:txBody>
      </p:sp>
      <p:sp>
        <p:nvSpPr>
          <p:cNvPr id="3" name="Content Placeholder 2"/>
          <p:cNvSpPr>
            <a:spLocks noGrp="1"/>
          </p:cNvSpPr>
          <p:nvPr>
            <p:ph idx="1"/>
          </p:nvPr>
        </p:nvSpPr>
        <p:spPr>
          <a:xfrm>
            <a:off x="457200" y="1600200"/>
            <a:ext cx="7410124" cy="4525963"/>
          </a:xfrm>
        </p:spPr>
        <p:txBody>
          <a:bodyPr>
            <a:normAutofit fontScale="92500" lnSpcReduction="20000"/>
          </a:bodyPr>
          <a:lstStyle/>
          <a:p>
            <a:r>
              <a:rPr lang="en-US" dirty="0" smtClean="0"/>
              <a:t>Leaky gut and leaky skin and                     leaky blood brain barrier lead                                                  to infiltration of microbes                                        from gut or skin into brain</a:t>
            </a:r>
          </a:p>
          <a:p>
            <a:r>
              <a:rPr lang="en-US" dirty="0" smtClean="0"/>
              <a:t>Bacteria are “lured” into the                                    body &amp; into the brain and                                                    then killed and  harvested to                                              renew important nutrients</a:t>
            </a:r>
          </a:p>
          <a:p>
            <a:r>
              <a:rPr lang="en-US" dirty="0" smtClean="0"/>
              <a:t>Possible nutrients include:</a:t>
            </a:r>
          </a:p>
          <a:p>
            <a:pPr lvl="1"/>
            <a:r>
              <a:rPr lang="en-US" dirty="0" smtClean="0"/>
              <a:t>Vitamin B12 (</a:t>
            </a:r>
            <a:r>
              <a:rPr lang="en-US" dirty="0" err="1" smtClean="0"/>
              <a:t>cobalamin</a:t>
            </a:r>
            <a:r>
              <a:rPr lang="en-US" dirty="0" smtClean="0"/>
              <a:t>), vitamin B9 (</a:t>
            </a:r>
            <a:r>
              <a:rPr lang="en-US" dirty="0" err="1" smtClean="0"/>
              <a:t>folate</a:t>
            </a:r>
            <a:r>
              <a:rPr lang="en-US" dirty="0" smtClean="0"/>
              <a:t>), thiamine, vitamin K and </a:t>
            </a:r>
            <a:r>
              <a:rPr lang="en-US" dirty="0" err="1" smtClean="0"/>
              <a:t>heparan</a:t>
            </a:r>
            <a:r>
              <a:rPr lang="en-US" dirty="0" smtClean="0"/>
              <a:t> sulfate</a:t>
            </a:r>
            <a:endParaRPr lang="en-US" dirty="0"/>
          </a:p>
        </p:txBody>
      </p:sp>
      <p:pic>
        <p:nvPicPr>
          <p:cNvPr id="4" name="Picture 3" descr="gut_bacteria.jpg"/>
          <p:cNvPicPr>
            <a:picLocks noChangeAspect="1"/>
          </p:cNvPicPr>
          <p:nvPr/>
        </p:nvPicPr>
        <p:blipFill>
          <a:blip r:embed="rId2"/>
          <a:stretch>
            <a:fillRect/>
          </a:stretch>
        </p:blipFill>
        <p:spPr>
          <a:xfrm>
            <a:off x="5697635" y="1600200"/>
            <a:ext cx="3302000" cy="2463800"/>
          </a:xfrm>
          <a:prstGeom prst="rect">
            <a:avLst/>
          </a:prstGeom>
        </p:spPr>
      </p:pic>
    </p:spTree>
    <p:extLst>
      <p:ext uri="{BB962C8B-B14F-4D97-AF65-F5344CB8AC3E}">
        <p14:creationId xmlns:p14="http://schemas.microsoft.com/office/powerpoint/2010/main" val="427497756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uterlungs.jpg"/>
          <p:cNvPicPr>
            <a:picLocks noChangeAspect="1"/>
          </p:cNvPicPr>
          <p:nvPr/>
        </p:nvPicPr>
        <p:blipFill>
          <a:blip r:embed="rId2"/>
          <a:stretch>
            <a:fillRect/>
          </a:stretch>
        </p:blipFill>
        <p:spPr>
          <a:xfrm>
            <a:off x="3419999" y="1411837"/>
            <a:ext cx="2427641" cy="3395303"/>
          </a:xfrm>
          <a:prstGeom prst="rect">
            <a:avLst/>
          </a:prstGeom>
        </p:spPr>
      </p:pic>
      <p:sp>
        <p:nvSpPr>
          <p:cNvPr id="2" name="Title 1"/>
          <p:cNvSpPr>
            <a:spLocks noGrp="1"/>
          </p:cNvSpPr>
          <p:nvPr>
            <p:ph type="title"/>
          </p:nvPr>
        </p:nvSpPr>
        <p:spPr>
          <a:xfrm>
            <a:off x="457200" y="-130662"/>
            <a:ext cx="8229600" cy="1143000"/>
          </a:xfrm>
        </p:spPr>
        <p:txBody>
          <a:bodyPr/>
          <a:lstStyle/>
          <a:p>
            <a:r>
              <a:rPr lang="en-US" b="1" dirty="0" smtClean="0"/>
              <a:t>What Causes Increased Infection?</a:t>
            </a:r>
            <a:endParaRPr lang="en-US" b="1" dirty="0"/>
          </a:p>
        </p:txBody>
      </p:sp>
      <p:sp>
        <p:nvSpPr>
          <p:cNvPr id="5" name="Content Placeholder 2"/>
          <p:cNvSpPr txBox="1">
            <a:spLocks/>
          </p:cNvSpPr>
          <p:nvPr/>
        </p:nvSpPr>
        <p:spPr>
          <a:xfrm>
            <a:off x="335588" y="1013247"/>
            <a:ext cx="8229600" cy="952500"/>
          </a:xfrm>
          <a:prstGeom prst="rect">
            <a:avLst/>
          </a:prstGeom>
        </p:spPr>
        <p:txBody>
          <a:bodyPr vert="horz" lIns="91440" tIns="45720" rIns="91440" bIns="45720" rtlCol="0">
            <a:normAutofit fontScale="85000" lnSpcReduction="10000"/>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4000" b="0" i="0" u="none" strike="noStrike" kern="1200" cap="none" spc="0" normalizeH="0" baseline="0" noProof="0" dirty="0" smtClean="0">
                <a:ln>
                  <a:noFill/>
                </a:ln>
                <a:solidFill>
                  <a:srgbClr val="FF0000"/>
                </a:solidFill>
                <a:effectLst/>
                <a:uLnTx/>
                <a:uFillTx/>
                <a:latin typeface="Apple Casual"/>
                <a:ea typeface="+mn-ea"/>
                <a:cs typeface="+mn-cs"/>
              </a:rPr>
              <a:t>Impaired Cholesterol Sulfate Synthesis!</a:t>
            </a:r>
            <a:endParaRPr kumimoji="0" lang="en-US" sz="4000" b="0" i="0" u="none" strike="noStrike" kern="1200" cap="none" spc="0" normalizeH="0" baseline="0" noProof="0" dirty="0">
              <a:ln>
                <a:noFill/>
              </a:ln>
              <a:solidFill>
                <a:srgbClr val="FF0000"/>
              </a:solidFill>
              <a:effectLst/>
              <a:uLnTx/>
              <a:uFillTx/>
              <a:latin typeface="Apple Casual"/>
              <a:ea typeface="+mn-ea"/>
              <a:cs typeface="+mn-cs"/>
            </a:endParaRPr>
          </a:p>
        </p:txBody>
      </p:sp>
      <p:pic>
        <p:nvPicPr>
          <p:cNvPr id="7" name="Picture 6" descr="digestive_system.gif"/>
          <p:cNvPicPr>
            <a:picLocks noChangeAspect="1"/>
          </p:cNvPicPr>
          <p:nvPr/>
        </p:nvPicPr>
        <p:blipFill>
          <a:blip r:embed="rId3"/>
          <a:stretch>
            <a:fillRect/>
          </a:stretch>
        </p:blipFill>
        <p:spPr>
          <a:xfrm>
            <a:off x="2188872" y="3130761"/>
            <a:ext cx="4966181" cy="3727239"/>
          </a:xfrm>
          <a:prstGeom prst="rect">
            <a:avLst/>
          </a:prstGeom>
        </p:spPr>
      </p:pic>
      <p:sp>
        <p:nvSpPr>
          <p:cNvPr id="9" name="TextBox 8"/>
          <p:cNvSpPr txBox="1"/>
          <p:nvPr/>
        </p:nvSpPr>
        <p:spPr>
          <a:xfrm>
            <a:off x="1805646" y="4161072"/>
            <a:ext cx="1348446" cy="461665"/>
          </a:xfrm>
          <a:prstGeom prst="rect">
            <a:avLst/>
          </a:prstGeom>
          <a:solidFill>
            <a:srgbClr val="FFFFFF"/>
          </a:solidFill>
        </p:spPr>
        <p:txBody>
          <a:bodyPr wrap="none" rtlCol="0">
            <a:spAutoFit/>
          </a:bodyPr>
          <a:lstStyle/>
          <a:p>
            <a:r>
              <a:rPr lang="en-US" sz="2400" dirty="0" smtClean="0"/>
              <a:t>Microbes</a:t>
            </a:r>
            <a:endParaRPr lang="en-US" sz="2400" dirty="0"/>
          </a:p>
        </p:txBody>
      </p:sp>
      <p:sp>
        <p:nvSpPr>
          <p:cNvPr id="10" name="TextBox 9"/>
          <p:cNvSpPr txBox="1"/>
          <p:nvPr/>
        </p:nvSpPr>
        <p:spPr>
          <a:xfrm>
            <a:off x="4207467" y="1821520"/>
            <a:ext cx="1348446" cy="461665"/>
          </a:xfrm>
          <a:prstGeom prst="rect">
            <a:avLst/>
          </a:prstGeom>
          <a:solidFill>
            <a:srgbClr val="FFFFFF"/>
          </a:solidFill>
        </p:spPr>
        <p:txBody>
          <a:bodyPr wrap="none" rtlCol="0">
            <a:spAutoFit/>
          </a:bodyPr>
          <a:lstStyle/>
          <a:p>
            <a:r>
              <a:rPr lang="en-US" sz="2400" dirty="0" smtClean="0"/>
              <a:t>Microbes</a:t>
            </a:r>
            <a:endParaRPr lang="en-US" sz="2400" dirty="0"/>
          </a:p>
        </p:txBody>
      </p:sp>
      <p:sp>
        <p:nvSpPr>
          <p:cNvPr id="11" name="TextBox 10"/>
          <p:cNvSpPr txBox="1"/>
          <p:nvPr/>
        </p:nvSpPr>
        <p:spPr>
          <a:xfrm>
            <a:off x="4207467" y="5342772"/>
            <a:ext cx="1348446" cy="461665"/>
          </a:xfrm>
          <a:prstGeom prst="rect">
            <a:avLst/>
          </a:prstGeom>
          <a:solidFill>
            <a:srgbClr val="FFFFFF"/>
          </a:solidFill>
        </p:spPr>
        <p:txBody>
          <a:bodyPr wrap="none" rtlCol="0">
            <a:spAutoFit/>
          </a:bodyPr>
          <a:lstStyle/>
          <a:p>
            <a:r>
              <a:rPr lang="en-US" sz="2400" dirty="0" smtClean="0"/>
              <a:t>Microbes</a:t>
            </a:r>
            <a:endParaRPr lang="en-US" sz="2400" dirty="0"/>
          </a:p>
        </p:txBody>
      </p:sp>
      <p:sp>
        <p:nvSpPr>
          <p:cNvPr id="12" name="Freeform 11"/>
          <p:cNvSpPr/>
          <p:nvPr/>
        </p:nvSpPr>
        <p:spPr>
          <a:xfrm>
            <a:off x="4769608" y="2202125"/>
            <a:ext cx="1134977" cy="801592"/>
          </a:xfrm>
          <a:custGeom>
            <a:avLst/>
            <a:gdLst>
              <a:gd name="connsiteX0" fmla="*/ 0 w 1134977"/>
              <a:gd name="connsiteY0" fmla="*/ 0 h 801592"/>
              <a:gd name="connsiteX1" fmla="*/ 324279 w 1134977"/>
              <a:gd name="connsiteY1" fmla="*/ 689009 h 801592"/>
              <a:gd name="connsiteX2" fmla="*/ 1134977 w 1134977"/>
              <a:gd name="connsiteY2" fmla="*/ 675499 h 801592"/>
            </a:gdLst>
            <a:ahLst/>
            <a:cxnLst>
              <a:cxn ang="0">
                <a:pos x="connsiteX0" y="connsiteY0"/>
              </a:cxn>
              <a:cxn ang="0">
                <a:pos x="connsiteX1" y="connsiteY1"/>
              </a:cxn>
              <a:cxn ang="0">
                <a:pos x="connsiteX2" y="connsiteY2"/>
              </a:cxn>
            </a:cxnLst>
            <a:rect l="l" t="t" r="r" b="b"/>
            <a:pathLst>
              <a:path w="1134977" h="801592">
                <a:moveTo>
                  <a:pt x="0" y="0"/>
                </a:moveTo>
                <a:cubicBezTo>
                  <a:pt x="67558" y="288213"/>
                  <a:pt x="135116" y="576426"/>
                  <a:pt x="324279" y="689009"/>
                </a:cubicBezTo>
                <a:cubicBezTo>
                  <a:pt x="513442" y="801592"/>
                  <a:pt x="1134977" y="675499"/>
                  <a:pt x="1134977" y="675499"/>
                </a:cubicBezTo>
              </a:path>
            </a:pathLst>
          </a:custGeom>
          <a:ln w="57150" cap="flat" cmpd="sng" algn="ctr">
            <a:solidFill>
              <a:srgbClr val="FF0000"/>
            </a:solidFill>
            <a:prstDash val="solid"/>
            <a:round/>
            <a:headEnd type="none" w="med" len="med"/>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2220412" y="4539351"/>
            <a:ext cx="657567" cy="1107818"/>
          </a:xfrm>
          <a:custGeom>
            <a:avLst/>
            <a:gdLst>
              <a:gd name="connsiteX0" fmla="*/ 198171 w 657567"/>
              <a:gd name="connsiteY0" fmla="*/ 0 h 1107818"/>
              <a:gd name="connsiteX1" fmla="*/ 76566 w 657567"/>
              <a:gd name="connsiteY1" fmla="*/ 418809 h 1107818"/>
              <a:gd name="connsiteX2" fmla="*/ 657567 w 657567"/>
              <a:gd name="connsiteY2" fmla="*/ 1107818 h 1107818"/>
            </a:gdLst>
            <a:ahLst/>
            <a:cxnLst>
              <a:cxn ang="0">
                <a:pos x="connsiteX0" y="connsiteY0"/>
              </a:cxn>
              <a:cxn ang="0">
                <a:pos x="connsiteX1" y="connsiteY1"/>
              </a:cxn>
              <a:cxn ang="0">
                <a:pos x="connsiteX2" y="connsiteY2"/>
              </a:cxn>
            </a:cxnLst>
            <a:rect l="l" t="t" r="r" b="b"/>
            <a:pathLst>
              <a:path w="657567" h="1107818">
                <a:moveTo>
                  <a:pt x="198171" y="0"/>
                </a:moveTo>
                <a:cubicBezTo>
                  <a:pt x="99085" y="117086"/>
                  <a:pt x="0" y="234173"/>
                  <a:pt x="76566" y="418809"/>
                </a:cubicBezTo>
                <a:cubicBezTo>
                  <a:pt x="153132" y="603445"/>
                  <a:pt x="657567" y="1107818"/>
                  <a:pt x="657567" y="1107818"/>
                </a:cubicBezTo>
              </a:path>
            </a:pathLst>
          </a:custGeom>
          <a:ln w="57150" cap="flat" cmpd="sng" algn="ctr">
            <a:solidFill>
              <a:srgbClr val="FF0000"/>
            </a:solidFill>
            <a:prstDash val="solid"/>
            <a:round/>
            <a:headEnd type="none" w="med" len="med"/>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4814647" y="4255641"/>
            <a:ext cx="711612" cy="1094308"/>
          </a:xfrm>
          <a:custGeom>
            <a:avLst/>
            <a:gdLst>
              <a:gd name="connsiteX0" fmla="*/ 90077 w 711612"/>
              <a:gd name="connsiteY0" fmla="*/ 1094308 h 1094308"/>
              <a:gd name="connsiteX1" fmla="*/ 103589 w 711612"/>
              <a:gd name="connsiteY1" fmla="*/ 607949 h 1094308"/>
              <a:gd name="connsiteX2" fmla="*/ 711612 w 711612"/>
              <a:gd name="connsiteY2" fmla="*/ 0 h 1094308"/>
            </a:gdLst>
            <a:ahLst/>
            <a:cxnLst>
              <a:cxn ang="0">
                <a:pos x="connsiteX0" y="connsiteY0"/>
              </a:cxn>
              <a:cxn ang="0">
                <a:pos x="connsiteX1" y="connsiteY1"/>
              </a:cxn>
              <a:cxn ang="0">
                <a:pos x="connsiteX2" y="connsiteY2"/>
              </a:cxn>
            </a:cxnLst>
            <a:rect l="l" t="t" r="r" b="b"/>
            <a:pathLst>
              <a:path w="711612" h="1094308">
                <a:moveTo>
                  <a:pt x="90077" y="1094308"/>
                </a:moveTo>
                <a:cubicBezTo>
                  <a:pt x="45038" y="942321"/>
                  <a:pt x="0" y="790334"/>
                  <a:pt x="103589" y="607949"/>
                </a:cubicBezTo>
                <a:cubicBezTo>
                  <a:pt x="207178" y="425564"/>
                  <a:pt x="711612" y="0"/>
                  <a:pt x="711612" y="0"/>
                </a:cubicBezTo>
              </a:path>
            </a:pathLst>
          </a:custGeom>
          <a:ln w="57150" cap="flat" cmpd="sng" algn="ctr">
            <a:solidFill>
              <a:srgbClr val="FF0000"/>
            </a:solidFill>
            <a:prstDash val="solid"/>
            <a:round/>
            <a:headEnd type="none" w="med" len="med"/>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058237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p:txBody>
          <a:bodyPr/>
          <a:lstStyle/>
          <a:p>
            <a:r>
              <a:rPr lang="en-US" dirty="0" smtClean="0"/>
              <a:t>Gut bacteria under siege</a:t>
            </a:r>
          </a:p>
          <a:p>
            <a:r>
              <a:rPr lang="en-US" dirty="0" smtClean="0"/>
              <a:t>Infection: </a:t>
            </a:r>
            <a:r>
              <a:rPr lang="en-US" dirty="0" smtClean="0"/>
              <a:t>A </a:t>
            </a:r>
            <a:r>
              <a:rPr lang="en-US" dirty="0" smtClean="0"/>
              <a:t>novel perspective</a:t>
            </a:r>
          </a:p>
          <a:p>
            <a:r>
              <a:rPr lang="en-US" dirty="0" smtClean="0"/>
              <a:t>Influenza</a:t>
            </a:r>
          </a:p>
          <a:p>
            <a:r>
              <a:rPr lang="en-US" dirty="0" smtClean="0"/>
              <a:t>Natural resistance and </a:t>
            </a:r>
            <a:r>
              <a:rPr lang="en-US" dirty="0" smtClean="0"/>
              <a:t>antibiotics</a:t>
            </a:r>
            <a:endParaRPr lang="en-US" dirty="0" smtClean="0"/>
          </a:p>
          <a:p>
            <a:r>
              <a:rPr lang="en-US" dirty="0" smtClean="0"/>
              <a:t>Summary</a:t>
            </a:r>
          </a:p>
          <a:p>
            <a:endParaRPr lang="en-US" dirty="0"/>
          </a:p>
        </p:txBody>
      </p:sp>
    </p:spTree>
    <p:extLst>
      <p:ext uri="{BB962C8B-B14F-4D97-AF65-F5344CB8AC3E}">
        <p14:creationId xmlns:p14="http://schemas.microsoft.com/office/powerpoint/2010/main" val="290896127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2824" cy="1143000"/>
          </a:xfrm>
        </p:spPr>
        <p:txBody>
          <a:bodyPr>
            <a:normAutofit fontScale="90000"/>
          </a:bodyPr>
          <a:lstStyle/>
          <a:p>
            <a:r>
              <a:rPr lang="en-US" b="1" dirty="0" smtClean="0"/>
              <a:t>Adrenalin Stimulates Bacterial Growth</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234380" y="1600200"/>
            <a:ext cx="8229600" cy="4525963"/>
          </a:xfrm>
        </p:spPr>
        <p:txBody>
          <a:bodyPr/>
          <a:lstStyle/>
          <a:p>
            <a:r>
              <a:rPr lang="en-US" dirty="0" smtClean="0"/>
              <a:t>Various species grown in culture (both gram negative and gram positive)</a:t>
            </a:r>
          </a:p>
          <a:p>
            <a:r>
              <a:rPr lang="en-US" dirty="0" smtClean="0"/>
              <a:t>Adrenalin added to medium                                    stimulated growth</a:t>
            </a:r>
          </a:p>
          <a:p>
            <a:r>
              <a:rPr lang="en-US" dirty="0" smtClean="0"/>
              <a:t>Some species produce unknown                  growth-enhancing stimulus in                             presence of adrenalin</a:t>
            </a:r>
          </a:p>
          <a:p>
            <a:pPr lvl="1"/>
            <a:r>
              <a:rPr lang="en-US" dirty="0" smtClean="0"/>
              <a:t>This can stimulate growth of other species as well</a:t>
            </a:r>
            <a:endParaRPr lang="en-US" dirty="0"/>
          </a:p>
        </p:txBody>
      </p:sp>
      <p:sp>
        <p:nvSpPr>
          <p:cNvPr id="4" name="TextBox 3"/>
          <p:cNvSpPr txBox="1"/>
          <p:nvPr/>
        </p:nvSpPr>
        <p:spPr>
          <a:xfrm>
            <a:off x="2285933" y="6247513"/>
            <a:ext cx="6858067" cy="461665"/>
          </a:xfrm>
          <a:prstGeom prst="rect">
            <a:avLst/>
          </a:prstGeom>
          <a:noFill/>
        </p:spPr>
        <p:txBody>
          <a:bodyPr wrap="none" rtlCol="0">
            <a:spAutoFit/>
          </a:bodyPr>
          <a:lstStyle/>
          <a:p>
            <a:r>
              <a:rPr lang="en-US" sz="2400" dirty="0" smtClean="0">
                <a:solidFill>
                  <a:srgbClr val="FF0000"/>
                </a:solidFill>
              </a:rPr>
              <a:t>*</a:t>
            </a:r>
            <a:r>
              <a:rPr lang="en-US" sz="2400" dirty="0" smtClean="0"/>
              <a:t>K.S. Kinney et al., Life </a:t>
            </a:r>
            <a:r>
              <a:rPr lang="en-US" sz="2400" dirty="0"/>
              <a:t>Sciences 67 (2000) 3075–3085 </a:t>
            </a:r>
            <a:endParaRPr lang="en-US" sz="2400" dirty="0" smtClean="0"/>
          </a:p>
        </p:txBody>
      </p:sp>
      <p:pic>
        <p:nvPicPr>
          <p:cNvPr id="5" name="Picture 4" descr="bacteri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5977" y="2206150"/>
            <a:ext cx="3091949" cy="3091949"/>
          </a:xfrm>
          <a:prstGeom prst="rect">
            <a:avLst/>
          </a:prstGeom>
        </p:spPr>
      </p:pic>
    </p:spTree>
    <p:extLst>
      <p:ext uri="{BB962C8B-B14F-4D97-AF65-F5344CB8AC3E}">
        <p14:creationId xmlns:p14="http://schemas.microsoft.com/office/powerpoint/2010/main" val="14808432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Sulfate Depletion in Colitis </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417638"/>
            <a:ext cx="8229600" cy="4525963"/>
          </a:xfrm>
        </p:spPr>
        <p:txBody>
          <a:bodyPr>
            <a:normAutofit fontScale="92500" lnSpcReduction="10000"/>
          </a:bodyPr>
          <a:lstStyle/>
          <a:p>
            <a:r>
              <a:rPr lang="en-US" dirty="0" err="1" smtClean="0"/>
              <a:t>GAGs</a:t>
            </a:r>
            <a:r>
              <a:rPr lang="en-US" dirty="0" smtClean="0"/>
              <a:t> in intestinal mucosa greatly depleted in sulfate in association with both colitis and </a:t>
            </a:r>
            <a:r>
              <a:rPr lang="en-US" dirty="0" err="1" smtClean="0"/>
              <a:t>Crohn’s</a:t>
            </a:r>
            <a:r>
              <a:rPr lang="en-US" dirty="0" smtClean="0"/>
              <a:t> disease</a:t>
            </a:r>
          </a:p>
          <a:p>
            <a:pPr lvl="1"/>
            <a:r>
              <a:rPr lang="en-US" dirty="0" smtClean="0"/>
              <a:t>Colitis: mostly </a:t>
            </a:r>
            <a:r>
              <a:rPr lang="en-US" dirty="0" err="1" smtClean="0"/>
              <a:t>GAGs</a:t>
            </a:r>
            <a:r>
              <a:rPr lang="en-US" dirty="0" smtClean="0"/>
              <a:t> in luminal surface</a:t>
            </a:r>
          </a:p>
          <a:p>
            <a:pPr lvl="1"/>
            <a:r>
              <a:rPr lang="en-US" dirty="0" err="1" smtClean="0"/>
              <a:t>Crohn’s</a:t>
            </a:r>
            <a:r>
              <a:rPr lang="en-US" dirty="0" smtClean="0"/>
              <a:t>: mostly </a:t>
            </a:r>
            <a:r>
              <a:rPr lang="en-US" dirty="0" err="1" smtClean="0"/>
              <a:t>GAGs</a:t>
            </a:r>
            <a:r>
              <a:rPr lang="en-US" dirty="0" smtClean="0"/>
              <a:t> near blood vessels</a:t>
            </a:r>
          </a:p>
          <a:p>
            <a:r>
              <a:rPr lang="en-US" dirty="0" smtClean="0"/>
              <a:t>Serum albumin leaves vasculature and penetrates intestinal lining:</a:t>
            </a:r>
          </a:p>
          <a:p>
            <a:pPr lvl="1"/>
            <a:r>
              <a:rPr lang="en-US" dirty="0" smtClean="0"/>
              <a:t>Insufficient negative charge results in easy access</a:t>
            </a:r>
          </a:p>
          <a:p>
            <a:r>
              <a:rPr lang="en-US" dirty="0" smtClean="0"/>
              <a:t>Serum albumin depletion has severe consequences to blood stability</a:t>
            </a:r>
            <a:endParaRPr lang="en-US" dirty="0"/>
          </a:p>
        </p:txBody>
      </p:sp>
      <p:sp>
        <p:nvSpPr>
          <p:cNvPr id="4" name="TextBox 3"/>
          <p:cNvSpPr txBox="1"/>
          <p:nvPr/>
        </p:nvSpPr>
        <p:spPr>
          <a:xfrm>
            <a:off x="1315466" y="6300236"/>
            <a:ext cx="6886771" cy="461665"/>
          </a:xfrm>
          <a:prstGeom prst="rect">
            <a:avLst/>
          </a:prstGeom>
          <a:noFill/>
        </p:spPr>
        <p:txBody>
          <a:bodyPr wrap="none" rtlCol="0">
            <a:spAutoFit/>
          </a:bodyPr>
          <a:lstStyle/>
          <a:p>
            <a:r>
              <a:rPr lang="en-US" sz="2400" dirty="0" smtClean="0">
                <a:solidFill>
                  <a:srgbClr val="FF0000"/>
                </a:solidFill>
              </a:rPr>
              <a:t>*</a:t>
            </a:r>
            <a:r>
              <a:rPr lang="en-US" sz="2400" dirty="0" smtClean="0"/>
              <a:t> </a:t>
            </a:r>
            <a:r>
              <a:rPr lang="en-US" sz="2400" dirty="0" err="1" smtClean="0"/>
              <a:t>Murch</a:t>
            </a:r>
            <a:r>
              <a:rPr lang="en-US" sz="2400" dirty="0" smtClean="0"/>
              <a:t> et al., The Lancet 341:711-714, Mar 20, 1993</a:t>
            </a:r>
            <a:endParaRPr lang="en-US" sz="2400" dirty="0"/>
          </a:p>
        </p:txBody>
      </p:sp>
    </p:spTree>
    <p:extLst>
      <p:ext uri="{BB962C8B-B14F-4D97-AF65-F5344CB8AC3E}">
        <p14:creationId xmlns:p14="http://schemas.microsoft.com/office/powerpoint/2010/main" val="25270630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Sulfate Depletion in Colitis </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417638"/>
            <a:ext cx="8229600" cy="4525963"/>
          </a:xfrm>
        </p:spPr>
        <p:txBody>
          <a:bodyPr>
            <a:normAutofit fontScale="92500" lnSpcReduction="10000"/>
          </a:bodyPr>
          <a:lstStyle/>
          <a:p>
            <a:r>
              <a:rPr lang="en-US" dirty="0" err="1" smtClean="0"/>
              <a:t>GAGs</a:t>
            </a:r>
            <a:r>
              <a:rPr lang="en-US" dirty="0" smtClean="0"/>
              <a:t> in intestinal mucosa greatly depleted in sulfate in association with both colitis and </a:t>
            </a:r>
            <a:r>
              <a:rPr lang="en-US" dirty="0" err="1" smtClean="0"/>
              <a:t>Crohn’s</a:t>
            </a:r>
            <a:r>
              <a:rPr lang="en-US" dirty="0" smtClean="0"/>
              <a:t> disease</a:t>
            </a:r>
          </a:p>
          <a:p>
            <a:pPr lvl="1"/>
            <a:r>
              <a:rPr lang="en-US" dirty="0" smtClean="0"/>
              <a:t>Colitis: mostly </a:t>
            </a:r>
            <a:r>
              <a:rPr lang="en-US" dirty="0" err="1" smtClean="0"/>
              <a:t>GAGs</a:t>
            </a:r>
            <a:r>
              <a:rPr lang="en-US" dirty="0" smtClean="0"/>
              <a:t> in luminal surface</a:t>
            </a:r>
          </a:p>
          <a:p>
            <a:pPr lvl="1"/>
            <a:r>
              <a:rPr lang="en-US" dirty="0" err="1" smtClean="0"/>
              <a:t>Crohn’s</a:t>
            </a:r>
            <a:r>
              <a:rPr lang="en-US" dirty="0" smtClean="0"/>
              <a:t>: mostly </a:t>
            </a:r>
            <a:r>
              <a:rPr lang="en-US" dirty="0" err="1" smtClean="0"/>
              <a:t>GAGs</a:t>
            </a:r>
            <a:r>
              <a:rPr lang="en-US" dirty="0" smtClean="0"/>
              <a:t> near blood vessels</a:t>
            </a:r>
          </a:p>
          <a:p>
            <a:r>
              <a:rPr lang="en-US" dirty="0" smtClean="0"/>
              <a:t>Serum albumin leaves vasculature and penetrates intestinal lining:</a:t>
            </a:r>
          </a:p>
          <a:p>
            <a:pPr lvl="1"/>
            <a:r>
              <a:rPr lang="en-US" dirty="0" smtClean="0"/>
              <a:t>Insufficient negative charge results in easy access</a:t>
            </a:r>
          </a:p>
          <a:p>
            <a:r>
              <a:rPr lang="en-US" dirty="0" smtClean="0"/>
              <a:t>Serum albumin depletion has severe consequences to blood stability</a:t>
            </a:r>
            <a:endParaRPr lang="en-US" dirty="0"/>
          </a:p>
        </p:txBody>
      </p:sp>
      <p:sp>
        <p:nvSpPr>
          <p:cNvPr id="4" name="TextBox 3"/>
          <p:cNvSpPr txBox="1"/>
          <p:nvPr/>
        </p:nvSpPr>
        <p:spPr>
          <a:xfrm>
            <a:off x="1315466" y="6300236"/>
            <a:ext cx="6886771" cy="461665"/>
          </a:xfrm>
          <a:prstGeom prst="rect">
            <a:avLst/>
          </a:prstGeom>
          <a:noFill/>
        </p:spPr>
        <p:txBody>
          <a:bodyPr wrap="none" rtlCol="0">
            <a:spAutoFit/>
          </a:bodyPr>
          <a:lstStyle/>
          <a:p>
            <a:r>
              <a:rPr lang="en-US" sz="2400" dirty="0" smtClean="0">
                <a:solidFill>
                  <a:srgbClr val="FF0000"/>
                </a:solidFill>
              </a:rPr>
              <a:t>*</a:t>
            </a:r>
            <a:r>
              <a:rPr lang="en-US" sz="2400" dirty="0" smtClean="0"/>
              <a:t> </a:t>
            </a:r>
            <a:r>
              <a:rPr lang="en-US" sz="2400" dirty="0" err="1" smtClean="0"/>
              <a:t>Murch</a:t>
            </a:r>
            <a:r>
              <a:rPr lang="en-US" sz="2400" dirty="0" smtClean="0"/>
              <a:t> et al., The Lancet 341:711-714, Mar 20, 1993</a:t>
            </a:r>
            <a:endParaRPr lang="en-US" sz="2400" dirty="0"/>
          </a:p>
        </p:txBody>
      </p:sp>
      <p:sp>
        <p:nvSpPr>
          <p:cNvPr id="5" name="TextBox 4"/>
          <p:cNvSpPr txBox="1"/>
          <p:nvPr/>
        </p:nvSpPr>
        <p:spPr>
          <a:xfrm>
            <a:off x="1315466" y="2393685"/>
            <a:ext cx="6466570" cy="2062103"/>
          </a:xfrm>
          <a:prstGeom prst="rect">
            <a:avLst/>
          </a:prstGeom>
          <a:solidFill>
            <a:srgbClr val="FCF9D6"/>
          </a:solidFill>
          <a:ln>
            <a:solidFill>
              <a:srgbClr val="000000"/>
            </a:solidFill>
          </a:ln>
        </p:spPr>
        <p:txBody>
          <a:bodyPr wrap="square" rtlCol="0">
            <a:spAutoFit/>
          </a:bodyPr>
          <a:lstStyle/>
          <a:p>
            <a:pPr algn="ctr"/>
            <a:endParaRPr lang="en-US" sz="3200" dirty="0" smtClean="0"/>
          </a:p>
          <a:p>
            <a:pPr algn="ctr"/>
            <a:r>
              <a:rPr lang="en-US" sz="3200" dirty="0" smtClean="0"/>
              <a:t>People with colitis or </a:t>
            </a:r>
            <a:r>
              <a:rPr lang="en-US" sz="3200" dirty="0" err="1" smtClean="0"/>
              <a:t>Crohn’s</a:t>
            </a:r>
            <a:r>
              <a:rPr lang="en-US" sz="3200" dirty="0" smtClean="0"/>
              <a:t> have greatly increased risk to colon cancer</a:t>
            </a:r>
          </a:p>
          <a:p>
            <a:pPr algn="ctr"/>
            <a:endParaRPr lang="en-US" sz="3200" dirty="0">
              <a:ln>
                <a:solidFill>
                  <a:srgbClr val="FF0000"/>
                </a:solidFill>
              </a:ln>
            </a:endParaRPr>
          </a:p>
        </p:txBody>
      </p:sp>
    </p:spTree>
    <p:extLst>
      <p:ext uri="{BB962C8B-B14F-4D97-AF65-F5344CB8AC3E}">
        <p14:creationId xmlns:p14="http://schemas.microsoft.com/office/powerpoint/2010/main" val="275600519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Leaky Gut</a:t>
            </a:r>
            <a:endParaRPr lang="en-US" b="1" dirty="0"/>
          </a:p>
        </p:txBody>
      </p:sp>
      <p:sp>
        <p:nvSpPr>
          <p:cNvPr id="3" name="Content Placeholder 2"/>
          <p:cNvSpPr>
            <a:spLocks noGrp="1"/>
          </p:cNvSpPr>
          <p:nvPr>
            <p:ph idx="1"/>
          </p:nvPr>
        </p:nvSpPr>
        <p:spPr>
          <a:xfrm>
            <a:off x="457200" y="1417638"/>
            <a:ext cx="8229600" cy="4525963"/>
          </a:xfrm>
        </p:spPr>
        <p:txBody>
          <a:bodyPr>
            <a:normAutofit/>
          </a:bodyPr>
          <a:lstStyle/>
          <a:p>
            <a:r>
              <a:rPr lang="en-US" dirty="0"/>
              <a:t>R</a:t>
            </a:r>
            <a:r>
              <a:rPr lang="en-US" dirty="0" smtClean="0"/>
              <a:t>educed sulfate in the GAGs in the intestines</a:t>
            </a:r>
          </a:p>
          <a:p>
            <a:r>
              <a:rPr lang="en-US" dirty="0" smtClean="0"/>
              <a:t>Cells are defective in transporting nutrients</a:t>
            </a:r>
          </a:p>
          <a:p>
            <a:pPr lvl="1"/>
            <a:r>
              <a:rPr lang="en-US" dirty="0" smtClean="0"/>
              <a:t>Leads to severe vitamin deficiencies (e.g., B12)</a:t>
            </a:r>
          </a:p>
          <a:p>
            <a:r>
              <a:rPr lang="en-US" dirty="0" smtClean="0"/>
              <a:t>Tight junctions between cells become loose</a:t>
            </a:r>
          </a:p>
          <a:p>
            <a:r>
              <a:rPr lang="en-US" dirty="0" smtClean="0"/>
              <a:t>Microbes can penetrate the gut wall and enter the blood stream</a:t>
            </a:r>
          </a:p>
          <a:p>
            <a:pPr lvl="1"/>
            <a:r>
              <a:rPr lang="en-US" dirty="0" smtClean="0"/>
              <a:t>They can be harvested by macrophages!</a:t>
            </a:r>
            <a:endParaRPr lang="en-US" dirty="0"/>
          </a:p>
        </p:txBody>
      </p:sp>
    </p:spTree>
    <p:extLst>
      <p:ext uri="{BB962C8B-B14F-4D97-AF65-F5344CB8AC3E}">
        <p14:creationId xmlns:p14="http://schemas.microsoft.com/office/powerpoint/2010/main" val="261489660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Microvilli</a:t>
            </a:r>
            <a:r>
              <a:rPr lang="en-US" b="1" dirty="0" smtClean="0"/>
              <a:t> in Gall Bladder Epithelium</a:t>
            </a:r>
            <a:r>
              <a:rPr lang="en-US" b="1" dirty="0" smtClean="0">
                <a:solidFill>
                  <a:srgbClr val="FF0000"/>
                </a:solidFill>
              </a:rPr>
              <a:t>*</a:t>
            </a:r>
            <a:endParaRPr lang="en-US" b="1" dirty="0">
              <a:solidFill>
                <a:srgbClr val="FF0000"/>
              </a:solidFill>
            </a:endParaRPr>
          </a:p>
        </p:txBody>
      </p:sp>
      <p:pic>
        <p:nvPicPr>
          <p:cNvPr id="4" name="Content Placeholder 3" descr="healthy_villi.png"/>
          <p:cNvPicPr>
            <a:picLocks noGrp="1" noChangeAspect="1"/>
          </p:cNvPicPr>
          <p:nvPr>
            <p:ph idx="1"/>
          </p:nvPr>
        </p:nvPicPr>
        <p:blipFill>
          <a:blip r:embed="rId3"/>
          <a:srcRect t="-99001" b="-99001"/>
          <a:stretch>
            <a:fillRect/>
          </a:stretch>
        </p:blipFill>
        <p:spPr>
          <a:xfrm>
            <a:off x="457200" y="0"/>
            <a:ext cx="8229600" cy="4525963"/>
          </a:xfrm>
        </p:spPr>
      </p:pic>
      <p:pic>
        <p:nvPicPr>
          <p:cNvPr id="5" name="Picture 4" descr="unhealthy_villi.png"/>
          <p:cNvPicPr>
            <a:picLocks noChangeAspect="1"/>
          </p:cNvPicPr>
          <p:nvPr/>
        </p:nvPicPr>
        <p:blipFill>
          <a:blip r:embed="rId4"/>
          <a:stretch>
            <a:fillRect/>
          </a:stretch>
        </p:blipFill>
        <p:spPr>
          <a:xfrm>
            <a:off x="812800" y="4092749"/>
            <a:ext cx="7518400" cy="1600200"/>
          </a:xfrm>
          <a:prstGeom prst="rect">
            <a:avLst/>
          </a:prstGeom>
        </p:spPr>
      </p:pic>
      <p:sp>
        <p:nvSpPr>
          <p:cNvPr id="6" name="TextBox 5"/>
          <p:cNvSpPr txBox="1"/>
          <p:nvPr/>
        </p:nvSpPr>
        <p:spPr>
          <a:xfrm>
            <a:off x="1252422" y="2970105"/>
            <a:ext cx="6221926" cy="461665"/>
          </a:xfrm>
          <a:prstGeom prst="rect">
            <a:avLst/>
          </a:prstGeom>
          <a:noFill/>
        </p:spPr>
        <p:txBody>
          <a:bodyPr wrap="none" rtlCol="0">
            <a:spAutoFit/>
          </a:bodyPr>
          <a:lstStyle/>
          <a:p>
            <a:r>
              <a:rPr lang="en-US" sz="2400" dirty="0" smtClean="0"/>
              <a:t>Healthy – negative charge makes them stand tall</a:t>
            </a:r>
            <a:endParaRPr lang="en-US" sz="2400" dirty="0"/>
          </a:p>
        </p:txBody>
      </p:sp>
      <p:sp>
        <p:nvSpPr>
          <p:cNvPr id="7" name="TextBox 6"/>
          <p:cNvSpPr txBox="1"/>
          <p:nvPr/>
        </p:nvSpPr>
        <p:spPr>
          <a:xfrm>
            <a:off x="812800" y="5692949"/>
            <a:ext cx="7138643" cy="461665"/>
          </a:xfrm>
          <a:prstGeom prst="rect">
            <a:avLst/>
          </a:prstGeom>
          <a:noFill/>
        </p:spPr>
        <p:txBody>
          <a:bodyPr wrap="none" rtlCol="0">
            <a:spAutoFit/>
          </a:bodyPr>
          <a:lstStyle/>
          <a:p>
            <a:r>
              <a:rPr lang="en-US" sz="2400" dirty="0" smtClean="0"/>
              <a:t>Unhealthy – addition of cationic polymer destroys them</a:t>
            </a:r>
            <a:endParaRPr lang="en-US" sz="2400" dirty="0"/>
          </a:p>
        </p:txBody>
      </p:sp>
      <p:sp>
        <p:nvSpPr>
          <p:cNvPr id="8" name="TextBox 7"/>
          <p:cNvSpPr txBox="1"/>
          <p:nvPr/>
        </p:nvSpPr>
        <p:spPr>
          <a:xfrm>
            <a:off x="134005" y="6263472"/>
            <a:ext cx="9151514" cy="830997"/>
          </a:xfrm>
          <a:prstGeom prst="rect">
            <a:avLst/>
          </a:prstGeom>
          <a:noFill/>
        </p:spPr>
        <p:txBody>
          <a:bodyPr wrap="none" rtlCol="0">
            <a:spAutoFit/>
          </a:bodyPr>
          <a:lstStyle/>
          <a:p>
            <a:r>
              <a:rPr lang="en-US" sz="2400" dirty="0" smtClean="0">
                <a:solidFill>
                  <a:srgbClr val="FF0000"/>
                </a:solidFill>
              </a:rPr>
              <a:t>*</a:t>
            </a:r>
            <a:r>
              <a:rPr lang="en-US" sz="2400" dirty="0" smtClean="0"/>
              <a:t> Figures 1 and 2 in Quinton and </a:t>
            </a:r>
            <a:r>
              <a:rPr lang="en-US" sz="2400" dirty="0" err="1" smtClean="0"/>
              <a:t>Philpott</a:t>
            </a:r>
            <a:r>
              <a:rPr lang="en-US" sz="2400" dirty="0" smtClean="0"/>
              <a:t>, J. Cell Biol. 56, 1978, 787-796.</a:t>
            </a:r>
          </a:p>
          <a:p>
            <a:endParaRPr lang="en-US" sz="2400" dirty="0"/>
          </a:p>
        </p:txBody>
      </p:sp>
    </p:spTree>
    <p:extLst>
      <p:ext uri="{BB962C8B-B14F-4D97-AF65-F5344CB8AC3E}">
        <p14:creationId xmlns:p14="http://schemas.microsoft.com/office/powerpoint/2010/main" val="283234699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6918"/>
            <a:ext cx="8229600" cy="1143000"/>
          </a:xfrm>
        </p:spPr>
        <p:txBody>
          <a:bodyPr>
            <a:normAutofit fontScale="90000"/>
          </a:bodyPr>
          <a:lstStyle/>
          <a:p>
            <a:r>
              <a:rPr lang="en-US" b="1" dirty="0" smtClean="0"/>
              <a:t>Bacteria can Swim Across Gut Barrier!</a:t>
            </a:r>
            <a:endParaRPr lang="en-US" b="1" dirty="0"/>
          </a:p>
        </p:txBody>
      </p:sp>
      <p:sp>
        <p:nvSpPr>
          <p:cNvPr id="4" name="Freeform 3"/>
          <p:cNvSpPr/>
          <p:nvPr/>
        </p:nvSpPr>
        <p:spPr>
          <a:xfrm>
            <a:off x="1588060" y="3184927"/>
            <a:ext cx="746855" cy="958613"/>
          </a:xfrm>
          <a:custGeom>
            <a:avLst/>
            <a:gdLst>
              <a:gd name="connsiteX0" fmla="*/ 186981 w 746855"/>
              <a:gd name="connsiteY0" fmla="*/ 72151 h 958613"/>
              <a:gd name="connsiteX1" fmla="*/ 677644 w 746855"/>
              <a:gd name="connsiteY1" fmla="*/ 72151 h 958613"/>
              <a:gd name="connsiteX2" fmla="*/ 677644 w 746855"/>
              <a:gd name="connsiteY2" fmla="*/ 519490 h 958613"/>
              <a:gd name="connsiteX3" fmla="*/ 706506 w 746855"/>
              <a:gd name="connsiteY3" fmla="*/ 822526 h 958613"/>
              <a:gd name="connsiteX4" fmla="*/ 57100 w 746855"/>
              <a:gd name="connsiteY4" fmla="*/ 937969 h 958613"/>
              <a:gd name="connsiteX5" fmla="*/ 57100 w 746855"/>
              <a:gd name="connsiteY5" fmla="*/ 418478 h 958613"/>
              <a:gd name="connsiteX6" fmla="*/ 13806 w 746855"/>
              <a:gd name="connsiteY6" fmla="*/ 28860 h 958613"/>
              <a:gd name="connsiteX7" fmla="*/ 331294 w 746855"/>
              <a:gd name="connsiteY7" fmla="*/ 28860 h 95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855" h="958613">
                <a:moveTo>
                  <a:pt x="186981" y="72151"/>
                </a:moveTo>
                <a:cubicBezTo>
                  <a:pt x="391424" y="34872"/>
                  <a:pt x="595867" y="-2406"/>
                  <a:pt x="677644" y="72151"/>
                </a:cubicBezTo>
                <a:cubicBezTo>
                  <a:pt x="759421" y="146708"/>
                  <a:pt x="672834" y="394428"/>
                  <a:pt x="677644" y="519490"/>
                </a:cubicBezTo>
                <a:cubicBezTo>
                  <a:pt x="682454" y="644552"/>
                  <a:pt x="809930" y="752779"/>
                  <a:pt x="706506" y="822526"/>
                </a:cubicBezTo>
                <a:cubicBezTo>
                  <a:pt x="603082" y="892273"/>
                  <a:pt x="165334" y="1005310"/>
                  <a:pt x="57100" y="937969"/>
                </a:cubicBezTo>
                <a:cubicBezTo>
                  <a:pt x="-51134" y="870628"/>
                  <a:pt x="64316" y="569996"/>
                  <a:pt x="57100" y="418478"/>
                </a:cubicBezTo>
                <a:cubicBezTo>
                  <a:pt x="49884" y="266960"/>
                  <a:pt x="-31893" y="93796"/>
                  <a:pt x="13806" y="28860"/>
                </a:cubicBezTo>
                <a:cubicBezTo>
                  <a:pt x="59505" y="-36076"/>
                  <a:pt x="331294" y="28860"/>
                  <a:pt x="331294" y="2886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2364574" y="3184927"/>
            <a:ext cx="746855" cy="958613"/>
          </a:xfrm>
          <a:custGeom>
            <a:avLst/>
            <a:gdLst>
              <a:gd name="connsiteX0" fmla="*/ 186981 w 746855"/>
              <a:gd name="connsiteY0" fmla="*/ 72151 h 958613"/>
              <a:gd name="connsiteX1" fmla="*/ 677644 w 746855"/>
              <a:gd name="connsiteY1" fmla="*/ 72151 h 958613"/>
              <a:gd name="connsiteX2" fmla="*/ 677644 w 746855"/>
              <a:gd name="connsiteY2" fmla="*/ 519490 h 958613"/>
              <a:gd name="connsiteX3" fmla="*/ 706506 w 746855"/>
              <a:gd name="connsiteY3" fmla="*/ 822526 h 958613"/>
              <a:gd name="connsiteX4" fmla="*/ 57100 w 746855"/>
              <a:gd name="connsiteY4" fmla="*/ 937969 h 958613"/>
              <a:gd name="connsiteX5" fmla="*/ 57100 w 746855"/>
              <a:gd name="connsiteY5" fmla="*/ 418478 h 958613"/>
              <a:gd name="connsiteX6" fmla="*/ 13806 w 746855"/>
              <a:gd name="connsiteY6" fmla="*/ 28860 h 958613"/>
              <a:gd name="connsiteX7" fmla="*/ 331294 w 746855"/>
              <a:gd name="connsiteY7" fmla="*/ 28860 h 95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855" h="958613">
                <a:moveTo>
                  <a:pt x="186981" y="72151"/>
                </a:moveTo>
                <a:cubicBezTo>
                  <a:pt x="391424" y="34872"/>
                  <a:pt x="595867" y="-2406"/>
                  <a:pt x="677644" y="72151"/>
                </a:cubicBezTo>
                <a:cubicBezTo>
                  <a:pt x="759421" y="146708"/>
                  <a:pt x="672834" y="394428"/>
                  <a:pt x="677644" y="519490"/>
                </a:cubicBezTo>
                <a:cubicBezTo>
                  <a:pt x="682454" y="644552"/>
                  <a:pt x="809930" y="752779"/>
                  <a:pt x="706506" y="822526"/>
                </a:cubicBezTo>
                <a:cubicBezTo>
                  <a:pt x="603082" y="892273"/>
                  <a:pt x="165334" y="1005310"/>
                  <a:pt x="57100" y="937969"/>
                </a:cubicBezTo>
                <a:cubicBezTo>
                  <a:pt x="-51134" y="870628"/>
                  <a:pt x="64316" y="569996"/>
                  <a:pt x="57100" y="418478"/>
                </a:cubicBezTo>
                <a:cubicBezTo>
                  <a:pt x="49884" y="266960"/>
                  <a:pt x="-31893" y="93796"/>
                  <a:pt x="13806" y="28860"/>
                </a:cubicBezTo>
                <a:cubicBezTo>
                  <a:pt x="59505" y="-36076"/>
                  <a:pt x="331294" y="28860"/>
                  <a:pt x="331294" y="2886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4284392" y="3184927"/>
            <a:ext cx="746855" cy="958613"/>
          </a:xfrm>
          <a:custGeom>
            <a:avLst/>
            <a:gdLst>
              <a:gd name="connsiteX0" fmla="*/ 186981 w 746855"/>
              <a:gd name="connsiteY0" fmla="*/ 72151 h 958613"/>
              <a:gd name="connsiteX1" fmla="*/ 677644 w 746855"/>
              <a:gd name="connsiteY1" fmla="*/ 72151 h 958613"/>
              <a:gd name="connsiteX2" fmla="*/ 677644 w 746855"/>
              <a:gd name="connsiteY2" fmla="*/ 519490 h 958613"/>
              <a:gd name="connsiteX3" fmla="*/ 706506 w 746855"/>
              <a:gd name="connsiteY3" fmla="*/ 822526 h 958613"/>
              <a:gd name="connsiteX4" fmla="*/ 57100 w 746855"/>
              <a:gd name="connsiteY4" fmla="*/ 937969 h 958613"/>
              <a:gd name="connsiteX5" fmla="*/ 57100 w 746855"/>
              <a:gd name="connsiteY5" fmla="*/ 418478 h 958613"/>
              <a:gd name="connsiteX6" fmla="*/ 13806 w 746855"/>
              <a:gd name="connsiteY6" fmla="*/ 28860 h 958613"/>
              <a:gd name="connsiteX7" fmla="*/ 331294 w 746855"/>
              <a:gd name="connsiteY7" fmla="*/ 28860 h 95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855" h="958613">
                <a:moveTo>
                  <a:pt x="186981" y="72151"/>
                </a:moveTo>
                <a:cubicBezTo>
                  <a:pt x="391424" y="34872"/>
                  <a:pt x="595867" y="-2406"/>
                  <a:pt x="677644" y="72151"/>
                </a:cubicBezTo>
                <a:cubicBezTo>
                  <a:pt x="759421" y="146708"/>
                  <a:pt x="672834" y="394428"/>
                  <a:pt x="677644" y="519490"/>
                </a:cubicBezTo>
                <a:cubicBezTo>
                  <a:pt x="682454" y="644552"/>
                  <a:pt x="809930" y="752779"/>
                  <a:pt x="706506" y="822526"/>
                </a:cubicBezTo>
                <a:cubicBezTo>
                  <a:pt x="603082" y="892273"/>
                  <a:pt x="165334" y="1005310"/>
                  <a:pt x="57100" y="937969"/>
                </a:cubicBezTo>
                <a:cubicBezTo>
                  <a:pt x="-51134" y="870628"/>
                  <a:pt x="64316" y="569996"/>
                  <a:pt x="57100" y="418478"/>
                </a:cubicBezTo>
                <a:cubicBezTo>
                  <a:pt x="49884" y="266960"/>
                  <a:pt x="-31893" y="93796"/>
                  <a:pt x="13806" y="28860"/>
                </a:cubicBezTo>
                <a:cubicBezTo>
                  <a:pt x="59505" y="-36076"/>
                  <a:pt x="331294" y="28860"/>
                  <a:pt x="331294" y="2886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6720904" y="3184927"/>
            <a:ext cx="746855" cy="958613"/>
          </a:xfrm>
          <a:custGeom>
            <a:avLst/>
            <a:gdLst>
              <a:gd name="connsiteX0" fmla="*/ 186981 w 746855"/>
              <a:gd name="connsiteY0" fmla="*/ 72151 h 958613"/>
              <a:gd name="connsiteX1" fmla="*/ 677644 w 746855"/>
              <a:gd name="connsiteY1" fmla="*/ 72151 h 958613"/>
              <a:gd name="connsiteX2" fmla="*/ 677644 w 746855"/>
              <a:gd name="connsiteY2" fmla="*/ 519490 h 958613"/>
              <a:gd name="connsiteX3" fmla="*/ 706506 w 746855"/>
              <a:gd name="connsiteY3" fmla="*/ 822526 h 958613"/>
              <a:gd name="connsiteX4" fmla="*/ 57100 w 746855"/>
              <a:gd name="connsiteY4" fmla="*/ 937969 h 958613"/>
              <a:gd name="connsiteX5" fmla="*/ 57100 w 746855"/>
              <a:gd name="connsiteY5" fmla="*/ 418478 h 958613"/>
              <a:gd name="connsiteX6" fmla="*/ 13806 w 746855"/>
              <a:gd name="connsiteY6" fmla="*/ 28860 h 958613"/>
              <a:gd name="connsiteX7" fmla="*/ 331294 w 746855"/>
              <a:gd name="connsiteY7" fmla="*/ 28860 h 95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855" h="958613">
                <a:moveTo>
                  <a:pt x="186981" y="72151"/>
                </a:moveTo>
                <a:cubicBezTo>
                  <a:pt x="391424" y="34872"/>
                  <a:pt x="595867" y="-2406"/>
                  <a:pt x="677644" y="72151"/>
                </a:cubicBezTo>
                <a:cubicBezTo>
                  <a:pt x="759421" y="146708"/>
                  <a:pt x="672834" y="394428"/>
                  <a:pt x="677644" y="519490"/>
                </a:cubicBezTo>
                <a:cubicBezTo>
                  <a:pt x="682454" y="644552"/>
                  <a:pt x="809930" y="752779"/>
                  <a:pt x="706506" y="822526"/>
                </a:cubicBezTo>
                <a:cubicBezTo>
                  <a:pt x="603082" y="892273"/>
                  <a:pt x="165334" y="1005310"/>
                  <a:pt x="57100" y="937969"/>
                </a:cubicBezTo>
                <a:cubicBezTo>
                  <a:pt x="-51134" y="870628"/>
                  <a:pt x="64316" y="569996"/>
                  <a:pt x="57100" y="418478"/>
                </a:cubicBezTo>
                <a:cubicBezTo>
                  <a:pt x="49884" y="266960"/>
                  <a:pt x="-31893" y="93796"/>
                  <a:pt x="13806" y="28860"/>
                </a:cubicBezTo>
                <a:cubicBezTo>
                  <a:pt x="59505" y="-36076"/>
                  <a:pt x="331294" y="28860"/>
                  <a:pt x="331294" y="2886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3375306" y="3195211"/>
            <a:ext cx="746855" cy="958613"/>
          </a:xfrm>
          <a:custGeom>
            <a:avLst/>
            <a:gdLst>
              <a:gd name="connsiteX0" fmla="*/ 186981 w 746855"/>
              <a:gd name="connsiteY0" fmla="*/ 72151 h 958613"/>
              <a:gd name="connsiteX1" fmla="*/ 677644 w 746855"/>
              <a:gd name="connsiteY1" fmla="*/ 72151 h 958613"/>
              <a:gd name="connsiteX2" fmla="*/ 677644 w 746855"/>
              <a:gd name="connsiteY2" fmla="*/ 519490 h 958613"/>
              <a:gd name="connsiteX3" fmla="*/ 706506 w 746855"/>
              <a:gd name="connsiteY3" fmla="*/ 822526 h 958613"/>
              <a:gd name="connsiteX4" fmla="*/ 57100 w 746855"/>
              <a:gd name="connsiteY4" fmla="*/ 937969 h 958613"/>
              <a:gd name="connsiteX5" fmla="*/ 57100 w 746855"/>
              <a:gd name="connsiteY5" fmla="*/ 418478 h 958613"/>
              <a:gd name="connsiteX6" fmla="*/ 13806 w 746855"/>
              <a:gd name="connsiteY6" fmla="*/ 28860 h 958613"/>
              <a:gd name="connsiteX7" fmla="*/ 331294 w 746855"/>
              <a:gd name="connsiteY7" fmla="*/ 28860 h 95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855" h="958613">
                <a:moveTo>
                  <a:pt x="186981" y="72151"/>
                </a:moveTo>
                <a:cubicBezTo>
                  <a:pt x="391424" y="34872"/>
                  <a:pt x="595867" y="-2406"/>
                  <a:pt x="677644" y="72151"/>
                </a:cubicBezTo>
                <a:cubicBezTo>
                  <a:pt x="759421" y="146708"/>
                  <a:pt x="672834" y="394428"/>
                  <a:pt x="677644" y="519490"/>
                </a:cubicBezTo>
                <a:cubicBezTo>
                  <a:pt x="682454" y="644552"/>
                  <a:pt x="809930" y="752779"/>
                  <a:pt x="706506" y="822526"/>
                </a:cubicBezTo>
                <a:cubicBezTo>
                  <a:pt x="603082" y="892273"/>
                  <a:pt x="165334" y="1005310"/>
                  <a:pt x="57100" y="937969"/>
                </a:cubicBezTo>
                <a:cubicBezTo>
                  <a:pt x="-51134" y="870628"/>
                  <a:pt x="64316" y="569996"/>
                  <a:pt x="57100" y="418478"/>
                </a:cubicBezTo>
                <a:cubicBezTo>
                  <a:pt x="49884" y="266960"/>
                  <a:pt x="-31893" y="93796"/>
                  <a:pt x="13806" y="28860"/>
                </a:cubicBezTo>
                <a:cubicBezTo>
                  <a:pt x="59505" y="-36076"/>
                  <a:pt x="331294" y="28860"/>
                  <a:pt x="331294" y="2886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841205" y="3184927"/>
            <a:ext cx="746855" cy="958613"/>
          </a:xfrm>
          <a:custGeom>
            <a:avLst/>
            <a:gdLst>
              <a:gd name="connsiteX0" fmla="*/ 186981 w 746855"/>
              <a:gd name="connsiteY0" fmla="*/ 72151 h 958613"/>
              <a:gd name="connsiteX1" fmla="*/ 677644 w 746855"/>
              <a:gd name="connsiteY1" fmla="*/ 72151 h 958613"/>
              <a:gd name="connsiteX2" fmla="*/ 677644 w 746855"/>
              <a:gd name="connsiteY2" fmla="*/ 519490 h 958613"/>
              <a:gd name="connsiteX3" fmla="*/ 706506 w 746855"/>
              <a:gd name="connsiteY3" fmla="*/ 822526 h 958613"/>
              <a:gd name="connsiteX4" fmla="*/ 57100 w 746855"/>
              <a:gd name="connsiteY4" fmla="*/ 937969 h 958613"/>
              <a:gd name="connsiteX5" fmla="*/ 57100 w 746855"/>
              <a:gd name="connsiteY5" fmla="*/ 418478 h 958613"/>
              <a:gd name="connsiteX6" fmla="*/ 13806 w 746855"/>
              <a:gd name="connsiteY6" fmla="*/ 28860 h 958613"/>
              <a:gd name="connsiteX7" fmla="*/ 331294 w 746855"/>
              <a:gd name="connsiteY7" fmla="*/ 28860 h 95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855" h="958613">
                <a:moveTo>
                  <a:pt x="186981" y="72151"/>
                </a:moveTo>
                <a:cubicBezTo>
                  <a:pt x="391424" y="34872"/>
                  <a:pt x="595867" y="-2406"/>
                  <a:pt x="677644" y="72151"/>
                </a:cubicBezTo>
                <a:cubicBezTo>
                  <a:pt x="759421" y="146708"/>
                  <a:pt x="672834" y="394428"/>
                  <a:pt x="677644" y="519490"/>
                </a:cubicBezTo>
                <a:cubicBezTo>
                  <a:pt x="682454" y="644552"/>
                  <a:pt x="809930" y="752779"/>
                  <a:pt x="706506" y="822526"/>
                </a:cubicBezTo>
                <a:cubicBezTo>
                  <a:pt x="603082" y="892273"/>
                  <a:pt x="165334" y="1005310"/>
                  <a:pt x="57100" y="937969"/>
                </a:cubicBezTo>
                <a:cubicBezTo>
                  <a:pt x="-51134" y="870628"/>
                  <a:pt x="64316" y="569996"/>
                  <a:pt x="57100" y="418478"/>
                </a:cubicBezTo>
                <a:cubicBezTo>
                  <a:pt x="49884" y="266960"/>
                  <a:pt x="-31893" y="93796"/>
                  <a:pt x="13806" y="28860"/>
                </a:cubicBezTo>
                <a:cubicBezTo>
                  <a:pt x="59505" y="-36076"/>
                  <a:pt x="331294" y="28860"/>
                  <a:pt x="331294" y="2886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5031247" y="3184927"/>
            <a:ext cx="746855" cy="958613"/>
          </a:xfrm>
          <a:custGeom>
            <a:avLst/>
            <a:gdLst>
              <a:gd name="connsiteX0" fmla="*/ 186981 w 746855"/>
              <a:gd name="connsiteY0" fmla="*/ 72151 h 958613"/>
              <a:gd name="connsiteX1" fmla="*/ 677644 w 746855"/>
              <a:gd name="connsiteY1" fmla="*/ 72151 h 958613"/>
              <a:gd name="connsiteX2" fmla="*/ 677644 w 746855"/>
              <a:gd name="connsiteY2" fmla="*/ 519490 h 958613"/>
              <a:gd name="connsiteX3" fmla="*/ 706506 w 746855"/>
              <a:gd name="connsiteY3" fmla="*/ 822526 h 958613"/>
              <a:gd name="connsiteX4" fmla="*/ 57100 w 746855"/>
              <a:gd name="connsiteY4" fmla="*/ 937969 h 958613"/>
              <a:gd name="connsiteX5" fmla="*/ 57100 w 746855"/>
              <a:gd name="connsiteY5" fmla="*/ 418478 h 958613"/>
              <a:gd name="connsiteX6" fmla="*/ 13806 w 746855"/>
              <a:gd name="connsiteY6" fmla="*/ 28860 h 958613"/>
              <a:gd name="connsiteX7" fmla="*/ 331294 w 746855"/>
              <a:gd name="connsiteY7" fmla="*/ 28860 h 95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855" h="958613">
                <a:moveTo>
                  <a:pt x="186981" y="72151"/>
                </a:moveTo>
                <a:cubicBezTo>
                  <a:pt x="391424" y="34872"/>
                  <a:pt x="595867" y="-2406"/>
                  <a:pt x="677644" y="72151"/>
                </a:cubicBezTo>
                <a:cubicBezTo>
                  <a:pt x="759421" y="146708"/>
                  <a:pt x="672834" y="394428"/>
                  <a:pt x="677644" y="519490"/>
                </a:cubicBezTo>
                <a:cubicBezTo>
                  <a:pt x="682454" y="644552"/>
                  <a:pt x="809930" y="752779"/>
                  <a:pt x="706506" y="822526"/>
                </a:cubicBezTo>
                <a:cubicBezTo>
                  <a:pt x="603082" y="892273"/>
                  <a:pt x="165334" y="1005310"/>
                  <a:pt x="57100" y="937969"/>
                </a:cubicBezTo>
                <a:cubicBezTo>
                  <a:pt x="-51134" y="870628"/>
                  <a:pt x="64316" y="569996"/>
                  <a:pt x="57100" y="418478"/>
                </a:cubicBezTo>
                <a:cubicBezTo>
                  <a:pt x="49884" y="266960"/>
                  <a:pt x="-31893" y="93796"/>
                  <a:pt x="13806" y="28860"/>
                </a:cubicBezTo>
                <a:cubicBezTo>
                  <a:pt x="59505" y="-36076"/>
                  <a:pt x="331294" y="28860"/>
                  <a:pt x="331294" y="2886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5974049" y="3184927"/>
            <a:ext cx="746855" cy="958613"/>
          </a:xfrm>
          <a:custGeom>
            <a:avLst/>
            <a:gdLst>
              <a:gd name="connsiteX0" fmla="*/ 186981 w 746855"/>
              <a:gd name="connsiteY0" fmla="*/ 72151 h 958613"/>
              <a:gd name="connsiteX1" fmla="*/ 677644 w 746855"/>
              <a:gd name="connsiteY1" fmla="*/ 72151 h 958613"/>
              <a:gd name="connsiteX2" fmla="*/ 677644 w 746855"/>
              <a:gd name="connsiteY2" fmla="*/ 519490 h 958613"/>
              <a:gd name="connsiteX3" fmla="*/ 706506 w 746855"/>
              <a:gd name="connsiteY3" fmla="*/ 822526 h 958613"/>
              <a:gd name="connsiteX4" fmla="*/ 57100 w 746855"/>
              <a:gd name="connsiteY4" fmla="*/ 937969 h 958613"/>
              <a:gd name="connsiteX5" fmla="*/ 57100 w 746855"/>
              <a:gd name="connsiteY5" fmla="*/ 418478 h 958613"/>
              <a:gd name="connsiteX6" fmla="*/ 13806 w 746855"/>
              <a:gd name="connsiteY6" fmla="*/ 28860 h 958613"/>
              <a:gd name="connsiteX7" fmla="*/ 331294 w 746855"/>
              <a:gd name="connsiteY7" fmla="*/ 28860 h 95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855" h="958613">
                <a:moveTo>
                  <a:pt x="186981" y="72151"/>
                </a:moveTo>
                <a:cubicBezTo>
                  <a:pt x="391424" y="34872"/>
                  <a:pt x="595867" y="-2406"/>
                  <a:pt x="677644" y="72151"/>
                </a:cubicBezTo>
                <a:cubicBezTo>
                  <a:pt x="759421" y="146708"/>
                  <a:pt x="672834" y="394428"/>
                  <a:pt x="677644" y="519490"/>
                </a:cubicBezTo>
                <a:cubicBezTo>
                  <a:pt x="682454" y="644552"/>
                  <a:pt x="809930" y="752779"/>
                  <a:pt x="706506" y="822526"/>
                </a:cubicBezTo>
                <a:cubicBezTo>
                  <a:pt x="603082" y="892273"/>
                  <a:pt x="165334" y="1005310"/>
                  <a:pt x="57100" y="937969"/>
                </a:cubicBezTo>
                <a:cubicBezTo>
                  <a:pt x="-51134" y="870628"/>
                  <a:pt x="64316" y="569996"/>
                  <a:pt x="57100" y="418478"/>
                </a:cubicBezTo>
                <a:cubicBezTo>
                  <a:pt x="49884" y="266960"/>
                  <a:pt x="-31893" y="93796"/>
                  <a:pt x="13806" y="28860"/>
                </a:cubicBezTo>
                <a:cubicBezTo>
                  <a:pt x="59505" y="-36076"/>
                  <a:pt x="331294" y="28860"/>
                  <a:pt x="331294" y="2886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7540712" y="3184927"/>
            <a:ext cx="746855" cy="958613"/>
          </a:xfrm>
          <a:custGeom>
            <a:avLst/>
            <a:gdLst>
              <a:gd name="connsiteX0" fmla="*/ 186981 w 746855"/>
              <a:gd name="connsiteY0" fmla="*/ 72151 h 958613"/>
              <a:gd name="connsiteX1" fmla="*/ 677644 w 746855"/>
              <a:gd name="connsiteY1" fmla="*/ 72151 h 958613"/>
              <a:gd name="connsiteX2" fmla="*/ 677644 w 746855"/>
              <a:gd name="connsiteY2" fmla="*/ 519490 h 958613"/>
              <a:gd name="connsiteX3" fmla="*/ 706506 w 746855"/>
              <a:gd name="connsiteY3" fmla="*/ 822526 h 958613"/>
              <a:gd name="connsiteX4" fmla="*/ 57100 w 746855"/>
              <a:gd name="connsiteY4" fmla="*/ 937969 h 958613"/>
              <a:gd name="connsiteX5" fmla="*/ 57100 w 746855"/>
              <a:gd name="connsiteY5" fmla="*/ 418478 h 958613"/>
              <a:gd name="connsiteX6" fmla="*/ 13806 w 746855"/>
              <a:gd name="connsiteY6" fmla="*/ 28860 h 958613"/>
              <a:gd name="connsiteX7" fmla="*/ 331294 w 746855"/>
              <a:gd name="connsiteY7" fmla="*/ 28860 h 95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855" h="958613">
                <a:moveTo>
                  <a:pt x="186981" y="72151"/>
                </a:moveTo>
                <a:cubicBezTo>
                  <a:pt x="391424" y="34872"/>
                  <a:pt x="595867" y="-2406"/>
                  <a:pt x="677644" y="72151"/>
                </a:cubicBezTo>
                <a:cubicBezTo>
                  <a:pt x="759421" y="146708"/>
                  <a:pt x="672834" y="394428"/>
                  <a:pt x="677644" y="519490"/>
                </a:cubicBezTo>
                <a:cubicBezTo>
                  <a:pt x="682454" y="644552"/>
                  <a:pt x="809930" y="752779"/>
                  <a:pt x="706506" y="822526"/>
                </a:cubicBezTo>
                <a:cubicBezTo>
                  <a:pt x="603082" y="892273"/>
                  <a:pt x="165334" y="1005310"/>
                  <a:pt x="57100" y="937969"/>
                </a:cubicBezTo>
                <a:cubicBezTo>
                  <a:pt x="-51134" y="870628"/>
                  <a:pt x="64316" y="569996"/>
                  <a:pt x="57100" y="418478"/>
                </a:cubicBezTo>
                <a:cubicBezTo>
                  <a:pt x="49884" y="266960"/>
                  <a:pt x="-31893" y="93796"/>
                  <a:pt x="13806" y="28860"/>
                </a:cubicBezTo>
                <a:cubicBezTo>
                  <a:pt x="59505" y="-36076"/>
                  <a:pt x="331294" y="28860"/>
                  <a:pt x="331294" y="2886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065712" y="2035912"/>
            <a:ext cx="317717" cy="483755"/>
          </a:xfrm>
          <a:custGeom>
            <a:avLst/>
            <a:gdLst>
              <a:gd name="connsiteX0" fmla="*/ 229 w 317717"/>
              <a:gd name="connsiteY0" fmla="*/ 39141 h 483755"/>
              <a:gd name="connsiteX1" fmla="*/ 115679 w 317717"/>
              <a:gd name="connsiteY1" fmla="*/ 197875 h 483755"/>
              <a:gd name="connsiteX2" fmla="*/ 202267 w 317717"/>
              <a:gd name="connsiteY2" fmla="*/ 472050 h 483755"/>
              <a:gd name="connsiteX3" fmla="*/ 317717 w 317717"/>
              <a:gd name="connsiteY3" fmla="*/ 414329 h 483755"/>
              <a:gd name="connsiteX4" fmla="*/ 202267 w 317717"/>
              <a:gd name="connsiteY4" fmla="*/ 241166 h 483755"/>
              <a:gd name="connsiteX5" fmla="*/ 130111 w 317717"/>
              <a:gd name="connsiteY5" fmla="*/ 169014 h 483755"/>
              <a:gd name="connsiteX6" fmla="*/ 86817 w 317717"/>
              <a:gd name="connsiteY6" fmla="*/ 10281 h 483755"/>
              <a:gd name="connsiteX7" fmla="*/ 229 w 317717"/>
              <a:gd name="connsiteY7" fmla="*/ 39141 h 48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717" h="483755">
                <a:moveTo>
                  <a:pt x="229" y="39141"/>
                </a:moveTo>
                <a:cubicBezTo>
                  <a:pt x="5039" y="70407"/>
                  <a:pt x="82006" y="125724"/>
                  <a:pt x="115679" y="197875"/>
                </a:cubicBezTo>
                <a:cubicBezTo>
                  <a:pt x="149352" y="270026"/>
                  <a:pt x="168594" y="435974"/>
                  <a:pt x="202267" y="472050"/>
                </a:cubicBezTo>
                <a:cubicBezTo>
                  <a:pt x="235940" y="508126"/>
                  <a:pt x="317717" y="452810"/>
                  <a:pt x="317717" y="414329"/>
                </a:cubicBezTo>
                <a:cubicBezTo>
                  <a:pt x="317717" y="375848"/>
                  <a:pt x="233535" y="282052"/>
                  <a:pt x="202267" y="241166"/>
                </a:cubicBezTo>
                <a:cubicBezTo>
                  <a:pt x="170999" y="200280"/>
                  <a:pt x="149353" y="207495"/>
                  <a:pt x="130111" y="169014"/>
                </a:cubicBezTo>
                <a:cubicBezTo>
                  <a:pt x="110869" y="130533"/>
                  <a:pt x="106059" y="34331"/>
                  <a:pt x="86817" y="10281"/>
                </a:cubicBezTo>
                <a:cubicBezTo>
                  <a:pt x="67575" y="-13769"/>
                  <a:pt x="-4581" y="7875"/>
                  <a:pt x="229" y="39141"/>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reeform 14"/>
          <p:cNvSpPr/>
          <p:nvPr/>
        </p:nvSpPr>
        <p:spPr>
          <a:xfrm>
            <a:off x="2744579" y="2277790"/>
            <a:ext cx="317717" cy="483755"/>
          </a:xfrm>
          <a:custGeom>
            <a:avLst/>
            <a:gdLst>
              <a:gd name="connsiteX0" fmla="*/ 229 w 317717"/>
              <a:gd name="connsiteY0" fmla="*/ 39141 h 483755"/>
              <a:gd name="connsiteX1" fmla="*/ 115679 w 317717"/>
              <a:gd name="connsiteY1" fmla="*/ 197875 h 483755"/>
              <a:gd name="connsiteX2" fmla="*/ 202267 w 317717"/>
              <a:gd name="connsiteY2" fmla="*/ 472050 h 483755"/>
              <a:gd name="connsiteX3" fmla="*/ 317717 w 317717"/>
              <a:gd name="connsiteY3" fmla="*/ 414329 h 483755"/>
              <a:gd name="connsiteX4" fmla="*/ 202267 w 317717"/>
              <a:gd name="connsiteY4" fmla="*/ 241166 h 483755"/>
              <a:gd name="connsiteX5" fmla="*/ 130111 w 317717"/>
              <a:gd name="connsiteY5" fmla="*/ 169014 h 483755"/>
              <a:gd name="connsiteX6" fmla="*/ 86817 w 317717"/>
              <a:gd name="connsiteY6" fmla="*/ 10281 h 483755"/>
              <a:gd name="connsiteX7" fmla="*/ 229 w 317717"/>
              <a:gd name="connsiteY7" fmla="*/ 39141 h 48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717" h="483755">
                <a:moveTo>
                  <a:pt x="229" y="39141"/>
                </a:moveTo>
                <a:cubicBezTo>
                  <a:pt x="5039" y="70407"/>
                  <a:pt x="82006" y="125724"/>
                  <a:pt x="115679" y="197875"/>
                </a:cubicBezTo>
                <a:cubicBezTo>
                  <a:pt x="149352" y="270026"/>
                  <a:pt x="168594" y="435974"/>
                  <a:pt x="202267" y="472050"/>
                </a:cubicBezTo>
                <a:cubicBezTo>
                  <a:pt x="235940" y="508126"/>
                  <a:pt x="317717" y="452810"/>
                  <a:pt x="317717" y="414329"/>
                </a:cubicBezTo>
                <a:cubicBezTo>
                  <a:pt x="317717" y="375848"/>
                  <a:pt x="233535" y="282052"/>
                  <a:pt x="202267" y="241166"/>
                </a:cubicBezTo>
                <a:cubicBezTo>
                  <a:pt x="170999" y="200280"/>
                  <a:pt x="149353" y="207495"/>
                  <a:pt x="130111" y="169014"/>
                </a:cubicBezTo>
                <a:cubicBezTo>
                  <a:pt x="110869" y="130533"/>
                  <a:pt x="106059" y="34331"/>
                  <a:pt x="86817" y="10281"/>
                </a:cubicBezTo>
                <a:cubicBezTo>
                  <a:pt x="67575" y="-13769"/>
                  <a:pt x="-4581" y="7875"/>
                  <a:pt x="229" y="39141"/>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a:off x="3809595" y="2122525"/>
            <a:ext cx="317717" cy="483755"/>
          </a:xfrm>
          <a:custGeom>
            <a:avLst/>
            <a:gdLst>
              <a:gd name="connsiteX0" fmla="*/ 229 w 317717"/>
              <a:gd name="connsiteY0" fmla="*/ 39141 h 483755"/>
              <a:gd name="connsiteX1" fmla="*/ 115679 w 317717"/>
              <a:gd name="connsiteY1" fmla="*/ 197875 h 483755"/>
              <a:gd name="connsiteX2" fmla="*/ 202267 w 317717"/>
              <a:gd name="connsiteY2" fmla="*/ 472050 h 483755"/>
              <a:gd name="connsiteX3" fmla="*/ 317717 w 317717"/>
              <a:gd name="connsiteY3" fmla="*/ 414329 h 483755"/>
              <a:gd name="connsiteX4" fmla="*/ 202267 w 317717"/>
              <a:gd name="connsiteY4" fmla="*/ 241166 h 483755"/>
              <a:gd name="connsiteX5" fmla="*/ 130111 w 317717"/>
              <a:gd name="connsiteY5" fmla="*/ 169014 h 483755"/>
              <a:gd name="connsiteX6" fmla="*/ 86817 w 317717"/>
              <a:gd name="connsiteY6" fmla="*/ 10281 h 483755"/>
              <a:gd name="connsiteX7" fmla="*/ 229 w 317717"/>
              <a:gd name="connsiteY7" fmla="*/ 39141 h 48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717" h="483755">
                <a:moveTo>
                  <a:pt x="229" y="39141"/>
                </a:moveTo>
                <a:cubicBezTo>
                  <a:pt x="5039" y="70407"/>
                  <a:pt x="82006" y="125724"/>
                  <a:pt x="115679" y="197875"/>
                </a:cubicBezTo>
                <a:cubicBezTo>
                  <a:pt x="149352" y="270026"/>
                  <a:pt x="168594" y="435974"/>
                  <a:pt x="202267" y="472050"/>
                </a:cubicBezTo>
                <a:cubicBezTo>
                  <a:pt x="235940" y="508126"/>
                  <a:pt x="317717" y="452810"/>
                  <a:pt x="317717" y="414329"/>
                </a:cubicBezTo>
                <a:cubicBezTo>
                  <a:pt x="317717" y="375848"/>
                  <a:pt x="233535" y="282052"/>
                  <a:pt x="202267" y="241166"/>
                </a:cubicBezTo>
                <a:cubicBezTo>
                  <a:pt x="170999" y="200280"/>
                  <a:pt x="149353" y="207495"/>
                  <a:pt x="130111" y="169014"/>
                </a:cubicBezTo>
                <a:cubicBezTo>
                  <a:pt x="110869" y="130533"/>
                  <a:pt x="106059" y="34331"/>
                  <a:pt x="86817" y="10281"/>
                </a:cubicBezTo>
                <a:cubicBezTo>
                  <a:pt x="67575" y="-13769"/>
                  <a:pt x="-4581" y="7875"/>
                  <a:pt x="229" y="39141"/>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5000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1735 0.03845 L 0.0583 0.10792 L 0.07565 0.19616 L 0.07253 0.28254 L 0.04095 0.3541 " pathEditMode="relative" ptsTypes="AAAAA">
                                      <p:cBhvr>
                                        <p:cTn id="6" dur="2000" fill="hold"/>
                                        <p:tgtEl>
                                          <p:spTgt spid="13"/>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03002 0.04215 L 0.03002 0.12205 L 0.03158 0.23159 L 0.0269 0.30107 " pathEditMode="relative" ptsTypes="AAAAA">
                                      <p:cBhvr>
                                        <p:cTn id="8" dur="2000" fill="hold"/>
                                        <p:tgtEl>
                                          <p:spTgt spid="15"/>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01423 0.04238 L 0.01892 0.10561 L 0.0236 0.21098 L 0.03314 0.39625 " pathEditMode="relative" ptsTypes="AAAA">
                                      <p:cBhvr>
                                        <p:cTn id="10" dur="2000" fill="hold"/>
                                        <p:tgtEl>
                                          <p:spTgt spid="1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Microbial Invasion through BBB</a:t>
            </a:r>
            <a:r>
              <a:rPr lang="en-US" b="1" dirty="0" smtClean="0">
                <a:solidFill>
                  <a:srgbClr val="FF0000"/>
                </a:solidFill>
              </a:rPr>
              <a:t>*</a:t>
            </a:r>
            <a:endParaRPr lang="en-US" b="1" dirty="0">
              <a:solidFill>
                <a:srgbClr val="FF0000"/>
              </a:solidFill>
            </a:endParaRPr>
          </a:p>
        </p:txBody>
      </p:sp>
      <p:pic>
        <p:nvPicPr>
          <p:cNvPr id="4" name="Content Placeholder 3" descr="BBB_invasion.png"/>
          <p:cNvPicPr>
            <a:picLocks noGrp="1" noChangeAspect="1"/>
          </p:cNvPicPr>
          <p:nvPr>
            <p:ph idx="1"/>
          </p:nvPr>
        </p:nvPicPr>
        <p:blipFill>
          <a:blip r:embed="rId3"/>
          <a:srcRect l="-3918" r="-3918"/>
          <a:stretch>
            <a:fillRect/>
          </a:stretch>
        </p:blipFill>
        <p:spPr/>
      </p:pic>
      <p:sp>
        <p:nvSpPr>
          <p:cNvPr id="5" name="TextBox 4"/>
          <p:cNvSpPr txBox="1"/>
          <p:nvPr/>
        </p:nvSpPr>
        <p:spPr>
          <a:xfrm>
            <a:off x="1168400" y="6400800"/>
            <a:ext cx="7914283" cy="369332"/>
          </a:xfrm>
          <a:prstGeom prst="rect">
            <a:avLst/>
          </a:prstGeom>
          <a:noFill/>
        </p:spPr>
        <p:txBody>
          <a:bodyPr wrap="none" rtlCol="0">
            <a:spAutoFit/>
          </a:bodyPr>
          <a:lstStyle/>
          <a:p>
            <a:r>
              <a:rPr lang="en-US" dirty="0" smtClean="0">
                <a:solidFill>
                  <a:srgbClr val="FF0000"/>
                </a:solidFill>
              </a:rPr>
              <a:t>*</a:t>
            </a:r>
            <a:r>
              <a:rPr lang="en-US" dirty="0" smtClean="0"/>
              <a:t> Figure 5, </a:t>
            </a:r>
            <a:r>
              <a:rPr lang="en-US" dirty="0" err="1" smtClean="0"/>
              <a:t>p</a:t>
            </a:r>
            <a:r>
              <a:rPr lang="en-US" dirty="0" smtClean="0"/>
              <a:t>. 380, J.A. </a:t>
            </a:r>
            <a:r>
              <a:rPr lang="en-US" dirty="0" err="1" smtClean="0"/>
              <a:t>Orellana</a:t>
            </a:r>
            <a:r>
              <a:rPr lang="en-US" dirty="0" smtClean="0"/>
              <a:t> et al., Antioxidants and </a:t>
            </a:r>
            <a:r>
              <a:rPr lang="en-US" dirty="0" err="1" smtClean="0"/>
              <a:t>Redox</a:t>
            </a:r>
            <a:r>
              <a:rPr lang="en-US" dirty="0" smtClean="0"/>
              <a:t> Signaling 11(2), 2009 </a:t>
            </a:r>
            <a:endParaRPr lang="en-US" dirty="0"/>
          </a:p>
        </p:txBody>
      </p:sp>
    </p:spTree>
    <p:extLst>
      <p:ext uri="{BB962C8B-B14F-4D97-AF65-F5344CB8AC3E}">
        <p14:creationId xmlns:p14="http://schemas.microsoft.com/office/powerpoint/2010/main" val="205516336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The Good Side of Infection and Inflammation in the Brain</a:t>
            </a:r>
            <a:endParaRPr lang="en-US" b="1" dirty="0"/>
          </a:p>
        </p:txBody>
      </p:sp>
      <p:sp>
        <p:nvSpPr>
          <p:cNvPr id="3" name="Content Placeholder 2"/>
          <p:cNvSpPr>
            <a:spLocks noGrp="1"/>
          </p:cNvSpPr>
          <p:nvPr>
            <p:ph idx="1"/>
          </p:nvPr>
        </p:nvSpPr>
        <p:spPr>
          <a:xfrm>
            <a:off x="220133" y="1600200"/>
            <a:ext cx="8466667" cy="4525963"/>
          </a:xfrm>
        </p:spPr>
        <p:txBody>
          <a:bodyPr/>
          <a:lstStyle/>
          <a:p>
            <a:r>
              <a:rPr lang="en-US" dirty="0" smtClean="0"/>
              <a:t>Inflammation activates microglia to </a:t>
            </a:r>
            <a:r>
              <a:rPr lang="en-US" dirty="0" err="1" smtClean="0"/>
              <a:t>phagocytose</a:t>
            </a:r>
            <a:r>
              <a:rPr lang="en-US" dirty="0" smtClean="0"/>
              <a:t> (eat) dying cells and Amyloid beta</a:t>
            </a:r>
          </a:p>
          <a:p>
            <a:r>
              <a:rPr lang="en-US" dirty="0" smtClean="0"/>
              <a:t>Bacterial exposure promotes phagocytosis  </a:t>
            </a:r>
          </a:p>
          <a:p>
            <a:r>
              <a:rPr lang="en-US" i="1" dirty="0" smtClean="0">
                <a:solidFill>
                  <a:srgbClr val="FF0000"/>
                </a:solidFill>
              </a:rPr>
              <a:t>Both dying cells and bacteria can be recycled into new raw materials!</a:t>
            </a:r>
          </a:p>
          <a:p>
            <a:pPr lvl="1"/>
            <a:r>
              <a:rPr lang="en-US" i="1" dirty="0" smtClean="0">
                <a:solidFill>
                  <a:srgbClr val="FF0000"/>
                </a:solidFill>
              </a:rPr>
              <a:t>These nutrients may be essential to brain health</a:t>
            </a:r>
          </a:p>
          <a:p>
            <a:endParaRPr lang="en-US" dirty="0"/>
          </a:p>
        </p:txBody>
      </p:sp>
    </p:spTree>
    <p:extLst>
      <p:ext uri="{BB962C8B-B14F-4D97-AF65-F5344CB8AC3E}">
        <p14:creationId xmlns:p14="http://schemas.microsoft.com/office/powerpoint/2010/main" val="32430855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17" y="274638"/>
            <a:ext cx="9260327" cy="1143000"/>
          </a:xfrm>
        </p:spPr>
        <p:txBody>
          <a:bodyPr>
            <a:normAutofit fontScale="90000"/>
          </a:bodyPr>
          <a:lstStyle/>
          <a:p>
            <a:r>
              <a:rPr lang="en-US" b="1" dirty="0" smtClean="0"/>
              <a:t>A Possible Cause-and-Effect Relationship</a:t>
            </a:r>
            <a:endParaRPr lang="en-US" b="1" dirty="0"/>
          </a:p>
        </p:txBody>
      </p:sp>
      <p:sp>
        <p:nvSpPr>
          <p:cNvPr id="3" name="Content Placeholder 2"/>
          <p:cNvSpPr>
            <a:spLocks noGrp="1"/>
          </p:cNvSpPr>
          <p:nvPr>
            <p:ph idx="1"/>
          </p:nvPr>
        </p:nvSpPr>
        <p:spPr/>
        <p:txBody>
          <a:bodyPr>
            <a:normAutofit lnSpcReduction="10000"/>
          </a:bodyPr>
          <a:lstStyle/>
          <a:p>
            <a:r>
              <a:rPr lang="en-US" dirty="0" smtClean="0"/>
              <a:t>First comes impaired barriers, impaired nutrient transport and  impaired blood colloidal suspension</a:t>
            </a:r>
          </a:p>
          <a:p>
            <a:r>
              <a:rPr lang="en-US" dirty="0" smtClean="0"/>
              <a:t>Certain nutrients are desperately needed to fix the problems: e.g., </a:t>
            </a:r>
            <a:r>
              <a:rPr lang="en-US" dirty="0" err="1" smtClean="0"/>
              <a:t>cobalamin</a:t>
            </a:r>
            <a:r>
              <a:rPr lang="en-US" dirty="0" smtClean="0"/>
              <a:t>, vitamin K, </a:t>
            </a:r>
            <a:r>
              <a:rPr lang="en-US" dirty="0" err="1" smtClean="0"/>
              <a:t>heparan</a:t>
            </a:r>
            <a:r>
              <a:rPr lang="en-US" dirty="0" smtClean="0"/>
              <a:t> sulfate</a:t>
            </a:r>
          </a:p>
          <a:p>
            <a:pPr lvl="1"/>
            <a:r>
              <a:rPr lang="en-US" dirty="0" smtClean="0"/>
              <a:t>Bacteria are invited in to provide those nutrients!</a:t>
            </a:r>
          </a:p>
          <a:p>
            <a:r>
              <a:rPr lang="en-US" dirty="0" smtClean="0"/>
              <a:t>The disease may be uncomfortable, but the alternative may be worse!</a:t>
            </a:r>
            <a:endParaRPr lang="en-US" dirty="0"/>
          </a:p>
        </p:txBody>
      </p:sp>
    </p:spTree>
    <p:extLst>
      <p:ext uri="{BB962C8B-B14F-4D97-AF65-F5344CB8AC3E}">
        <p14:creationId xmlns:p14="http://schemas.microsoft.com/office/powerpoint/2010/main" val="152947065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fection_and_atheroma.png"/>
          <p:cNvPicPr>
            <a:picLocks noChangeAspect="1"/>
          </p:cNvPicPr>
          <p:nvPr/>
        </p:nvPicPr>
        <p:blipFill>
          <a:blip r:embed="rId3"/>
          <a:stretch>
            <a:fillRect/>
          </a:stretch>
        </p:blipFill>
        <p:spPr>
          <a:xfrm>
            <a:off x="345115" y="-61716"/>
            <a:ext cx="8177659" cy="5980833"/>
          </a:xfrm>
          <a:prstGeom prst="rect">
            <a:avLst/>
          </a:prstGeom>
        </p:spPr>
      </p:pic>
      <p:sp>
        <p:nvSpPr>
          <p:cNvPr id="3" name="Freeform 2"/>
          <p:cNvSpPr/>
          <p:nvPr/>
        </p:nvSpPr>
        <p:spPr>
          <a:xfrm>
            <a:off x="-471729" y="-153951"/>
            <a:ext cx="9301298" cy="1655144"/>
          </a:xfrm>
          <a:custGeom>
            <a:avLst/>
            <a:gdLst>
              <a:gd name="connsiteX0" fmla="*/ 844262 w 9301298"/>
              <a:gd name="connsiteY0" fmla="*/ 120097 h 1655144"/>
              <a:gd name="connsiteX1" fmla="*/ 9158529 w 9301298"/>
              <a:gd name="connsiteY1" fmla="*/ 153964 h 1655144"/>
              <a:gd name="connsiteX2" fmla="*/ 5721062 w 9301298"/>
              <a:gd name="connsiteY2" fmla="*/ 1644097 h 1655144"/>
              <a:gd name="connsiteX3" fmla="*/ 827329 w 9301298"/>
              <a:gd name="connsiteY3" fmla="*/ 797431 h 1655144"/>
              <a:gd name="connsiteX4" fmla="*/ 844262 w 9301298"/>
              <a:gd name="connsiteY4" fmla="*/ 120097 h 1655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1298" h="1655144">
                <a:moveTo>
                  <a:pt x="844262" y="120097"/>
                </a:moveTo>
                <a:cubicBezTo>
                  <a:pt x="2232795" y="12853"/>
                  <a:pt x="8345729" y="-100036"/>
                  <a:pt x="9158529" y="153964"/>
                </a:cubicBezTo>
                <a:cubicBezTo>
                  <a:pt x="9971329" y="407964"/>
                  <a:pt x="7109595" y="1536853"/>
                  <a:pt x="5721062" y="1644097"/>
                </a:cubicBezTo>
                <a:cubicBezTo>
                  <a:pt x="4332529" y="1751341"/>
                  <a:pt x="1634484" y="1048609"/>
                  <a:pt x="827329" y="797431"/>
                </a:cubicBezTo>
                <a:cubicBezTo>
                  <a:pt x="20174" y="546253"/>
                  <a:pt x="-544271" y="227341"/>
                  <a:pt x="844262" y="120097"/>
                </a:cubicBez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664353" y="6488668"/>
            <a:ext cx="6528174" cy="400110"/>
          </a:xfrm>
          <a:prstGeom prst="rect">
            <a:avLst/>
          </a:prstGeom>
          <a:noFill/>
        </p:spPr>
        <p:txBody>
          <a:bodyPr wrap="none" rtlCol="0">
            <a:spAutoFit/>
          </a:bodyPr>
          <a:lstStyle/>
          <a:p>
            <a:r>
              <a:rPr lang="en-US" sz="2000" dirty="0" smtClean="0">
                <a:solidFill>
                  <a:srgbClr val="FF0000"/>
                </a:solidFill>
              </a:rPr>
              <a:t>*</a:t>
            </a:r>
            <a:r>
              <a:rPr lang="en-US" sz="2000" dirty="0" smtClean="0"/>
              <a:t> A. </a:t>
            </a:r>
            <a:r>
              <a:rPr lang="en-US" sz="2000" dirty="0" err="1" smtClean="0"/>
              <a:t>Tufano</a:t>
            </a:r>
            <a:r>
              <a:rPr lang="en-US" sz="2000" dirty="0" smtClean="0"/>
              <a:t> et al., </a:t>
            </a:r>
            <a:r>
              <a:rPr lang="en-US" sz="2000" dirty="0" err="1" smtClean="0"/>
              <a:t>Semin</a:t>
            </a:r>
            <a:r>
              <a:rPr lang="en-US" sz="2000" dirty="0" smtClean="0"/>
              <a:t> </a:t>
            </a:r>
            <a:r>
              <a:rPr lang="en-US" sz="2000" dirty="0" err="1" smtClean="0"/>
              <a:t>Thromb</a:t>
            </a:r>
            <a:r>
              <a:rPr lang="en-US" sz="2000" dirty="0" smtClean="0"/>
              <a:t> </a:t>
            </a:r>
            <a:r>
              <a:rPr lang="en-US" sz="2000" dirty="0" err="1" smtClean="0"/>
              <a:t>Hemost</a:t>
            </a:r>
            <a:r>
              <a:rPr lang="en-US" sz="2000" dirty="0" smtClean="0"/>
              <a:t> 2012(38), 515–523.</a:t>
            </a:r>
            <a:endParaRPr lang="en-US" sz="2000" dirty="0"/>
          </a:p>
        </p:txBody>
      </p:sp>
      <p:sp>
        <p:nvSpPr>
          <p:cNvPr id="2" name="Title 1"/>
          <p:cNvSpPr>
            <a:spLocks noGrp="1"/>
          </p:cNvSpPr>
          <p:nvPr>
            <p:ph type="title"/>
          </p:nvPr>
        </p:nvSpPr>
        <p:spPr>
          <a:xfrm>
            <a:off x="457200" y="10259"/>
            <a:ext cx="8229600" cy="1143000"/>
          </a:xfrm>
        </p:spPr>
        <p:txBody>
          <a:bodyPr/>
          <a:lstStyle/>
          <a:p>
            <a:r>
              <a:rPr lang="en-US" b="1" dirty="0" smtClean="0"/>
              <a:t>Infection and Atherosclerosis</a:t>
            </a:r>
            <a:r>
              <a:rPr lang="en-US" b="1" dirty="0" smtClean="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29476821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Content Placeholder 2"/>
          <p:cNvSpPr txBox="1">
            <a:spLocks/>
          </p:cNvSpPr>
          <p:nvPr/>
        </p:nvSpPr>
        <p:spPr>
          <a:xfrm>
            <a:off x="457200" y="2078602"/>
            <a:ext cx="8229600" cy="95680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Arial"/>
              <a:buNone/>
            </a:pPr>
            <a:r>
              <a:rPr lang="en-US" sz="4400" dirty="0" smtClean="0">
                <a:ln>
                  <a:solidFill>
                    <a:srgbClr val="FF0000"/>
                  </a:solidFill>
                </a:ln>
                <a:solidFill>
                  <a:srgbClr val="FF0000"/>
                </a:solidFill>
                <a:latin typeface="Apple Casual"/>
              </a:rPr>
              <a:t>Gut Bacteria Under Siege</a:t>
            </a:r>
            <a:endParaRPr lang="en-US" sz="4400" dirty="0">
              <a:ln>
                <a:solidFill>
                  <a:srgbClr val="FF0000"/>
                </a:solidFill>
              </a:ln>
              <a:solidFill>
                <a:srgbClr val="FF0000"/>
              </a:solidFill>
              <a:latin typeface="Apple Casual"/>
            </a:endParaRPr>
          </a:p>
        </p:txBody>
      </p:sp>
    </p:spTree>
    <p:extLst>
      <p:ext uri="{BB962C8B-B14F-4D97-AF65-F5344CB8AC3E}">
        <p14:creationId xmlns:p14="http://schemas.microsoft.com/office/powerpoint/2010/main" val="386969572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Happens if you Treat               with Antibiotics?</a:t>
            </a:r>
            <a:r>
              <a:rPr lang="en-US" b="1" dirty="0" smtClean="0">
                <a:solidFill>
                  <a:srgbClr val="FF0000"/>
                </a:solidFill>
              </a:rPr>
              <a:t>*</a:t>
            </a:r>
            <a:endParaRPr lang="en-US" b="1" dirty="0">
              <a:solidFill>
                <a:srgbClr val="FF0000"/>
              </a:solidFill>
            </a:endParaRPr>
          </a:p>
        </p:txBody>
      </p:sp>
      <p:pic>
        <p:nvPicPr>
          <p:cNvPr id="4" name="Content Placeholder 3" descr="heart_disease_mortality_antibiotics.png"/>
          <p:cNvPicPr>
            <a:picLocks noGrp="1" noChangeAspect="1"/>
          </p:cNvPicPr>
          <p:nvPr>
            <p:ph idx="1"/>
          </p:nvPr>
        </p:nvPicPr>
        <p:blipFill>
          <a:blip r:embed="rId3"/>
          <a:srcRect l="-19096" r="-19096"/>
          <a:stretch>
            <a:fillRect/>
          </a:stretch>
        </p:blipFill>
        <p:spPr/>
      </p:pic>
      <p:sp>
        <p:nvSpPr>
          <p:cNvPr id="5" name="TextBox 4"/>
          <p:cNvSpPr txBox="1"/>
          <p:nvPr/>
        </p:nvSpPr>
        <p:spPr>
          <a:xfrm>
            <a:off x="662634" y="6447278"/>
            <a:ext cx="7782299" cy="369332"/>
          </a:xfrm>
          <a:prstGeom prst="rect">
            <a:avLst/>
          </a:prstGeom>
          <a:noFill/>
        </p:spPr>
        <p:txBody>
          <a:bodyPr wrap="none" rtlCol="0">
            <a:spAutoFit/>
          </a:bodyPr>
          <a:lstStyle/>
          <a:p>
            <a:r>
              <a:rPr lang="en-US" dirty="0" smtClean="0">
                <a:solidFill>
                  <a:srgbClr val="FF0000"/>
                </a:solidFill>
              </a:rPr>
              <a:t>*</a:t>
            </a:r>
            <a:r>
              <a:rPr lang="en-US" dirty="0" smtClean="0"/>
              <a:t> A. </a:t>
            </a:r>
            <a:r>
              <a:rPr lang="en-US" dirty="0" err="1" smtClean="0"/>
              <a:t>Tufano</a:t>
            </a:r>
            <a:r>
              <a:rPr lang="en-US" dirty="0" smtClean="0"/>
              <a:t> et al., Seminars in Thrombosis &amp; </a:t>
            </a:r>
            <a:r>
              <a:rPr lang="en-US" dirty="0" err="1" smtClean="0"/>
              <a:t>HemostasisVol</a:t>
            </a:r>
            <a:r>
              <a:rPr lang="en-US" dirty="0" smtClean="0"/>
              <a:t>. 38(5), 2012, 515-523. </a:t>
            </a:r>
            <a:endParaRPr lang="en-US" dirty="0"/>
          </a:p>
        </p:txBody>
      </p:sp>
    </p:spTree>
    <p:extLst>
      <p:ext uri="{BB962C8B-B14F-4D97-AF65-F5344CB8AC3E}">
        <p14:creationId xmlns:p14="http://schemas.microsoft.com/office/powerpoint/2010/main" val="208613153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Happens if you Treat               with Antibiotics?</a:t>
            </a:r>
            <a:r>
              <a:rPr lang="en-US" b="1" dirty="0" smtClean="0">
                <a:solidFill>
                  <a:srgbClr val="FF0000"/>
                </a:solidFill>
              </a:rPr>
              <a:t>*</a:t>
            </a:r>
            <a:endParaRPr lang="en-US" b="1" dirty="0">
              <a:solidFill>
                <a:srgbClr val="FF0000"/>
              </a:solidFill>
            </a:endParaRPr>
          </a:p>
        </p:txBody>
      </p:sp>
      <p:pic>
        <p:nvPicPr>
          <p:cNvPr id="4" name="Content Placeholder 3" descr="heart_disease_mortality_antibiotics.png"/>
          <p:cNvPicPr>
            <a:picLocks noGrp="1" noChangeAspect="1"/>
          </p:cNvPicPr>
          <p:nvPr>
            <p:ph idx="1"/>
          </p:nvPr>
        </p:nvPicPr>
        <p:blipFill>
          <a:blip r:embed="rId3"/>
          <a:srcRect l="-19096" r="-19096"/>
          <a:stretch>
            <a:fillRect/>
          </a:stretch>
        </p:blipFill>
        <p:spPr/>
      </p:pic>
      <p:sp>
        <p:nvSpPr>
          <p:cNvPr id="5" name="TextBox 4"/>
          <p:cNvSpPr txBox="1"/>
          <p:nvPr/>
        </p:nvSpPr>
        <p:spPr>
          <a:xfrm>
            <a:off x="662634" y="6447278"/>
            <a:ext cx="7782299" cy="369332"/>
          </a:xfrm>
          <a:prstGeom prst="rect">
            <a:avLst/>
          </a:prstGeom>
          <a:noFill/>
        </p:spPr>
        <p:txBody>
          <a:bodyPr wrap="none" rtlCol="0">
            <a:spAutoFit/>
          </a:bodyPr>
          <a:lstStyle/>
          <a:p>
            <a:r>
              <a:rPr lang="en-US" dirty="0" smtClean="0">
                <a:solidFill>
                  <a:srgbClr val="FF0000"/>
                </a:solidFill>
              </a:rPr>
              <a:t>*</a:t>
            </a:r>
            <a:r>
              <a:rPr lang="en-US" dirty="0" smtClean="0"/>
              <a:t> A. </a:t>
            </a:r>
            <a:r>
              <a:rPr lang="en-US" dirty="0" err="1" smtClean="0"/>
              <a:t>Tufano</a:t>
            </a:r>
            <a:r>
              <a:rPr lang="en-US" dirty="0" smtClean="0"/>
              <a:t> et al., Seminars in Thrombosis &amp; </a:t>
            </a:r>
            <a:r>
              <a:rPr lang="en-US" dirty="0" err="1" smtClean="0"/>
              <a:t>HemostasisVol</a:t>
            </a:r>
            <a:r>
              <a:rPr lang="en-US" dirty="0" smtClean="0"/>
              <a:t>. 38(5), 2012, 515-523. </a:t>
            </a:r>
            <a:endParaRPr lang="en-US" dirty="0"/>
          </a:p>
        </p:txBody>
      </p:sp>
      <p:sp>
        <p:nvSpPr>
          <p:cNvPr id="6" name="Content Placeholder 2"/>
          <p:cNvSpPr txBox="1">
            <a:spLocks/>
          </p:cNvSpPr>
          <p:nvPr/>
        </p:nvSpPr>
        <p:spPr>
          <a:xfrm>
            <a:off x="988552" y="2181306"/>
            <a:ext cx="7092427" cy="1698106"/>
          </a:xfrm>
          <a:prstGeom prst="rect">
            <a:avLst/>
          </a:prstGeom>
          <a:solidFill>
            <a:srgbClr val="FCFADF"/>
          </a:solidFill>
          <a:ln>
            <a:solidFill>
              <a:schemeClr val="tx1"/>
            </a:solidFill>
          </a:ln>
          <a:effectLst>
            <a:outerShdw blurRad="50800" dist="38100" dir="2700000">
              <a:srgbClr val="000000">
                <a:alpha val="43000"/>
              </a:srgbClr>
            </a:outerShdw>
          </a:effectLst>
        </p:spPr>
        <p:txBody>
          <a:bodyPr vert="horz" lIns="91440" tIns="45720" rIns="91440" bIns="45720" rtlCol="0">
            <a:norm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lang="en-US" sz="3200" dirty="0" smtClean="0"/>
              <a:t>Significantly more people die of </a:t>
            </a:r>
            <a:r>
              <a:rPr lang="en-US" sz="3200" dirty="0" smtClean="0"/>
              <a:t>cardiovascular </a:t>
            </a:r>
            <a:r>
              <a:rPr lang="en-US" sz="3200" dirty="0" smtClean="0"/>
              <a:t>disease following antibiotic treatment (p=0.01)</a:t>
            </a:r>
            <a:endParaRPr kumimoji="0" lang="en-US" sz="32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72572923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Chlamydia </a:t>
            </a:r>
            <a:r>
              <a:rPr lang="en-US" b="1" dirty="0" err="1" smtClean="0"/>
              <a:t>pneumoniae</a:t>
            </a:r>
            <a:endParaRPr lang="en-US" b="1" dirty="0"/>
          </a:p>
        </p:txBody>
      </p:sp>
      <p:pic>
        <p:nvPicPr>
          <p:cNvPr id="4" name="Content Placeholder 3" descr="chlamydia.jpg"/>
          <p:cNvPicPr>
            <a:picLocks noGrp="1" noChangeAspect="1"/>
          </p:cNvPicPr>
          <p:nvPr>
            <p:ph idx="1"/>
          </p:nvPr>
        </p:nvPicPr>
        <p:blipFill>
          <a:blip r:embed="rId2">
            <a:extLst>
              <a:ext uri="{28A0092B-C50C-407E-A947-70E740481C1C}">
                <a14:useLocalDpi xmlns:a14="http://schemas.microsoft.com/office/drawing/2010/main" val="0"/>
              </a:ext>
            </a:extLst>
          </a:blip>
          <a:srcRect t="13303" b="13303"/>
          <a:stretch>
            <a:fillRect/>
          </a:stretch>
        </p:blipFill>
        <p:spPr>
          <a:xfrm>
            <a:off x="4424451" y="2438399"/>
            <a:ext cx="4888882" cy="2688697"/>
          </a:xfrm>
        </p:spPr>
      </p:pic>
      <p:sp>
        <p:nvSpPr>
          <p:cNvPr id="5"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Cause pneumonia when                                                 they infect the lungs</a:t>
            </a:r>
          </a:p>
          <a:p>
            <a:r>
              <a:rPr lang="en-US" dirty="0" smtClean="0"/>
              <a:t>Show up frequently in                                 cardiovascular plaque</a:t>
            </a:r>
          </a:p>
          <a:p>
            <a:r>
              <a:rPr lang="en-US" dirty="0" smtClean="0"/>
              <a:t>Show up frequently in                                      Alzheimer’s plaque</a:t>
            </a:r>
          </a:p>
          <a:p>
            <a:endParaRPr lang="en-US" dirty="0" smtClean="0"/>
          </a:p>
          <a:p>
            <a:pPr marL="0" indent="0" algn="ctr">
              <a:buNone/>
            </a:pPr>
            <a:r>
              <a:rPr lang="en-US" i="1" dirty="0" smtClean="0">
                <a:solidFill>
                  <a:srgbClr val="FF0000"/>
                </a:solidFill>
              </a:rPr>
              <a:t>What are they doing there???</a:t>
            </a:r>
          </a:p>
          <a:p>
            <a:pPr marL="0" indent="0">
              <a:buNone/>
            </a:pPr>
            <a:endParaRPr lang="en-US" dirty="0"/>
          </a:p>
        </p:txBody>
      </p:sp>
    </p:spTree>
    <p:extLst>
      <p:ext uri="{BB962C8B-B14F-4D97-AF65-F5344CB8AC3E}">
        <p14:creationId xmlns:p14="http://schemas.microsoft.com/office/powerpoint/2010/main" val="40507624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Chlamydia Produce </a:t>
            </a:r>
            <a:r>
              <a:rPr lang="en-US" b="1" dirty="0" err="1" smtClean="0"/>
              <a:t>Heparan</a:t>
            </a:r>
            <a:r>
              <a:rPr lang="en-US" b="1" dirty="0" smtClean="0"/>
              <a:t> Sulfate!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600200"/>
            <a:ext cx="8686800" cy="4953000"/>
          </a:xfrm>
        </p:spPr>
        <p:txBody>
          <a:bodyPr>
            <a:normAutofit/>
          </a:bodyPr>
          <a:lstStyle/>
          <a:p>
            <a:r>
              <a:rPr lang="en-US" dirty="0" smtClean="0"/>
              <a:t>Chlamydia are viable only                                          inside host cells</a:t>
            </a:r>
          </a:p>
          <a:p>
            <a:r>
              <a:rPr lang="en-US" dirty="0" smtClean="0"/>
              <a:t>They set up housekeeping                                           in vacuoles within the cell                                   (e.g., a macrophage in the plaque)</a:t>
            </a:r>
          </a:p>
          <a:p>
            <a:r>
              <a:rPr lang="en-US" dirty="0" smtClean="0"/>
              <a:t>They produce a glucosamine-containing </a:t>
            </a:r>
            <a:r>
              <a:rPr lang="en-US" dirty="0" err="1" smtClean="0"/>
              <a:t>sulphated</a:t>
            </a:r>
            <a:r>
              <a:rPr lang="en-US" dirty="0" smtClean="0"/>
              <a:t> polysaccharide that is nearly indistinguishable from </a:t>
            </a:r>
            <a:r>
              <a:rPr lang="en-US" dirty="0" err="1" smtClean="0"/>
              <a:t>heparan</a:t>
            </a:r>
            <a:r>
              <a:rPr lang="en-US" dirty="0" smtClean="0"/>
              <a:t> sulfate</a:t>
            </a:r>
          </a:p>
          <a:p>
            <a:r>
              <a:rPr lang="en-US" dirty="0" smtClean="0"/>
              <a:t>They have a unique set of enzymes for this</a:t>
            </a:r>
          </a:p>
          <a:p>
            <a:endParaRPr lang="en-US" dirty="0"/>
          </a:p>
        </p:txBody>
      </p:sp>
      <p:sp>
        <p:nvSpPr>
          <p:cNvPr id="4" name="TextBox 3"/>
          <p:cNvSpPr txBox="1"/>
          <p:nvPr/>
        </p:nvSpPr>
        <p:spPr>
          <a:xfrm>
            <a:off x="1133638" y="6350634"/>
            <a:ext cx="7376138" cy="400110"/>
          </a:xfrm>
          <a:prstGeom prst="rect">
            <a:avLst/>
          </a:prstGeom>
          <a:noFill/>
        </p:spPr>
        <p:txBody>
          <a:bodyPr wrap="none" rtlCol="0">
            <a:spAutoFit/>
          </a:bodyPr>
          <a:lstStyle/>
          <a:p>
            <a:r>
              <a:rPr lang="en-US" sz="2000" dirty="0" smtClean="0">
                <a:solidFill>
                  <a:srgbClr val="FF0000"/>
                </a:solidFill>
              </a:rPr>
              <a:t>*</a:t>
            </a:r>
            <a:r>
              <a:rPr lang="en-US" sz="2000" dirty="0" smtClean="0"/>
              <a:t> S.J. Rasmussen-Lathrop et al, Cell </a:t>
            </a:r>
            <a:r>
              <a:rPr lang="en-US" sz="2000" dirty="0" err="1" smtClean="0"/>
              <a:t>Microbiol</a:t>
            </a:r>
            <a:r>
              <a:rPr lang="en-US" sz="2000" dirty="0" smtClean="0"/>
              <a:t>. 2000 Apr, 2(2), 137-44.</a:t>
            </a:r>
            <a:endParaRPr lang="en-US" sz="2000" dirty="0"/>
          </a:p>
        </p:txBody>
      </p:sp>
      <p:pic>
        <p:nvPicPr>
          <p:cNvPr id="5" name="Picture 4" descr="Chlamydia.jpg"/>
          <p:cNvPicPr>
            <a:picLocks noChangeAspect="1"/>
          </p:cNvPicPr>
          <p:nvPr/>
        </p:nvPicPr>
        <p:blipFill>
          <a:blip r:embed="rId3"/>
          <a:stretch>
            <a:fillRect/>
          </a:stretch>
        </p:blipFill>
        <p:spPr>
          <a:xfrm>
            <a:off x="5636019" y="1420377"/>
            <a:ext cx="3039418" cy="2279564"/>
          </a:xfrm>
          <a:prstGeom prst="rect">
            <a:avLst/>
          </a:prstGeom>
        </p:spPr>
      </p:pic>
    </p:spTree>
    <p:extLst>
      <p:ext uri="{BB962C8B-B14F-4D97-AF65-F5344CB8AC3E}">
        <p14:creationId xmlns:p14="http://schemas.microsoft.com/office/powerpoint/2010/main" val="220464375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43"/>
            <a:ext cx="8229600" cy="1143000"/>
          </a:xfrm>
        </p:spPr>
        <p:txBody>
          <a:bodyPr>
            <a:normAutofit fontScale="90000"/>
          </a:bodyPr>
          <a:lstStyle/>
          <a:p>
            <a:r>
              <a:rPr lang="en-US" b="1" dirty="0" smtClean="0"/>
              <a:t>Special Issue Devoted to Alzheimer's and Infection:</a:t>
            </a:r>
            <a:r>
              <a:rPr lang="en-US" b="1" dirty="0" smtClean="0">
                <a:solidFill>
                  <a:srgbClr val="FF0000"/>
                </a:solidFill>
              </a:rPr>
              <a:t>*</a:t>
            </a:r>
            <a:r>
              <a:rPr lang="en-US" b="1" dirty="0" smtClean="0"/>
              <a:t> Key Points</a:t>
            </a:r>
            <a:endParaRPr lang="en-US" b="1" dirty="0"/>
          </a:p>
        </p:txBody>
      </p:sp>
      <p:sp>
        <p:nvSpPr>
          <p:cNvPr id="3" name="Content Placeholder 2"/>
          <p:cNvSpPr>
            <a:spLocks noGrp="1"/>
          </p:cNvSpPr>
          <p:nvPr>
            <p:ph idx="1"/>
          </p:nvPr>
        </p:nvSpPr>
        <p:spPr>
          <a:xfrm>
            <a:off x="293878" y="1346206"/>
            <a:ext cx="8191430" cy="4938626"/>
          </a:xfrm>
        </p:spPr>
        <p:txBody>
          <a:bodyPr>
            <a:normAutofit fontScale="85000" lnSpcReduction="20000"/>
          </a:bodyPr>
          <a:lstStyle/>
          <a:p>
            <a:r>
              <a:rPr lang="en-US" dirty="0" smtClean="0"/>
              <a:t>Pathogens can produce progressive chronic diseases like Alzheimer’s, asthma, and heart disease</a:t>
            </a:r>
          </a:p>
          <a:p>
            <a:r>
              <a:rPr lang="en-US" dirty="0" smtClean="0"/>
              <a:t>Alzheimer himself proposed involvement of infective agents in Alzheimer's 100 years ago</a:t>
            </a:r>
          </a:p>
          <a:p>
            <a:r>
              <a:rPr lang="en-US" dirty="0" smtClean="0"/>
              <a:t>Pathogens stimulate inflammation</a:t>
            </a:r>
          </a:p>
          <a:p>
            <a:r>
              <a:rPr lang="en-US" dirty="0" smtClean="0"/>
              <a:t>Pathogens evade host defenses and establish chronic latent infections</a:t>
            </a:r>
          </a:p>
          <a:p>
            <a:r>
              <a:rPr lang="en-US" dirty="0" smtClean="0"/>
              <a:t>Persistent superoxide, nitric oxide and </a:t>
            </a:r>
            <a:r>
              <a:rPr lang="en-US" dirty="0" err="1" smtClean="0"/>
              <a:t>peroxynitrite</a:t>
            </a:r>
            <a:r>
              <a:rPr lang="en-US" dirty="0" smtClean="0"/>
              <a:t> (ROS) cause DNA damage and apoptosis and alter gene expression</a:t>
            </a:r>
          </a:p>
          <a:p>
            <a:endParaRPr lang="en-US" dirty="0" smtClean="0"/>
          </a:p>
          <a:p>
            <a:pPr marL="0" indent="0">
              <a:buNone/>
            </a:pPr>
            <a:r>
              <a:rPr lang="en-US" i="1" dirty="0" smtClean="0">
                <a:solidFill>
                  <a:srgbClr val="FF0000"/>
                </a:solidFill>
              </a:rPr>
              <a:t>Environmental toxins and poor nutrition weaken immune system and provide opportunity to bacteria and viruses</a:t>
            </a:r>
            <a:endParaRPr lang="en-US" i="1" dirty="0">
              <a:solidFill>
                <a:srgbClr val="FF0000"/>
              </a:solidFill>
            </a:endParaRPr>
          </a:p>
        </p:txBody>
      </p:sp>
      <p:sp>
        <p:nvSpPr>
          <p:cNvPr id="4" name="TextBox 3"/>
          <p:cNvSpPr txBox="1"/>
          <p:nvPr/>
        </p:nvSpPr>
        <p:spPr>
          <a:xfrm>
            <a:off x="3263900" y="6375400"/>
            <a:ext cx="5694550" cy="646331"/>
          </a:xfrm>
          <a:prstGeom prst="rect">
            <a:avLst/>
          </a:prstGeom>
          <a:noFill/>
        </p:spPr>
        <p:txBody>
          <a:bodyPr wrap="none" rtlCol="0">
            <a:spAutoFit/>
          </a:bodyPr>
          <a:lstStyle/>
          <a:p>
            <a:pPr marL="0" lvl="1"/>
            <a:r>
              <a:rPr lang="en-US" dirty="0" smtClean="0">
                <a:solidFill>
                  <a:srgbClr val="FF0000"/>
                </a:solidFill>
              </a:rPr>
              <a:t>*</a:t>
            </a:r>
            <a:r>
              <a:rPr lang="en-US" dirty="0" smtClean="0"/>
              <a:t> Special Issue of the Journal of Alzheimer’s Disease, 2008 </a:t>
            </a:r>
          </a:p>
          <a:p>
            <a:endParaRPr lang="en-US" dirty="0"/>
          </a:p>
        </p:txBody>
      </p:sp>
    </p:spTree>
    <p:extLst>
      <p:ext uri="{BB962C8B-B14F-4D97-AF65-F5344CB8AC3E}">
        <p14:creationId xmlns:p14="http://schemas.microsoft.com/office/powerpoint/2010/main" val="100838124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Amyloid</a:t>
            </a:r>
            <a:r>
              <a:rPr lang="en-US" b="1" dirty="0" smtClean="0"/>
              <a:t> Plaque Structure</a:t>
            </a:r>
            <a:r>
              <a:rPr lang="en-US" b="1" dirty="0" smtClean="0">
                <a:solidFill>
                  <a:srgbClr val="FF0000"/>
                </a:solidFill>
              </a:rPr>
              <a:t>*</a:t>
            </a:r>
            <a:endParaRPr lang="en-US" b="1" dirty="0">
              <a:solidFill>
                <a:srgbClr val="FF0000"/>
              </a:solidFill>
            </a:endParaRPr>
          </a:p>
        </p:txBody>
      </p:sp>
      <p:pic>
        <p:nvPicPr>
          <p:cNvPr id="4" name="Content Placeholder 3" descr="alzhimers_plaque.png"/>
          <p:cNvPicPr>
            <a:picLocks noGrp="1" noChangeAspect="1"/>
          </p:cNvPicPr>
          <p:nvPr>
            <p:ph idx="1"/>
          </p:nvPr>
        </p:nvPicPr>
        <p:blipFill>
          <a:blip r:embed="rId3"/>
          <a:srcRect l="-48985" r="-48985"/>
          <a:stretch>
            <a:fillRect/>
          </a:stretch>
        </p:blipFill>
        <p:spPr>
          <a:xfrm>
            <a:off x="4229141" y="1600200"/>
            <a:ext cx="5957449" cy="3276367"/>
          </a:xfrm>
        </p:spPr>
      </p:pic>
      <p:sp>
        <p:nvSpPr>
          <p:cNvPr id="5" name="Content Placeholder 2"/>
          <p:cNvSpPr txBox="1">
            <a:spLocks/>
          </p:cNvSpPr>
          <p:nvPr/>
        </p:nvSpPr>
        <p:spPr>
          <a:xfrm>
            <a:off x="457200" y="1600200"/>
            <a:ext cx="4812338" cy="4525963"/>
          </a:xfrm>
          <a:prstGeom prst="rect">
            <a:avLst/>
          </a:prstGeom>
        </p:spPr>
        <p:txBody>
          <a:bodyPr vert="horz" lIns="91440" tIns="45720" rIns="91440" bIns="45720" rtlCol="0">
            <a:normAutofit fontScale="85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Microglia and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amyloid</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plaque </a:t>
            </a:r>
            <a:r>
              <a:rPr kumimoji="0" lang="en-US" sz="3200" b="0" i="0" u="none" strike="noStrike" kern="1200" cap="none" spc="0" normalizeH="0" noProof="0" dirty="0" smtClean="0">
                <a:ln>
                  <a:noFill/>
                </a:ln>
                <a:solidFill>
                  <a:schemeClr val="tx1"/>
                </a:solidFill>
                <a:effectLst/>
                <a:uLnTx/>
                <a:uFillTx/>
                <a:latin typeface="+mn-lt"/>
                <a:ea typeface="+mn-ea"/>
                <a:cs typeface="+mn-cs"/>
              </a:rPr>
              <a:t>accumulate side-by-side in a central region surrounded by </a:t>
            </a:r>
            <a:r>
              <a:rPr kumimoji="0" lang="en-US" sz="3200" b="0" i="0" u="none" strike="noStrike" kern="1200" cap="none" spc="0" normalizeH="0" noProof="0" dirty="0" err="1" smtClean="0">
                <a:ln>
                  <a:noFill/>
                </a:ln>
                <a:solidFill>
                  <a:schemeClr val="tx1"/>
                </a:solidFill>
                <a:effectLst/>
                <a:uLnTx/>
                <a:uFillTx/>
                <a:latin typeface="+mn-lt"/>
                <a:ea typeface="+mn-ea"/>
                <a:cs typeface="+mn-cs"/>
              </a:rPr>
              <a:t>astrocytes</a:t>
            </a:r>
            <a:endParaRPr kumimoji="0" lang="en-US" sz="32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baseline="0" dirty="0" smtClean="0"/>
              <a:t>Microglia</a:t>
            </a:r>
            <a:r>
              <a:rPr lang="en-US" sz="3200" dirty="0" smtClean="0"/>
              <a:t> harbor dormant bacteria</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Should</a:t>
            </a:r>
            <a:r>
              <a:rPr kumimoji="0" lang="en-US" sz="3200" b="0" i="0" u="none" strike="noStrike" kern="1200" cap="none" spc="0" normalizeH="0" noProof="0" dirty="0" smtClean="0">
                <a:ln>
                  <a:noFill/>
                </a:ln>
                <a:solidFill>
                  <a:schemeClr val="tx1"/>
                </a:solidFill>
                <a:effectLst/>
                <a:uLnTx/>
                <a:uFillTx/>
                <a:latin typeface="+mn-lt"/>
                <a:ea typeface="+mn-ea"/>
                <a:cs typeface="+mn-cs"/>
              </a:rPr>
              <a:t> the bacteria leave, they will </a:t>
            </a:r>
            <a:r>
              <a:rPr lang="en-US" sz="3200" dirty="0" smtClean="0"/>
              <a:t>encounter the plaque, which will kill them</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noProof="0" dirty="0" err="1" smtClean="0">
                <a:ln>
                  <a:noFill/>
                </a:ln>
                <a:solidFill>
                  <a:schemeClr val="tx1"/>
                </a:solidFill>
                <a:effectLst/>
                <a:uLnTx/>
                <a:uFillTx/>
                <a:latin typeface="+mn-lt"/>
                <a:ea typeface="+mn-ea"/>
                <a:cs typeface="+mn-cs"/>
              </a:rPr>
              <a:t>astrocytes</a:t>
            </a:r>
            <a:r>
              <a:rPr kumimoji="0" lang="en-US" sz="3200" b="0" i="0" u="none" strike="noStrike" kern="1200" cap="none" spc="0" normalizeH="0" noProof="0" dirty="0" smtClean="0">
                <a:ln>
                  <a:noFill/>
                </a:ln>
                <a:solidFill>
                  <a:schemeClr val="tx1"/>
                </a:solidFill>
                <a:effectLst/>
                <a:uLnTx/>
                <a:uFillTx/>
                <a:latin typeface="+mn-lt"/>
                <a:ea typeface="+mn-ea"/>
                <a:cs typeface="+mn-cs"/>
              </a:rPr>
              <a:t> guard the gates </a:t>
            </a:r>
            <a:r>
              <a:rPr lang="en-US" sz="3200" dirty="0" smtClean="0"/>
              <a:t>and shield the neurons from the damaging plaque</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extBox 5"/>
          <p:cNvSpPr txBox="1"/>
          <p:nvPr/>
        </p:nvSpPr>
        <p:spPr>
          <a:xfrm>
            <a:off x="4788797" y="5664498"/>
            <a:ext cx="4170299" cy="1015663"/>
          </a:xfrm>
          <a:prstGeom prst="rect">
            <a:avLst/>
          </a:prstGeom>
          <a:noFill/>
        </p:spPr>
        <p:txBody>
          <a:bodyPr wrap="square" rtlCol="0">
            <a:spAutoFit/>
          </a:bodyPr>
          <a:lstStyle/>
          <a:p>
            <a:r>
              <a:rPr lang="en-US" sz="2000" dirty="0" smtClean="0">
                <a:solidFill>
                  <a:srgbClr val="FF0000"/>
                </a:solidFill>
              </a:rPr>
              <a:t>*</a:t>
            </a:r>
            <a:r>
              <a:rPr lang="en-US" sz="2000" dirty="0" smtClean="0"/>
              <a:t> Microphotograph from Schwab et al., Journal of Alzheimer’s Disease 13 359–369, 2008. </a:t>
            </a:r>
            <a:endParaRPr lang="en-US" sz="2000" dirty="0"/>
          </a:p>
        </p:txBody>
      </p:sp>
      <p:sp>
        <p:nvSpPr>
          <p:cNvPr id="7" name="Freeform 6"/>
          <p:cNvSpPr/>
          <p:nvPr/>
        </p:nvSpPr>
        <p:spPr>
          <a:xfrm>
            <a:off x="6470459" y="2626196"/>
            <a:ext cx="1553654" cy="1463133"/>
          </a:xfrm>
          <a:custGeom>
            <a:avLst/>
            <a:gdLst>
              <a:gd name="connsiteX0" fmla="*/ 1553654 w 1553654"/>
              <a:gd name="connsiteY0" fmla="*/ 611771 h 1463133"/>
              <a:gd name="connsiteX1" fmla="*/ 1176870 w 1553654"/>
              <a:gd name="connsiteY1" fmla="*/ 95371 h 1463133"/>
              <a:gd name="connsiteX2" fmla="*/ 590760 w 1553654"/>
              <a:gd name="connsiteY2" fmla="*/ 53501 h 1463133"/>
              <a:gd name="connsiteX3" fmla="*/ 102336 w 1553654"/>
              <a:gd name="connsiteY3" fmla="*/ 416376 h 1463133"/>
              <a:gd name="connsiteX4" fmla="*/ 116291 w 1553654"/>
              <a:gd name="connsiteY4" fmla="*/ 1197955 h 1463133"/>
              <a:gd name="connsiteX5" fmla="*/ 800085 w 1553654"/>
              <a:gd name="connsiteY5" fmla="*/ 1449176 h 1463133"/>
              <a:gd name="connsiteX6" fmla="*/ 1121050 w 1553654"/>
              <a:gd name="connsiteY6" fmla="*/ 1114214 h 1463133"/>
              <a:gd name="connsiteX7" fmla="*/ 1302464 w 1553654"/>
              <a:gd name="connsiteY7" fmla="*/ 583857 h 1463133"/>
              <a:gd name="connsiteX8" fmla="*/ 1302464 w 1553654"/>
              <a:gd name="connsiteY8" fmla="*/ 569901 h 1463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3654" h="1463133">
                <a:moveTo>
                  <a:pt x="1553654" y="611771"/>
                </a:moveTo>
                <a:cubicBezTo>
                  <a:pt x="1445503" y="400093"/>
                  <a:pt x="1337352" y="188416"/>
                  <a:pt x="1176870" y="95371"/>
                </a:cubicBezTo>
                <a:cubicBezTo>
                  <a:pt x="1016388" y="2326"/>
                  <a:pt x="769849" y="0"/>
                  <a:pt x="590760" y="53501"/>
                </a:cubicBezTo>
                <a:cubicBezTo>
                  <a:pt x="411671" y="107002"/>
                  <a:pt x="181414" y="225634"/>
                  <a:pt x="102336" y="416376"/>
                </a:cubicBezTo>
                <a:cubicBezTo>
                  <a:pt x="23258" y="607118"/>
                  <a:pt x="0" y="1025822"/>
                  <a:pt x="116291" y="1197955"/>
                </a:cubicBezTo>
                <a:cubicBezTo>
                  <a:pt x="232583" y="1370088"/>
                  <a:pt x="632625" y="1463133"/>
                  <a:pt x="800085" y="1449176"/>
                </a:cubicBezTo>
                <a:cubicBezTo>
                  <a:pt x="967545" y="1435219"/>
                  <a:pt x="1037320" y="1258434"/>
                  <a:pt x="1121050" y="1114214"/>
                </a:cubicBezTo>
                <a:cubicBezTo>
                  <a:pt x="1204780" y="969994"/>
                  <a:pt x="1272228" y="674576"/>
                  <a:pt x="1302464" y="583857"/>
                </a:cubicBezTo>
                <a:cubicBezTo>
                  <a:pt x="1332700" y="493138"/>
                  <a:pt x="1302464" y="569901"/>
                  <a:pt x="1302464" y="569901"/>
                </a:cubicBezTo>
              </a:path>
            </a:pathLst>
          </a:cu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5741414" y="1858274"/>
            <a:ext cx="279794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Chlamydia in plaque region produce </a:t>
            </a:r>
            <a:r>
              <a:rPr lang="en-US" dirty="0" err="1" smtClean="0"/>
              <a:t>heparan</a:t>
            </a:r>
            <a:r>
              <a:rPr lang="en-US" dirty="0" smtClean="0"/>
              <a:t> sulfate!</a:t>
            </a:r>
            <a:endParaRPr lang="en-US" dirty="0"/>
          </a:p>
        </p:txBody>
      </p:sp>
    </p:spTree>
    <p:extLst>
      <p:ext uri="{BB962C8B-B14F-4D97-AF65-F5344CB8AC3E}">
        <p14:creationId xmlns:p14="http://schemas.microsoft.com/office/powerpoint/2010/main" val="153921389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Sepsis and the Vasculature</a:t>
            </a:r>
            <a:r>
              <a:rPr lang="en-US" b="1" dirty="0" smtClean="0">
                <a:solidFill>
                  <a:srgbClr val="FF0000"/>
                </a:solidFill>
              </a:rPr>
              <a:t>*</a:t>
            </a:r>
            <a:endParaRPr lang="en-US" b="1" dirty="0">
              <a:solidFill>
                <a:srgbClr val="FF0000"/>
              </a:solidFill>
            </a:endParaRPr>
          </a:p>
        </p:txBody>
      </p:sp>
      <p:pic>
        <p:nvPicPr>
          <p:cNvPr id="4" name="Content Placeholder 3" descr="sepsis_microcirculation.png"/>
          <p:cNvPicPr>
            <a:picLocks noGrp="1" noChangeAspect="1"/>
          </p:cNvPicPr>
          <p:nvPr>
            <p:ph idx="1"/>
          </p:nvPr>
        </p:nvPicPr>
        <p:blipFill>
          <a:blip r:embed="rId3"/>
          <a:srcRect l="-5964" r="-5964"/>
          <a:stretch>
            <a:fillRect/>
          </a:stretch>
        </p:blipFill>
        <p:spPr>
          <a:xfrm>
            <a:off x="186267" y="1617133"/>
            <a:ext cx="8229600" cy="4525963"/>
          </a:xfrm>
        </p:spPr>
      </p:pic>
      <p:sp>
        <p:nvSpPr>
          <p:cNvPr id="5" name="TextBox 4"/>
          <p:cNvSpPr txBox="1"/>
          <p:nvPr/>
        </p:nvSpPr>
        <p:spPr>
          <a:xfrm>
            <a:off x="5655744" y="1855170"/>
            <a:ext cx="2150535" cy="1015663"/>
          </a:xfrm>
          <a:prstGeom prst="rect">
            <a:avLst/>
          </a:prstGeom>
          <a:solidFill>
            <a:srgbClr val="F8FFC5"/>
          </a:solidFill>
          <a:ln>
            <a:solidFill>
              <a:schemeClr val="tx1"/>
            </a:solidFill>
          </a:ln>
        </p:spPr>
        <p:txBody>
          <a:bodyPr wrap="square" rtlCol="0">
            <a:spAutoFit/>
          </a:bodyPr>
          <a:lstStyle/>
          <a:p>
            <a:pPr algn="ctr"/>
            <a:r>
              <a:rPr lang="en-US" sz="2000" dirty="0" smtClean="0"/>
              <a:t>Immune cells stick to wall of </a:t>
            </a:r>
            <a:r>
              <a:rPr lang="en-US" sz="2000" dirty="0" err="1" smtClean="0"/>
              <a:t>venule</a:t>
            </a:r>
            <a:r>
              <a:rPr lang="en-US" sz="2000" dirty="0" smtClean="0"/>
              <a:t> and block flow</a:t>
            </a:r>
            <a:endParaRPr lang="en-US" sz="2000" dirty="0"/>
          </a:p>
        </p:txBody>
      </p:sp>
      <p:sp>
        <p:nvSpPr>
          <p:cNvPr id="6" name="TextBox 5"/>
          <p:cNvSpPr txBox="1"/>
          <p:nvPr/>
        </p:nvSpPr>
        <p:spPr>
          <a:xfrm>
            <a:off x="5384772" y="4924237"/>
            <a:ext cx="2150535" cy="1015663"/>
          </a:xfrm>
          <a:prstGeom prst="rect">
            <a:avLst/>
          </a:prstGeom>
          <a:solidFill>
            <a:srgbClr val="F8FFC5"/>
          </a:solidFill>
          <a:ln>
            <a:solidFill>
              <a:schemeClr val="tx1"/>
            </a:solidFill>
          </a:ln>
        </p:spPr>
        <p:txBody>
          <a:bodyPr wrap="square" rtlCol="0">
            <a:spAutoFit/>
          </a:bodyPr>
          <a:lstStyle/>
          <a:p>
            <a:pPr algn="ctr"/>
            <a:r>
              <a:rPr lang="en-US" sz="2000" dirty="0" smtClean="0"/>
              <a:t>Small blood clots form in capillaries and block flow</a:t>
            </a:r>
            <a:endParaRPr lang="en-US" sz="2000" dirty="0"/>
          </a:p>
        </p:txBody>
      </p:sp>
      <p:sp>
        <p:nvSpPr>
          <p:cNvPr id="7" name="Freeform 6"/>
          <p:cNvSpPr/>
          <p:nvPr/>
        </p:nvSpPr>
        <p:spPr>
          <a:xfrm>
            <a:off x="6756412" y="2844801"/>
            <a:ext cx="493889" cy="880534"/>
          </a:xfrm>
          <a:custGeom>
            <a:avLst/>
            <a:gdLst>
              <a:gd name="connsiteX0" fmla="*/ 118533 w 493889"/>
              <a:gd name="connsiteY0" fmla="*/ 0 h 880534"/>
              <a:gd name="connsiteX1" fmla="*/ 474133 w 493889"/>
              <a:gd name="connsiteY1" fmla="*/ 389467 h 880534"/>
              <a:gd name="connsiteX2" fmla="*/ 0 w 493889"/>
              <a:gd name="connsiteY2" fmla="*/ 880534 h 880534"/>
            </a:gdLst>
            <a:ahLst/>
            <a:cxnLst>
              <a:cxn ang="0">
                <a:pos x="connsiteX0" y="connsiteY0"/>
              </a:cxn>
              <a:cxn ang="0">
                <a:pos x="connsiteX1" y="connsiteY1"/>
              </a:cxn>
              <a:cxn ang="0">
                <a:pos x="connsiteX2" y="connsiteY2"/>
              </a:cxn>
            </a:cxnLst>
            <a:rect l="l" t="t" r="r" b="b"/>
            <a:pathLst>
              <a:path w="493889" h="880534">
                <a:moveTo>
                  <a:pt x="118533" y="0"/>
                </a:moveTo>
                <a:cubicBezTo>
                  <a:pt x="306211" y="121355"/>
                  <a:pt x="493889" y="242711"/>
                  <a:pt x="474133" y="389467"/>
                </a:cubicBezTo>
                <a:cubicBezTo>
                  <a:pt x="454378" y="536223"/>
                  <a:pt x="0" y="880534"/>
                  <a:pt x="0" y="880534"/>
                </a:cubicBezTo>
              </a:path>
            </a:pathLst>
          </a:custGeom>
          <a:ln w="38100" cap="flat" cmpd="sng" algn="ctr">
            <a:solidFill>
              <a:srgbClr val="FF0000"/>
            </a:solidFill>
            <a:prstDash val="solid"/>
            <a:round/>
            <a:headEnd type="none" w="med" len="med"/>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4826000" y="4064009"/>
            <a:ext cx="1608667" cy="863600"/>
          </a:xfrm>
          <a:custGeom>
            <a:avLst/>
            <a:gdLst>
              <a:gd name="connsiteX0" fmla="*/ 1608667 w 1608667"/>
              <a:gd name="connsiteY0" fmla="*/ 863600 h 863600"/>
              <a:gd name="connsiteX1" fmla="*/ 372533 w 1608667"/>
              <a:gd name="connsiteY1" fmla="*/ 677333 h 863600"/>
              <a:gd name="connsiteX2" fmla="*/ 0 w 1608667"/>
              <a:gd name="connsiteY2" fmla="*/ 0 h 863600"/>
            </a:gdLst>
            <a:ahLst/>
            <a:cxnLst>
              <a:cxn ang="0">
                <a:pos x="connsiteX0" y="connsiteY0"/>
              </a:cxn>
              <a:cxn ang="0">
                <a:pos x="connsiteX1" y="connsiteY1"/>
              </a:cxn>
              <a:cxn ang="0">
                <a:pos x="connsiteX2" y="connsiteY2"/>
              </a:cxn>
            </a:cxnLst>
            <a:rect l="l" t="t" r="r" b="b"/>
            <a:pathLst>
              <a:path w="1608667" h="863600">
                <a:moveTo>
                  <a:pt x="1608667" y="863600"/>
                </a:moveTo>
                <a:cubicBezTo>
                  <a:pt x="1124655" y="842433"/>
                  <a:pt x="640644" y="821266"/>
                  <a:pt x="372533" y="677333"/>
                </a:cubicBezTo>
                <a:cubicBezTo>
                  <a:pt x="104422" y="533400"/>
                  <a:pt x="0" y="0"/>
                  <a:pt x="0" y="0"/>
                </a:cubicBezTo>
              </a:path>
            </a:pathLst>
          </a:custGeom>
          <a:ln w="38100" cap="flat" cmpd="sng" algn="ctr">
            <a:solidFill>
              <a:srgbClr val="FF0000"/>
            </a:solidFill>
            <a:prstDash val="solid"/>
            <a:round/>
            <a:headEnd type="none" w="med" len="med"/>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457200" y="6380158"/>
            <a:ext cx="8157702" cy="461665"/>
          </a:xfrm>
          <a:prstGeom prst="rect">
            <a:avLst/>
          </a:prstGeom>
          <a:noFill/>
        </p:spPr>
        <p:txBody>
          <a:bodyPr wrap="none" rtlCol="0">
            <a:spAutoFit/>
          </a:bodyPr>
          <a:lstStyle/>
          <a:p>
            <a:r>
              <a:rPr lang="en-US" sz="2400" dirty="0" smtClean="0">
                <a:solidFill>
                  <a:srgbClr val="FF0000"/>
                </a:solidFill>
              </a:rPr>
              <a:t>*</a:t>
            </a:r>
            <a:r>
              <a:rPr lang="en-US" sz="2400" dirty="0" smtClean="0"/>
              <a:t> S. </a:t>
            </a:r>
            <a:r>
              <a:rPr lang="en-US" sz="2400" dirty="0" err="1" smtClean="0"/>
              <a:t>Trzeciak</a:t>
            </a:r>
            <a:r>
              <a:rPr lang="en-US" sz="2400" dirty="0" smtClean="0"/>
              <a:t> et al., </a:t>
            </a:r>
            <a:r>
              <a:rPr lang="en-US" sz="2400" dirty="0" err="1" smtClean="0"/>
              <a:t>Acad</a:t>
            </a:r>
            <a:r>
              <a:rPr lang="en-US" sz="2400" dirty="0" smtClean="0"/>
              <a:t> </a:t>
            </a:r>
            <a:r>
              <a:rPr lang="en-US" sz="2400" dirty="0" err="1" smtClean="0"/>
              <a:t>Emerg</a:t>
            </a:r>
            <a:r>
              <a:rPr lang="en-US" sz="2400" dirty="0" smtClean="0"/>
              <a:t> Med. 2008 May ; 15(5): 399–413</a:t>
            </a:r>
            <a:endParaRPr lang="en-US" sz="2400" dirty="0"/>
          </a:p>
        </p:txBody>
      </p:sp>
      <p:sp>
        <p:nvSpPr>
          <p:cNvPr id="10" name="TextBox 9"/>
          <p:cNvSpPr txBox="1"/>
          <p:nvPr/>
        </p:nvSpPr>
        <p:spPr>
          <a:xfrm>
            <a:off x="931334" y="1619758"/>
            <a:ext cx="2556934" cy="707886"/>
          </a:xfrm>
          <a:prstGeom prst="rect">
            <a:avLst/>
          </a:prstGeom>
          <a:solidFill>
            <a:srgbClr val="F8FFC5"/>
          </a:solidFill>
          <a:ln>
            <a:solidFill>
              <a:schemeClr val="tx1"/>
            </a:solidFill>
          </a:ln>
        </p:spPr>
        <p:txBody>
          <a:bodyPr wrap="square" rtlCol="0">
            <a:spAutoFit/>
          </a:bodyPr>
          <a:lstStyle/>
          <a:p>
            <a:pPr algn="ctr"/>
            <a:r>
              <a:rPr lang="en-US" sz="2000" dirty="0" smtClean="0"/>
              <a:t>Impaired ability to modulate blood flow</a:t>
            </a:r>
            <a:endParaRPr lang="en-US" sz="2000" dirty="0"/>
          </a:p>
        </p:txBody>
      </p:sp>
      <p:sp>
        <p:nvSpPr>
          <p:cNvPr id="11" name="Freeform 10"/>
          <p:cNvSpPr/>
          <p:nvPr/>
        </p:nvSpPr>
        <p:spPr>
          <a:xfrm>
            <a:off x="1659471" y="2327644"/>
            <a:ext cx="891822" cy="1405467"/>
          </a:xfrm>
          <a:custGeom>
            <a:avLst/>
            <a:gdLst>
              <a:gd name="connsiteX0" fmla="*/ 891822 w 891822"/>
              <a:gd name="connsiteY0" fmla="*/ 0 h 1405467"/>
              <a:gd name="connsiteX1" fmla="*/ 28222 w 891822"/>
              <a:gd name="connsiteY1" fmla="*/ 508000 h 1405467"/>
              <a:gd name="connsiteX2" fmla="*/ 722489 w 891822"/>
              <a:gd name="connsiteY2" fmla="*/ 1405467 h 1405467"/>
            </a:gdLst>
            <a:ahLst/>
            <a:cxnLst>
              <a:cxn ang="0">
                <a:pos x="connsiteX0" y="connsiteY0"/>
              </a:cxn>
              <a:cxn ang="0">
                <a:pos x="connsiteX1" y="connsiteY1"/>
              </a:cxn>
              <a:cxn ang="0">
                <a:pos x="connsiteX2" y="connsiteY2"/>
              </a:cxn>
            </a:cxnLst>
            <a:rect l="l" t="t" r="r" b="b"/>
            <a:pathLst>
              <a:path w="891822" h="1405467">
                <a:moveTo>
                  <a:pt x="891822" y="0"/>
                </a:moveTo>
                <a:cubicBezTo>
                  <a:pt x="474133" y="136878"/>
                  <a:pt x="56444" y="273756"/>
                  <a:pt x="28222" y="508000"/>
                </a:cubicBezTo>
                <a:cubicBezTo>
                  <a:pt x="0" y="742244"/>
                  <a:pt x="722489" y="1405467"/>
                  <a:pt x="722489" y="1405467"/>
                </a:cubicBezTo>
              </a:path>
            </a:pathLst>
          </a:custGeom>
          <a:ln w="38100" cap="flat" cmpd="sng" algn="ctr">
            <a:solidFill>
              <a:srgbClr val="FF0000"/>
            </a:solidFill>
            <a:prstDash val="solid"/>
            <a:round/>
            <a:headEnd type="none" w="med" len="med"/>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206149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Effect of de-novo statin treatment on patients with sepsis plus pneumonia</a:t>
            </a:r>
            <a:r>
              <a:rPr lang="en-US" b="1" dirty="0" smtClean="0">
                <a:solidFill>
                  <a:srgbClr val="FF0000"/>
                </a:solidFill>
              </a:rPr>
              <a:t>*</a:t>
            </a:r>
            <a:endParaRPr lang="en-US" b="1" dirty="0">
              <a:solidFill>
                <a:srgbClr val="FF0000"/>
              </a:solidFill>
            </a:endParaRPr>
          </a:p>
        </p:txBody>
      </p:sp>
      <p:pic>
        <p:nvPicPr>
          <p:cNvPr id="4" name="Content Placeholder 3" descr="statins_sepsis_pneumonia_death.png"/>
          <p:cNvPicPr>
            <a:picLocks noGrp="1" noChangeAspect="1"/>
          </p:cNvPicPr>
          <p:nvPr>
            <p:ph idx="1"/>
          </p:nvPr>
        </p:nvPicPr>
        <p:blipFill>
          <a:blip r:embed="rId3">
            <a:extLst>
              <a:ext uri="{28A0092B-C50C-407E-A947-70E740481C1C}">
                <a14:useLocalDpi xmlns:a14="http://schemas.microsoft.com/office/drawing/2010/main" val="0"/>
              </a:ext>
            </a:extLst>
          </a:blip>
          <a:srcRect l="-4596" r="-4596"/>
          <a:stretch>
            <a:fillRect/>
          </a:stretch>
        </p:blipFill>
        <p:spPr>
          <a:xfrm>
            <a:off x="457200" y="1989659"/>
            <a:ext cx="8229600" cy="4525963"/>
          </a:xfrm>
        </p:spPr>
      </p:pic>
      <p:sp>
        <p:nvSpPr>
          <p:cNvPr id="5" name="TextBox 4"/>
          <p:cNvSpPr txBox="1"/>
          <p:nvPr/>
        </p:nvSpPr>
        <p:spPr>
          <a:xfrm>
            <a:off x="457200" y="6502400"/>
            <a:ext cx="7117654" cy="707886"/>
          </a:xfrm>
          <a:prstGeom prst="rect">
            <a:avLst/>
          </a:prstGeom>
          <a:noFill/>
        </p:spPr>
        <p:txBody>
          <a:bodyPr wrap="none" rtlCol="0">
            <a:spAutoFit/>
          </a:bodyPr>
          <a:lstStyle/>
          <a:p>
            <a:r>
              <a:rPr lang="de-DE" sz="2000" dirty="0" smtClean="0">
                <a:solidFill>
                  <a:srgbClr val="FF0000"/>
                </a:solidFill>
              </a:rPr>
              <a:t>*</a:t>
            </a:r>
            <a:r>
              <a:rPr lang="de-DE" sz="2000" dirty="0" smtClean="0"/>
              <a:t> Laurent </a:t>
            </a:r>
            <a:r>
              <a:rPr lang="de-DE" sz="2000" dirty="0" err="1" smtClean="0"/>
              <a:t>Papazian</a:t>
            </a:r>
            <a:r>
              <a:rPr lang="de-DE" sz="2000" dirty="0" smtClean="0"/>
              <a:t> et al., JAMA, </a:t>
            </a:r>
            <a:r>
              <a:rPr lang="de-DE" sz="2000" dirty="0" err="1" smtClean="0"/>
              <a:t>Oct</a:t>
            </a:r>
            <a:r>
              <a:rPr lang="de-DE" sz="2000" dirty="0" smtClean="0"/>
              <a:t>. 9, 2013 [</a:t>
            </a:r>
            <a:r>
              <a:rPr lang="de-DE" sz="2000" dirty="0" err="1" smtClean="0"/>
              <a:t>Epub</a:t>
            </a:r>
            <a:r>
              <a:rPr lang="de-DE" sz="2000" dirty="0" smtClean="0"/>
              <a:t> </a:t>
            </a:r>
            <a:r>
              <a:rPr lang="de-DE" sz="2000" dirty="0" err="1" smtClean="0"/>
              <a:t>ahead</a:t>
            </a:r>
            <a:r>
              <a:rPr lang="de-DE" sz="2000" dirty="0" smtClean="0"/>
              <a:t> </a:t>
            </a:r>
            <a:r>
              <a:rPr lang="de-DE" sz="2000" dirty="0" err="1" smtClean="0"/>
              <a:t>of</a:t>
            </a:r>
            <a:r>
              <a:rPr lang="de-DE" sz="2000" dirty="0" smtClean="0"/>
              <a:t> </a:t>
            </a:r>
            <a:r>
              <a:rPr lang="de-DE" sz="2000" dirty="0" err="1" smtClean="0"/>
              <a:t>print</a:t>
            </a:r>
            <a:r>
              <a:rPr lang="de-DE" sz="2000" dirty="0" smtClean="0"/>
              <a:t>]</a:t>
            </a:r>
            <a:endParaRPr lang="de-DE" sz="2000" dirty="0"/>
          </a:p>
          <a:p>
            <a:endParaRPr lang="en-US" sz="2000" dirty="0"/>
          </a:p>
        </p:txBody>
      </p:sp>
      <p:sp>
        <p:nvSpPr>
          <p:cNvPr id="6" name="TextBox 5"/>
          <p:cNvSpPr txBox="1"/>
          <p:nvPr/>
        </p:nvSpPr>
        <p:spPr>
          <a:xfrm>
            <a:off x="863600" y="1600200"/>
            <a:ext cx="7353295" cy="646331"/>
          </a:xfrm>
          <a:prstGeom prst="rect">
            <a:avLst/>
          </a:prstGeom>
          <a:noFill/>
        </p:spPr>
        <p:txBody>
          <a:bodyPr wrap="none" rtlCol="0">
            <a:spAutoFit/>
          </a:bodyPr>
          <a:lstStyle/>
          <a:p>
            <a:r>
              <a:rPr lang="en-US" b="1" dirty="0"/>
              <a:t>Figure 2</a:t>
            </a:r>
            <a:r>
              <a:rPr lang="en-US" dirty="0"/>
              <a:t>. Proportions of </a:t>
            </a:r>
            <a:r>
              <a:rPr lang="en-US" dirty="0" err="1"/>
              <a:t>Nonsurvivors</a:t>
            </a:r>
            <a:r>
              <a:rPr lang="en-US" dirty="0"/>
              <a:t> in the Simvastatin and Placebo Groups </a:t>
            </a:r>
          </a:p>
          <a:p>
            <a:endParaRPr lang="en-US" dirty="0"/>
          </a:p>
        </p:txBody>
      </p:sp>
    </p:spTree>
    <p:extLst>
      <p:ext uri="{BB962C8B-B14F-4D97-AF65-F5344CB8AC3E}">
        <p14:creationId xmlns:p14="http://schemas.microsoft.com/office/powerpoint/2010/main" val="332931046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Hypothesis</a:t>
            </a:r>
            <a:endParaRPr lang="en-US" b="1" dirty="0"/>
          </a:p>
        </p:txBody>
      </p:sp>
      <p:sp>
        <p:nvSpPr>
          <p:cNvPr id="3" name="Content Placeholder 2"/>
          <p:cNvSpPr>
            <a:spLocks noGrp="1"/>
          </p:cNvSpPr>
          <p:nvPr>
            <p:ph idx="1"/>
          </p:nvPr>
        </p:nvSpPr>
        <p:spPr>
          <a:xfrm>
            <a:off x="457200" y="2046374"/>
            <a:ext cx="8229600" cy="2721883"/>
          </a:xfrm>
        </p:spPr>
        <p:txBody>
          <a:bodyPr>
            <a:normAutofit/>
          </a:bodyPr>
          <a:lstStyle/>
          <a:p>
            <a:pPr>
              <a:buNone/>
            </a:pPr>
            <a:r>
              <a:rPr lang="en-US" dirty="0" smtClean="0">
                <a:latin typeface="Apple Casual"/>
              </a:rPr>
              <a:t>  Blood flow needs to nearly shut down during sepsis; organs need to shut down; the entire body focuses on </a:t>
            </a:r>
            <a:r>
              <a:rPr lang="en-US" dirty="0" smtClean="0">
                <a:solidFill>
                  <a:srgbClr val="FF6451"/>
                </a:solidFill>
                <a:latin typeface="Apple Casual"/>
              </a:rPr>
              <a:t>harvesting </a:t>
            </a:r>
            <a:r>
              <a:rPr lang="en-US" dirty="0" err="1" smtClean="0">
                <a:solidFill>
                  <a:srgbClr val="FF6451"/>
                </a:solidFill>
                <a:latin typeface="Apple Casual"/>
              </a:rPr>
              <a:t>heparan</a:t>
            </a:r>
            <a:r>
              <a:rPr lang="en-US" dirty="0" smtClean="0">
                <a:solidFill>
                  <a:srgbClr val="FF6451"/>
                </a:solidFill>
                <a:latin typeface="Apple Casual"/>
              </a:rPr>
              <a:t> sulfate from the invasive microbes</a:t>
            </a:r>
            <a:r>
              <a:rPr lang="en-US" dirty="0" smtClean="0">
                <a:latin typeface="Apple Casual"/>
              </a:rPr>
              <a:t> to recover blood stability.</a:t>
            </a:r>
            <a:endParaRPr lang="en-US" dirty="0">
              <a:latin typeface="Apple Casual"/>
            </a:endParaRPr>
          </a:p>
        </p:txBody>
      </p:sp>
    </p:spTree>
    <p:extLst>
      <p:ext uri="{BB962C8B-B14F-4D97-AF65-F5344CB8AC3E}">
        <p14:creationId xmlns:p14="http://schemas.microsoft.com/office/powerpoint/2010/main" val="127178253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Recapitulation</a:t>
            </a:r>
            <a:endParaRPr lang="en-US" b="1" dirty="0"/>
          </a:p>
        </p:txBody>
      </p:sp>
      <p:sp>
        <p:nvSpPr>
          <p:cNvPr id="3" name="Content Placeholder 2"/>
          <p:cNvSpPr>
            <a:spLocks noGrp="1"/>
          </p:cNvSpPr>
          <p:nvPr>
            <p:ph idx="1"/>
          </p:nvPr>
        </p:nvSpPr>
        <p:spPr/>
        <p:txBody>
          <a:bodyPr>
            <a:normAutofit fontScale="85000" lnSpcReduction="20000"/>
          </a:bodyPr>
          <a:lstStyle/>
          <a:p>
            <a:r>
              <a:rPr lang="en-US" dirty="0"/>
              <a:t>Infection is a consequence of impaired supply of sulfate to the barriers</a:t>
            </a:r>
          </a:p>
          <a:p>
            <a:r>
              <a:rPr lang="en-US" dirty="0"/>
              <a:t>Leaky gut syndrome allows bacteria to personally deliver nutrients to the body</a:t>
            </a:r>
          </a:p>
          <a:p>
            <a:r>
              <a:rPr lang="en-US" dirty="0"/>
              <a:t>Adrenalin encourages bacterial growth (to help supply nutrients under stress?)</a:t>
            </a:r>
          </a:p>
          <a:p>
            <a:r>
              <a:rPr lang="en-US" dirty="0"/>
              <a:t>Atherosclerosis is associated with infective agents, but antibiotics make things worse</a:t>
            </a:r>
          </a:p>
          <a:p>
            <a:r>
              <a:rPr lang="en-US" dirty="0"/>
              <a:t>Chlamydia </a:t>
            </a:r>
            <a:r>
              <a:rPr lang="en-US" dirty="0" err="1"/>
              <a:t>pneumoniae</a:t>
            </a:r>
            <a:r>
              <a:rPr lang="en-US" dirty="0"/>
              <a:t> can produce </a:t>
            </a:r>
            <a:r>
              <a:rPr lang="en-US" dirty="0" err="1"/>
              <a:t>heparan</a:t>
            </a:r>
            <a:r>
              <a:rPr lang="en-US" dirty="0"/>
              <a:t> sulfate using a unique set of </a:t>
            </a:r>
            <a:r>
              <a:rPr lang="en-US" dirty="0" smtClean="0"/>
              <a:t>enzymes</a:t>
            </a:r>
          </a:p>
          <a:p>
            <a:pPr lvl="1"/>
            <a:r>
              <a:rPr lang="en-US" dirty="0" smtClean="0"/>
              <a:t>Do </a:t>
            </a:r>
            <a:r>
              <a:rPr lang="en-US" dirty="0"/>
              <a:t>they help us out in pneumonia, heart disease and Alzheimer's?</a:t>
            </a:r>
          </a:p>
          <a:p>
            <a:endParaRPr lang="en-US" dirty="0"/>
          </a:p>
        </p:txBody>
      </p:sp>
    </p:spTree>
    <p:extLst>
      <p:ext uri="{BB962C8B-B14F-4D97-AF65-F5344CB8AC3E}">
        <p14:creationId xmlns:p14="http://schemas.microsoft.com/office/powerpoint/2010/main" val="23219501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undup-3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0287" y="1313423"/>
            <a:ext cx="5069190" cy="4435541"/>
          </a:xfrm>
          <a:prstGeom prst="rect">
            <a:avLst/>
          </a:prstGeom>
        </p:spPr>
      </p:pic>
    </p:spTree>
    <p:extLst>
      <p:ext uri="{BB962C8B-B14F-4D97-AF65-F5344CB8AC3E}">
        <p14:creationId xmlns:p14="http://schemas.microsoft.com/office/powerpoint/2010/main" val="334604943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endParaRPr lang="en-US"/>
          </a:p>
        </p:txBody>
      </p:sp>
      <p:sp>
        <p:nvSpPr>
          <p:cNvPr id="4" name="Content Placeholder 2"/>
          <p:cNvSpPr txBox="1">
            <a:spLocks/>
          </p:cNvSpPr>
          <p:nvPr/>
        </p:nvSpPr>
        <p:spPr>
          <a:xfrm>
            <a:off x="457200" y="2078602"/>
            <a:ext cx="8229600" cy="95680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Arial"/>
              <a:buNone/>
            </a:pPr>
            <a:r>
              <a:rPr lang="en-US" sz="4400" dirty="0" smtClean="0">
                <a:ln>
                  <a:solidFill>
                    <a:srgbClr val="FF0000"/>
                  </a:solidFill>
                </a:ln>
                <a:solidFill>
                  <a:srgbClr val="FF0000"/>
                </a:solidFill>
                <a:latin typeface="Apple Casual"/>
              </a:rPr>
              <a:t>Influenza</a:t>
            </a:r>
            <a:endParaRPr lang="en-US" sz="4400" dirty="0">
              <a:ln>
                <a:solidFill>
                  <a:srgbClr val="FF0000"/>
                </a:solidFill>
              </a:ln>
              <a:solidFill>
                <a:srgbClr val="FF0000"/>
              </a:solidFill>
              <a:latin typeface="Apple Casual"/>
            </a:endParaRPr>
          </a:p>
        </p:txBody>
      </p:sp>
    </p:spTree>
    <p:extLst>
      <p:ext uri="{BB962C8B-B14F-4D97-AF65-F5344CB8AC3E}">
        <p14:creationId xmlns:p14="http://schemas.microsoft.com/office/powerpoint/2010/main" val="316397958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Influenza (</a:t>
            </a:r>
            <a:r>
              <a:rPr lang="en-US" b="1" dirty="0"/>
              <a:t>V</a:t>
            </a:r>
            <a:r>
              <a:rPr lang="en-US" b="1" dirty="0" smtClean="0"/>
              <a:t>iral Disease) </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1/3 of infected individuals are asymptomatic</a:t>
            </a:r>
          </a:p>
          <a:p>
            <a:pPr lvl="1"/>
            <a:r>
              <a:rPr lang="en-US" dirty="0" smtClean="0"/>
              <a:t>These are people with plenty of sulfate?</a:t>
            </a:r>
          </a:p>
          <a:p>
            <a:r>
              <a:rPr lang="en-US" dirty="0" smtClean="0"/>
              <a:t>Flu vaccine is aggressively promoted in US and elsewhere for protection</a:t>
            </a:r>
          </a:p>
          <a:p>
            <a:pPr lvl="1"/>
            <a:r>
              <a:rPr lang="en-US" dirty="0" smtClean="0"/>
              <a:t>Often required in healthcare workers</a:t>
            </a:r>
          </a:p>
          <a:p>
            <a:pPr lvl="1"/>
            <a:r>
              <a:rPr lang="en-US" dirty="0" smtClean="0"/>
              <a:t>Big mistake in pregnant women (mercury)</a:t>
            </a:r>
          </a:p>
          <a:p>
            <a:pPr lvl="1"/>
            <a:r>
              <a:rPr lang="en-US" dirty="0" smtClean="0"/>
              <a:t>Claims of </a:t>
            </a:r>
            <a:r>
              <a:rPr lang="en-US" dirty="0"/>
              <a:t>e</a:t>
            </a:r>
            <a:r>
              <a:rPr lang="en-US" dirty="0" smtClean="0"/>
              <a:t>ffectiveness are probably exaggerated</a:t>
            </a:r>
          </a:p>
          <a:p>
            <a:r>
              <a:rPr lang="en-US" dirty="0" smtClean="0"/>
              <a:t>Treatment includes Tamiflu and dextran sulfate</a:t>
            </a:r>
          </a:p>
          <a:p>
            <a:r>
              <a:rPr lang="en-US" dirty="0" smtClean="0"/>
              <a:t>Flu can sometimes lead to pneumonia (viral or bacterial) [in vulnerable individuals]</a:t>
            </a:r>
          </a:p>
          <a:p>
            <a:endParaRPr lang="en-US" dirty="0"/>
          </a:p>
        </p:txBody>
      </p:sp>
    </p:spTree>
    <p:extLst>
      <p:ext uri="{BB962C8B-B14F-4D97-AF65-F5344CB8AC3E}">
        <p14:creationId xmlns:p14="http://schemas.microsoft.com/office/powerpoint/2010/main" val="199168673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22"/>
            <a:ext cx="8229600" cy="1143000"/>
          </a:xfrm>
        </p:spPr>
        <p:txBody>
          <a:bodyPr>
            <a:normAutofit fontScale="90000"/>
          </a:bodyPr>
          <a:lstStyle/>
          <a:p>
            <a:r>
              <a:rPr lang="en-US" b="1" dirty="0" smtClean="0"/>
              <a:t>Flu Vaccine Increases Risk to Other Respiratory Infections</a:t>
            </a:r>
            <a:r>
              <a:rPr lang="en-US" b="1" dirty="0" smtClean="0">
                <a:solidFill>
                  <a:srgbClr val="FF0000"/>
                </a:solidFill>
              </a:rPr>
              <a:t>*</a:t>
            </a:r>
            <a:endParaRPr lang="en-US" b="1" dirty="0">
              <a:solidFill>
                <a:srgbClr val="FF0000"/>
              </a:solidFill>
            </a:endParaRPr>
          </a:p>
        </p:txBody>
      </p:sp>
      <p:pic>
        <p:nvPicPr>
          <p:cNvPr id="5" name="Content Placeholder 4" descr="get-your-flu-shot.jpg"/>
          <p:cNvPicPr>
            <a:picLocks noGrp="1" noChangeAspect="1"/>
          </p:cNvPicPr>
          <p:nvPr>
            <p:ph idx="1"/>
          </p:nvPr>
        </p:nvPicPr>
        <p:blipFill>
          <a:blip r:embed="rId3">
            <a:extLst>
              <a:ext uri="{28A0092B-C50C-407E-A947-70E740481C1C}">
                <a14:useLocalDpi xmlns:a14="http://schemas.microsoft.com/office/drawing/2010/main" val="0"/>
              </a:ext>
            </a:extLst>
          </a:blip>
          <a:srcRect l="-62129" r="-62129"/>
          <a:stretch>
            <a:fillRect/>
          </a:stretch>
        </p:blipFill>
        <p:spPr>
          <a:xfrm>
            <a:off x="5059596" y="1366839"/>
            <a:ext cx="5557602" cy="3056467"/>
          </a:xfrm>
        </p:spPr>
      </p:pic>
      <p:sp>
        <p:nvSpPr>
          <p:cNvPr id="4" name="TextBox 3"/>
          <p:cNvSpPr txBox="1"/>
          <p:nvPr/>
        </p:nvSpPr>
        <p:spPr>
          <a:xfrm>
            <a:off x="3708400" y="6396335"/>
            <a:ext cx="6620934" cy="461665"/>
          </a:xfrm>
          <a:prstGeom prst="rect">
            <a:avLst/>
          </a:prstGeom>
          <a:noFill/>
        </p:spPr>
        <p:txBody>
          <a:bodyPr wrap="square" rtlCol="0">
            <a:spAutoFit/>
          </a:bodyPr>
          <a:lstStyle/>
          <a:p>
            <a:r>
              <a:rPr lang="en-US" sz="2400" dirty="0" smtClean="0">
                <a:solidFill>
                  <a:srgbClr val="FF0000"/>
                </a:solidFill>
              </a:rPr>
              <a:t>*</a:t>
            </a:r>
            <a:r>
              <a:rPr lang="nb-NO" sz="2400" dirty="0"/>
              <a:t>BJ </a:t>
            </a:r>
            <a:r>
              <a:rPr lang="nb-NO" sz="2400" dirty="0" err="1"/>
              <a:t>Cowling</a:t>
            </a:r>
            <a:r>
              <a:rPr lang="nb-NO" sz="2400" dirty="0"/>
              <a:t> et al., CID 2012:54, 1778-1783.</a:t>
            </a:r>
            <a:endParaRPr lang="en-US" sz="2400" dirty="0"/>
          </a:p>
        </p:txBody>
      </p:sp>
      <p:sp>
        <p:nvSpPr>
          <p:cNvPr id="6" name="Content Placeholder 2"/>
          <p:cNvSpPr txBox="1">
            <a:spLocks/>
          </p:cNvSpPr>
          <p:nvPr/>
        </p:nvSpPr>
        <p:spPr>
          <a:xfrm>
            <a:off x="457200" y="1193808"/>
            <a:ext cx="8229600" cy="45259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Double</a:t>
            </a:r>
            <a:r>
              <a:rPr lang="en-US" dirty="0"/>
              <a:t>-blind randomized </a:t>
            </a:r>
            <a:r>
              <a:rPr lang="en-US" dirty="0" smtClean="0"/>
              <a:t>                                trial </a:t>
            </a:r>
            <a:r>
              <a:rPr lang="en-US" dirty="0"/>
              <a:t>conducted in Hong Kong</a:t>
            </a:r>
          </a:p>
          <a:p>
            <a:r>
              <a:rPr lang="en-US" dirty="0"/>
              <a:t>115 children aged 6–15 years </a:t>
            </a:r>
          </a:p>
          <a:p>
            <a:pPr lvl="1"/>
            <a:r>
              <a:rPr lang="en-US" dirty="0" smtClean="0"/>
              <a:t>Received 2008</a:t>
            </a:r>
            <a:r>
              <a:rPr lang="en-US" dirty="0"/>
              <a:t>–2009 seasonal trivalent </a:t>
            </a:r>
            <a:r>
              <a:rPr lang="en-US" dirty="0" smtClean="0"/>
              <a:t>             influenza </a:t>
            </a:r>
            <a:r>
              <a:rPr lang="en-US" dirty="0"/>
              <a:t>inactivated vaccine (TIV) or placebo</a:t>
            </a:r>
          </a:p>
          <a:p>
            <a:pPr lvl="1"/>
            <a:r>
              <a:rPr lang="en-US" dirty="0"/>
              <a:t>Monitored over following 9 </a:t>
            </a:r>
            <a:r>
              <a:rPr lang="en-US" dirty="0" smtClean="0"/>
              <a:t>months</a:t>
            </a:r>
          </a:p>
          <a:p>
            <a:r>
              <a:rPr lang="en-US" dirty="0" smtClean="0"/>
              <a:t>TIV recipients did not have a significant reduction in risk to flu</a:t>
            </a:r>
            <a:endParaRPr lang="en-US" dirty="0"/>
          </a:p>
          <a:p>
            <a:r>
              <a:rPr lang="en-US" dirty="0"/>
              <a:t>TIV recipients had a </a:t>
            </a:r>
            <a:r>
              <a:rPr lang="en-US" i="1" dirty="0">
                <a:solidFill>
                  <a:srgbClr val="FF0000"/>
                </a:solidFill>
              </a:rPr>
              <a:t>4.4-fold </a:t>
            </a:r>
            <a:r>
              <a:rPr lang="en-US" dirty="0"/>
              <a:t>increased risk to non-influenza infections</a:t>
            </a:r>
          </a:p>
        </p:txBody>
      </p:sp>
    </p:spTree>
    <p:extLst>
      <p:ext uri="{BB962C8B-B14F-4D97-AF65-F5344CB8AC3E}">
        <p14:creationId xmlns:p14="http://schemas.microsoft.com/office/powerpoint/2010/main" val="73494534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Supplement and Dietary Protection from Influenza</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600201"/>
            <a:ext cx="3793067" cy="3987800"/>
          </a:xfrm>
        </p:spPr>
        <p:txBody>
          <a:bodyPr/>
          <a:lstStyle/>
          <a:p>
            <a:r>
              <a:rPr lang="en-US" dirty="0" smtClean="0"/>
              <a:t>N-acetyl cysteine</a:t>
            </a:r>
          </a:p>
          <a:p>
            <a:r>
              <a:rPr lang="en-US" dirty="0" smtClean="0"/>
              <a:t>Green tea (</a:t>
            </a:r>
            <a:r>
              <a:rPr lang="en-US" dirty="0" err="1" smtClean="0"/>
              <a:t>catechines</a:t>
            </a:r>
            <a:r>
              <a:rPr lang="en-US" dirty="0"/>
              <a:t>)</a:t>
            </a:r>
            <a:endParaRPr lang="en-US" dirty="0" smtClean="0"/>
          </a:p>
        </p:txBody>
      </p:sp>
      <p:sp>
        <p:nvSpPr>
          <p:cNvPr id="4" name="TextBox 3"/>
          <p:cNvSpPr txBox="1"/>
          <p:nvPr/>
        </p:nvSpPr>
        <p:spPr>
          <a:xfrm>
            <a:off x="1202267" y="6417733"/>
            <a:ext cx="4873450" cy="369332"/>
          </a:xfrm>
          <a:prstGeom prst="rect">
            <a:avLst/>
          </a:prstGeom>
          <a:noFill/>
        </p:spPr>
        <p:txBody>
          <a:bodyPr wrap="none" rtlCol="0">
            <a:spAutoFit/>
          </a:bodyPr>
          <a:lstStyle/>
          <a:p>
            <a:r>
              <a:rPr lang="fr-FR" dirty="0">
                <a:solidFill>
                  <a:srgbClr val="FF0000"/>
                </a:solidFill>
              </a:rPr>
              <a:t>*</a:t>
            </a:r>
            <a:r>
              <a:rPr lang="fr-FR" dirty="0"/>
              <a:t>S. De Flora et al.,  </a:t>
            </a:r>
            <a:r>
              <a:rPr lang="fr-FR" dirty="0" err="1"/>
              <a:t>Eur</a:t>
            </a:r>
            <a:r>
              <a:rPr lang="fr-FR" dirty="0"/>
              <a:t> </a:t>
            </a:r>
            <a:r>
              <a:rPr lang="fr-FR" dirty="0" err="1"/>
              <a:t>Respir</a:t>
            </a:r>
            <a:r>
              <a:rPr lang="fr-FR" dirty="0"/>
              <a:t> J 10 (7): 1535–1541.</a:t>
            </a:r>
            <a:endParaRPr lang="en-US" dirty="0"/>
          </a:p>
        </p:txBody>
      </p:sp>
      <p:pic>
        <p:nvPicPr>
          <p:cNvPr id="5" name="Picture 4" descr="N-acetyl_cyste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4300" y="1426641"/>
            <a:ext cx="2810303" cy="1790730"/>
          </a:xfrm>
          <a:prstGeom prst="rect">
            <a:avLst/>
          </a:prstGeom>
        </p:spPr>
      </p:pic>
      <p:sp>
        <p:nvSpPr>
          <p:cNvPr id="6" name="Freeform 5"/>
          <p:cNvSpPr/>
          <p:nvPr/>
        </p:nvSpPr>
        <p:spPr>
          <a:xfrm>
            <a:off x="6908243" y="1020297"/>
            <a:ext cx="1328382" cy="812688"/>
          </a:xfrm>
          <a:custGeom>
            <a:avLst/>
            <a:gdLst>
              <a:gd name="connsiteX0" fmla="*/ 542423 w 1328382"/>
              <a:gd name="connsiteY0" fmla="*/ 0 h 812688"/>
              <a:gd name="connsiteX1" fmla="*/ 556 w 1328382"/>
              <a:gd name="connsiteY1" fmla="*/ 270934 h 812688"/>
              <a:gd name="connsiteX2" fmla="*/ 457756 w 1328382"/>
              <a:gd name="connsiteY2" fmla="*/ 762000 h 812688"/>
              <a:gd name="connsiteX3" fmla="*/ 1287489 w 1328382"/>
              <a:gd name="connsiteY3" fmla="*/ 728134 h 812688"/>
              <a:gd name="connsiteX4" fmla="*/ 1135089 w 1328382"/>
              <a:gd name="connsiteY4" fmla="*/ 152400 h 812688"/>
              <a:gd name="connsiteX5" fmla="*/ 542423 w 1328382"/>
              <a:gd name="connsiteY5" fmla="*/ 0 h 81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8382" h="812688">
                <a:moveTo>
                  <a:pt x="542423" y="0"/>
                </a:moveTo>
                <a:cubicBezTo>
                  <a:pt x="353334" y="19756"/>
                  <a:pt x="14667" y="143934"/>
                  <a:pt x="556" y="270934"/>
                </a:cubicBezTo>
                <a:cubicBezTo>
                  <a:pt x="-13555" y="397934"/>
                  <a:pt x="243267" y="685800"/>
                  <a:pt x="457756" y="762000"/>
                </a:cubicBezTo>
                <a:cubicBezTo>
                  <a:pt x="672245" y="838200"/>
                  <a:pt x="1174600" y="829734"/>
                  <a:pt x="1287489" y="728134"/>
                </a:cubicBezTo>
                <a:cubicBezTo>
                  <a:pt x="1400378" y="626534"/>
                  <a:pt x="1256444" y="273756"/>
                  <a:pt x="1135089" y="152400"/>
                </a:cubicBezTo>
                <a:cubicBezTo>
                  <a:pt x="1013734" y="31044"/>
                  <a:pt x="731512" y="-19756"/>
                  <a:pt x="542423" y="0"/>
                </a:cubicBezTo>
                <a:close/>
              </a:path>
            </a:pathLst>
          </a:cu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catechin_sulfa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5152" y="3217371"/>
            <a:ext cx="4523091" cy="3298866"/>
          </a:xfrm>
          <a:prstGeom prst="rect">
            <a:avLst/>
          </a:prstGeom>
        </p:spPr>
      </p:pic>
    </p:spTree>
    <p:extLst>
      <p:ext uri="{BB962C8B-B14F-4D97-AF65-F5344CB8AC3E}">
        <p14:creationId xmlns:p14="http://schemas.microsoft.com/office/powerpoint/2010/main" val="25396688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Muscle Aches and Pains with Flu</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199" y="1600201"/>
            <a:ext cx="8466667" cy="4123266"/>
          </a:xfrm>
        </p:spPr>
        <p:txBody>
          <a:bodyPr>
            <a:normAutofit lnSpcReduction="10000"/>
          </a:bodyPr>
          <a:lstStyle/>
          <a:p>
            <a:pPr marL="0" indent="0">
              <a:buNone/>
            </a:pPr>
            <a:r>
              <a:rPr lang="en-US" sz="3600" dirty="0" smtClean="0"/>
              <a:t>“Patients </a:t>
            </a:r>
            <a:r>
              <a:rPr lang="en-US" sz="3600" dirty="0"/>
              <a:t>with an influenza-like illness should be observed for signs and symptoms of </a:t>
            </a:r>
            <a:r>
              <a:rPr lang="en-US" sz="3600" dirty="0" err="1"/>
              <a:t>rhabdomyolysis</a:t>
            </a:r>
            <a:r>
              <a:rPr lang="en-US" sz="3600" dirty="0"/>
              <a:t> and </a:t>
            </a:r>
            <a:r>
              <a:rPr lang="en-US" sz="3600" dirty="0" err="1"/>
              <a:t>myoglobinuria</a:t>
            </a:r>
            <a:r>
              <a:rPr lang="en-US" sz="3600" dirty="0"/>
              <a:t> during the course of their </a:t>
            </a:r>
            <a:r>
              <a:rPr lang="en-US" sz="3600" dirty="0" smtClean="0"/>
              <a:t>illness”</a:t>
            </a:r>
          </a:p>
          <a:p>
            <a:pPr marL="0" indent="0">
              <a:buNone/>
            </a:pPr>
            <a:endParaRPr lang="en-US" sz="3600" dirty="0"/>
          </a:p>
          <a:p>
            <a:pPr marL="0" indent="0" algn="ctr">
              <a:buNone/>
            </a:pPr>
            <a:r>
              <a:rPr lang="en-US" sz="3600" i="1" dirty="0" smtClean="0">
                <a:solidFill>
                  <a:srgbClr val="FF0000"/>
                </a:solidFill>
              </a:rPr>
              <a:t>Is the virus leaching sulfate                                 from the muscles?</a:t>
            </a:r>
            <a:endParaRPr lang="en-US" sz="3600" i="1" dirty="0">
              <a:solidFill>
                <a:srgbClr val="FF0000"/>
              </a:solidFill>
            </a:endParaRPr>
          </a:p>
        </p:txBody>
      </p:sp>
      <p:sp>
        <p:nvSpPr>
          <p:cNvPr id="4" name="TextBox 3"/>
          <p:cNvSpPr txBox="1"/>
          <p:nvPr/>
        </p:nvSpPr>
        <p:spPr>
          <a:xfrm>
            <a:off x="1994386" y="6248400"/>
            <a:ext cx="7149614" cy="461665"/>
          </a:xfrm>
          <a:prstGeom prst="rect">
            <a:avLst/>
          </a:prstGeom>
          <a:noFill/>
        </p:spPr>
        <p:txBody>
          <a:bodyPr wrap="none" rtlCol="0">
            <a:spAutoFit/>
          </a:bodyPr>
          <a:lstStyle/>
          <a:p>
            <a:r>
              <a:rPr lang="pl-PL" sz="2400" dirty="0">
                <a:solidFill>
                  <a:srgbClr val="FF0000"/>
                </a:solidFill>
              </a:rPr>
              <a:t>*</a:t>
            </a:r>
            <a:r>
              <a:rPr lang="pl-PL" sz="2400" dirty="0"/>
              <a:t>RA </a:t>
            </a:r>
            <a:r>
              <a:rPr lang="pl-PL" sz="2400" dirty="0" err="1"/>
              <a:t>Minow</a:t>
            </a:r>
            <a:r>
              <a:rPr lang="pl-PL" sz="2400" dirty="0"/>
              <a:t> et al., Ann Intern Med. 1974;80(3):359-361. </a:t>
            </a:r>
            <a:endParaRPr lang="en-US" sz="2400" dirty="0"/>
          </a:p>
        </p:txBody>
      </p:sp>
    </p:spTree>
    <p:extLst>
      <p:ext uri="{BB962C8B-B14F-4D97-AF65-F5344CB8AC3E}">
        <p14:creationId xmlns:p14="http://schemas.microsoft.com/office/powerpoint/2010/main" val="15626998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Does Influenza Virus                         Transport Sulfate?</a:t>
            </a:r>
            <a:endParaRPr lang="en-US" b="1" dirty="0"/>
          </a:p>
        </p:txBody>
      </p:sp>
      <p:sp>
        <p:nvSpPr>
          <p:cNvPr id="3" name="Content Placeholder 2"/>
          <p:cNvSpPr>
            <a:spLocks noGrp="1"/>
          </p:cNvSpPr>
          <p:nvPr>
            <p:ph idx="1"/>
          </p:nvPr>
        </p:nvSpPr>
        <p:spPr/>
        <p:txBody>
          <a:bodyPr>
            <a:normAutofit fontScale="92500" lnSpcReduction="10000"/>
          </a:bodyPr>
          <a:lstStyle/>
          <a:p>
            <a:r>
              <a:rPr lang="en-US" dirty="0"/>
              <a:t>Influenza virus </a:t>
            </a:r>
            <a:endParaRPr lang="en-US" dirty="0" smtClean="0"/>
          </a:p>
          <a:p>
            <a:pPr lvl="1"/>
            <a:r>
              <a:rPr lang="en-US" dirty="0" smtClean="0"/>
              <a:t>Infects </a:t>
            </a:r>
            <a:r>
              <a:rPr lang="en-US" dirty="0"/>
              <a:t>muscle cells and causes muscle </a:t>
            </a:r>
            <a:r>
              <a:rPr lang="en-US" dirty="0" smtClean="0"/>
              <a:t> wasting</a:t>
            </a:r>
            <a:r>
              <a:rPr lang="en-US" dirty="0" smtClean="0">
                <a:solidFill>
                  <a:srgbClr val="FF0000"/>
                </a:solidFill>
              </a:rPr>
              <a:t>*</a:t>
            </a:r>
          </a:p>
          <a:p>
            <a:pPr lvl="1"/>
            <a:r>
              <a:rPr lang="en-US" dirty="0" smtClean="0"/>
              <a:t>Incorporates </a:t>
            </a:r>
            <a:r>
              <a:rPr lang="en-US" dirty="0"/>
              <a:t>sulfated </a:t>
            </a:r>
            <a:r>
              <a:rPr lang="en-US" dirty="0" err="1"/>
              <a:t>mucopolysaccharides</a:t>
            </a:r>
            <a:r>
              <a:rPr lang="en-US" dirty="0"/>
              <a:t> synthesized by the host cell into its own plasma </a:t>
            </a:r>
            <a:r>
              <a:rPr lang="en-US" dirty="0" smtClean="0"/>
              <a:t>membrane</a:t>
            </a:r>
            <a:r>
              <a:rPr lang="en-US" dirty="0" smtClean="0">
                <a:solidFill>
                  <a:srgbClr val="FF0000"/>
                </a:solidFill>
              </a:rPr>
              <a:t>**</a:t>
            </a:r>
          </a:p>
          <a:p>
            <a:pPr lvl="1"/>
            <a:r>
              <a:rPr lang="en-US" dirty="0" smtClean="0"/>
              <a:t>Inhibits </a:t>
            </a:r>
            <a:r>
              <a:rPr lang="en-US" dirty="0" err="1"/>
              <a:t>mucopolysaccharide</a:t>
            </a:r>
            <a:r>
              <a:rPr lang="en-US" dirty="0"/>
              <a:t> incorporation into the host cell's membrane</a:t>
            </a:r>
            <a:r>
              <a:rPr lang="en-US" dirty="0" smtClean="0"/>
              <a:t>.</a:t>
            </a:r>
            <a:r>
              <a:rPr lang="en-US" dirty="0" smtClean="0">
                <a:solidFill>
                  <a:srgbClr val="FF0000"/>
                </a:solidFill>
              </a:rPr>
              <a:t>**</a:t>
            </a:r>
            <a:endParaRPr lang="en-US" dirty="0">
              <a:solidFill>
                <a:srgbClr val="FF0000"/>
              </a:solidFill>
            </a:endParaRPr>
          </a:p>
          <a:p>
            <a:endParaRPr lang="en-US" dirty="0"/>
          </a:p>
          <a:p>
            <a:pPr marL="0" indent="0" algn="ctr">
              <a:buNone/>
            </a:pPr>
            <a:r>
              <a:rPr lang="en-US" i="1" dirty="0">
                <a:solidFill>
                  <a:srgbClr val="FF0000"/>
                </a:solidFill>
              </a:rPr>
              <a:t>Is </a:t>
            </a:r>
            <a:r>
              <a:rPr lang="en-US" i="1" dirty="0" smtClean="0">
                <a:solidFill>
                  <a:srgbClr val="FF0000"/>
                </a:solidFill>
              </a:rPr>
              <a:t>viral </a:t>
            </a:r>
            <a:r>
              <a:rPr lang="en-US" i="1" dirty="0">
                <a:solidFill>
                  <a:srgbClr val="FF0000"/>
                </a:solidFill>
              </a:rPr>
              <a:t>infection an </a:t>
            </a:r>
            <a:r>
              <a:rPr lang="en-US" i="1" dirty="0" smtClean="0">
                <a:solidFill>
                  <a:srgbClr val="FF0000"/>
                </a:solidFill>
              </a:rPr>
              <a:t>opportunity </a:t>
            </a:r>
            <a:r>
              <a:rPr lang="en-US" i="1" dirty="0">
                <a:solidFill>
                  <a:srgbClr val="FF0000"/>
                </a:solidFill>
              </a:rPr>
              <a:t>to steal </a:t>
            </a:r>
            <a:r>
              <a:rPr lang="en-US" i="1" dirty="0" smtClean="0">
                <a:solidFill>
                  <a:srgbClr val="FF0000"/>
                </a:solidFill>
              </a:rPr>
              <a:t>sulfate     </a:t>
            </a:r>
            <a:r>
              <a:rPr lang="en-US" i="1" dirty="0">
                <a:solidFill>
                  <a:srgbClr val="FF0000"/>
                </a:solidFill>
              </a:rPr>
              <a:t>from muscle cells and deliver it to the blood</a:t>
            </a:r>
            <a:r>
              <a:rPr lang="en-US" i="1" dirty="0" smtClean="0">
                <a:solidFill>
                  <a:srgbClr val="FF0000"/>
                </a:solidFill>
              </a:rPr>
              <a:t>?</a:t>
            </a:r>
            <a:r>
              <a:rPr lang="en-US" dirty="0" smtClean="0"/>
              <a:t> </a:t>
            </a:r>
            <a:endParaRPr lang="en-US" dirty="0"/>
          </a:p>
        </p:txBody>
      </p:sp>
      <p:sp>
        <p:nvSpPr>
          <p:cNvPr id="5" name="TextBox 4"/>
          <p:cNvSpPr txBox="1"/>
          <p:nvPr/>
        </p:nvSpPr>
        <p:spPr>
          <a:xfrm>
            <a:off x="2709333" y="6126163"/>
            <a:ext cx="6270442" cy="707886"/>
          </a:xfrm>
          <a:prstGeom prst="rect">
            <a:avLst/>
          </a:prstGeom>
          <a:noFill/>
        </p:spPr>
        <p:txBody>
          <a:bodyPr wrap="none" rtlCol="0">
            <a:spAutoFit/>
          </a:bodyPr>
          <a:lstStyle/>
          <a:p>
            <a:r>
              <a:rPr lang="nb-NO" sz="2000" dirty="0">
                <a:solidFill>
                  <a:srgbClr val="FF0000"/>
                </a:solidFill>
              </a:rPr>
              <a:t>* </a:t>
            </a:r>
            <a:r>
              <a:rPr lang="nb-NO" sz="2000" dirty="0"/>
              <a:t>HA Kessler et al., JAMA 1980 243(5), 461-462</a:t>
            </a:r>
            <a:r>
              <a:rPr lang="nb-NO" sz="2000" dirty="0" smtClean="0"/>
              <a:t>.</a:t>
            </a:r>
            <a:endParaRPr lang="en-US" sz="2000" dirty="0" smtClean="0"/>
          </a:p>
          <a:p>
            <a:r>
              <a:rPr lang="en-US" sz="2000" dirty="0" smtClean="0">
                <a:solidFill>
                  <a:srgbClr val="FF0000"/>
                </a:solidFill>
              </a:rPr>
              <a:t>**</a:t>
            </a:r>
            <a:r>
              <a:rPr lang="en-US" sz="2000" dirty="0" smtClean="0"/>
              <a:t>Nakamura </a:t>
            </a:r>
            <a:r>
              <a:rPr lang="en-US" sz="2000" dirty="0"/>
              <a:t>and </a:t>
            </a:r>
            <a:r>
              <a:rPr lang="en-US" sz="2000" dirty="0" err="1"/>
              <a:t>Compans</a:t>
            </a:r>
            <a:r>
              <a:rPr lang="en-US" sz="2000" dirty="0"/>
              <a:t>, Virology 79(2), 1977, 381-392.</a:t>
            </a:r>
          </a:p>
        </p:txBody>
      </p:sp>
    </p:spTree>
    <p:extLst>
      <p:ext uri="{BB962C8B-B14F-4D97-AF65-F5344CB8AC3E}">
        <p14:creationId xmlns:p14="http://schemas.microsoft.com/office/powerpoint/2010/main" val="22932260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Is This True More Generally?</a:t>
            </a:r>
            <a:r>
              <a:rPr lang="en-US" b="1" dirty="0" smtClean="0">
                <a:solidFill>
                  <a:srgbClr val="FF0000"/>
                </a:solidFill>
              </a:rPr>
              <a:t>*</a:t>
            </a:r>
            <a:endParaRPr lang="en-US" b="1" dirty="0">
              <a:solidFill>
                <a:srgbClr val="FF0000"/>
              </a:solidFill>
            </a:endParaRPr>
          </a:p>
        </p:txBody>
      </p:sp>
      <p:pic>
        <p:nvPicPr>
          <p:cNvPr id="4" name="Content Placeholder 3" descr="mucopolysaccharides_infection.png"/>
          <p:cNvPicPr>
            <a:picLocks noGrp="1" noChangeAspect="1"/>
          </p:cNvPicPr>
          <p:nvPr>
            <p:ph idx="1"/>
          </p:nvPr>
        </p:nvPicPr>
        <p:blipFill>
          <a:blip r:embed="rId3">
            <a:extLst>
              <a:ext uri="{28A0092B-C50C-407E-A947-70E740481C1C}">
                <a14:useLocalDpi xmlns:a14="http://schemas.microsoft.com/office/drawing/2010/main" val="0"/>
              </a:ext>
            </a:extLst>
          </a:blip>
          <a:srcRect t="-11543" b="-11543"/>
          <a:stretch>
            <a:fillRect/>
          </a:stretch>
        </p:blipFill>
        <p:spPr/>
      </p:pic>
      <p:sp>
        <p:nvSpPr>
          <p:cNvPr id="5" name="TextBox 4"/>
          <p:cNvSpPr txBox="1"/>
          <p:nvPr/>
        </p:nvSpPr>
        <p:spPr>
          <a:xfrm flipH="1">
            <a:off x="643468" y="6231077"/>
            <a:ext cx="8500532" cy="707886"/>
          </a:xfrm>
          <a:prstGeom prst="rect">
            <a:avLst/>
          </a:prstGeom>
          <a:noFill/>
        </p:spPr>
        <p:txBody>
          <a:bodyPr wrap="square" rtlCol="0">
            <a:spAutoFit/>
          </a:bodyPr>
          <a:lstStyle/>
          <a:p>
            <a:r>
              <a:rPr lang="en-US" sz="2000" dirty="0" smtClean="0">
                <a:solidFill>
                  <a:srgbClr val="FF0000"/>
                </a:solidFill>
              </a:rPr>
              <a:t>*</a:t>
            </a:r>
            <a:r>
              <a:rPr lang="de-DE" sz="2000" dirty="0" smtClean="0"/>
              <a:t>Bernhard </a:t>
            </a:r>
            <a:r>
              <a:rPr lang="de-DE" sz="2000" dirty="0" err="1" smtClean="0"/>
              <a:t>Muschlien</a:t>
            </a:r>
            <a:r>
              <a:rPr lang="de-DE" sz="2000" dirty="0" smtClean="0"/>
              <a:t>, </a:t>
            </a:r>
            <a:r>
              <a:rPr lang="en-US" sz="2000" dirty="0" smtClean="0"/>
              <a:t>Inflammations </a:t>
            </a:r>
            <a:r>
              <a:rPr lang="en-US" sz="2000" dirty="0"/>
              <a:t>and Their Therapy by Means of </a:t>
            </a:r>
            <a:r>
              <a:rPr lang="en-US" sz="2000" dirty="0" err="1"/>
              <a:t>Isopathy</a:t>
            </a:r>
            <a:r>
              <a:rPr lang="en-US" sz="2000" dirty="0"/>
              <a:t> </a:t>
            </a:r>
          </a:p>
          <a:p>
            <a:endParaRPr lang="en-US" sz="2000" dirty="0"/>
          </a:p>
        </p:txBody>
      </p:sp>
      <p:sp>
        <p:nvSpPr>
          <p:cNvPr id="6" name="TextBox 5"/>
          <p:cNvSpPr txBox="1"/>
          <p:nvPr/>
        </p:nvSpPr>
        <p:spPr>
          <a:xfrm>
            <a:off x="457200" y="5726053"/>
            <a:ext cx="7762111" cy="400110"/>
          </a:xfrm>
          <a:prstGeom prst="rect">
            <a:avLst/>
          </a:prstGeom>
          <a:noFill/>
        </p:spPr>
        <p:txBody>
          <a:bodyPr wrap="none" rtlCol="0">
            <a:spAutoFit/>
          </a:bodyPr>
          <a:lstStyle/>
          <a:p>
            <a:r>
              <a:rPr lang="en-US" sz="2000" dirty="0" err="1" smtClean="0"/>
              <a:t>Mucopolysaccharides</a:t>
            </a:r>
            <a:r>
              <a:rPr lang="en-US" sz="2000" dirty="0" smtClean="0"/>
              <a:t> </a:t>
            </a:r>
            <a:r>
              <a:rPr lang="en-US" sz="2000" dirty="0" err="1" smtClean="0"/>
              <a:t>labelled</a:t>
            </a:r>
            <a:r>
              <a:rPr lang="en-US" sz="2000" dirty="0" smtClean="0"/>
              <a:t> with radioactive sulfur to measure growth</a:t>
            </a:r>
            <a:endParaRPr lang="en-US" sz="2000" dirty="0"/>
          </a:p>
        </p:txBody>
      </p:sp>
      <p:sp>
        <p:nvSpPr>
          <p:cNvPr id="3" name="TextBox 2"/>
          <p:cNvSpPr txBox="1"/>
          <p:nvPr/>
        </p:nvSpPr>
        <p:spPr>
          <a:xfrm>
            <a:off x="6383867" y="2302933"/>
            <a:ext cx="2252690" cy="461665"/>
          </a:xfrm>
          <a:prstGeom prst="rect">
            <a:avLst/>
          </a:prstGeom>
          <a:noFill/>
        </p:spPr>
        <p:txBody>
          <a:bodyPr wrap="none" rtlCol="0">
            <a:spAutoFit/>
          </a:bodyPr>
          <a:lstStyle/>
          <a:p>
            <a:r>
              <a:rPr lang="en-US" sz="2400" dirty="0" smtClean="0"/>
              <a:t>Infected animals</a:t>
            </a:r>
            <a:endParaRPr lang="en-US" sz="2400" dirty="0"/>
          </a:p>
        </p:txBody>
      </p:sp>
      <p:sp>
        <p:nvSpPr>
          <p:cNvPr id="7" name="Freeform 6"/>
          <p:cNvSpPr/>
          <p:nvPr/>
        </p:nvSpPr>
        <p:spPr>
          <a:xfrm>
            <a:off x="6112933" y="2777067"/>
            <a:ext cx="1185334" cy="491066"/>
          </a:xfrm>
          <a:custGeom>
            <a:avLst/>
            <a:gdLst>
              <a:gd name="connsiteX0" fmla="*/ 1185334 w 1185334"/>
              <a:gd name="connsiteY0" fmla="*/ 0 h 491066"/>
              <a:gd name="connsiteX1" fmla="*/ 795867 w 1185334"/>
              <a:gd name="connsiteY1" fmla="*/ 355600 h 491066"/>
              <a:gd name="connsiteX2" fmla="*/ 0 w 1185334"/>
              <a:gd name="connsiteY2" fmla="*/ 491066 h 491066"/>
            </a:gdLst>
            <a:ahLst/>
            <a:cxnLst>
              <a:cxn ang="0">
                <a:pos x="connsiteX0" y="connsiteY0"/>
              </a:cxn>
              <a:cxn ang="0">
                <a:pos x="connsiteX1" y="connsiteY1"/>
              </a:cxn>
              <a:cxn ang="0">
                <a:pos x="connsiteX2" y="connsiteY2"/>
              </a:cxn>
            </a:cxnLst>
            <a:rect l="l" t="t" r="r" b="b"/>
            <a:pathLst>
              <a:path w="1185334" h="491066">
                <a:moveTo>
                  <a:pt x="1185334" y="0"/>
                </a:moveTo>
                <a:cubicBezTo>
                  <a:pt x="1089378" y="136878"/>
                  <a:pt x="993423" y="273756"/>
                  <a:pt x="795867" y="355600"/>
                </a:cubicBezTo>
                <a:cubicBezTo>
                  <a:pt x="598311" y="437444"/>
                  <a:pt x="0" y="491066"/>
                  <a:pt x="0" y="491066"/>
                </a:cubicBezTo>
              </a:path>
            </a:pathLst>
          </a:custGeom>
          <a:ln w="762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2336800" y="1417638"/>
            <a:ext cx="5334000" cy="954107"/>
          </a:xfrm>
          <a:prstGeom prst="rect">
            <a:avLst/>
          </a:prstGeom>
          <a:solidFill>
            <a:srgbClr val="FDFFCB"/>
          </a:solidFill>
          <a:ln>
            <a:solidFill>
              <a:schemeClr val="tx1"/>
            </a:solidFill>
          </a:ln>
        </p:spPr>
        <p:txBody>
          <a:bodyPr wrap="square" rtlCol="0">
            <a:spAutoFit/>
          </a:bodyPr>
          <a:lstStyle/>
          <a:p>
            <a:r>
              <a:rPr lang="en-US" sz="2800" dirty="0" smtClean="0"/>
              <a:t>More sulfur showed up in multiple tissues following infection</a:t>
            </a:r>
            <a:endParaRPr lang="en-US" sz="2800" dirty="0"/>
          </a:p>
        </p:txBody>
      </p:sp>
      <p:sp>
        <p:nvSpPr>
          <p:cNvPr id="9" name="Freeform 8"/>
          <p:cNvSpPr/>
          <p:nvPr/>
        </p:nvSpPr>
        <p:spPr>
          <a:xfrm>
            <a:off x="4920391" y="2671166"/>
            <a:ext cx="704191" cy="3237057"/>
          </a:xfrm>
          <a:custGeom>
            <a:avLst/>
            <a:gdLst>
              <a:gd name="connsiteX0" fmla="*/ 261209 w 704191"/>
              <a:gd name="connsiteY0" fmla="*/ 105901 h 3237057"/>
              <a:gd name="connsiteX1" fmla="*/ 24142 w 704191"/>
              <a:gd name="connsiteY1" fmla="*/ 1189634 h 3237057"/>
              <a:gd name="connsiteX2" fmla="*/ 74942 w 704191"/>
              <a:gd name="connsiteY2" fmla="*/ 2832167 h 3237057"/>
              <a:gd name="connsiteX3" fmla="*/ 616809 w 704191"/>
              <a:gd name="connsiteY3" fmla="*/ 3136967 h 3237057"/>
              <a:gd name="connsiteX4" fmla="*/ 701476 w 704191"/>
              <a:gd name="connsiteY4" fmla="*/ 1409767 h 3237057"/>
              <a:gd name="connsiteX5" fmla="*/ 599876 w 704191"/>
              <a:gd name="connsiteY5" fmla="*/ 190567 h 3237057"/>
              <a:gd name="connsiteX6" fmla="*/ 261209 w 704191"/>
              <a:gd name="connsiteY6" fmla="*/ 105901 h 323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191" h="3237057">
                <a:moveTo>
                  <a:pt x="261209" y="105901"/>
                </a:moveTo>
                <a:cubicBezTo>
                  <a:pt x="165253" y="272412"/>
                  <a:pt x="55186" y="735256"/>
                  <a:pt x="24142" y="1189634"/>
                </a:cubicBezTo>
                <a:cubicBezTo>
                  <a:pt x="-6902" y="1644012"/>
                  <a:pt x="-23836" y="2507612"/>
                  <a:pt x="74942" y="2832167"/>
                </a:cubicBezTo>
                <a:cubicBezTo>
                  <a:pt x="173720" y="3156723"/>
                  <a:pt x="512387" y="3374033"/>
                  <a:pt x="616809" y="3136967"/>
                </a:cubicBezTo>
                <a:cubicBezTo>
                  <a:pt x="721231" y="2899901"/>
                  <a:pt x="704298" y="1900834"/>
                  <a:pt x="701476" y="1409767"/>
                </a:cubicBezTo>
                <a:cubicBezTo>
                  <a:pt x="698654" y="918700"/>
                  <a:pt x="673254" y="410700"/>
                  <a:pt x="599876" y="190567"/>
                </a:cubicBezTo>
                <a:cubicBezTo>
                  <a:pt x="526498" y="-29566"/>
                  <a:pt x="357165" y="-60610"/>
                  <a:pt x="261209" y="105901"/>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43487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Choline sulfate!!</a:t>
            </a:r>
            <a:r>
              <a:rPr lang="en-US" b="1" dirty="0" smtClean="0">
                <a:solidFill>
                  <a:srgbClr val="FF0000"/>
                </a:solidFill>
              </a:rPr>
              <a:t>*</a:t>
            </a:r>
            <a:endParaRPr lang="en-US" b="1" dirty="0">
              <a:solidFill>
                <a:srgbClr val="FF0000"/>
              </a:solidFill>
            </a:endParaRPr>
          </a:p>
        </p:txBody>
      </p:sp>
      <p:pic>
        <p:nvPicPr>
          <p:cNvPr id="4" name="Content Placeholder 3" descr="choline_sulfate.jpg"/>
          <p:cNvPicPr>
            <a:picLocks noGrp="1" noChangeAspect="1"/>
          </p:cNvPicPr>
          <p:nvPr>
            <p:ph idx="1"/>
          </p:nvPr>
        </p:nvPicPr>
        <p:blipFill>
          <a:blip r:embed="rId3">
            <a:extLst>
              <a:ext uri="{28A0092B-C50C-407E-A947-70E740481C1C}">
                <a14:useLocalDpi xmlns:a14="http://schemas.microsoft.com/office/drawing/2010/main" val="0"/>
              </a:ext>
            </a:extLst>
          </a:blip>
          <a:srcRect t="22502" b="22502"/>
          <a:stretch>
            <a:fillRect/>
          </a:stretch>
        </p:blipFill>
        <p:spPr>
          <a:xfrm>
            <a:off x="4718553" y="3420544"/>
            <a:ext cx="3934390" cy="2163763"/>
          </a:xfrm>
        </p:spPr>
      </p:pic>
      <p:sp>
        <p:nvSpPr>
          <p:cNvPr id="5" name="Content Placeholder 2"/>
          <p:cNvSpPr txBox="1">
            <a:spLocks/>
          </p:cNvSpPr>
          <p:nvPr/>
        </p:nvSpPr>
        <p:spPr>
          <a:xfrm>
            <a:off x="457200" y="1417638"/>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Produced by </a:t>
            </a:r>
            <a:r>
              <a:rPr lang="de-DE" dirty="0" err="1"/>
              <a:t>plants</a:t>
            </a:r>
            <a:r>
              <a:rPr lang="de-DE" dirty="0"/>
              <a:t>, </a:t>
            </a:r>
            <a:r>
              <a:rPr lang="de-DE" dirty="0" err="1"/>
              <a:t>lichens</a:t>
            </a:r>
            <a:r>
              <a:rPr lang="de-DE" dirty="0"/>
              <a:t>, </a:t>
            </a:r>
            <a:r>
              <a:rPr lang="de-DE" dirty="0" err="1"/>
              <a:t>algae</a:t>
            </a:r>
            <a:r>
              <a:rPr lang="de-DE" dirty="0"/>
              <a:t>, </a:t>
            </a:r>
            <a:r>
              <a:rPr lang="de-DE" dirty="0" err="1"/>
              <a:t>fungi</a:t>
            </a:r>
            <a:r>
              <a:rPr lang="de-DE" dirty="0"/>
              <a:t>, </a:t>
            </a:r>
            <a:r>
              <a:rPr lang="de-DE" dirty="0" err="1"/>
              <a:t>and</a:t>
            </a:r>
            <a:r>
              <a:rPr lang="de-DE" dirty="0"/>
              <a:t> </a:t>
            </a:r>
            <a:r>
              <a:rPr lang="de-DE" dirty="0" err="1"/>
              <a:t>several</a:t>
            </a:r>
            <a:r>
              <a:rPr lang="de-DE" dirty="0"/>
              <a:t> </a:t>
            </a:r>
            <a:r>
              <a:rPr lang="de-DE" dirty="0" err="1"/>
              <a:t>bacterial</a:t>
            </a:r>
            <a:r>
              <a:rPr lang="de-DE" dirty="0"/>
              <a:t> </a:t>
            </a:r>
            <a:r>
              <a:rPr lang="de-DE" dirty="0" err="1" smtClean="0"/>
              <a:t>species</a:t>
            </a:r>
            <a:endParaRPr lang="de-DE" dirty="0" smtClean="0"/>
          </a:p>
          <a:p>
            <a:r>
              <a:rPr lang="de-DE" dirty="0" smtClean="0"/>
              <a:t>Experiment </a:t>
            </a:r>
            <a:r>
              <a:rPr lang="de-DE" dirty="0" err="1" smtClean="0"/>
              <a:t>demonstrated</a:t>
            </a:r>
            <a:r>
              <a:rPr lang="de-DE" dirty="0" smtClean="0"/>
              <a:t> </a:t>
            </a:r>
            <a:r>
              <a:rPr lang="de-DE" dirty="0" err="1" smtClean="0"/>
              <a:t>that</a:t>
            </a:r>
            <a:r>
              <a:rPr lang="de-DE" dirty="0" smtClean="0"/>
              <a:t> </a:t>
            </a:r>
            <a:r>
              <a:rPr lang="de-DE" dirty="0" err="1" smtClean="0"/>
              <a:t>it</a:t>
            </a:r>
            <a:r>
              <a:rPr lang="de-DE" dirty="0" smtClean="0"/>
              <a:t> </a:t>
            </a:r>
            <a:r>
              <a:rPr lang="de-DE" dirty="0" err="1" smtClean="0"/>
              <a:t>had</a:t>
            </a:r>
            <a:r>
              <a:rPr lang="de-DE" dirty="0" smtClean="0"/>
              <a:t> </a:t>
            </a:r>
            <a:r>
              <a:rPr lang="de-DE" dirty="0" err="1" smtClean="0"/>
              <a:t>superior</a:t>
            </a:r>
            <a:r>
              <a:rPr lang="de-DE" dirty="0" smtClean="0"/>
              <a:t> </a:t>
            </a:r>
            <a:r>
              <a:rPr lang="de-DE" dirty="0" err="1" smtClean="0"/>
              <a:t>capabilities</a:t>
            </a:r>
            <a:r>
              <a:rPr lang="de-DE" dirty="0" smtClean="0"/>
              <a:t> </a:t>
            </a:r>
            <a:r>
              <a:rPr lang="de-DE" dirty="0" err="1" smtClean="0"/>
              <a:t>to</a:t>
            </a:r>
            <a:r>
              <a:rPr lang="de-DE" dirty="0" smtClean="0"/>
              <a:t> </a:t>
            </a:r>
            <a:r>
              <a:rPr lang="de-DE" dirty="0" err="1" smtClean="0"/>
              <a:t>inhibit</a:t>
            </a:r>
            <a:r>
              <a:rPr lang="de-DE" dirty="0" smtClean="0"/>
              <a:t> amyloid </a:t>
            </a:r>
            <a:r>
              <a:rPr lang="de-DE" dirty="0" err="1" smtClean="0"/>
              <a:t>formation</a:t>
            </a:r>
            <a:r>
              <a:rPr lang="de-DE" dirty="0" smtClean="0"/>
              <a:t> in </a:t>
            </a:r>
            <a:r>
              <a:rPr lang="de-DE" dirty="0" err="1" smtClean="0"/>
              <a:t>pancreatic</a:t>
            </a:r>
            <a:r>
              <a:rPr lang="de-DE" dirty="0" smtClean="0"/>
              <a:t> </a:t>
            </a:r>
            <a:r>
              <a:rPr lang="de-DE" dirty="0" err="1" smtClean="0"/>
              <a:t>beta</a:t>
            </a:r>
            <a:r>
              <a:rPr lang="de-DE" dirty="0" smtClean="0"/>
              <a:t> </a:t>
            </a:r>
            <a:r>
              <a:rPr lang="de-DE" dirty="0" err="1" smtClean="0"/>
              <a:t>cells</a:t>
            </a:r>
            <a:endParaRPr lang="de-DE" dirty="0" smtClean="0"/>
          </a:p>
          <a:p>
            <a:pPr lvl="1"/>
            <a:r>
              <a:rPr lang="de-DE" dirty="0" smtClean="0"/>
              <a:t>Amyloid in </a:t>
            </a:r>
            <a:r>
              <a:rPr lang="de-DE" dirty="0" err="1" smtClean="0"/>
              <a:t>beta</a:t>
            </a:r>
            <a:r>
              <a:rPr lang="de-DE" dirty="0" smtClean="0"/>
              <a:t> </a:t>
            </a:r>
            <a:r>
              <a:rPr lang="de-DE" dirty="0" err="1" smtClean="0"/>
              <a:t>cells</a:t>
            </a:r>
            <a:r>
              <a:rPr lang="de-DE" dirty="0" smtClean="0"/>
              <a:t> </a:t>
            </a:r>
            <a:r>
              <a:rPr lang="de-DE" dirty="0" err="1" smtClean="0"/>
              <a:t>is</a:t>
            </a:r>
            <a:r>
              <a:rPr lang="de-DE" dirty="0" smtClean="0"/>
              <a:t>                                            </a:t>
            </a:r>
            <a:r>
              <a:rPr lang="de-DE" dirty="0" err="1" smtClean="0"/>
              <a:t>akin</a:t>
            </a:r>
            <a:r>
              <a:rPr lang="de-DE" dirty="0" smtClean="0"/>
              <a:t> </a:t>
            </a:r>
            <a:r>
              <a:rPr lang="de-DE" dirty="0" err="1" smtClean="0"/>
              <a:t>to</a:t>
            </a:r>
            <a:r>
              <a:rPr lang="de-DE" dirty="0" smtClean="0"/>
              <a:t> amyloid </a:t>
            </a:r>
            <a:r>
              <a:rPr lang="de-DE" dirty="0" err="1" smtClean="0"/>
              <a:t>beta</a:t>
            </a:r>
            <a:r>
              <a:rPr lang="de-DE" dirty="0" smtClean="0"/>
              <a:t> in                                    </a:t>
            </a:r>
            <a:r>
              <a:rPr lang="de-DE" dirty="0" err="1" smtClean="0"/>
              <a:t>Alzheimer‘s</a:t>
            </a:r>
            <a:r>
              <a:rPr lang="de-DE" dirty="0" smtClean="0"/>
              <a:t> </a:t>
            </a:r>
            <a:r>
              <a:rPr lang="de-DE" dirty="0" err="1" smtClean="0"/>
              <a:t>disease</a:t>
            </a:r>
            <a:r>
              <a:rPr lang="de-DE" dirty="0" smtClean="0"/>
              <a:t> </a:t>
            </a:r>
            <a:r>
              <a:rPr lang="de-DE" dirty="0" err="1" smtClean="0"/>
              <a:t>and</a:t>
            </a:r>
            <a:r>
              <a:rPr lang="de-DE" dirty="0" smtClean="0"/>
              <a:t>                                                </a:t>
            </a:r>
            <a:r>
              <a:rPr lang="de-DE" dirty="0" err="1" smtClean="0"/>
              <a:t>plays</a:t>
            </a:r>
            <a:r>
              <a:rPr lang="de-DE" dirty="0" smtClean="0"/>
              <a:t> a </a:t>
            </a:r>
            <a:r>
              <a:rPr lang="de-DE" dirty="0" err="1" smtClean="0"/>
              <a:t>major</a:t>
            </a:r>
            <a:r>
              <a:rPr lang="de-DE" dirty="0" smtClean="0"/>
              <a:t> </a:t>
            </a:r>
            <a:r>
              <a:rPr lang="de-DE" dirty="0" err="1" smtClean="0"/>
              <a:t>role</a:t>
            </a:r>
            <a:r>
              <a:rPr lang="de-DE" dirty="0" smtClean="0"/>
              <a:t> in type-II </a:t>
            </a:r>
            <a:r>
              <a:rPr lang="de-DE" dirty="0" err="1" smtClean="0"/>
              <a:t>diabetes</a:t>
            </a:r>
            <a:endParaRPr lang="de-DE" dirty="0"/>
          </a:p>
        </p:txBody>
      </p:sp>
      <p:sp>
        <p:nvSpPr>
          <p:cNvPr id="7" name="TextBox 6"/>
          <p:cNvSpPr txBox="1"/>
          <p:nvPr/>
        </p:nvSpPr>
        <p:spPr>
          <a:xfrm>
            <a:off x="2370667" y="6350000"/>
            <a:ext cx="7213600" cy="461665"/>
          </a:xfrm>
          <a:prstGeom prst="rect">
            <a:avLst/>
          </a:prstGeom>
          <a:noFill/>
        </p:spPr>
        <p:txBody>
          <a:bodyPr wrap="square" rtlCol="0">
            <a:spAutoFit/>
          </a:bodyPr>
          <a:lstStyle/>
          <a:p>
            <a:r>
              <a:rPr lang="hr-HR" sz="2400" dirty="0">
                <a:solidFill>
                  <a:srgbClr val="FF0000"/>
                </a:solidFill>
              </a:rPr>
              <a:t>*</a:t>
            </a:r>
            <a:r>
              <a:rPr lang="hr-HR" sz="2400" dirty="0"/>
              <a:t>M. Hagihara et al., FEBS Open Bio 2 (2012) 20–25</a:t>
            </a:r>
            <a:r>
              <a:rPr lang="hr-HR" sz="2400" dirty="0" smtClean="0"/>
              <a:t>.</a:t>
            </a:r>
            <a:endParaRPr lang="en-US" sz="2400" dirty="0"/>
          </a:p>
        </p:txBody>
      </p:sp>
    </p:spTree>
    <p:extLst>
      <p:ext uri="{BB962C8B-B14F-4D97-AF65-F5344CB8AC3E}">
        <p14:creationId xmlns:p14="http://schemas.microsoft.com/office/powerpoint/2010/main" val="304265110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209800"/>
            <a:ext cx="8229600" cy="1515533"/>
          </a:xfrm>
          <a:solidFill>
            <a:srgbClr val="F5FFB2"/>
          </a:solidFill>
          <a:ln>
            <a:solidFill>
              <a:srgbClr val="000000"/>
            </a:solidFill>
          </a:ln>
        </p:spPr>
        <p:txBody>
          <a:bodyPr>
            <a:normAutofit lnSpcReduction="10000"/>
          </a:bodyPr>
          <a:lstStyle/>
          <a:p>
            <a:pPr marL="0" indent="0" algn="ctr">
              <a:buNone/>
            </a:pPr>
            <a:r>
              <a:rPr lang="en-US" dirty="0" smtClean="0"/>
              <a:t>Tamiflu and </a:t>
            </a:r>
            <a:r>
              <a:rPr lang="en-US" dirty="0"/>
              <a:t>d</a:t>
            </a:r>
            <a:r>
              <a:rPr lang="en-US" dirty="0" smtClean="0"/>
              <a:t>extran sulfate are drugs to suppress flu virus replication that are   imitations of products produced by gut bacteria</a:t>
            </a:r>
            <a:endParaRPr lang="en-US" dirty="0"/>
          </a:p>
        </p:txBody>
      </p:sp>
    </p:spTree>
    <p:extLst>
      <p:ext uri="{BB962C8B-B14F-4D97-AF65-F5344CB8AC3E}">
        <p14:creationId xmlns:p14="http://schemas.microsoft.com/office/powerpoint/2010/main" val="257709230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022" y="6211669"/>
            <a:ext cx="6911593" cy="707886"/>
          </a:xfrm>
          <a:prstGeom prst="rect">
            <a:avLst/>
          </a:prstGeom>
          <a:noFill/>
        </p:spPr>
        <p:txBody>
          <a:bodyPr wrap="none" rtlCol="0">
            <a:spAutoFit/>
          </a:bodyPr>
          <a:lstStyle/>
          <a:p>
            <a:pPr algn="r"/>
            <a:r>
              <a:rPr lang="en-US" sz="2000" dirty="0" smtClean="0">
                <a:solidFill>
                  <a:srgbClr val="FF0000"/>
                </a:solidFill>
              </a:rPr>
              <a:t>*</a:t>
            </a:r>
            <a:r>
              <a:rPr lang="en-US" sz="2000" dirty="0" smtClean="0"/>
              <a:t>http</a:t>
            </a:r>
            <a:r>
              <a:rPr lang="en-US" sz="2000" dirty="0"/>
              <a:t>://articles.mercola.com/sites/articles/archive/2012/02/07</a:t>
            </a:r>
            <a:r>
              <a:rPr lang="en-US" sz="2000" dirty="0" smtClean="0"/>
              <a:t>/</a:t>
            </a:r>
          </a:p>
          <a:p>
            <a:pPr algn="r"/>
            <a:r>
              <a:rPr lang="en-US" sz="2000" dirty="0" smtClean="0"/>
              <a:t>recommended</a:t>
            </a:r>
            <a:r>
              <a:rPr lang="en-US" sz="2000" dirty="0"/>
              <a:t>-</a:t>
            </a:r>
            <a:r>
              <a:rPr lang="en-US" sz="2000" dirty="0" err="1"/>
              <a:t>tamiflu</a:t>
            </a:r>
            <a:r>
              <a:rPr lang="en-US" sz="2000" dirty="0"/>
              <a:t>-has-flawed-</a:t>
            </a:r>
            <a:r>
              <a:rPr lang="en-US" sz="2000" dirty="0" err="1"/>
              <a:t>results.aspx</a:t>
            </a:r>
            <a:endParaRPr lang="en-US" sz="2000" dirty="0"/>
          </a:p>
        </p:txBody>
      </p:sp>
      <p:pic>
        <p:nvPicPr>
          <p:cNvPr id="5" name="Picture 4" descr="tamifl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9917" y="3829738"/>
            <a:ext cx="2349500" cy="2313354"/>
          </a:xfrm>
          <a:prstGeom prst="rect">
            <a:avLst/>
          </a:prstGeom>
        </p:spPr>
      </p:pic>
      <p:sp>
        <p:nvSpPr>
          <p:cNvPr id="2" name="Title 1"/>
          <p:cNvSpPr>
            <a:spLocks noGrp="1"/>
          </p:cNvSpPr>
          <p:nvPr>
            <p:ph type="title"/>
          </p:nvPr>
        </p:nvSpPr>
        <p:spPr>
          <a:xfrm>
            <a:off x="0" y="274638"/>
            <a:ext cx="8686800" cy="1143000"/>
          </a:xfrm>
        </p:spPr>
        <p:txBody>
          <a:bodyPr>
            <a:noAutofit/>
          </a:bodyPr>
          <a:lstStyle/>
          <a:p>
            <a:pPr marL="0" indent="0"/>
            <a:r>
              <a:rPr lang="en-US" b="1" dirty="0"/>
              <a:t>	“Flu is a </a:t>
            </a:r>
            <a:r>
              <a:rPr lang="en-US" b="1" dirty="0" smtClean="0"/>
              <a:t>threat</a:t>
            </a:r>
            <a:br>
              <a:rPr lang="en-US" b="1" dirty="0" smtClean="0"/>
            </a:br>
            <a:r>
              <a:rPr lang="en-US" b="1" dirty="0" smtClean="0"/>
              <a:t> </a:t>
            </a:r>
            <a:r>
              <a:rPr lang="en-US" b="1" dirty="0"/>
              <a:t>and Tamiflu is the </a:t>
            </a:r>
            <a:r>
              <a:rPr lang="en-US" b="1" dirty="0" smtClean="0"/>
              <a:t>answer?”</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203200" y="1270000"/>
            <a:ext cx="8483600" cy="4856163"/>
          </a:xfrm>
        </p:spPr>
        <p:txBody>
          <a:bodyPr>
            <a:normAutofit/>
          </a:bodyPr>
          <a:lstStyle/>
          <a:p>
            <a:pPr marL="0" indent="0">
              <a:buNone/>
            </a:pPr>
            <a:endParaRPr lang="en-US" dirty="0" smtClean="0"/>
          </a:p>
          <a:p>
            <a:pPr marL="0" indent="0">
              <a:buNone/>
            </a:pPr>
            <a:r>
              <a:rPr lang="en-US" dirty="0" smtClean="0"/>
              <a:t>Side effects include:</a:t>
            </a:r>
          </a:p>
          <a:p>
            <a:pPr lvl="1"/>
            <a:r>
              <a:rPr lang="en-US" dirty="0"/>
              <a:t>C</a:t>
            </a:r>
            <a:r>
              <a:rPr lang="en-US" dirty="0" smtClean="0"/>
              <a:t>onvulsions, delirium and delusions</a:t>
            </a:r>
          </a:p>
          <a:p>
            <a:pPr lvl="1"/>
            <a:r>
              <a:rPr lang="en-US" dirty="0"/>
              <a:t>Allergic reactions including anaphylaxis  </a:t>
            </a:r>
            <a:endParaRPr lang="en-US" dirty="0" smtClean="0"/>
          </a:p>
          <a:p>
            <a:pPr lvl="1"/>
            <a:r>
              <a:rPr lang="en-US" dirty="0"/>
              <a:t>Hepatitis and elevated liver </a:t>
            </a:r>
            <a:r>
              <a:rPr lang="en-US" dirty="0" smtClean="0"/>
              <a:t>enzymes</a:t>
            </a:r>
          </a:p>
          <a:p>
            <a:pPr lvl="1"/>
            <a:r>
              <a:rPr lang="en-US" dirty="0" smtClean="0"/>
              <a:t>Nausea, diarrhea</a:t>
            </a:r>
          </a:p>
          <a:p>
            <a:pPr lvl="1"/>
            <a:r>
              <a:rPr lang="en-US" dirty="0"/>
              <a:t>N</a:t>
            </a:r>
            <a:r>
              <a:rPr lang="en-US" dirty="0" smtClean="0"/>
              <a:t>ightmares</a:t>
            </a:r>
          </a:p>
          <a:p>
            <a:pPr lvl="1"/>
            <a:r>
              <a:rPr lang="en-US" dirty="0" smtClean="0"/>
              <a:t>Headache</a:t>
            </a:r>
          </a:p>
          <a:p>
            <a:pPr lvl="1"/>
            <a:r>
              <a:rPr lang="en-US" dirty="0"/>
              <a:t>Skin </a:t>
            </a:r>
            <a:r>
              <a:rPr lang="en-US" dirty="0" smtClean="0"/>
              <a:t>rash</a:t>
            </a:r>
          </a:p>
        </p:txBody>
      </p:sp>
    </p:spTree>
    <p:extLst>
      <p:ext uri="{BB962C8B-B14F-4D97-AF65-F5344CB8AC3E}">
        <p14:creationId xmlns:p14="http://schemas.microsoft.com/office/powerpoint/2010/main" val="36879786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545"/>
            <a:ext cx="8229600" cy="1143000"/>
          </a:xfrm>
        </p:spPr>
        <p:txBody>
          <a:bodyPr/>
          <a:lstStyle/>
          <a:p>
            <a:r>
              <a:rPr lang="en-US" b="1" dirty="0" smtClean="0"/>
              <a:t>Gut Bacteria and Health</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199" y="980428"/>
            <a:ext cx="7958667" cy="5235391"/>
          </a:xfrm>
        </p:spPr>
        <p:txBody>
          <a:bodyPr>
            <a:noAutofit/>
          </a:bodyPr>
          <a:lstStyle/>
          <a:p>
            <a:r>
              <a:rPr lang="en-US" sz="2400" dirty="0" smtClean="0"/>
              <a:t>We are an ecosystem: a community of interacting cells</a:t>
            </a:r>
          </a:p>
          <a:p>
            <a:pPr lvl="1"/>
            <a:r>
              <a:rPr lang="en-US" sz="2000" dirty="0" smtClean="0"/>
              <a:t>Trillions of bacteria live in our body</a:t>
            </a:r>
          </a:p>
          <a:p>
            <a:pPr lvl="1"/>
            <a:r>
              <a:rPr lang="en-US" sz="2000" dirty="0" smtClean="0"/>
              <a:t>They outnumber our own cells 10:1</a:t>
            </a:r>
          </a:p>
          <a:p>
            <a:pPr lvl="1"/>
            <a:r>
              <a:rPr lang="en-US" sz="2000" dirty="0" smtClean="0"/>
              <a:t>Killing them off may make us sick or fat</a:t>
            </a:r>
          </a:p>
          <a:p>
            <a:r>
              <a:rPr lang="en-US" sz="2400" dirty="0" smtClean="0"/>
              <a:t>5-8 million microbial genes in our bodies                                           (3 million in digestive system from                                                more  than 1000 species)</a:t>
            </a:r>
          </a:p>
          <a:p>
            <a:r>
              <a:rPr lang="en-US" sz="2400" dirty="0" smtClean="0"/>
              <a:t>They play very essential roles in our bodies</a:t>
            </a:r>
          </a:p>
          <a:p>
            <a:pPr lvl="1"/>
            <a:r>
              <a:rPr lang="en-US" sz="2400" dirty="0" smtClean="0"/>
              <a:t>Digest foods, absorb nutrients, provide                                 enzymes, make vitamins and </a:t>
            </a:r>
            <a:r>
              <a:rPr lang="en-US" sz="2400" dirty="0" err="1" smtClean="0"/>
              <a:t>antiinflammatories</a:t>
            </a:r>
            <a:endParaRPr lang="en-US" sz="2400" dirty="0" smtClean="0"/>
          </a:p>
          <a:p>
            <a:pPr lvl="1"/>
            <a:r>
              <a:rPr lang="en-US" sz="2400" dirty="0" smtClean="0"/>
              <a:t>Regulate appetite and brain function</a:t>
            </a:r>
          </a:p>
          <a:p>
            <a:r>
              <a:rPr lang="en-US" sz="2400" dirty="0" smtClean="0"/>
              <a:t>Vaginal birth matters</a:t>
            </a:r>
          </a:p>
          <a:p>
            <a:r>
              <a:rPr lang="en-US" sz="2400" dirty="0" smtClean="0"/>
              <a:t>Everyone has unique set of gut bacteria</a:t>
            </a:r>
          </a:p>
        </p:txBody>
      </p:sp>
      <p:sp>
        <p:nvSpPr>
          <p:cNvPr id="5" name="TextBox 4"/>
          <p:cNvSpPr txBox="1"/>
          <p:nvPr/>
        </p:nvSpPr>
        <p:spPr>
          <a:xfrm>
            <a:off x="672680" y="6402082"/>
            <a:ext cx="8457100" cy="369332"/>
          </a:xfrm>
          <a:prstGeom prst="rect">
            <a:avLst/>
          </a:prstGeom>
          <a:noFill/>
        </p:spPr>
        <p:txBody>
          <a:bodyPr wrap="none" rtlCol="0">
            <a:spAutoFit/>
          </a:bodyPr>
          <a:lstStyle/>
          <a:p>
            <a:r>
              <a:rPr lang="en-US" dirty="0" smtClean="0">
                <a:solidFill>
                  <a:srgbClr val="FF0000"/>
                </a:solidFill>
              </a:rPr>
              <a:t>*</a:t>
            </a:r>
            <a:r>
              <a:rPr lang="en-US" dirty="0" smtClean="0"/>
              <a:t> NPR’s On Point: Your Inner Ecosystem, http://onpoint.wbur.org/2012/06/20/bacteria-2</a:t>
            </a:r>
            <a:endParaRPr lang="en-US" dirty="0"/>
          </a:p>
        </p:txBody>
      </p:sp>
      <p:pic>
        <p:nvPicPr>
          <p:cNvPr id="6" name="Picture 5" descr="gut_bacteria.jpg"/>
          <p:cNvPicPr>
            <a:picLocks noChangeAspect="1"/>
          </p:cNvPicPr>
          <p:nvPr/>
        </p:nvPicPr>
        <p:blipFill>
          <a:blip r:embed="rId2"/>
          <a:stretch>
            <a:fillRect/>
          </a:stretch>
        </p:blipFill>
        <p:spPr>
          <a:xfrm rot="16200000">
            <a:off x="6026111" y="1893867"/>
            <a:ext cx="3047486" cy="2273893"/>
          </a:xfrm>
          <a:prstGeom prst="rect">
            <a:avLst/>
          </a:prstGeom>
        </p:spPr>
      </p:pic>
    </p:spTree>
    <p:extLst>
      <p:ext uri="{BB962C8B-B14F-4D97-AF65-F5344CB8AC3E}">
        <p14:creationId xmlns:p14="http://schemas.microsoft.com/office/powerpoint/2010/main" val="57947773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2"/>
            <a:ext cx="8229600" cy="1143000"/>
          </a:xfrm>
        </p:spPr>
        <p:txBody>
          <a:bodyPr/>
          <a:lstStyle/>
          <a:p>
            <a:r>
              <a:rPr lang="en-US" b="1" dirty="0" err="1" smtClean="0"/>
              <a:t>Neuraminic</a:t>
            </a:r>
            <a:r>
              <a:rPr lang="en-US" b="1" dirty="0" smtClean="0"/>
              <a:t> Acid and Tamiflu</a:t>
            </a:r>
            <a:endParaRPr lang="en-US" b="1" dirty="0"/>
          </a:p>
        </p:txBody>
      </p:sp>
      <p:pic>
        <p:nvPicPr>
          <p:cNvPr id="4" name="Content Placeholder 3" descr="neuraminic_acid.png"/>
          <p:cNvPicPr>
            <a:picLocks noGrp="1" noChangeAspect="1"/>
          </p:cNvPicPr>
          <p:nvPr>
            <p:ph idx="1"/>
          </p:nvPr>
        </p:nvPicPr>
        <p:blipFill>
          <a:blip r:embed="rId2">
            <a:extLst>
              <a:ext uri="{28A0092B-C50C-407E-A947-70E740481C1C}">
                <a14:useLocalDpi xmlns:a14="http://schemas.microsoft.com/office/drawing/2010/main" val="0"/>
              </a:ext>
            </a:extLst>
          </a:blip>
          <a:srcRect l="-7368" r="-7368"/>
          <a:stretch>
            <a:fillRect/>
          </a:stretch>
        </p:blipFill>
        <p:spPr>
          <a:xfrm>
            <a:off x="4994080" y="1016009"/>
            <a:ext cx="4149920" cy="2282296"/>
          </a:xfrm>
        </p:spPr>
      </p:pic>
      <p:sp>
        <p:nvSpPr>
          <p:cNvPr id="5" name="Content Placeholder 2"/>
          <p:cNvSpPr txBox="1">
            <a:spLocks/>
          </p:cNvSpPr>
          <p:nvPr/>
        </p:nvSpPr>
        <p:spPr>
          <a:xfrm>
            <a:off x="169333" y="1600200"/>
            <a:ext cx="8229600" cy="4525963"/>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err="1" smtClean="0"/>
              <a:t>Neuraminic</a:t>
            </a:r>
            <a:r>
              <a:rPr lang="en-US" dirty="0" smtClean="0"/>
              <a:t> Acid: Basic unit                                                        in </a:t>
            </a:r>
            <a:r>
              <a:rPr lang="en-US" dirty="0" err="1" smtClean="0"/>
              <a:t>sialic</a:t>
            </a:r>
            <a:r>
              <a:rPr lang="en-US" dirty="0" smtClean="0"/>
              <a:t> acids                                                                                       in human GAGs</a:t>
            </a:r>
          </a:p>
          <a:p>
            <a:r>
              <a:rPr lang="en-US" dirty="0" smtClean="0"/>
              <a:t>Broken down by </a:t>
            </a:r>
            <a:r>
              <a:rPr lang="en-US" i="1" dirty="0" smtClean="0">
                <a:solidFill>
                  <a:srgbClr val="FF0000"/>
                </a:solidFill>
              </a:rPr>
              <a:t>neuraminidase</a:t>
            </a:r>
            <a:r>
              <a:rPr lang="en-US" dirty="0" smtClean="0"/>
              <a:t>                                   produced by flu virus</a:t>
            </a:r>
          </a:p>
          <a:p>
            <a:r>
              <a:rPr lang="en-US" i="1" dirty="0" smtClean="0">
                <a:solidFill>
                  <a:srgbClr val="FF0000"/>
                </a:solidFill>
              </a:rPr>
              <a:t>Tamiflu</a:t>
            </a:r>
            <a:r>
              <a:rPr lang="en-US" dirty="0" smtClean="0">
                <a:solidFill>
                  <a:srgbClr val="FF0000"/>
                </a:solidFill>
              </a:rPr>
              <a:t> </a:t>
            </a:r>
            <a:r>
              <a:rPr lang="en-US" dirty="0" smtClean="0"/>
              <a:t>inactivates neuraminidase  </a:t>
            </a:r>
          </a:p>
          <a:p>
            <a:pPr lvl="1"/>
            <a:r>
              <a:rPr lang="en-US" dirty="0"/>
              <a:t>This prevents viral entry into cell</a:t>
            </a:r>
          </a:p>
          <a:p>
            <a:pPr lvl="1"/>
            <a:r>
              <a:rPr lang="en-US" dirty="0" err="1" smtClean="0"/>
              <a:t>Shikimate</a:t>
            </a:r>
            <a:r>
              <a:rPr lang="en-US" dirty="0" smtClean="0"/>
              <a:t> is a precursor to active ingredient in Tamiflu</a:t>
            </a:r>
            <a:endParaRPr lang="en-US" dirty="0"/>
          </a:p>
          <a:p>
            <a:pPr lvl="1"/>
            <a:r>
              <a:rPr lang="en-US" dirty="0" err="1" smtClean="0"/>
              <a:t>Shikimate</a:t>
            </a:r>
            <a:r>
              <a:rPr lang="en-US" dirty="0" smtClean="0"/>
              <a:t> is produced by gut bacteria</a:t>
            </a:r>
          </a:p>
        </p:txBody>
      </p:sp>
    </p:spTree>
    <p:extLst>
      <p:ext uri="{BB962C8B-B14F-4D97-AF65-F5344CB8AC3E}">
        <p14:creationId xmlns:p14="http://schemas.microsoft.com/office/powerpoint/2010/main" val="321020852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Inhibition </a:t>
            </a:r>
            <a:r>
              <a:rPr lang="en-US" b="1" dirty="0"/>
              <a:t>of </a:t>
            </a:r>
            <a:r>
              <a:rPr lang="en-US" b="1" dirty="0" smtClean="0"/>
              <a:t>Neuraminidase </a:t>
            </a:r>
            <a:r>
              <a:rPr lang="en-US" b="1" dirty="0"/>
              <a:t>by </a:t>
            </a:r>
            <a:r>
              <a:rPr lang="en-US" b="1" dirty="0" smtClean="0"/>
              <a:t>Dextran Sulfate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532468"/>
            <a:ext cx="8229600" cy="4525963"/>
          </a:xfrm>
        </p:spPr>
        <p:txBody>
          <a:bodyPr/>
          <a:lstStyle/>
          <a:p>
            <a:r>
              <a:rPr lang="en-US" dirty="0"/>
              <a:t>Negatively charged, sulfated polysaccharide</a:t>
            </a:r>
          </a:p>
          <a:p>
            <a:pPr lvl="1"/>
            <a:r>
              <a:rPr lang="en-US" dirty="0"/>
              <a:t>Synthesized from sucrose by lactic-acid </a:t>
            </a:r>
            <a:r>
              <a:rPr lang="en-US" dirty="0" smtClean="0"/>
              <a:t>bacteria</a:t>
            </a:r>
          </a:p>
          <a:p>
            <a:pPr lvl="1"/>
            <a:r>
              <a:rPr lang="en-US" dirty="0" smtClean="0"/>
              <a:t>Suppresses </a:t>
            </a:r>
            <a:r>
              <a:rPr lang="en-US" dirty="0"/>
              <a:t>replication of influenza A virus strain</a:t>
            </a:r>
          </a:p>
          <a:p>
            <a:pPr lvl="1"/>
            <a:r>
              <a:rPr lang="en-US" dirty="0"/>
              <a:t>Induces viral aggregation at cell surface</a:t>
            </a:r>
          </a:p>
          <a:p>
            <a:pPr lvl="1"/>
            <a:r>
              <a:rPr lang="en-US" dirty="0"/>
              <a:t>Inhibits neuraminidase activity (likely due to its negative charge</a:t>
            </a:r>
            <a:r>
              <a:rPr lang="en-US" dirty="0" smtClean="0"/>
              <a:t>)</a:t>
            </a:r>
          </a:p>
          <a:p>
            <a:pPr lvl="1"/>
            <a:r>
              <a:rPr lang="en-US" dirty="0" smtClean="0"/>
              <a:t>Used as drug to treat flu</a:t>
            </a:r>
            <a:endParaRPr lang="en-US" dirty="0"/>
          </a:p>
          <a:p>
            <a:endParaRPr lang="en-US" dirty="0"/>
          </a:p>
        </p:txBody>
      </p:sp>
      <p:sp>
        <p:nvSpPr>
          <p:cNvPr id="4" name="TextBox 3"/>
          <p:cNvSpPr txBox="1"/>
          <p:nvPr/>
        </p:nvSpPr>
        <p:spPr>
          <a:xfrm>
            <a:off x="1845733" y="6356995"/>
            <a:ext cx="7077779" cy="461665"/>
          </a:xfrm>
          <a:prstGeom prst="rect">
            <a:avLst/>
          </a:prstGeom>
          <a:noFill/>
        </p:spPr>
        <p:txBody>
          <a:bodyPr wrap="none" rtlCol="0">
            <a:spAutoFit/>
          </a:bodyPr>
          <a:lstStyle/>
          <a:p>
            <a:r>
              <a:rPr lang="es-ES_tradnl" sz="2400" dirty="0">
                <a:solidFill>
                  <a:srgbClr val="FF0000"/>
                </a:solidFill>
              </a:rPr>
              <a:t>*</a:t>
            </a:r>
            <a:r>
              <a:rPr lang="es-ES_tradnl" sz="2400" dirty="0"/>
              <a:t>H </a:t>
            </a:r>
            <a:r>
              <a:rPr lang="es-ES_tradnl" sz="2400" dirty="0" err="1"/>
              <a:t>Yamada</a:t>
            </a:r>
            <a:r>
              <a:rPr lang="es-ES_tradnl" sz="2400" dirty="0"/>
              <a:t> et al., Antiviral Res. 2012 Dec;96(3):344-52.</a:t>
            </a:r>
            <a:endParaRPr lang="en-US" sz="2400" dirty="0"/>
          </a:p>
        </p:txBody>
      </p:sp>
    </p:spTree>
    <p:extLst>
      <p:ext uri="{BB962C8B-B14F-4D97-AF65-F5344CB8AC3E}">
        <p14:creationId xmlns:p14="http://schemas.microsoft.com/office/powerpoint/2010/main" val="259720714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Inhibition </a:t>
            </a:r>
            <a:r>
              <a:rPr lang="en-US" b="1" dirty="0"/>
              <a:t>of </a:t>
            </a:r>
            <a:r>
              <a:rPr lang="en-US" b="1" dirty="0" smtClean="0"/>
              <a:t>Neuraminidase </a:t>
            </a:r>
            <a:r>
              <a:rPr lang="en-US" b="1" dirty="0"/>
              <a:t>by </a:t>
            </a:r>
            <a:r>
              <a:rPr lang="en-US" b="1" dirty="0" smtClean="0"/>
              <a:t>Dextran Sulfate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532468"/>
            <a:ext cx="8229600" cy="4525963"/>
          </a:xfrm>
        </p:spPr>
        <p:txBody>
          <a:bodyPr/>
          <a:lstStyle/>
          <a:p>
            <a:r>
              <a:rPr lang="en-US" dirty="0"/>
              <a:t>Negatively charged, sulfated polysaccharide</a:t>
            </a:r>
          </a:p>
          <a:p>
            <a:pPr lvl="1"/>
            <a:r>
              <a:rPr lang="en-US" dirty="0"/>
              <a:t>Synthesized from sucrose by lactic-acid </a:t>
            </a:r>
            <a:r>
              <a:rPr lang="en-US" dirty="0" smtClean="0"/>
              <a:t>bacteria</a:t>
            </a:r>
          </a:p>
          <a:p>
            <a:pPr lvl="1"/>
            <a:r>
              <a:rPr lang="en-US" dirty="0" smtClean="0"/>
              <a:t>Suppresses </a:t>
            </a:r>
            <a:r>
              <a:rPr lang="en-US" dirty="0"/>
              <a:t>replication of influenza A virus strain</a:t>
            </a:r>
          </a:p>
          <a:p>
            <a:pPr lvl="1"/>
            <a:r>
              <a:rPr lang="en-US" dirty="0"/>
              <a:t>Induces viral aggregation at cell surface</a:t>
            </a:r>
          </a:p>
          <a:p>
            <a:pPr lvl="1"/>
            <a:r>
              <a:rPr lang="en-US" dirty="0"/>
              <a:t>Inhibits neuraminidase activity (likely due to its negative charge</a:t>
            </a:r>
            <a:r>
              <a:rPr lang="en-US" dirty="0" smtClean="0"/>
              <a:t>)</a:t>
            </a:r>
          </a:p>
          <a:p>
            <a:pPr lvl="1"/>
            <a:r>
              <a:rPr lang="en-US" dirty="0" smtClean="0"/>
              <a:t>Used as drug to treat flu</a:t>
            </a:r>
            <a:endParaRPr lang="en-US" dirty="0"/>
          </a:p>
          <a:p>
            <a:endParaRPr lang="en-US" dirty="0"/>
          </a:p>
        </p:txBody>
      </p:sp>
      <p:sp>
        <p:nvSpPr>
          <p:cNvPr id="4" name="TextBox 3"/>
          <p:cNvSpPr txBox="1"/>
          <p:nvPr/>
        </p:nvSpPr>
        <p:spPr>
          <a:xfrm>
            <a:off x="1845733" y="6356995"/>
            <a:ext cx="7077779" cy="461665"/>
          </a:xfrm>
          <a:prstGeom prst="rect">
            <a:avLst/>
          </a:prstGeom>
          <a:noFill/>
        </p:spPr>
        <p:txBody>
          <a:bodyPr wrap="none" rtlCol="0">
            <a:spAutoFit/>
          </a:bodyPr>
          <a:lstStyle/>
          <a:p>
            <a:r>
              <a:rPr lang="es-ES_tradnl" sz="2400" dirty="0">
                <a:solidFill>
                  <a:srgbClr val="FF0000"/>
                </a:solidFill>
              </a:rPr>
              <a:t>*</a:t>
            </a:r>
            <a:r>
              <a:rPr lang="es-ES_tradnl" sz="2400" dirty="0"/>
              <a:t>H </a:t>
            </a:r>
            <a:r>
              <a:rPr lang="es-ES_tradnl" sz="2400" dirty="0" err="1"/>
              <a:t>Yamada</a:t>
            </a:r>
            <a:r>
              <a:rPr lang="es-ES_tradnl" sz="2400" dirty="0"/>
              <a:t> et al., Antiviral Res. 2012 Dec;96(3):344-52.</a:t>
            </a:r>
            <a:endParaRPr lang="en-US" sz="2400" dirty="0"/>
          </a:p>
        </p:txBody>
      </p:sp>
      <p:sp>
        <p:nvSpPr>
          <p:cNvPr id="5" name="TextBox 4"/>
          <p:cNvSpPr txBox="1"/>
          <p:nvPr/>
        </p:nvSpPr>
        <p:spPr>
          <a:xfrm>
            <a:off x="1219200" y="2283136"/>
            <a:ext cx="6705600" cy="1938992"/>
          </a:xfrm>
          <a:prstGeom prst="rect">
            <a:avLst/>
          </a:prstGeom>
          <a:solidFill>
            <a:srgbClr val="F5FFB2"/>
          </a:solidFill>
          <a:ln>
            <a:solidFill>
              <a:schemeClr val="tx1"/>
            </a:solidFill>
          </a:ln>
        </p:spPr>
        <p:txBody>
          <a:bodyPr wrap="square" rtlCol="0">
            <a:spAutoFit/>
          </a:bodyPr>
          <a:lstStyle/>
          <a:p>
            <a:pPr algn="ctr"/>
            <a:endParaRPr lang="en-US" sz="2400" dirty="0" smtClean="0"/>
          </a:p>
          <a:p>
            <a:pPr algn="ctr"/>
            <a:r>
              <a:rPr lang="en-US" sz="2400" dirty="0" smtClean="0"/>
              <a:t>A </a:t>
            </a:r>
            <a:r>
              <a:rPr lang="en-US" sz="2400" dirty="0" smtClean="0"/>
              <a:t>bacterium that interferes with flu virus can       transport the dextran sulfate to distant places.</a:t>
            </a:r>
          </a:p>
          <a:p>
            <a:pPr algn="ctr"/>
            <a:r>
              <a:rPr lang="en-US" sz="2400" dirty="0"/>
              <a:t>D</a:t>
            </a:r>
            <a:r>
              <a:rPr lang="en-US" sz="2400" dirty="0" smtClean="0"/>
              <a:t>extran sulfate as a drug is a “trick”</a:t>
            </a:r>
            <a:r>
              <a:rPr lang="en-US" sz="2400" dirty="0" smtClean="0"/>
              <a:t>.</a:t>
            </a:r>
          </a:p>
          <a:p>
            <a:pPr algn="ctr"/>
            <a:endParaRPr lang="en-US" sz="2400" dirty="0"/>
          </a:p>
        </p:txBody>
      </p:sp>
    </p:spTree>
    <p:extLst>
      <p:ext uri="{BB962C8B-B14F-4D97-AF65-F5344CB8AC3E}">
        <p14:creationId xmlns:p14="http://schemas.microsoft.com/office/powerpoint/2010/main" val="228421935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Dextran Sulfate</a:t>
            </a:r>
            <a:endParaRPr lang="en-US" b="1" dirty="0"/>
          </a:p>
        </p:txBody>
      </p:sp>
      <p:pic>
        <p:nvPicPr>
          <p:cNvPr id="4" name="Content Placeholder 3" descr="dextran_sulfate.png"/>
          <p:cNvPicPr>
            <a:picLocks noGrp="1" noChangeAspect="1"/>
          </p:cNvPicPr>
          <p:nvPr>
            <p:ph idx="1"/>
          </p:nvPr>
        </p:nvPicPr>
        <p:blipFill>
          <a:blip r:embed="rId3">
            <a:extLst>
              <a:ext uri="{28A0092B-C50C-407E-A947-70E740481C1C}">
                <a14:useLocalDpi xmlns:a14="http://schemas.microsoft.com/office/drawing/2010/main" val="0"/>
              </a:ext>
            </a:extLst>
          </a:blip>
          <a:srcRect t="-8482" b="-8482"/>
          <a:stretch>
            <a:fillRect/>
          </a:stretch>
        </p:blipFill>
        <p:spPr/>
      </p:pic>
      <p:sp>
        <p:nvSpPr>
          <p:cNvPr id="5" name="Freeform 4"/>
          <p:cNvSpPr/>
          <p:nvPr/>
        </p:nvSpPr>
        <p:spPr>
          <a:xfrm>
            <a:off x="1659234" y="3470538"/>
            <a:ext cx="1083899" cy="525729"/>
          </a:xfrm>
          <a:custGeom>
            <a:avLst/>
            <a:gdLst>
              <a:gd name="connsiteX0" fmla="*/ 575882 w 1083899"/>
              <a:gd name="connsiteY0" fmla="*/ 795 h 932329"/>
              <a:gd name="connsiteX1" fmla="*/ 149 w 1083899"/>
              <a:gd name="connsiteY1" fmla="*/ 254795 h 932329"/>
              <a:gd name="connsiteX2" fmla="*/ 525082 w 1083899"/>
              <a:gd name="connsiteY2" fmla="*/ 932129 h 932329"/>
              <a:gd name="connsiteX3" fmla="*/ 1083882 w 1083899"/>
              <a:gd name="connsiteY3" fmla="*/ 322529 h 932329"/>
              <a:gd name="connsiteX4" fmla="*/ 575882 w 1083899"/>
              <a:gd name="connsiteY4" fmla="*/ 795 h 9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899" h="932329">
                <a:moveTo>
                  <a:pt x="575882" y="795"/>
                </a:moveTo>
                <a:cubicBezTo>
                  <a:pt x="395260" y="-10494"/>
                  <a:pt x="8616" y="99573"/>
                  <a:pt x="149" y="254795"/>
                </a:cubicBezTo>
                <a:cubicBezTo>
                  <a:pt x="-8318" y="410017"/>
                  <a:pt x="344460" y="920840"/>
                  <a:pt x="525082" y="932129"/>
                </a:cubicBezTo>
                <a:cubicBezTo>
                  <a:pt x="705704" y="943418"/>
                  <a:pt x="1081060" y="474929"/>
                  <a:pt x="1083882" y="322529"/>
                </a:cubicBezTo>
                <a:cubicBezTo>
                  <a:pt x="1086704" y="170129"/>
                  <a:pt x="756504" y="12084"/>
                  <a:pt x="575882" y="795"/>
                </a:cubicBezTo>
                <a:close/>
              </a:path>
            </a:pathLst>
          </a:cu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2201184" y="3860801"/>
            <a:ext cx="1083899" cy="559000"/>
          </a:xfrm>
          <a:custGeom>
            <a:avLst/>
            <a:gdLst>
              <a:gd name="connsiteX0" fmla="*/ 575882 w 1083899"/>
              <a:gd name="connsiteY0" fmla="*/ 795 h 932329"/>
              <a:gd name="connsiteX1" fmla="*/ 149 w 1083899"/>
              <a:gd name="connsiteY1" fmla="*/ 254795 h 932329"/>
              <a:gd name="connsiteX2" fmla="*/ 525082 w 1083899"/>
              <a:gd name="connsiteY2" fmla="*/ 932129 h 932329"/>
              <a:gd name="connsiteX3" fmla="*/ 1083882 w 1083899"/>
              <a:gd name="connsiteY3" fmla="*/ 322529 h 932329"/>
              <a:gd name="connsiteX4" fmla="*/ 575882 w 1083899"/>
              <a:gd name="connsiteY4" fmla="*/ 795 h 9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899" h="932329">
                <a:moveTo>
                  <a:pt x="575882" y="795"/>
                </a:moveTo>
                <a:cubicBezTo>
                  <a:pt x="395260" y="-10494"/>
                  <a:pt x="8616" y="99573"/>
                  <a:pt x="149" y="254795"/>
                </a:cubicBezTo>
                <a:cubicBezTo>
                  <a:pt x="-8318" y="410017"/>
                  <a:pt x="344460" y="920840"/>
                  <a:pt x="525082" y="932129"/>
                </a:cubicBezTo>
                <a:cubicBezTo>
                  <a:pt x="705704" y="943418"/>
                  <a:pt x="1081060" y="474929"/>
                  <a:pt x="1083882" y="322529"/>
                </a:cubicBezTo>
                <a:cubicBezTo>
                  <a:pt x="1086704" y="170129"/>
                  <a:pt x="756504" y="12084"/>
                  <a:pt x="575882" y="795"/>
                </a:cubicBezTo>
                <a:close/>
              </a:path>
            </a:pathLst>
          </a:cu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p:cNvSpPr/>
          <p:nvPr/>
        </p:nvSpPr>
        <p:spPr>
          <a:xfrm>
            <a:off x="3403368" y="3944673"/>
            <a:ext cx="1083899" cy="525729"/>
          </a:xfrm>
          <a:custGeom>
            <a:avLst/>
            <a:gdLst>
              <a:gd name="connsiteX0" fmla="*/ 575882 w 1083899"/>
              <a:gd name="connsiteY0" fmla="*/ 795 h 932329"/>
              <a:gd name="connsiteX1" fmla="*/ 149 w 1083899"/>
              <a:gd name="connsiteY1" fmla="*/ 254795 h 932329"/>
              <a:gd name="connsiteX2" fmla="*/ 525082 w 1083899"/>
              <a:gd name="connsiteY2" fmla="*/ 932129 h 932329"/>
              <a:gd name="connsiteX3" fmla="*/ 1083882 w 1083899"/>
              <a:gd name="connsiteY3" fmla="*/ 322529 h 932329"/>
              <a:gd name="connsiteX4" fmla="*/ 575882 w 1083899"/>
              <a:gd name="connsiteY4" fmla="*/ 795 h 9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899" h="932329">
                <a:moveTo>
                  <a:pt x="575882" y="795"/>
                </a:moveTo>
                <a:cubicBezTo>
                  <a:pt x="395260" y="-10494"/>
                  <a:pt x="8616" y="99573"/>
                  <a:pt x="149" y="254795"/>
                </a:cubicBezTo>
                <a:cubicBezTo>
                  <a:pt x="-8318" y="410017"/>
                  <a:pt x="344460" y="920840"/>
                  <a:pt x="525082" y="932129"/>
                </a:cubicBezTo>
                <a:cubicBezTo>
                  <a:pt x="705704" y="943418"/>
                  <a:pt x="1081060" y="474929"/>
                  <a:pt x="1083882" y="322529"/>
                </a:cubicBezTo>
                <a:cubicBezTo>
                  <a:pt x="1086704" y="170129"/>
                  <a:pt x="756504" y="12084"/>
                  <a:pt x="575882" y="795"/>
                </a:cubicBezTo>
                <a:close/>
              </a:path>
            </a:pathLst>
          </a:cu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p:cNvSpPr/>
          <p:nvPr/>
        </p:nvSpPr>
        <p:spPr>
          <a:xfrm>
            <a:off x="3843634" y="4376867"/>
            <a:ext cx="1083899" cy="525729"/>
          </a:xfrm>
          <a:custGeom>
            <a:avLst/>
            <a:gdLst>
              <a:gd name="connsiteX0" fmla="*/ 575882 w 1083899"/>
              <a:gd name="connsiteY0" fmla="*/ 795 h 932329"/>
              <a:gd name="connsiteX1" fmla="*/ 149 w 1083899"/>
              <a:gd name="connsiteY1" fmla="*/ 254795 h 932329"/>
              <a:gd name="connsiteX2" fmla="*/ 525082 w 1083899"/>
              <a:gd name="connsiteY2" fmla="*/ 932129 h 932329"/>
              <a:gd name="connsiteX3" fmla="*/ 1083882 w 1083899"/>
              <a:gd name="connsiteY3" fmla="*/ 322529 h 932329"/>
              <a:gd name="connsiteX4" fmla="*/ 575882 w 1083899"/>
              <a:gd name="connsiteY4" fmla="*/ 795 h 9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899" h="932329">
                <a:moveTo>
                  <a:pt x="575882" y="795"/>
                </a:moveTo>
                <a:cubicBezTo>
                  <a:pt x="395260" y="-10494"/>
                  <a:pt x="8616" y="99573"/>
                  <a:pt x="149" y="254795"/>
                </a:cubicBezTo>
                <a:cubicBezTo>
                  <a:pt x="-8318" y="410017"/>
                  <a:pt x="344460" y="920840"/>
                  <a:pt x="525082" y="932129"/>
                </a:cubicBezTo>
                <a:cubicBezTo>
                  <a:pt x="705704" y="943418"/>
                  <a:pt x="1081060" y="474929"/>
                  <a:pt x="1083882" y="322529"/>
                </a:cubicBezTo>
                <a:cubicBezTo>
                  <a:pt x="1086704" y="170129"/>
                  <a:pt x="756504" y="12084"/>
                  <a:pt x="575882" y="795"/>
                </a:cubicBezTo>
                <a:close/>
              </a:path>
            </a:pathLst>
          </a:cu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5062805" y="4503465"/>
            <a:ext cx="1083899" cy="525729"/>
          </a:xfrm>
          <a:custGeom>
            <a:avLst/>
            <a:gdLst>
              <a:gd name="connsiteX0" fmla="*/ 575882 w 1083899"/>
              <a:gd name="connsiteY0" fmla="*/ 795 h 932329"/>
              <a:gd name="connsiteX1" fmla="*/ 149 w 1083899"/>
              <a:gd name="connsiteY1" fmla="*/ 254795 h 932329"/>
              <a:gd name="connsiteX2" fmla="*/ 525082 w 1083899"/>
              <a:gd name="connsiteY2" fmla="*/ 932129 h 932329"/>
              <a:gd name="connsiteX3" fmla="*/ 1083882 w 1083899"/>
              <a:gd name="connsiteY3" fmla="*/ 322529 h 932329"/>
              <a:gd name="connsiteX4" fmla="*/ 575882 w 1083899"/>
              <a:gd name="connsiteY4" fmla="*/ 795 h 9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899" h="932329">
                <a:moveTo>
                  <a:pt x="575882" y="795"/>
                </a:moveTo>
                <a:cubicBezTo>
                  <a:pt x="395260" y="-10494"/>
                  <a:pt x="8616" y="99573"/>
                  <a:pt x="149" y="254795"/>
                </a:cubicBezTo>
                <a:cubicBezTo>
                  <a:pt x="-8318" y="410017"/>
                  <a:pt x="344460" y="920840"/>
                  <a:pt x="525082" y="932129"/>
                </a:cubicBezTo>
                <a:cubicBezTo>
                  <a:pt x="705704" y="943418"/>
                  <a:pt x="1081060" y="474929"/>
                  <a:pt x="1083882" y="322529"/>
                </a:cubicBezTo>
                <a:cubicBezTo>
                  <a:pt x="1086704" y="170129"/>
                  <a:pt x="756504" y="12084"/>
                  <a:pt x="575882" y="795"/>
                </a:cubicBezTo>
                <a:close/>
              </a:path>
            </a:pathLst>
          </a:cu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p:nvSpPr>
        <p:spPr>
          <a:xfrm>
            <a:off x="5503071" y="4935659"/>
            <a:ext cx="1083899" cy="525729"/>
          </a:xfrm>
          <a:custGeom>
            <a:avLst/>
            <a:gdLst>
              <a:gd name="connsiteX0" fmla="*/ 575882 w 1083899"/>
              <a:gd name="connsiteY0" fmla="*/ 795 h 932329"/>
              <a:gd name="connsiteX1" fmla="*/ 149 w 1083899"/>
              <a:gd name="connsiteY1" fmla="*/ 254795 h 932329"/>
              <a:gd name="connsiteX2" fmla="*/ 525082 w 1083899"/>
              <a:gd name="connsiteY2" fmla="*/ 932129 h 932329"/>
              <a:gd name="connsiteX3" fmla="*/ 1083882 w 1083899"/>
              <a:gd name="connsiteY3" fmla="*/ 322529 h 932329"/>
              <a:gd name="connsiteX4" fmla="*/ 575882 w 1083899"/>
              <a:gd name="connsiteY4" fmla="*/ 795 h 9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899" h="932329">
                <a:moveTo>
                  <a:pt x="575882" y="795"/>
                </a:moveTo>
                <a:cubicBezTo>
                  <a:pt x="395260" y="-10494"/>
                  <a:pt x="8616" y="99573"/>
                  <a:pt x="149" y="254795"/>
                </a:cubicBezTo>
                <a:cubicBezTo>
                  <a:pt x="-8318" y="410017"/>
                  <a:pt x="344460" y="920840"/>
                  <a:pt x="525082" y="932129"/>
                </a:cubicBezTo>
                <a:cubicBezTo>
                  <a:pt x="705704" y="943418"/>
                  <a:pt x="1081060" y="474929"/>
                  <a:pt x="1083882" y="322529"/>
                </a:cubicBezTo>
                <a:cubicBezTo>
                  <a:pt x="1086704" y="170129"/>
                  <a:pt x="756504" y="12084"/>
                  <a:pt x="575882" y="795"/>
                </a:cubicBezTo>
                <a:close/>
              </a:path>
            </a:pathLst>
          </a:cu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p:cNvSpPr/>
          <p:nvPr/>
        </p:nvSpPr>
        <p:spPr>
          <a:xfrm>
            <a:off x="6739370" y="5198523"/>
            <a:ext cx="1083899" cy="525729"/>
          </a:xfrm>
          <a:custGeom>
            <a:avLst/>
            <a:gdLst>
              <a:gd name="connsiteX0" fmla="*/ 575882 w 1083899"/>
              <a:gd name="connsiteY0" fmla="*/ 795 h 932329"/>
              <a:gd name="connsiteX1" fmla="*/ 149 w 1083899"/>
              <a:gd name="connsiteY1" fmla="*/ 254795 h 932329"/>
              <a:gd name="connsiteX2" fmla="*/ 525082 w 1083899"/>
              <a:gd name="connsiteY2" fmla="*/ 932129 h 932329"/>
              <a:gd name="connsiteX3" fmla="*/ 1083882 w 1083899"/>
              <a:gd name="connsiteY3" fmla="*/ 322529 h 932329"/>
              <a:gd name="connsiteX4" fmla="*/ 575882 w 1083899"/>
              <a:gd name="connsiteY4" fmla="*/ 795 h 9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899" h="932329">
                <a:moveTo>
                  <a:pt x="575882" y="795"/>
                </a:moveTo>
                <a:cubicBezTo>
                  <a:pt x="395260" y="-10494"/>
                  <a:pt x="8616" y="99573"/>
                  <a:pt x="149" y="254795"/>
                </a:cubicBezTo>
                <a:cubicBezTo>
                  <a:pt x="-8318" y="410017"/>
                  <a:pt x="344460" y="920840"/>
                  <a:pt x="525082" y="932129"/>
                </a:cubicBezTo>
                <a:cubicBezTo>
                  <a:pt x="705704" y="943418"/>
                  <a:pt x="1081060" y="474929"/>
                  <a:pt x="1083882" y="322529"/>
                </a:cubicBezTo>
                <a:cubicBezTo>
                  <a:pt x="1086704" y="170129"/>
                  <a:pt x="756504" y="12084"/>
                  <a:pt x="575882" y="795"/>
                </a:cubicBezTo>
                <a:close/>
              </a:path>
            </a:pathLst>
          </a:cu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reeform 11"/>
          <p:cNvSpPr/>
          <p:nvPr/>
        </p:nvSpPr>
        <p:spPr>
          <a:xfrm>
            <a:off x="338570" y="3207673"/>
            <a:ext cx="1083899" cy="525729"/>
          </a:xfrm>
          <a:custGeom>
            <a:avLst/>
            <a:gdLst>
              <a:gd name="connsiteX0" fmla="*/ 575882 w 1083899"/>
              <a:gd name="connsiteY0" fmla="*/ 795 h 932329"/>
              <a:gd name="connsiteX1" fmla="*/ 149 w 1083899"/>
              <a:gd name="connsiteY1" fmla="*/ 254795 h 932329"/>
              <a:gd name="connsiteX2" fmla="*/ 525082 w 1083899"/>
              <a:gd name="connsiteY2" fmla="*/ 932129 h 932329"/>
              <a:gd name="connsiteX3" fmla="*/ 1083882 w 1083899"/>
              <a:gd name="connsiteY3" fmla="*/ 322529 h 932329"/>
              <a:gd name="connsiteX4" fmla="*/ 575882 w 1083899"/>
              <a:gd name="connsiteY4" fmla="*/ 795 h 9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899" h="932329">
                <a:moveTo>
                  <a:pt x="575882" y="795"/>
                </a:moveTo>
                <a:cubicBezTo>
                  <a:pt x="395260" y="-10494"/>
                  <a:pt x="8616" y="99573"/>
                  <a:pt x="149" y="254795"/>
                </a:cubicBezTo>
                <a:cubicBezTo>
                  <a:pt x="-8318" y="410017"/>
                  <a:pt x="344460" y="920840"/>
                  <a:pt x="525082" y="932129"/>
                </a:cubicBezTo>
                <a:cubicBezTo>
                  <a:pt x="705704" y="943418"/>
                  <a:pt x="1081060" y="474929"/>
                  <a:pt x="1083882" y="322529"/>
                </a:cubicBezTo>
                <a:cubicBezTo>
                  <a:pt x="1086704" y="170129"/>
                  <a:pt x="756504" y="12084"/>
                  <a:pt x="575882" y="795"/>
                </a:cubicBezTo>
                <a:close/>
              </a:path>
            </a:pathLst>
          </a:cu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075590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WIKI on Dextran</a:t>
            </a:r>
            <a:endParaRPr lang="en-US" b="1" dirty="0"/>
          </a:p>
        </p:txBody>
      </p:sp>
      <p:sp>
        <p:nvSpPr>
          <p:cNvPr id="3" name="Content Placeholder 2"/>
          <p:cNvSpPr>
            <a:spLocks noGrp="1"/>
          </p:cNvSpPr>
          <p:nvPr>
            <p:ph idx="1"/>
          </p:nvPr>
        </p:nvSpPr>
        <p:spPr/>
        <p:txBody>
          <a:bodyPr>
            <a:normAutofit/>
          </a:bodyPr>
          <a:lstStyle/>
          <a:p>
            <a:pPr marL="0" indent="0">
              <a:buNone/>
            </a:pPr>
            <a:r>
              <a:rPr lang="en-US" sz="3600" dirty="0" smtClean="0"/>
              <a:t>The </a:t>
            </a:r>
            <a:r>
              <a:rPr lang="en-US" sz="3600" dirty="0"/>
              <a:t>antithrombotic effect of dextran is mediated through its binding of </a:t>
            </a:r>
            <a:r>
              <a:rPr lang="en-US" sz="3600" dirty="0" smtClean="0"/>
              <a:t>red blood cells, </a:t>
            </a:r>
            <a:r>
              <a:rPr lang="en-US" sz="3600" dirty="0"/>
              <a:t>platelets, and </a:t>
            </a:r>
            <a:r>
              <a:rPr lang="en-US" sz="3600" dirty="0" smtClean="0"/>
              <a:t>the endothelial cells in the vascular wall, </a:t>
            </a:r>
            <a:r>
              <a:rPr lang="en-US" sz="3600" dirty="0"/>
              <a:t>increasing their </a:t>
            </a:r>
            <a:r>
              <a:rPr lang="en-US" sz="3600" i="1" dirty="0" smtClean="0">
                <a:solidFill>
                  <a:srgbClr val="FF0000"/>
                </a:solidFill>
              </a:rPr>
              <a:t>electronegativity</a:t>
            </a:r>
            <a:r>
              <a:rPr lang="en-US" sz="3600" dirty="0" smtClean="0">
                <a:solidFill>
                  <a:srgbClr val="FF0000"/>
                </a:solidFill>
              </a:rPr>
              <a:t> </a:t>
            </a:r>
            <a:r>
              <a:rPr lang="en-US" sz="3600" dirty="0" smtClean="0"/>
              <a:t>and thus reducing red blood cell </a:t>
            </a:r>
            <a:r>
              <a:rPr lang="en-US" sz="3600" i="1" dirty="0" smtClean="0">
                <a:solidFill>
                  <a:srgbClr val="FF0000"/>
                </a:solidFill>
              </a:rPr>
              <a:t>aggregation</a:t>
            </a:r>
            <a:r>
              <a:rPr lang="en-US" sz="3600" dirty="0" smtClean="0">
                <a:solidFill>
                  <a:srgbClr val="FF0000"/>
                </a:solidFill>
              </a:rPr>
              <a:t> </a:t>
            </a:r>
            <a:r>
              <a:rPr lang="en-US" sz="3600" dirty="0" smtClean="0"/>
              <a:t>and platelet </a:t>
            </a:r>
            <a:r>
              <a:rPr lang="en-US" sz="3600" i="1" dirty="0" smtClean="0">
                <a:solidFill>
                  <a:srgbClr val="FF0000"/>
                </a:solidFill>
              </a:rPr>
              <a:t>adhesiveness</a:t>
            </a:r>
            <a:r>
              <a:rPr lang="en-US" sz="3600" dirty="0" smtClean="0"/>
              <a:t>.</a:t>
            </a:r>
            <a:endParaRPr lang="en-US" sz="3600" dirty="0"/>
          </a:p>
        </p:txBody>
      </p:sp>
    </p:spTree>
    <p:extLst>
      <p:ext uri="{BB962C8B-B14F-4D97-AF65-F5344CB8AC3E}">
        <p14:creationId xmlns:p14="http://schemas.microsoft.com/office/powerpoint/2010/main" val="121599079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34" y="274638"/>
            <a:ext cx="10126134" cy="1143000"/>
          </a:xfrm>
        </p:spPr>
        <p:txBody>
          <a:bodyPr>
            <a:normAutofit/>
          </a:bodyPr>
          <a:lstStyle/>
          <a:p>
            <a:r>
              <a:rPr lang="en-US" sz="3600" b="1" dirty="0" smtClean="0"/>
              <a:t>Side Effects from Dextran Sulfate Treatment</a:t>
            </a:r>
            <a:endParaRPr lang="en-US" sz="3600" b="1" dirty="0"/>
          </a:p>
        </p:txBody>
      </p:sp>
      <p:sp>
        <p:nvSpPr>
          <p:cNvPr id="3" name="Content Placeholder 2"/>
          <p:cNvSpPr>
            <a:spLocks noGrp="1"/>
          </p:cNvSpPr>
          <p:nvPr>
            <p:ph idx="1"/>
          </p:nvPr>
        </p:nvSpPr>
        <p:spPr/>
        <p:txBody>
          <a:bodyPr/>
          <a:lstStyle/>
          <a:p>
            <a:r>
              <a:rPr lang="en-US" dirty="0" smtClean="0"/>
              <a:t>Anaphylaxis (itchy </a:t>
            </a:r>
            <a:r>
              <a:rPr lang="en-US" dirty="0"/>
              <a:t>rash, throat swelling, and low blood </a:t>
            </a:r>
            <a:r>
              <a:rPr lang="en-US" dirty="0" smtClean="0"/>
              <a:t>pressure) </a:t>
            </a:r>
          </a:p>
          <a:p>
            <a:r>
              <a:rPr lang="en-US" dirty="0" smtClean="0"/>
              <a:t>Excess fluid in blood</a:t>
            </a:r>
          </a:p>
          <a:p>
            <a:r>
              <a:rPr lang="en-US" dirty="0"/>
              <a:t>P</a:t>
            </a:r>
            <a:r>
              <a:rPr lang="en-US" dirty="0" smtClean="0"/>
              <a:t>ulmonary edema</a:t>
            </a:r>
          </a:p>
          <a:p>
            <a:r>
              <a:rPr lang="en-US" dirty="0"/>
              <a:t>C</a:t>
            </a:r>
            <a:r>
              <a:rPr lang="en-US" dirty="0" smtClean="0"/>
              <a:t>erebral edema</a:t>
            </a:r>
          </a:p>
          <a:p>
            <a:r>
              <a:rPr lang="en-US" dirty="0" smtClean="0"/>
              <a:t>Platelet dysfunction</a:t>
            </a:r>
            <a:endParaRPr lang="en-US" dirty="0"/>
          </a:p>
        </p:txBody>
      </p:sp>
      <p:sp>
        <p:nvSpPr>
          <p:cNvPr id="4" name="TextBox 3"/>
          <p:cNvSpPr txBox="1"/>
          <p:nvPr/>
        </p:nvSpPr>
        <p:spPr>
          <a:xfrm>
            <a:off x="4893733" y="2948281"/>
            <a:ext cx="3640667" cy="2062103"/>
          </a:xfrm>
          <a:prstGeom prst="rect">
            <a:avLst/>
          </a:prstGeom>
          <a:solidFill>
            <a:srgbClr val="F5FFB2"/>
          </a:solidFill>
          <a:ln>
            <a:solidFill>
              <a:schemeClr val="tx1"/>
            </a:solidFill>
          </a:ln>
        </p:spPr>
        <p:txBody>
          <a:bodyPr wrap="square" rtlCol="0">
            <a:spAutoFit/>
          </a:bodyPr>
          <a:lstStyle/>
          <a:p>
            <a:r>
              <a:rPr lang="en-US" sz="3200" dirty="0" smtClean="0"/>
              <a:t>The molecule by itself can’t multiply whereas bacteria that produce it can!!</a:t>
            </a:r>
            <a:endParaRPr lang="en-US" sz="3200" dirty="0"/>
          </a:p>
        </p:txBody>
      </p:sp>
    </p:spTree>
    <p:extLst>
      <p:ext uri="{BB962C8B-B14F-4D97-AF65-F5344CB8AC3E}">
        <p14:creationId xmlns:p14="http://schemas.microsoft.com/office/powerpoint/2010/main" val="41185435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Phase II Trial: Hepatitis C </a:t>
            </a:r>
            <a:r>
              <a:rPr lang="en-US" b="1" dirty="0"/>
              <a:t>D</a:t>
            </a:r>
            <a:r>
              <a:rPr lang="en-US" b="1" dirty="0" smtClean="0"/>
              <a:t>rug</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92500"/>
          </a:bodyPr>
          <a:lstStyle/>
          <a:p>
            <a:r>
              <a:rPr lang="en-US" dirty="0" smtClean="0"/>
              <a:t>Trial halted early due to 9 hospitalizations and 1 death</a:t>
            </a:r>
          </a:p>
          <a:p>
            <a:pPr lvl="1"/>
            <a:r>
              <a:rPr lang="en-US" dirty="0" smtClean="0"/>
              <a:t>Drug works by thwarting viral replication machinery</a:t>
            </a:r>
          </a:p>
          <a:p>
            <a:pPr lvl="1"/>
            <a:r>
              <a:rPr lang="en-US" dirty="0" smtClean="0"/>
              <a:t>Drug is toxic to heart and kidney</a:t>
            </a:r>
            <a:endParaRPr lang="en-US" dirty="0"/>
          </a:p>
          <a:p>
            <a:r>
              <a:rPr lang="en-US" dirty="0" smtClean="0"/>
              <a:t>Side effects of hepatitis C treatments, more generally, include anemia</a:t>
            </a:r>
            <a:r>
              <a:rPr lang="en-US" dirty="0"/>
              <a:t>, cardiac arrhythmias, severe depression, and flu-like </a:t>
            </a:r>
            <a:r>
              <a:rPr lang="en-US" dirty="0" smtClean="0"/>
              <a:t>symptoms</a:t>
            </a:r>
          </a:p>
          <a:p>
            <a:r>
              <a:rPr lang="en-US" dirty="0" smtClean="0"/>
              <a:t>Cholesterol sulfate is a natural inhibitor of Hepatitis C</a:t>
            </a:r>
            <a:r>
              <a:rPr lang="en-US" dirty="0" smtClean="0">
                <a:solidFill>
                  <a:srgbClr val="FF0000"/>
                </a:solidFill>
              </a:rPr>
              <a:t>**</a:t>
            </a:r>
            <a:endParaRPr lang="en-US" dirty="0">
              <a:solidFill>
                <a:srgbClr val="FF0000"/>
              </a:solidFill>
            </a:endParaRPr>
          </a:p>
        </p:txBody>
      </p:sp>
      <p:sp>
        <p:nvSpPr>
          <p:cNvPr id="4" name="TextBox 3"/>
          <p:cNvSpPr txBox="1"/>
          <p:nvPr/>
        </p:nvSpPr>
        <p:spPr>
          <a:xfrm>
            <a:off x="149230" y="6126163"/>
            <a:ext cx="8994770" cy="646331"/>
          </a:xfrm>
          <a:prstGeom prst="rect">
            <a:avLst/>
          </a:prstGeom>
          <a:noFill/>
        </p:spPr>
        <p:txBody>
          <a:bodyPr wrap="none" rtlCol="0">
            <a:spAutoFit/>
          </a:bodyPr>
          <a:lstStyle/>
          <a:p>
            <a:r>
              <a:rPr lang="en-US" dirty="0" smtClean="0">
                <a:solidFill>
                  <a:srgbClr val="FF0000"/>
                </a:solidFill>
              </a:rPr>
              <a:t>*</a:t>
            </a:r>
            <a:r>
              <a:rPr lang="en-US" dirty="0" smtClean="0"/>
              <a:t>http</a:t>
            </a:r>
            <a:r>
              <a:rPr lang="en-US" dirty="0"/>
              <a:t>://</a:t>
            </a:r>
            <a:r>
              <a:rPr lang="en-US" dirty="0" err="1"/>
              <a:t>www.the-scientist.com</a:t>
            </a:r>
            <a:r>
              <a:rPr lang="en-US" dirty="0"/>
              <a:t>/?</a:t>
            </a:r>
            <a:r>
              <a:rPr lang="en-US" dirty="0" err="1"/>
              <a:t>articles.view</a:t>
            </a:r>
            <a:r>
              <a:rPr lang="en-US" dirty="0"/>
              <a:t>/</a:t>
            </a:r>
            <a:r>
              <a:rPr lang="en-US" dirty="0" err="1"/>
              <a:t>articleNo</a:t>
            </a:r>
            <a:r>
              <a:rPr lang="en-US" dirty="0"/>
              <a:t>/32552/title/Clinical-Trial-Misfortune</a:t>
            </a:r>
            <a:r>
              <a:rPr lang="en-US" dirty="0" smtClean="0"/>
              <a:t>/</a:t>
            </a:r>
          </a:p>
          <a:p>
            <a:r>
              <a:rPr lang="en-US" dirty="0">
                <a:solidFill>
                  <a:srgbClr val="FF0000"/>
                </a:solidFill>
              </a:rPr>
              <a:t>*</a:t>
            </a:r>
            <a:r>
              <a:rPr lang="en-US" dirty="0" smtClean="0">
                <a:solidFill>
                  <a:srgbClr val="FF0000"/>
                </a:solidFill>
              </a:rPr>
              <a:t>*</a:t>
            </a:r>
            <a:r>
              <a:rPr lang="en-US" dirty="0" smtClean="0"/>
              <a:t>A </a:t>
            </a:r>
            <a:r>
              <a:rPr lang="en-US" dirty="0" err="1"/>
              <a:t>Furuta</a:t>
            </a:r>
            <a:r>
              <a:rPr lang="en-US" dirty="0"/>
              <a:t> et al., J Enzyme </a:t>
            </a:r>
            <a:r>
              <a:rPr lang="en-US" dirty="0" err="1"/>
              <a:t>Inhib</a:t>
            </a:r>
            <a:r>
              <a:rPr lang="en-US" dirty="0"/>
              <a:t> Med Chem. 2013 Feb 25. [</a:t>
            </a:r>
            <a:r>
              <a:rPr lang="en-US" dirty="0" err="1"/>
              <a:t>Epub</a:t>
            </a:r>
            <a:r>
              <a:rPr lang="en-US" dirty="0"/>
              <a:t> ahead of print]</a:t>
            </a:r>
          </a:p>
        </p:txBody>
      </p:sp>
    </p:spTree>
    <p:extLst>
      <p:ext uri="{BB962C8B-B14F-4D97-AF65-F5344CB8AC3E}">
        <p14:creationId xmlns:p14="http://schemas.microsoft.com/office/powerpoint/2010/main" val="223704312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Recapitulation</a:t>
            </a:r>
            <a:endParaRPr lang="en-US" b="1" dirty="0"/>
          </a:p>
        </p:txBody>
      </p:sp>
      <p:sp>
        <p:nvSpPr>
          <p:cNvPr id="3" name="Content Placeholder 2"/>
          <p:cNvSpPr>
            <a:spLocks noGrp="1"/>
          </p:cNvSpPr>
          <p:nvPr>
            <p:ph idx="1"/>
          </p:nvPr>
        </p:nvSpPr>
        <p:spPr/>
        <p:txBody>
          <a:bodyPr>
            <a:normAutofit fontScale="92500" lnSpcReduction="20000"/>
          </a:bodyPr>
          <a:lstStyle/>
          <a:p>
            <a:r>
              <a:rPr lang="en-US" dirty="0"/>
              <a:t>Better to prevent flu than to treat it</a:t>
            </a:r>
          </a:p>
          <a:p>
            <a:r>
              <a:rPr lang="en-US" dirty="0" smtClean="0"/>
              <a:t>Better to prevent flu through nutrition than through vaccines</a:t>
            </a:r>
          </a:p>
          <a:p>
            <a:r>
              <a:rPr lang="en-US" dirty="0" smtClean="0"/>
              <a:t>Flu is associated with aching muscles: is the virus forcing muscles to give up their sulfate?</a:t>
            </a:r>
          </a:p>
          <a:p>
            <a:r>
              <a:rPr lang="en-US" dirty="0" smtClean="0"/>
              <a:t>Treating flu can lead to severe “side effects”</a:t>
            </a:r>
          </a:p>
          <a:p>
            <a:pPr lvl="1"/>
            <a:r>
              <a:rPr lang="en-US" dirty="0" smtClean="0"/>
              <a:t>Are these the consequence of the virus being aborted early before it can follow through on its promise to deliver sulfate to the blood stream</a:t>
            </a:r>
            <a:r>
              <a:rPr lang="en-US" dirty="0" smtClean="0"/>
              <a:t>?</a:t>
            </a:r>
          </a:p>
          <a:p>
            <a:r>
              <a:rPr lang="en-US" dirty="0" smtClean="0"/>
              <a:t>I suspect many other viruses (e.g., hepatitis C) provide much-needed sulfate to the body</a:t>
            </a:r>
            <a:endParaRPr lang="en-US" dirty="0" smtClean="0"/>
          </a:p>
        </p:txBody>
      </p:sp>
    </p:spTree>
    <p:extLst>
      <p:ext uri="{BB962C8B-B14F-4D97-AF65-F5344CB8AC3E}">
        <p14:creationId xmlns:p14="http://schemas.microsoft.com/office/powerpoint/2010/main" val="395415788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078602"/>
            <a:ext cx="8229600" cy="956802"/>
          </a:xfrm>
        </p:spPr>
        <p:txBody>
          <a:bodyPr>
            <a:normAutofit fontScale="85000" lnSpcReduction="10000"/>
          </a:bodyPr>
          <a:lstStyle/>
          <a:p>
            <a:pPr algn="ctr">
              <a:buNone/>
            </a:pPr>
            <a:r>
              <a:rPr lang="en-US" sz="4400" dirty="0" smtClean="0">
                <a:ln>
                  <a:solidFill>
                    <a:srgbClr val="FF0000"/>
                  </a:solidFill>
                </a:ln>
                <a:solidFill>
                  <a:srgbClr val="FF0000"/>
                </a:solidFill>
                <a:latin typeface="Apple Casual"/>
              </a:rPr>
              <a:t>Natural Resistance and Antibiotics</a:t>
            </a:r>
            <a:endParaRPr lang="en-US" sz="4400" dirty="0">
              <a:ln>
                <a:solidFill>
                  <a:srgbClr val="FF0000"/>
                </a:solidFill>
              </a:ln>
              <a:solidFill>
                <a:srgbClr val="FF0000"/>
              </a:solidFill>
              <a:latin typeface="Apple Casual"/>
            </a:endParaRPr>
          </a:p>
        </p:txBody>
      </p:sp>
    </p:spTree>
    <p:extLst>
      <p:ext uri="{BB962C8B-B14F-4D97-AF65-F5344CB8AC3E}">
        <p14:creationId xmlns:p14="http://schemas.microsoft.com/office/powerpoint/2010/main" val="384875383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Multiple Antibiotic Resistance</a:t>
            </a:r>
            <a:endParaRPr lang="en-US" b="1" dirty="0"/>
          </a:p>
        </p:txBody>
      </p:sp>
      <p:sp>
        <p:nvSpPr>
          <p:cNvPr id="3" name="Content Placeholder 2"/>
          <p:cNvSpPr>
            <a:spLocks noGrp="1"/>
          </p:cNvSpPr>
          <p:nvPr>
            <p:ph idx="1"/>
          </p:nvPr>
        </p:nvSpPr>
        <p:spPr/>
        <p:txBody>
          <a:bodyPr>
            <a:normAutofit fontScale="92500"/>
          </a:bodyPr>
          <a:lstStyle/>
          <a:p>
            <a:r>
              <a:rPr lang="en-US" dirty="0"/>
              <a:t>Antibiotic resistance is a serious and growing threat in modern times</a:t>
            </a:r>
          </a:p>
          <a:p>
            <a:r>
              <a:rPr lang="en-US" dirty="0"/>
              <a:t>Organisms become resistant to "first-line" antibiotics, </a:t>
            </a:r>
            <a:r>
              <a:rPr lang="en-US" dirty="0" smtClean="0"/>
              <a:t>necessitating second</a:t>
            </a:r>
            <a:r>
              <a:rPr lang="en-US" dirty="0"/>
              <a:t>-line agents that are more potent and more toxic to humans</a:t>
            </a:r>
          </a:p>
          <a:p>
            <a:r>
              <a:rPr lang="en-US" dirty="0"/>
              <a:t>Sequentially, microbes become </a:t>
            </a:r>
            <a:r>
              <a:rPr lang="en-US" dirty="0" smtClean="0"/>
              <a:t>resistant </a:t>
            </a:r>
            <a:r>
              <a:rPr lang="en-US" dirty="0"/>
              <a:t>to second- and even third-</a:t>
            </a:r>
            <a:r>
              <a:rPr lang="en-US" dirty="0" smtClean="0"/>
              <a:t>line defenses</a:t>
            </a:r>
            <a:r>
              <a:rPr lang="en-US" dirty="0"/>
              <a:t>.</a:t>
            </a:r>
          </a:p>
          <a:p>
            <a:r>
              <a:rPr lang="en-US" dirty="0"/>
              <a:t>Result is MRSA: Multiple resistant Staph </a:t>
            </a:r>
            <a:r>
              <a:rPr lang="en-US" dirty="0" err="1"/>
              <a:t>aureus</a:t>
            </a:r>
            <a:r>
              <a:rPr lang="en-US" dirty="0"/>
              <a:t>.</a:t>
            </a:r>
          </a:p>
        </p:txBody>
      </p:sp>
    </p:spTree>
    <p:extLst>
      <p:ext uri="{BB962C8B-B14F-4D97-AF65-F5344CB8AC3E}">
        <p14:creationId xmlns:p14="http://schemas.microsoft.com/office/powerpoint/2010/main" val="14873248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_pylori.jpg"/>
          <p:cNvPicPr>
            <a:picLocks noChangeAspect="1"/>
          </p:cNvPicPr>
          <p:nvPr/>
        </p:nvPicPr>
        <p:blipFill>
          <a:blip r:embed="rId3"/>
          <a:stretch>
            <a:fillRect/>
          </a:stretch>
        </p:blipFill>
        <p:spPr>
          <a:xfrm>
            <a:off x="6756400" y="1947344"/>
            <a:ext cx="2387599" cy="1862667"/>
          </a:xfrm>
          <a:prstGeom prst="rect">
            <a:avLst/>
          </a:prstGeom>
        </p:spPr>
      </p:pic>
      <p:sp>
        <p:nvSpPr>
          <p:cNvPr id="2" name="Title 1"/>
          <p:cNvSpPr>
            <a:spLocks noGrp="1"/>
          </p:cNvSpPr>
          <p:nvPr>
            <p:ph type="title"/>
          </p:nvPr>
        </p:nvSpPr>
        <p:spPr>
          <a:xfrm>
            <a:off x="457200" y="88375"/>
            <a:ext cx="8229600" cy="1143000"/>
          </a:xfrm>
        </p:spPr>
        <p:txBody>
          <a:bodyPr>
            <a:normAutofit fontScale="90000"/>
          </a:bodyPr>
          <a:lstStyle/>
          <a:p>
            <a:r>
              <a:rPr lang="en-US" b="1" dirty="0" smtClean="0"/>
              <a:t>“Our microbes are under threat —    and the enemy is us”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270937" y="1227674"/>
            <a:ext cx="8229600" cy="4525963"/>
          </a:xfrm>
        </p:spPr>
        <p:txBody>
          <a:bodyPr>
            <a:normAutofit fontScale="92500" lnSpcReduction="20000"/>
          </a:bodyPr>
          <a:lstStyle/>
          <a:p>
            <a:r>
              <a:rPr lang="en-US" dirty="0" smtClean="0"/>
              <a:t>“</a:t>
            </a:r>
            <a:r>
              <a:rPr lang="en-US" dirty="0" err="1" smtClean="0"/>
              <a:t>Microbiome</a:t>
            </a:r>
            <a:r>
              <a:rPr lang="en-US" dirty="0" smtClean="0"/>
              <a:t>”</a:t>
            </a:r>
          </a:p>
          <a:p>
            <a:pPr lvl="1"/>
            <a:r>
              <a:rPr lang="en-US" dirty="0" smtClean="0"/>
              <a:t>99% of them are benign or offer protection</a:t>
            </a:r>
          </a:p>
          <a:p>
            <a:pPr lvl="1"/>
            <a:r>
              <a:rPr lang="en-US" dirty="0" smtClean="0"/>
              <a:t>Synthesize vitamins B12 and </a:t>
            </a:r>
            <a:r>
              <a:rPr lang="en-US" dirty="0" err="1" smtClean="0"/>
              <a:t>folate</a:t>
            </a:r>
            <a:endParaRPr lang="en-US" dirty="0" smtClean="0"/>
          </a:p>
          <a:p>
            <a:r>
              <a:rPr lang="en-US" dirty="0" smtClean="0"/>
              <a:t>Birth through birth canal (</a:t>
            </a:r>
            <a:r>
              <a:rPr lang="en-US" dirty="0" err="1" smtClean="0"/>
              <a:t>v.s</a:t>
            </a:r>
            <a:r>
              <a:rPr lang="en-US" dirty="0" smtClean="0"/>
              <a:t>. C section)</a:t>
            </a:r>
          </a:p>
          <a:p>
            <a:pPr lvl="1"/>
            <a:r>
              <a:rPr lang="en-US" dirty="0" smtClean="0"/>
              <a:t>Infant picks up mother's </a:t>
            </a:r>
            <a:r>
              <a:rPr lang="en-US" dirty="0" err="1" smtClean="0"/>
              <a:t>microbiome</a:t>
            </a:r>
            <a:endParaRPr lang="en-US" dirty="0" smtClean="0"/>
          </a:p>
          <a:p>
            <a:r>
              <a:rPr lang="en-US" dirty="0" err="1" smtClean="0"/>
              <a:t>Colostrum</a:t>
            </a:r>
            <a:r>
              <a:rPr lang="en-US" dirty="0" smtClean="0"/>
              <a:t> provides food for gut bacteria</a:t>
            </a:r>
          </a:p>
          <a:p>
            <a:r>
              <a:rPr lang="en-US" dirty="0" smtClean="0"/>
              <a:t>Industrialized countries are too clean</a:t>
            </a:r>
          </a:p>
          <a:p>
            <a:pPr lvl="1"/>
            <a:r>
              <a:rPr lang="en-US" dirty="0" smtClean="0"/>
              <a:t>Drastically altered </a:t>
            </a:r>
            <a:r>
              <a:rPr lang="en-US" dirty="0" err="1" smtClean="0"/>
              <a:t>microbiome</a:t>
            </a:r>
            <a:endParaRPr lang="en-US" dirty="0" smtClean="0"/>
          </a:p>
          <a:p>
            <a:pPr lvl="2"/>
            <a:r>
              <a:rPr lang="en-US" dirty="0" smtClean="0"/>
              <a:t> </a:t>
            </a:r>
            <a:r>
              <a:rPr lang="en-US" sz="2581" dirty="0" smtClean="0"/>
              <a:t>H. pylori 90% </a:t>
            </a:r>
            <a:r>
              <a:rPr lang="en-US" sz="2581" dirty="0" smtClean="0">
                <a:sym typeface="Wingdings"/>
              </a:rPr>
              <a:t></a:t>
            </a:r>
            <a:r>
              <a:rPr lang="en-US" sz="2581" dirty="0" smtClean="0"/>
              <a:t> &lt; 10% in last hundred years in U.S.</a:t>
            </a:r>
          </a:p>
          <a:p>
            <a:pPr lvl="2"/>
            <a:r>
              <a:rPr lang="en-US" sz="2581" dirty="0" smtClean="0"/>
              <a:t> Esophageal cancer and childhood asthma have risen in step</a:t>
            </a:r>
          </a:p>
          <a:p>
            <a:endParaRPr lang="en-US" dirty="0" smtClean="0"/>
          </a:p>
          <a:p>
            <a:endParaRPr lang="en-US" dirty="0"/>
          </a:p>
        </p:txBody>
      </p:sp>
      <p:sp>
        <p:nvSpPr>
          <p:cNvPr id="4" name="TextBox 3"/>
          <p:cNvSpPr txBox="1"/>
          <p:nvPr/>
        </p:nvSpPr>
        <p:spPr>
          <a:xfrm>
            <a:off x="129038" y="5889936"/>
            <a:ext cx="8861170" cy="738664"/>
          </a:xfrm>
          <a:prstGeom prst="rect">
            <a:avLst/>
          </a:prstGeom>
          <a:noFill/>
        </p:spPr>
        <p:txBody>
          <a:bodyPr wrap="none" rtlCol="0">
            <a:spAutoFit/>
          </a:bodyPr>
          <a:lstStyle/>
          <a:p>
            <a:r>
              <a:rPr lang="en-US" sz="2400" dirty="0" smtClean="0">
                <a:solidFill>
                  <a:srgbClr val="FF0000"/>
                </a:solidFill>
              </a:rPr>
              <a:t>*</a:t>
            </a:r>
            <a:r>
              <a:rPr lang="en-US" sz="2400" dirty="0" smtClean="0"/>
              <a:t> Liz </a:t>
            </a:r>
            <a:r>
              <a:rPr lang="en-US" sz="2400" dirty="0" err="1" smtClean="0"/>
              <a:t>Szabo</a:t>
            </a:r>
            <a:r>
              <a:rPr lang="en-US" sz="2400" dirty="0" smtClean="0"/>
              <a:t>, USA Today,</a:t>
            </a:r>
          </a:p>
          <a:p>
            <a:r>
              <a:rPr lang="en-US" dirty="0" smtClean="0"/>
              <a:t>http://www.usatoday.com/news/health/story/2012-07-13/body-bugs-microbes/56255904/1 </a:t>
            </a:r>
            <a:endParaRPr lang="en-US" dirty="0"/>
          </a:p>
        </p:txBody>
      </p:sp>
    </p:spTree>
    <p:extLst>
      <p:ext uri="{BB962C8B-B14F-4D97-AF65-F5344CB8AC3E}">
        <p14:creationId xmlns:p14="http://schemas.microsoft.com/office/powerpoint/2010/main" val="108068880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962"/>
            <a:ext cx="8229600" cy="1143000"/>
          </a:xfrm>
        </p:spPr>
        <p:txBody>
          <a:bodyPr/>
          <a:lstStyle/>
          <a:p>
            <a:r>
              <a:rPr lang="en-US" b="1" dirty="0" smtClean="0"/>
              <a:t>LDL Protects from MRSA</a:t>
            </a:r>
            <a:r>
              <a:rPr lang="en-US" b="1" dirty="0" smtClean="0">
                <a:solidFill>
                  <a:srgbClr val="FF0000"/>
                </a:solidFill>
              </a:rPr>
              <a:t>*</a:t>
            </a:r>
            <a:endParaRPr lang="en-US" b="1" dirty="0">
              <a:solidFill>
                <a:srgbClr val="FF0000"/>
              </a:solidFill>
            </a:endParaRPr>
          </a:p>
        </p:txBody>
      </p:sp>
      <p:pic>
        <p:nvPicPr>
          <p:cNvPr id="4" name="Content Placeholder 3" descr="MRSA_CDC.gif"/>
          <p:cNvPicPr>
            <a:picLocks noGrp="1" noChangeAspect="1"/>
          </p:cNvPicPr>
          <p:nvPr>
            <p:ph idx="1"/>
          </p:nvPr>
        </p:nvPicPr>
        <p:blipFill>
          <a:blip r:embed="rId3"/>
          <a:srcRect l="-64810" r="-64810"/>
          <a:stretch>
            <a:fillRect/>
          </a:stretch>
        </p:blipFill>
        <p:spPr>
          <a:xfrm>
            <a:off x="4875350" y="844837"/>
            <a:ext cx="5505950" cy="3028061"/>
          </a:xfrm>
        </p:spPr>
      </p:pic>
      <p:pic>
        <p:nvPicPr>
          <p:cNvPr id="6" name="Picture 5" descr="mrsa_foot.jpg"/>
          <p:cNvPicPr>
            <a:picLocks noChangeAspect="1"/>
          </p:cNvPicPr>
          <p:nvPr/>
        </p:nvPicPr>
        <p:blipFill>
          <a:blip r:embed="rId4"/>
          <a:stretch>
            <a:fillRect/>
          </a:stretch>
        </p:blipFill>
        <p:spPr>
          <a:xfrm>
            <a:off x="7325747" y="4216327"/>
            <a:ext cx="1544851" cy="2542382"/>
          </a:xfrm>
          <a:prstGeom prst="rect">
            <a:avLst/>
          </a:prstGeom>
        </p:spPr>
      </p:pic>
      <p:sp>
        <p:nvSpPr>
          <p:cNvPr id="7" name="TextBox 6"/>
          <p:cNvSpPr txBox="1"/>
          <p:nvPr/>
        </p:nvSpPr>
        <p:spPr>
          <a:xfrm>
            <a:off x="273401" y="6297044"/>
            <a:ext cx="7141949" cy="461665"/>
          </a:xfrm>
          <a:prstGeom prst="rect">
            <a:avLst/>
          </a:prstGeom>
          <a:noFill/>
        </p:spPr>
        <p:txBody>
          <a:bodyPr wrap="none" rtlCol="0">
            <a:spAutoFit/>
          </a:bodyPr>
          <a:lstStyle/>
          <a:p>
            <a:r>
              <a:rPr lang="en-US" sz="2400" dirty="0" smtClean="0">
                <a:solidFill>
                  <a:srgbClr val="FF0000"/>
                </a:solidFill>
              </a:rPr>
              <a:t>*</a:t>
            </a:r>
            <a:r>
              <a:rPr lang="en-US" sz="2400" dirty="0" smtClean="0"/>
              <a:t> Peterson et al., Cell Host Microbe 4(6): 555–566, 2008</a:t>
            </a:r>
            <a:endParaRPr lang="en-US" sz="2400" dirty="0"/>
          </a:p>
        </p:txBody>
      </p:sp>
      <p:sp>
        <p:nvSpPr>
          <p:cNvPr id="8" name="Content Placeholder 2"/>
          <p:cNvSpPr txBox="1">
            <a:spLocks/>
          </p:cNvSpPr>
          <p:nvPr/>
        </p:nvSpPr>
        <p:spPr>
          <a:xfrm>
            <a:off x="273401" y="1299384"/>
            <a:ext cx="8686800" cy="4525963"/>
          </a:xfrm>
          <a:prstGeom prst="rect">
            <a:avLst/>
          </a:prstGeom>
        </p:spPr>
        <p:txBody>
          <a:bodyPr vert="horz" lIns="91440" tIns="45720" rIns="91440" bIns="45720" rtlCol="0">
            <a:noAutofit/>
          </a:bodyPr>
          <a:lstStyle/>
          <a:p>
            <a:pPr marL="342900" lvl="0" indent="-342900">
              <a:spcBef>
                <a:spcPct val="20000"/>
              </a:spcBef>
              <a:buFont typeface="Arial"/>
              <a:buChar char="•"/>
            </a:pPr>
            <a:r>
              <a:rPr lang="en-US" sz="2800" dirty="0" smtClean="0"/>
              <a:t>Methicillin-resistant Staphylococcus                                 </a:t>
            </a:r>
            <a:r>
              <a:rPr lang="en-US" sz="2800" dirty="0" err="1" smtClean="0"/>
              <a:t>aureus</a:t>
            </a:r>
            <a:r>
              <a:rPr lang="en-US" sz="2800" dirty="0" smtClean="0"/>
              <a:t> (MRSA) has become a major                                 problem in hospitals worldwide</a:t>
            </a:r>
          </a:p>
          <a:p>
            <a:pPr marL="342900" lvl="0" indent="-342900">
              <a:spcBef>
                <a:spcPct val="20000"/>
              </a:spcBef>
              <a:buFont typeface="Arial"/>
              <a:buChar char="•"/>
            </a:pPr>
            <a:r>
              <a:rPr lang="en-US" sz="2800" dirty="0" err="1" smtClean="0"/>
              <a:t>ApoB</a:t>
            </a:r>
            <a:r>
              <a:rPr lang="en-US" sz="2800" dirty="0" smtClean="0"/>
              <a:t> in LDL limits invasion by binding                                       to  and neutralizing a key enzyme                           responsible for promoting invasion                            through the skin</a:t>
            </a:r>
          </a:p>
          <a:p>
            <a:pPr marL="342900" lvl="0" indent="-342900">
              <a:spcBef>
                <a:spcPct val="20000"/>
              </a:spcBef>
              <a:buFont typeface="Arial"/>
              <a:buChar char="•"/>
            </a:pPr>
            <a:r>
              <a:rPr lang="en-US" sz="2800" dirty="0"/>
              <a:t>S</a:t>
            </a:r>
            <a:r>
              <a:rPr lang="en-US" sz="2800" dirty="0" smtClean="0"/>
              <a:t>kin penetration and bacterial density  were significantly greater in </a:t>
            </a:r>
            <a:r>
              <a:rPr lang="en-US" sz="2800" dirty="0" err="1" smtClean="0"/>
              <a:t>ApoB</a:t>
            </a:r>
            <a:r>
              <a:rPr lang="en-US" sz="2800" dirty="0" smtClean="0"/>
              <a:t>-deficient mice.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70240087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Cholesterol Connection:           VLDL Fights Infections</a:t>
            </a:r>
            <a:r>
              <a:rPr lang="en-US" b="1" dirty="0" smtClean="0">
                <a:ln>
                  <a:solidFill>
                    <a:srgbClr val="FF0000"/>
                  </a:solidFill>
                </a:ln>
                <a:solidFill>
                  <a:srgbClr val="FF0000"/>
                </a:solidFill>
              </a:rPr>
              <a:t>*</a:t>
            </a:r>
            <a:endParaRPr lang="en-US" b="1" dirty="0">
              <a:ln>
                <a:solidFill>
                  <a:srgbClr val="FF0000"/>
                </a:solidFill>
              </a:ln>
              <a:solidFill>
                <a:srgbClr val="FF0000"/>
              </a:solidFill>
            </a:endParaRPr>
          </a:p>
        </p:txBody>
      </p:sp>
      <p:pic>
        <p:nvPicPr>
          <p:cNvPr id="4" name="Content Placeholder 3" descr="bacteria.jpg"/>
          <p:cNvPicPr>
            <a:picLocks noGrp="1" noChangeAspect="1"/>
          </p:cNvPicPr>
          <p:nvPr>
            <p:ph idx="1"/>
          </p:nvPr>
        </p:nvPicPr>
        <p:blipFill>
          <a:blip r:embed="rId3"/>
          <a:srcRect l="-61069" r="-61069"/>
          <a:stretch>
            <a:fillRect/>
          </a:stretch>
        </p:blipFill>
        <p:spPr>
          <a:xfrm>
            <a:off x="-270933" y="1913467"/>
            <a:ext cx="3155979" cy="1735667"/>
          </a:xfrm>
        </p:spPr>
      </p:pic>
      <p:grpSp>
        <p:nvGrpSpPr>
          <p:cNvPr id="3" name="Group 71"/>
          <p:cNvGrpSpPr/>
          <p:nvPr/>
        </p:nvGrpSpPr>
        <p:grpSpPr>
          <a:xfrm>
            <a:off x="6333067" y="2639265"/>
            <a:ext cx="2003689" cy="1865002"/>
            <a:chOff x="3472392" y="3841750"/>
            <a:chExt cx="750887" cy="585788"/>
          </a:xfrm>
        </p:grpSpPr>
        <p:sp>
          <p:nvSpPr>
            <p:cNvPr id="6" name="Freeform 5"/>
            <p:cNvSpPr/>
            <p:nvPr/>
          </p:nvSpPr>
          <p:spPr>
            <a:xfrm>
              <a:off x="3854450" y="4174596"/>
              <a:ext cx="47625" cy="94191"/>
            </a:xfrm>
            <a:custGeom>
              <a:avLst/>
              <a:gdLst>
                <a:gd name="connsiteX0" fmla="*/ 25400 w 47625"/>
                <a:gd name="connsiteY0" fmla="*/ 529 h 94191"/>
                <a:gd name="connsiteX1" fmla="*/ 44450 w 47625"/>
                <a:gd name="connsiteY1" fmla="*/ 79904 h 94191"/>
                <a:gd name="connsiteX2" fmla="*/ 6350 w 47625"/>
                <a:gd name="connsiteY2" fmla="*/ 76729 h 94191"/>
                <a:gd name="connsiteX3" fmla="*/ 25400 w 47625"/>
                <a:gd name="connsiteY3" fmla="*/ 529 h 94191"/>
              </a:gdLst>
              <a:ahLst/>
              <a:cxnLst>
                <a:cxn ang="0">
                  <a:pos x="connsiteX0" y="connsiteY0"/>
                </a:cxn>
                <a:cxn ang="0">
                  <a:pos x="connsiteX1" y="connsiteY1"/>
                </a:cxn>
                <a:cxn ang="0">
                  <a:pos x="connsiteX2" y="connsiteY2"/>
                </a:cxn>
                <a:cxn ang="0">
                  <a:pos x="connsiteX3" y="connsiteY3"/>
                </a:cxn>
              </a:cxnLst>
              <a:rect l="l" t="t" r="r" b="b"/>
              <a:pathLst>
                <a:path w="47625" h="94191">
                  <a:moveTo>
                    <a:pt x="25400" y="529"/>
                  </a:moveTo>
                  <a:cubicBezTo>
                    <a:pt x="31750" y="1058"/>
                    <a:pt x="47625" y="67204"/>
                    <a:pt x="44450" y="79904"/>
                  </a:cubicBezTo>
                  <a:cubicBezTo>
                    <a:pt x="41275" y="92604"/>
                    <a:pt x="12700" y="94191"/>
                    <a:pt x="6350" y="76729"/>
                  </a:cubicBezTo>
                  <a:cubicBezTo>
                    <a:pt x="0" y="59267"/>
                    <a:pt x="19050" y="0"/>
                    <a:pt x="25400" y="529"/>
                  </a:cubicBezTo>
                  <a:close/>
                </a:path>
              </a:pathLst>
            </a:custGeom>
            <a:solidFill>
              <a:srgbClr val="E46C0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p:cNvSpPr/>
            <p:nvPr/>
          </p:nvSpPr>
          <p:spPr>
            <a:xfrm>
              <a:off x="3750733" y="4262967"/>
              <a:ext cx="78846" cy="95779"/>
            </a:xfrm>
            <a:custGeom>
              <a:avLst/>
              <a:gdLst>
                <a:gd name="connsiteX0" fmla="*/ 68792 w 78846"/>
                <a:gd name="connsiteY0" fmla="*/ 10583 h 95779"/>
                <a:gd name="connsiteX1" fmla="*/ 68792 w 78846"/>
                <a:gd name="connsiteY1" fmla="*/ 83608 h 95779"/>
                <a:gd name="connsiteX2" fmla="*/ 8467 w 78846"/>
                <a:gd name="connsiteY2" fmla="*/ 83608 h 95779"/>
                <a:gd name="connsiteX3" fmla="*/ 17992 w 78846"/>
                <a:gd name="connsiteY3" fmla="*/ 20108 h 95779"/>
                <a:gd name="connsiteX4" fmla="*/ 68792 w 78846"/>
                <a:gd name="connsiteY4" fmla="*/ 10583 h 95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46" h="95779">
                  <a:moveTo>
                    <a:pt x="68792" y="10583"/>
                  </a:moveTo>
                  <a:cubicBezTo>
                    <a:pt x="77259" y="21166"/>
                    <a:pt x="78846" y="71437"/>
                    <a:pt x="68792" y="83608"/>
                  </a:cubicBezTo>
                  <a:cubicBezTo>
                    <a:pt x="58738" y="95779"/>
                    <a:pt x="16934" y="94191"/>
                    <a:pt x="8467" y="83608"/>
                  </a:cubicBezTo>
                  <a:cubicBezTo>
                    <a:pt x="0" y="73025"/>
                    <a:pt x="7938" y="31220"/>
                    <a:pt x="17992" y="20108"/>
                  </a:cubicBezTo>
                  <a:cubicBezTo>
                    <a:pt x="28046" y="8996"/>
                    <a:pt x="60325" y="0"/>
                    <a:pt x="68792" y="10583"/>
                  </a:cubicBezTo>
                  <a:close/>
                </a:path>
              </a:pathLst>
            </a:cu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p:cNvSpPr/>
            <p:nvPr/>
          </p:nvSpPr>
          <p:spPr>
            <a:xfrm>
              <a:off x="3472392" y="3841750"/>
              <a:ext cx="750887" cy="585788"/>
            </a:xfrm>
            <a:custGeom>
              <a:avLst/>
              <a:gdLst>
                <a:gd name="connsiteX0" fmla="*/ 16933 w 750887"/>
                <a:gd name="connsiteY0" fmla="*/ 584200 h 585788"/>
                <a:gd name="connsiteX1" fmla="*/ 4233 w 750887"/>
                <a:gd name="connsiteY1" fmla="*/ 530225 h 585788"/>
                <a:gd name="connsiteX2" fmla="*/ 10583 w 750887"/>
                <a:gd name="connsiteY2" fmla="*/ 381000 h 585788"/>
                <a:gd name="connsiteX3" fmla="*/ 7408 w 750887"/>
                <a:gd name="connsiteY3" fmla="*/ 234950 h 585788"/>
                <a:gd name="connsiteX4" fmla="*/ 51858 w 750887"/>
                <a:gd name="connsiteY4" fmla="*/ 92075 h 585788"/>
                <a:gd name="connsiteX5" fmla="*/ 236008 w 750887"/>
                <a:gd name="connsiteY5" fmla="*/ 6350 h 585788"/>
                <a:gd name="connsiteX6" fmla="*/ 410633 w 750887"/>
                <a:gd name="connsiteY6" fmla="*/ 53975 h 585788"/>
                <a:gd name="connsiteX7" fmla="*/ 534458 w 750887"/>
                <a:gd name="connsiteY7" fmla="*/ 104775 h 585788"/>
                <a:gd name="connsiteX8" fmla="*/ 718608 w 750887"/>
                <a:gd name="connsiteY8" fmla="*/ 101600 h 585788"/>
                <a:gd name="connsiteX9" fmla="*/ 728133 w 750887"/>
                <a:gd name="connsiteY9" fmla="*/ 114300 h 585788"/>
                <a:gd name="connsiteX10" fmla="*/ 639233 w 750887"/>
                <a:gd name="connsiteY10" fmla="*/ 222250 h 585788"/>
                <a:gd name="connsiteX11" fmla="*/ 455083 w 750887"/>
                <a:gd name="connsiteY11" fmla="*/ 387350 h 585788"/>
                <a:gd name="connsiteX12" fmla="*/ 289983 w 750887"/>
                <a:gd name="connsiteY12" fmla="*/ 104775 h 585788"/>
                <a:gd name="connsiteX13" fmla="*/ 388408 w 750887"/>
                <a:gd name="connsiteY13" fmla="*/ 396875 h 585788"/>
                <a:gd name="connsiteX14" fmla="*/ 213783 w 750887"/>
                <a:gd name="connsiteY14" fmla="*/ 498475 h 585788"/>
                <a:gd name="connsiteX15" fmla="*/ 105833 w 750887"/>
                <a:gd name="connsiteY15" fmla="*/ 520700 h 585788"/>
                <a:gd name="connsiteX16" fmla="*/ 16933 w 750887"/>
                <a:gd name="connsiteY16" fmla="*/ 584200 h 5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0887" h="585788">
                  <a:moveTo>
                    <a:pt x="16933" y="584200"/>
                  </a:moveTo>
                  <a:cubicBezTo>
                    <a:pt x="0" y="585788"/>
                    <a:pt x="5291" y="564092"/>
                    <a:pt x="4233" y="530225"/>
                  </a:cubicBezTo>
                  <a:cubicBezTo>
                    <a:pt x="3175" y="496358"/>
                    <a:pt x="10054" y="430212"/>
                    <a:pt x="10583" y="381000"/>
                  </a:cubicBezTo>
                  <a:cubicBezTo>
                    <a:pt x="11112" y="331788"/>
                    <a:pt x="529" y="283104"/>
                    <a:pt x="7408" y="234950"/>
                  </a:cubicBezTo>
                  <a:cubicBezTo>
                    <a:pt x="14287" y="186796"/>
                    <a:pt x="13758" y="130175"/>
                    <a:pt x="51858" y="92075"/>
                  </a:cubicBezTo>
                  <a:cubicBezTo>
                    <a:pt x="89958" y="53975"/>
                    <a:pt x="176212" y="12700"/>
                    <a:pt x="236008" y="6350"/>
                  </a:cubicBezTo>
                  <a:cubicBezTo>
                    <a:pt x="295804" y="0"/>
                    <a:pt x="360891" y="37571"/>
                    <a:pt x="410633" y="53975"/>
                  </a:cubicBezTo>
                  <a:cubicBezTo>
                    <a:pt x="460375" y="70379"/>
                    <a:pt x="483129" y="96838"/>
                    <a:pt x="534458" y="104775"/>
                  </a:cubicBezTo>
                  <a:cubicBezTo>
                    <a:pt x="585787" y="112713"/>
                    <a:pt x="686329" y="100013"/>
                    <a:pt x="718608" y="101600"/>
                  </a:cubicBezTo>
                  <a:cubicBezTo>
                    <a:pt x="750887" y="103187"/>
                    <a:pt x="741362" y="94192"/>
                    <a:pt x="728133" y="114300"/>
                  </a:cubicBezTo>
                  <a:cubicBezTo>
                    <a:pt x="714904" y="134408"/>
                    <a:pt x="684741" y="176742"/>
                    <a:pt x="639233" y="222250"/>
                  </a:cubicBezTo>
                  <a:cubicBezTo>
                    <a:pt x="593725" y="267758"/>
                    <a:pt x="513291" y="406929"/>
                    <a:pt x="455083" y="387350"/>
                  </a:cubicBezTo>
                  <a:cubicBezTo>
                    <a:pt x="396875" y="367771"/>
                    <a:pt x="301095" y="103188"/>
                    <a:pt x="289983" y="104775"/>
                  </a:cubicBezTo>
                  <a:cubicBezTo>
                    <a:pt x="278871" y="106362"/>
                    <a:pt x="401108" y="331258"/>
                    <a:pt x="388408" y="396875"/>
                  </a:cubicBezTo>
                  <a:cubicBezTo>
                    <a:pt x="375708" y="462492"/>
                    <a:pt x="260879" y="477838"/>
                    <a:pt x="213783" y="498475"/>
                  </a:cubicBezTo>
                  <a:cubicBezTo>
                    <a:pt x="166687" y="519112"/>
                    <a:pt x="139171" y="508000"/>
                    <a:pt x="105833" y="520700"/>
                  </a:cubicBezTo>
                  <a:cubicBezTo>
                    <a:pt x="72496" y="533400"/>
                    <a:pt x="33866" y="582613"/>
                    <a:pt x="16933" y="584200"/>
                  </a:cubicBezTo>
                  <a:close/>
                </a:path>
              </a:pathLst>
            </a:custGeom>
            <a:solidFill>
              <a:srgbClr val="FAC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n>
                  <a:solidFill>
                    <a:srgbClr val="000000"/>
                  </a:solidFill>
                </a:ln>
              </a:endParaRPr>
            </a:p>
          </p:txBody>
        </p:sp>
      </p:grpSp>
      <p:sp>
        <p:nvSpPr>
          <p:cNvPr id="12" name="TextBox 11"/>
          <p:cNvSpPr txBox="1"/>
          <p:nvPr/>
        </p:nvSpPr>
        <p:spPr>
          <a:xfrm>
            <a:off x="3428" y="4707465"/>
            <a:ext cx="5161239" cy="1200328"/>
          </a:xfrm>
          <a:prstGeom prst="rect">
            <a:avLst/>
          </a:prstGeom>
          <a:noFill/>
        </p:spPr>
        <p:txBody>
          <a:bodyPr wrap="none" rtlCol="0">
            <a:spAutoFit/>
          </a:bodyPr>
          <a:lstStyle/>
          <a:p>
            <a:endParaRPr lang="en-US" sz="2400" dirty="0" smtClean="0"/>
          </a:p>
          <a:p>
            <a:r>
              <a:rPr lang="en-US" sz="2400" dirty="0" smtClean="0"/>
              <a:t>LPS: </a:t>
            </a:r>
            <a:r>
              <a:rPr lang="en-US" sz="2400" dirty="0" err="1" smtClean="0"/>
              <a:t>Lipopolysaccharide</a:t>
            </a:r>
            <a:endParaRPr lang="en-US" sz="2400" dirty="0" smtClean="0"/>
          </a:p>
          <a:p>
            <a:r>
              <a:rPr lang="en-US" sz="2400" dirty="0" smtClean="0"/>
              <a:t>LBP: </a:t>
            </a:r>
            <a:r>
              <a:rPr lang="en-US" sz="2400" dirty="0" err="1" smtClean="0"/>
              <a:t>Lipopolysaccharide</a:t>
            </a:r>
            <a:r>
              <a:rPr lang="en-US" sz="2400" dirty="0" smtClean="0"/>
              <a:t> binding protein</a:t>
            </a:r>
            <a:endParaRPr lang="en-US" sz="2400" dirty="0"/>
          </a:p>
        </p:txBody>
      </p:sp>
      <p:pic>
        <p:nvPicPr>
          <p:cNvPr id="14" name="Picture 13" descr="Macrophage.png"/>
          <p:cNvPicPr>
            <a:picLocks noChangeAspect="1"/>
          </p:cNvPicPr>
          <p:nvPr/>
        </p:nvPicPr>
        <p:blipFill>
          <a:blip r:embed="rId4"/>
          <a:stretch>
            <a:fillRect/>
          </a:stretch>
        </p:blipFill>
        <p:spPr>
          <a:xfrm>
            <a:off x="3854951" y="1913467"/>
            <a:ext cx="1289355" cy="1104103"/>
          </a:xfrm>
          <a:prstGeom prst="rect">
            <a:avLst/>
          </a:prstGeom>
        </p:spPr>
      </p:pic>
      <p:sp>
        <p:nvSpPr>
          <p:cNvPr id="15" name="Freeform 14"/>
          <p:cNvSpPr/>
          <p:nvPr/>
        </p:nvSpPr>
        <p:spPr>
          <a:xfrm>
            <a:off x="2455333" y="2032000"/>
            <a:ext cx="1422400" cy="558800"/>
          </a:xfrm>
          <a:custGeom>
            <a:avLst/>
            <a:gdLst>
              <a:gd name="connsiteX0" fmla="*/ 0 w 1422400"/>
              <a:gd name="connsiteY0" fmla="*/ 558800 h 558800"/>
              <a:gd name="connsiteX1" fmla="*/ 558800 w 1422400"/>
              <a:gd name="connsiteY1" fmla="*/ 67733 h 558800"/>
              <a:gd name="connsiteX2" fmla="*/ 1422400 w 1422400"/>
              <a:gd name="connsiteY2" fmla="*/ 152400 h 558800"/>
            </a:gdLst>
            <a:ahLst/>
            <a:cxnLst>
              <a:cxn ang="0">
                <a:pos x="connsiteX0" y="connsiteY0"/>
              </a:cxn>
              <a:cxn ang="0">
                <a:pos x="connsiteX1" y="connsiteY1"/>
              </a:cxn>
              <a:cxn ang="0">
                <a:pos x="connsiteX2" y="connsiteY2"/>
              </a:cxn>
            </a:cxnLst>
            <a:rect l="l" t="t" r="r" b="b"/>
            <a:pathLst>
              <a:path w="1422400" h="558800">
                <a:moveTo>
                  <a:pt x="0" y="558800"/>
                </a:moveTo>
                <a:cubicBezTo>
                  <a:pt x="160866" y="347133"/>
                  <a:pt x="321733" y="135466"/>
                  <a:pt x="558800" y="67733"/>
                </a:cubicBezTo>
                <a:cubicBezTo>
                  <a:pt x="795867" y="0"/>
                  <a:pt x="1422400" y="152400"/>
                  <a:pt x="1422400" y="152400"/>
                </a:cubicBezTo>
              </a:path>
            </a:pathLst>
          </a:custGeom>
          <a:ln>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5164667" y="2269067"/>
            <a:ext cx="1320800" cy="423333"/>
          </a:xfrm>
          <a:custGeom>
            <a:avLst/>
            <a:gdLst>
              <a:gd name="connsiteX0" fmla="*/ 0 w 1320800"/>
              <a:gd name="connsiteY0" fmla="*/ 0 h 423333"/>
              <a:gd name="connsiteX1" fmla="*/ 914400 w 1320800"/>
              <a:gd name="connsiteY1" fmla="*/ 84666 h 423333"/>
              <a:gd name="connsiteX2" fmla="*/ 1320800 w 1320800"/>
              <a:gd name="connsiteY2" fmla="*/ 423333 h 423333"/>
            </a:gdLst>
            <a:ahLst/>
            <a:cxnLst>
              <a:cxn ang="0">
                <a:pos x="connsiteX0" y="connsiteY0"/>
              </a:cxn>
              <a:cxn ang="0">
                <a:pos x="connsiteX1" y="connsiteY1"/>
              </a:cxn>
              <a:cxn ang="0">
                <a:pos x="connsiteX2" y="connsiteY2"/>
              </a:cxn>
            </a:cxnLst>
            <a:rect l="l" t="t" r="r" b="b"/>
            <a:pathLst>
              <a:path w="1320800" h="423333">
                <a:moveTo>
                  <a:pt x="0" y="0"/>
                </a:moveTo>
                <a:cubicBezTo>
                  <a:pt x="347133" y="7055"/>
                  <a:pt x="694267" y="14111"/>
                  <a:pt x="914400" y="84666"/>
                </a:cubicBezTo>
                <a:cubicBezTo>
                  <a:pt x="1134533" y="155221"/>
                  <a:pt x="1320800" y="423333"/>
                  <a:pt x="1320800" y="423333"/>
                </a:cubicBezTo>
              </a:path>
            </a:pathLst>
          </a:custGeom>
          <a:ln>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4792133" y="3640667"/>
            <a:ext cx="1473200" cy="965200"/>
          </a:xfrm>
          <a:custGeom>
            <a:avLst/>
            <a:gdLst>
              <a:gd name="connsiteX0" fmla="*/ 1473200 w 1473200"/>
              <a:gd name="connsiteY0" fmla="*/ 0 h 965200"/>
              <a:gd name="connsiteX1" fmla="*/ 592667 w 1473200"/>
              <a:gd name="connsiteY1" fmla="*/ 237066 h 965200"/>
              <a:gd name="connsiteX2" fmla="*/ 0 w 1473200"/>
              <a:gd name="connsiteY2" fmla="*/ 965200 h 965200"/>
            </a:gdLst>
            <a:ahLst/>
            <a:cxnLst>
              <a:cxn ang="0">
                <a:pos x="connsiteX0" y="connsiteY0"/>
              </a:cxn>
              <a:cxn ang="0">
                <a:pos x="connsiteX1" y="connsiteY1"/>
              </a:cxn>
              <a:cxn ang="0">
                <a:pos x="connsiteX2" y="connsiteY2"/>
              </a:cxn>
            </a:cxnLst>
            <a:rect l="l" t="t" r="r" b="b"/>
            <a:pathLst>
              <a:path w="1473200" h="965200">
                <a:moveTo>
                  <a:pt x="1473200" y="0"/>
                </a:moveTo>
                <a:cubicBezTo>
                  <a:pt x="1155700" y="38099"/>
                  <a:pt x="838200" y="76199"/>
                  <a:pt x="592667" y="237066"/>
                </a:cubicBezTo>
                <a:cubicBezTo>
                  <a:pt x="347134" y="397933"/>
                  <a:pt x="0" y="965200"/>
                  <a:pt x="0" y="965200"/>
                </a:cubicBezTo>
              </a:path>
            </a:pathLst>
          </a:custGeom>
          <a:ln>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p:cNvSpPr txBox="1"/>
          <p:nvPr/>
        </p:nvSpPr>
        <p:spPr>
          <a:xfrm>
            <a:off x="6126911" y="2035906"/>
            <a:ext cx="943588" cy="461665"/>
          </a:xfrm>
          <a:prstGeom prst="rect">
            <a:avLst/>
          </a:prstGeom>
          <a:noFill/>
        </p:spPr>
        <p:txBody>
          <a:bodyPr wrap="none" rtlCol="0">
            <a:spAutoFit/>
          </a:bodyPr>
          <a:lstStyle/>
          <a:p>
            <a:r>
              <a:rPr lang="en-US" sz="2400" dirty="0" smtClean="0"/>
              <a:t>TNF-α</a:t>
            </a:r>
            <a:endParaRPr lang="en-US" sz="2400" dirty="0"/>
          </a:p>
        </p:txBody>
      </p:sp>
      <p:grpSp>
        <p:nvGrpSpPr>
          <p:cNvPr id="5" name="Group 23"/>
          <p:cNvGrpSpPr/>
          <p:nvPr/>
        </p:nvGrpSpPr>
        <p:grpSpPr>
          <a:xfrm>
            <a:off x="2034997" y="2510160"/>
            <a:ext cx="1461157" cy="1515996"/>
            <a:chOff x="2034997" y="2510160"/>
            <a:chExt cx="1461157" cy="1515996"/>
          </a:xfrm>
        </p:grpSpPr>
        <p:sp>
          <p:nvSpPr>
            <p:cNvPr id="13" name="TextBox 12"/>
            <p:cNvSpPr txBox="1"/>
            <p:nvPr/>
          </p:nvSpPr>
          <p:spPr>
            <a:xfrm>
              <a:off x="2034997" y="2639265"/>
              <a:ext cx="1461157" cy="461665"/>
            </a:xfrm>
            <a:prstGeom prst="rect">
              <a:avLst/>
            </a:prstGeom>
            <a:noFill/>
          </p:spPr>
          <p:txBody>
            <a:bodyPr wrap="none" rtlCol="0">
              <a:spAutoFit/>
            </a:bodyPr>
            <a:lstStyle/>
            <a:p>
              <a:r>
                <a:rPr lang="en-US" sz="2400" dirty="0" smtClean="0"/>
                <a:t>LPS (toxic)</a:t>
              </a:r>
              <a:endParaRPr lang="en-US" sz="2400" dirty="0"/>
            </a:p>
          </p:txBody>
        </p:sp>
        <p:grpSp>
          <p:nvGrpSpPr>
            <p:cNvPr id="18" name="Group 19"/>
            <p:cNvGrpSpPr/>
            <p:nvPr/>
          </p:nvGrpSpPr>
          <p:grpSpPr>
            <a:xfrm>
              <a:off x="2221260" y="2510160"/>
              <a:ext cx="807433" cy="1515996"/>
              <a:chOff x="5892770" y="4973920"/>
              <a:chExt cx="807433" cy="1515996"/>
            </a:xfrm>
          </p:grpSpPr>
          <p:sp>
            <p:nvSpPr>
              <p:cNvPr id="21" name="Dodecagon 20"/>
              <p:cNvSpPr/>
              <p:nvPr/>
            </p:nvSpPr>
            <p:spPr>
              <a:xfrm>
                <a:off x="6011301" y="5435585"/>
                <a:ext cx="575733" cy="592666"/>
              </a:xfrm>
              <a:prstGeom prst="dodec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5892770" y="6028251"/>
                <a:ext cx="807433" cy="461665"/>
              </a:xfrm>
              <a:prstGeom prst="rect">
                <a:avLst/>
              </a:prstGeom>
              <a:noFill/>
            </p:spPr>
            <p:txBody>
              <a:bodyPr wrap="none" rtlCol="0">
                <a:spAutoFit/>
              </a:bodyPr>
              <a:lstStyle/>
              <a:p>
                <a:r>
                  <a:rPr lang="en-US" sz="2400" dirty="0" smtClean="0"/>
                  <a:t>VLDL</a:t>
                </a:r>
                <a:endParaRPr lang="en-US" sz="2400" dirty="0"/>
              </a:p>
            </p:txBody>
          </p:sp>
          <p:sp>
            <p:nvSpPr>
              <p:cNvPr id="23" name="TextBox 22"/>
              <p:cNvSpPr txBox="1"/>
              <p:nvPr/>
            </p:nvSpPr>
            <p:spPr>
              <a:xfrm>
                <a:off x="5927819" y="4973920"/>
                <a:ext cx="640470" cy="461665"/>
              </a:xfrm>
              <a:prstGeom prst="rect">
                <a:avLst/>
              </a:prstGeom>
              <a:noFill/>
            </p:spPr>
            <p:txBody>
              <a:bodyPr wrap="none" rtlCol="0">
                <a:spAutoFit/>
              </a:bodyPr>
              <a:lstStyle/>
              <a:p>
                <a:r>
                  <a:rPr lang="en-US" sz="2400" dirty="0" smtClean="0"/>
                  <a:t>LBP</a:t>
                </a:r>
                <a:endParaRPr lang="en-US" sz="2400" dirty="0"/>
              </a:p>
            </p:txBody>
          </p:sp>
        </p:grpSp>
      </p:grpSp>
      <p:sp>
        <p:nvSpPr>
          <p:cNvPr id="25" name="TextBox 24"/>
          <p:cNvSpPr txBox="1"/>
          <p:nvPr/>
        </p:nvSpPr>
        <p:spPr>
          <a:xfrm>
            <a:off x="2187397" y="2791665"/>
            <a:ext cx="1461157" cy="461665"/>
          </a:xfrm>
          <a:prstGeom prst="rect">
            <a:avLst/>
          </a:prstGeom>
          <a:noFill/>
        </p:spPr>
        <p:txBody>
          <a:bodyPr wrap="none" rtlCol="0">
            <a:spAutoFit/>
          </a:bodyPr>
          <a:lstStyle/>
          <a:p>
            <a:r>
              <a:rPr lang="en-US" sz="2400" dirty="0" smtClean="0"/>
              <a:t>LPS (toxic)</a:t>
            </a:r>
            <a:endParaRPr lang="en-US" sz="2400" dirty="0"/>
          </a:p>
        </p:txBody>
      </p:sp>
      <p:grpSp>
        <p:nvGrpSpPr>
          <p:cNvPr id="20" name="Group 17"/>
          <p:cNvGrpSpPr/>
          <p:nvPr/>
        </p:nvGrpSpPr>
        <p:grpSpPr>
          <a:xfrm>
            <a:off x="4080936" y="4042602"/>
            <a:ext cx="807433" cy="1515996"/>
            <a:chOff x="4080936" y="4042602"/>
            <a:chExt cx="807433" cy="1515996"/>
          </a:xfrm>
        </p:grpSpPr>
        <p:sp>
          <p:nvSpPr>
            <p:cNvPr id="9" name="Dodecagon 8"/>
            <p:cNvSpPr/>
            <p:nvPr/>
          </p:nvSpPr>
          <p:spPr>
            <a:xfrm>
              <a:off x="4199467" y="4504267"/>
              <a:ext cx="575733" cy="592666"/>
            </a:xfrm>
            <a:prstGeom prst="dodec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080936" y="5096933"/>
              <a:ext cx="807433" cy="461665"/>
            </a:xfrm>
            <a:prstGeom prst="rect">
              <a:avLst/>
            </a:prstGeom>
            <a:noFill/>
          </p:spPr>
          <p:txBody>
            <a:bodyPr wrap="none" rtlCol="0">
              <a:spAutoFit/>
            </a:bodyPr>
            <a:lstStyle/>
            <a:p>
              <a:r>
                <a:rPr lang="en-US" sz="2400" dirty="0" smtClean="0"/>
                <a:t>VLDL</a:t>
              </a:r>
              <a:endParaRPr lang="en-US" sz="2400" dirty="0"/>
            </a:p>
          </p:txBody>
        </p:sp>
        <p:sp>
          <p:nvSpPr>
            <p:cNvPr id="11" name="TextBox 10"/>
            <p:cNvSpPr txBox="1"/>
            <p:nvPr/>
          </p:nvSpPr>
          <p:spPr>
            <a:xfrm>
              <a:off x="4115985" y="4042602"/>
              <a:ext cx="640470" cy="461665"/>
            </a:xfrm>
            <a:prstGeom prst="rect">
              <a:avLst/>
            </a:prstGeom>
            <a:noFill/>
          </p:spPr>
          <p:txBody>
            <a:bodyPr wrap="none" rtlCol="0">
              <a:spAutoFit/>
            </a:bodyPr>
            <a:lstStyle/>
            <a:p>
              <a:r>
                <a:rPr lang="en-US" sz="2400" dirty="0" smtClean="0"/>
                <a:t>LBP</a:t>
              </a:r>
              <a:endParaRPr lang="en-US" sz="2400" dirty="0"/>
            </a:p>
          </p:txBody>
        </p:sp>
      </p:grpSp>
      <p:sp>
        <p:nvSpPr>
          <p:cNvPr id="26" name="TextBox 25"/>
          <p:cNvSpPr txBox="1"/>
          <p:nvPr/>
        </p:nvSpPr>
        <p:spPr>
          <a:xfrm>
            <a:off x="3496155" y="6037368"/>
            <a:ext cx="5495724" cy="707886"/>
          </a:xfrm>
          <a:prstGeom prst="rect">
            <a:avLst/>
          </a:prstGeom>
          <a:noFill/>
        </p:spPr>
        <p:txBody>
          <a:bodyPr wrap="square" rtlCol="0">
            <a:spAutoFit/>
          </a:bodyPr>
          <a:lstStyle/>
          <a:p>
            <a:r>
              <a:rPr lang="en-US" dirty="0" smtClean="0">
                <a:ln>
                  <a:solidFill>
                    <a:srgbClr val="FF0000"/>
                  </a:solidFill>
                </a:ln>
              </a:rPr>
              <a:t>*</a:t>
            </a:r>
            <a:r>
              <a:rPr lang="en-US" dirty="0" smtClean="0"/>
              <a:t> </a:t>
            </a:r>
            <a:r>
              <a:rPr lang="en-US" sz="2000" dirty="0" smtClean="0"/>
              <a:t>Barcia and </a:t>
            </a:r>
            <a:r>
              <a:rPr lang="en-US" sz="2000" dirty="0" err="1" smtClean="0"/>
              <a:t>Harris,”Triglyceride</a:t>
            </a:r>
            <a:r>
              <a:rPr lang="en-US" sz="2000" dirty="0" smtClean="0"/>
              <a:t> Rich Lipoproteins as Agents of Innate Immunity CID, 2005</a:t>
            </a:r>
            <a:endParaRPr lang="en-US" dirty="0"/>
          </a:p>
        </p:txBody>
      </p:sp>
    </p:spTree>
    <p:extLst>
      <p:ext uri="{BB962C8B-B14F-4D97-AF65-F5344CB8AC3E}">
        <p14:creationId xmlns:p14="http://schemas.microsoft.com/office/powerpoint/2010/main" val="24469363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right)">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0" presetClass="path" presetSubtype="0" accel="50000" decel="50000" fill="hold" nodeType="clickEffect">
                                  <p:stCondLst>
                                    <p:cond delay="0"/>
                                  </p:stCondLst>
                                  <p:childTnLst>
                                    <p:animMotion origin="layout" path="M -0.05521 0.00625 C -0.10937 -0.00625 -0.16337 -0.01852 -0.19045 -0.05301 C -0.21753 -0.0875 -0.21788 -0.14444 -0.21823 -0.20116 " pathEditMode="relative" ptsTypes="aaA">
                                      <p:cBhvr>
                                        <p:cTn id="37" dur="2000" fill="hold"/>
                                        <p:tgtEl>
                                          <p:spTgt spid="20"/>
                                        </p:tgtEl>
                                        <p:attrNameLst>
                                          <p:attrName>ppt_x</p:attrName>
                                          <p:attrName>ppt_y</p:attrName>
                                        </p:attrNameLst>
                                      </p:cBhvr>
                                    </p:animMotion>
                                  </p:childTnLst>
                                  <p:subTnLst>
                                    <p:set>
                                      <p:cBhvr override="childStyle">
                                        <p:cTn dur="1" fill="hold" display="0" masterRel="nextClick" afterEffect="1"/>
                                        <p:tgtEl>
                                          <p:spTgt spid="20"/>
                                        </p:tgtEl>
                                        <p:attrNameLst>
                                          <p:attrName>style.visibility</p:attrName>
                                        </p:attrNameLst>
                                      </p:cBhvr>
                                      <p:to>
                                        <p:strVal val="hidden"/>
                                      </p:to>
                                    </p:set>
                                  </p:subTnLst>
                                </p:cTn>
                              </p:par>
                              <p:par>
                                <p:cTn id="38" presetID="1" presetClass="exit" presetSubtype="0" fill="hold" grpId="1" nodeType="withEffect">
                                  <p:stCondLst>
                                    <p:cond delay="0"/>
                                  </p:stCondLst>
                                  <p:childTnLst>
                                    <p:set>
                                      <p:cBhvr>
                                        <p:cTn id="39" dur="1" fill="hold">
                                          <p:stCondLst>
                                            <p:cond delay="0"/>
                                          </p:stCondLst>
                                        </p:cTn>
                                        <p:tgtEl>
                                          <p:spTgt spid="1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25"/>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5"/>
                                        </p:tgtEl>
                                        <p:attrNameLst>
                                          <p:attrName>style.visibility</p:attrName>
                                        </p:attrNameLst>
                                      </p:cBhvr>
                                      <p:to>
                                        <p:strVal val="visible"/>
                                      </p:to>
                                    </p:set>
                                  </p:childTnLst>
                                </p:cTn>
                              </p:par>
                              <p:par>
                                <p:cTn id="46" presetID="0" presetClass="path" presetSubtype="0" accel="50000" decel="50000" fill="hold" nodeType="withEffect">
                                  <p:stCondLst>
                                    <p:cond delay="0"/>
                                  </p:stCondLst>
                                  <p:childTnLst>
                                    <p:animMotion origin="layout" path="M -1.66667E-6 2.22222E-6 C 0.04445 0.01018 0.08889 0.02037 0.11302 0.01227 C 0.13716 0.00416 0.1408 -0.02269 0.14445 -0.04931 " pathEditMode="relative" ptsTypes="aaA">
                                      <p:cBhvr>
                                        <p:cTn id="47"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7" grpId="1" animBg="1"/>
      <p:bldP spid="19" grpId="0"/>
      <p:bldP spid="25" grpId="0"/>
      <p:bldP spid="25" grpId="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06"/>
            <a:ext cx="8229600" cy="1143000"/>
          </a:xfrm>
        </p:spPr>
        <p:txBody>
          <a:bodyPr/>
          <a:lstStyle/>
          <a:p>
            <a:r>
              <a:rPr lang="en-US" b="1" dirty="0" smtClean="0"/>
              <a:t>The MRSA Epidemic</a:t>
            </a:r>
            <a:r>
              <a:rPr lang="en-US" b="1" dirty="0" smtClean="0">
                <a:solidFill>
                  <a:srgbClr val="FF0000"/>
                </a:solidFill>
              </a:rPr>
              <a:t>*</a:t>
            </a:r>
            <a:endParaRPr lang="en-US" b="1" dirty="0">
              <a:solidFill>
                <a:srgbClr val="FF0000"/>
              </a:solidFill>
            </a:endParaRPr>
          </a:p>
        </p:txBody>
      </p:sp>
      <p:pic>
        <p:nvPicPr>
          <p:cNvPr id="5" name="Picture 4" descr="mrsa-cases.gif"/>
          <p:cNvPicPr>
            <a:picLocks noChangeAspect="1"/>
          </p:cNvPicPr>
          <p:nvPr/>
        </p:nvPicPr>
        <p:blipFill>
          <a:blip r:embed="rId3"/>
          <a:stretch>
            <a:fillRect/>
          </a:stretch>
        </p:blipFill>
        <p:spPr>
          <a:xfrm>
            <a:off x="1386847" y="1060590"/>
            <a:ext cx="6811707" cy="4961791"/>
          </a:xfrm>
          <a:prstGeom prst="rect">
            <a:avLst/>
          </a:prstGeom>
        </p:spPr>
      </p:pic>
      <p:sp>
        <p:nvSpPr>
          <p:cNvPr id="7" name="TextBox 6"/>
          <p:cNvSpPr txBox="1"/>
          <p:nvPr/>
        </p:nvSpPr>
        <p:spPr>
          <a:xfrm>
            <a:off x="322770" y="5903408"/>
            <a:ext cx="8753497" cy="1015663"/>
          </a:xfrm>
          <a:prstGeom prst="rect">
            <a:avLst/>
          </a:prstGeom>
          <a:noFill/>
        </p:spPr>
        <p:txBody>
          <a:bodyPr wrap="square" rtlCol="0">
            <a:spAutoFit/>
          </a:bodyPr>
          <a:lstStyle/>
          <a:p>
            <a:pPr algn="r"/>
            <a:r>
              <a:rPr lang="en-US" sz="2000" dirty="0" smtClean="0">
                <a:solidFill>
                  <a:srgbClr val="FF0000"/>
                </a:solidFill>
              </a:rPr>
              <a:t>*</a:t>
            </a:r>
            <a:r>
              <a:rPr lang="en-US" sz="2000" dirty="0" smtClean="0"/>
              <a:t>M. </a:t>
            </a:r>
            <a:r>
              <a:rPr lang="en-US" sz="2000" dirty="0" err="1" smtClean="0"/>
              <a:t>Berens</a:t>
            </a:r>
            <a:r>
              <a:rPr lang="en-US" sz="2000" dirty="0" smtClean="0"/>
              <a:t> and K. Armstrong </a:t>
            </a:r>
          </a:p>
          <a:p>
            <a:pPr algn="r"/>
            <a:r>
              <a:rPr lang="en-US" sz="2000" dirty="0" smtClean="0"/>
              <a:t>How our hospitals unleashed  a MRSA epidemic</a:t>
            </a:r>
          </a:p>
          <a:p>
            <a:pPr algn="r"/>
            <a:r>
              <a:rPr lang="en-US" sz="2000" dirty="0" smtClean="0"/>
              <a:t> Seattle Times 11-16, 2008</a:t>
            </a:r>
            <a:endParaRPr lang="en-US" sz="2000" dirty="0"/>
          </a:p>
        </p:txBody>
      </p:sp>
    </p:spTree>
    <p:extLst>
      <p:ext uri="{BB962C8B-B14F-4D97-AF65-F5344CB8AC3E}">
        <p14:creationId xmlns:p14="http://schemas.microsoft.com/office/powerpoint/2010/main" val="1886763962"/>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MRSA in Children On The Rise</a:t>
            </a:r>
            <a:r>
              <a:rPr lang="en-US" b="1" dirty="0" smtClean="0">
                <a:solidFill>
                  <a:srgbClr val="FF0000"/>
                </a:solidFill>
              </a:rPr>
              <a:t>*</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dirty="0"/>
              <a:t>infections overwhelmingly resulted in hospitalization (91%); 6% were fatal. </a:t>
            </a:r>
            <a:endParaRPr lang="en-US" dirty="0" smtClean="0"/>
          </a:p>
          <a:p>
            <a:r>
              <a:rPr lang="en-US" dirty="0" smtClean="0"/>
              <a:t>Most </a:t>
            </a:r>
            <a:r>
              <a:rPr lang="en-US" dirty="0"/>
              <a:t>of the affected kids (68%) had another underlying medical condition, most commonly prematurity (19%) or a skin condition such as eczema or abscesses (18%). </a:t>
            </a:r>
            <a:endParaRPr lang="en-US" i="1" dirty="0">
              <a:solidFill>
                <a:srgbClr val="FF0000"/>
              </a:solidFill>
            </a:endParaRPr>
          </a:p>
          <a:p>
            <a:r>
              <a:rPr lang="en-US" dirty="0" smtClean="0"/>
              <a:t>Black </a:t>
            </a:r>
            <a:r>
              <a:rPr lang="en-US" dirty="0"/>
              <a:t>children also had a disproportionate share, accounting for 59% of the cases, with an incidence of 6.7 versus 1.6 per 100,000 among other children</a:t>
            </a:r>
            <a:r>
              <a:rPr lang="en-US" dirty="0" smtClean="0"/>
              <a:t>.</a:t>
            </a:r>
            <a:endParaRPr lang="en-US" i="1" dirty="0">
              <a:solidFill>
                <a:srgbClr val="FF0000"/>
              </a:solidFill>
            </a:endParaRPr>
          </a:p>
          <a:p>
            <a:endParaRPr lang="en-US" dirty="0"/>
          </a:p>
          <a:p>
            <a:endParaRPr lang="en-US" dirty="0"/>
          </a:p>
          <a:p>
            <a:endParaRPr lang="en-US" dirty="0"/>
          </a:p>
        </p:txBody>
      </p:sp>
      <p:sp>
        <p:nvSpPr>
          <p:cNvPr id="4" name="TextBox 3"/>
          <p:cNvSpPr txBox="1"/>
          <p:nvPr/>
        </p:nvSpPr>
        <p:spPr>
          <a:xfrm>
            <a:off x="3759201" y="6454802"/>
            <a:ext cx="6129866" cy="369332"/>
          </a:xfrm>
          <a:prstGeom prst="rect">
            <a:avLst/>
          </a:prstGeom>
          <a:noFill/>
        </p:spPr>
        <p:txBody>
          <a:bodyPr wrap="square" rtlCol="0">
            <a:spAutoFit/>
          </a:bodyPr>
          <a:lstStyle/>
          <a:p>
            <a:r>
              <a:rPr lang="en-US" dirty="0" smtClean="0"/>
              <a:t>*</a:t>
            </a:r>
            <a:r>
              <a:rPr lang="de-DE" dirty="0"/>
              <a:t>Crystal </a:t>
            </a:r>
            <a:r>
              <a:rPr lang="de-DE" dirty="0" err="1"/>
              <a:t>Phend</a:t>
            </a:r>
            <a:r>
              <a:rPr lang="de-DE" dirty="0"/>
              <a:t> </a:t>
            </a:r>
            <a:r>
              <a:rPr lang="de-DE" dirty="0" smtClean="0"/>
              <a:t>, </a:t>
            </a:r>
            <a:r>
              <a:rPr lang="en-US" dirty="0" err="1" smtClean="0"/>
              <a:t>Medpage</a:t>
            </a:r>
            <a:r>
              <a:rPr lang="en-US" dirty="0" smtClean="0"/>
              <a:t> Today Sept. 23, 2013</a:t>
            </a:r>
            <a:endParaRPr lang="en-US" dirty="0"/>
          </a:p>
        </p:txBody>
      </p:sp>
    </p:spTree>
    <p:extLst>
      <p:ext uri="{BB962C8B-B14F-4D97-AF65-F5344CB8AC3E}">
        <p14:creationId xmlns:p14="http://schemas.microsoft.com/office/powerpoint/2010/main" val="80084020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8812" y="10347"/>
            <a:ext cx="8229600" cy="1143000"/>
          </a:xfrm>
          <a:prstGeom prst="rect">
            <a:avLst/>
          </a:prstGeom>
        </p:spPr>
        <p:txBody>
          <a:bodyPr>
            <a:normAutofit fontScale="90000" lnSpcReduction="20000"/>
          </a:bodyP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80" charset="-128"/>
              </a:defRPr>
            </a:lvl6pPr>
            <a:lvl7pPr marL="914400" algn="ctr" rtl="0" fontAlgn="base">
              <a:spcBef>
                <a:spcPct val="0"/>
              </a:spcBef>
              <a:spcAft>
                <a:spcPct val="0"/>
              </a:spcAft>
              <a:defRPr sz="4400">
                <a:solidFill>
                  <a:schemeClr val="tx2"/>
                </a:solidFill>
                <a:latin typeface="Arial" charset="0"/>
                <a:ea typeface="ＭＳ Ｐゴシック" pitchFamily="-80" charset="-128"/>
              </a:defRPr>
            </a:lvl7pPr>
            <a:lvl8pPr marL="1371600" algn="ctr" rtl="0" fontAlgn="base">
              <a:spcBef>
                <a:spcPct val="0"/>
              </a:spcBef>
              <a:spcAft>
                <a:spcPct val="0"/>
              </a:spcAft>
              <a:defRPr sz="4400">
                <a:solidFill>
                  <a:schemeClr val="tx2"/>
                </a:solidFill>
                <a:latin typeface="Arial" charset="0"/>
                <a:ea typeface="ＭＳ Ｐゴシック" pitchFamily="-80" charset="-128"/>
              </a:defRPr>
            </a:lvl8pPr>
            <a:lvl9pPr marL="1828800" algn="ctr" rtl="0" fontAlgn="base">
              <a:spcBef>
                <a:spcPct val="0"/>
              </a:spcBef>
              <a:spcAft>
                <a:spcPct val="0"/>
              </a:spcAft>
              <a:defRPr sz="4400">
                <a:solidFill>
                  <a:schemeClr val="tx2"/>
                </a:solidFill>
                <a:latin typeface="Arial" charset="0"/>
                <a:ea typeface="ＭＳ Ｐゴシック" pitchFamily="-80" charset="-128"/>
              </a:defRPr>
            </a:lvl9pPr>
          </a:lstStyle>
          <a:p>
            <a:r>
              <a:rPr lang="en-US" b="1" dirty="0">
                <a:solidFill>
                  <a:schemeClr val="tx1"/>
                </a:solidFill>
              </a:rPr>
              <a:t>Clostridium </a:t>
            </a:r>
            <a:r>
              <a:rPr lang="en-US" b="1" dirty="0" err="1">
                <a:solidFill>
                  <a:schemeClr val="tx1"/>
                </a:solidFill>
              </a:rPr>
              <a:t>Difficile</a:t>
            </a:r>
            <a:r>
              <a:rPr lang="en-US" b="1" dirty="0">
                <a:solidFill>
                  <a:schemeClr val="tx1"/>
                </a:solidFill>
              </a:rPr>
              <a:t> and </a:t>
            </a:r>
            <a:r>
              <a:rPr lang="en-US" b="1" dirty="0" err="1">
                <a:solidFill>
                  <a:schemeClr val="tx1"/>
                </a:solidFill>
              </a:rPr>
              <a:t>Klebsiella</a:t>
            </a:r>
            <a:r>
              <a:rPr lang="en-US" b="1" dirty="0">
                <a:solidFill>
                  <a:schemeClr val="tx1"/>
                </a:solidFill>
              </a:rPr>
              <a:t> </a:t>
            </a:r>
            <a:r>
              <a:rPr lang="en-US" b="1" dirty="0" err="1">
                <a:solidFill>
                  <a:schemeClr val="tx1"/>
                </a:solidFill>
              </a:rPr>
              <a:t>Pneumoniae</a:t>
            </a:r>
            <a:r>
              <a:rPr lang="en-US" b="1" dirty="0">
                <a:solidFill>
                  <a:schemeClr val="tx1"/>
                </a:solidFill>
              </a:rPr>
              <a:t> Are </a:t>
            </a:r>
            <a:r>
              <a:rPr lang="en-US" b="1" dirty="0" smtClean="0">
                <a:solidFill>
                  <a:schemeClr val="tx1"/>
                </a:solidFill>
              </a:rPr>
              <a:t>Coming</a:t>
            </a:r>
            <a:r>
              <a:rPr lang="en-US" b="1" dirty="0" smtClean="0">
                <a:solidFill>
                  <a:srgbClr val="FF0000"/>
                </a:solidFill>
              </a:rPr>
              <a:t>*</a:t>
            </a:r>
            <a:endParaRPr lang="en-US" b="1" dirty="0">
              <a:solidFill>
                <a:srgbClr val="FF0000"/>
              </a:solidFill>
            </a:endParaRPr>
          </a:p>
        </p:txBody>
      </p:sp>
      <p:sp>
        <p:nvSpPr>
          <p:cNvPr id="3" name="TextBox 2"/>
          <p:cNvSpPr txBox="1"/>
          <p:nvPr/>
        </p:nvSpPr>
        <p:spPr>
          <a:xfrm flipH="1" flipV="1">
            <a:off x="962129" y="5641934"/>
            <a:ext cx="7221249" cy="369332"/>
          </a:xfrm>
          <a:prstGeom prst="rect">
            <a:avLst/>
          </a:prstGeom>
          <a:noFill/>
        </p:spPr>
        <p:txBody>
          <a:bodyPr wrap="square" rtlCol="0">
            <a:spAutoFit/>
          </a:bodyPr>
          <a:lstStyle/>
          <a:p>
            <a:r>
              <a:rPr lang="en-US" dirty="0" smtClean="0"/>
              <a:t> </a:t>
            </a:r>
            <a:endParaRPr lang="en-US" dirty="0"/>
          </a:p>
        </p:txBody>
      </p:sp>
      <p:sp>
        <p:nvSpPr>
          <p:cNvPr id="4" name="TextBox 3"/>
          <p:cNvSpPr txBox="1"/>
          <p:nvPr/>
        </p:nvSpPr>
        <p:spPr>
          <a:xfrm>
            <a:off x="457200" y="6488668"/>
            <a:ext cx="8891940" cy="369332"/>
          </a:xfrm>
          <a:prstGeom prst="rect">
            <a:avLst/>
          </a:prstGeom>
          <a:noFill/>
        </p:spPr>
        <p:txBody>
          <a:bodyPr wrap="none" rtlCol="0">
            <a:spAutoFit/>
          </a:bodyPr>
          <a:lstStyle/>
          <a:p>
            <a:r>
              <a:rPr lang="hu-HU" dirty="0" smtClean="0">
                <a:solidFill>
                  <a:srgbClr val="FF0000"/>
                </a:solidFill>
              </a:rPr>
              <a:t>*</a:t>
            </a:r>
            <a:r>
              <a:rPr lang="hu-HU" dirty="0" smtClean="0"/>
              <a:t>www.jonbarron.org</a:t>
            </a:r>
            <a:r>
              <a:rPr lang="hu-HU" dirty="0"/>
              <a:t>/topic/clostridium-difficile-and-klebsiella-pneumoniae-are-coming</a:t>
            </a:r>
            <a:endParaRPr lang="en-US" dirty="0"/>
          </a:p>
        </p:txBody>
      </p:sp>
      <p:sp>
        <p:nvSpPr>
          <p:cNvPr id="5" name="Content Placeholder 2"/>
          <p:cNvSpPr txBox="1">
            <a:spLocks/>
          </p:cNvSpPr>
          <p:nvPr/>
        </p:nvSpPr>
        <p:spPr>
          <a:xfrm>
            <a:off x="0" y="1066192"/>
            <a:ext cx="8787284" cy="631223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2400" dirty="0" smtClean="0"/>
              <a:t>Two </a:t>
            </a:r>
            <a:r>
              <a:rPr lang="en-US" sz="2400" dirty="0"/>
              <a:t>super bugs resistant to nearly all </a:t>
            </a:r>
            <a:r>
              <a:rPr lang="en-US" sz="2400" dirty="0" smtClean="0"/>
              <a:t>antibiotics</a:t>
            </a:r>
          </a:p>
          <a:p>
            <a:r>
              <a:rPr lang="en-US" sz="2400" dirty="0" smtClean="0"/>
              <a:t>Breakouts in hospitals are dire threats</a:t>
            </a:r>
            <a:endParaRPr lang="en-US" sz="2400" dirty="0"/>
          </a:p>
          <a:p>
            <a:r>
              <a:rPr lang="en-US" sz="2400" dirty="0" smtClean="0"/>
              <a:t>Susceptibility</a:t>
            </a:r>
          </a:p>
          <a:p>
            <a:pPr lvl="1"/>
            <a:r>
              <a:rPr lang="en-US" sz="2000" dirty="0"/>
              <a:t>W</a:t>
            </a:r>
            <a:r>
              <a:rPr lang="en-US" sz="2000" dirty="0" smtClean="0"/>
              <a:t>eakened </a:t>
            </a:r>
            <a:r>
              <a:rPr lang="en-US" sz="2000" dirty="0"/>
              <a:t>immune </a:t>
            </a:r>
            <a:r>
              <a:rPr lang="en-US" sz="2000" dirty="0" smtClean="0"/>
              <a:t>system</a:t>
            </a:r>
          </a:p>
          <a:p>
            <a:pPr lvl="1"/>
            <a:r>
              <a:rPr lang="en-US" sz="2000" dirty="0"/>
              <a:t>D</a:t>
            </a:r>
            <a:r>
              <a:rPr lang="en-US" sz="2000" dirty="0" smtClean="0"/>
              <a:t>isrupted </a:t>
            </a:r>
            <a:r>
              <a:rPr lang="en-US" sz="2000" dirty="0"/>
              <a:t>gut bacteria</a:t>
            </a:r>
          </a:p>
          <a:p>
            <a:r>
              <a:rPr lang="en-US" sz="2400" dirty="0" smtClean="0"/>
              <a:t>Clostridium </a:t>
            </a:r>
            <a:r>
              <a:rPr lang="en-US" sz="2400" dirty="0" err="1"/>
              <a:t>difficile</a:t>
            </a:r>
            <a:r>
              <a:rPr lang="en-US" sz="2400" dirty="0"/>
              <a:t> (C. diff</a:t>
            </a:r>
            <a:r>
              <a:rPr lang="en-US" sz="2000" dirty="0" smtClean="0"/>
              <a:t>)</a:t>
            </a:r>
          </a:p>
          <a:p>
            <a:pPr lvl="1"/>
            <a:r>
              <a:rPr lang="en-US" sz="2000" dirty="0"/>
              <a:t>S</a:t>
            </a:r>
            <a:r>
              <a:rPr lang="en-US" sz="2000" dirty="0" smtClean="0"/>
              <a:t>pores </a:t>
            </a:r>
            <a:r>
              <a:rPr lang="en-US" sz="2000" dirty="0"/>
              <a:t>are nearly </a:t>
            </a:r>
            <a:r>
              <a:rPr lang="en-US" sz="2000" dirty="0" smtClean="0"/>
              <a:t>indestructible</a:t>
            </a:r>
            <a:endParaRPr lang="en-US" dirty="0" smtClean="0"/>
          </a:p>
          <a:p>
            <a:r>
              <a:rPr lang="en-US" sz="2400" dirty="0" smtClean="0"/>
              <a:t>New kid on </a:t>
            </a:r>
            <a:r>
              <a:rPr lang="en-US" sz="2400" dirty="0"/>
              <a:t>the block: </a:t>
            </a:r>
            <a:r>
              <a:rPr lang="en-US" sz="2400" dirty="0" err="1"/>
              <a:t>Klebsiella</a:t>
            </a:r>
            <a:r>
              <a:rPr lang="en-US" sz="2400" dirty="0"/>
              <a:t> pneumonia super </a:t>
            </a:r>
            <a:r>
              <a:rPr lang="en-US" sz="2400" dirty="0" smtClean="0"/>
              <a:t>strain</a:t>
            </a:r>
          </a:p>
          <a:p>
            <a:pPr lvl="1"/>
            <a:r>
              <a:rPr lang="en-US" sz="2000" dirty="0"/>
              <a:t>R</a:t>
            </a:r>
            <a:r>
              <a:rPr lang="en-US" sz="2000" dirty="0" smtClean="0"/>
              <a:t>esistant </a:t>
            </a:r>
            <a:r>
              <a:rPr lang="en-US" sz="2000" dirty="0"/>
              <a:t>to every single antibiotic in the medical </a:t>
            </a:r>
            <a:r>
              <a:rPr lang="en-US" sz="2000" dirty="0" smtClean="0"/>
              <a:t>arsenal.</a:t>
            </a:r>
          </a:p>
          <a:p>
            <a:pPr lvl="1"/>
            <a:r>
              <a:rPr lang="en-US" sz="2000" dirty="0" smtClean="0"/>
              <a:t>Enclosed </a:t>
            </a:r>
            <a:r>
              <a:rPr lang="en-US" sz="2000" dirty="0"/>
              <a:t>by a </a:t>
            </a:r>
            <a:r>
              <a:rPr lang="en-US" sz="2000" i="1" dirty="0">
                <a:solidFill>
                  <a:srgbClr val="FF0000"/>
                </a:solidFill>
              </a:rPr>
              <a:t>polysaccharide</a:t>
            </a:r>
            <a:r>
              <a:rPr lang="en-US" sz="2000" dirty="0">
                <a:solidFill>
                  <a:srgbClr val="FF0000"/>
                </a:solidFill>
              </a:rPr>
              <a:t> </a:t>
            </a:r>
            <a:r>
              <a:rPr lang="en-US" sz="2000" dirty="0"/>
              <a:t>capsule </a:t>
            </a:r>
            <a:r>
              <a:rPr lang="en-US" sz="2000" dirty="0" smtClean="0"/>
              <a:t>that protects from antibiotics</a:t>
            </a:r>
          </a:p>
          <a:p>
            <a:pPr lvl="1"/>
            <a:r>
              <a:rPr lang="en-US" sz="2000" dirty="0" smtClean="0"/>
              <a:t>Initially </a:t>
            </a:r>
            <a:r>
              <a:rPr lang="en-US" sz="2000" dirty="0"/>
              <a:t>flu-like </a:t>
            </a:r>
            <a:r>
              <a:rPr lang="en-US" sz="2000" dirty="0" smtClean="0"/>
              <a:t>symptoms</a:t>
            </a:r>
          </a:p>
          <a:p>
            <a:pPr lvl="2"/>
            <a:r>
              <a:rPr lang="en-US" sz="2000" dirty="0" smtClean="0"/>
              <a:t>high </a:t>
            </a:r>
            <a:r>
              <a:rPr lang="en-US" sz="2000" dirty="0"/>
              <a:t>fever, chills, </a:t>
            </a:r>
            <a:r>
              <a:rPr lang="en-US" sz="2000" dirty="0" smtClean="0"/>
              <a:t>cough</a:t>
            </a:r>
          </a:p>
          <a:p>
            <a:pPr lvl="2"/>
            <a:r>
              <a:rPr lang="en-US" sz="2000" dirty="0" smtClean="0"/>
              <a:t>copious </a:t>
            </a:r>
            <a:r>
              <a:rPr lang="en-US" sz="2000" dirty="0"/>
              <a:t>amounts of viscous and bloody mucous in the lungs.</a:t>
            </a:r>
            <a:endParaRPr lang="en-US" sz="2000" dirty="0" smtClean="0"/>
          </a:p>
          <a:p>
            <a:pPr lvl="1"/>
            <a:r>
              <a:rPr lang="en-US" sz="2000" dirty="0" smtClean="0"/>
              <a:t>Half the </a:t>
            </a:r>
            <a:r>
              <a:rPr lang="en-US" sz="2000" dirty="0"/>
              <a:t>cases lead to permanent scarring of lungs</a:t>
            </a:r>
            <a:endParaRPr lang="en-US" sz="1800" dirty="0"/>
          </a:p>
        </p:txBody>
      </p:sp>
      <p:pic>
        <p:nvPicPr>
          <p:cNvPr id="6" name="Picture 5" descr="c_diffici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2793" y="1762807"/>
            <a:ext cx="2880751" cy="2016526"/>
          </a:xfrm>
          <a:prstGeom prst="rect">
            <a:avLst/>
          </a:prstGeom>
        </p:spPr>
      </p:pic>
    </p:spTree>
    <p:extLst>
      <p:ext uri="{BB962C8B-B14F-4D97-AF65-F5344CB8AC3E}">
        <p14:creationId xmlns:p14="http://schemas.microsoft.com/office/powerpoint/2010/main" val="3735628309"/>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254"/>
            <a:ext cx="8229600" cy="1143000"/>
          </a:xfrm>
        </p:spPr>
        <p:txBody>
          <a:bodyPr>
            <a:normAutofit fontScale="90000"/>
          </a:bodyPr>
          <a:lstStyle/>
          <a:p>
            <a:r>
              <a:rPr lang="en-US" b="1" dirty="0" err="1" smtClean="0"/>
              <a:t>Fluoroquinones</a:t>
            </a:r>
            <a:r>
              <a:rPr lang="en-US" b="1" dirty="0" smtClean="0"/>
              <a:t>: Toxic Antibiotics!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67736" y="956746"/>
            <a:ext cx="9160933" cy="5257800"/>
          </a:xfrm>
        </p:spPr>
        <p:txBody>
          <a:bodyPr>
            <a:normAutofit fontScale="85000" lnSpcReduction="10000"/>
          </a:bodyPr>
          <a:lstStyle/>
          <a:p>
            <a:r>
              <a:rPr lang="en-US" dirty="0"/>
              <a:t>Among the most commonly prescribed antibiotics in the US</a:t>
            </a:r>
          </a:p>
          <a:p>
            <a:pPr lvl="1"/>
            <a:r>
              <a:rPr lang="en-US" dirty="0" smtClean="0"/>
              <a:t>Inhibit bacterial DNA synthesis</a:t>
            </a:r>
          </a:p>
          <a:p>
            <a:pPr lvl="1"/>
            <a:r>
              <a:rPr lang="en-US" dirty="0" smtClean="0"/>
              <a:t>Fluoride increases penetration into BBB</a:t>
            </a:r>
          </a:p>
          <a:p>
            <a:r>
              <a:rPr lang="en-US" dirty="0" smtClean="0"/>
              <a:t> Symptoms include:</a:t>
            </a:r>
          </a:p>
          <a:p>
            <a:pPr lvl="1"/>
            <a:r>
              <a:rPr lang="en-US" dirty="0"/>
              <a:t>Nervous system symptoms (tingling, numbness, anxiety, memory loss, psychosis ..)</a:t>
            </a:r>
          </a:p>
          <a:p>
            <a:pPr lvl="1"/>
            <a:r>
              <a:rPr lang="en-US" dirty="0"/>
              <a:t>Musculoskeletal symptoms (tendonitis, weakness, joint swelling ...)</a:t>
            </a:r>
          </a:p>
          <a:p>
            <a:pPr lvl="1"/>
            <a:r>
              <a:rPr lang="en-US" dirty="0"/>
              <a:t>Sensory symptoms  (</a:t>
            </a:r>
            <a:r>
              <a:rPr lang="en-US" dirty="0" err="1"/>
              <a:t>tinnitis</a:t>
            </a:r>
            <a:r>
              <a:rPr lang="en-US" dirty="0"/>
              <a:t>, altered vision, ...)</a:t>
            </a:r>
          </a:p>
          <a:p>
            <a:pPr lvl="1"/>
            <a:r>
              <a:rPr lang="en-US" dirty="0"/>
              <a:t>Cardiovascular symptoms (tachycardia, chest pain, palpitations ...)</a:t>
            </a:r>
          </a:p>
          <a:p>
            <a:pPr lvl="1"/>
            <a:r>
              <a:rPr lang="en-US" dirty="0"/>
              <a:t>Skin reactions (rashes, hair loss, sweating ...)</a:t>
            </a:r>
          </a:p>
          <a:p>
            <a:pPr lvl="1"/>
            <a:r>
              <a:rPr lang="en-US" dirty="0"/>
              <a:t>Gastrointestinal symptoms (nausea, vomiting, diarrhea...)</a:t>
            </a:r>
          </a:p>
        </p:txBody>
      </p:sp>
      <p:sp>
        <p:nvSpPr>
          <p:cNvPr id="4" name="TextBox 3"/>
          <p:cNvSpPr txBox="1"/>
          <p:nvPr/>
        </p:nvSpPr>
        <p:spPr>
          <a:xfrm>
            <a:off x="186267" y="6434667"/>
            <a:ext cx="8853706" cy="369332"/>
          </a:xfrm>
          <a:prstGeom prst="rect">
            <a:avLst/>
          </a:prstGeom>
          <a:noFill/>
        </p:spPr>
        <p:txBody>
          <a:bodyPr wrap="none" rtlCol="0">
            <a:spAutoFit/>
          </a:bodyPr>
          <a:lstStyle/>
          <a:p>
            <a:r>
              <a:rPr lang="en-US" dirty="0" smtClean="0">
                <a:solidFill>
                  <a:srgbClr val="FF0000"/>
                </a:solidFill>
              </a:rPr>
              <a:t>*</a:t>
            </a:r>
            <a:r>
              <a:rPr lang="en-US" dirty="0" err="1" smtClean="0"/>
              <a:t>articles.mercola.com</a:t>
            </a:r>
            <a:r>
              <a:rPr lang="en-US" dirty="0"/>
              <a:t>/sites/articles/archive/2013/09/25/</a:t>
            </a:r>
            <a:r>
              <a:rPr lang="en-US" dirty="0" err="1"/>
              <a:t>fluoroquinolone-antibiotics.aspx</a:t>
            </a:r>
            <a:endParaRPr lang="en-US" dirty="0"/>
          </a:p>
        </p:txBody>
      </p:sp>
    </p:spTree>
    <p:extLst>
      <p:ext uri="{BB962C8B-B14F-4D97-AF65-F5344CB8AC3E}">
        <p14:creationId xmlns:p14="http://schemas.microsoft.com/office/powerpoint/2010/main" val="2462642798"/>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Recapitulation</a:t>
            </a:r>
            <a:endParaRPr lang="en-US" b="1" dirty="0"/>
          </a:p>
        </p:txBody>
      </p:sp>
      <p:sp>
        <p:nvSpPr>
          <p:cNvPr id="3" name="Content Placeholder 2"/>
          <p:cNvSpPr>
            <a:spLocks noGrp="1"/>
          </p:cNvSpPr>
          <p:nvPr>
            <p:ph idx="1"/>
          </p:nvPr>
        </p:nvSpPr>
        <p:spPr/>
        <p:txBody>
          <a:bodyPr>
            <a:normAutofit lnSpcReduction="10000"/>
          </a:bodyPr>
          <a:lstStyle/>
          <a:p>
            <a:r>
              <a:rPr lang="en-US" dirty="0" smtClean="0"/>
              <a:t>Multiple antibiotic resistance is a growing problem</a:t>
            </a:r>
          </a:p>
          <a:p>
            <a:pPr lvl="1"/>
            <a:r>
              <a:rPr lang="en-US" dirty="0" smtClean="0"/>
              <a:t>Could it be due to insufficient cholesterol and insufficient sulfate?</a:t>
            </a:r>
          </a:p>
          <a:p>
            <a:r>
              <a:rPr lang="en-US" dirty="0" smtClean="0"/>
              <a:t>Fighting disease with antibiotics Is a losing proposition</a:t>
            </a:r>
          </a:p>
          <a:p>
            <a:pPr lvl="1"/>
            <a:r>
              <a:rPr lang="en-US" dirty="0" smtClean="0"/>
              <a:t>Drug resistant microbes lead to ever more toxic antibiotics</a:t>
            </a:r>
          </a:p>
          <a:p>
            <a:pPr lvl="1"/>
            <a:r>
              <a:rPr lang="en-US" dirty="0" smtClean="0"/>
              <a:t>Side effects of the antibiotics can kill you</a:t>
            </a:r>
          </a:p>
          <a:p>
            <a:endParaRPr lang="en-US" dirty="0"/>
          </a:p>
        </p:txBody>
      </p:sp>
    </p:spTree>
    <p:extLst>
      <p:ext uri="{BB962C8B-B14F-4D97-AF65-F5344CB8AC3E}">
        <p14:creationId xmlns:p14="http://schemas.microsoft.com/office/powerpoint/2010/main" val="668672207"/>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67" y="-67732"/>
            <a:ext cx="8229600" cy="1143000"/>
          </a:xfrm>
        </p:spPr>
        <p:txBody>
          <a:bodyPr/>
          <a:lstStyle/>
          <a:p>
            <a:r>
              <a:rPr lang="en-US" b="1" dirty="0" smtClean="0"/>
              <a:t>Summary</a:t>
            </a:r>
            <a:endParaRPr lang="en-US" b="1" dirty="0"/>
          </a:p>
        </p:txBody>
      </p:sp>
      <p:sp>
        <p:nvSpPr>
          <p:cNvPr id="3" name="Content Placeholder 2"/>
          <p:cNvSpPr>
            <a:spLocks noGrp="1"/>
          </p:cNvSpPr>
          <p:nvPr>
            <p:ph idx="1"/>
          </p:nvPr>
        </p:nvSpPr>
        <p:spPr>
          <a:xfrm>
            <a:off x="237067" y="973670"/>
            <a:ext cx="8686800" cy="5715000"/>
          </a:xfrm>
        </p:spPr>
        <p:txBody>
          <a:bodyPr>
            <a:normAutofit fontScale="92500" lnSpcReduction="20000"/>
          </a:bodyPr>
          <a:lstStyle/>
          <a:p>
            <a:r>
              <a:rPr lang="en-US" dirty="0" smtClean="0"/>
              <a:t>Our gut bacteria are under siege!</a:t>
            </a:r>
            <a:endParaRPr lang="en-US" dirty="0"/>
          </a:p>
          <a:p>
            <a:r>
              <a:rPr lang="en-US" dirty="0"/>
              <a:t>Leaky gut syndrome allows bacteria to personally deliver nutrients to the body</a:t>
            </a:r>
          </a:p>
          <a:p>
            <a:pPr lvl="1"/>
            <a:r>
              <a:rPr lang="en-US" dirty="0"/>
              <a:t>Adrenalin encourages bacterial growth (to help supply nutrients under stress?)</a:t>
            </a:r>
          </a:p>
          <a:p>
            <a:r>
              <a:rPr lang="en-US" dirty="0"/>
              <a:t>Atherosclerosis is associated with infective agents, but antibiotics make things worse</a:t>
            </a:r>
          </a:p>
          <a:p>
            <a:r>
              <a:rPr lang="en-US" dirty="0"/>
              <a:t>Chlamydia </a:t>
            </a:r>
            <a:r>
              <a:rPr lang="en-US" dirty="0" err="1"/>
              <a:t>pneumoniae</a:t>
            </a:r>
            <a:r>
              <a:rPr lang="en-US" dirty="0"/>
              <a:t> can produce </a:t>
            </a:r>
            <a:r>
              <a:rPr lang="en-US" dirty="0" err="1"/>
              <a:t>heparan</a:t>
            </a:r>
            <a:r>
              <a:rPr lang="en-US" dirty="0"/>
              <a:t> sulfate using a unique set of </a:t>
            </a:r>
            <a:r>
              <a:rPr lang="en-US" dirty="0" smtClean="0"/>
              <a:t>enzymes</a:t>
            </a:r>
          </a:p>
          <a:p>
            <a:pPr lvl="1"/>
            <a:r>
              <a:rPr lang="en-US" dirty="0" smtClean="0"/>
              <a:t>Do </a:t>
            </a:r>
            <a:r>
              <a:rPr lang="en-US" dirty="0"/>
              <a:t>they help us out in pneumonia, heart disease and Alzheimer's</a:t>
            </a:r>
            <a:r>
              <a:rPr lang="en-US" dirty="0" smtClean="0"/>
              <a:t>?</a:t>
            </a:r>
          </a:p>
          <a:p>
            <a:r>
              <a:rPr lang="en-US" dirty="0" smtClean="0"/>
              <a:t>Influenza infection has a silver lining</a:t>
            </a:r>
          </a:p>
          <a:p>
            <a:r>
              <a:rPr lang="en-US" dirty="0" smtClean="0"/>
              <a:t>MRSA is on the rise, and antibiotics to treat it have dangerous side effects</a:t>
            </a:r>
            <a:endParaRPr lang="en-US" dirty="0" smtClean="0"/>
          </a:p>
          <a:p>
            <a:pPr marL="0" indent="0">
              <a:buNone/>
            </a:pPr>
            <a:endParaRPr lang="en-US" dirty="0"/>
          </a:p>
        </p:txBody>
      </p:sp>
    </p:spTree>
    <p:extLst>
      <p:ext uri="{BB962C8B-B14F-4D97-AF65-F5344CB8AC3E}">
        <p14:creationId xmlns:p14="http://schemas.microsoft.com/office/powerpoint/2010/main" val="16572441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 pylori: There are Benefits!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The Western world has now significantly reduced the presence of H. pylori in the gut</a:t>
            </a:r>
          </a:p>
          <a:p>
            <a:pPr lvl="1"/>
            <a:r>
              <a:rPr lang="en-US" dirty="0" smtClean="0"/>
              <a:t>This has reduced the incidence of stomach ulcers and stomach cancer</a:t>
            </a:r>
          </a:p>
          <a:p>
            <a:pPr lvl="1"/>
            <a:r>
              <a:rPr lang="en-US" dirty="0" smtClean="0"/>
              <a:t>But it has also increased the incidence of esophageal reflux disease and esophageal cancer</a:t>
            </a:r>
          </a:p>
          <a:p>
            <a:r>
              <a:rPr lang="en-US" dirty="0" smtClean="0"/>
              <a:t>H. pylori serve a useful role in reducing acid production by stomach: excess acid aggravates the esophagus</a:t>
            </a:r>
          </a:p>
          <a:p>
            <a:r>
              <a:rPr lang="en-US" dirty="0" smtClean="0"/>
              <a:t>We host a colony of bacteria and they work together with us for a jointly beneficial solution</a:t>
            </a:r>
            <a:endParaRPr lang="en-US" dirty="0"/>
          </a:p>
        </p:txBody>
      </p:sp>
      <p:sp>
        <p:nvSpPr>
          <p:cNvPr id="4" name="TextBox 3"/>
          <p:cNvSpPr txBox="1"/>
          <p:nvPr/>
        </p:nvSpPr>
        <p:spPr>
          <a:xfrm>
            <a:off x="2293850" y="6296395"/>
            <a:ext cx="6763390" cy="461665"/>
          </a:xfrm>
          <a:prstGeom prst="rect">
            <a:avLst/>
          </a:prstGeom>
          <a:noFill/>
        </p:spPr>
        <p:txBody>
          <a:bodyPr wrap="none" rtlCol="0">
            <a:spAutoFit/>
          </a:bodyPr>
          <a:lstStyle/>
          <a:p>
            <a:r>
              <a:rPr lang="en-US" sz="2400" dirty="0" smtClean="0">
                <a:solidFill>
                  <a:srgbClr val="FF0000"/>
                </a:solidFill>
              </a:rPr>
              <a:t>*</a:t>
            </a:r>
            <a:r>
              <a:rPr lang="en-US" sz="2400" dirty="0" smtClean="0"/>
              <a:t>Caroline Hadley,  EMBO </a:t>
            </a:r>
            <a:r>
              <a:rPr lang="en-US" sz="2400" i="1" dirty="0" smtClean="0"/>
              <a:t>reports 7(5), 471-473, 2006</a:t>
            </a:r>
            <a:endParaRPr lang="en-US" sz="2400" dirty="0"/>
          </a:p>
        </p:txBody>
      </p:sp>
    </p:spTree>
    <p:extLst>
      <p:ext uri="{BB962C8B-B14F-4D97-AF65-F5344CB8AC3E}">
        <p14:creationId xmlns:p14="http://schemas.microsoft.com/office/powerpoint/2010/main" val="10240654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solidFill>
            <a:srgbClr val="FCFFBC"/>
          </a:solidFill>
          <a:ln>
            <a:solidFill>
              <a:srgbClr val="000000"/>
            </a:solidFill>
          </a:ln>
        </p:spPr>
        <p:txBody>
          <a:bodyPr/>
          <a:lstStyle/>
          <a:p>
            <a:pPr marL="0" indent="0">
              <a:buNone/>
            </a:pPr>
            <a:r>
              <a:rPr lang="en-US" dirty="0" smtClean="0"/>
              <a:t>“Our </a:t>
            </a:r>
            <a:r>
              <a:rPr lang="en-US" dirty="0"/>
              <a:t>biggest exposure to the environment is actually the lining of our intestines – not our lungs, not our skin. We are in fact very much dependent on the </a:t>
            </a:r>
            <a:r>
              <a:rPr lang="en-US" dirty="0" err="1"/>
              <a:t>microbiota</a:t>
            </a:r>
            <a:r>
              <a:rPr lang="en-US" dirty="0"/>
              <a:t>, the bacteria living in the gut, to maintain our health.” </a:t>
            </a:r>
            <a:endParaRPr lang="en-US" dirty="0" smtClean="0"/>
          </a:p>
          <a:p>
            <a:pPr marL="0" indent="0">
              <a:buNone/>
            </a:pPr>
            <a:endParaRPr lang="en-US" dirty="0"/>
          </a:p>
          <a:p>
            <a:pPr>
              <a:buFontTx/>
              <a:buChar char="-"/>
            </a:pPr>
            <a:r>
              <a:rPr lang="en-US" dirty="0" smtClean="0"/>
              <a:t>Dr. David </a:t>
            </a:r>
            <a:r>
              <a:rPr lang="en-US" dirty="0" err="1" smtClean="0"/>
              <a:t>Perlmutter</a:t>
            </a:r>
            <a:r>
              <a:rPr lang="en-US" dirty="0" smtClean="0"/>
              <a:t>, neurologist</a:t>
            </a:r>
          </a:p>
          <a:p>
            <a:pPr marL="0" indent="0">
              <a:buNone/>
            </a:pPr>
            <a:r>
              <a:rPr lang="en-US" dirty="0" smtClean="0"/>
              <a:t>Interview with Dr. </a:t>
            </a:r>
            <a:r>
              <a:rPr lang="en-US" dirty="0" err="1" smtClean="0"/>
              <a:t>Mercola</a:t>
            </a:r>
            <a:r>
              <a:rPr lang="en-US" dirty="0" smtClean="0">
                <a:solidFill>
                  <a:srgbClr val="FF0000"/>
                </a:solidFill>
              </a:rPr>
              <a:t>*</a:t>
            </a:r>
            <a:endParaRPr lang="en-US" dirty="0">
              <a:solidFill>
                <a:srgbClr val="FF0000"/>
              </a:solidFill>
            </a:endParaRPr>
          </a:p>
        </p:txBody>
      </p:sp>
      <p:sp>
        <p:nvSpPr>
          <p:cNvPr id="4" name="TextBox 3"/>
          <p:cNvSpPr txBox="1"/>
          <p:nvPr/>
        </p:nvSpPr>
        <p:spPr>
          <a:xfrm>
            <a:off x="592667" y="6488668"/>
            <a:ext cx="8674169" cy="369332"/>
          </a:xfrm>
          <a:prstGeom prst="rect">
            <a:avLst/>
          </a:prstGeom>
          <a:noFill/>
        </p:spPr>
        <p:txBody>
          <a:bodyPr wrap="none" rtlCol="0">
            <a:spAutoFit/>
          </a:bodyPr>
          <a:lstStyle/>
          <a:p>
            <a:r>
              <a:rPr lang="en-US" dirty="0"/>
              <a:t>*http://</a:t>
            </a:r>
            <a:r>
              <a:rPr lang="en-US" dirty="0" err="1"/>
              <a:t>articles.mercola.com</a:t>
            </a:r>
            <a:r>
              <a:rPr lang="en-US" dirty="0"/>
              <a:t>/sites/articles/archive/2013/09/29/</a:t>
            </a:r>
            <a:r>
              <a:rPr lang="en-US" dirty="0" err="1"/>
              <a:t>dr-perlmutter-gluten.aspx</a:t>
            </a:r>
            <a:endParaRPr lang="en-US" dirty="0"/>
          </a:p>
        </p:txBody>
      </p:sp>
    </p:spTree>
    <p:extLst>
      <p:ext uri="{BB962C8B-B14F-4D97-AF65-F5344CB8AC3E}">
        <p14:creationId xmlns:p14="http://schemas.microsoft.com/office/powerpoint/2010/main" val="17276245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0751" y="6396335"/>
            <a:ext cx="7080033" cy="461665"/>
          </a:xfrm>
          <a:prstGeom prst="rect">
            <a:avLst/>
          </a:prstGeom>
          <a:noFill/>
        </p:spPr>
        <p:txBody>
          <a:bodyPr wrap="none" rtlCol="0">
            <a:spAutoFit/>
          </a:bodyPr>
          <a:lstStyle/>
          <a:p>
            <a:r>
              <a:rPr lang="en-US" sz="2400" dirty="0" smtClean="0">
                <a:solidFill>
                  <a:srgbClr val="FF0000"/>
                </a:solidFill>
              </a:rPr>
              <a:t>*</a:t>
            </a:r>
            <a:r>
              <a:rPr lang="en-US" sz="2400" dirty="0" smtClean="0"/>
              <a:t>A</a:t>
            </a:r>
            <a:r>
              <a:rPr lang="en-US" sz="2400" dirty="0"/>
              <a:t>. </a:t>
            </a:r>
            <a:r>
              <a:rPr lang="en-US" sz="2400" dirty="0" err="1"/>
              <a:t>Samsel</a:t>
            </a:r>
            <a:r>
              <a:rPr lang="en-US" sz="2400" dirty="0"/>
              <a:t> and S. Seneff, Entropy 2013, 15, 1416-1463.</a:t>
            </a:r>
          </a:p>
        </p:txBody>
      </p:sp>
      <p:pic>
        <p:nvPicPr>
          <p:cNvPr id="5" name="Picture 4" descr="roundu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2130" y="1244607"/>
            <a:ext cx="2794000" cy="2794000"/>
          </a:xfrm>
          <a:prstGeom prst="rect">
            <a:avLst/>
          </a:prstGeom>
        </p:spPr>
      </p:pic>
      <p:sp>
        <p:nvSpPr>
          <p:cNvPr id="2" name="Title 1"/>
          <p:cNvSpPr>
            <a:spLocks noGrp="1"/>
          </p:cNvSpPr>
          <p:nvPr>
            <p:ph type="title"/>
          </p:nvPr>
        </p:nvSpPr>
        <p:spPr>
          <a:xfrm>
            <a:off x="-50805" y="0"/>
            <a:ext cx="9093197" cy="1143000"/>
          </a:xfrm>
        </p:spPr>
        <p:txBody>
          <a:bodyPr>
            <a:normAutofit fontScale="90000"/>
          </a:bodyPr>
          <a:lstStyle/>
          <a:p>
            <a:r>
              <a:rPr lang="en-US" b="1" dirty="0" smtClean="0"/>
              <a:t>Glyphosate and </a:t>
            </a:r>
            <a:r>
              <a:rPr lang="en-US" b="1" dirty="0" smtClean="0"/>
              <a:t>the </a:t>
            </a:r>
            <a:r>
              <a:rPr lang="en-US" b="1" dirty="0" err="1" smtClean="0"/>
              <a:t>Shikimate</a:t>
            </a:r>
            <a:r>
              <a:rPr lang="en-US" b="1" dirty="0" smtClean="0"/>
              <a:t> </a:t>
            </a:r>
            <a:r>
              <a:rPr lang="en-US" b="1" dirty="0" smtClean="0"/>
              <a:t>Pathway</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Glyphosate disrupts the </a:t>
            </a:r>
            <a:r>
              <a:rPr lang="en-US" dirty="0" err="1" smtClean="0"/>
              <a:t>shikimate</a:t>
            </a:r>
            <a:r>
              <a:rPr lang="en-US" dirty="0" smtClean="0"/>
              <a:t> </a:t>
            </a:r>
            <a:r>
              <a:rPr lang="en-US" dirty="0" smtClean="0"/>
              <a:t>             pathway</a:t>
            </a:r>
            <a:r>
              <a:rPr lang="en-US" dirty="0" smtClean="0"/>
              <a:t>, leading to </a:t>
            </a:r>
            <a:r>
              <a:rPr lang="en-US" dirty="0" err="1" smtClean="0"/>
              <a:t>dysbiosis</a:t>
            </a:r>
            <a:r>
              <a:rPr lang="en-US" dirty="0" smtClean="0"/>
              <a:t> of </a:t>
            </a:r>
            <a:r>
              <a:rPr lang="en-US" dirty="0" smtClean="0"/>
              <a:t>                       aromatic </a:t>
            </a:r>
            <a:r>
              <a:rPr lang="en-US" dirty="0" smtClean="0"/>
              <a:t>amino acids</a:t>
            </a:r>
          </a:p>
          <a:p>
            <a:r>
              <a:rPr lang="en-US" dirty="0" smtClean="0"/>
              <a:t>Monsanto claims glyphosate is </a:t>
            </a:r>
            <a:r>
              <a:rPr lang="en-US" dirty="0" smtClean="0"/>
              <a:t>                             safe </a:t>
            </a:r>
            <a:r>
              <a:rPr lang="en-US" dirty="0" smtClean="0"/>
              <a:t>because human cells </a:t>
            </a:r>
            <a:r>
              <a:rPr lang="en-US" dirty="0" smtClean="0"/>
              <a:t>don’t                           </a:t>
            </a:r>
            <a:r>
              <a:rPr lang="en-US" dirty="0" smtClean="0"/>
              <a:t>have the </a:t>
            </a:r>
            <a:r>
              <a:rPr lang="en-US" dirty="0" err="1" smtClean="0"/>
              <a:t>shikimate</a:t>
            </a:r>
            <a:r>
              <a:rPr lang="en-US" dirty="0" smtClean="0"/>
              <a:t> pathway</a:t>
            </a:r>
          </a:p>
          <a:p>
            <a:r>
              <a:rPr lang="en-US" dirty="0" smtClean="0"/>
              <a:t>However, gut bacteria are very important to human health, and they </a:t>
            </a:r>
            <a:r>
              <a:rPr lang="en-US" i="1" dirty="0" smtClean="0">
                <a:solidFill>
                  <a:srgbClr val="FF0000"/>
                </a:solidFill>
              </a:rPr>
              <a:t>do</a:t>
            </a:r>
            <a:r>
              <a:rPr lang="en-US" dirty="0" smtClean="0">
                <a:solidFill>
                  <a:srgbClr val="FF0000"/>
                </a:solidFill>
              </a:rPr>
              <a:t> </a:t>
            </a:r>
            <a:r>
              <a:rPr lang="en-US" dirty="0" smtClean="0"/>
              <a:t>have the pathway</a:t>
            </a:r>
          </a:p>
          <a:p>
            <a:r>
              <a:rPr lang="en-US" dirty="0" err="1" smtClean="0"/>
              <a:t>Dysbiosis</a:t>
            </a:r>
            <a:r>
              <a:rPr lang="en-US" dirty="0" smtClean="0"/>
              <a:t> in the gut is increasingly being recognized as a factor in modern diseases</a:t>
            </a:r>
            <a:endParaRPr lang="en-US" dirty="0"/>
          </a:p>
        </p:txBody>
      </p:sp>
    </p:spTree>
    <p:extLst>
      <p:ext uri="{BB962C8B-B14F-4D97-AF65-F5344CB8AC3E}">
        <p14:creationId xmlns:p14="http://schemas.microsoft.com/office/powerpoint/2010/main" val="18483445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52169</TotalTime>
  <Words>5510</Words>
  <Application>Microsoft Macintosh PowerPoint</Application>
  <PresentationFormat>On-screen Show (4:3)</PresentationFormat>
  <Paragraphs>508</Paragraphs>
  <Slides>67</Slides>
  <Notes>32</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3. Gut Microbes:  How They Help us Out</vt:lpstr>
      <vt:lpstr>Outline</vt:lpstr>
      <vt:lpstr>PowerPoint Presentation</vt:lpstr>
      <vt:lpstr>PowerPoint Presentation</vt:lpstr>
      <vt:lpstr>Gut Bacteria and Health*</vt:lpstr>
      <vt:lpstr>“Our microbes are under threat —    and the enemy is us”*</vt:lpstr>
      <vt:lpstr>H. pylori: There are Benefits!*</vt:lpstr>
      <vt:lpstr>PowerPoint Presentation</vt:lpstr>
      <vt:lpstr>Glyphosate and the Shikimate Pathway*</vt:lpstr>
      <vt:lpstr>Glyphosate and the Shikimate Pathway*</vt:lpstr>
      <vt:lpstr>Celiac Disease: an Epidemic*</vt:lpstr>
      <vt:lpstr>PowerPoint Presentation</vt:lpstr>
      <vt:lpstr>Connections Between the Gut and the Brain*</vt:lpstr>
      <vt:lpstr>Recapitulation</vt:lpstr>
      <vt:lpstr>PowerPoint Presentation</vt:lpstr>
      <vt:lpstr>Infection</vt:lpstr>
      <vt:lpstr>Leaky Gut Syndrome*</vt:lpstr>
      <vt:lpstr>Wild Speculation</vt:lpstr>
      <vt:lpstr>What Causes Increased Infection?</vt:lpstr>
      <vt:lpstr>Adrenalin Stimulates Bacterial Growth*</vt:lpstr>
      <vt:lpstr>Sulfate Depletion in Colitis *</vt:lpstr>
      <vt:lpstr>Sulfate Depletion in Colitis *</vt:lpstr>
      <vt:lpstr>Leaky Gut</vt:lpstr>
      <vt:lpstr>Microvilli in Gall Bladder Epithelium*</vt:lpstr>
      <vt:lpstr>Bacteria can Swim Across Gut Barrier!</vt:lpstr>
      <vt:lpstr>Microbial Invasion through BBB*</vt:lpstr>
      <vt:lpstr> The Good Side of Infection and Inflammation in the Brain</vt:lpstr>
      <vt:lpstr>A Possible Cause-and-Effect Relationship</vt:lpstr>
      <vt:lpstr>Infection and Atherosclerosis*</vt:lpstr>
      <vt:lpstr>What Happens if you Treat               with Antibiotics?*</vt:lpstr>
      <vt:lpstr>What Happens if you Treat               with Antibiotics?*</vt:lpstr>
      <vt:lpstr>Chlamydia pneumoniae</vt:lpstr>
      <vt:lpstr>Chlamydia Produce Heparan Sulfate!*</vt:lpstr>
      <vt:lpstr>Special Issue Devoted to Alzheimer's and Infection:* Key Points</vt:lpstr>
      <vt:lpstr>Amyloid Plaque Structure*</vt:lpstr>
      <vt:lpstr>Sepsis and the Vasculature*</vt:lpstr>
      <vt:lpstr>Effect of de-novo statin treatment on patients with sepsis plus pneumonia*</vt:lpstr>
      <vt:lpstr>Hypothesis</vt:lpstr>
      <vt:lpstr>Recapitulation</vt:lpstr>
      <vt:lpstr> </vt:lpstr>
      <vt:lpstr>Influenza (Viral Disease) </vt:lpstr>
      <vt:lpstr>Flu Vaccine Increases Risk to Other Respiratory Infections*</vt:lpstr>
      <vt:lpstr>Supplement and Dietary Protection from Influenza*</vt:lpstr>
      <vt:lpstr>Muscle Aches and Pains with Flu*</vt:lpstr>
      <vt:lpstr>Does Influenza Virus                         Transport Sulfate?</vt:lpstr>
      <vt:lpstr>Is This True More Generally?*</vt:lpstr>
      <vt:lpstr>Choline sulfate!!*</vt:lpstr>
      <vt:lpstr>PowerPoint Presentation</vt:lpstr>
      <vt:lpstr> “Flu is a threat  and Tamiflu is the answer?”*</vt:lpstr>
      <vt:lpstr>Neuraminic Acid and Tamiflu</vt:lpstr>
      <vt:lpstr>Inhibition of Neuraminidase by Dextran Sulfate*</vt:lpstr>
      <vt:lpstr>Inhibition of Neuraminidase by Dextran Sulfate*</vt:lpstr>
      <vt:lpstr>Dextran Sulfate</vt:lpstr>
      <vt:lpstr>WIKI on Dextran</vt:lpstr>
      <vt:lpstr>Side Effects from Dextran Sulfate Treatment</vt:lpstr>
      <vt:lpstr>Phase II Trial: Hepatitis C Drug*</vt:lpstr>
      <vt:lpstr>Recapitulation</vt:lpstr>
      <vt:lpstr>PowerPoint Presentation</vt:lpstr>
      <vt:lpstr>Multiple Antibiotic Resistance</vt:lpstr>
      <vt:lpstr>LDL Protects from MRSA*</vt:lpstr>
      <vt:lpstr>The Cholesterol Connection:           VLDL Fights Infections*</vt:lpstr>
      <vt:lpstr>The MRSA Epidemic*</vt:lpstr>
      <vt:lpstr>MRSA in Children On The Rise*</vt:lpstr>
      <vt:lpstr>PowerPoint Presentation</vt:lpstr>
      <vt:lpstr>Fluoroquinones: Toxic Antibiotics!*</vt:lpstr>
      <vt:lpstr>Recapitulation</vt:lpstr>
      <vt:lpstr>Summary</vt:lpstr>
    </vt:vector>
  </TitlesOfParts>
  <Company>MIT CSAIL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Gut Microbes: How they help us out</dc:title>
  <dc:creator>Stephanie Seneff</dc:creator>
  <cp:lastModifiedBy>Stephanie Seneff</cp:lastModifiedBy>
  <cp:revision>163</cp:revision>
  <cp:lastPrinted>2013-11-06T14:53:25Z</cp:lastPrinted>
  <dcterms:created xsi:type="dcterms:W3CDTF">2013-07-16T02:10:57Z</dcterms:created>
  <dcterms:modified xsi:type="dcterms:W3CDTF">2013-11-07T15:07:00Z</dcterms:modified>
</cp:coreProperties>
</file>