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9" r:id="rId2"/>
    <p:sldId id="260" r:id="rId3"/>
    <p:sldId id="261" r:id="rId4"/>
    <p:sldId id="308" r:id="rId5"/>
    <p:sldId id="262" r:id="rId6"/>
    <p:sldId id="279" r:id="rId7"/>
    <p:sldId id="28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81" r:id="rId20"/>
    <p:sldId id="283" r:id="rId21"/>
    <p:sldId id="284" r:id="rId22"/>
    <p:sldId id="285" r:id="rId23"/>
    <p:sldId id="287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72D98-A531-8B4A-9AA5-A526D1E82D43}" type="datetimeFigureOut">
              <a:rPr lang="en-US" smtClean="0"/>
              <a:t>6/5/14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6584E-990D-564D-B389-E052C5C16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NatureAutismRising.pdf</a:t>
            </a:r>
            <a:endParaRPr lang="en-US" dirty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*See: http://</a:t>
            </a:r>
            <a:r>
              <a:rPr lang="en-US" dirty="0" err="1" smtClean="0"/>
              <a:t>www.usaprepares.com</a:t>
            </a:r>
            <a:r>
              <a:rPr lang="en-US" dirty="0" smtClean="0"/>
              <a:t>/health/scientists-link-obesity-to-gut-bacteria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7B3BF-44F7-9147-85FA-CE6DB64F12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2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Wendy/Chatelier_microbiome_metabolic_markers_2013.pdf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treasures/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3 | Functional and phylogenetic shifts in the LGC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microbiome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Top, observed increase (red) or decrease (green) of functions and phylogenetic groups. Bottom, potential drivers (yellow) of inflammation related to decreased richness. Left, antibiotic-mediated perturbation of the richness; Right,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proteobacterial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lipopolysaccharide-mediated perturbation of the richness. AB, antibiotic; IR, insulin resistance.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98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Sugar intake per capita in the United Kingdom from 1700 to 1978 (30, 31; E) and in the United States from 1975 to 2000 (32; 􏰏) is compared with obesity rates in the United States in non-Hispanic white men aged60–69y(17;F).Valuesfor1880-1910arebasedonstudiesconducted in male Civil War veterans aged 50–59 y (18).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8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Swine/</a:t>
            </a:r>
            <a:r>
              <a:rPr lang="en-US" dirty="0" err="1" smtClean="0"/>
              <a:t>pigs_fed_GMOs_inflamed_gut.pdf</a:t>
            </a:r>
            <a:endParaRPr lang="en-US" dirty="0" smtClean="0"/>
          </a:p>
          <a:p>
            <a:r>
              <a:rPr lang="en-US" dirty="0" smtClean="0"/>
              <a:t>Also </a:t>
            </a:r>
            <a:r>
              <a:rPr lang="sv-SE" dirty="0" err="1" smtClean="0"/>
              <a:t>pigs_GMOs_summary.pdf</a:t>
            </a:r>
            <a:endParaRPr lang="sv-SE" dirty="0" smtClean="0"/>
          </a:p>
          <a:p>
            <a:r>
              <a:rPr lang="pl-PL" dirty="0" smtClean="0"/>
              <a:t>./</a:t>
            </a:r>
            <a:r>
              <a:rPr lang="pl-PL" dirty="0" err="1" smtClean="0"/>
              <a:t>Pigs_Study_NaturalNews.pdf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DD34-02D7-3B47-B066-80BA7DEE6CD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Celiac disease has quadrupled in the US in last 50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8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serum is more than four times as likely to carry those</a:t>
            </a:r>
          </a:p>
          <a:p>
            <a:r>
              <a:rPr lang="en-US" dirty="0" smtClean="0"/>
              <a:t>Antibodies (to gluten)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14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</a:t>
            </a:r>
            <a:r>
              <a:rPr lang="en-US" dirty="0" err="1" smtClean="0"/>
              <a:t>pesticides_for_wheat_slides.pdf</a:t>
            </a:r>
            <a:endParaRPr lang="en-US" dirty="0" smtClean="0"/>
          </a:p>
          <a:p>
            <a:r>
              <a:rPr lang="en-US" dirty="0" smtClean="0"/>
              <a:t>glyphosate/</a:t>
            </a:r>
            <a:r>
              <a:rPr lang="en-US" dirty="0" err="1" smtClean="0"/>
              <a:t>Axial_XL.text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8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Csail</a:t>
            </a:r>
            <a:r>
              <a:rPr lang="en-US" dirty="0" smtClean="0"/>
              <a:t>/2014/Anthony/</a:t>
            </a:r>
            <a:r>
              <a:rPr lang="en-US" smtClean="0"/>
              <a:t>ancient_wheat_not_allergenic.text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8B92-B5BA-6747-B32B-63F71F4D37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16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**./ </a:t>
            </a:r>
            <a:r>
              <a:rPr lang="en-US" dirty="0" err="1" smtClean="0"/>
              <a:t>bifidobacteria_celiac_disease.text</a:t>
            </a:r>
            <a:endParaRPr lang="en-US" dirty="0" smtClean="0"/>
          </a:p>
          <a:p>
            <a:r>
              <a:rPr lang="en-US" dirty="0" smtClean="0"/>
              <a:t>Cancer/</a:t>
            </a:r>
            <a:r>
              <a:rPr lang="en-US" dirty="0" err="1" smtClean="0"/>
              <a:t>Celiac_disease_increases_hodgkins_lymphoma.text</a:t>
            </a:r>
            <a:endParaRPr lang="en-US" dirty="0" smtClean="0"/>
          </a:p>
          <a:p>
            <a:r>
              <a:rPr lang="en-US" dirty="0" smtClean="0"/>
              <a:t>3-4 fold</a:t>
            </a:r>
            <a:r>
              <a:rPr lang="en-US" baseline="0" dirty="0" smtClean="0"/>
              <a:t> increased risk to non-</a:t>
            </a:r>
            <a:r>
              <a:rPr lang="en-US" baseline="0" dirty="0" err="1" smtClean="0"/>
              <a:t>Hodgkins</a:t>
            </a:r>
            <a:r>
              <a:rPr lang="en-US" baseline="0" dirty="0" smtClean="0"/>
              <a:t> lymphoma</a:t>
            </a:r>
            <a:endParaRPr lang="en-US" dirty="0" smtClean="0"/>
          </a:p>
          <a:p>
            <a:r>
              <a:rPr lang="en-US" dirty="0" smtClean="0"/>
              <a:t>./</a:t>
            </a:r>
            <a:r>
              <a:rPr lang="en-US" dirty="0" err="1" smtClean="0"/>
              <a:t>Celiac_and_bacteria.text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4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inflammatory_bowel_disease_children.text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Nancy/</a:t>
            </a:r>
            <a:r>
              <a:rPr lang="en-US" dirty="0" err="1" smtClean="0"/>
              <a:t>latest_plots</a:t>
            </a:r>
            <a:r>
              <a:rPr lang="en-US" dirty="0" smtClean="0"/>
              <a:t>/6-yr-old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autism.gif</a:t>
            </a:r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dirty="0" smtClean="0">
                <a:effectLst/>
              </a:rPr>
              <a:t>autism: USDE</a:t>
            </a:r>
          </a:p>
          <a:p>
            <a:r>
              <a:rPr lang="en-US" dirty="0" smtClean="0">
                <a:effectLst/>
              </a:rPr>
              <a:t>oil consumption: USDA</a:t>
            </a:r>
          </a:p>
          <a:p>
            <a:r>
              <a:rPr lang="en-US" dirty="0" smtClean="0">
                <a:effectLst/>
              </a:rPr>
              <a:t>glyphosate: USDA</a:t>
            </a:r>
          </a:p>
          <a:p>
            <a:r>
              <a:rPr lang="en-US" dirty="0" smtClean="0">
                <a:effectLst/>
              </a:rPr>
              <a:t>GE crops: USDA</a:t>
            </a:r>
          </a:p>
          <a:p>
            <a:r>
              <a:rPr lang="en-US" dirty="0" smtClean="0">
                <a:effectLst/>
              </a:rPr>
              <a:t>Mortality data: CDC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5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54437-502D-5742-A19B-72BDA7285C3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54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www.ticotimes.net</a:t>
            </a:r>
            <a:r>
              <a:rPr lang="en-US" dirty="0" smtClean="0"/>
              <a:t>/More-news/News-Briefs/What-is-killing-the-young-men-of-Canas-_Wednesday-August-07-2013</a:t>
            </a:r>
          </a:p>
          <a:p>
            <a:r>
              <a:rPr lang="en-US" dirty="0" smtClean="0"/>
              <a:t>./</a:t>
            </a:r>
            <a:r>
              <a:rPr lang="it-IT" dirty="0" err="1" smtClean="0"/>
              <a:t>diabetes_farmers_costa_rica.pdf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90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Project/Glyphosate/</a:t>
            </a:r>
            <a:r>
              <a:rPr lang="en-US" dirty="0" err="1" smtClean="0"/>
              <a:t>glyphosate_sri_lanka_kidney_failure_epidemiology.pdf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9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Sri Lanka is the only other nation that has banned glyphosate.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4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Nancy/</a:t>
            </a:r>
            <a:r>
              <a:rPr lang="en-US" dirty="0" err="1" smtClean="0"/>
              <a:t>latest_plots</a:t>
            </a:r>
            <a:r>
              <a:rPr lang="en-US" dirty="0" smtClean="0"/>
              <a:t>/6-yr-old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autism.gif</a:t>
            </a:r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dirty="0" smtClean="0">
                <a:effectLst/>
              </a:rPr>
              <a:t>autism: USDE</a:t>
            </a:r>
          </a:p>
          <a:p>
            <a:r>
              <a:rPr lang="en-US" dirty="0" smtClean="0">
                <a:effectLst/>
              </a:rPr>
              <a:t>oil consumption: USDA</a:t>
            </a:r>
          </a:p>
          <a:p>
            <a:r>
              <a:rPr lang="en-US" dirty="0" smtClean="0">
                <a:effectLst/>
              </a:rPr>
              <a:t>glyphosate: USDA</a:t>
            </a:r>
          </a:p>
          <a:p>
            <a:r>
              <a:rPr lang="en-US" dirty="0" smtClean="0">
                <a:effectLst/>
              </a:rPr>
              <a:t>GE crops: USDA</a:t>
            </a:r>
          </a:p>
          <a:p>
            <a:r>
              <a:rPr lang="en-US" dirty="0" smtClean="0">
                <a:effectLst/>
              </a:rPr>
              <a:t>Mortality data: CDC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Glypohsate</a:t>
            </a:r>
            <a:r>
              <a:rPr lang="en-US" dirty="0" smtClean="0"/>
              <a:t>/</a:t>
            </a:r>
            <a:r>
              <a:rPr lang="sv-SE" dirty="0" smtClean="0"/>
              <a:t>seralini_2014_pesticide_toxicity_adjuvants.pdf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EF46-CDE8-734E-B046-8EFCF61323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1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 </a:t>
            </a:r>
            <a:r>
              <a:rPr lang="hr-HR" dirty="0" smtClean="0"/>
              <a:t>Mesnage_Seralini_2014_glyphosate_toxicity_proven.pdf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first time that all these formulated pesticides have been tested on human cells well below agricultural dilutions.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adjuvants were also more cytotoxic through the disruption of membrane and mitochondrial respiration,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1000-fold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enhancement w/ adjuvants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6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www.greenmedinfo.com</a:t>
            </a:r>
            <a:r>
              <a:rPr lang="en-US" dirty="0" smtClean="0"/>
              <a:t>/blog/how-extreme-levels-roundup-food-became-industry-normal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8B92-B5BA-6747-B32B-63F71F4D37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8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de-DE" dirty="0" err="1" smtClean="0"/>
              <a:t>SoyFormulaSeizuresAutism.pdf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</a:t>
            </a:r>
            <a:r>
              <a:rPr lang="en-US" dirty="0" err="1" smtClean="0"/>
              <a:t>zinc_deficiency_autism.text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</a:t>
            </a:r>
            <a:r>
              <a:rPr lang="en-US" dirty="0" err="1" smtClean="0"/>
              <a:t>zinc_deficiency_autism.text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9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4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4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7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6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6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3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1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2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5FD4-16B3-DD45-B0C5-7337C7CD4F02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ybean_o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57" y="3921405"/>
            <a:ext cx="2439675" cy="2995410"/>
          </a:xfrm>
          <a:prstGeom prst="rect">
            <a:avLst/>
          </a:prstGeom>
        </p:spPr>
      </p:pic>
      <p:pic>
        <p:nvPicPr>
          <p:cNvPr id="7" name="Picture 6" descr="round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0" y="2603327"/>
            <a:ext cx="3842080" cy="3842080"/>
          </a:xfrm>
          <a:prstGeom prst="rect">
            <a:avLst/>
          </a:prstGeom>
        </p:spPr>
      </p:pic>
      <p:pic>
        <p:nvPicPr>
          <p:cNvPr id="5" name="Content Placeholder 3" descr="protein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r="3532"/>
          <a:stretch>
            <a:fillRect/>
          </a:stretch>
        </p:blipFill>
        <p:spPr>
          <a:xfrm>
            <a:off x="244538" y="2407470"/>
            <a:ext cx="2914619" cy="1602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7091"/>
            <a:ext cx="7772400" cy="1798109"/>
          </a:xfrm>
        </p:spPr>
        <p:txBody>
          <a:bodyPr>
            <a:normAutofit/>
          </a:bodyPr>
          <a:lstStyle/>
          <a:p>
            <a:r>
              <a:rPr lang="en-US" b="1" dirty="0" smtClean="0"/>
              <a:t>Is Roundup the Toxic Chemical That’s Making Us All Sick?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066" y="2223635"/>
            <a:ext cx="6400800" cy="17526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Stephanie Seneff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MIT CSAIL</a:t>
            </a:r>
          </a:p>
          <a:p>
            <a:r>
              <a:rPr lang="en-US" smtClean="0">
                <a:solidFill>
                  <a:schemeClr val="tx1"/>
                </a:solidFill>
              </a:rPr>
              <a:t>June 5, </a:t>
            </a:r>
            <a:r>
              <a:rPr lang="en-US" dirty="0" smtClean="0">
                <a:solidFill>
                  <a:schemeClr val="tx1"/>
                </a:solidFill>
              </a:rPr>
              <a:t>2014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little-baby-with-bott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8" y="4248884"/>
            <a:ext cx="3221566" cy="21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Enhancing Effect of Adjuvants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“Adjuvants </a:t>
            </a:r>
            <a:r>
              <a:rPr lang="en-US" dirty="0"/>
              <a:t>in pesticides are generally declared as </a:t>
            </a:r>
            <a:r>
              <a:rPr lang="en-US" dirty="0" err="1"/>
              <a:t>inerts</a:t>
            </a:r>
            <a:r>
              <a:rPr lang="en-US" dirty="0"/>
              <a:t>, and for this reason they are not tested in long-term regulatory experiments. It is thus very surprising that they amplify </a:t>
            </a:r>
            <a:r>
              <a:rPr lang="en-US" i="1" dirty="0">
                <a:solidFill>
                  <a:srgbClr val="FF0000"/>
                </a:solidFill>
              </a:rPr>
              <a:t>up to 1000 times </a:t>
            </a:r>
            <a:r>
              <a:rPr lang="en-US" dirty="0"/>
              <a:t>the toxicity of their APs </a:t>
            </a:r>
            <a:r>
              <a:rPr lang="en-US" dirty="0" smtClean="0"/>
              <a:t>[Active Principles] in </a:t>
            </a:r>
            <a:r>
              <a:rPr lang="en-US" dirty="0"/>
              <a:t>100% of the cases where they are indicated to be present by the </a:t>
            </a:r>
            <a:r>
              <a:rPr lang="en-US" dirty="0" smtClean="0"/>
              <a:t>manufacturer.”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067" y="6434667"/>
            <a:ext cx="725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/>
              <a:t>R. </a:t>
            </a:r>
            <a:r>
              <a:rPr lang="en-US" dirty="0" err="1"/>
              <a:t>Mesnage</a:t>
            </a:r>
            <a:r>
              <a:rPr lang="en-US" dirty="0"/>
              <a:t> et </a:t>
            </a:r>
            <a:r>
              <a:rPr lang="en-US" dirty="0" err="1"/>
              <a:t>al.BioMed</a:t>
            </a:r>
            <a:r>
              <a:rPr lang="en-US" dirty="0"/>
              <a:t> Research International 2014; Article ID:179691.</a:t>
            </a:r>
          </a:p>
        </p:txBody>
      </p:sp>
    </p:spTree>
    <p:extLst>
      <p:ext uri="{BB962C8B-B14F-4D97-AF65-F5344CB8AC3E}">
        <p14:creationId xmlns:p14="http://schemas.microsoft.com/office/powerpoint/2010/main" val="417245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Roundup Safety Claims Disputed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“It </a:t>
            </a:r>
            <a:r>
              <a:rPr lang="en-US" dirty="0"/>
              <a:t>is commonly believed that Roundup is among the safest pesticides.  </a:t>
            </a:r>
            <a:r>
              <a:rPr lang="en-US" dirty="0" smtClean="0"/>
              <a:t>… Despite </a:t>
            </a:r>
            <a:r>
              <a:rPr lang="en-US" dirty="0"/>
              <a:t>its reputation, </a:t>
            </a:r>
            <a:r>
              <a:rPr lang="en-US" i="1" dirty="0">
                <a:solidFill>
                  <a:srgbClr val="FF0000"/>
                </a:solidFill>
              </a:rPr>
              <a:t>Roundup was by far the most toxic among the herbicides and insecticides tested</a:t>
            </a:r>
            <a:r>
              <a:rPr lang="en-US" dirty="0"/>
              <a:t>. This inconsistency between scientific fact and industrial claim may be attributed to huge economic interests, which have been found to falsify health risk assessments and </a:t>
            </a:r>
            <a:r>
              <a:rPr lang="en-US" i="1" dirty="0">
                <a:solidFill>
                  <a:srgbClr val="FF0000"/>
                </a:solidFill>
              </a:rPr>
              <a:t>delay health policy </a:t>
            </a:r>
            <a:r>
              <a:rPr lang="en-US" i="1" dirty="0" smtClean="0">
                <a:solidFill>
                  <a:srgbClr val="FF0000"/>
                </a:solidFill>
              </a:rPr>
              <a:t>decisions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2534" y="6086899"/>
            <a:ext cx="7751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R. </a:t>
            </a:r>
            <a:r>
              <a:rPr lang="en-US" sz="2000" dirty="0" err="1" smtClean="0"/>
              <a:t>Mesnage</a:t>
            </a:r>
            <a:r>
              <a:rPr lang="en-US" sz="2000" dirty="0" smtClean="0"/>
              <a:t> et al., Biomed Research International, </a:t>
            </a:r>
            <a:r>
              <a:rPr lang="fr-FR" sz="2000" dirty="0"/>
              <a:t>Volume 2014 (2014), </a:t>
            </a:r>
            <a:endParaRPr lang="fr-FR" sz="2000" dirty="0" smtClean="0"/>
          </a:p>
          <a:p>
            <a:r>
              <a:rPr lang="fr-FR" sz="2000" dirty="0" smtClean="0"/>
              <a:t>Article </a:t>
            </a:r>
            <a:r>
              <a:rPr lang="fr-FR" sz="2000" dirty="0"/>
              <a:t>ID </a:t>
            </a:r>
            <a:r>
              <a:rPr lang="fr-FR" sz="2000" dirty="0" smtClean="0"/>
              <a:t>179691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4936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5708" y="1988565"/>
            <a:ext cx="618349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Okay, It’s toxic!</a:t>
            </a:r>
          </a:p>
          <a:p>
            <a:pPr algn="ctr"/>
            <a:r>
              <a:rPr lang="en-US" sz="5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 are we exposed?</a:t>
            </a:r>
          </a:p>
          <a:p>
            <a:pPr algn="ctr"/>
            <a:endParaRPr lang="en-US" sz="5400" b="1" dirty="0" smtClean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Very little data!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47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57733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Glyphosate Test Report: Findings in American Mother's Breast milk, urine and </a:t>
            </a:r>
            <a:r>
              <a:rPr lang="en-US" sz="3600" b="1" dirty="0" smtClean="0"/>
              <a:t>water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Moms Across America initiative!</a:t>
            </a:r>
          </a:p>
          <a:p>
            <a:r>
              <a:rPr lang="en-US" dirty="0" smtClean="0"/>
              <a:t>Breast milk levels ranging from 76 </a:t>
            </a:r>
            <a:r>
              <a:rPr lang="en-US" dirty="0" err="1"/>
              <a:t>ug</a:t>
            </a:r>
            <a:r>
              <a:rPr lang="en-US" dirty="0"/>
              <a:t>/l to 166 </a:t>
            </a:r>
            <a:r>
              <a:rPr lang="en-US" dirty="0" err="1"/>
              <a:t>ug</a:t>
            </a:r>
            <a:r>
              <a:rPr lang="en-US" dirty="0"/>
              <a:t>/l are 760 to 1600 times higher than the European Drinking Water Directive allows </a:t>
            </a:r>
            <a:endParaRPr lang="en-US" dirty="0" smtClean="0"/>
          </a:p>
          <a:p>
            <a:r>
              <a:rPr lang="en-US" dirty="0"/>
              <a:t>Urine testing shows glyphosate levels over 10 times higher than in Europe</a:t>
            </a:r>
          </a:p>
          <a:p>
            <a:r>
              <a:rPr lang="en-US" dirty="0" smtClean="0"/>
              <a:t>Monsanto is wrong regarding bioaccumulation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400800"/>
            <a:ext cx="5159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Posted </a:t>
            </a:r>
            <a:r>
              <a:rPr lang="en-US" dirty="0"/>
              <a:t>on Apr 6 2014 - 4:19am by Sustainable Pulse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undupLevelsInSoybean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87" r="-28187"/>
          <a:stretch>
            <a:fillRect/>
          </a:stretch>
        </p:blipFill>
        <p:spPr>
          <a:xfrm>
            <a:off x="1158833" y="964068"/>
            <a:ext cx="7264400" cy="3995140"/>
          </a:xfrm>
        </p:spPr>
      </p:pic>
      <p:sp>
        <p:nvSpPr>
          <p:cNvPr id="5" name="TextBox 4"/>
          <p:cNvSpPr txBox="1"/>
          <p:nvPr/>
        </p:nvSpPr>
        <p:spPr>
          <a:xfrm>
            <a:off x="0" y="6385467"/>
            <a:ext cx="897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www.greenmedinfo.com</a:t>
            </a:r>
            <a:r>
              <a:rPr lang="en-US" dirty="0"/>
              <a:t>/blog/how-extreme-levels-roundup-food-became-industry-normal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2400" y="5915004"/>
            <a:ext cx="738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 smtClean="0"/>
              <a:t>Figure 1,  </a:t>
            </a:r>
            <a:r>
              <a:rPr lang="fr-FR" sz="2000" dirty="0" err="1"/>
              <a:t>T</a:t>
            </a:r>
            <a:r>
              <a:rPr lang="fr-FR" sz="2000" dirty="0"/>
              <a:t>. Bohn et al. Food </a:t>
            </a:r>
            <a:r>
              <a:rPr lang="fr-FR" sz="2000" dirty="0" err="1"/>
              <a:t>Chemistry</a:t>
            </a:r>
            <a:r>
              <a:rPr lang="fr-FR" sz="2000" dirty="0"/>
              <a:t> 153, 15 </a:t>
            </a:r>
            <a:r>
              <a:rPr lang="fr-FR" sz="2000" dirty="0" err="1"/>
              <a:t>June</a:t>
            </a:r>
            <a:r>
              <a:rPr lang="fr-FR" sz="2000" dirty="0"/>
              <a:t> 2014, 207-215.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3425" y="2906760"/>
            <a:ext cx="57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5.6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0615"/>
            <a:ext cx="8229600" cy="1629469"/>
          </a:xfrm>
          <a:solidFill>
            <a:srgbClr val="FFFA97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“Another </a:t>
            </a:r>
            <a:r>
              <a:rPr lang="en-US" sz="2800" dirty="0"/>
              <a:t>claim of Monsanto's has been that residue levels of up to </a:t>
            </a:r>
            <a:r>
              <a:rPr lang="en-US" sz="2800" i="1" dirty="0">
                <a:solidFill>
                  <a:srgbClr val="FF0000"/>
                </a:solidFill>
              </a:rPr>
              <a:t>5.6</a:t>
            </a:r>
            <a:r>
              <a:rPr lang="en-US" sz="2800" dirty="0"/>
              <a:t> mg/kg in GM-soy </a:t>
            </a:r>
            <a:r>
              <a:rPr lang="en-US" sz="2800" dirty="0" smtClean="0"/>
              <a:t>represent "</a:t>
            </a:r>
            <a:r>
              <a:rPr lang="en-US" sz="2800" dirty="0"/>
              <a:t>...</a:t>
            </a:r>
            <a:r>
              <a:rPr lang="en-US" sz="2800" i="1" dirty="0">
                <a:solidFill>
                  <a:srgbClr val="FF0000"/>
                </a:solidFill>
              </a:rPr>
              <a:t>extreme levels</a:t>
            </a:r>
            <a:r>
              <a:rPr lang="en-US" sz="2800" dirty="0"/>
              <a:t>, and far higher </a:t>
            </a:r>
            <a:r>
              <a:rPr lang="en-US" sz="2800" dirty="0" smtClean="0"/>
              <a:t>                                                    than </a:t>
            </a:r>
            <a:r>
              <a:rPr lang="en-US" sz="2800" dirty="0"/>
              <a:t>those typically found" (Monsanto 1999)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3947" y="9961"/>
            <a:ext cx="8112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Study of glyphosate and AMPA (breakdown product) residues in soy crops</a:t>
            </a:r>
            <a:r>
              <a:rPr lang="en-US" sz="3200" b="1" dirty="0" smtClean="0">
                <a:solidFill>
                  <a:srgbClr val="FF0000"/>
                </a:solidFill>
              </a:rPr>
              <a:t>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7165" y="3306215"/>
            <a:ext cx="3929554" cy="23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10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339" y="274638"/>
            <a:ext cx="961813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Soy Formula Linked to Seizures in Autism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"There was a 2.6-fold higher rate of febrile seizures, a 2.1-fold higher rate of epilepsy comorbidity and a 4-fold higher rate of simple partial seizures in the autistic children fed soy-based </a:t>
            </a:r>
            <a:r>
              <a:rPr lang="en-US" i="1" dirty="0" smtClean="0"/>
              <a:t>formula"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oy_seizu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66" y="3924830"/>
            <a:ext cx="3886200" cy="218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073" y="6343598"/>
            <a:ext cx="839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CJ </a:t>
            </a:r>
            <a:r>
              <a:rPr lang="en-US" sz="2000" dirty="0" err="1"/>
              <a:t>Westmark</a:t>
            </a:r>
            <a:r>
              <a:rPr lang="en-US" sz="2000" dirty="0"/>
              <a:t>, </a:t>
            </a:r>
            <a:r>
              <a:rPr lang="en-US" sz="2000" dirty="0" err="1"/>
              <a:t>PLOSOne</a:t>
            </a:r>
            <a:r>
              <a:rPr lang="en-US" sz="2000" dirty="0"/>
              <a:t> March 12, 2014, DOI: 10.1371/journal.pone.0080488.</a:t>
            </a:r>
          </a:p>
        </p:txBody>
      </p:sp>
    </p:spTree>
    <p:extLst>
      <p:ext uri="{BB962C8B-B14F-4D97-AF65-F5344CB8AC3E}">
        <p14:creationId xmlns:p14="http://schemas.microsoft.com/office/powerpoint/2010/main" val="400211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ismribb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06" y="1741752"/>
            <a:ext cx="1434662" cy="251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"/>
            <a:ext cx="8229600" cy="1143000"/>
          </a:xfrm>
        </p:spPr>
        <p:txBody>
          <a:bodyPr/>
          <a:lstStyle/>
          <a:p>
            <a:r>
              <a:rPr lang="en-US" b="1" dirty="0" smtClean="0"/>
              <a:t>Some Biomarkers for Autism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18"/>
            <a:ext cx="8386168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Disrupted gut bacteria; inflammatory bowel</a:t>
            </a:r>
          </a:p>
          <a:p>
            <a:r>
              <a:rPr lang="en-US" dirty="0" smtClean="0"/>
              <a:t>Low serum sulfate</a:t>
            </a:r>
          </a:p>
          <a:p>
            <a:r>
              <a:rPr lang="en-US" dirty="0"/>
              <a:t>Methionine deficiency</a:t>
            </a:r>
          </a:p>
          <a:p>
            <a:r>
              <a:rPr lang="en-US" dirty="0"/>
              <a:t>Serotonin and melatonin </a:t>
            </a:r>
            <a:r>
              <a:rPr lang="en-US" dirty="0" smtClean="0"/>
              <a:t>deficiency</a:t>
            </a:r>
          </a:p>
          <a:p>
            <a:r>
              <a:rPr lang="en-US" dirty="0"/>
              <a:t>Defective </a:t>
            </a:r>
            <a:r>
              <a:rPr lang="en-US" dirty="0" smtClean="0"/>
              <a:t>aromatase</a:t>
            </a:r>
          </a:p>
          <a:p>
            <a:r>
              <a:rPr lang="en-US" dirty="0" smtClean="0"/>
              <a:t>Zinc and iron deficiency</a:t>
            </a:r>
          </a:p>
          <a:p>
            <a:r>
              <a:rPr lang="en-US" dirty="0" smtClean="0"/>
              <a:t>Urinary p-cresol</a:t>
            </a:r>
          </a:p>
          <a:p>
            <a:r>
              <a:rPr lang="en-US" dirty="0" smtClean="0"/>
              <a:t>Mitochondrial disorder</a:t>
            </a:r>
          </a:p>
          <a:p>
            <a:r>
              <a:rPr lang="en-US" dirty="0" smtClean="0"/>
              <a:t>Seizures; Glutamate toxicity in the brain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8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ismribb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06" y="1741752"/>
            <a:ext cx="1434662" cy="251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"/>
            <a:ext cx="8229600" cy="1143000"/>
          </a:xfrm>
        </p:spPr>
        <p:txBody>
          <a:bodyPr/>
          <a:lstStyle/>
          <a:p>
            <a:r>
              <a:rPr lang="en-US" b="1" dirty="0" smtClean="0"/>
              <a:t>Some Biomarkers for Autism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18"/>
            <a:ext cx="8386168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Disrupted gut bacteria; inflammatory bowel</a:t>
            </a:r>
          </a:p>
          <a:p>
            <a:r>
              <a:rPr lang="en-US" dirty="0" smtClean="0"/>
              <a:t>Low serum sulfate</a:t>
            </a:r>
          </a:p>
          <a:p>
            <a:r>
              <a:rPr lang="en-US" dirty="0"/>
              <a:t>Methionine deficiency</a:t>
            </a:r>
          </a:p>
          <a:p>
            <a:r>
              <a:rPr lang="en-US" dirty="0"/>
              <a:t>Serotonin and melatonin </a:t>
            </a:r>
            <a:r>
              <a:rPr lang="en-US" dirty="0" smtClean="0"/>
              <a:t>deficiency</a:t>
            </a:r>
          </a:p>
          <a:p>
            <a:r>
              <a:rPr lang="en-US" dirty="0"/>
              <a:t>Defective </a:t>
            </a:r>
            <a:r>
              <a:rPr lang="en-US" dirty="0" smtClean="0"/>
              <a:t>aromatase</a:t>
            </a:r>
          </a:p>
          <a:p>
            <a:r>
              <a:rPr lang="en-US" dirty="0" smtClean="0"/>
              <a:t>Zinc and iron deficiency</a:t>
            </a:r>
          </a:p>
          <a:p>
            <a:r>
              <a:rPr lang="en-US" dirty="0" smtClean="0"/>
              <a:t>Urinary p-cresol</a:t>
            </a:r>
          </a:p>
          <a:p>
            <a:r>
              <a:rPr lang="en-US" dirty="0" smtClean="0"/>
              <a:t>Mitochondrial disorder</a:t>
            </a:r>
          </a:p>
          <a:p>
            <a:r>
              <a:rPr lang="en-US" dirty="0" smtClean="0"/>
              <a:t>Seizures; Glutamate toxicity in the brain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2401467"/>
            <a:ext cx="7289800" cy="1815882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These can all be explained as potential         effects of glyphosate on biological systems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102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0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Dementia and Autism Have                  Much in Common</a:t>
            </a:r>
            <a:endParaRPr lang="en-US" b="1" dirty="0"/>
          </a:p>
        </p:txBody>
      </p:sp>
      <p:pic>
        <p:nvPicPr>
          <p:cNvPr id="4" name="Picture 3" descr="dementia deat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3755"/>
            <a:ext cx="8077200" cy="534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191" y="6415789"/>
            <a:ext cx="385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kindly provided by Nancy Swanson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8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610" y="2967335"/>
            <a:ext cx="796680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Digestive System Disorders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65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Frightening Trend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600" y="6485467"/>
            <a:ext cx="464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*</a:t>
            </a:r>
            <a:r>
              <a:rPr lang="sv-SE" dirty="0"/>
              <a:t>K. </a:t>
            </a:r>
            <a:r>
              <a:rPr lang="sv-SE" dirty="0" err="1"/>
              <a:t>Weintraub</a:t>
            </a:r>
            <a:r>
              <a:rPr lang="sv-SE" dirty="0"/>
              <a:t>, Nature 479, Nov. 3 2011, 22-24.</a:t>
            </a:r>
            <a:endParaRPr lang="en-US" dirty="0"/>
          </a:p>
        </p:txBody>
      </p:sp>
      <p:pic>
        <p:nvPicPr>
          <p:cNvPr id="6" name="Picture 5" descr="autism_rising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417638"/>
            <a:ext cx="5735245" cy="4839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4667" y="141763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759551" y="220133"/>
            <a:ext cx="1351516" cy="2540000"/>
            <a:chOff x="6759551" y="220133"/>
            <a:chExt cx="1351516" cy="2540000"/>
          </a:xfrm>
        </p:grpSpPr>
        <p:sp>
          <p:nvSpPr>
            <p:cNvPr id="7" name="Freeform 6"/>
            <p:cNvSpPr/>
            <p:nvPr/>
          </p:nvSpPr>
          <p:spPr>
            <a:xfrm>
              <a:off x="7281333" y="220133"/>
              <a:ext cx="829734" cy="2540000"/>
            </a:xfrm>
            <a:custGeom>
              <a:avLst/>
              <a:gdLst>
                <a:gd name="connsiteX0" fmla="*/ 0 w 829734"/>
                <a:gd name="connsiteY0" fmla="*/ 2540000 h 2540000"/>
                <a:gd name="connsiteX1" fmla="*/ 338667 w 829734"/>
                <a:gd name="connsiteY1" fmla="*/ 1456267 h 2540000"/>
                <a:gd name="connsiteX2" fmla="*/ 829734 w 829734"/>
                <a:gd name="connsiteY2" fmla="*/ 0 h 2540000"/>
                <a:gd name="connsiteX3" fmla="*/ 829734 w 829734"/>
                <a:gd name="connsiteY3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4" h="2540000">
                  <a:moveTo>
                    <a:pt x="0" y="2540000"/>
                  </a:moveTo>
                  <a:lnTo>
                    <a:pt x="338667" y="1456267"/>
                  </a:lnTo>
                  <a:lnTo>
                    <a:pt x="829734" y="0"/>
                  </a:lnTo>
                  <a:lnTo>
                    <a:pt x="829734" y="0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6759551" y="1092703"/>
              <a:ext cx="135151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55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b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Gut Microbes and Obesity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82" y="1417638"/>
            <a:ext cx="841801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Our microbes outnumber our own cells 10 to 1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There </a:t>
            </a:r>
            <a:r>
              <a:rPr lang="en-US" dirty="0">
                <a:solidFill>
                  <a:srgbClr val="FFFF00"/>
                </a:solidFill>
              </a:rPr>
              <a:t>are between 200 and 300 different species in a typical person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Glyphosate causes a loss of beneficial bacteria and an overgrowth of pathogens in the gut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Pathogens release toxic phenols (e.g., p-cresol)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This can lead to inflammatory bowel disease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 And a direct path to obesity!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Gut microbes from an obese person induced obesity in mice*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036" y="6387491"/>
            <a:ext cx="7247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*N.  </a:t>
            </a:r>
            <a:r>
              <a:rPr lang="en-US" sz="2000" dirty="0" err="1" smtClean="0">
                <a:solidFill>
                  <a:srgbClr val="FFFF00"/>
                </a:solidFill>
              </a:rPr>
              <a:t>Fei</a:t>
            </a:r>
            <a:r>
              <a:rPr lang="en-US" sz="2000" dirty="0" smtClean="0">
                <a:solidFill>
                  <a:srgbClr val="FFFF00"/>
                </a:solidFill>
              </a:rPr>
              <a:t> and L.  Zhao, The ISME Journal, Online Publication Dec. 2012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crobiome_H2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7" r="-12977"/>
          <a:stretch>
            <a:fillRect/>
          </a:stretch>
        </p:blipFill>
        <p:spPr>
          <a:xfrm>
            <a:off x="-666530" y="538566"/>
            <a:ext cx="10639882" cy="5851525"/>
          </a:xfrm>
        </p:spPr>
      </p:pic>
      <p:sp>
        <p:nvSpPr>
          <p:cNvPr id="5" name="TextBox 4"/>
          <p:cNvSpPr txBox="1"/>
          <p:nvPr/>
        </p:nvSpPr>
        <p:spPr>
          <a:xfrm>
            <a:off x="1854200" y="6540500"/>
            <a:ext cx="623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*</a:t>
            </a:r>
            <a:r>
              <a:rPr lang="fr-FR" dirty="0"/>
              <a:t>Figure 3, Le Chatelier et al., Nature 500, </a:t>
            </a:r>
            <a:r>
              <a:rPr lang="fr-FR" dirty="0" err="1"/>
              <a:t>Aug</a:t>
            </a:r>
            <a:r>
              <a:rPr lang="fr-FR" dirty="0"/>
              <a:t> 29, 2013, 541-548.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Obesity Switch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84" y="5790371"/>
            <a:ext cx="2068044" cy="523220"/>
          </a:xfrm>
          <a:prstGeom prst="rect">
            <a:avLst/>
          </a:prstGeom>
          <a:solidFill>
            <a:srgbClr val="FCFFB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Glyphosate!!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77401" y="4187873"/>
            <a:ext cx="2374017" cy="972602"/>
          </a:xfrm>
          <a:prstGeom prst="rect">
            <a:avLst/>
          </a:prstGeom>
          <a:solidFill>
            <a:srgbClr val="FCFFB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Overgrowth of Pathogens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45680" y="833227"/>
            <a:ext cx="1698632" cy="954107"/>
          </a:xfrm>
          <a:prstGeom prst="rect">
            <a:avLst/>
          </a:prstGeom>
          <a:solidFill>
            <a:srgbClr val="FCFFB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Reduced sulfate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47047" y="3092192"/>
            <a:ext cx="2901872" cy="954107"/>
          </a:xfrm>
          <a:prstGeom prst="rect">
            <a:avLst/>
          </a:prstGeom>
          <a:solidFill>
            <a:srgbClr val="FCFFB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Loss of     beneficial bacteria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42927" y="4412373"/>
            <a:ext cx="1698632" cy="523220"/>
          </a:xfrm>
          <a:prstGeom prst="rect">
            <a:avLst/>
          </a:prstGeom>
          <a:solidFill>
            <a:srgbClr val="FCFFB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Leaky Gut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5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gar_obesity_pl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9" r="-11629"/>
          <a:stretch>
            <a:fillRect/>
          </a:stretch>
        </p:blipFill>
        <p:spPr>
          <a:xfrm>
            <a:off x="-870978" y="884695"/>
            <a:ext cx="9557778" cy="5256410"/>
          </a:xfrm>
        </p:spPr>
      </p:pic>
      <p:sp>
        <p:nvSpPr>
          <p:cNvPr id="5" name="TextBox 4"/>
          <p:cNvSpPr txBox="1"/>
          <p:nvPr/>
        </p:nvSpPr>
        <p:spPr>
          <a:xfrm>
            <a:off x="2056411" y="6366590"/>
            <a:ext cx="6844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/>
              <a:t>Figure 1 in R.J. Johnson et al., Am J Clin </a:t>
            </a:r>
            <a:r>
              <a:rPr lang="fr-FR" sz="2000" dirty="0" err="1"/>
              <a:t>Nutr</a:t>
            </a:r>
            <a:r>
              <a:rPr lang="fr-FR" sz="2000" dirty="0"/>
              <a:t> 2007;86:899–906.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584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b="1" dirty="0" smtClean="0"/>
              <a:t>Obesity in US over Time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774" y="1531714"/>
            <a:ext cx="4483386" cy="954107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Glyphosate was introduced into the food chain in 1975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40941" y="4331368"/>
            <a:ext cx="0" cy="71319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0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228" y="-54701"/>
            <a:ext cx="9278815" cy="1143000"/>
          </a:xfrm>
        </p:spPr>
        <p:txBody>
          <a:bodyPr/>
          <a:lstStyle/>
          <a:p>
            <a:r>
              <a:rPr lang="en-US" sz="4000" b="1" dirty="0" smtClean="0"/>
              <a:t>Pigs Fed GMOs Develop Inflamed Gut</a:t>
            </a:r>
            <a:r>
              <a:rPr lang="en-US" sz="4000" b="1" dirty="0" smtClean="0">
                <a:solidFill>
                  <a:srgbClr val="FF0000"/>
                </a:solidFill>
              </a:rPr>
              <a:t>*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692" y="6408615"/>
            <a:ext cx="750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J.A</a:t>
            </a:r>
            <a:r>
              <a:rPr lang="en-US" sz="2400" dirty="0"/>
              <a:t>. Carman et al., </a:t>
            </a:r>
            <a:r>
              <a:rPr lang="en-US" sz="2400" i="1" dirty="0"/>
              <a:t>Journal of Organic Systems</a:t>
            </a:r>
            <a:r>
              <a:rPr lang="en-US" sz="2400" dirty="0"/>
              <a:t>, 8(1), 2013.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4939" y="1256548"/>
            <a:ext cx="470736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 smtClean="0"/>
              <a:t>Blind </a:t>
            </a:r>
            <a:r>
              <a:rPr lang="en-US" sz="2800" dirty="0"/>
              <a:t>autopsies </a:t>
            </a:r>
            <a:r>
              <a:rPr lang="en-US" sz="2800" dirty="0" smtClean="0"/>
              <a:t>conducted</a:t>
            </a:r>
          </a:p>
          <a:p>
            <a:pPr lvl="1"/>
            <a:r>
              <a:rPr lang="en-US" sz="2400" dirty="0" smtClean="0"/>
              <a:t>Female </a:t>
            </a:r>
            <a:r>
              <a:rPr lang="en-US" sz="2400" dirty="0"/>
              <a:t>pigs' uterus 25% larger in GMO-fed </a:t>
            </a:r>
            <a:r>
              <a:rPr lang="en-US" sz="2400" dirty="0" smtClean="0"/>
              <a:t>pigs</a:t>
            </a:r>
          </a:p>
          <a:p>
            <a:pPr lvl="1"/>
            <a:r>
              <a:rPr lang="en-US" sz="2400" dirty="0"/>
              <a:t>Female pigs 2.2x more likely to get severe stomach </a:t>
            </a:r>
            <a:r>
              <a:rPr lang="en-US" sz="2400" dirty="0" smtClean="0"/>
              <a:t>inflammation on GMO diet</a:t>
            </a:r>
            <a:endParaRPr lang="en-US" sz="2400" dirty="0"/>
          </a:p>
          <a:p>
            <a:pPr lvl="1"/>
            <a:r>
              <a:rPr lang="en-US" sz="2400" dirty="0"/>
              <a:t>Males were 4x more </a:t>
            </a:r>
            <a:r>
              <a:rPr lang="en-US" sz="2400" dirty="0" smtClean="0"/>
              <a:t>likely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939" y="5916107"/>
            <a:ext cx="408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kindly provided by Howard </a:t>
            </a:r>
            <a:r>
              <a:rPr lang="en-US" dirty="0" err="1" smtClean="0"/>
              <a:t>Vlieger</a:t>
            </a:r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5173" y="931038"/>
            <a:ext cx="4703377" cy="2782831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6348" y="3886355"/>
            <a:ext cx="4140009" cy="2553006"/>
          </a:xfrm>
        </p:spPr>
      </p:pic>
      <p:sp>
        <p:nvSpPr>
          <p:cNvPr id="9" name="TextBox 8"/>
          <p:cNvSpPr txBox="1"/>
          <p:nvPr/>
        </p:nvSpPr>
        <p:spPr>
          <a:xfrm>
            <a:off x="5418705" y="5977695"/>
            <a:ext cx="120402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</a:t>
            </a:r>
            <a:r>
              <a:rPr lang="en-US" b="1" dirty="0" smtClean="0">
                <a:solidFill>
                  <a:schemeClr val="bg1"/>
                </a:solidFill>
              </a:rPr>
              <a:t>MO Feed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2404" y="4258209"/>
            <a:ext cx="118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GMO Feed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8705" y="3158957"/>
            <a:ext cx="167470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Non-GMO Feed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1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Human Digestive System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larming increase in the US in many diseases related to the gut</a:t>
            </a:r>
          </a:p>
          <a:p>
            <a:pPr lvl="1"/>
            <a:r>
              <a:rPr lang="en-US" dirty="0" err="1" smtClean="0"/>
              <a:t>Crohn’s</a:t>
            </a:r>
            <a:r>
              <a:rPr lang="en-US" dirty="0" smtClean="0"/>
              <a:t> disease, inflammatory bowel disease, colitis, acid reflux disease, gluten and casein intolerance, celiac disease, leaky gut</a:t>
            </a:r>
          </a:p>
          <a:p>
            <a:r>
              <a:rPr lang="en-US" dirty="0" smtClean="0"/>
              <a:t>The gut-brain axis links neurological disorders with gut disorders</a:t>
            </a:r>
          </a:p>
          <a:p>
            <a:r>
              <a:rPr lang="en-US" dirty="0" smtClean="0"/>
              <a:t>I believe that glyphosate is a major 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3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luten_fr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0" y="1026566"/>
            <a:ext cx="9342321" cy="5137917"/>
          </a:xfrm>
        </p:spPr>
      </p:pic>
    </p:spTree>
    <p:extLst>
      <p:ext uri="{BB962C8B-B14F-4D97-AF65-F5344CB8AC3E}">
        <p14:creationId xmlns:p14="http://schemas.microsoft.com/office/powerpoint/2010/main" val="188519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Celiac Disease has Quadrupled           in the US in the Last 50 Years</a:t>
            </a:r>
            <a:endParaRPr lang="en-US" b="1" dirty="0"/>
          </a:p>
        </p:txBody>
      </p:sp>
      <p:pic>
        <p:nvPicPr>
          <p:cNvPr id="4" name="Content Placeholder 3" descr="celiac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422" r="-87422"/>
          <a:stretch>
            <a:fillRect/>
          </a:stretch>
        </p:blipFill>
        <p:spPr>
          <a:xfrm>
            <a:off x="-765956" y="1407906"/>
            <a:ext cx="9909956" cy="5450094"/>
          </a:xfrm>
        </p:spPr>
      </p:pic>
    </p:spTree>
    <p:extLst>
      <p:ext uri="{BB962C8B-B14F-4D97-AF65-F5344CB8AC3E}">
        <p14:creationId xmlns:p14="http://schemas.microsoft.com/office/powerpoint/2010/main" val="423932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liac &amp; whe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3" r="-9663"/>
          <a:stretch>
            <a:fillRect/>
          </a:stretch>
        </p:blipFill>
        <p:spPr>
          <a:xfrm>
            <a:off x="-593581" y="511155"/>
            <a:ext cx="10209822" cy="5615009"/>
          </a:xfrm>
        </p:spPr>
      </p:pic>
      <p:sp>
        <p:nvSpPr>
          <p:cNvPr id="5" name="TextBox 4"/>
          <p:cNvSpPr txBox="1"/>
          <p:nvPr/>
        </p:nvSpPr>
        <p:spPr>
          <a:xfrm>
            <a:off x="3808670" y="6310828"/>
            <a:ext cx="5064718" cy="369330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algn="ctr"/>
            <a:r>
              <a:rPr lang="en-US" dirty="0" smtClean="0"/>
              <a:t>Graph provided by Nancy Swanson, with permission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7899" y="2531987"/>
            <a:ext cx="40415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Wheat! Not corn and soy!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9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5088" y="2532123"/>
            <a:ext cx="7927483" cy="17538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is glyphosate usage on wheat goin</a:t>
            </a:r>
            <a:r>
              <a:rPr lang="en-US" sz="5400" b="1" dirty="0" smtClean="0">
                <a:ln w="12700">
                  <a:solidFill>
                    <a:srgbClr val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 up?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57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“Herbicide Resistant Ryegrass Troubling </a:t>
            </a:r>
            <a:r>
              <a:rPr lang="en-US" b="1" dirty="0"/>
              <a:t>for </a:t>
            </a:r>
            <a:r>
              <a:rPr lang="en-US" b="1" dirty="0" smtClean="0"/>
              <a:t>Wheat </a:t>
            </a:r>
            <a:r>
              <a:rPr lang="en-US" b="1" dirty="0"/>
              <a:t>G</a:t>
            </a:r>
            <a:r>
              <a:rPr lang="en-US" b="1" dirty="0" smtClean="0"/>
              <a:t>rowers”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7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/>
              <a:t>If you see ryegrass at harvest following an Axial XL application, </a:t>
            </a:r>
            <a:r>
              <a:rPr lang="en-US" sz="2400" dirty="0" smtClean="0"/>
              <a:t>it may </a:t>
            </a:r>
            <a:r>
              <a:rPr lang="en-US" sz="2400" dirty="0"/>
              <a:t>be resistant. And you can scatter seed all over the field </a:t>
            </a:r>
            <a:r>
              <a:rPr lang="en-US" sz="2400" dirty="0" smtClean="0"/>
              <a:t>with the combine.”</a:t>
            </a:r>
          </a:p>
          <a:p>
            <a:pPr marL="0" indent="0">
              <a:buNone/>
            </a:pPr>
            <a:r>
              <a:rPr lang="en-US" sz="2400" dirty="0" smtClean="0"/>
              <a:t>“A </a:t>
            </a:r>
            <a:r>
              <a:rPr lang="en-US" sz="2400" dirty="0"/>
              <a:t>reduced-tillage approach, using a </a:t>
            </a:r>
            <a:r>
              <a:rPr lang="en-US" sz="2400" i="1" dirty="0" err="1">
                <a:solidFill>
                  <a:srgbClr val="FF0000"/>
                </a:solidFill>
              </a:rPr>
              <a:t>burndown</a:t>
            </a:r>
            <a:r>
              <a:rPr lang="en-US" sz="2400" i="1" dirty="0">
                <a:solidFill>
                  <a:srgbClr val="FF0000"/>
                </a:solidFill>
              </a:rPr>
              <a:t> herbicide </a:t>
            </a:r>
            <a:r>
              <a:rPr lang="en-US" sz="2400" dirty="0"/>
              <a:t>ahead of planting in a stale seedbed, also holds promise for improved control</a:t>
            </a:r>
            <a:r>
              <a:rPr lang="en-US" sz="2400" dirty="0" smtClean="0"/>
              <a:t>.”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“ ‘We </a:t>
            </a:r>
            <a:r>
              <a:rPr lang="en-US" sz="2800" i="1" dirty="0">
                <a:solidFill>
                  <a:srgbClr val="FF0000"/>
                </a:solidFill>
              </a:rPr>
              <a:t>may be able to knock out </a:t>
            </a:r>
            <a:r>
              <a:rPr lang="en-US" sz="2800" i="1" dirty="0" smtClean="0">
                <a:solidFill>
                  <a:srgbClr val="FF0000"/>
                </a:solidFill>
              </a:rPr>
              <a:t>80% </a:t>
            </a:r>
            <a:r>
              <a:rPr lang="en-US" sz="2800" i="1" dirty="0">
                <a:solidFill>
                  <a:srgbClr val="FF0000"/>
                </a:solidFill>
              </a:rPr>
              <a:t>to </a:t>
            </a:r>
            <a:r>
              <a:rPr lang="en-US" sz="2800" i="1" dirty="0" smtClean="0">
                <a:solidFill>
                  <a:srgbClr val="FF0000"/>
                </a:solidFill>
              </a:rPr>
              <a:t>90%                                          of </a:t>
            </a:r>
            <a:r>
              <a:rPr lang="en-US" sz="2800" i="1" dirty="0">
                <a:solidFill>
                  <a:srgbClr val="FF0000"/>
                </a:solidFill>
              </a:rPr>
              <a:t>the resistant ryegrass with </a:t>
            </a:r>
            <a:r>
              <a:rPr lang="en-US" sz="2800" i="1" dirty="0" smtClean="0">
                <a:solidFill>
                  <a:srgbClr val="FF0000"/>
                </a:solidFill>
              </a:rPr>
              <a:t>glyphosate.’ ”</a:t>
            </a: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-- Jim </a:t>
            </a:r>
            <a:r>
              <a:rPr lang="en-US" sz="2400" dirty="0"/>
              <a:t>Swart, </a:t>
            </a:r>
            <a:r>
              <a:rPr lang="en-US" sz="2400" dirty="0" smtClean="0"/>
              <a:t> </a:t>
            </a:r>
            <a:r>
              <a:rPr lang="en-US" sz="2400" dirty="0"/>
              <a:t>integrated pest management </a:t>
            </a:r>
            <a:r>
              <a:rPr lang="en-US" sz="2400" dirty="0" smtClean="0"/>
              <a:t>specialist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12720" y="6391639"/>
            <a:ext cx="617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Ron Smith, Western Farm Press, Mar. 23,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06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“If </a:t>
            </a:r>
            <a:r>
              <a:rPr lang="en-US" sz="3200" b="1" i="1" dirty="0"/>
              <a:t>it is an environmental cause contributing to an increase, we certainly want to find it</a:t>
            </a:r>
            <a:r>
              <a:rPr lang="en-US" sz="3200" b="1" i="1" dirty="0" smtClean="0"/>
              <a:t>.”</a:t>
            </a:r>
            <a:r>
              <a:rPr lang="en-US" sz="3200" b="1" i="1" dirty="0" smtClean="0">
                <a:solidFill>
                  <a:srgbClr val="FF0000"/>
                </a:solidFill>
              </a:rPr>
              <a:t>*</a:t>
            </a:r>
            <a:r>
              <a:rPr lang="en-US" sz="3200" b="1" i="1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 descr="Reasons8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06" r="-3000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17600" y="6485467"/>
            <a:ext cx="513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*</a:t>
            </a:r>
            <a:r>
              <a:rPr lang="sv-SE" sz="2000" dirty="0"/>
              <a:t>K. </a:t>
            </a:r>
            <a:r>
              <a:rPr lang="sv-SE" sz="2000" dirty="0" err="1"/>
              <a:t>Weintraub</a:t>
            </a:r>
            <a:r>
              <a:rPr lang="sv-SE" sz="2000" dirty="0"/>
              <a:t>, Nature 479, Nov. 3 2011, 22-24.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646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57" y="87898"/>
            <a:ext cx="847804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Human Dietary </a:t>
            </a:r>
            <a:r>
              <a:rPr lang="en-US" b="1" dirty="0" smtClean="0"/>
              <a:t>Experiment </a:t>
            </a:r>
            <a:r>
              <a:rPr lang="en-US" b="1" dirty="0"/>
              <a:t>on </a:t>
            </a:r>
            <a:r>
              <a:rPr lang="en-US" b="1" dirty="0" smtClean="0"/>
              <a:t>Wheat &amp; Inflammatory Bowel Syndrome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488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Significant improvement in symptoms with dietary organic </a:t>
            </a:r>
            <a:r>
              <a:rPr lang="en-US" dirty="0" smtClean="0"/>
              <a:t>wheat from ancient source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Abdominal </a:t>
            </a:r>
            <a:r>
              <a:rPr lang="en-US" dirty="0"/>
              <a:t>pain (P&lt; 0.0001)</a:t>
            </a:r>
          </a:p>
          <a:p>
            <a:pPr lvl="1"/>
            <a:r>
              <a:rPr lang="en-US" dirty="0" smtClean="0"/>
              <a:t>Bloating </a:t>
            </a:r>
            <a:r>
              <a:rPr lang="en-US" dirty="0"/>
              <a:t>(P=0.004)</a:t>
            </a:r>
          </a:p>
          <a:p>
            <a:pPr lvl="1"/>
            <a:r>
              <a:rPr lang="en-US" dirty="0" smtClean="0"/>
              <a:t>Stool </a:t>
            </a:r>
            <a:r>
              <a:rPr lang="en-US" dirty="0"/>
              <a:t>consistency (P&lt;0.001)</a:t>
            </a:r>
          </a:p>
          <a:p>
            <a:pPr lvl="1"/>
            <a:r>
              <a:rPr lang="en-US" dirty="0" smtClean="0"/>
              <a:t>Tiredness </a:t>
            </a:r>
            <a:r>
              <a:rPr lang="en-US" dirty="0"/>
              <a:t>(P&lt; 0.0001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Reduced </a:t>
            </a:r>
            <a:r>
              <a:rPr lang="en-US" dirty="0"/>
              <a:t>pro-inflammatory cytokines: IL-6, IL-17, interferon-gamma</a:t>
            </a:r>
            <a:r>
              <a:rPr lang="en-US" dirty="0" smtClean="0"/>
              <a:t>, VEGF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2011" y="6396335"/>
            <a:ext cx="7992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F. </a:t>
            </a:r>
            <a:r>
              <a:rPr lang="en-US" sz="2400" dirty="0" err="1"/>
              <a:t>Sofi</a:t>
            </a:r>
            <a:r>
              <a:rPr lang="en-US" sz="2400" dirty="0"/>
              <a:t> et al., Br J </a:t>
            </a:r>
            <a:r>
              <a:rPr lang="en-US" sz="2400" dirty="0" err="1"/>
              <a:t>Nutr</a:t>
            </a:r>
            <a:r>
              <a:rPr lang="en-US" sz="2400" dirty="0"/>
              <a:t>. 2014 Feb 13:1-8. [</a:t>
            </a:r>
            <a:r>
              <a:rPr lang="en-US" sz="2400" dirty="0" err="1"/>
              <a:t>Epub</a:t>
            </a:r>
            <a:r>
              <a:rPr lang="en-US" sz="2400" dirty="0"/>
              <a:t> ahead of print]</a:t>
            </a:r>
          </a:p>
        </p:txBody>
      </p:sp>
      <p:pic>
        <p:nvPicPr>
          <p:cNvPr id="5" name="Picture 4" descr="wh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32" y="2479049"/>
            <a:ext cx="3931514" cy="24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0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93233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Paper on Glyphosate and Celiac Disease</a:t>
            </a:r>
            <a:endParaRPr lang="en-US" b="1" dirty="0"/>
          </a:p>
        </p:txBody>
      </p:sp>
      <p:pic>
        <p:nvPicPr>
          <p:cNvPr id="5" name="Content Placeholder 4" descr="celiac_pa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67" b="-16067"/>
          <a:stretch>
            <a:fillRect/>
          </a:stretch>
        </p:blipFill>
        <p:spPr>
          <a:xfrm>
            <a:off x="457200" y="13668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731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Celiac Disease, Glyphosate and      Non-Hodgkin’s Lymphoma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525963"/>
          </a:xfrm>
        </p:spPr>
        <p:txBody>
          <a:bodyPr/>
          <a:lstStyle/>
          <a:p>
            <a:r>
              <a:rPr lang="en-US" dirty="0" err="1" smtClean="0"/>
              <a:t>Bifidobacteria</a:t>
            </a:r>
            <a:r>
              <a:rPr lang="en-US" dirty="0" smtClean="0"/>
              <a:t> are depleted in </a:t>
            </a:r>
            <a:r>
              <a:rPr lang="en-US" dirty="0"/>
              <a:t>c</a:t>
            </a:r>
            <a:r>
              <a:rPr lang="en-US" dirty="0" smtClean="0"/>
              <a:t>eliac disease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They convert gluten to less toxic form</a:t>
            </a:r>
          </a:p>
          <a:p>
            <a:r>
              <a:rPr lang="en-US" dirty="0"/>
              <a:t>Glyphosate preferentially kills </a:t>
            </a:r>
            <a:r>
              <a:rPr lang="en-US" dirty="0" err="1"/>
              <a:t>bifidobacteria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Celiac disease is associated with increased risk to non-Hodgkin’s lymphoma</a:t>
            </a:r>
            <a:r>
              <a:rPr lang="en-US" dirty="0" smtClean="0">
                <a:solidFill>
                  <a:srgbClr val="FF0000"/>
                </a:solidFill>
              </a:rPr>
              <a:t>***</a:t>
            </a:r>
          </a:p>
          <a:p>
            <a:r>
              <a:rPr lang="en-US" dirty="0" smtClean="0"/>
              <a:t>Glyphosate itself  is also linked directly to    non-Hodgkin’s lymphoma</a:t>
            </a:r>
            <a:r>
              <a:rPr lang="en-US" dirty="0" smtClean="0">
                <a:solidFill>
                  <a:srgbClr val="FF0000"/>
                </a:solidFill>
              </a:rPr>
              <a:t>****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121733"/>
            <a:ext cx="8113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/>
              <a:t>M. Velasquez-</a:t>
            </a:r>
            <a:r>
              <a:rPr lang="fr-FR" sz="2400" dirty="0" err="1"/>
              <a:t>Manoff</a:t>
            </a:r>
            <a:r>
              <a:rPr lang="fr-FR" sz="2400" dirty="0"/>
              <a:t>, NY Times </a:t>
            </a:r>
            <a:r>
              <a:rPr lang="fr-FR" sz="2400" dirty="0" err="1"/>
              <a:t>Sunday</a:t>
            </a:r>
            <a:r>
              <a:rPr lang="fr-FR" sz="2400" dirty="0"/>
              <a:t> </a:t>
            </a:r>
            <a:r>
              <a:rPr lang="fr-FR" sz="2400" dirty="0" err="1"/>
              <a:t>Review</a:t>
            </a:r>
            <a:r>
              <a:rPr lang="fr-FR" sz="2400" dirty="0"/>
              <a:t>, </a:t>
            </a:r>
            <a:r>
              <a:rPr lang="fr-FR" sz="2400" dirty="0" err="1"/>
              <a:t>Feb</a:t>
            </a:r>
            <a:r>
              <a:rPr lang="fr-FR" sz="2400" dirty="0"/>
              <a:t>. 23, </a:t>
            </a:r>
            <a:r>
              <a:rPr lang="fr-FR" sz="2400" dirty="0" smtClean="0"/>
              <a:t>2013</a:t>
            </a:r>
          </a:p>
          <a:p>
            <a:r>
              <a:rPr lang="fr-FR" sz="2400" dirty="0">
                <a:solidFill>
                  <a:srgbClr val="FF0000"/>
                </a:solidFill>
              </a:rPr>
              <a:t>**</a:t>
            </a:r>
            <a:r>
              <a:rPr lang="fr-FR" sz="2400" dirty="0" smtClean="0"/>
              <a:t>A.A</a:t>
            </a:r>
            <a:r>
              <a:rPr lang="fr-FR" sz="2400" dirty="0"/>
              <a:t>. </a:t>
            </a:r>
            <a:r>
              <a:rPr lang="fr-FR" sz="2400" dirty="0" err="1"/>
              <a:t>Shehata</a:t>
            </a:r>
            <a:r>
              <a:rPr lang="fr-FR" sz="2400" dirty="0"/>
              <a:t> et al., </a:t>
            </a:r>
            <a:r>
              <a:rPr lang="fr-FR" sz="2400" dirty="0" err="1"/>
              <a:t>Curr</a:t>
            </a:r>
            <a:r>
              <a:rPr lang="fr-FR" sz="2400" dirty="0"/>
              <a:t> </a:t>
            </a:r>
            <a:r>
              <a:rPr lang="fr-FR" sz="2400" dirty="0" err="1"/>
              <a:t>Microbiol</a:t>
            </a:r>
            <a:r>
              <a:rPr lang="fr-FR" sz="2400" dirty="0"/>
              <a:t>. 2013 Apr;66(4):350-8.</a:t>
            </a:r>
          </a:p>
          <a:p>
            <a:r>
              <a:rPr lang="fr-FR" sz="2400" dirty="0" smtClean="0"/>
              <a:t>.</a:t>
            </a:r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>
                <a:solidFill>
                  <a:srgbClr val="FF0000"/>
                </a:solidFill>
              </a:rPr>
              <a:t>** </a:t>
            </a:r>
            <a:r>
              <a:rPr lang="fr-FR" sz="2400" dirty="0"/>
              <a:t>C. </a:t>
            </a:r>
            <a:r>
              <a:rPr lang="fr-FR" sz="2400" dirty="0" err="1"/>
              <a:t>Catassi</a:t>
            </a:r>
            <a:r>
              <a:rPr lang="fr-FR" sz="2400" dirty="0"/>
              <a:t> et all, JAMA. 2002 Mar 20;287(11):1413-9.</a:t>
            </a:r>
          </a:p>
          <a:p>
            <a:r>
              <a:rPr lang="fr-FR" sz="2400" dirty="0">
                <a:solidFill>
                  <a:srgbClr val="FF0000"/>
                </a:solidFill>
              </a:rPr>
              <a:t>****</a:t>
            </a:r>
            <a:r>
              <a:rPr lang="fr-FR" sz="2400" dirty="0"/>
              <a:t>M. Eriksson et al., Int J Cancer. 2008 </a:t>
            </a:r>
            <a:r>
              <a:rPr lang="fr-FR" sz="2400" dirty="0" err="1"/>
              <a:t>Oct</a:t>
            </a:r>
            <a:r>
              <a:rPr lang="fr-FR" sz="2400" dirty="0"/>
              <a:t> 1;123(7):1657-63. </a:t>
            </a:r>
          </a:p>
        </p:txBody>
      </p:sp>
    </p:spTree>
    <p:extLst>
      <p:ext uri="{BB962C8B-B14F-4D97-AF65-F5344CB8AC3E}">
        <p14:creationId xmlns:p14="http://schemas.microsoft.com/office/powerpoint/2010/main" val="214318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Pseudomonas and Glyphosate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400925" cy="4887539"/>
          </a:xfrm>
        </p:spPr>
        <p:txBody>
          <a:bodyPr>
            <a:normAutofit/>
          </a:bodyPr>
          <a:lstStyle/>
          <a:p>
            <a:r>
              <a:rPr lang="sv-SE" sz="2800" dirty="0" err="1"/>
              <a:t>Pseudomonas</a:t>
            </a:r>
            <a:r>
              <a:rPr lang="sv-SE" sz="2800" dirty="0"/>
              <a:t> </a:t>
            </a:r>
            <a:r>
              <a:rPr lang="sv-SE" sz="2800" dirty="0" err="1"/>
              <a:t>aeruginosa</a:t>
            </a:r>
            <a:r>
              <a:rPr lang="sv-SE" sz="2800" dirty="0"/>
              <a:t>, a </a:t>
            </a:r>
            <a:r>
              <a:rPr lang="sv-SE" sz="2800" dirty="0" smtClean="0"/>
              <a:t>                                    gram negative </a:t>
            </a:r>
            <a:r>
              <a:rPr lang="sv-SE" sz="2800" dirty="0" err="1"/>
              <a:t>bacterium</a:t>
            </a:r>
            <a:r>
              <a:rPr lang="sv-SE" sz="2800" dirty="0" smtClean="0"/>
              <a:t>,                                                  </a:t>
            </a:r>
            <a:r>
              <a:rPr lang="sv-SE" sz="2800" dirty="0"/>
              <a:t>is a major problem </a:t>
            </a:r>
            <a:r>
              <a:rPr lang="sv-SE" sz="2800" dirty="0" smtClean="0"/>
              <a:t> </a:t>
            </a:r>
            <a:r>
              <a:rPr lang="sv-SE" sz="2800" dirty="0" err="1"/>
              <a:t>today</a:t>
            </a:r>
            <a:r>
              <a:rPr lang="sv-SE" sz="2800" dirty="0"/>
              <a:t> in </a:t>
            </a:r>
            <a:r>
              <a:rPr lang="sv-SE" sz="2800" dirty="0" smtClean="0"/>
              <a:t>                                      hospitals </a:t>
            </a:r>
            <a:r>
              <a:rPr lang="sv-SE" sz="2800" dirty="0" err="1"/>
              <a:t>due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its</a:t>
            </a:r>
            <a:r>
              <a:rPr lang="sv-SE" sz="2800" dirty="0"/>
              <a:t> </a:t>
            </a:r>
            <a:r>
              <a:rPr lang="sv-SE" sz="2800" dirty="0" err="1" smtClean="0"/>
              <a:t>resistance</a:t>
            </a:r>
            <a:r>
              <a:rPr lang="sv-SE" sz="2800" dirty="0" smtClean="0"/>
              <a:t>                                               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/>
              <a:t>multiple</a:t>
            </a:r>
            <a:r>
              <a:rPr lang="sv-SE" sz="2800" dirty="0"/>
              <a:t> </a:t>
            </a:r>
            <a:r>
              <a:rPr lang="sv-SE" sz="2800" dirty="0" err="1" smtClean="0"/>
              <a:t>antibiotics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P. </a:t>
            </a:r>
            <a:r>
              <a:rPr lang="en-US" sz="2800" dirty="0" err="1" smtClean="0"/>
              <a:t>aeruginosa</a:t>
            </a:r>
            <a:r>
              <a:rPr lang="en-US" sz="2800" dirty="0" smtClean="0"/>
              <a:t> is one of only three                                               bacterial species that can break down glyphosate. </a:t>
            </a:r>
          </a:p>
          <a:p>
            <a:pPr lvl="1"/>
            <a:r>
              <a:rPr lang="en-US" sz="2400" dirty="0" smtClean="0"/>
              <a:t>It produces formaldehyde as a by-product</a:t>
            </a:r>
          </a:p>
          <a:p>
            <a:pPr lvl="1"/>
            <a:r>
              <a:rPr lang="en-US" sz="2400" dirty="0" smtClean="0"/>
              <a:t>Formaldehyde is a well established neurotoxin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0827" y="6453092"/>
            <a:ext cx="8001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/>
              <a:t>S. de </a:t>
            </a:r>
            <a:r>
              <a:rPr lang="fr-FR" sz="2000" dirty="0" err="1"/>
              <a:t>Betnzmann</a:t>
            </a:r>
            <a:r>
              <a:rPr lang="fr-FR" sz="2000" dirty="0"/>
              <a:t> and P. </a:t>
            </a:r>
            <a:r>
              <a:rPr lang="fr-FR" sz="2000" dirty="0" err="1"/>
              <a:t>Plésiat</a:t>
            </a:r>
            <a:r>
              <a:rPr lang="fr-FR" sz="2000" dirty="0"/>
              <a:t> Environ </a:t>
            </a:r>
            <a:r>
              <a:rPr lang="fr-FR" sz="2000" dirty="0" err="1"/>
              <a:t>Microbiol</a:t>
            </a:r>
            <a:r>
              <a:rPr lang="fr-FR" sz="2000" dirty="0"/>
              <a:t>. 2011 Jul;13(7):1655-65. </a:t>
            </a:r>
            <a:endParaRPr lang="en-US" sz="2000" dirty="0"/>
          </a:p>
        </p:txBody>
      </p:sp>
      <p:pic>
        <p:nvPicPr>
          <p:cNvPr id="5" name="Picture 4" descr="Multidrug_resistant_Pseudomonas_aeruginosa_65453743_1-222x2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88" y="1417638"/>
            <a:ext cx="2564012" cy="26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7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692" y="142674"/>
            <a:ext cx="9231109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“Dramatic </a:t>
            </a:r>
            <a:r>
              <a:rPr lang="en-US" sz="3600" b="1" dirty="0"/>
              <a:t>Increase in Hospitalization of US </a:t>
            </a:r>
            <a:r>
              <a:rPr lang="en-US" sz="3600" b="1" dirty="0" smtClean="0"/>
              <a:t>Children With Inflammatory Bowel Disease”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conducted at Case </a:t>
            </a:r>
            <a:r>
              <a:rPr lang="en-US" dirty="0"/>
              <a:t>Western Reserve University School of Medicine</a:t>
            </a:r>
          </a:p>
          <a:p>
            <a:r>
              <a:rPr lang="en-US" dirty="0" smtClean="0"/>
              <a:t>&gt; </a:t>
            </a:r>
            <a:r>
              <a:rPr lang="en-US" dirty="0"/>
              <a:t>11 Million </a:t>
            </a:r>
            <a:r>
              <a:rPr lang="en-US" dirty="0" smtClean="0"/>
              <a:t>hospitalization </a:t>
            </a:r>
            <a:r>
              <a:rPr lang="en-US" dirty="0"/>
              <a:t>records examined</a:t>
            </a:r>
          </a:p>
          <a:p>
            <a:r>
              <a:rPr lang="en-US" dirty="0" smtClean="0"/>
              <a:t>Patients &lt; 20 years old</a:t>
            </a:r>
            <a:endParaRPr lang="en-US" dirty="0"/>
          </a:p>
          <a:p>
            <a:pPr lvl="1"/>
            <a:r>
              <a:rPr lang="en-US" dirty="0" smtClean="0"/>
              <a:t>49% increase from 2000 to 2009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Crohn’s disease discharges</a:t>
            </a:r>
          </a:p>
          <a:p>
            <a:pPr lvl="1"/>
            <a:r>
              <a:rPr lang="en-US" dirty="0" smtClean="0"/>
              <a:t>71</a:t>
            </a:r>
            <a:r>
              <a:rPr lang="en-US" dirty="0"/>
              <a:t>% </a:t>
            </a:r>
            <a:r>
              <a:rPr lang="en-US" dirty="0" smtClean="0"/>
              <a:t> increase in ulcerative colitis discharges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8677" y="6488668"/>
            <a:ext cx="390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 smtClean="0"/>
              <a:t> Science </a:t>
            </a:r>
            <a:r>
              <a:rPr lang="fr-FR" sz="2400" dirty="0"/>
              <a:t>Daily, </a:t>
            </a:r>
            <a:r>
              <a:rPr lang="fr-FR" sz="2400" dirty="0" err="1"/>
              <a:t>June</a:t>
            </a:r>
            <a:r>
              <a:rPr lang="fr-FR" sz="2400" dirty="0"/>
              <a:t> 25, 2013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597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aths_Intestinal Infection age adj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47" r="-16147"/>
          <a:stretch>
            <a:fillRect/>
          </a:stretch>
        </p:blipFill>
        <p:spPr>
          <a:xfrm>
            <a:off x="-802032" y="274638"/>
            <a:ext cx="10818860" cy="5949956"/>
          </a:xfrm>
        </p:spPr>
      </p:pic>
      <p:sp>
        <p:nvSpPr>
          <p:cNvPr id="6" name="TextBox 5"/>
          <p:cNvSpPr txBox="1"/>
          <p:nvPr/>
        </p:nvSpPr>
        <p:spPr>
          <a:xfrm>
            <a:off x="797365" y="6396334"/>
            <a:ext cx="786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Plot prepared by Nancy Swanson from available data online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538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20" y="274638"/>
            <a:ext cx="84409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Kidney Failure in Agricultural Workers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Workers in sugarcane fields in Central America and in India are dying at a young age in record numbers from kidney failure</a:t>
            </a:r>
          </a:p>
          <a:p>
            <a:r>
              <a:rPr lang="en-US" dirty="0" smtClean="0"/>
              <a:t>Arsenic exposure from drinking water?</a:t>
            </a:r>
          </a:p>
          <a:p>
            <a:r>
              <a:rPr lang="en-US" dirty="0" smtClean="0"/>
              <a:t>Excess use of </a:t>
            </a:r>
            <a:r>
              <a:rPr lang="en-US" dirty="0" err="1" smtClean="0"/>
              <a:t>tylenol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Glyphosate disrupts the enzyme that breaks down </a:t>
            </a:r>
            <a:r>
              <a:rPr lang="en-US" i="1" dirty="0" err="1" smtClean="0">
                <a:solidFill>
                  <a:srgbClr val="FF0000"/>
                </a:solidFill>
              </a:rPr>
              <a:t>tylenol</a:t>
            </a:r>
            <a:r>
              <a:rPr lang="en-US" i="1" dirty="0" smtClean="0">
                <a:solidFill>
                  <a:srgbClr val="FF0000"/>
                </a:solidFill>
              </a:rPr>
              <a:t>, leading to </a:t>
            </a:r>
            <a:r>
              <a:rPr lang="en-US" i="1" dirty="0" err="1" smtClean="0">
                <a:solidFill>
                  <a:srgbClr val="FF0000"/>
                </a:solidFill>
              </a:rPr>
              <a:t>tylenol</a:t>
            </a:r>
            <a:r>
              <a:rPr lang="en-US" i="1" dirty="0" smtClean="0">
                <a:solidFill>
                  <a:srgbClr val="FF0000"/>
                </a:solidFill>
              </a:rPr>
              <a:t> toxicity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0851" y="6453099"/>
            <a:ext cx="6707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/>
              <a:t>ticotimes.net</a:t>
            </a:r>
            <a:r>
              <a:rPr lang="en-US" sz="2400" dirty="0" smtClean="0"/>
              <a:t>, San Jose, Costa Rica, August 8, 2013.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147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Acute Kidney Disease Death Rate</a:t>
            </a:r>
            <a:br>
              <a:rPr lang="en-US" b="1" dirty="0" smtClean="0"/>
            </a:br>
            <a:r>
              <a:rPr lang="en-US" b="1" dirty="0" smtClean="0"/>
              <a:t>Plotted Against Glyphosate and GMOs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611" y="6362922"/>
            <a:ext cx="786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Plot prepared by Nancy Swanson from available data online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 descr="renal falure deat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6" r="-8446"/>
          <a:stretch>
            <a:fillRect/>
          </a:stretch>
        </p:blipFill>
        <p:spPr>
          <a:xfrm>
            <a:off x="0" y="1600200"/>
            <a:ext cx="8686800" cy="47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9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ri_lank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48" b="-15548"/>
          <a:stretch>
            <a:fillRect/>
          </a:stretch>
        </p:blipFill>
        <p:spPr>
          <a:xfrm>
            <a:off x="-158937" y="-170551"/>
            <a:ext cx="9568967" cy="5262563"/>
          </a:xfrm>
        </p:spPr>
      </p:pic>
      <p:sp>
        <p:nvSpPr>
          <p:cNvPr id="5" name="TextBox 4"/>
          <p:cNvSpPr txBox="1"/>
          <p:nvPr/>
        </p:nvSpPr>
        <p:spPr>
          <a:xfrm>
            <a:off x="1887452" y="1523817"/>
            <a:ext cx="4180617" cy="954107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Sri Lanka is the first Country to Ban Glyphosate</a:t>
            </a:r>
            <a:endParaRPr lang="en-US" sz="2800" dirty="0"/>
          </a:p>
        </p:txBody>
      </p:sp>
      <p:sp>
        <p:nvSpPr>
          <p:cNvPr id="3" name="Freeform 2"/>
          <p:cNvSpPr/>
          <p:nvPr/>
        </p:nvSpPr>
        <p:spPr>
          <a:xfrm>
            <a:off x="4040165" y="2942991"/>
            <a:ext cx="3253010" cy="711728"/>
          </a:xfrm>
          <a:custGeom>
            <a:avLst/>
            <a:gdLst>
              <a:gd name="connsiteX0" fmla="*/ 1395435 w 3253010"/>
              <a:gd name="connsiteY0" fmla="*/ 20342 h 711728"/>
              <a:gd name="connsiteX1" fmla="*/ 91568 w 3253010"/>
              <a:gd name="connsiteY1" fmla="*/ 121942 h 711728"/>
              <a:gd name="connsiteX2" fmla="*/ 243968 w 3253010"/>
              <a:gd name="connsiteY2" fmla="*/ 646876 h 711728"/>
              <a:gd name="connsiteX3" fmla="*/ 1327702 w 3253010"/>
              <a:gd name="connsiteY3" fmla="*/ 697676 h 711728"/>
              <a:gd name="connsiteX4" fmla="*/ 2953302 w 3253010"/>
              <a:gd name="connsiteY4" fmla="*/ 680742 h 711728"/>
              <a:gd name="connsiteX5" fmla="*/ 3241168 w 3253010"/>
              <a:gd name="connsiteY5" fmla="*/ 375942 h 711728"/>
              <a:gd name="connsiteX6" fmla="*/ 2783968 w 3253010"/>
              <a:gd name="connsiteY6" fmla="*/ 37276 h 711728"/>
              <a:gd name="connsiteX7" fmla="*/ 1395435 w 3253010"/>
              <a:gd name="connsiteY7" fmla="*/ 20342 h 7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3010" h="711728">
                <a:moveTo>
                  <a:pt x="1395435" y="20342"/>
                </a:moveTo>
                <a:cubicBezTo>
                  <a:pt x="946702" y="34453"/>
                  <a:pt x="283479" y="17520"/>
                  <a:pt x="91568" y="121942"/>
                </a:cubicBezTo>
                <a:cubicBezTo>
                  <a:pt x="-100343" y="226364"/>
                  <a:pt x="37946" y="550920"/>
                  <a:pt x="243968" y="646876"/>
                </a:cubicBezTo>
                <a:cubicBezTo>
                  <a:pt x="449990" y="742832"/>
                  <a:pt x="1327702" y="697676"/>
                  <a:pt x="1327702" y="697676"/>
                </a:cubicBezTo>
                <a:cubicBezTo>
                  <a:pt x="1779258" y="703320"/>
                  <a:pt x="2634391" y="734364"/>
                  <a:pt x="2953302" y="680742"/>
                </a:cubicBezTo>
                <a:cubicBezTo>
                  <a:pt x="3272213" y="627120"/>
                  <a:pt x="3269390" y="483186"/>
                  <a:pt x="3241168" y="375942"/>
                </a:cubicBezTo>
                <a:cubicBezTo>
                  <a:pt x="3212946" y="268698"/>
                  <a:pt x="3097235" y="99365"/>
                  <a:pt x="2783968" y="37276"/>
                </a:cubicBezTo>
                <a:cubicBezTo>
                  <a:pt x="2470701" y="-24813"/>
                  <a:pt x="1844168" y="6231"/>
                  <a:pt x="1395435" y="20342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44424" y="3753183"/>
            <a:ext cx="2229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arsenic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69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Country Responds to Kidney Failure in Agricultural Workers!</a:t>
            </a:r>
            <a:endParaRPr lang="en-US" dirty="0"/>
          </a:p>
        </p:txBody>
      </p:sp>
      <p:pic>
        <p:nvPicPr>
          <p:cNvPr id="4" name="Content Placeholder 3" descr="elsalvador_bans_glyphosat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4" b="-2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747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und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57" y="231165"/>
            <a:ext cx="6626835" cy="66268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8810" y="1586690"/>
            <a:ext cx="3979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GLYPHOSATE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 descr="Glyphosate-3D-vd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67" y="3581401"/>
            <a:ext cx="4487333" cy="25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8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1612"/>
            <a:ext cx="8229600" cy="1143000"/>
          </a:xfrm>
        </p:spPr>
        <p:txBody>
          <a:bodyPr/>
          <a:lstStyle/>
          <a:p>
            <a:r>
              <a:rPr lang="en-US" b="1" dirty="0" smtClean="0"/>
              <a:t>Recapitulation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" y="885825"/>
            <a:ext cx="9143999" cy="5702300"/>
          </a:xfrm>
        </p:spPr>
        <p:txBody>
          <a:bodyPr>
            <a:normAutofit/>
          </a:bodyPr>
          <a:lstStyle/>
          <a:p>
            <a:r>
              <a:rPr lang="en-US" dirty="0" smtClean="0"/>
              <a:t>We depend on our gut bacteria in many ways</a:t>
            </a:r>
          </a:p>
          <a:p>
            <a:pPr lvl="1"/>
            <a:r>
              <a:rPr lang="en-US" dirty="0"/>
              <a:t>Bacteria from an obese </a:t>
            </a:r>
            <a:r>
              <a:rPr lang="en-US" dirty="0" smtClean="0"/>
              <a:t>person induce </a:t>
            </a:r>
            <a:r>
              <a:rPr lang="en-US" dirty="0"/>
              <a:t>obesity in mice</a:t>
            </a:r>
          </a:p>
          <a:p>
            <a:r>
              <a:rPr lang="en-US" dirty="0" smtClean="0"/>
              <a:t>Glyphosate is an antibiotic that preferentially kills the good bacteria</a:t>
            </a:r>
          </a:p>
          <a:p>
            <a:pPr lvl="1"/>
            <a:r>
              <a:rPr lang="en-US" dirty="0" smtClean="0"/>
              <a:t>Pigs fed GMO corn and soy develop inflammatory gut</a:t>
            </a:r>
          </a:p>
          <a:p>
            <a:pPr lvl="1"/>
            <a:r>
              <a:rPr lang="en-US" dirty="0" smtClean="0"/>
              <a:t>Humans are experiencing an epidemic in gut disorders like inflammatory bowel disease and gluten intolerance</a:t>
            </a:r>
          </a:p>
          <a:p>
            <a:pPr lvl="1"/>
            <a:r>
              <a:rPr lang="en-US" dirty="0" smtClean="0"/>
              <a:t>Due to herbicide-resistant rye grass, farmers use glyphosate as a desiccant at harvest time</a:t>
            </a:r>
          </a:p>
          <a:p>
            <a:r>
              <a:rPr lang="en-US" dirty="0" smtClean="0"/>
              <a:t>Kidney failure among agricultural workers can be explained by glyphosate</a:t>
            </a:r>
          </a:p>
        </p:txBody>
      </p:sp>
    </p:spTree>
    <p:extLst>
      <p:ext uri="{BB962C8B-B14F-4D97-AF65-F5344CB8AC3E}">
        <p14:creationId xmlns:p14="http://schemas.microsoft.com/office/powerpoint/2010/main" val="172836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4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should be very worried about glyphosate contamination in the food supply</a:t>
            </a:r>
          </a:p>
          <a:p>
            <a:r>
              <a:rPr lang="en-US" dirty="0" smtClean="0"/>
              <a:t>Glyphosate usage on corn and soy crops correlates with the epidemic we’re seeing in autism, Alzheimer’s disease, celiac disease, and other intestinal disorders</a:t>
            </a:r>
          </a:p>
          <a:p>
            <a:r>
              <a:rPr lang="en-US" dirty="0" smtClean="0"/>
              <a:t>This correlation can be explained by the known effects of glyphosate in biological systems</a:t>
            </a:r>
          </a:p>
          <a:p>
            <a:r>
              <a:rPr lang="en-US" dirty="0" smtClean="0"/>
              <a:t>Glyphosate should be banned from agriculture</a:t>
            </a:r>
          </a:p>
        </p:txBody>
      </p:sp>
    </p:spTree>
    <p:extLst>
      <p:ext uri="{BB962C8B-B14F-4D97-AF65-F5344CB8AC3E}">
        <p14:creationId xmlns:p14="http://schemas.microsoft.com/office/powerpoint/2010/main" val="38443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1659" y="2967335"/>
            <a:ext cx="688072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Glyphosate and Autism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00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yr-old auti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66699"/>
            <a:ext cx="9105900" cy="641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4267" y="6176962"/>
            <a:ext cx="550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Plot provided by Nancy Swanson, with permission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419601" y="3318933"/>
            <a:ext cx="1100664" cy="26754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8663" y="2506136"/>
            <a:ext cx="16934" cy="10329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0933" y="6468537"/>
            <a:ext cx="90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sources: autism: US Department of Education; Glyphosate: US Department of Agriculture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64121" y="2412536"/>
            <a:ext cx="317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 = 0.9972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08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Autism Prevalence: 6 year olds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3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yr-old auti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66699"/>
            <a:ext cx="9105900" cy="641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4267" y="6176962"/>
            <a:ext cx="550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Plot provided by Nancy Swanson, with permission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419601" y="3318933"/>
            <a:ext cx="1100664" cy="26754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8663" y="2506136"/>
            <a:ext cx="16934" cy="10329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0933" y="6468537"/>
            <a:ext cx="90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sources: autism: US Department of Education; Glyphosate: US Department of Agriculture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64121" y="2412536"/>
            <a:ext cx="317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 = 0.9972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08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Autism Prevalence: 6 year olds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1930" y="2021128"/>
            <a:ext cx="4000852" cy="954107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U.S. Market is 25% of   World Market of Roundup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988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6112" y="287841"/>
            <a:ext cx="8229600" cy="1143000"/>
          </a:xfrm>
        </p:spPr>
        <p:txBody>
          <a:bodyPr/>
          <a:lstStyle/>
          <a:p>
            <a:r>
              <a:rPr lang="en-US" b="1" i="1" dirty="0" smtClean="0"/>
              <a:t>Is Glyphosate </a:t>
            </a:r>
            <a:r>
              <a:rPr lang="en-US" b="1" i="1" dirty="0"/>
              <a:t>T</a:t>
            </a:r>
            <a:r>
              <a:rPr lang="en-US" b="1" i="1" dirty="0" smtClean="0"/>
              <a:t>oxic?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686800" cy="50795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Monsanto has argued that glyphosate                         is harmless to humans because our cells don’t have the </a:t>
            </a:r>
            <a:r>
              <a:rPr lang="en-US" dirty="0" err="1" smtClean="0"/>
              <a:t>shikimate</a:t>
            </a:r>
            <a:r>
              <a:rPr lang="en-US" dirty="0" smtClean="0"/>
              <a:t> pathway, which it inhibits</a:t>
            </a:r>
          </a:p>
          <a:p>
            <a:r>
              <a:rPr lang="en-US" dirty="0" smtClean="0"/>
              <a:t>However, our gut bacteria DO have this pathway</a:t>
            </a:r>
          </a:p>
          <a:p>
            <a:pPr lvl="1"/>
            <a:r>
              <a:rPr lang="en-US" dirty="0" smtClean="0"/>
              <a:t>We depend upon them to supply us with essential amino acids (among many other things)</a:t>
            </a:r>
          </a:p>
          <a:p>
            <a:r>
              <a:rPr lang="en-US" dirty="0" smtClean="0">
                <a:sym typeface="Wingdings"/>
              </a:rPr>
              <a:t>Other ingredients in Roundup greatly increase glyphosate’s toxic effects</a:t>
            </a:r>
          </a:p>
          <a:p>
            <a:r>
              <a:rPr lang="en-US" dirty="0" smtClean="0">
                <a:sym typeface="Wingdings"/>
              </a:rPr>
              <a:t>Insidious effects of glyphosate accumulate over time</a:t>
            </a:r>
          </a:p>
          <a:p>
            <a:pPr lvl="1"/>
            <a:r>
              <a:rPr lang="en-US" dirty="0" smtClean="0">
                <a:sym typeface="Wingdings"/>
              </a:rPr>
              <a:t> Most studies are too short to detect damage</a:t>
            </a:r>
            <a:endParaRPr lang="en-US" dirty="0"/>
          </a:p>
        </p:txBody>
      </p:sp>
      <p:pic>
        <p:nvPicPr>
          <p:cNvPr id="4" name="Picture 3" descr="Glyphosate-3D-vd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87" y="0"/>
            <a:ext cx="3249222" cy="18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3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Toxic Effects of Glyphosate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Kills beneficial gut bacteria and allows pathogens to overgrow</a:t>
            </a:r>
          </a:p>
          <a:p>
            <a:r>
              <a:rPr lang="en-US" dirty="0" smtClean="0"/>
              <a:t>Interferes with function of cytochrome P450 (CYP) enzymes</a:t>
            </a:r>
          </a:p>
          <a:p>
            <a:r>
              <a:rPr lang="en-US" dirty="0" smtClean="0"/>
              <a:t>Chelates important minerals (iron, cobalt, manganese, etc.)</a:t>
            </a:r>
          </a:p>
          <a:p>
            <a:r>
              <a:rPr lang="en-US" dirty="0" smtClean="0"/>
              <a:t>Interferes with synthesis of aromatic amino acids and methionine</a:t>
            </a:r>
          </a:p>
          <a:p>
            <a:pPr lvl="1"/>
            <a:r>
              <a:rPr lang="en-US" dirty="0" smtClean="0"/>
              <a:t>Leads to shortages in critical neurotransmitters and </a:t>
            </a:r>
            <a:r>
              <a:rPr lang="en-US" dirty="0" err="1" smtClean="0"/>
              <a:t>folate</a:t>
            </a:r>
            <a:endParaRPr lang="en-US" dirty="0" smtClean="0"/>
          </a:p>
          <a:p>
            <a:r>
              <a:rPr lang="en-US" dirty="0" smtClean="0"/>
              <a:t>Disrupts sulfate synthesis and sulfate transport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2067" y="6126163"/>
            <a:ext cx="5342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*</a:t>
            </a:r>
            <a:r>
              <a:rPr lang="en-US" sz="2000" i="1" dirty="0" err="1" smtClean="0"/>
              <a:t>Samsel</a:t>
            </a:r>
            <a:r>
              <a:rPr lang="en-US" sz="2000" i="1" dirty="0" smtClean="0"/>
              <a:t> and Seneff, Entropy </a:t>
            </a:r>
            <a:r>
              <a:rPr lang="en-US" sz="2000" b="1" dirty="0"/>
              <a:t>2013</a:t>
            </a:r>
            <a:r>
              <a:rPr lang="en-US" sz="2000" dirty="0"/>
              <a:t>, </a:t>
            </a:r>
            <a:r>
              <a:rPr lang="en-US" sz="2000" i="1" dirty="0"/>
              <a:t>15</a:t>
            </a:r>
            <a:r>
              <a:rPr lang="en-US" sz="2000" dirty="0"/>
              <a:t>, 1416-</a:t>
            </a:r>
            <a:r>
              <a:rPr lang="en-US" sz="2000" dirty="0" smtClean="0"/>
              <a:t>1463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781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8764</TotalTime>
  <Words>2378</Words>
  <Application>Microsoft Macintosh PowerPoint</Application>
  <PresentationFormat>On-screen Show (4:3)</PresentationFormat>
  <Paragraphs>262</Paragraphs>
  <Slides>41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Is Roundup the Toxic Chemical That’s Making Us All Sick?</vt:lpstr>
      <vt:lpstr>A Frightening Trend*</vt:lpstr>
      <vt:lpstr>“If it is an environmental cause contributing to an increase, we certainly want to find it.”*  </vt:lpstr>
      <vt:lpstr>PowerPoint Presentation</vt:lpstr>
      <vt:lpstr>PowerPoint Presentation</vt:lpstr>
      <vt:lpstr>Autism Prevalence: 6 year olds</vt:lpstr>
      <vt:lpstr>Autism Prevalence: 6 year olds</vt:lpstr>
      <vt:lpstr>Is Glyphosate Toxic?</vt:lpstr>
      <vt:lpstr>Main Toxic Effects of Glyphosate*</vt:lpstr>
      <vt:lpstr>The Enhancing Effect of Adjuvants*</vt:lpstr>
      <vt:lpstr>Roundup Safety Claims Disputed*</vt:lpstr>
      <vt:lpstr>PowerPoint Presentation</vt:lpstr>
      <vt:lpstr>Glyphosate Test Report: Findings in American Mother's Breast milk, urine and water*</vt:lpstr>
      <vt:lpstr>“Another claim of Monsanto's has been that residue levels of up to 5.6 mg/kg in GM-soy represent "...extreme levels, and far higher                                                     than those typically found" (Monsanto 1999).</vt:lpstr>
      <vt:lpstr>Soy Formula Linked to Seizures in Autism*</vt:lpstr>
      <vt:lpstr>Some Biomarkers for Autism</vt:lpstr>
      <vt:lpstr>Some Biomarkers for Autism</vt:lpstr>
      <vt:lpstr>Dementia and Autism Have                  Much in Common</vt:lpstr>
      <vt:lpstr>PowerPoint Presentation</vt:lpstr>
      <vt:lpstr>Gut Microbes and Obesity</vt:lpstr>
      <vt:lpstr>Obesity Switch*</vt:lpstr>
      <vt:lpstr>Obesity in US over Time*</vt:lpstr>
      <vt:lpstr>Pigs Fed GMOs Develop Inflamed Gut*</vt:lpstr>
      <vt:lpstr>Human Digestive System Disorders</vt:lpstr>
      <vt:lpstr>PowerPoint Presentation</vt:lpstr>
      <vt:lpstr>Celiac Disease has Quadrupled           in the US in the Last 50 Years</vt:lpstr>
      <vt:lpstr>PowerPoint Presentation</vt:lpstr>
      <vt:lpstr>PowerPoint Presentation</vt:lpstr>
      <vt:lpstr>“Herbicide Resistant Ryegrass Troubling for Wheat Growers”*</vt:lpstr>
      <vt:lpstr>Human Dietary Experiment on Wheat &amp; Inflammatory Bowel Syndrome*</vt:lpstr>
      <vt:lpstr>Paper on Glyphosate and Celiac Disease</vt:lpstr>
      <vt:lpstr>Celiac Disease, Glyphosate and      Non-Hodgkin’s Lymphoma</vt:lpstr>
      <vt:lpstr>Pseudomonas and Glyphosate*</vt:lpstr>
      <vt:lpstr>“Dramatic Increase in Hospitalization of US Children With Inflammatory Bowel Disease”*</vt:lpstr>
      <vt:lpstr>PowerPoint Presentation</vt:lpstr>
      <vt:lpstr>Kidney Failure in Agricultural Workers*</vt:lpstr>
      <vt:lpstr>Acute Kidney Disease Death Rate Plotted Against Glyphosate and GMOs*</vt:lpstr>
      <vt:lpstr>PowerPoint Presentation</vt:lpstr>
      <vt:lpstr>Another Country Responds to Kidney Failure in Agricultural Workers!</vt:lpstr>
      <vt:lpstr>Recapitulation</vt:lpstr>
      <vt:lpstr>Summary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Seneff</dc:creator>
  <cp:lastModifiedBy>Stephanie Seneff</cp:lastModifiedBy>
  <cp:revision>10</cp:revision>
  <dcterms:created xsi:type="dcterms:W3CDTF">2014-04-11T11:07:53Z</dcterms:created>
  <dcterms:modified xsi:type="dcterms:W3CDTF">2014-06-05T20:02:23Z</dcterms:modified>
</cp:coreProperties>
</file>