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1.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handoutMasterIdLst>
    <p:handoutMasterId r:id="rId79"/>
  </p:handoutMasterIdLst>
  <p:sldIdLst>
    <p:sldId id="544" r:id="rId2"/>
    <p:sldId id="571" r:id="rId3"/>
    <p:sldId id="574" r:id="rId4"/>
    <p:sldId id="370" r:id="rId5"/>
    <p:sldId id="309" r:id="rId6"/>
    <p:sldId id="310" r:id="rId7"/>
    <p:sldId id="316" r:id="rId8"/>
    <p:sldId id="536" r:id="rId9"/>
    <p:sldId id="537" r:id="rId10"/>
    <p:sldId id="538" r:id="rId11"/>
    <p:sldId id="539" r:id="rId12"/>
    <p:sldId id="294" r:id="rId13"/>
    <p:sldId id="257" r:id="rId14"/>
    <p:sldId id="270" r:id="rId15"/>
    <p:sldId id="258" r:id="rId16"/>
    <p:sldId id="454" r:id="rId17"/>
    <p:sldId id="437" r:id="rId18"/>
    <p:sldId id="260" r:id="rId19"/>
    <p:sldId id="542" r:id="rId20"/>
    <p:sldId id="568" r:id="rId21"/>
    <p:sldId id="569" r:id="rId22"/>
    <p:sldId id="543" r:id="rId23"/>
    <p:sldId id="581" r:id="rId24"/>
    <p:sldId id="525" r:id="rId25"/>
    <p:sldId id="565" r:id="rId26"/>
    <p:sldId id="554" r:id="rId27"/>
    <p:sldId id="323" r:id="rId28"/>
    <p:sldId id="373" r:id="rId29"/>
    <p:sldId id="541" r:id="rId30"/>
    <p:sldId id="545" r:id="rId31"/>
    <p:sldId id="582" r:id="rId32"/>
    <p:sldId id="375" r:id="rId33"/>
    <p:sldId id="491" r:id="rId34"/>
    <p:sldId id="489" r:id="rId35"/>
    <p:sldId id="534" r:id="rId36"/>
    <p:sldId id="572" r:id="rId37"/>
    <p:sldId id="578" r:id="rId38"/>
    <p:sldId id="490" r:id="rId39"/>
    <p:sldId id="492" r:id="rId40"/>
    <p:sldId id="506" r:id="rId41"/>
    <p:sldId id="408" r:id="rId42"/>
    <p:sldId id="548" r:id="rId43"/>
    <p:sldId id="549" r:id="rId44"/>
    <p:sldId id="550" r:id="rId45"/>
    <p:sldId id="551" r:id="rId46"/>
    <p:sldId id="552" r:id="rId47"/>
    <p:sldId id="553" r:id="rId48"/>
    <p:sldId id="521" r:id="rId49"/>
    <p:sldId id="566" r:id="rId50"/>
    <p:sldId id="559" r:id="rId51"/>
    <p:sldId id="344" r:id="rId52"/>
    <p:sldId id="488" r:id="rId53"/>
    <p:sldId id="507" r:id="rId54"/>
    <p:sldId id="575" r:id="rId55"/>
    <p:sldId id="471" r:id="rId56"/>
    <p:sldId id="470" r:id="rId57"/>
    <p:sldId id="560" r:id="rId58"/>
    <p:sldId id="561" r:id="rId59"/>
    <p:sldId id="562" r:id="rId60"/>
    <p:sldId id="558" r:id="rId61"/>
    <p:sldId id="523" r:id="rId62"/>
    <p:sldId id="567" r:id="rId63"/>
    <p:sldId id="461" r:id="rId64"/>
    <p:sldId id="511" r:id="rId65"/>
    <p:sldId id="500" r:id="rId66"/>
    <p:sldId id="501" r:id="rId67"/>
    <p:sldId id="573" r:id="rId68"/>
    <p:sldId id="563" r:id="rId69"/>
    <p:sldId id="579" r:id="rId70"/>
    <p:sldId id="584" r:id="rId71"/>
    <p:sldId id="577" r:id="rId72"/>
    <p:sldId id="583" r:id="rId73"/>
    <p:sldId id="546" r:id="rId74"/>
    <p:sldId id="505" r:id="rId75"/>
    <p:sldId id="547" r:id="rId76"/>
    <p:sldId id="576"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9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11" autoAdjust="0"/>
  </p:normalViewPr>
  <p:slideViewPr>
    <p:cSldViewPr snapToGrid="0" snapToObjects="1">
      <p:cViewPr varScale="1">
        <p:scale>
          <a:sx n="57" d="100"/>
          <a:sy n="57" d="100"/>
        </p:scale>
        <p:origin x="-1600"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A97CFD-E95C-D145-977F-1D2E18D6C518}" type="datetimeFigureOut">
              <a:rPr lang="en-US" smtClean="0"/>
              <a:t>2/25/14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6455F6-55A0-2F4A-8492-C3E17BBBDC88}" type="slidenum">
              <a:rPr lang="en-US" smtClean="0"/>
              <a:t>‹#›</a:t>
            </a:fld>
            <a:endParaRPr lang="en-US"/>
          </a:p>
        </p:txBody>
      </p:sp>
    </p:spTree>
    <p:extLst>
      <p:ext uri="{BB962C8B-B14F-4D97-AF65-F5344CB8AC3E}">
        <p14:creationId xmlns:p14="http://schemas.microsoft.com/office/powerpoint/2010/main" val="3162789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058C7-DC31-A54A-BBCA-256ECB8466A3}" type="datetimeFigureOut">
              <a:rPr lang="en-US" smtClean="0"/>
              <a:t>2/25/14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51A16-258A-AD48-A949-5046997759BB}" type="slidenum">
              <a:rPr lang="en-US" smtClean="0"/>
              <a:t>‹#›</a:t>
            </a:fld>
            <a:endParaRPr lang="en-US"/>
          </a:p>
        </p:txBody>
      </p:sp>
    </p:spTree>
    <p:extLst>
      <p:ext uri="{BB962C8B-B14F-4D97-AF65-F5344CB8AC3E}">
        <p14:creationId xmlns:p14="http://schemas.microsoft.com/office/powerpoint/2010/main" val="4051991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5</a:t>
            </a:fld>
            <a:endParaRPr lang="en-US"/>
          </a:p>
        </p:txBody>
      </p:sp>
    </p:spTree>
    <p:extLst>
      <p:ext uri="{BB962C8B-B14F-4D97-AF65-F5344CB8AC3E}">
        <p14:creationId xmlns:p14="http://schemas.microsoft.com/office/powerpoint/2010/main" val="218959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da-DK" dirty="0" err="1" smtClean="0"/>
              <a:t>aromatase_autism_PlosONE.pdf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20</a:t>
            </a:fld>
            <a:endParaRPr lang="en-US"/>
          </a:p>
        </p:txBody>
      </p:sp>
    </p:spTree>
    <p:extLst>
      <p:ext uri="{BB962C8B-B14F-4D97-AF65-F5344CB8AC3E}">
        <p14:creationId xmlns:p14="http://schemas.microsoft.com/office/powerpoint/2010/main" val="62169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mouse_autism_probiotics.text</a:t>
            </a:r>
            <a:endParaRPr lang="en-US" dirty="0" smtClean="0"/>
          </a:p>
          <a:p>
            <a:endParaRPr lang="en-US" dirty="0" smtClean="0"/>
          </a:p>
          <a:p>
            <a:r>
              <a:rPr lang="en-US" dirty="0" smtClean="0"/>
              <a:t>http://</a:t>
            </a:r>
            <a:r>
              <a:rPr lang="en-US" dirty="0" err="1" smtClean="0"/>
              <a:t>www.scientificamerican.com</a:t>
            </a:r>
            <a:r>
              <a:rPr lang="en-US" dirty="0" smtClean="0"/>
              <a:t>/</a:t>
            </a:r>
            <a:r>
              <a:rPr lang="en-US" dirty="0" err="1" smtClean="0"/>
              <a:t>article.cfm?id</a:t>
            </a:r>
            <a:r>
              <a:rPr lang="en-US" dirty="0" smtClean="0"/>
              <a:t>=</a:t>
            </a:r>
            <a:r>
              <a:rPr lang="en-US" dirty="0" err="1" smtClean="0"/>
              <a:t>bacterium-reverses-autism-like-behavior-in-mice&amp;utm_source</a:t>
            </a:r>
            <a:r>
              <a:rPr lang="en-US" dirty="0" smtClean="0"/>
              <a:t>=</a:t>
            </a:r>
            <a:r>
              <a:rPr lang="en-US" dirty="0" err="1" smtClean="0"/>
              <a:t>feedburner&amp;utm_medium</a:t>
            </a:r>
            <a:r>
              <a:rPr lang="en-US" dirty="0" smtClean="0"/>
              <a:t>=</a:t>
            </a:r>
            <a:r>
              <a:rPr lang="en-US" dirty="0" err="1" smtClean="0"/>
              <a:t>feed&amp;utm_campaign</a:t>
            </a:r>
            <a:r>
              <a:rPr lang="en-US" dirty="0" smtClean="0"/>
              <a:t>=Feed%3A+ScientificAmerican-News+%28Content%3A+News%29</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21</a:t>
            </a:fld>
            <a:endParaRPr lang="en-US"/>
          </a:p>
        </p:txBody>
      </p:sp>
    </p:spTree>
    <p:extLst>
      <p:ext uri="{BB962C8B-B14F-4D97-AF65-F5344CB8AC3E}">
        <p14:creationId xmlns:p14="http://schemas.microsoft.com/office/powerpoint/2010/main" val="202917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Samantha/vitamin_D_regulates_serotonin_synthesis_2014.pdf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22</a:t>
            </a:fld>
            <a:endParaRPr lang="en-US"/>
          </a:p>
        </p:txBody>
      </p:sp>
    </p:spTree>
    <p:extLst>
      <p:ext uri="{BB962C8B-B14F-4D97-AF65-F5344CB8AC3E}">
        <p14:creationId xmlns:p14="http://schemas.microsoft.com/office/powerpoint/2010/main" val="3271326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http://</a:t>
            </a:r>
            <a:r>
              <a:rPr lang="en-US" dirty="0" err="1" smtClean="0"/>
              <a:t>www.usaprepares.com</a:t>
            </a:r>
            <a:r>
              <a:rPr lang="en-US" dirty="0" smtClean="0"/>
              <a:t>/health/scientists-link-obesity-to-gut-bacteria</a:t>
            </a:r>
          </a:p>
          <a:p>
            <a:endParaRPr lang="en-US" dirty="0"/>
          </a:p>
        </p:txBody>
      </p:sp>
      <p:sp>
        <p:nvSpPr>
          <p:cNvPr id="4" name="Slide Number Placeholder 3"/>
          <p:cNvSpPr>
            <a:spLocks noGrp="1"/>
          </p:cNvSpPr>
          <p:nvPr>
            <p:ph type="sldNum" sz="quarter" idx="10"/>
          </p:nvPr>
        </p:nvSpPr>
        <p:spPr/>
        <p:txBody>
          <a:bodyPr/>
          <a:lstStyle/>
          <a:p>
            <a:fld id="{5217B3BF-44F7-9147-85FA-CE6DB64F1243}" type="slidenum">
              <a:rPr lang="en-US" smtClean="0"/>
              <a:t>27</a:t>
            </a:fld>
            <a:endParaRPr lang="en-US"/>
          </a:p>
        </p:txBody>
      </p:sp>
    </p:spTree>
    <p:extLst>
      <p:ext uri="{BB962C8B-B14F-4D97-AF65-F5344CB8AC3E}">
        <p14:creationId xmlns:p14="http://schemas.microsoft.com/office/powerpoint/2010/main" val="277587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Swine/</a:t>
            </a:r>
            <a:r>
              <a:rPr lang="en-US" dirty="0" err="1" smtClean="0"/>
              <a:t>pigs_fed_GMOs_inflamed_gut.pdf</a:t>
            </a:r>
            <a:endParaRPr lang="en-US" dirty="0" smtClean="0"/>
          </a:p>
          <a:p>
            <a:r>
              <a:rPr lang="en-US" dirty="0" smtClean="0"/>
              <a:t>Also </a:t>
            </a:r>
            <a:r>
              <a:rPr lang="sv-SE" dirty="0" err="1" smtClean="0"/>
              <a:t>pigs_GMOs_summary.pdf</a:t>
            </a:r>
            <a:endParaRPr lang="sv-SE" dirty="0" smtClean="0"/>
          </a:p>
          <a:p>
            <a:r>
              <a:rPr lang="pl-PL" dirty="0" smtClean="0"/>
              <a:t>./</a:t>
            </a:r>
            <a:r>
              <a:rPr lang="pl-PL" dirty="0" err="1" smtClean="0"/>
              <a:t>Pigs_Study_NaturalNews.pdf</a:t>
            </a:r>
            <a:endParaRPr lang="pl-PL" dirty="0" smtClean="0"/>
          </a:p>
          <a:p>
            <a:endParaRPr lang="pl-PL" dirty="0" smtClean="0"/>
          </a:p>
          <a:p>
            <a:r>
              <a:rPr lang="en-US" dirty="0" smtClean="0"/>
              <a:t>http://</a:t>
            </a:r>
            <a:r>
              <a:rPr lang="en-US" dirty="0" err="1" smtClean="0"/>
              <a:t>www.beyondpesticides.org</a:t>
            </a:r>
            <a:r>
              <a:rPr lang="en-US" dirty="0" smtClean="0"/>
              <a:t>/</a:t>
            </a:r>
            <a:r>
              <a:rPr lang="en-US" dirty="0" err="1" smtClean="0"/>
              <a:t>dailynewsblog</a:t>
            </a:r>
            <a:r>
              <a:rPr lang="en-US" dirty="0" smtClean="0"/>
              <a:t>/?p=10823</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28</a:t>
            </a:fld>
            <a:endParaRPr lang="en-US"/>
          </a:p>
        </p:txBody>
      </p:sp>
    </p:spTree>
    <p:extLst>
      <p:ext uri="{BB962C8B-B14F-4D97-AF65-F5344CB8AC3E}">
        <p14:creationId xmlns:p14="http://schemas.microsoft.com/office/powerpoint/2010/main" val="24030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Swine/</a:t>
            </a:r>
            <a:r>
              <a:rPr lang="en-US" dirty="0" err="1" smtClean="0"/>
              <a:t>pigs_fed_GMOs_inflamed_gut.pdf</a:t>
            </a:r>
            <a:endParaRPr lang="en-US" dirty="0" smtClean="0"/>
          </a:p>
          <a:p>
            <a:r>
              <a:rPr lang="en-US" dirty="0" smtClean="0"/>
              <a:t>Also </a:t>
            </a:r>
            <a:r>
              <a:rPr lang="sv-SE" dirty="0" err="1" smtClean="0"/>
              <a:t>pigs_GMOs_summary.pdf</a:t>
            </a:r>
            <a:endParaRPr lang="sv-SE" dirty="0" smtClean="0"/>
          </a:p>
          <a:p>
            <a:r>
              <a:rPr lang="pl-PL" dirty="0" smtClean="0"/>
              <a:t>./</a:t>
            </a:r>
            <a:r>
              <a:rPr lang="pl-PL" dirty="0" err="1" smtClean="0"/>
              <a:t>Pigs_Study_NaturalNews.pdf</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pPr/>
              <a:t>29</a:t>
            </a:fld>
            <a:endParaRPr lang="en-US"/>
          </a:p>
        </p:txBody>
      </p:sp>
    </p:spTree>
    <p:extLst>
      <p:ext uri="{BB962C8B-B14F-4D97-AF65-F5344CB8AC3E}">
        <p14:creationId xmlns:p14="http://schemas.microsoft.com/office/powerpoint/2010/main" val="240308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2014/</a:t>
            </a:r>
            <a:r>
              <a:rPr lang="en-US" dirty="0" err="1" smtClean="0"/>
              <a:t>sickpigs.pdf</a:t>
            </a:r>
            <a:endParaRPr lang="en-US" dirty="0" smtClean="0"/>
          </a:p>
          <a:p>
            <a:r>
              <a:rPr lang="en-US" dirty="0" smtClean="0"/>
              <a:t>2014/</a:t>
            </a:r>
            <a:r>
              <a:rPr lang="en-US" dirty="0" err="1" smtClean="0"/>
              <a:t>naturalNews_on_GMO_feed_to_pigs_in_Europe.pdf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30</a:t>
            </a:fld>
            <a:endParaRPr lang="en-US"/>
          </a:p>
        </p:txBody>
      </p:sp>
    </p:spTree>
    <p:extLst>
      <p:ext uri="{BB962C8B-B14F-4D97-AF65-F5344CB8AC3E}">
        <p14:creationId xmlns:p14="http://schemas.microsoft.com/office/powerpoint/2010/main" val="4054037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31</a:t>
            </a:fld>
            <a:endParaRPr lang="en-US"/>
          </a:p>
        </p:txBody>
      </p:sp>
    </p:spTree>
    <p:extLst>
      <p:ext uri="{BB962C8B-B14F-4D97-AF65-F5344CB8AC3E}">
        <p14:creationId xmlns:p14="http://schemas.microsoft.com/office/powerpoint/2010/main" val="120105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Celiac disease has quadrupled in the US in last 50 years</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32</a:t>
            </a:fld>
            <a:endParaRPr lang="en-US"/>
          </a:p>
        </p:txBody>
      </p:sp>
    </p:spTree>
    <p:extLst>
      <p:ext uri="{BB962C8B-B14F-4D97-AF65-F5344CB8AC3E}">
        <p14:creationId xmlns:p14="http://schemas.microsoft.com/office/powerpoint/2010/main" val="4125718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serum is more than four times as likely to carry those</a:t>
            </a:r>
          </a:p>
          <a:p>
            <a:r>
              <a:rPr lang="en-US" dirty="0" smtClean="0"/>
              <a:t>Antibodies (to gluten)</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34</a:t>
            </a:fld>
            <a:endParaRPr lang="en-US"/>
          </a:p>
        </p:txBody>
      </p:sp>
    </p:spTree>
    <p:extLst>
      <p:ext uri="{BB962C8B-B14F-4D97-AF65-F5344CB8AC3E}">
        <p14:creationId xmlns:p14="http://schemas.microsoft.com/office/powerpoint/2010/main" val="81231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42716" y="4384524"/>
            <a:ext cx="4317503" cy="452910"/>
          </a:xfrm>
        </p:spPr>
        <p:txBody>
          <a:bodyPr/>
          <a:lstStyle/>
          <a:p>
            <a:r>
              <a:rPr lang="en-US" dirty="0" smtClean="0"/>
              <a:t>Nancy Swanson – I</a:t>
            </a:r>
            <a:r>
              <a:rPr lang="en-US" baseline="0" dirty="0" smtClean="0"/>
              <a:t> have a </a:t>
            </a:r>
            <a:r>
              <a:rPr lang="en-US" baseline="0" dirty="0" err="1" smtClean="0"/>
              <a:t>fanclub</a:t>
            </a:r>
            <a:r>
              <a:rPr lang="en-US" baseline="0" dirty="0" smtClean="0"/>
              <a:t> account for her.</a:t>
            </a:r>
          </a:p>
          <a:p>
            <a:endParaRPr lang="en-US" baseline="0" dirty="0" smtClean="0"/>
          </a:p>
          <a:p>
            <a:r>
              <a:rPr lang="en-US" baseline="0" dirty="0" smtClean="0"/>
              <a:t>Individuals with disabilities in education act IDEA</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pPr/>
              <a:t>9</a:t>
            </a:fld>
            <a:endParaRPr lang="en-US"/>
          </a:p>
        </p:txBody>
      </p:sp>
    </p:spTree>
    <p:extLst>
      <p:ext uri="{BB962C8B-B14F-4D97-AF65-F5344CB8AC3E}">
        <p14:creationId xmlns:p14="http://schemas.microsoft.com/office/powerpoint/2010/main" val="2092456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Csail</a:t>
            </a:r>
            <a:r>
              <a:rPr lang="en-US" dirty="0" smtClean="0"/>
              <a:t>/2014/Anthony/</a:t>
            </a:r>
            <a:r>
              <a:rPr lang="en-US" smtClean="0"/>
              <a:t>ancient_wheat_not_allergenic.text</a:t>
            </a:r>
            <a:endParaRPr lang="en-US"/>
          </a:p>
        </p:txBody>
      </p:sp>
      <p:sp>
        <p:nvSpPr>
          <p:cNvPr id="4" name="Slide Number Placeholder 3"/>
          <p:cNvSpPr>
            <a:spLocks noGrp="1"/>
          </p:cNvSpPr>
          <p:nvPr>
            <p:ph type="sldNum" sz="quarter" idx="10"/>
          </p:nvPr>
        </p:nvSpPr>
        <p:spPr/>
        <p:txBody>
          <a:bodyPr/>
          <a:lstStyle/>
          <a:p>
            <a:fld id="{78D58B92-B5BA-6747-B32B-63F71F4D3768}" type="slidenum">
              <a:rPr lang="en-US" smtClean="0"/>
              <a:t>36</a:t>
            </a:fld>
            <a:endParaRPr lang="en-US"/>
          </a:p>
        </p:txBody>
      </p:sp>
    </p:spTree>
    <p:extLst>
      <p:ext uri="{BB962C8B-B14F-4D97-AF65-F5344CB8AC3E}">
        <p14:creationId xmlns:p14="http://schemas.microsoft.com/office/powerpoint/2010/main" val="873316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bifidobacteria_celiac_disease.text</a:t>
            </a:r>
            <a:endParaRPr lang="en-US" dirty="0" smtClean="0"/>
          </a:p>
          <a:p>
            <a:r>
              <a:rPr lang="en-US" dirty="0" smtClean="0"/>
              <a:t>Cancer/</a:t>
            </a:r>
            <a:r>
              <a:rPr lang="en-US" dirty="0" err="1" smtClean="0"/>
              <a:t>Celiac_disease_increases_hodgkins_lymphoma.text</a:t>
            </a:r>
            <a:endParaRPr lang="en-US" dirty="0" smtClean="0"/>
          </a:p>
          <a:p>
            <a:r>
              <a:rPr lang="en-US" dirty="0" smtClean="0"/>
              <a:t>3-4 fold</a:t>
            </a:r>
            <a:r>
              <a:rPr lang="en-US" baseline="0" dirty="0" smtClean="0"/>
              <a:t> increased risk to non-</a:t>
            </a:r>
            <a:r>
              <a:rPr lang="en-US" baseline="0" dirty="0" err="1" smtClean="0"/>
              <a:t>Hodgkins</a:t>
            </a:r>
            <a:r>
              <a:rPr lang="en-US" baseline="0" dirty="0" smtClean="0"/>
              <a:t> lymphoma</a:t>
            </a:r>
            <a:endParaRPr lang="en-US" dirty="0" smtClean="0"/>
          </a:p>
          <a:p>
            <a:r>
              <a:rPr lang="en-US" dirty="0" smtClean="0"/>
              <a:t>./</a:t>
            </a:r>
            <a:r>
              <a:rPr lang="en-US" dirty="0" err="1" smtClean="0"/>
              <a:t>Celiac_and_bacteria.text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38</a:t>
            </a:fld>
            <a:endParaRPr lang="en-US"/>
          </a:p>
        </p:txBody>
      </p:sp>
    </p:spTree>
    <p:extLst>
      <p:ext uri="{BB962C8B-B14F-4D97-AF65-F5344CB8AC3E}">
        <p14:creationId xmlns:p14="http://schemas.microsoft.com/office/powerpoint/2010/main" val="1794094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a:t>
            </a:r>
            <a:r>
              <a:rPr lang="en-US" dirty="0" err="1" smtClean="0"/>
              <a:t>pesticides_for_wheat_slides.pdf</a:t>
            </a:r>
            <a:endParaRPr lang="en-US" dirty="0" smtClean="0"/>
          </a:p>
          <a:p>
            <a:r>
              <a:rPr lang="en-US" dirty="0" smtClean="0"/>
              <a:t>glyphosate/</a:t>
            </a:r>
            <a:r>
              <a:rPr lang="en-US" dirty="0" err="1" smtClean="0"/>
              <a:t>Axial_XL.text</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39</a:t>
            </a:fld>
            <a:endParaRPr lang="en-US"/>
          </a:p>
        </p:txBody>
      </p:sp>
    </p:spTree>
    <p:extLst>
      <p:ext uri="{BB962C8B-B14F-4D97-AF65-F5344CB8AC3E}">
        <p14:creationId xmlns:p14="http://schemas.microsoft.com/office/powerpoint/2010/main" val="3931228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inflammatory_bowel_disease_children.text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41</a:t>
            </a:fld>
            <a:endParaRPr lang="en-US"/>
          </a:p>
        </p:txBody>
      </p:sp>
    </p:spTree>
    <p:extLst>
      <p:ext uri="{BB962C8B-B14F-4D97-AF65-F5344CB8AC3E}">
        <p14:creationId xmlns:p14="http://schemas.microsoft.com/office/powerpoint/2010/main" val="2167963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www.ticotimes.net</a:t>
            </a:r>
            <a:r>
              <a:rPr lang="en-US" dirty="0" smtClean="0"/>
              <a:t>/More-news/News-Briefs/What-is-killing-the-young-men-of-Canas-_Wednesday-August-07-2013</a:t>
            </a:r>
          </a:p>
          <a:p>
            <a:r>
              <a:rPr lang="en-US" dirty="0" smtClean="0"/>
              <a:t>./</a:t>
            </a:r>
            <a:r>
              <a:rPr lang="it-IT" dirty="0" err="1" smtClean="0"/>
              <a:t>diabetes_farmers_costa_rica.pdf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42</a:t>
            </a:fld>
            <a:endParaRPr lang="en-US"/>
          </a:p>
        </p:txBody>
      </p:sp>
    </p:spTree>
    <p:extLst>
      <p:ext uri="{BB962C8B-B14F-4D97-AF65-F5344CB8AC3E}">
        <p14:creationId xmlns:p14="http://schemas.microsoft.com/office/powerpoint/2010/main" val="1658090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www.ticotimes.net</a:t>
            </a:r>
            <a:r>
              <a:rPr lang="en-US" dirty="0" smtClean="0"/>
              <a:t>/More-news/News-Briefs/What-is-killing-the-young-men-of-Canas-_Wednesday-August-07-2013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it-IT" dirty="0" err="1" smtClean="0"/>
              <a:t>diabetes_farmers_costa_rica.pdf</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43</a:t>
            </a:fld>
            <a:endParaRPr lang="en-US"/>
          </a:p>
        </p:txBody>
      </p:sp>
    </p:spTree>
    <p:extLst>
      <p:ext uri="{BB962C8B-B14F-4D97-AF65-F5344CB8AC3E}">
        <p14:creationId xmlns:p14="http://schemas.microsoft.com/office/powerpoint/2010/main" val="1913789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www.ticotimes.net</a:t>
            </a:r>
            <a:r>
              <a:rPr lang="en-US" dirty="0" smtClean="0"/>
              <a:t>/More-news/News-Briefs/What-is-killing-the-young-men-of-Canas-_Wednesday-August-07-2013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it-IT" dirty="0" err="1" smtClean="0"/>
              <a:t>diabetes_farmers_costa_rica.pdf</a:t>
            </a:r>
            <a:endParaRPr lang="en-US" dirty="0" smtClean="0"/>
          </a:p>
          <a:p>
            <a:r>
              <a:rPr lang="en-US" dirty="0" smtClean="0"/>
              <a:t>http://</a:t>
            </a:r>
            <a:r>
              <a:rPr lang="en-US" dirty="0" err="1" smtClean="0"/>
              <a:t>www.cabdirect.org</a:t>
            </a:r>
            <a:r>
              <a:rPr lang="en-US" dirty="0" smtClean="0"/>
              <a:t>/abstracts/19916778875.html;jsessionid=93B05D1723894A0DF7BC4E82BD31A06F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44</a:t>
            </a:fld>
            <a:endParaRPr lang="en-US"/>
          </a:p>
        </p:txBody>
      </p:sp>
    </p:spTree>
    <p:extLst>
      <p:ext uri="{BB962C8B-B14F-4D97-AF65-F5344CB8AC3E}">
        <p14:creationId xmlns:p14="http://schemas.microsoft.com/office/powerpoint/2010/main" val="1913789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Project/Glyphosate/</a:t>
            </a:r>
            <a:r>
              <a:rPr lang="en-US" dirty="0" err="1" smtClean="0"/>
              <a:t>glyphosate_sri_lanka_kidney_failure_epidemiology.pdf</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46</a:t>
            </a:fld>
            <a:endParaRPr lang="en-US"/>
          </a:p>
        </p:txBody>
      </p:sp>
    </p:spTree>
    <p:extLst>
      <p:ext uri="{BB962C8B-B14F-4D97-AF65-F5344CB8AC3E}">
        <p14:creationId xmlns:p14="http://schemas.microsoft.com/office/powerpoint/2010/main" val="865109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Sri Lanka is the only other nation that has banned glyphosate.</a:t>
            </a:r>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47</a:t>
            </a:fld>
            <a:endParaRPr lang="en-US"/>
          </a:p>
        </p:txBody>
      </p:sp>
    </p:spTree>
    <p:extLst>
      <p:ext uri="{BB962C8B-B14F-4D97-AF65-F5344CB8AC3E}">
        <p14:creationId xmlns:p14="http://schemas.microsoft.com/office/powerpoint/2010/main" val="421554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Spacedoc</a:t>
            </a:r>
            <a:r>
              <a:rPr lang="en-US" dirty="0" smtClean="0"/>
              <a:t>/glyphosate/</a:t>
            </a:r>
            <a:r>
              <a:rPr lang="en-US" dirty="0" err="1" smtClean="0"/>
              <a:t>Nancy_GMO_health.pdf</a:t>
            </a:r>
            <a:endParaRPr lang="en-US" dirty="0" smtClean="0"/>
          </a:p>
          <a:p>
            <a:endParaRPr lang="en-US" dirty="0" smtClean="0"/>
          </a:p>
          <a:p>
            <a:r>
              <a:rPr lang="en-US" dirty="0" smtClean="0"/>
              <a:t>reports of neural defects and craniofacial malformations from regions where glyphosate-based herbicides (GBH) are used </a:t>
            </a:r>
          </a:p>
          <a:p>
            <a:r>
              <a:rPr lang="en-US" dirty="0" smtClean="0"/>
              <a:t>http://</a:t>
            </a:r>
            <a:r>
              <a:rPr lang="en-US" dirty="0" err="1" smtClean="0"/>
              <a:t>sustainablepulse.com</a:t>
            </a:r>
            <a:r>
              <a:rPr lang="en-US" dirty="0" smtClean="0"/>
              <a:t>/</a:t>
            </a:r>
            <a:r>
              <a:rPr lang="en-US" dirty="0" err="1" smtClean="0"/>
              <a:t>wp</a:t>
            </a:r>
            <a:r>
              <a:rPr lang="en-US" dirty="0" smtClean="0"/>
              <a:t>-content/uploads/Argentina-GM-human-</a:t>
            </a:r>
            <a:r>
              <a:rPr lang="en-US" dirty="0" err="1" smtClean="0"/>
              <a:t>pics.jpg</a:t>
            </a:r>
            <a:endParaRPr lang="en-US" dirty="0" smtClean="0"/>
          </a:p>
          <a:p>
            <a:r>
              <a:rPr lang="en-US" dirty="0" smtClean="0"/>
              <a:t>http://</a:t>
            </a:r>
            <a:r>
              <a:rPr lang="en-US" dirty="0" err="1" smtClean="0"/>
              <a:t>sustainablepulse.com</a:t>
            </a:r>
            <a:r>
              <a:rPr lang="en-US" dirty="0" smtClean="0"/>
              <a:t>/2013/04/27/dr-swanson-gmos-and-roundup-increase-chronic-diseases-infertility-and-birth-defects/#.</a:t>
            </a:r>
            <a:r>
              <a:rPr lang="en-US" dirty="0" err="1" smtClean="0"/>
              <a:t>UXvHfIJAuYm</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50</a:t>
            </a:fld>
            <a:endParaRPr lang="en-US"/>
          </a:p>
        </p:txBody>
      </p:sp>
    </p:spTree>
    <p:extLst>
      <p:ext uri="{BB962C8B-B14F-4D97-AF65-F5344CB8AC3E}">
        <p14:creationId xmlns:p14="http://schemas.microsoft.com/office/powerpoint/2010/main" val="171752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42716" y="4384524"/>
            <a:ext cx="4317503" cy="452910"/>
          </a:xfrm>
        </p:spPr>
        <p:txBody>
          <a:bodyPr/>
          <a:lstStyle/>
          <a:p>
            <a:r>
              <a:rPr lang="en-US" dirty="0" smtClean="0"/>
              <a:t>Nancy Swanson – I</a:t>
            </a:r>
            <a:r>
              <a:rPr lang="en-US" baseline="0" dirty="0" smtClean="0"/>
              <a:t> have a </a:t>
            </a:r>
            <a:r>
              <a:rPr lang="en-US" baseline="0" dirty="0" err="1" smtClean="0"/>
              <a:t>fanclub</a:t>
            </a:r>
            <a:r>
              <a:rPr lang="en-US" baseline="0" dirty="0" smtClean="0"/>
              <a:t> account for her.</a:t>
            </a:r>
          </a:p>
          <a:p>
            <a:endParaRPr lang="en-US" baseline="0" dirty="0" smtClean="0"/>
          </a:p>
          <a:p>
            <a:r>
              <a:rPr lang="en-US" baseline="0" dirty="0" smtClean="0"/>
              <a:t>Individuals with disabilities in education act IDEA</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pPr/>
              <a:t>10</a:t>
            </a:fld>
            <a:endParaRPr lang="en-US"/>
          </a:p>
        </p:txBody>
      </p:sp>
    </p:spTree>
    <p:extLst>
      <p:ext uri="{BB962C8B-B14F-4D97-AF65-F5344CB8AC3E}">
        <p14:creationId xmlns:p14="http://schemas.microsoft.com/office/powerpoint/2010/main" val="2092456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glyphosate_and_breast_cancer.text</a:t>
            </a:r>
            <a:endParaRPr lang="en-US" dirty="0" smtClean="0"/>
          </a:p>
          <a:p>
            <a:r>
              <a:rPr lang="en-US" dirty="0" smtClean="0"/>
              <a:t>Swine/</a:t>
            </a:r>
            <a:r>
              <a:rPr lang="en-US" dirty="0" err="1" smtClean="0"/>
              <a:t>glyphosate_breast_cancer.pdf</a:t>
            </a:r>
            <a:endParaRPr lang="en-US" dirty="0" smtClean="0"/>
          </a:p>
          <a:p>
            <a:r>
              <a:rPr lang="en-US" dirty="0" smtClean="0"/>
              <a:t>Please make a note that this study shows Glyphosate effects down to parts per trillion (10 to the minus12th).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study, we found that glyphosate at a log interval concentration ranging from 10-12 to 10-6 M increased the cell proliferation of a </a:t>
            </a:r>
            <a:r>
              <a:rPr lang="en-US" sz="1200" kern="1200" dirty="0" err="1" smtClean="0">
                <a:solidFill>
                  <a:schemeClr val="tx1"/>
                </a:solidFill>
                <a:effectLst/>
                <a:latin typeface="+mn-lt"/>
                <a:ea typeface="+mn-ea"/>
                <a:cs typeface="+mn-cs"/>
              </a:rPr>
              <a:t>hormorne</a:t>
            </a:r>
            <a:r>
              <a:rPr lang="en-US" sz="1200" kern="1200" dirty="0" smtClean="0">
                <a:solidFill>
                  <a:schemeClr val="tx1"/>
                </a:solidFill>
                <a:effectLst/>
                <a:latin typeface="+mn-lt"/>
                <a:ea typeface="+mn-ea"/>
                <a:cs typeface="+mn-cs"/>
              </a:rPr>
              <a:t> dependent breast cancer T47D </a:t>
            </a:r>
            <a:r>
              <a:rPr lang="en-US" sz="1200" kern="1200" dirty="0" err="1" smtClean="0">
                <a:solidFill>
                  <a:schemeClr val="tx1"/>
                </a:solidFill>
                <a:effectLst/>
                <a:latin typeface="+mn-lt"/>
                <a:ea typeface="+mn-ea"/>
                <a:cs typeface="+mn-cs"/>
              </a:rPr>
              <a:t>ce</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51</a:t>
            </a:fld>
            <a:endParaRPr lang="en-US"/>
          </a:p>
        </p:txBody>
      </p:sp>
    </p:spTree>
    <p:extLst>
      <p:ext uri="{BB962C8B-B14F-4D97-AF65-F5344CB8AC3E}">
        <p14:creationId xmlns:p14="http://schemas.microsoft.com/office/powerpoint/2010/main" val="1601069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smtClean="0"/>
              <a:t>23 cases in three years 4x normal</a:t>
            </a:r>
            <a:endParaRPr lang="en-US" dirty="0" smtClean="0"/>
          </a:p>
          <a:p>
            <a:r>
              <a:rPr lang="en-US" dirty="0" smtClean="0"/>
              <a:t>Celiac/</a:t>
            </a:r>
            <a:r>
              <a:rPr lang="en-US" dirty="0" err="1" smtClean="0"/>
              <a:t>brain_damaged_babies_washington_state_glyphosate.text</a:t>
            </a:r>
            <a:endParaRPr lang="en-US" dirty="0" smtClean="0"/>
          </a:p>
          <a:p>
            <a:endParaRPr lang="en-US" dirty="0" smtClean="0"/>
          </a:p>
          <a:p>
            <a:r>
              <a:rPr lang="en-US" dirty="0" smtClean="0"/>
              <a:t>In the U.S., there are approximately one or two expected cases of anencephaly for every 10,000 annual births. However, in the three named Washington counties, with a total population of approximately 515,000, the health department found that there was an abnormally high number of cases reported from January 2010 to January 2013 with approximately eight cases of anencephaly for every 10,000 births.</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52</a:t>
            </a:fld>
            <a:endParaRPr lang="en-US"/>
          </a:p>
        </p:txBody>
      </p:sp>
    </p:spTree>
    <p:extLst>
      <p:ext uri="{BB962C8B-B14F-4D97-AF65-F5344CB8AC3E}">
        <p14:creationId xmlns:p14="http://schemas.microsoft.com/office/powerpoint/2010/main" val="1315336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falling_sperm_counts.text</a:t>
            </a:r>
            <a:endParaRPr lang="en-US" dirty="0" smtClean="0"/>
          </a:p>
          <a:p>
            <a:r>
              <a:rPr lang="en-US" dirty="0" err="1" smtClean="0"/>
              <a:t>Falling_sperm_counts.article.text</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56</a:t>
            </a:fld>
            <a:endParaRPr lang="en-US"/>
          </a:p>
        </p:txBody>
      </p:sp>
    </p:spTree>
    <p:extLst>
      <p:ext uri="{BB962C8B-B14F-4D97-AF65-F5344CB8AC3E}">
        <p14:creationId xmlns:p14="http://schemas.microsoft.com/office/powerpoint/2010/main" val="1102489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Sugar intake per capita in the United Kingdom from 1700 to 1978 (30, 31; E) and in the United States from 1975 to 2000 (32; 􏰏) is compared with obesity rates in the United States in non-Hispanic white men aged60–69y(17;F).Valuesfor1880-1910arebasedonstudiesconducted in male Civil War veterans aged 50–59 y (18). </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58</a:t>
            </a:fld>
            <a:endParaRPr lang="en-US"/>
          </a:p>
        </p:txBody>
      </p:sp>
    </p:spTree>
    <p:extLst>
      <p:ext uri="{BB962C8B-B14F-4D97-AF65-F5344CB8AC3E}">
        <p14:creationId xmlns:p14="http://schemas.microsoft.com/office/powerpoint/2010/main" val="3777708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aminomethylphosphonic</a:t>
            </a:r>
            <a:r>
              <a:rPr lang="en-US" dirty="0" smtClean="0"/>
              <a:t> acid </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64</a:t>
            </a:fld>
            <a:endParaRPr lang="en-US"/>
          </a:p>
        </p:txBody>
      </p:sp>
    </p:spTree>
    <p:extLst>
      <p:ext uri="{BB962C8B-B14F-4D97-AF65-F5344CB8AC3E}">
        <p14:creationId xmlns:p14="http://schemas.microsoft.com/office/powerpoint/2010/main" val="2217464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 Urine </a:t>
            </a:r>
          </a:p>
          <a:p>
            <a:r>
              <a:rPr lang="en-US" dirty="0" smtClean="0"/>
              <a:t>./</a:t>
            </a:r>
            <a:r>
              <a:rPr lang="en-US" dirty="0" err="1" smtClean="0"/>
              <a:t>WeedKillerHumanUrine.pdf</a:t>
            </a:r>
            <a:endParaRPr lang="en-US" dirty="0" smtClean="0"/>
          </a:p>
          <a:p>
            <a:r>
              <a:rPr lang="en-US" dirty="0" smtClean="0"/>
              <a:t>Swine/</a:t>
            </a:r>
            <a:r>
              <a:rPr lang="en-US" dirty="0" err="1" smtClean="0"/>
              <a:t>glyphosate_in_urine_Europe.pdf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65</a:t>
            </a:fld>
            <a:endParaRPr lang="en-US"/>
          </a:p>
        </p:txBody>
      </p:sp>
    </p:spTree>
    <p:extLst>
      <p:ext uri="{BB962C8B-B14F-4D97-AF65-F5344CB8AC3E}">
        <p14:creationId xmlns:p14="http://schemas.microsoft.com/office/powerpoint/2010/main" val="2189598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 Urine </a:t>
            </a:r>
          </a:p>
          <a:p>
            <a:r>
              <a:rPr lang="en-US" dirty="0" smtClean="0"/>
              <a:t>./</a:t>
            </a:r>
            <a:r>
              <a:rPr lang="en-US" dirty="0" err="1" smtClean="0"/>
              <a:t>WeedKillerHumanUrine.pdf</a:t>
            </a:r>
            <a:endParaRPr lang="en-US" dirty="0" smtClean="0"/>
          </a:p>
          <a:p>
            <a:r>
              <a:rPr lang="en-US" dirty="0" smtClean="0"/>
              <a:t>Swine/</a:t>
            </a:r>
            <a:r>
              <a:rPr lang="en-US" dirty="0" err="1" smtClean="0"/>
              <a:t>glyphosate_in_urine_Europe.pdf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66</a:t>
            </a:fld>
            <a:endParaRPr lang="en-US"/>
          </a:p>
        </p:txBody>
      </p:sp>
    </p:spTree>
    <p:extLst>
      <p:ext uri="{BB962C8B-B14F-4D97-AF65-F5344CB8AC3E}">
        <p14:creationId xmlns:p14="http://schemas.microsoft.com/office/powerpoint/2010/main" val="2189598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a:t>
            </a:r>
            <a:r>
              <a:rPr lang="en-US" dirty="0" err="1" smtClean="0"/>
              <a:t>glyphosate_and_other_pesticides_residues_rain_air_US_South.pdf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67</a:t>
            </a:fld>
            <a:endParaRPr lang="en-US"/>
          </a:p>
        </p:txBody>
      </p:sp>
    </p:spTree>
    <p:extLst>
      <p:ext uri="{BB962C8B-B14F-4D97-AF65-F5344CB8AC3E}">
        <p14:creationId xmlns:p14="http://schemas.microsoft.com/office/powerpoint/2010/main" val="3581172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Frogs -- drop 3.7% every year, meaning they could disappear in half of the habitats they now occupy nationwide in 26 years</a:t>
            </a:r>
          </a:p>
          <a:p>
            <a:r>
              <a:rPr lang="en-US" dirty="0" smtClean="0"/>
              <a:t>Monarch butterflies – milkweed</a:t>
            </a:r>
            <a:r>
              <a:rPr lang="en-US" baseline="0" dirty="0" smtClean="0"/>
              <a:t> being killed by glyphosate</a:t>
            </a:r>
          </a:p>
          <a:p>
            <a:r>
              <a:rPr lang="en-US" dirty="0" smtClean="0"/>
              <a:t>http://salsa3.salsalabs.com/o/1881/p/</a:t>
            </a:r>
            <a:r>
              <a:rPr lang="en-US" dirty="0" err="1" smtClean="0"/>
              <a:t>dia</a:t>
            </a:r>
            <a:r>
              <a:rPr lang="en-US" dirty="0" smtClean="0"/>
              <a:t>/action3/common/public/?</a:t>
            </a:r>
            <a:r>
              <a:rPr lang="en-US" dirty="0" err="1" smtClean="0"/>
              <a:t>action_KEY</a:t>
            </a:r>
            <a:r>
              <a:rPr lang="en-US" dirty="0" smtClean="0"/>
              <a:t>=12506</a:t>
            </a:r>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68</a:t>
            </a:fld>
            <a:endParaRPr lang="en-US"/>
          </a:p>
        </p:txBody>
      </p:sp>
    </p:spTree>
    <p:extLst>
      <p:ext uri="{BB962C8B-B14F-4D97-AF65-F5344CB8AC3E}">
        <p14:creationId xmlns:p14="http://schemas.microsoft.com/office/powerpoint/2010/main" val="3655812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Aflatoxins</a:t>
            </a:r>
            <a:r>
              <a:rPr lang="en-US" dirty="0" smtClean="0"/>
              <a:t> (AFs) are extensively known to be potent mutagenic,</a:t>
            </a:r>
          </a:p>
          <a:p>
            <a:r>
              <a:rPr lang="en-US" dirty="0" smtClean="0"/>
              <a:t>carcinogenic, </a:t>
            </a:r>
            <a:r>
              <a:rPr lang="en-US" dirty="0" err="1" smtClean="0"/>
              <a:t>teratogenic</a:t>
            </a:r>
            <a:r>
              <a:rPr lang="en-US" dirty="0" smtClean="0"/>
              <a:t>, hepatotoxic, immunosuppressive, and they</a:t>
            </a:r>
          </a:p>
          <a:p>
            <a:r>
              <a:rPr lang="en-US" dirty="0" smtClean="0"/>
              <a:t>also inhibit several metabolic systems.[13,14] </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69</a:t>
            </a:fld>
            <a:endParaRPr lang="en-US"/>
          </a:p>
        </p:txBody>
      </p:sp>
    </p:spTree>
    <p:extLst>
      <p:ext uri="{BB962C8B-B14F-4D97-AF65-F5344CB8AC3E}">
        <p14:creationId xmlns:p14="http://schemas.microsoft.com/office/powerpoint/2010/main" val="45772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WIKI</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13</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glyphosate/glyphosate_promotes_fungus_growth_2014.pdf</a:t>
            </a:r>
          </a:p>
          <a:p>
            <a:r>
              <a:rPr lang="en-US" dirty="0" err="1" smtClean="0"/>
              <a:t>Aflatoxins</a:t>
            </a:r>
            <a:r>
              <a:rPr lang="en-US" dirty="0" smtClean="0"/>
              <a:t> (AFs) are extensively known to be potent mutagenic,</a:t>
            </a:r>
          </a:p>
          <a:p>
            <a:r>
              <a:rPr lang="en-US" dirty="0" smtClean="0"/>
              <a:t>carcinogenic, </a:t>
            </a:r>
            <a:r>
              <a:rPr lang="en-US" dirty="0" err="1" smtClean="0"/>
              <a:t>teratogenic</a:t>
            </a:r>
            <a:r>
              <a:rPr lang="en-US" dirty="0" smtClean="0"/>
              <a:t>, hepatotoxic, immunosuppressive, and they</a:t>
            </a:r>
          </a:p>
          <a:p>
            <a:r>
              <a:rPr lang="en-US" dirty="0" smtClean="0"/>
              <a:t>also inhibit several metabolic systems.[13,14] </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70</a:t>
            </a:fld>
            <a:endParaRPr lang="en-US"/>
          </a:p>
        </p:txBody>
      </p:sp>
    </p:spTree>
    <p:extLst>
      <p:ext uri="{BB962C8B-B14F-4D97-AF65-F5344CB8AC3E}">
        <p14:creationId xmlns:p14="http://schemas.microsoft.com/office/powerpoint/2010/main" val="457724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a:t>
            </a:r>
            <a:r>
              <a:rPr lang="en-US" dirty="0" err="1" smtClean="0"/>
              <a:t>Mercola</a:t>
            </a:r>
            <a:r>
              <a:rPr lang="en-US" dirty="0" smtClean="0"/>
              <a:t>!</a:t>
            </a:r>
          </a:p>
          <a:p>
            <a:r>
              <a:rPr lang="en-US" dirty="0" smtClean="0"/>
              <a:t>http://</a:t>
            </a:r>
            <a:r>
              <a:rPr lang="en-US" dirty="0" err="1" smtClean="0"/>
              <a:t>articles.mercola.com</a:t>
            </a:r>
            <a:r>
              <a:rPr lang="en-US" dirty="0" smtClean="0"/>
              <a:t>/sites/articles/archive/2014/03/04/monarch-</a:t>
            </a:r>
            <a:r>
              <a:rPr lang="en-US" dirty="0" err="1" smtClean="0"/>
              <a:t>butterfly.aspx</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71</a:t>
            </a:fld>
            <a:endParaRPr lang="en-US"/>
          </a:p>
        </p:txBody>
      </p:sp>
    </p:spTree>
    <p:extLst>
      <p:ext uri="{BB962C8B-B14F-4D97-AF65-F5344CB8AC3E}">
        <p14:creationId xmlns:p14="http://schemas.microsoft.com/office/powerpoint/2010/main" val="3704073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a:t>
            </a:r>
            <a:r>
              <a:rPr lang="en-US" dirty="0" err="1" smtClean="0"/>
              <a:t>Mercola</a:t>
            </a:r>
            <a:r>
              <a:rPr lang="en-US" dirty="0" smtClean="0"/>
              <a:t>!</a:t>
            </a:r>
          </a:p>
          <a:p>
            <a:r>
              <a:rPr lang="en-US" dirty="0" smtClean="0"/>
              <a:t>http://</a:t>
            </a:r>
            <a:r>
              <a:rPr lang="en-US" dirty="0" err="1" smtClean="0"/>
              <a:t>articles.mercola.com</a:t>
            </a:r>
            <a:r>
              <a:rPr lang="en-US" dirty="0" smtClean="0"/>
              <a:t>/sites/articles/archive/2014/03/04/monarch-</a:t>
            </a:r>
            <a:r>
              <a:rPr lang="en-US" dirty="0" err="1" smtClean="0"/>
              <a:t>butterfly.aspx</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72</a:t>
            </a:fld>
            <a:endParaRPr lang="en-US"/>
          </a:p>
        </p:txBody>
      </p:sp>
    </p:spTree>
    <p:extLst>
      <p:ext uri="{BB962C8B-B14F-4D97-AF65-F5344CB8AC3E}">
        <p14:creationId xmlns:p14="http://schemas.microsoft.com/office/powerpoint/2010/main" val="3704073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a:t>
            </a:r>
            <a:r>
              <a:rPr lang="en-US" dirty="0" err="1" smtClean="0"/>
              <a:t>Mercola</a:t>
            </a:r>
            <a:r>
              <a:rPr lang="en-US" dirty="0" smtClean="0"/>
              <a:t> interview:http://articles.mercola.com/sites/articles/archive/2012/01/15/dr-don-huber-interview-part-2.aspx</a:t>
            </a:r>
            <a:endParaRPr lang="en-US" dirty="0"/>
          </a:p>
        </p:txBody>
      </p:sp>
      <p:sp>
        <p:nvSpPr>
          <p:cNvPr id="4" name="Slide Number Placeholder 3"/>
          <p:cNvSpPr>
            <a:spLocks noGrp="1"/>
          </p:cNvSpPr>
          <p:nvPr>
            <p:ph type="sldNum" sz="quarter" idx="10"/>
          </p:nvPr>
        </p:nvSpPr>
        <p:spPr/>
        <p:txBody>
          <a:bodyPr/>
          <a:lstStyle/>
          <a:p>
            <a:fld id="{C02E4978-050D-F641-83DC-E226D6622FF5}" type="slidenum">
              <a:rPr lang="en-US" smtClean="0"/>
              <a:pPr/>
              <a:t>73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paper has a lot more</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75</a:t>
            </a:fld>
            <a:endParaRPr lang="en-US"/>
          </a:p>
        </p:txBody>
      </p:sp>
    </p:spTree>
    <p:extLst>
      <p:ext uri="{BB962C8B-B14F-4D97-AF65-F5344CB8AC3E}">
        <p14:creationId xmlns:p14="http://schemas.microsoft.com/office/powerpoint/2010/main" val="148116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hydroxylation of vitamin D</a:t>
            </a:r>
            <a:r>
              <a:rPr lang="en-US" baseline="-25000" dirty="0" smtClean="0"/>
              <a:t>3</a:t>
            </a:r>
            <a:r>
              <a:rPr lang="en-US" dirty="0" smtClean="0"/>
              <a:t> (</a:t>
            </a:r>
            <a:r>
              <a:rPr lang="en-US" dirty="0" err="1" smtClean="0"/>
              <a:t>cholecalciferol</a:t>
            </a:r>
            <a:r>
              <a:rPr lang="en-US" dirty="0" smtClean="0"/>
              <a:t>) into 25-hydroxycholecalciferol.</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15</a:t>
            </a:fld>
            <a:endParaRPr lang="en-US"/>
          </a:p>
        </p:txBody>
      </p:sp>
    </p:spTree>
    <p:extLst>
      <p:ext uri="{BB962C8B-B14F-4D97-AF65-F5344CB8AC3E}">
        <p14:creationId xmlns:p14="http://schemas.microsoft.com/office/powerpoint/2010/main" val="79636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hydroxylation of vitamin D</a:t>
            </a:r>
            <a:r>
              <a:rPr lang="en-US" baseline="-25000" dirty="0" smtClean="0"/>
              <a:t>3</a:t>
            </a:r>
            <a:r>
              <a:rPr lang="en-US" dirty="0" smtClean="0"/>
              <a:t> (</a:t>
            </a:r>
            <a:r>
              <a:rPr lang="en-US" dirty="0" err="1" smtClean="0"/>
              <a:t>cholecalciferol</a:t>
            </a:r>
            <a:r>
              <a:rPr lang="en-US" dirty="0" smtClean="0"/>
              <a:t>) into 25-hydroxycholecalciferol.</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16</a:t>
            </a:fld>
            <a:endParaRPr lang="en-US"/>
          </a:p>
        </p:txBody>
      </p:sp>
    </p:spTree>
    <p:extLst>
      <p:ext uri="{BB962C8B-B14F-4D97-AF65-F5344CB8AC3E}">
        <p14:creationId xmlns:p14="http://schemas.microsoft.com/office/powerpoint/2010/main" val="79636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hydroxylation of vitamin D</a:t>
            </a:r>
            <a:r>
              <a:rPr lang="en-US" baseline="-25000" dirty="0" smtClean="0"/>
              <a:t>3</a:t>
            </a:r>
            <a:r>
              <a:rPr lang="en-US" dirty="0" smtClean="0"/>
              <a:t> (</a:t>
            </a:r>
            <a:r>
              <a:rPr lang="en-US" dirty="0" err="1" smtClean="0"/>
              <a:t>cholecalciferol</a:t>
            </a:r>
            <a:r>
              <a:rPr lang="en-US" dirty="0" smtClean="0"/>
              <a:t>) into 25-hydroxycholecalciferol.</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17</a:t>
            </a:fld>
            <a:endParaRPr lang="en-US"/>
          </a:p>
        </p:txBody>
      </p:sp>
    </p:spTree>
    <p:extLst>
      <p:ext uri="{BB962C8B-B14F-4D97-AF65-F5344CB8AC3E}">
        <p14:creationId xmlns:p14="http://schemas.microsoft.com/office/powerpoint/2010/main" val="79636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zinc_deficiency_autism.text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18</a:t>
            </a:fld>
            <a:endParaRPr lang="en-US"/>
          </a:p>
        </p:txBody>
      </p:sp>
    </p:spTree>
    <p:extLst>
      <p:ext uri="{BB962C8B-B14F-4D97-AF65-F5344CB8AC3E}">
        <p14:creationId xmlns:p14="http://schemas.microsoft.com/office/powerpoint/2010/main" val="42803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zinc_deficiency_autism.text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19</a:t>
            </a:fld>
            <a:endParaRPr lang="en-US"/>
          </a:p>
        </p:txBody>
      </p:sp>
    </p:spTree>
    <p:extLst>
      <p:ext uri="{BB962C8B-B14F-4D97-AF65-F5344CB8AC3E}">
        <p14:creationId xmlns:p14="http://schemas.microsoft.com/office/powerpoint/2010/main" val="42803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10520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280146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253670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233801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3274D-993D-814D-9E16-E42C05396A62}"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25141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3274D-993D-814D-9E16-E42C05396A62}"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31915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3274D-993D-814D-9E16-E42C05396A62}" type="datetimeFigureOut">
              <a:rPr lang="en-US" smtClean="0"/>
              <a:t>2/25/14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59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3274D-993D-814D-9E16-E42C05396A62}" type="datetimeFigureOut">
              <a:rPr lang="en-US" smtClean="0"/>
              <a:t>2/25/14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408875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3274D-993D-814D-9E16-E42C05396A62}" type="datetimeFigureOut">
              <a:rPr lang="en-US" smtClean="0"/>
              <a:t>2/25/14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158847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3274D-993D-814D-9E16-E42C05396A62}"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8798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3274D-993D-814D-9E16-E42C05396A62}"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7832148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3274D-993D-814D-9E16-E42C05396A62}" type="datetimeFigureOut">
              <a:rPr lang="en-US" smtClean="0"/>
              <a:t>2/25/14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622E4-D29C-1F4B-9750-3805559C518E}" type="slidenum">
              <a:rPr lang="en-US" smtClean="0"/>
              <a:t>‹#›</a:t>
            </a:fld>
            <a:endParaRPr lang="en-US"/>
          </a:p>
        </p:txBody>
      </p:sp>
    </p:spTree>
    <p:extLst>
      <p:ext uri="{BB962C8B-B14F-4D97-AF65-F5344CB8AC3E}">
        <p14:creationId xmlns:p14="http://schemas.microsoft.com/office/powerpoint/2010/main" val="269921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examiner.com/article/"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hyperlink" Target="http://www.examiner.com/articl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www.americastwoheadedpig.com"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8.emf"/><Relationship Id="rId5" Type="http://schemas.openxmlformats.org/officeDocument/2006/relationships/hyperlink" Target="http://www.examiner.com/article/"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2.jpg"/></Relationships>
</file>

<file path=ppt/slides/_rels/slide68.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jpg"/><Relationship Id="rId5" Type="http://schemas.openxmlformats.org/officeDocument/2006/relationships/image" Target="../media/image45.jpg"/><Relationship Id="rId6" Type="http://schemas.openxmlformats.org/officeDocument/2006/relationships/image" Target="../media/image46.jpg"/><Relationship Id="rId7" Type="http://schemas.openxmlformats.org/officeDocument/2006/relationships/image" Target="../media/image47.jp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9.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9.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www.examiner.com/article/"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Is </a:t>
            </a:r>
            <a:r>
              <a:rPr lang="en-US" b="1" i="1" dirty="0"/>
              <a:t>Roundup the Toxic Chemical </a:t>
            </a:r>
            <a:r>
              <a:rPr lang="en-US" b="1" i="1" dirty="0" smtClean="0"/>
              <a:t>     that’s </a:t>
            </a:r>
            <a:r>
              <a:rPr lang="en-US" b="1" i="1" dirty="0"/>
              <a:t>Destroying Our Health?</a:t>
            </a:r>
          </a:p>
        </p:txBody>
      </p:sp>
      <p:sp>
        <p:nvSpPr>
          <p:cNvPr id="3" name="Content Placeholder 2"/>
          <p:cNvSpPr>
            <a:spLocks noGrp="1"/>
          </p:cNvSpPr>
          <p:nvPr>
            <p:ph idx="1"/>
          </p:nvPr>
        </p:nvSpPr>
        <p:spPr>
          <a:xfrm>
            <a:off x="457200" y="1506830"/>
            <a:ext cx="8229600" cy="1030369"/>
          </a:xfrm>
        </p:spPr>
        <p:txBody>
          <a:bodyPr>
            <a:noAutofit/>
          </a:bodyPr>
          <a:lstStyle/>
          <a:p>
            <a:pPr marL="0" indent="0" algn="ctr">
              <a:buNone/>
            </a:pPr>
            <a:r>
              <a:rPr lang="en-US" sz="2400" dirty="0" smtClean="0"/>
              <a:t>Stephanie Seneff, CSAIL, MIT</a:t>
            </a:r>
          </a:p>
          <a:p>
            <a:pPr marL="0" indent="0" algn="ctr">
              <a:buNone/>
            </a:pPr>
            <a:r>
              <a:rPr lang="en-US" sz="2400" dirty="0" smtClean="0"/>
              <a:t>Sunday, March 16, </a:t>
            </a:r>
            <a:r>
              <a:rPr lang="en-US" sz="2400" dirty="0" smtClean="0"/>
              <a:t>2014</a:t>
            </a:r>
          </a:p>
          <a:p>
            <a:pPr marL="0" indent="0" algn="ctr">
              <a:buNone/>
            </a:pPr>
            <a:r>
              <a:rPr lang="en-US" sz="2400" dirty="0" smtClean="0"/>
              <a:t>Physicians’ Round Table, Tampa FL</a:t>
            </a:r>
            <a:endParaRPr lang="en-US" sz="2400" dirty="0"/>
          </a:p>
        </p:txBody>
      </p:sp>
      <p:pic>
        <p:nvPicPr>
          <p:cNvPr id="4" name="Picture 3"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818" y="2948027"/>
            <a:ext cx="7283196" cy="3570194"/>
          </a:xfrm>
          <a:prstGeom prst="rect">
            <a:avLst/>
          </a:prstGeom>
        </p:spPr>
      </p:pic>
      <p:pic>
        <p:nvPicPr>
          <p:cNvPr id="5" name="Picture 4" descr="crossbo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105" y="3552757"/>
            <a:ext cx="2270406" cy="2270406"/>
          </a:xfrm>
          <a:prstGeom prst="rect">
            <a:avLst/>
          </a:prstGeom>
        </p:spPr>
      </p:pic>
    </p:spTree>
    <p:extLst>
      <p:ext uri="{BB962C8B-B14F-4D97-AF65-F5344CB8AC3E}">
        <p14:creationId xmlns:p14="http://schemas.microsoft.com/office/powerpoint/2010/main" val="1878211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22" y="237081"/>
            <a:ext cx="8345779" cy="476455"/>
          </a:xfrm>
        </p:spPr>
        <p:txBody>
          <a:bodyPr>
            <a:normAutofit fontScale="90000"/>
          </a:bodyPr>
          <a:lstStyle/>
          <a:p>
            <a:r>
              <a:rPr lang="en-US" b="1" dirty="0" smtClean="0"/>
              <a:t>Glyphosate and Autism</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1299788" y="6262268"/>
            <a:ext cx="7201609" cy="646329"/>
          </a:xfrm>
          <a:prstGeom prst="rect">
            <a:avLst/>
          </a:prstGeom>
          <a:noFill/>
        </p:spPr>
        <p:txBody>
          <a:bodyPr wrap="none" lIns="91439" tIns="45719" rIns="91439" bIns="45719" rtlCol="0">
            <a:spAutoFit/>
          </a:bodyPr>
          <a:lstStyle/>
          <a:p>
            <a:pPr algn="ctr"/>
            <a:r>
              <a:rPr lang="en-US" dirty="0" smtClean="0">
                <a:solidFill>
                  <a:srgbClr val="FF0000"/>
                </a:solidFill>
              </a:rPr>
              <a:t>*</a:t>
            </a:r>
            <a:r>
              <a:rPr lang="en-US" dirty="0" smtClean="0"/>
              <a:t>Nancy Swanson, </a:t>
            </a:r>
            <a:r>
              <a:rPr lang="en-US" dirty="0" smtClean="0">
                <a:hlinkClick r:id="rId3"/>
              </a:rPr>
              <a:t>http</a:t>
            </a:r>
            <a:r>
              <a:rPr lang="en-US" dirty="0">
                <a:hlinkClick r:id="rId3"/>
              </a:rPr>
              <a:t>://</a:t>
            </a:r>
            <a:r>
              <a:rPr lang="en-US" dirty="0" err="1">
                <a:hlinkClick r:id="rId3"/>
              </a:rPr>
              <a:t>www.examiner.com</a:t>
            </a:r>
            <a:r>
              <a:rPr lang="en-US" dirty="0">
                <a:hlinkClick r:id="rId3"/>
              </a:rPr>
              <a:t>/article</a:t>
            </a:r>
            <a:r>
              <a:rPr lang="en-US" dirty="0" smtClean="0">
                <a:hlinkClick r:id="rId3"/>
              </a:rPr>
              <a:t>/</a:t>
            </a:r>
            <a:endParaRPr lang="en-US" dirty="0" smtClean="0"/>
          </a:p>
          <a:p>
            <a:pPr algn="ctr"/>
            <a:r>
              <a:rPr lang="en-US" dirty="0" smtClean="0"/>
              <a:t>data</a:t>
            </a:r>
            <a:r>
              <a:rPr lang="en-US" dirty="0"/>
              <a:t>-show-correlations-between-increase-neurological-diseases-and-gmos</a:t>
            </a:r>
          </a:p>
        </p:txBody>
      </p:sp>
      <p:sp>
        <p:nvSpPr>
          <p:cNvPr id="7" name="TextBox 6"/>
          <p:cNvSpPr txBox="1"/>
          <p:nvPr/>
        </p:nvSpPr>
        <p:spPr>
          <a:xfrm>
            <a:off x="2861206" y="2600915"/>
            <a:ext cx="2706012" cy="400108"/>
          </a:xfrm>
          <a:prstGeom prst="rect">
            <a:avLst/>
          </a:prstGeom>
          <a:solidFill>
            <a:srgbClr val="FFFFFF"/>
          </a:solidFill>
        </p:spPr>
        <p:txBody>
          <a:bodyPr wrap="none" lIns="91439" tIns="45719" rIns="91439" bIns="45719" rtlCol="0">
            <a:spAutoFit/>
          </a:bodyPr>
          <a:lstStyle/>
          <a:p>
            <a:r>
              <a:rPr lang="en-US" sz="2000" dirty="0"/>
              <a:t>R = 0.9898; p &lt;= 2.6e-06</a:t>
            </a:r>
          </a:p>
        </p:txBody>
      </p:sp>
      <p:pic>
        <p:nvPicPr>
          <p:cNvPr id="6" name="Content Placeholder 5" descr="autism-IDEA.jpg"/>
          <p:cNvPicPr>
            <a:picLocks noGrp="1" noChangeAspect="1"/>
          </p:cNvPicPr>
          <p:nvPr>
            <p:ph idx="1"/>
          </p:nvPr>
        </p:nvPicPr>
        <p:blipFill>
          <a:blip r:embed="rId4">
            <a:extLst>
              <a:ext uri="{28A0092B-C50C-407E-A947-70E740481C1C}">
                <a14:useLocalDpi xmlns:a14="http://schemas.microsoft.com/office/drawing/2010/main" val="0"/>
              </a:ext>
            </a:extLst>
          </a:blip>
          <a:srcRect l="-8867" r="-8867"/>
          <a:stretch>
            <a:fillRect/>
          </a:stretch>
        </p:blipFill>
        <p:spPr>
          <a:xfrm>
            <a:off x="457200" y="1095318"/>
            <a:ext cx="8229600" cy="4525963"/>
          </a:xfrm>
        </p:spPr>
      </p:pic>
      <p:sp>
        <p:nvSpPr>
          <p:cNvPr id="3" name="TextBox 2"/>
          <p:cNvSpPr txBox="1"/>
          <p:nvPr/>
        </p:nvSpPr>
        <p:spPr>
          <a:xfrm>
            <a:off x="1376195" y="5668458"/>
            <a:ext cx="5516101" cy="461663"/>
          </a:xfrm>
          <a:prstGeom prst="rect">
            <a:avLst/>
          </a:prstGeom>
          <a:noFill/>
        </p:spPr>
        <p:txBody>
          <a:bodyPr wrap="none" lIns="91439" tIns="45719" rIns="91439" bIns="45719" rtlCol="0">
            <a:spAutoFit/>
          </a:bodyPr>
          <a:lstStyle/>
          <a:p>
            <a:r>
              <a:rPr lang="en-US" sz="2400" dirty="0">
                <a:latin typeface="Apple Casual"/>
              </a:rPr>
              <a:t>Pearson Correlation Coefficient = </a:t>
            </a:r>
            <a:r>
              <a:rPr lang="en-US" sz="2400" dirty="0" smtClean="0">
                <a:latin typeface="Apple Casual"/>
              </a:rPr>
              <a:t>0.99</a:t>
            </a:r>
            <a:endParaRPr lang="en-US" sz="2400" dirty="0">
              <a:latin typeface="Apple Casual"/>
            </a:endParaRPr>
          </a:p>
        </p:txBody>
      </p:sp>
      <p:sp>
        <p:nvSpPr>
          <p:cNvPr id="8" name="TextBox 7"/>
          <p:cNvSpPr txBox="1"/>
          <p:nvPr/>
        </p:nvSpPr>
        <p:spPr>
          <a:xfrm>
            <a:off x="2451930" y="2021128"/>
            <a:ext cx="4000852" cy="954107"/>
          </a:xfrm>
          <a:prstGeom prst="rect">
            <a:avLst/>
          </a:prstGeom>
          <a:solidFill>
            <a:srgbClr val="FFF9A2"/>
          </a:solidFill>
          <a:ln>
            <a:solidFill>
              <a:srgbClr val="000000"/>
            </a:solidFill>
          </a:ln>
        </p:spPr>
        <p:txBody>
          <a:bodyPr wrap="square" rtlCol="0">
            <a:spAutoFit/>
          </a:bodyPr>
          <a:lstStyle/>
          <a:p>
            <a:r>
              <a:rPr lang="en-US" sz="2800" dirty="0" smtClean="0"/>
              <a:t>U.S. Market is 25% of   World Market of Roundup</a:t>
            </a:r>
            <a:endParaRPr lang="en-US" sz="2800" dirty="0"/>
          </a:p>
        </p:txBody>
      </p:sp>
    </p:spTree>
    <p:extLst>
      <p:ext uri="{BB962C8B-B14F-4D97-AF65-F5344CB8AC3E}">
        <p14:creationId xmlns:p14="http://schemas.microsoft.com/office/powerpoint/2010/main" val="269577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477"/>
            <a:ext cx="8229600" cy="1143000"/>
          </a:xfrm>
        </p:spPr>
        <p:txBody>
          <a:bodyPr/>
          <a:lstStyle/>
          <a:p>
            <a:r>
              <a:rPr lang="en-US" b="1" dirty="0" smtClean="0"/>
              <a:t>Glyphosate vs. Other Pesticides</a:t>
            </a:r>
            <a:r>
              <a:rPr lang="en-US" b="1" dirty="0" smtClean="0">
                <a:solidFill>
                  <a:srgbClr val="FF0000"/>
                </a:solidFill>
              </a:rPr>
              <a:t>*</a:t>
            </a:r>
            <a:endParaRPr lang="en-US" b="1" dirty="0">
              <a:solidFill>
                <a:srgbClr val="FF0000"/>
              </a:solidFill>
            </a:endParaRPr>
          </a:p>
        </p:txBody>
      </p:sp>
      <p:pic>
        <p:nvPicPr>
          <p:cNvPr id="4" name="Content Placeholder 3" descr="glyphosate_percentage.png"/>
          <p:cNvPicPr>
            <a:picLocks noGrp="1" noChangeAspect="1"/>
          </p:cNvPicPr>
          <p:nvPr>
            <p:ph idx="1"/>
          </p:nvPr>
        </p:nvPicPr>
        <p:blipFill>
          <a:blip r:embed="rId2">
            <a:extLst>
              <a:ext uri="{28A0092B-C50C-407E-A947-70E740481C1C}">
                <a14:useLocalDpi xmlns:a14="http://schemas.microsoft.com/office/drawing/2010/main" val="0"/>
              </a:ext>
            </a:extLst>
          </a:blip>
          <a:srcRect l="-18111" r="-18111"/>
          <a:stretch>
            <a:fillRect/>
          </a:stretch>
        </p:blipFill>
        <p:spPr>
          <a:xfrm>
            <a:off x="-659391" y="821767"/>
            <a:ext cx="10486724" cy="5767294"/>
          </a:xfrm>
        </p:spPr>
      </p:pic>
      <p:sp>
        <p:nvSpPr>
          <p:cNvPr id="5" name="TextBox 4"/>
          <p:cNvSpPr txBox="1"/>
          <p:nvPr/>
        </p:nvSpPr>
        <p:spPr>
          <a:xfrm>
            <a:off x="2090122" y="6458786"/>
            <a:ext cx="6596678" cy="369332"/>
          </a:xfrm>
          <a:prstGeom prst="rect">
            <a:avLst/>
          </a:prstGeom>
          <a:noFill/>
        </p:spPr>
        <p:txBody>
          <a:bodyPr wrap="none" rtlCol="0">
            <a:spAutoFit/>
          </a:bodyPr>
          <a:lstStyle/>
          <a:p>
            <a:r>
              <a:rPr lang="en-US" dirty="0">
                <a:solidFill>
                  <a:srgbClr val="FF0000"/>
                </a:solidFill>
              </a:rPr>
              <a:t>*</a:t>
            </a:r>
            <a:r>
              <a:rPr lang="en-US" dirty="0"/>
              <a:t>http://</a:t>
            </a:r>
            <a:r>
              <a:rPr lang="en-US" dirty="0" err="1"/>
              <a:t>sustainablepulse.com</a:t>
            </a:r>
            <a:r>
              <a:rPr lang="en-US" dirty="0"/>
              <a:t>/</a:t>
            </a:r>
            <a:r>
              <a:rPr lang="en-US" dirty="0" err="1"/>
              <a:t>wp</a:t>
            </a:r>
            <a:r>
              <a:rPr lang="en-US" dirty="0"/>
              <a:t>-content/uploads/GMO-</a:t>
            </a:r>
            <a:r>
              <a:rPr lang="en-US" dirty="0" err="1"/>
              <a:t>health.pdf</a:t>
            </a:r>
            <a:endParaRPr lang="en-US" dirty="0"/>
          </a:p>
        </p:txBody>
      </p:sp>
      <p:sp>
        <p:nvSpPr>
          <p:cNvPr id="7" name="Freeform 6"/>
          <p:cNvSpPr/>
          <p:nvPr/>
        </p:nvSpPr>
        <p:spPr>
          <a:xfrm>
            <a:off x="4273176" y="2868706"/>
            <a:ext cx="1344706" cy="657412"/>
          </a:xfrm>
          <a:custGeom>
            <a:avLst/>
            <a:gdLst>
              <a:gd name="connsiteX0" fmla="*/ 0 w 1344706"/>
              <a:gd name="connsiteY0" fmla="*/ 0 h 657412"/>
              <a:gd name="connsiteX1" fmla="*/ 1060824 w 1344706"/>
              <a:gd name="connsiteY1" fmla="*/ 343647 h 657412"/>
              <a:gd name="connsiteX2" fmla="*/ 1344706 w 1344706"/>
              <a:gd name="connsiteY2" fmla="*/ 657412 h 657412"/>
            </a:gdLst>
            <a:ahLst/>
            <a:cxnLst>
              <a:cxn ang="0">
                <a:pos x="connsiteX0" y="connsiteY0"/>
              </a:cxn>
              <a:cxn ang="0">
                <a:pos x="connsiteX1" y="connsiteY1"/>
              </a:cxn>
              <a:cxn ang="0">
                <a:pos x="connsiteX2" y="connsiteY2"/>
              </a:cxn>
            </a:cxnLst>
            <a:rect l="l" t="t" r="r" b="b"/>
            <a:pathLst>
              <a:path w="1344706" h="657412">
                <a:moveTo>
                  <a:pt x="0" y="0"/>
                </a:moveTo>
                <a:cubicBezTo>
                  <a:pt x="418353" y="117039"/>
                  <a:pt x="836706" y="234078"/>
                  <a:pt x="1060824" y="343647"/>
                </a:cubicBezTo>
                <a:cubicBezTo>
                  <a:pt x="1284942" y="453216"/>
                  <a:pt x="1344706" y="657412"/>
                  <a:pt x="1344706" y="657412"/>
                </a:cubicBezTo>
              </a:path>
            </a:pathLst>
          </a:cu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570941" y="2413755"/>
            <a:ext cx="1598515" cy="461665"/>
          </a:xfrm>
          <a:prstGeom prst="rect">
            <a:avLst/>
          </a:prstGeom>
          <a:solidFill>
            <a:srgbClr val="FFF9A2"/>
          </a:solidFill>
          <a:ln>
            <a:solidFill>
              <a:schemeClr val="tx1"/>
            </a:solidFill>
          </a:ln>
        </p:spPr>
        <p:txBody>
          <a:bodyPr wrap="none" rtlCol="0">
            <a:spAutoFit/>
          </a:bodyPr>
          <a:lstStyle/>
          <a:p>
            <a:r>
              <a:rPr lang="en-US" sz="2400" dirty="0" smtClean="0"/>
              <a:t>Glyphosate</a:t>
            </a:r>
            <a:endParaRPr lang="en-US" sz="2400" dirty="0"/>
          </a:p>
        </p:txBody>
      </p:sp>
    </p:spTree>
    <p:extLst>
      <p:ext uri="{BB962C8B-B14F-4D97-AF65-F5344CB8AC3E}">
        <p14:creationId xmlns:p14="http://schemas.microsoft.com/office/powerpoint/2010/main" val="5246113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029"/>
            <a:ext cx="8229600" cy="1143000"/>
          </a:xfrm>
        </p:spPr>
        <p:txBody>
          <a:bodyPr/>
          <a:lstStyle/>
          <a:p>
            <a:r>
              <a:rPr lang="en-US" b="1" dirty="0" smtClean="0"/>
              <a:t>Recent Publication</a:t>
            </a:r>
            <a:endParaRPr lang="en-US" b="1" dirty="0"/>
          </a:p>
        </p:txBody>
      </p:sp>
      <p:pic>
        <p:nvPicPr>
          <p:cNvPr id="6" name="Picture 5"/>
          <p:cNvPicPr>
            <a:picLocks noChangeAspect="1"/>
          </p:cNvPicPr>
          <p:nvPr/>
        </p:nvPicPr>
        <p:blipFill>
          <a:blip r:embed="rId2"/>
          <a:stretch>
            <a:fillRect/>
          </a:stretch>
        </p:blipFill>
        <p:spPr>
          <a:xfrm>
            <a:off x="1372178" y="1048939"/>
            <a:ext cx="6182315" cy="5294422"/>
          </a:xfrm>
          <a:prstGeom prst="rect">
            <a:avLst/>
          </a:prstGeom>
          <a:ln w="19050">
            <a:solidFill>
              <a:srgbClr val="000000"/>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248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und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859" y="123545"/>
            <a:ext cx="2794000" cy="2794000"/>
          </a:xfrm>
          <a:prstGeom prst="rect">
            <a:avLst/>
          </a:prstGeom>
        </p:spPr>
      </p:pic>
      <p:sp>
        <p:nvSpPr>
          <p:cNvPr id="2" name="Title 1"/>
          <p:cNvSpPr>
            <a:spLocks noGrp="1"/>
          </p:cNvSpPr>
          <p:nvPr>
            <p:ph type="title"/>
          </p:nvPr>
        </p:nvSpPr>
        <p:spPr>
          <a:xfrm>
            <a:off x="1446371" y="0"/>
            <a:ext cx="6360711" cy="1143000"/>
          </a:xfrm>
        </p:spPr>
        <p:txBody>
          <a:bodyPr/>
          <a:lstStyle/>
          <a:p>
            <a:r>
              <a:rPr lang="en-US" b="1" dirty="0" smtClean="0"/>
              <a:t>Brief History</a:t>
            </a:r>
            <a:endParaRPr lang="en-US" b="1" dirty="0"/>
          </a:p>
        </p:txBody>
      </p:sp>
      <p:sp>
        <p:nvSpPr>
          <p:cNvPr id="3" name="Content Placeholder 2"/>
          <p:cNvSpPr>
            <a:spLocks noGrp="1"/>
          </p:cNvSpPr>
          <p:nvPr>
            <p:ph idx="1"/>
          </p:nvPr>
        </p:nvSpPr>
        <p:spPr>
          <a:xfrm>
            <a:off x="321733" y="1854200"/>
            <a:ext cx="8229600" cy="4525963"/>
          </a:xfrm>
        </p:spPr>
        <p:txBody>
          <a:bodyPr>
            <a:normAutofit fontScale="77500" lnSpcReduction="20000"/>
          </a:bodyPr>
          <a:lstStyle/>
          <a:p>
            <a:r>
              <a:rPr lang="en-US" dirty="0" smtClean="0"/>
              <a:t>Glyphosate is now the #1 herbicide                                             in use in the U.S. and is increasingly                                                    used  around the world</a:t>
            </a:r>
          </a:p>
          <a:p>
            <a:pPr lvl="1"/>
            <a:r>
              <a:rPr lang="en-US" dirty="0" smtClean="0"/>
              <a:t>Developed and patented by Monsanto in the 1970’s</a:t>
            </a:r>
          </a:p>
          <a:p>
            <a:pPr lvl="1"/>
            <a:r>
              <a:rPr lang="en-US" dirty="0" smtClean="0"/>
              <a:t>Came out from under patent in 2000</a:t>
            </a:r>
          </a:p>
          <a:p>
            <a:pPr lvl="1"/>
            <a:r>
              <a:rPr lang="en-US" dirty="0" smtClean="0"/>
              <a:t>Inhibits an enzyme in the </a:t>
            </a:r>
            <a:r>
              <a:rPr lang="en-US" i="1" dirty="0"/>
              <a:t>s</a:t>
            </a:r>
            <a:r>
              <a:rPr lang="en-US" i="1" dirty="0" smtClean="0"/>
              <a:t>hikimate pathway </a:t>
            </a:r>
            <a:r>
              <a:rPr lang="en-US" dirty="0" smtClean="0"/>
              <a:t>involved in synthesis of tyrosine, tryptophan and phenylalanine (the three </a:t>
            </a:r>
            <a:r>
              <a:rPr lang="en-US" i="1" dirty="0" smtClean="0"/>
              <a:t>aromatic amino acids</a:t>
            </a:r>
            <a:r>
              <a:rPr lang="en-US" dirty="0" smtClean="0"/>
              <a:t>)</a:t>
            </a:r>
          </a:p>
          <a:p>
            <a:r>
              <a:rPr lang="en-US" dirty="0" smtClean="0"/>
              <a:t>Huge expansion of GMO corn, soy, cotton, sugar beet and canola crops has led to sharp increases in glyphosate usage in the last decade</a:t>
            </a:r>
          </a:p>
          <a:p>
            <a:r>
              <a:rPr lang="en-US" dirty="0" smtClean="0"/>
              <a:t>New practice of desiccation with Roundup on </a:t>
            </a:r>
            <a:r>
              <a:rPr lang="en-US" dirty="0" smtClean="0"/>
              <a:t>wheat, sugar cane </a:t>
            </a:r>
            <a:r>
              <a:rPr lang="en-US" dirty="0" smtClean="0"/>
              <a:t>and other crops contributes as well</a:t>
            </a:r>
          </a:p>
        </p:txBody>
      </p:sp>
      <p:pic>
        <p:nvPicPr>
          <p:cNvPr id="4" name="Content Placeholder 4" descr="glyphosate.png"/>
          <p:cNvPicPr>
            <a:picLocks noChangeAspect="1"/>
          </p:cNvPicPr>
          <p:nvPr/>
        </p:nvPicPr>
        <p:blipFill>
          <a:blip r:embed="rId4"/>
          <a:srcRect t="-14632" b="-14632"/>
          <a:stretch>
            <a:fillRect/>
          </a:stretch>
        </p:blipFill>
        <p:spPr>
          <a:xfrm>
            <a:off x="321733" y="245310"/>
            <a:ext cx="3375160" cy="1856208"/>
          </a:xfrm>
          <a:prstGeom prst="rect">
            <a:avLst/>
          </a:prstGeom>
        </p:spPr>
      </p:pic>
    </p:spTree>
    <p:extLst>
      <p:ext uri="{BB962C8B-B14F-4D97-AF65-F5344CB8AC3E}">
        <p14:creationId xmlns:p14="http://schemas.microsoft.com/office/powerpoint/2010/main" val="41800845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Is Glyphosate Nontoxic?</a:t>
            </a:r>
            <a:endParaRPr lang="en-US" b="1" i="1" dirty="0">
              <a:solidFill>
                <a:srgbClr val="FF0000"/>
              </a:solidFill>
            </a:endParaRPr>
          </a:p>
        </p:txBody>
      </p:sp>
      <p:sp>
        <p:nvSpPr>
          <p:cNvPr id="3" name="Content Placeholder 2"/>
          <p:cNvSpPr>
            <a:spLocks noGrp="1"/>
          </p:cNvSpPr>
          <p:nvPr>
            <p:ph idx="1"/>
          </p:nvPr>
        </p:nvSpPr>
        <p:spPr>
          <a:xfrm>
            <a:off x="0" y="1417638"/>
            <a:ext cx="8686800" cy="5079501"/>
          </a:xfrm>
        </p:spPr>
        <p:txBody>
          <a:bodyPr>
            <a:normAutofit fontScale="92500"/>
          </a:bodyPr>
          <a:lstStyle/>
          <a:p>
            <a:r>
              <a:rPr lang="en-US" dirty="0" smtClean="0"/>
              <a:t>Monsanto has argued that glyphosate is harmless to humans because we don’t have the </a:t>
            </a:r>
            <a:r>
              <a:rPr lang="en-US" dirty="0" err="1" smtClean="0"/>
              <a:t>shikimate</a:t>
            </a:r>
            <a:r>
              <a:rPr lang="en-US" dirty="0" smtClean="0"/>
              <a:t> pathway</a:t>
            </a:r>
          </a:p>
          <a:p>
            <a:r>
              <a:rPr lang="en-US" dirty="0" smtClean="0"/>
              <a:t>However, our gut bacteria DO have this pathway</a:t>
            </a:r>
          </a:p>
          <a:p>
            <a:pPr lvl="1"/>
            <a:r>
              <a:rPr lang="en-US" dirty="0" smtClean="0"/>
              <a:t>We depend upon them to supply us with essential amino acids (among many other things)</a:t>
            </a:r>
          </a:p>
          <a:p>
            <a:r>
              <a:rPr lang="en-US" dirty="0" smtClean="0">
                <a:sym typeface="Wingdings"/>
              </a:rPr>
              <a:t>Other ingredients in Roundup greatly increase glyphosate’s toxic effects</a:t>
            </a:r>
          </a:p>
          <a:p>
            <a:r>
              <a:rPr lang="en-US" dirty="0" smtClean="0">
                <a:sym typeface="Wingdings"/>
              </a:rPr>
              <a:t>Insidious effects of glyphosate accumulate over time</a:t>
            </a:r>
          </a:p>
          <a:p>
            <a:pPr lvl="1"/>
            <a:r>
              <a:rPr lang="en-US" dirty="0" smtClean="0">
                <a:sym typeface="Wingdings"/>
              </a:rPr>
              <a:t> Most studies are too short to detect damage</a:t>
            </a:r>
            <a:endParaRPr lang="en-US" dirty="0"/>
          </a:p>
        </p:txBody>
      </p:sp>
    </p:spTree>
    <p:extLst>
      <p:ext uri="{BB962C8B-B14F-4D97-AF65-F5344CB8AC3E}">
        <p14:creationId xmlns:p14="http://schemas.microsoft.com/office/powerpoint/2010/main" val="37541618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2" y="0"/>
            <a:ext cx="9019447" cy="1143000"/>
          </a:xfrm>
        </p:spPr>
        <p:txBody>
          <a:bodyPr>
            <a:normAutofit/>
          </a:bodyPr>
          <a:lstStyle/>
          <a:p>
            <a:r>
              <a:rPr lang="en-US" b="1" dirty="0" smtClean="0"/>
              <a:t>Glyphosate: Some Biological Effects</a:t>
            </a:r>
            <a:r>
              <a:rPr lang="en-US" b="1" dirty="0" smtClean="0">
                <a:solidFill>
                  <a:srgbClr val="FF0000"/>
                </a:solidFill>
              </a:rPr>
              <a:t>*</a:t>
            </a:r>
            <a:endParaRPr lang="en-US" b="1" dirty="0">
              <a:solidFill>
                <a:srgbClr val="FF0000"/>
              </a:solidFill>
            </a:endParaRPr>
          </a:p>
        </p:txBody>
      </p:sp>
      <p:sp>
        <p:nvSpPr>
          <p:cNvPr id="4" name="Content Placeholder 2"/>
          <p:cNvSpPr txBox="1">
            <a:spLocks/>
          </p:cNvSpPr>
          <p:nvPr/>
        </p:nvSpPr>
        <p:spPr>
          <a:xfrm>
            <a:off x="531898" y="1319869"/>
            <a:ext cx="8158532" cy="4812418"/>
          </a:xfrm>
          <a:prstGeom prst="rect">
            <a:avLst/>
          </a:prstGeom>
          <a:solidFill>
            <a:srgbClr val="FFFFFF"/>
          </a:solidFill>
        </p:spPr>
        <p:txBody>
          <a:bodyPr vert="horz" lIns="91439" tIns="45719" rIns="91439" bIns="4571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D</a:t>
            </a:r>
            <a:r>
              <a:rPr lang="en-US" sz="2800" dirty="0" smtClean="0"/>
              <a:t>epletes aromatic amino acids and methionine</a:t>
            </a:r>
            <a:endParaRPr lang="en-US" sz="2400" dirty="0" smtClean="0"/>
          </a:p>
          <a:p>
            <a:r>
              <a:rPr lang="en-US" sz="2800" dirty="0"/>
              <a:t>D</a:t>
            </a:r>
            <a:r>
              <a:rPr lang="en-US" sz="2800" dirty="0" smtClean="0"/>
              <a:t>isrupts gut bacteria</a:t>
            </a:r>
          </a:p>
          <a:p>
            <a:pPr lvl="1"/>
            <a:r>
              <a:rPr lang="en-US" sz="2400" dirty="0" smtClean="0"/>
              <a:t>Studies with chickens, cows and pigs show overgrowth of pathogens in gut</a:t>
            </a:r>
          </a:p>
          <a:p>
            <a:r>
              <a:rPr lang="en-US" sz="2800" dirty="0"/>
              <a:t>D</a:t>
            </a:r>
            <a:r>
              <a:rPr lang="en-US" sz="2800" dirty="0" smtClean="0"/>
              <a:t>isrupts cytochrome P450 (CYP) enzymes which are involved in many biological functions</a:t>
            </a:r>
          </a:p>
          <a:p>
            <a:r>
              <a:rPr lang="en-US" sz="2800" dirty="0" smtClean="0"/>
              <a:t>Depletes important minerals</a:t>
            </a:r>
          </a:p>
          <a:p>
            <a:pPr lvl="1"/>
            <a:r>
              <a:rPr lang="en-US" sz="2400" dirty="0" smtClean="0"/>
              <a:t>Calcium, manganese, zinc, cobalt, iron, ….</a:t>
            </a:r>
          </a:p>
          <a:p>
            <a:r>
              <a:rPr lang="en-US" sz="2800" dirty="0"/>
              <a:t>Likely impairs sulfate synthesis and sulfate transport</a:t>
            </a:r>
          </a:p>
          <a:p>
            <a:pPr lvl="1"/>
            <a:endParaRPr lang="en-US" sz="2400" dirty="0" smtClean="0"/>
          </a:p>
          <a:p>
            <a:pPr marL="0" indent="0">
              <a:buNone/>
            </a:pPr>
            <a:endParaRPr lang="en-US" sz="2800" dirty="0" smtClean="0"/>
          </a:p>
          <a:p>
            <a:pPr lvl="1"/>
            <a:endParaRPr lang="en-US" sz="2400" dirty="0"/>
          </a:p>
        </p:txBody>
      </p:sp>
      <p:sp>
        <p:nvSpPr>
          <p:cNvPr id="3" name="TextBox 2"/>
          <p:cNvSpPr txBox="1"/>
          <p:nvPr/>
        </p:nvSpPr>
        <p:spPr>
          <a:xfrm>
            <a:off x="2799756" y="6488668"/>
            <a:ext cx="5982026" cy="400110"/>
          </a:xfrm>
          <a:prstGeom prst="rect">
            <a:avLst/>
          </a:prstGeom>
          <a:noFill/>
        </p:spPr>
        <p:txBody>
          <a:bodyPr wrap="none" rtlCol="0">
            <a:spAutoFit/>
          </a:bodyPr>
          <a:lstStyle/>
          <a:p>
            <a:r>
              <a:rPr lang="en-US" sz="2000" dirty="0" smtClean="0">
                <a:solidFill>
                  <a:srgbClr val="FF0000"/>
                </a:solidFill>
              </a:rPr>
              <a:t>*</a:t>
            </a:r>
            <a:r>
              <a:rPr lang="en-US" sz="2000" dirty="0" smtClean="0"/>
              <a:t>  A. </a:t>
            </a:r>
            <a:r>
              <a:rPr lang="en-US" sz="2000" dirty="0" err="1" smtClean="0"/>
              <a:t>Samsel</a:t>
            </a:r>
            <a:r>
              <a:rPr lang="en-US" sz="2000" dirty="0" smtClean="0"/>
              <a:t> and S. Seneff</a:t>
            </a:r>
            <a:r>
              <a:rPr lang="en-US" sz="2000" dirty="0"/>
              <a:t>, Entropy 2013, 15, 1416-</a:t>
            </a:r>
            <a:r>
              <a:rPr lang="en-US" sz="2000" dirty="0" smtClean="0"/>
              <a:t>1463 </a:t>
            </a:r>
            <a:endParaRPr lang="en-US" sz="2000" dirty="0"/>
          </a:p>
        </p:txBody>
      </p:sp>
    </p:spTree>
    <p:extLst>
      <p:ext uri="{BB962C8B-B14F-4D97-AF65-F5344CB8AC3E}">
        <p14:creationId xmlns:p14="http://schemas.microsoft.com/office/powerpoint/2010/main" val="199697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2" y="0"/>
            <a:ext cx="9019447" cy="1143000"/>
          </a:xfrm>
        </p:spPr>
        <p:txBody>
          <a:bodyPr>
            <a:normAutofit/>
          </a:bodyPr>
          <a:lstStyle/>
          <a:p>
            <a:r>
              <a:rPr lang="en-US" b="1" dirty="0" smtClean="0"/>
              <a:t>Glyphosate: Some Biological Effects</a:t>
            </a:r>
            <a:r>
              <a:rPr lang="en-US" b="1" dirty="0" smtClean="0">
                <a:solidFill>
                  <a:srgbClr val="FF0000"/>
                </a:solidFill>
              </a:rPr>
              <a:t>*</a:t>
            </a:r>
            <a:endParaRPr lang="en-US" b="1" dirty="0">
              <a:solidFill>
                <a:srgbClr val="FF0000"/>
              </a:solidFill>
            </a:endParaRPr>
          </a:p>
        </p:txBody>
      </p:sp>
      <p:sp>
        <p:nvSpPr>
          <p:cNvPr id="4" name="Content Placeholder 2"/>
          <p:cNvSpPr txBox="1">
            <a:spLocks/>
          </p:cNvSpPr>
          <p:nvPr/>
        </p:nvSpPr>
        <p:spPr>
          <a:xfrm>
            <a:off x="531898" y="1319869"/>
            <a:ext cx="8158532" cy="4812418"/>
          </a:xfrm>
          <a:prstGeom prst="rect">
            <a:avLst/>
          </a:prstGeom>
          <a:solidFill>
            <a:srgbClr val="FFFFFF"/>
          </a:solidFill>
        </p:spPr>
        <p:txBody>
          <a:bodyPr vert="horz" lIns="91439" tIns="45719" rIns="91439" bIns="4571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rgbClr val="FF0000"/>
                </a:solidFill>
              </a:rPr>
              <a:t>D</a:t>
            </a:r>
            <a:r>
              <a:rPr lang="en-US" sz="2800" dirty="0" smtClean="0">
                <a:solidFill>
                  <a:srgbClr val="FF0000"/>
                </a:solidFill>
              </a:rPr>
              <a:t>epletes aromatic amino acids and methionine</a:t>
            </a:r>
            <a:endParaRPr lang="en-US" sz="2400" dirty="0" smtClean="0">
              <a:solidFill>
                <a:srgbClr val="FF0000"/>
              </a:solidFill>
            </a:endParaRPr>
          </a:p>
          <a:p>
            <a:r>
              <a:rPr lang="en-US" sz="2800" dirty="0"/>
              <a:t>D</a:t>
            </a:r>
            <a:r>
              <a:rPr lang="en-US" sz="2800" dirty="0" smtClean="0"/>
              <a:t>isrupts gut bacteria</a:t>
            </a:r>
          </a:p>
          <a:p>
            <a:pPr lvl="1"/>
            <a:r>
              <a:rPr lang="en-US" sz="2400" dirty="0" smtClean="0"/>
              <a:t>Studies with chickens, cows and pigs show overgrowth of pathogens in gut</a:t>
            </a:r>
          </a:p>
          <a:p>
            <a:r>
              <a:rPr lang="en-US" sz="2800" dirty="0">
                <a:solidFill>
                  <a:srgbClr val="FF0000"/>
                </a:solidFill>
              </a:rPr>
              <a:t>D</a:t>
            </a:r>
            <a:r>
              <a:rPr lang="en-US" sz="2800" dirty="0" smtClean="0">
                <a:solidFill>
                  <a:srgbClr val="FF0000"/>
                </a:solidFill>
              </a:rPr>
              <a:t>isrupts cytochrome P450 (CYP) enzymes which are involved in many biological functions</a:t>
            </a:r>
          </a:p>
          <a:p>
            <a:r>
              <a:rPr lang="en-US" sz="2800" dirty="0" smtClean="0"/>
              <a:t>Depletes important minerals</a:t>
            </a:r>
          </a:p>
          <a:p>
            <a:pPr lvl="1"/>
            <a:r>
              <a:rPr lang="en-US" sz="2400" dirty="0" smtClean="0"/>
              <a:t>Calcium, manganese, zinc, cobalt, iron, ….</a:t>
            </a:r>
          </a:p>
          <a:p>
            <a:r>
              <a:rPr lang="en-US" sz="2800" dirty="0"/>
              <a:t>Likely impairs sulfate synthesis and sulfate transport</a:t>
            </a:r>
          </a:p>
          <a:p>
            <a:pPr lvl="1"/>
            <a:endParaRPr lang="en-US" sz="2400" dirty="0" smtClean="0"/>
          </a:p>
          <a:p>
            <a:pPr marL="0" indent="0">
              <a:buNone/>
            </a:pPr>
            <a:endParaRPr lang="en-US" sz="2800" dirty="0" smtClean="0"/>
          </a:p>
          <a:p>
            <a:pPr lvl="1"/>
            <a:endParaRPr lang="en-US" sz="2400" dirty="0"/>
          </a:p>
        </p:txBody>
      </p:sp>
      <p:sp>
        <p:nvSpPr>
          <p:cNvPr id="3" name="TextBox 2"/>
          <p:cNvSpPr txBox="1"/>
          <p:nvPr/>
        </p:nvSpPr>
        <p:spPr>
          <a:xfrm>
            <a:off x="2799756" y="6488668"/>
            <a:ext cx="5982026" cy="400110"/>
          </a:xfrm>
          <a:prstGeom prst="rect">
            <a:avLst/>
          </a:prstGeom>
          <a:noFill/>
        </p:spPr>
        <p:txBody>
          <a:bodyPr wrap="none" rtlCol="0">
            <a:spAutoFit/>
          </a:bodyPr>
          <a:lstStyle/>
          <a:p>
            <a:r>
              <a:rPr lang="en-US" sz="2000" dirty="0" smtClean="0">
                <a:solidFill>
                  <a:srgbClr val="FF0000"/>
                </a:solidFill>
              </a:rPr>
              <a:t>*</a:t>
            </a:r>
            <a:r>
              <a:rPr lang="en-US" sz="2000" dirty="0" smtClean="0"/>
              <a:t>  A. </a:t>
            </a:r>
            <a:r>
              <a:rPr lang="en-US" sz="2000" dirty="0" err="1" smtClean="0"/>
              <a:t>Samsel</a:t>
            </a:r>
            <a:r>
              <a:rPr lang="en-US" sz="2000" dirty="0" smtClean="0"/>
              <a:t> and S. Seneff</a:t>
            </a:r>
            <a:r>
              <a:rPr lang="en-US" sz="2000" dirty="0"/>
              <a:t>, Entropy 2013, 15, 1416-</a:t>
            </a:r>
            <a:r>
              <a:rPr lang="en-US" sz="2000" dirty="0" smtClean="0"/>
              <a:t>1463 </a:t>
            </a:r>
            <a:endParaRPr lang="en-US" sz="2000" dirty="0"/>
          </a:p>
        </p:txBody>
      </p:sp>
    </p:spTree>
    <p:extLst>
      <p:ext uri="{BB962C8B-B14F-4D97-AF65-F5344CB8AC3E}">
        <p14:creationId xmlns:p14="http://schemas.microsoft.com/office/powerpoint/2010/main" val="168149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2" y="0"/>
            <a:ext cx="9019447" cy="1143000"/>
          </a:xfrm>
        </p:spPr>
        <p:txBody>
          <a:bodyPr>
            <a:normAutofit fontScale="90000"/>
          </a:bodyPr>
          <a:lstStyle/>
          <a:p>
            <a:r>
              <a:rPr lang="en-US" b="1" dirty="0" smtClean="0"/>
              <a:t>Glyphosate: Some Biological Effects </a:t>
            </a:r>
            <a:r>
              <a:rPr lang="en-US" sz="2700" b="1" dirty="0" smtClean="0"/>
              <a:t>(cont’d)</a:t>
            </a:r>
            <a:endParaRPr lang="en-US" sz="2700" b="1" dirty="0">
              <a:solidFill>
                <a:srgbClr val="FF0000"/>
              </a:solidFill>
            </a:endParaRPr>
          </a:p>
        </p:txBody>
      </p:sp>
      <p:sp>
        <p:nvSpPr>
          <p:cNvPr id="4" name="Content Placeholder 2"/>
          <p:cNvSpPr txBox="1">
            <a:spLocks/>
          </p:cNvSpPr>
          <p:nvPr/>
        </p:nvSpPr>
        <p:spPr>
          <a:xfrm>
            <a:off x="124552" y="984859"/>
            <a:ext cx="9019449" cy="5556275"/>
          </a:xfrm>
          <a:prstGeom prst="rect">
            <a:avLst/>
          </a:prstGeom>
          <a:solidFill>
            <a:srgbClr val="FFFFFF"/>
          </a:solidFill>
        </p:spPr>
        <p:txBody>
          <a:bodyPr vert="horz" lIns="91439" tIns="45719" rIns="91439" bIns="45719"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rgbClr val="FF0000"/>
                </a:solidFill>
              </a:rPr>
              <a:t>D</a:t>
            </a:r>
            <a:r>
              <a:rPr lang="en-US" sz="2800" dirty="0" smtClean="0">
                <a:solidFill>
                  <a:srgbClr val="FF0000"/>
                </a:solidFill>
              </a:rPr>
              <a:t>epletes aromatic amino acids and methionine</a:t>
            </a:r>
          </a:p>
          <a:p>
            <a:pPr marL="457200" lvl="1" indent="0">
              <a:buNone/>
            </a:pPr>
            <a:r>
              <a:rPr lang="en-US" dirty="0" smtClean="0"/>
              <a:t>Tryptophan </a:t>
            </a:r>
            <a:r>
              <a:rPr lang="en-US" dirty="0" smtClean="0">
                <a:sym typeface="Wingdings"/>
              </a:rPr>
              <a:t> serotonin  melatonin</a:t>
            </a:r>
          </a:p>
          <a:p>
            <a:pPr lvl="1"/>
            <a:r>
              <a:rPr lang="en-US" sz="2400" dirty="0" smtClean="0"/>
              <a:t>Serotonin deficiency is linked to obesity, autism, Alzheimer’s disease, depression, and violent behavior</a:t>
            </a:r>
          </a:p>
          <a:p>
            <a:pPr lvl="1"/>
            <a:r>
              <a:rPr lang="en-US" sz="2400" dirty="0" smtClean="0"/>
              <a:t>Melatonin controls sleep/wake cycle</a:t>
            </a:r>
          </a:p>
          <a:p>
            <a:pPr marL="457200" lvl="1" indent="0">
              <a:buNone/>
            </a:pPr>
            <a:r>
              <a:rPr lang="en-US" dirty="0" smtClean="0">
                <a:sym typeface="Wingdings"/>
              </a:rPr>
              <a:t>Tyrosine </a:t>
            </a:r>
            <a:r>
              <a:rPr lang="en-US" dirty="0">
                <a:sym typeface="Wingdings"/>
              </a:rPr>
              <a:t> dopamine, adrenaline, </a:t>
            </a:r>
            <a:r>
              <a:rPr lang="en-US" dirty="0" smtClean="0">
                <a:sym typeface="Wingdings"/>
              </a:rPr>
              <a:t> melanin, thyroid hormone</a:t>
            </a:r>
            <a:endParaRPr lang="en-US" sz="2800" dirty="0" smtClean="0"/>
          </a:p>
          <a:p>
            <a:pPr lvl="1"/>
            <a:r>
              <a:rPr lang="en-US" sz="2400" dirty="0" smtClean="0"/>
              <a:t>Dopamine deficiency leads to Parkinson’s disease</a:t>
            </a:r>
          </a:p>
          <a:p>
            <a:pPr lvl="1"/>
            <a:r>
              <a:rPr lang="en-US" sz="2400" dirty="0" smtClean="0"/>
              <a:t>Melanin </a:t>
            </a:r>
            <a:r>
              <a:rPr lang="en-US" sz="2400" dirty="0"/>
              <a:t>i</a:t>
            </a:r>
            <a:r>
              <a:rPr lang="en-US" sz="2400" dirty="0" smtClean="0"/>
              <a:t>n skin protects from UV exposure</a:t>
            </a:r>
          </a:p>
          <a:p>
            <a:pPr marL="0" indent="0">
              <a:buNone/>
            </a:pPr>
            <a:r>
              <a:rPr lang="en-US" dirty="0" smtClean="0"/>
              <a:t>	</a:t>
            </a:r>
            <a:r>
              <a:rPr lang="en-US" sz="2800" dirty="0"/>
              <a:t>Methionine is an essential sulfur-containing amino acid</a:t>
            </a:r>
          </a:p>
          <a:p>
            <a:r>
              <a:rPr lang="en-US" sz="2800" dirty="0" smtClean="0">
                <a:solidFill>
                  <a:srgbClr val="FF0000"/>
                </a:solidFill>
              </a:rPr>
              <a:t>Disrupts cytochrome P450 (CYP) enzymes which are involved in:</a:t>
            </a:r>
          </a:p>
          <a:p>
            <a:pPr lvl="1"/>
            <a:r>
              <a:rPr lang="en-US" sz="2400" dirty="0" smtClean="0"/>
              <a:t>Activation of vitamin D, catabolism of retinoic acid</a:t>
            </a:r>
          </a:p>
          <a:p>
            <a:pPr lvl="1"/>
            <a:r>
              <a:rPr lang="en-US" sz="2400" dirty="0"/>
              <a:t>B</a:t>
            </a:r>
            <a:r>
              <a:rPr lang="en-US" sz="2400" dirty="0" smtClean="0"/>
              <a:t>ile acid production </a:t>
            </a:r>
          </a:p>
          <a:p>
            <a:pPr lvl="1"/>
            <a:r>
              <a:rPr lang="en-US" sz="2400" dirty="0" smtClean="0"/>
              <a:t>Detoxifying environmental toxins</a:t>
            </a:r>
          </a:p>
          <a:p>
            <a:pPr lvl="1"/>
            <a:r>
              <a:rPr lang="en-US" sz="2400" dirty="0" smtClean="0"/>
              <a:t>Stabilizing blood (hemorrhaging </a:t>
            </a:r>
            <a:r>
              <a:rPr lang="en-US" sz="2400" dirty="0" err="1" smtClean="0"/>
              <a:t>vs</a:t>
            </a:r>
            <a:r>
              <a:rPr lang="en-US" sz="2400" dirty="0" smtClean="0"/>
              <a:t> blood clots)</a:t>
            </a:r>
            <a:endParaRPr lang="en-US" sz="2400" dirty="0"/>
          </a:p>
          <a:p>
            <a:pPr lvl="1"/>
            <a:endParaRPr lang="en-US" sz="2400" dirty="0" smtClean="0"/>
          </a:p>
          <a:p>
            <a:pPr marL="0" indent="0">
              <a:buNone/>
            </a:pPr>
            <a:endParaRPr lang="en-US" sz="2800" dirty="0" smtClean="0"/>
          </a:p>
          <a:p>
            <a:pPr lvl="1"/>
            <a:endParaRPr lang="en-US" sz="2400" dirty="0"/>
          </a:p>
        </p:txBody>
      </p:sp>
    </p:spTree>
    <p:extLst>
      <p:ext uri="{BB962C8B-B14F-4D97-AF65-F5344CB8AC3E}">
        <p14:creationId xmlns:p14="http://schemas.microsoft.com/office/powerpoint/2010/main" val="209163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ism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06" y="1741752"/>
            <a:ext cx="1434662" cy="2514306"/>
          </a:xfrm>
          <a:prstGeom prst="rect">
            <a:avLst/>
          </a:prstGeom>
        </p:spPr>
      </p:pic>
      <p:sp>
        <p:nvSpPr>
          <p:cNvPr id="2" name="Title 1"/>
          <p:cNvSpPr>
            <a:spLocks noGrp="1"/>
          </p:cNvSpPr>
          <p:nvPr>
            <p:ph type="title"/>
          </p:nvPr>
        </p:nvSpPr>
        <p:spPr/>
        <p:txBody>
          <a:bodyPr/>
          <a:lstStyle/>
          <a:p>
            <a:r>
              <a:rPr lang="en-US" b="1" dirty="0" smtClean="0"/>
              <a:t>Some Biomarkers for Autism</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Disrupted gut bacteria; inflammatory bowel</a:t>
            </a:r>
          </a:p>
          <a:p>
            <a:r>
              <a:rPr lang="en-US" dirty="0" smtClean="0"/>
              <a:t>Low serum sulfate</a:t>
            </a:r>
          </a:p>
          <a:p>
            <a:r>
              <a:rPr lang="en-US" dirty="0"/>
              <a:t>Methionine deficiency</a:t>
            </a:r>
          </a:p>
          <a:p>
            <a:r>
              <a:rPr lang="en-US" dirty="0"/>
              <a:t>Serotonin and melatonin </a:t>
            </a:r>
            <a:r>
              <a:rPr lang="en-US" dirty="0" smtClean="0"/>
              <a:t>deficiency</a:t>
            </a:r>
          </a:p>
          <a:p>
            <a:r>
              <a:rPr lang="en-US" dirty="0"/>
              <a:t>Defective aromatase (CYP enzyme)</a:t>
            </a:r>
          </a:p>
          <a:p>
            <a:r>
              <a:rPr lang="en-US" dirty="0"/>
              <a:t>Zinc and iron </a:t>
            </a:r>
            <a:r>
              <a:rPr lang="en-US" dirty="0" smtClean="0"/>
              <a:t>deficiency</a:t>
            </a:r>
          </a:p>
          <a:p>
            <a:r>
              <a:rPr lang="en-US" dirty="0" smtClean="0"/>
              <a:t>Vitamin D deficiency</a:t>
            </a:r>
          </a:p>
          <a:p>
            <a:r>
              <a:rPr lang="en-US" dirty="0" smtClean="0"/>
              <a:t>Impaired immune function</a:t>
            </a:r>
          </a:p>
          <a:p>
            <a:r>
              <a:rPr lang="en-US" dirty="0" smtClean="0"/>
              <a:t>Chronic low-grade inflammation in the brain</a:t>
            </a:r>
          </a:p>
          <a:p>
            <a:endParaRPr lang="en-US" dirty="0"/>
          </a:p>
        </p:txBody>
      </p:sp>
    </p:spTree>
    <p:extLst>
      <p:ext uri="{BB962C8B-B14F-4D97-AF65-F5344CB8AC3E}">
        <p14:creationId xmlns:p14="http://schemas.microsoft.com/office/powerpoint/2010/main" val="23966971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ism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06" y="1741752"/>
            <a:ext cx="1434662" cy="2514306"/>
          </a:xfrm>
          <a:prstGeom prst="rect">
            <a:avLst/>
          </a:prstGeom>
        </p:spPr>
      </p:pic>
      <p:sp>
        <p:nvSpPr>
          <p:cNvPr id="2" name="Title 1"/>
          <p:cNvSpPr>
            <a:spLocks noGrp="1"/>
          </p:cNvSpPr>
          <p:nvPr>
            <p:ph type="title"/>
          </p:nvPr>
        </p:nvSpPr>
        <p:spPr/>
        <p:txBody>
          <a:bodyPr/>
          <a:lstStyle/>
          <a:p>
            <a:r>
              <a:rPr lang="en-US" b="1" dirty="0" smtClean="0"/>
              <a:t>Some Biomarkers for Autism</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Disrupted gut bacteria; inflammatory bowel</a:t>
            </a:r>
          </a:p>
          <a:p>
            <a:r>
              <a:rPr lang="en-US" dirty="0" smtClean="0"/>
              <a:t>Low serum sulfate</a:t>
            </a:r>
          </a:p>
          <a:p>
            <a:r>
              <a:rPr lang="en-US" dirty="0"/>
              <a:t>Methionine deficiency</a:t>
            </a:r>
          </a:p>
          <a:p>
            <a:r>
              <a:rPr lang="en-US" dirty="0"/>
              <a:t>Serotonin and melatonin </a:t>
            </a:r>
            <a:r>
              <a:rPr lang="en-US" dirty="0" smtClean="0"/>
              <a:t>deficiency</a:t>
            </a:r>
          </a:p>
          <a:p>
            <a:r>
              <a:rPr lang="en-US" dirty="0"/>
              <a:t>Defective aromatase (CYP enzyme)</a:t>
            </a:r>
          </a:p>
          <a:p>
            <a:r>
              <a:rPr lang="en-US" dirty="0"/>
              <a:t>Zinc and iron </a:t>
            </a:r>
            <a:r>
              <a:rPr lang="en-US" dirty="0" smtClean="0"/>
              <a:t>deficiency</a:t>
            </a:r>
          </a:p>
          <a:p>
            <a:r>
              <a:rPr lang="en-US" dirty="0" smtClean="0"/>
              <a:t>Vitamin D deficiency</a:t>
            </a:r>
          </a:p>
          <a:p>
            <a:r>
              <a:rPr lang="en-US" dirty="0" smtClean="0"/>
              <a:t>Impaired immune function</a:t>
            </a:r>
          </a:p>
          <a:p>
            <a:r>
              <a:rPr lang="en-US" dirty="0" smtClean="0"/>
              <a:t>Chronic low-grade inflammation in the brain</a:t>
            </a:r>
          </a:p>
          <a:p>
            <a:endParaRPr lang="en-US" dirty="0"/>
          </a:p>
        </p:txBody>
      </p:sp>
      <p:sp>
        <p:nvSpPr>
          <p:cNvPr id="5" name="TextBox 4"/>
          <p:cNvSpPr txBox="1"/>
          <p:nvPr/>
        </p:nvSpPr>
        <p:spPr>
          <a:xfrm>
            <a:off x="457201" y="2401467"/>
            <a:ext cx="7289800" cy="1815882"/>
          </a:xfrm>
          <a:prstGeom prst="rect">
            <a:avLst/>
          </a:prstGeom>
          <a:solidFill>
            <a:srgbClr val="FFF9A2"/>
          </a:solidFill>
          <a:ln>
            <a:solidFill>
              <a:schemeClr val="tx1"/>
            </a:solidFill>
          </a:ln>
        </p:spPr>
        <p:txBody>
          <a:bodyPr wrap="square" rtlCol="0">
            <a:spAutoFit/>
          </a:bodyPr>
          <a:lstStyle/>
          <a:p>
            <a:endParaRPr lang="en-US" sz="2800" dirty="0" smtClean="0"/>
          </a:p>
          <a:p>
            <a:pPr algn="ctr"/>
            <a:r>
              <a:rPr lang="en-US" sz="2800" dirty="0" smtClean="0"/>
              <a:t>These can all be explained as potential         effects of glyphosate on biological systems</a:t>
            </a:r>
          </a:p>
          <a:p>
            <a:endParaRPr lang="en-US" sz="2800" dirty="0"/>
          </a:p>
        </p:txBody>
      </p:sp>
    </p:spTree>
    <p:extLst>
      <p:ext uri="{BB962C8B-B14F-4D97-AF65-F5344CB8AC3E}">
        <p14:creationId xmlns:p14="http://schemas.microsoft.com/office/powerpoint/2010/main" val="16326238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Download These Slides</a:t>
            </a:r>
            <a:endParaRPr lang="en-US" b="1" dirty="0"/>
          </a:p>
        </p:txBody>
      </p:sp>
      <p:sp>
        <p:nvSpPr>
          <p:cNvPr id="3" name="Content Placeholder 2"/>
          <p:cNvSpPr>
            <a:spLocks noGrp="1"/>
          </p:cNvSpPr>
          <p:nvPr>
            <p:ph idx="1"/>
          </p:nvPr>
        </p:nvSpPr>
        <p:spPr/>
        <p:txBody>
          <a:bodyPr/>
          <a:lstStyle/>
          <a:p>
            <a:pPr marL="0" indent="0">
              <a:buNone/>
            </a:pPr>
            <a:r>
              <a:rPr lang="en-US" dirty="0" smtClean="0"/>
              <a:t>http://people.csail.mit.edu/seneff/glyphosate/SeneffTampaGlyphosate2014.pptx</a:t>
            </a:r>
            <a:r>
              <a:rPr lang="en-US" dirty="0"/>
              <a:t> </a:t>
            </a:r>
            <a:r>
              <a:rPr lang="en-US" dirty="0" smtClean="0"/>
              <a:t>(.</a:t>
            </a:r>
            <a:r>
              <a:rPr lang="en-US" dirty="0" err="1" smtClean="0"/>
              <a:t>pdf</a:t>
            </a:r>
            <a:r>
              <a:rPr lang="en-US" dirty="0" smtClean="0"/>
              <a:t>)</a:t>
            </a:r>
          </a:p>
          <a:p>
            <a:endParaRPr lang="en-US" dirty="0"/>
          </a:p>
        </p:txBody>
      </p:sp>
    </p:spTree>
    <p:extLst>
      <p:ext uri="{BB962C8B-B14F-4D97-AF65-F5344CB8AC3E}">
        <p14:creationId xmlns:p14="http://schemas.microsoft.com/office/powerpoint/2010/main" val="11584659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Aromatase</a:t>
            </a:r>
            <a:endParaRPr lang="en-US" b="1" dirty="0"/>
          </a:p>
        </p:txBody>
      </p:sp>
      <p:sp>
        <p:nvSpPr>
          <p:cNvPr id="3" name="Content Placeholder 2"/>
          <p:cNvSpPr>
            <a:spLocks noGrp="1"/>
          </p:cNvSpPr>
          <p:nvPr>
            <p:ph idx="1"/>
          </p:nvPr>
        </p:nvSpPr>
        <p:spPr>
          <a:xfrm>
            <a:off x="457200" y="1600200"/>
            <a:ext cx="8229600" cy="4646435"/>
          </a:xfrm>
        </p:spPr>
        <p:txBody>
          <a:bodyPr>
            <a:normAutofit lnSpcReduction="10000"/>
          </a:bodyPr>
          <a:lstStyle/>
          <a:p>
            <a:pPr marL="0" indent="0" algn="ctr">
              <a:buNone/>
            </a:pPr>
            <a:r>
              <a:rPr lang="en-US" dirty="0" smtClean="0"/>
              <a:t>“Aromatase </a:t>
            </a:r>
            <a:r>
              <a:rPr lang="en-US" dirty="0"/>
              <a:t>protein is significantly reduced in the frontal cortex of autistic subjects </a:t>
            </a:r>
            <a:r>
              <a:rPr lang="en-US" dirty="0" smtClean="0"/>
              <a:t>relative    </a:t>
            </a:r>
            <a:r>
              <a:rPr lang="en-US" dirty="0"/>
              <a:t>to sex- and age-matched </a:t>
            </a:r>
            <a:r>
              <a:rPr lang="en-US" dirty="0" smtClean="0"/>
              <a:t>controls”</a:t>
            </a:r>
            <a:r>
              <a:rPr lang="en-US" dirty="0" smtClean="0">
                <a:solidFill>
                  <a:srgbClr val="FF0000"/>
                </a:solidFill>
              </a:rPr>
              <a:t>*</a:t>
            </a:r>
          </a:p>
          <a:p>
            <a:pPr marL="0" indent="0">
              <a:buNone/>
            </a:pPr>
            <a:endParaRPr lang="en-US" dirty="0" smtClean="0"/>
          </a:p>
          <a:p>
            <a:r>
              <a:rPr lang="en-US" dirty="0" smtClean="0"/>
              <a:t>Aromatase is a </a:t>
            </a:r>
            <a:r>
              <a:rPr lang="en-US" i="1" dirty="0" smtClean="0">
                <a:solidFill>
                  <a:srgbClr val="FF0000"/>
                </a:solidFill>
              </a:rPr>
              <a:t>CYP enzyme </a:t>
            </a:r>
            <a:r>
              <a:rPr lang="en-US" dirty="0" smtClean="0"/>
              <a:t>that converts testosterone to estrogen</a:t>
            </a:r>
          </a:p>
          <a:p>
            <a:r>
              <a:rPr lang="en-US" dirty="0" smtClean="0"/>
              <a:t>Its association with autism explains the fact that boys are four to five times as susceptible as girls to autism.</a:t>
            </a:r>
          </a:p>
          <a:p>
            <a:pPr marL="0" indent="0">
              <a:buNone/>
            </a:pPr>
            <a:endParaRPr lang="en-US" dirty="0"/>
          </a:p>
          <a:p>
            <a:endParaRPr lang="en-US" dirty="0"/>
          </a:p>
        </p:txBody>
      </p:sp>
      <p:sp>
        <p:nvSpPr>
          <p:cNvPr id="4" name="TextBox 3"/>
          <p:cNvSpPr txBox="1"/>
          <p:nvPr/>
        </p:nvSpPr>
        <p:spPr>
          <a:xfrm>
            <a:off x="1973833" y="6452569"/>
            <a:ext cx="6943878" cy="461665"/>
          </a:xfrm>
          <a:prstGeom prst="rect">
            <a:avLst/>
          </a:prstGeom>
          <a:noFill/>
        </p:spPr>
        <p:txBody>
          <a:bodyPr wrap="none" rtlCol="0">
            <a:spAutoFit/>
          </a:bodyPr>
          <a:lstStyle/>
          <a:p>
            <a:r>
              <a:rPr lang="en-US" sz="2400" dirty="0" smtClean="0">
                <a:solidFill>
                  <a:srgbClr val="FF0000"/>
                </a:solidFill>
              </a:rPr>
              <a:t>*</a:t>
            </a:r>
            <a:r>
              <a:rPr lang="fr-FR" sz="2400" dirty="0" err="1"/>
              <a:t>T</a:t>
            </a:r>
            <a:r>
              <a:rPr lang="fr-FR" sz="2400" dirty="0"/>
              <a:t>. </a:t>
            </a:r>
            <a:r>
              <a:rPr lang="fr-FR" sz="2400" dirty="0" err="1"/>
              <a:t>Sarachana</a:t>
            </a:r>
            <a:r>
              <a:rPr lang="fr-FR" sz="2400" dirty="0"/>
              <a:t> et al., </a:t>
            </a:r>
            <a:r>
              <a:rPr lang="fr-FR" sz="2400" dirty="0" err="1"/>
              <a:t>PLoSONE</a:t>
            </a:r>
            <a:r>
              <a:rPr lang="fr-FR" sz="2400" dirty="0"/>
              <a:t>, </a:t>
            </a:r>
            <a:r>
              <a:rPr lang="fr-FR" sz="2400" dirty="0" err="1"/>
              <a:t>Feb</a:t>
            </a:r>
            <a:r>
              <a:rPr lang="fr-FR" sz="2400" dirty="0"/>
              <a:t>. 2011, 6(2):e17116 </a:t>
            </a:r>
            <a:endParaRPr lang="en-US" sz="2400" dirty="0"/>
          </a:p>
        </p:txBody>
      </p:sp>
    </p:spTree>
    <p:extLst>
      <p:ext uri="{BB962C8B-B14F-4D97-AF65-F5344CB8AC3E}">
        <p14:creationId xmlns:p14="http://schemas.microsoft.com/office/powerpoint/2010/main" val="13914158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462"/>
            <a:ext cx="8229600" cy="1143000"/>
          </a:xfrm>
        </p:spPr>
        <p:txBody>
          <a:bodyPr/>
          <a:lstStyle/>
          <a:p>
            <a:r>
              <a:rPr lang="en-US" b="1" dirty="0" smtClean="0"/>
              <a:t>Probiotics Treat Mouse Autism</a:t>
            </a:r>
            <a:r>
              <a:rPr lang="en-US" b="1" dirty="0" smtClean="0">
                <a:solidFill>
                  <a:srgbClr val="FF0000"/>
                </a:solidFill>
              </a:rPr>
              <a:t>*</a:t>
            </a:r>
            <a:endParaRPr lang="en-US" b="1" dirty="0">
              <a:solidFill>
                <a:srgbClr val="FF0000"/>
              </a:solidFill>
            </a:endParaRPr>
          </a:p>
        </p:txBody>
      </p:sp>
      <p:pic>
        <p:nvPicPr>
          <p:cNvPr id="4" name="Content Placeholder 3" descr="probiotics_autism.jpg"/>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337531" y="1155888"/>
            <a:ext cx="9481531" cy="5214477"/>
          </a:xfrm>
        </p:spPr>
      </p:pic>
      <p:sp>
        <p:nvSpPr>
          <p:cNvPr id="5" name="TextBox 4"/>
          <p:cNvSpPr txBox="1"/>
          <p:nvPr/>
        </p:nvSpPr>
        <p:spPr>
          <a:xfrm>
            <a:off x="2537810" y="6496265"/>
            <a:ext cx="6310141" cy="400110"/>
          </a:xfrm>
          <a:prstGeom prst="rect">
            <a:avLst/>
          </a:prstGeom>
          <a:noFill/>
        </p:spPr>
        <p:txBody>
          <a:bodyPr wrap="none" rtlCol="0">
            <a:spAutoFit/>
          </a:bodyPr>
          <a:lstStyle/>
          <a:p>
            <a:r>
              <a:rPr lang="en-US" sz="2000" dirty="0" smtClean="0"/>
              <a:t>*Graphical Abstract from E.Y. Hsiao et al., Cell, Dec. 5, 2013 </a:t>
            </a:r>
            <a:endParaRPr lang="en-US" sz="2000" dirty="0"/>
          </a:p>
        </p:txBody>
      </p:sp>
      <p:sp>
        <p:nvSpPr>
          <p:cNvPr id="3" name="TextBox 2"/>
          <p:cNvSpPr txBox="1"/>
          <p:nvPr/>
        </p:nvSpPr>
        <p:spPr>
          <a:xfrm>
            <a:off x="240362" y="4124753"/>
            <a:ext cx="1181784" cy="461665"/>
          </a:xfrm>
          <a:prstGeom prst="rect">
            <a:avLst/>
          </a:prstGeom>
          <a:solidFill>
            <a:srgbClr val="FFF9A2"/>
          </a:solidFill>
          <a:ln>
            <a:solidFill>
              <a:srgbClr val="000000"/>
            </a:solidFill>
          </a:ln>
        </p:spPr>
        <p:txBody>
          <a:bodyPr wrap="none" rtlCol="0">
            <a:spAutoFit/>
          </a:bodyPr>
          <a:lstStyle/>
          <a:p>
            <a:r>
              <a:rPr lang="en-US" sz="2400" dirty="0" smtClean="0"/>
              <a:t>P-cresol</a:t>
            </a:r>
            <a:endParaRPr lang="en-US" sz="2400" dirty="0"/>
          </a:p>
        </p:txBody>
      </p:sp>
      <p:cxnSp>
        <p:nvCxnSpPr>
          <p:cNvPr id="7" name="Straight Arrow Connector 6"/>
          <p:cNvCxnSpPr/>
          <p:nvPr/>
        </p:nvCxnSpPr>
        <p:spPr>
          <a:xfrm flipV="1">
            <a:off x="1422146" y="4244138"/>
            <a:ext cx="699773" cy="9293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152820" y="2249204"/>
            <a:ext cx="4533980" cy="1200328"/>
          </a:xfrm>
          <a:prstGeom prst="rect">
            <a:avLst/>
          </a:prstGeom>
          <a:solidFill>
            <a:srgbClr val="FCFFBC"/>
          </a:solidFill>
          <a:ln>
            <a:solidFill>
              <a:schemeClr val="tx1"/>
            </a:solidFill>
          </a:ln>
        </p:spPr>
        <p:txBody>
          <a:bodyPr wrap="square" rtlCol="0">
            <a:spAutoFit/>
          </a:bodyPr>
          <a:lstStyle/>
          <a:p>
            <a:r>
              <a:rPr lang="en-US" sz="2400" dirty="0" smtClean="0"/>
              <a:t>P-Cresol is produced by Clostridium </a:t>
            </a:r>
            <a:r>
              <a:rPr lang="en-US" sz="2400" dirty="0" err="1" smtClean="0"/>
              <a:t>difficile</a:t>
            </a:r>
            <a:r>
              <a:rPr lang="en-US" sz="2400" dirty="0" smtClean="0"/>
              <a:t>, a pathogen that is resistant to glyphosate</a:t>
            </a:r>
            <a:endParaRPr lang="en-US" sz="2400" dirty="0"/>
          </a:p>
        </p:txBody>
      </p:sp>
    </p:spTree>
    <p:extLst>
      <p:ext uri="{BB962C8B-B14F-4D97-AF65-F5344CB8AC3E}">
        <p14:creationId xmlns:p14="http://schemas.microsoft.com/office/powerpoint/2010/main" val="2883580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tamin_D_serotonin_autism.png"/>
          <p:cNvPicPr>
            <a:picLocks noGrp="1" noChangeAspect="1"/>
          </p:cNvPicPr>
          <p:nvPr>
            <p:ph idx="1"/>
          </p:nvPr>
        </p:nvPicPr>
        <p:blipFill>
          <a:blip r:embed="rId3">
            <a:extLst>
              <a:ext uri="{28A0092B-C50C-407E-A947-70E740481C1C}">
                <a14:useLocalDpi xmlns:a14="http://schemas.microsoft.com/office/drawing/2010/main" val="0"/>
              </a:ext>
            </a:extLst>
          </a:blip>
          <a:srcRect t="-44184" b="-44184"/>
          <a:stretch>
            <a:fillRect/>
          </a:stretch>
        </p:blipFill>
        <p:spPr>
          <a:xfrm>
            <a:off x="700744" y="-911909"/>
            <a:ext cx="8229600" cy="4525963"/>
          </a:xfrm>
        </p:spPr>
      </p:pic>
      <p:sp>
        <p:nvSpPr>
          <p:cNvPr id="5" name="Content Placeholder 2"/>
          <p:cNvSpPr txBox="1">
            <a:spLocks/>
          </p:cNvSpPr>
          <p:nvPr/>
        </p:nvSpPr>
        <p:spPr>
          <a:xfrm>
            <a:off x="457200" y="3060021"/>
            <a:ext cx="8229600" cy="322915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Autism is associated with low activated vitamin D and low brain serotonin</a:t>
            </a:r>
          </a:p>
          <a:p>
            <a:pPr lvl="1"/>
            <a:r>
              <a:rPr lang="en-US" sz="2400" dirty="0" smtClean="0"/>
              <a:t>Vitamin D activates serotonin receptors in the brain</a:t>
            </a:r>
          </a:p>
          <a:p>
            <a:r>
              <a:rPr lang="en-US" sz="2800" dirty="0" smtClean="0"/>
              <a:t>Estrogen rescues females by boosting serotonin levels in brain</a:t>
            </a:r>
          </a:p>
          <a:p>
            <a:r>
              <a:rPr lang="en-US" sz="2800" dirty="0" smtClean="0"/>
              <a:t>Recommendation is supplements in both vitamin D and tryptophan</a:t>
            </a:r>
          </a:p>
        </p:txBody>
      </p:sp>
      <p:sp>
        <p:nvSpPr>
          <p:cNvPr id="6" name="TextBox 5"/>
          <p:cNvSpPr txBox="1"/>
          <p:nvPr/>
        </p:nvSpPr>
        <p:spPr>
          <a:xfrm>
            <a:off x="700744" y="2507647"/>
            <a:ext cx="7145047" cy="461665"/>
          </a:xfrm>
          <a:prstGeom prst="rect">
            <a:avLst/>
          </a:prstGeom>
          <a:solidFill>
            <a:srgbClr val="FFF9A2"/>
          </a:solidFill>
          <a:ln>
            <a:solidFill>
              <a:srgbClr val="000000"/>
            </a:solidFill>
          </a:ln>
        </p:spPr>
        <p:txBody>
          <a:bodyPr wrap="square" rtlCol="0">
            <a:spAutoFit/>
          </a:bodyPr>
          <a:lstStyle/>
          <a:p>
            <a:r>
              <a:rPr lang="en-US" sz="2400" dirty="0" smtClean="0"/>
              <a:t>Glyphosate suppresses vitamin D activation in the liver</a:t>
            </a:r>
            <a:endParaRPr lang="en-US" sz="2400" dirty="0"/>
          </a:p>
        </p:txBody>
      </p:sp>
      <p:sp>
        <p:nvSpPr>
          <p:cNvPr id="7" name="TextBox 6"/>
          <p:cNvSpPr txBox="1"/>
          <p:nvPr/>
        </p:nvSpPr>
        <p:spPr>
          <a:xfrm>
            <a:off x="1653381" y="2244548"/>
            <a:ext cx="5479158" cy="830997"/>
          </a:xfrm>
          <a:prstGeom prst="rect">
            <a:avLst/>
          </a:prstGeom>
          <a:solidFill>
            <a:srgbClr val="FFF9A2"/>
          </a:solidFill>
          <a:ln>
            <a:solidFill>
              <a:srgbClr val="000000"/>
            </a:solidFill>
          </a:ln>
        </p:spPr>
        <p:txBody>
          <a:bodyPr wrap="square" rtlCol="0">
            <a:spAutoFit/>
          </a:bodyPr>
          <a:lstStyle/>
          <a:p>
            <a:r>
              <a:rPr lang="en-US" sz="2400" dirty="0" smtClean="0"/>
              <a:t>Glyphosate suppresses aromatase which converts testosterone to estrogen</a:t>
            </a:r>
            <a:endParaRPr lang="en-US" sz="2400" dirty="0"/>
          </a:p>
        </p:txBody>
      </p:sp>
      <p:sp>
        <p:nvSpPr>
          <p:cNvPr id="8" name="TextBox 7"/>
          <p:cNvSpPr txBox="1"/>
          <p:nvPr/>
        </p:nvSpPr>
        <p:spPr>
          <a:xfrm>
            <a:off x="2093064" y="2222586"/>
            <a:ext cx="4804863" cy="830997"/>
          </a:xfrm>
          <a:prstGeom prst="rect">
            <a:avLst/>
          </a:prstGeom>
          <a:solidFill>
            <a:srgbClr val="FFF9A2"/>
          </a:solidFill>
          <a:ln>
            <a:solidFill>
              <a:srgbClr val="000000"/>
            </a:solidFill>
          </a:ln>
        </p:spPr>
        <p:txBody>
          <a:bodyPr wrap="square" rtlCol="0">
            <a:spAutoFit/>
          </a:bodyPr>
          <a:lstStyle/>
          <a:p>
            <a:r>
              <a:rPr lang="en-US" sz="2400" dirty="0" smtClean="0"/>
              <a:t>Glyphosate suppresses tryptophan synthesis by plants and gut bacteria</a:t>
            </a:r>
            <a:endParaRPr lang="en-US" sz="2400" dirty="0"/>
          </a:p>
        </p:txBody>
      </p:sp>
    </p:spTree>
    <p:extLst>
      <p:ext uri="{BB962C8B-B14F-4D97-AF65-F5344CB8AC3E}">
        <p14:creationId xmlns:p14="http://schemas.microsoft.com/office/powerpoint/2010/main" val="460424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 and Glyphosate</a:t>
            </a:r>
            <a:r>
              <a:rPr lang="en-US" dirty="0" smtClean="0">
                <a:solidFill>
                  <a:srgbClr val="FF0000"/>
                </a:solidFill>
              </a:rPr>
              <a:t>*</a:t>
            </a:r>
            <a:endParaRPr lang="en-US" dirty="0">
              <a:solidFill>
                <a:srgbClr val="FF0000"/>
              </a:solidFill>
            </a:endParaRPr>
          </a:p>
        </p:txBody>
      </p:sp>
      <p:pic>
        <p:nvPicPr>
          <p:cNvPr id="4" name="Content Placeholder 3" descr="dementia deaths.jpg"/>
          <p:cNvPicPr>
            <a:picLocks noGrp="1" noChangeAspect="1"/>
          </p:cNvPicPr>
          <p:nvPr>
            <p:ph idx="1"/>
          </p:nvPr>
        </p:nvPicPr>
        <p:blipFill>
          <a:blip r:embed="rId2">
            <a:extLst>
              <a:ext uri="{28A0092B-C50C-407E-A947-70E740481C1C}">
                <a14:useLocalDpi xmlns:a14="http://schemas.microsoft.com/office/drawing/2010/main" val="0"/>
              </a:ext>
            </a:extLst>
          </a:blip>
          <a:srcRect l="-10181" r="-10181"/>
          <a:stretch>
            <a:fillRect/>
          </a:stretch>
        </p:blipFill>
        <p:spPr>
          <a:xfrm>
            <a:off x="-345429" y="1158786"/>
            <a:ext cx="9032229" cy="4967378"/>
          </a:xfrm>
        </p:spPr>
      </p:pic>
      <p:sp>
        <p:nvSpPr>
          <p:cNvPr id="5" name="TextBox 4"/>
          <p:cNvSpPr txBox="1"/>
          <p:nvPr/>
        </p:nvSpPr>
        <p:spPr>
          <a:xfrm>
            <a:off x="1299788" y="6262268"/>
            <a:ext cx="7201609" cy="646329"/>
          </a:xfrm>
          <a:prstGeom prst="rect">
            <a:avLst/>
          </a:prstGeom>
          <a:noFill/>
        </p:spPr>
        <p:txBody>
          <a:bodyPr wrap="none" lIns="91439" tIns="45719" rIns="91439" bIns="45719" rtlCol="0">
            <a:spAutoFit/>
          </a:bodyPr>
          <a:lstStyle/>
          <a:p>
            <a:pPr algn="ctr"/>
            <a:r>
              <a:rPr lang="en-US" dirty="0" smtClean="0">
                <a:solidFill>
                  <a:srgbClr val="FF0000"/>
                </a:solidFill>
              </a:rPr>
              <a:t>*</a:t>
            </a:r>
            <a:r>
              <a:rPr lang="en-US" dirty="0" smtClean="0"/>
              <a:t>Nancy Swanson, </a:t>
            </a:r>
            <a:r>
              <a:rPr lang="en-US" dirty="0" smtClean="0">
                <a:hlinkClick r:id="rId3"/>
              </a:rPr>
              <a:t>http</a:t>
            </a:r>
            <a:r>
              <a:rPr lang="en-US" dirty="0">
                <a:hlinkClick r:id="rId3"/>
              </a:rPr>
              <a:t>://</a:t>
            </a:r>
            <a:r>
              <a:rPr lang="en-US" dirty="0" err="1">
                <a:hlinkClick r:id="rId3"/>
              </a:rPr>
              <a:t>www.examiner.com</a:t>
            </a:r>
            <a:r>
              <a:rPr lang="en-US" dirty="0">
                <a:hlinkClick r:id="rId3"/>
              </a:rPr>
              <a:t>/article</a:t>
            </a:r>
            <a:r>
              <a:rPr lang="en-US" dirty="0" smtClean="0">
                <a:hlinkClick r:id="rId3"/>
              </a:rPr>
              <a:t>/</a:t>
            </a:r>
            <a:endParaRPr lang="en-US" dirty="0" smtClean="0"/>
          </a:p>
          <a:p>
            <a:pPr algn="ctr"/>
            <a:r>
              <a:rPr lang="en-US" dirty="0" smtClean="0"/>
              <a:t>data</a:t>
            </a:r>
            <a:r>
              <a:rPr lang="en-US" dirty="0"/>
              <a:t>-show-correlations-between-increase-neurological-diseases-and-gmos</a:t>
            </a:r>
          </a:p>
        </p:txBody>
      </p:sp>
    </p:spTree>
    <p:extLst>
      <p:ext uri="{BB962C8B-B14F-4D97-AF65-F5344CB8AC3E}">
        <p14:creationId xmlns:p14="http://schemas.microsoft.com/office/powerpoint/2010/main" val="27133244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242736" y="1452365"/>
            <a:ext cx="8603242" cy="5686773"/>
          </a:xfrm>
        </p:spPr>
        <p:txBody>
          <a:bodyPr>
            <a:normAutofit/>
          </a:bodyPr>
          <a:lstStyle/>
          <a:p>
            <a:r>
              <a:rPr lang="en-US" sz="2800" dirty="0" smtClean="0"/>
              <a:t>Autism rates have been increasing at an alarming rate in recent years, in step with increases in glyphosate application to GMO crops</a:t>
            </a:r>
          </a:p>
          <a:p>
            <a:r>
              <a:rPr lang="en-US" sz="2800" dirty="0" smtClean="0"/>
              <a:t>Autism is associated with disrupted gut bacteria, serotonin and vitamin D deficiency, </a:t>
            </a:r>
            <a:r>
              <a:rPr lang="en-US" sz="2800" dirty="0" smtClean="0"/>
              <a:t>methionine deficiency, excess p-cresol</a:t>
            </a:r>
            <a:r>
              <a:rPr lang="en-US" sz="2800" dirty="0" smtClean="0"/>
              <a:t>,  </a:t>
            </a:r>
            <a:r>
              <a:rPr lang="en-US" sz="2800" dirty="0" smtClean="0"/>
              <a:t>etc.</a:t>
            </a:r>
          </a:p>
          <a:p>
            <a:r>
              <a:rPr lang="en-US" sz="2800" dirty="0" smtClean="0"/>
              <a:t>Most of the biomarkers associated with autism can be explained by known biological effects of glyphosate</a:t>
            </a:r>
          </a:p>
          <a:p>
            <a:r>
              <a:rPr lang="en-US" sz="2800" dirty="0" smtClean="0"/>
              <a:t>These effects can also explain many other modern diseases and </a:t>
            </a:r>
            <a:r>
              <a:rPr lang="en-US" sz="2800" dirty="0" smtClean="0"/>
              <a:t>conditions, including dementia</a:t>
            </a:r>
            <a:endParaRPr lang="en-US" sz="2800" dirty="0"/>
          </a:p>
        </p:txBody>
      </p:sp>
    </p:spTree>
    <p:extLst>
      <p:ext uri="{BB962C8B-B14F-4D97-AF65-F5344CB8AC3E}">
        <p14:creationId xmlns:p14="http://schemas.microsoft.com/office/powerpoint/2010/main" val="23652398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600200"/>
            <a:ext cx="7517246" cy="4525963"/>
          </a:xfrm>
        </p:spPr>
        <p:txBody>
          <a:bodyPr/>
          <a:lstStyle/>
          <a:p>
            <a:r>
              <a:rPr lang="en-US" dirty="0" smtClean="0"/>
              <a:t>Autism Epidemic</a:t>
            </a:r>
          </a:p>
          <a:p>
            <a:r>
              <a:rPr lang="en-US" i="1" dirty="0" smtClean="0">
                <a:solidFill>
                  <a:srgbClr val="FF0000"/>
                </a:solidFill>
              </a:rPr>
              <a:t>Digestive Disorders and Kidney Failure</a:t>
            </a:r>
            <a:endParaRPr lang="en-US" i="1" dirty="0">
              <a:solidFill>
                <a:srgbClr val="FF0000"/>
              </a:solidFill>
            </a:endParaRPr>
          </a:p>
          <a:p>
            <a:r>
              <a:rPr lang="en-US" dirty="0" smtClean="0"/>
              <a:t>Endocrine Disruption,  Cancer and Obesity</a:t>
            </a:r>
            <a:endParaRPr lang="en-US" dirty="0"/>
          </a:p>
          <a:p>
            <a:r>
              <a:rPr lang="en-US" dirty="0" smtClean="0"/>
              <a:t>Are We </a:t>
            </a:r>
            <a:r>
              <a:rPr lang="en-US" dirty="0"/>
              <a:t>E</a:t>
            </a:r>
            <a:r>
              <a:rPr lang="en-US" dirty="0" smtClean="0"/>
              <a:t>xposed?</a:t>
            </a:r>
          </a:p>
          <a:p>
            <a:r>
              <a:rPr lang="en-US" dirty="0" smtClean="0"/>
              <a:t>Summary</a:t>
            </a:r>
          </a:p>
        </p:txBody>
      </p:sp>
    </p:spTree>
    <p:extLst>
      <p:ext uri="{BB962C8B-B14F-4D97-AF65-F5344CB8AC3E}">
        <p14:creationId xmlns:p14="http://schemas.microsoft.com/office/powerpoint/2010/main" val="17411532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85" y="316523"/>
            <a:ext cx="7772400" cy="1143000"/>
          </a:xfrm>
        </p:spPr>
        <p:txBody>
          <a:bodyPr/>
          <a:lstStyle/>
          <a:p>
            <a:r>
              <a:rPr lang="en-US" b="1" dirty="0" smtClean="0"/>
              <a:t>Dr. Roy </a:t>
            </a:r>
            <a:r>
              <a:rPr lang="en-US" b="1" dirty="0" err="1" smtClean="0"/>
              <a:t>Dittman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685800" y="1981200"/>
            <a:ext cx="7772400" cy="1320800"/>
          </a:xfrm>
        </p:spPr>
        <p:txBody>
          <a:bodyPr/>
          <a:lstStyle/>
          <a:p>
            <a:pPr marL="0" indent="0">
              <a:buNone/>
            </a:pPr>
            <a:r>
              <a:rPr lang="en-US" dirty="0" smtClean="0"/>
              <a:t>“If the microbial world is the substrate for life, why are we waging war on it?”</a:t>
            </a:r>
            <a:endParaRPr lang="en-US" dirty="0"/>
          </a:p>
        </p:txBody>
      </p:sp>
      <p:sp>
        <p:nvSpPr>
          <p:cNvPr id="4" name="Content Placeholder 2"/>
          <p:cNvSpPr txBox="1">
            <a:spLocks/>
          </p:cNvSpPr>
          <p:nvPr/>
        </p:nvSpPr>
        <p:spPr bwMode="auto">
          <a:xfrm>
            <a:off x="685800" y="3540369"/>
            <a:ext cx="7772400" cy="13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dirty="0" smtClean="0"/>
              <a:t>“The same chemicals we use to sterilize our environment sterilize us.”</a:t>
            </a:r>
            <a:endParaRPr lang="en-US" dirty="0"/>
          </a:p>
        </p:txBody>
      </p:sp>
      <p:sp>
        <p:nvSpPr>
          <p:cNvPr id="5" name="TextBox 4"/>
          <p:cNvSpPr txBox="1"/>
          <p:nvPr/>
        </p:nvSpPr>
        <p:spPr>
          <a:xfrm>
            <a:off x="2016703" y="6321642"/>
            <a:ext cx="6748462" cy="400110"/>
          </a:xfrm>
          <a:prstGeom prst="rect">
            <a:avLst/>
          </a:prstGeom>
          <a:noFill/>
        </p:spPr>
        <p:txBody>
          <a:bodyPr wrap="none" rtlCol="0">
            <a:spAutoFit/>
          </a:bodyPr>
          <a:lstStyle/>
          <a:p>
            <a:r>
              <a:rPr lang="en-US" sz="2000" dirty="0" smtClean="0">
                <a:solidFill>
                  <a:srgbClr val="FF0000"/>
                </a:solidFill>
              </a:rPr>
              <a:t>*</a:t>
            </a:r>
            <a:r>
              <a:rPr lang="en-US" sz="2000" dirty="0" smtClean="0"/>
              <a:t>Talk at AutismOne Conference, May 25, 2013 Chicago, Illinois</a:t>
            </a:r>
            <a:endParaRPr lang="en-US" sz="2000" dirty="0"/>
          </a:p>
        </p:txBody>
      </p:sp>
    </p:spTree>
    <p:extLst>
      <p:ext uri="{BB962C8B-B14F-4D97-AF65-F5344CB8AC3E}">
        <p14:creationId xmlns:p14="http://schemas.microsoft.com/office/powerpoint/2010/main" val="13046800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b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FF00"/>
                </a:solidFill>
              </a:rPr>
              <a:t>Gut Microbes and Obesity</a:t>
            </a:r>
            <a:endParaRPr lang="en-US" dirty="0">
              <a:solidFill>
                <a:srgbClr val="FFFF00"/>
              </a:solidFill>
            </a:endParaRPr>
          </a:p>
        </p:txBody>
      </p:sp>
      <p:sp>
        <p:nvSpPr>
          <p:cNvPr id="3" name="Content Placeholder 2"/>
          <p:cNvSpPr>
            <a:spLocks noGrp="1"/>
          </p:cNvSpPr>
          <p:nvPr>
            <p:ph idx="1"/>
          </p:nvPr>
        </p:nvSpPr>
        <p:spPr>
          <a:xfrm>
            <a:off x="268782" y="1417638"/>
            <a:ext cx="8418018" cy="4525963"/>
          </a:xfrm>
        </p:spPr>
        <p:txBody>
          <a:bodyPr>
            <a:normAutofit fontScale="92500" lnSpcReduction="10000"/>
          </a:bodyPr>
          <a:lstStyle/>
          <a:p>
            <a:r>
              <a:rPr lang="en-US" dirty="0" smtClean="0">
                <a:solidFill>
                  <a:srgbClr val="FFFF00"/>
                </a:solidFill>
              </a:rPr>
              <a:t>Our microbes outnumber our own cells 10 to 1</a:t>
            </a:r>
          </a:p>
          <a:p>
            <a:r>
              <a:rPr lang="en-US" dirty="0" smtClean="0">
                <a:solidFill>
                  <a:srgbClr val="FFFF00"/>
                </a:solidFill>
              </a:rPr>
              <a:t>There </a:t>
            </a:r>
            <a:r>
              <a:rPr lang="en-US" dirty="0">
                <a:solidFill>
                  <a:srgbClr val="FFFF00"/>
                </a:solidFill>
              </a:rPr>
              <a:t>are between 200 and 300 different species in a typical person</a:t>
            </a:r>
            <a:r>
              <a:rPr lang="en-US" dirty="0" smtClean="0">
                <a:solidFill>
                  <a:srgbClr val="FFFF00"/>
                </a:solidFill>
              </a:rPr>
              <a:t>.</a:t>
            </a:r>
          </a:p>
          <a:p>
            <a:r>
              <a:rPr lang="en-US" dirty="0" smtClean="0">
                <a:solidFill>
                  <a:srgbClr val="FFFF00"/>
                </a:solidFill>
              </a:rPr>
              <a:t>Glyphosate causes</a:t>
            </a:r>
            <a:r>
              <a:rPr lang="en-US" dirty="0" smtClean="0">
                <a:solidFill>
                  <a:srgbClr val="FFFF00"/>
                </a:solidFill>
              </a:rPr>
              <a:t> a loss of beneficial bacteria and an </a:t>
            </a:r>
            <a:r>
              <a:rPr lang="en-US" dirty="0" smtClean="0">
                <a:solidFill>
                  <a:srgbClr val="FFFF00"/>
                </a:solidFill>
              </a:rPr>
              <a:t>overgrowth of pathogens in the gut</a:t>
            </a:r>
          </a:p>
          <a:p>
            <a:pPr lvl="1"/>
            <a:r>
              <a:rPr lang="en-US" dirty="0" smtClean="0">
                <a:solidFill>
                  <a:srgbClr val="FFFF00"/>
                </a:solidFill>
              </a:rPr>
              <a:t>Pathogens</a:t>
            </a:r>
            <a:r>
              <a:rPr lang="en-US" dirty="0" smtClean="0">
                <a:solidFill>
                  <a:srgbClr val="FFFF00"/>
                </a:solidFill>
              </a:rPr>
              <a:t> </a:t>
            </a:r>
            <a:r>
              <a:rPr lang="en-US" dirty="0" smtClean="0">
                <a:solidFill>
                  <a:srgbClr val="FFFF00"/>
                </a:solidFill>
              </a:rPr>
              <a:t>release toxic </a:t>
            </a:r>
            <a:r>
              <a:rPr lang="en-US" dirty="0" smtClean="0">
                <a:solidFill>
                  <a:srgbClr val="FFFF00"/>
                </a:solidFill>
              </a:rPr>
              <a:t>phenols (e.g., p-cresol)</a:t>
            </a:r>
            <a:endParaRPr lang="en-US" dirty="0" smtClean="0">
              <a:solidFill>
                <a:srgbClr val="FFFF00"/>
              </a:solidFill>
            </a:endParaRPr>
          </a:p>
          <a:p>
            <a:pPr lvl="1"/>
            <a:r>
              <a:rPr lang="en-US" dirty="0" smtClean="0">
                <a:solidFill>
                  <a:srgbClr val="FFFF00"/>
                </a:solidFill>
              </a:rPr>
              <a:t>This can lead to inflammatory bowel disease</a:t>
            </a:r>
          </a:p>
          <a:p>
            <a:pPr lvl="2"/>
            <a:r>
              <a:rPr lang="en-US" dirty="0" smtClean="0">
                <a:solidFill>
                  <a:srgbClr val="FFFF00"/>
                </a:solidFill>
              </a:rPr>
              <a:t> And a direct path to obesity!</a:t>
            </a:r>
          </a:p>
          <a:p>
            <a:r>
              <a:rPr lang="en-US" dirty="0" smtClean="0">
                <a:solidFill>
                  <a:srgbClr val="FFFF00"/>
                </a:solidFill>
              </a:rPr>
              <a:t>Gut microbes from an obese person induced obesity in mice*</a:t>
            </a:r>
            <a:endParaRPr lang="en-US" dirty="0">
              <a:solidFill>
                <a:srgbClr val="FFFF00"/>
              </a:solidFill>
            </a:endParaRPr>
          </a:p>
        </p:txBody>
      </p:sp>
      <p:sp>
        <p:nvSpPr>
          <p:cNvPr id="5" name="TextBox 4"/>
          <p:cNvSpPr txBox="1"/>
          <p:nvPr/>
        </p:nvSpPr>
        <p:spPr>
          <a:xfrm>
            <a:off x="803036" y="6387491"/>
            <a:ext cx="7247898" cy="400110"/>
          </a:xfrm>
          <a:prstGeom prst="rect">
            <a:avLst/>
          </a:prstGeom>
          <a:noFill/>
        </p:spPr>
        <p:txBody>
          <a:bodyPr wrap="none" rtlCol="0">
            <a:spAutoFit/>
          </a:bodyPr>
          <a:lstStyle/>
          <a:p>
            <a:r>
              <a:rPr lang="en-US" sz="2000" dirty="0" smtClean="0">
                <a:solidFill>
                  <a:srgbClr val="FFFF00"/>
                </a:solidFill>
              </a:rPr>
              <a:t>*N.  </a:t>
            </a:r>
            <a:r>
              <a:rPr lang="en-US" sz="2000" dirty="0" err="1" smtClean="0">
                <a:solidFill>
                  <a:srgbClr val="FFFF00"/>
                </a:solidFill>
              </a:rPr>
              <a:t>Fei</a:t>
            </a:r>
            <a:r>
              <a:rPr lang="en-US" sz="2000" dirty="0" smtClean="0">
                <a:solidFill>
                  <a:srgbClr val="FFFF00"/>
                </a:solidFill>
              </a:rPr>
              <a:t> and L.  Zhao, The ISME Journal, Online Publication Dec. 2012 </a:t>
            </a:r>
            <a:endParaRPr lang="en-US" sz="2000" dirty="0">
              <a:solidFill>
                <a:srgbClr val="FFFF00"/>
              </a:solidFill>
            </a:endParaRPr>
          </a:p>
        </p:txBody>
      </p:sp>
    </p:spTree>
    <p:extLst>
      <p:ext uri="{BB962C8B-B14F-4D97-AF65-F5344CB8AC3E}">
        <p14:creationId xmlns:p14="http://schemas.microsoft.com/office/powerpoint/2010/main" val="29725532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8" y="-54701"/>
            <a:ext cx="9278815" cy="1143000"/>
          </a:xfrm>
        </p:spPr>
        <p:txBody>
          <a:bodyPr/>
          <a:lstStyle/>
          <a:p>
            <a:r>
              <a:rPr lang="en-US" sz="4000" b="1" dirty="0" smtClean="0"/>
              <a:t>Pigs Fed GMOs Develop Inflamed Gut</a:t>
            </a:r>
            <a:r>
              <a:rPr lang="en-US" sz="4000" b="1" dirty="0" smtClean="0">
                <a:solidFill>
                  <a:srgbClr val="FF0000"/>
                </a:solidFill>
              </a:rPr>
              <a:t>*</a:t>
            </a:r>
            <a:endParaRPr lang="en-US" sz="4000" b="1" dirty="0">
              <a:solidFill>
                <a:srgbClr val="FF0000"/>
              </a:solidFill>
            </a:endParaRPr>
          </a:p>
        </p:txBody>
      </p:sp>
      <p:sp>
        <p:nvSpPr>
          <p:cNvPr id="5" name="TextBox 4"/>
          <p:cNvSpPr txBox="1"/>
          <p:nvPr/>
        </p:nvSpPr>
        <p:spPr>
          <a:xfrm>
            <a:off x="605692" y="6408615"/>
            <a:ext cx="8378466" cy="461665"/>
          </a:xfrm>
          <a:prstGeom prst="rect">
            <a:avLst/>
          </a:prstGeom>
          <a:noFill/>
        </p:spPr>
        <p:txBody>
          <a:bodyPr wrap="none" rtlCol="0">
            <a:spAutoFit/>
          </a:bodyPr>
          <a:lstStyle/>
          <a:p>
            <a:r>
              <a:rPr lang="en-US" sz="2400" dirty="0" smtClean="0">
                <a:solidFill>
                  <a:srgbClr val="FF0000"/>
                </a:solidFill>
              </a:rPr>
              <a:t>*</a:t>
            </a:r>
            <a:r>
              <a:rPr lang="en-US" sz="2400" dirty="0" smtClean="0"/>
              <a:t>J.A</a:t>
            </a:r>
            <a:r>
              <a:rPr lang="en-US" sz="2400" dirty="0"/>
              <a:t>. Carman et al., Journal of Organic Systems, 8(1), 2013.</a:t>
            </a:r>
          </a:p>
        </p:txBody>
      </p:sp>
      <p:sp>
        <p:nvSpPr>
          <p:cNvPr id="3" name="Content Placeholder 2"/>
          <p:cNvSpPr>
            <a:spLocks noGrp="1"/>
          </p:cNvSpPr>
          <p:nvPr>
            <p:ph idx="1"/>
          </p:nvPr>
        </p:nvSpPr>
        <p:spPr>
          <a:xfrm>
            <a:off x="234462" y="941195"/>
            <a:ext cx="8538305" cy="5115727"/>
          </a:xfrm>
        </p:spPr>
        <p:txBody>
          <a:bodyPr>
            <a:normAutofit lnSpcReduction="10000"/>
          </a:bodyPr>
          <a:lstStyle/>
          <a:p>
            <a:r>
              <a:rPr lang="en-US" sz="2800" dirty="0" smtClean="0"/>
              <a:t>Pigs </a:t>
            </a:r>
            <a:r>
              <a:rPr lang="en-US" sz="2800" dirty="0"/>
              <a:t>have a similar digestive system to humans</a:t>
            </a:r>
          </a:p>
          <a:p>
            <a:r>
              <a:rPr lang="en-US" sz="2800" dirty="0" smtClean="0"/>
              <a:t>Digestive </a:t>
            </a:r>
            <a:r>
              <a:rPr lang="en-US" sz="2800" dirty="0"/>
              <a:t>problems observed anecdotally in </a:t>
            </a:r>
            <a:r>
              <a:rPr lang="en-US" sz="2800" dirty="0" smtClean="0"/>
              <a:t> GMO</a:t>
            </a:r>
            <a:r>
              <a:rPr lang="en-US" sz="2800" dirty="0"/>
              <a:t>-fed </a:t>
            </a:r>
            <a:r>
              <a:rPr lang="en-US" sz="2800" dirty="0" smtClean="0"/>
              <a:t>pigs</a:t>
            </a:r>
          </a:p>
          <a:p>
            <a:pPr lvl="1"/>
            <a:r>
              <a:rPr lang="en-US" sz="2400" dirty="0" smtClean="0"/>
              <a:t>inflammation </a:t>
            </a:r>
            <a:r>
              <a:rPr lang="en-US" sz="2400" dirty="0"/>
              <a:t>in stomach </a:t>
            </a:r>
            <a:r>
              <a:rPr lang="en-US" sz="2400" dirty="0" smtClean="0"/>
              <a:t>and                                          </a:t>
            </a:r>
            <a:r>
              <a:rPr lang="en-US" sz="2400" dirty="0"/>
              <a:t>intestine, </a:t>
            </a:r>
            <a:r>
              <a:rPr lang="en-US" sz="2400" dirty="0" smtClean="0"/>
              <a:t> stomach </a:t>
            </a:r>
            <a:r>
              <a:rPr lang="en-US" sz="2400" dirty="0"/>
              <a:t>ulcers</a:t>
            </a:r>
            <a:r>
              <a:rPr lang="en-US" sz="2400" dirty="0" smtClean="0"/>
              <a:t>,                                                     </a:t>
            </a:r>
            <a:r>
              <a:rPr lang="en-US" sz="2400" dirty="0"/>
              <a:t>thinning </a:t>
            </a:r>
            <a:r>
              <a:rPr lang="en-US" sz="2400" dirty="0" smtClean="0"/>
              <a:t>of intestinal walls,                                                       increase </a:t>
            </a:r>
            <a:r>
              <a:rPr lang="en-US" sz="2400" dirty="0"/>
              <a:t>in </a:t>
            </a:r>
            <a:r>
              <a:rPr lang="en-US" sz="2400" dirty="0" smtClean="0"/>
              <a:t>haemorrhagic                                                       </a:t>
            </a:r>
            <a:r>
              <a:rPr lang="en-US" sz="2400" dirty="0"/>
              <a:t>bowel </a:t>
            </a:r>
            <a:r>
              <a:rPr lang="en-US" sz="2400" dirty="0" smtClean="0"/>
              <a:t>disease</a:t>
            </a:r>
            <a:endParaRPr lang="en-US" sz="2800" dirty="0"/>
          </a:p>
          <a:p>
            <a:pPr marL="0" indent="0">
              <a:buNone/>
            </a:pPr>
            <a:r>
              <a:rPr lang="en-US" sz="2800" dirty="0" smtClean="0"/>
              <a:t>Follow-on Experiment</a:t>
            </a:r>
            <a:r>
              <a:rPr lang="en-US" sz="2800" dirty="0"/>
              <a:t>:</a:t>
            </a:r>
          </a:p>
          <a:p>
            <a:r>
              <a:rPr lang="en-US" sz="2800" dirty="0" smtClean="0"/>
              <a:t>168 </a:t>
            </a:r>
            <a:r>
              <a:rPr lang="en-US" sz="2800" dirty="0"/>
              <a:t>just-weaned pigs fed </a:t>
            </a:r>
            <a:r>
              <a:rPr lang="en-US" sz="2800" dirty="0" smtClean="0"/>
              <a:t>                                          "typical diet,”  soy </a:t>
            </a:r>
            <a:r>
              <a:rPr lang="en-US" sz="2800" dirty="0"/>
              <a:t>and </a:t>
            </a:r>
            <a:r>
              <a:rPr lang="en-US" sz="2800" dirty="0" smtClean="0"/>
              <a:t>corn, until slaughtered</a:t>
            </a:r>
          </a:p>
          <a:p>
            <a:pPr lvl="1"/>
            <a:r>
              <a:rPr lang="en-US" sz="2400" dirty="0" smtClean="0"/>
              <a:t>Half </a:t>
            </a:r>
            <a:r>
              <a:rPr lang="en-US" sz="2400" dirty="0"/>
              <a:t>fed GMO versions, half organic.</a:t>
            </a:r>
          </a:p>
          <a:p>
            <a:endParaRPr lang="en-US" sz="2800" dirty="0"/>
          </a:p>
        </p:txBody>
      </p:sp>
      <p:pic>
        <p:nvPicPr>
          <p:cNvPr id="7" name="Picture 6" descr="pi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189" y="2123946"/>
            <a:ext cx="3497385" cy="2623039"/>
          </a:xfrm>
          <a:prstGeom prst="rect">
            <a:avLst/>
          </a:prstGeom>
        </p:spPr>
      </p:pic>
    </p:spTree>
    <p:extLst>
      <p:ext uri="{BB962C8B-B14F-4D97-AF65-F5344CB8AC3E}">
        <p14:creationId xmlns:p14="http://schemas.microsoft.com/office/powerpoint/2010/main" val="13944316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8" y="-54701"/>
            <a:ext cx="9278815" cy="1143000"/>
          </a:xfrm>
        </p:spPr>
        <p:txBody>
          <a:bodyPr/>
          <a:lstStyle/>
          <a:p>
            <a:r>
              <a:rPr lang="en-US" sz="4000" b="1" dirty="0" smtClean="0"/>
              <a:t>Pigs Fed GMOs Develop Inflamed Gut</a:t>
            </a:r>
            <a:r>
              <a:rPr lang="en-US" sz="4000" b="1" dirty="0" smtClean="0">
                <a:solidFill>
                  <a:srgbClr val="FF0000"/>
                </a:solidFill>
              </a:rPr>
              <a:t>*</a:t>
            </a:r>
            <a:endParaRPr lang="en-US" sz="4000" b="1" dirty="0">
              <a:solidFill>
                <a:srgbClr val="FF0000"/>
              </a:solidFill>
            </a:endParaRPr>
          </a:p>
        </p:txBody>
      </p:sp>
      <p:sp>
        <p:nvSpPr>
          <p:cNvPr id="5" name="TextBox 4"/>
          <p:cNvSpPr txBox="1"/>
          <p:nvPr/>
        </p:nvSpPr>
        <p:spPr>
          <a:xfrm>
            <a:off x="605692" y="6408615"/>
            <a:ext cx="7501272" cy="461665"/>
          </a:xfrm>
          <a:prstGeom prst="rect">
            <a:avLst/>
          </a:prstGeom>
          <a:noFill/>
        </p:spPr>
        <p:txBody>
          <a:bodyPr wrap="none" rtlCol="0">
            <a:spAutoFit/>
          </a:bodyPr>
          <a:lstStyle/>
          <a:p>
            <a:r>
              <a:rPr lang="en-US" sz="2400" dirty="0" smtClean="0">
                <a:solidFill>
                  <a:srgbClr val="FF0000"/>
                </a:solidFill>
              </a:rPr>
              <a:t>*</a:t>
            </a:r>
            <a:r>
              <a:rPr lang="en-US" sz="2400" dirty="0" smtClean="0"/>
              <a:t>J.A</a:t>
            </a:r>
            <a:r>
              <a:rPr lang="en-US" sz="2400" dirty="0"/>
              <a:t>. Carman et al., </a:t>
            </a:r>
            <a:r>
              <a:rPr lang="en-US" sz="2400" i="1" dirty="0"/>
              <a:t>Journal of Organic Systems</a:t>
            </a:r>
            <a:r>
              <a:rPr lang="en-US" sz="2400" dirty="0"/>
              <a:t>, 8(1), 2013.</a:t>
            </a:r>
          </a:p>
        </p:txBody>
      </p:sp>
      <p:sp>
        <p:nvSpPr>
          <p:cNvPr id="6" name="Content Placeholder 2"/>
          <p:cNvSpPr txBox="1">
            <a:spLocks/>
          </p:cNvSpPr>
          <p:nvPr/>
        </p:nvSpPr>
        <p:spPr bwMode="auto">
          <a:xfrm>
            <a:off x="274939" y="1256548"/>
            <a:ext cx="470736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800" dirty="0" smtClean="0"/>
              <a:t>Blind </a:t>
            </a:r>
            <a:r>
              <a:rPr lang="en-US" sz="2800" dirty="0"/>
              <a:t>autopsies </a:t>
            </a:r>
            <a:r>
              <a:rPr lang="en-US" sz="2800" dirty="0" smtClean="0"/>
              <a:t>conducted</a:t>
            </a:r>
          </a:p>
          <a:p>
            <a:pPr lvl="1"/>
            <a:r>
              <a:rPr lang="en-US" sz="2400" dirty="0" smtClean="0"/>
              <a:t>Female </a:t>
            </a:r>
            <a:r>
              <a:rPr lang="en-US" sz="2400" dirty="0"/>
              <a:t>pigs' uterus 25% larger in GMO-fed </a:t>
            </a:r>
            <a:r>
              <a:rPr lang="en-US" sz="2400" dirty="0" smtClean="0"/>
              <a:t>pigs</a:t>
            </a:r>
          </a:p>
          <a:p>
            <a:pPr lvl="1"/>
            <a:r>
              <a:rPr lang="en-US" sz="2400" dirty="0"/>
              <a:t>Female pigs 2.2x more likely to get severe stomach </a:t>
            </a:r>
            <a:r>
              <a:rPr lang="en-US" sz="2400" dirty="0" smtClean="0"/>
              <a:t>inflammation on GMO diet</a:t>
            </a:r>
            <a:endParaRPr lang="en-US" sz="2400" dirty="0"/>
          </a:p>
          <a:p>
            <a:pPr lvl="1"/>
            <a:r>
              <a:rPr lang="en-US" sz="2400" dirty="0"/>
              <a:t>Males were 4x more </a:t>
            </a:r>
            <a:r>
              <a:rPr lang="en-US" sz="2400" dirty="0" smtClean="0"/>
              <a:t>likely</a:t>
            </a:r>
            <a:endParaRPr lang="en-US" sz="2400" dirty="0"/>
          </a:p>
          <a:p>
            <a:endParaRPr lang="en-US" sz="2800" dirty="0" smtClean="0"/>
          </a:p>
          <a:p>
            <a:endParaRPr lang="en-US" sz="2800" dirty="0"/>
          </a:p>
        </p:txBody>
      </p:sp>
      <p:sp>
        <p:nvSpPr>
          <p:cNvPr id="11" name="TextBox 10"/>
          <p:cNvSpPr txBox="1"/>
          <p:nvPr/>
        </p:nvSpPr>
        <p:spPr>
          <a:xfrm>
            <a:off x="274939" y="5916107"/>
            <a:ext cx="4081637" cy="369332"/>
          </a:xfrm>
          <a:prstGeom prst="rect">
            <a:avLst/>
          </a:prstGeom>
          <a:noFill/>
        </p:spPr>
        <p:txBody>
          <a:bodyPr wrap="square" rtlCol="0">
            <a:spAutoFit/>
          </a:bodyPr>
          <a:lstStyle/>
          <a:p>
            <a:r>
              <a:rPr lang="en-US" dirty="0" smtClean="0"/>
              <a:t>Photos kindly provided by Howard </a:t>
            </a:r>
            <a:r>
              <a:rPr lang="en-US" dirty="0" err="1" smtClean="0"/>
              <a:t>Vlieger</a:t>
            </a:r>
            <a:endParaRPr lang="en-US" dirty="0"/>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125173" y="931038"/>
            <a:ext cx="4703377" cy="2782831"/>
          </a:xfrm>
          <a:prstGeom prst="rect">
            <a:avLst/>
          </a:prstGeom>
        </p:spPr>
      </p:pic>
      <p:pic>
        <p:nvPicPr>
          <p:cNvPr id="13"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066348" y="3886355"/>
            <a:ext cx="4140009" cy="2553006"/>
          </a:xfrm>
        </p:spPr>
      </p:pic>
      <p:sp>
        <p:nvSpPr>
          <p:cNvPr id="9" name="TextBox 8"/>
          <p:cNvSpPr txBox="1"/>
          <p:nvPr/>
        </p:nvSpPr>
        <p:spPr>
          <a:xfrm>
            <a:off x="5418705" y="5977695"/>
            <a:ext cx="1204026" cy="369332"/>
          </a:xfrm>
          <a:prstGeom prst="rect">
            <a:avLst/>
          </a:prstGeom>
          <a:noFill/>
          <a:effectLst/>
        </p:spPr>
        <p:txBody>
          <a:bodyPr wrap="none" rtlCol="0">
            <a:spAutoFit/>
          </a:bodyPr>
          <a:lstStyle/>
          <a:p>
            <a:r>
              <a:rPr lang="en-US" b="1" dirty="0">
                <a:solidFill>
                  <a:schemeClr val="bg1"/>
                </a:solidFill>
              </a:rPr>
              <a:t>G</a:t>
            </a:r>
            <a:r>
              <a:rPr lang="en-US" b="1" dirty="0" smtClean="0">
                <a:solidFill>
                  <a:schemeClr val="bg1"/>
                </a:solidFill>
              </a:rPr>
              <a:t>MO Feed</a:t>
            </a:r>
            <a:endParaRPr lang="en-US" b="1" dirty="0">
              <a:solidFill>
                <a:schemeClr val="bg1"/>
              </a:solidFill>
            </a:endParaRPr>
          </a:p>
        </p:txBody>
      </p:sp>
      <p:sp>
        <p:nvSpPr>
          <p:cNvPr id="10" name="TextBox 9"/>
          <p:cNvSpPr txBox="1"/>
          <p:nvPr/>
        </p:nvSpPr>
        <p:spPr>
          <a:xfrm>
            <a:off x="5202404" y="4258209"/>
            <a:ext cx="1189711" cy="369332"/>
          </a:xfrm>
          <a:prstGeom prst="rect">
            <a:avLst/>
          </a:prstGeom>
          <a:noFill/>
        </p:spPr>
        <p:txBody>
          <a:bodyPr wrap="none" rtlCol="0">
            <a:spAutoFit/>
          </a:bodyPr>
          <a:lstStyle/>
          <a:p>
            <a:r>
              <a:rPr lang="en-US" dirty="0" smtClean="0"/>
              <a:t>GMO Feed</a:t>
            </a:r>
            <a:endParaRPr lang="en-US" dirty="0"/>
          </a:p>
        </p:txBody>
      </p:sp>
      <p:sp>
        <p:nvSpPr>
          <p:cNvPr id="16" name="TextBox 15"/>
          <p:cNvSpPr txBox="1"/>
          <p:nvPr/>
        </p:nvSpPr>
        <p:spPr>
          <a:xfrm>
            <a:off x="5418705" y="3158957"/>
            <a:ext cx="1674707" cy="369332"/>
          </a:xfrm>
          <a:prstGeom prst="rect">
            <a:avLst/>
          </a:prstGeom>
          <a:noFill/>
          <a:effectLst/>
        </p:spPr>
        <p:txBody>
          <a:bodyPr wrap="none" rtlCol="0">
            <a:spAutoFit/>
          </a:bodyPr>
          <a:lstStyle/>
          <a:p>
            <a:r>
              <a:rPr lang="en-US" b="1" dirty="0" smtClean="0">
                <a:solidFill>
                  <a:schemeClr val="bg1"/>
                </a:solidFill>
              </a:rPr>
              <a:t>Non-GMO Feed</a:t>
            </a:r>
            <a:endParaRPr lang="en-US" b="1" dirty="0">
              <a:solidFill>
                <a:schemeClr val="bg1"/>
              </a:solidFill>
            </a:endParaRPr>
          </a:p>
        </p:txBody>
      </p:sp>
    </p:spTree>
    <p:extLst>
      <p:ext uri="{BB962C8B-B14F-4D97-AF65-F5344CB8AC3E}">
        <p14:creationId xmlns:p14="http://schemas.microsoft.com/office/powerpoint/2010/main" val="6437023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latin typeface="Apple Casual"/>
              </a:rPr>
              <a:t>“The </a:t>
            </a:r>
            <a:r>
              <a:rPr lang="en-US" dirty="0">
                <a:latin typeface="Apple Casual"/>
              </a:rPr>
              <a:t>price of anything is the </a:t>
            </a:r>
            <a:endParaRPr lang="en-US" dirty="0" smtClean="0">
              <a:latin typeface="Apple Casual"/>
            </a:endParaRPr>
          </a:p>
          <a:p>
            <a:pPr marL="0" indent="0" algn="ctr">
              <a:buNone/>
            </a:pPr>
            <a:r>
              <a:rPr lang="en-US" dirty="0" smtClean="0">
                <a:latin typeface="Apple Casual"/>
              </a:rPr>
              <a:t>amount </a:t>
            </a:r>
            <a:r>
              <a:rPr lang="en-US" dirty="0">
                <a:latin typeface="Apple Casual"/>
              </a:rPr>
              <a:t>of life you exchange for it</a:t>
            </a:r>
            <a:r>
              <a:rPr lang="en-US" dirty="0" smtClean="0">
                <a:latin typeface="Apple Casual"/>
              </a:rPr>
              <a:t>.”</a:t>
            </a:r>
          </a:p>
          <a:p>
            <a:pPr marL="0" indent="0" algn="ctr">
              <a:buNone/>
            </a:pPr>
            <a:endParaRPr lang="en-US" dirty="0">
              <a:latin typeface="Apple Casual"/>
            </a:endParaRPr>
          </a:p>
          <a:p>
            <a:pPr marL="0" indent="0" algn="ctr">
              <a:buNone/>
            </a:pPr>
            <a:r>
              <a:rPr lang="en-US" dirty="0" smtClean="0"/>
              <a:t>Henry David Thoreau</a:t>
            </a:r>
            <a:endParaRPr lang="en-US" dirty="0"/>
          </a:p>
          <a:p>
            <a:pPr algn="ctr"/>
            <a:endParaRPr lang="en-US" dirty="0"/>
          </a:p>
        </p:txBody>
      </p:sp>
    </p:spTree>
    <p:extLst>
      <p:ext uri="{BB962C8B-B14F-4D97-AF65-F5344CB8AC3E}">
        <p14:creationId xmlns:p14="http://schemas.microsoft.com/office/powerpoint/2010/main" val="22194671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61" y="274638"/>
            <a:ext cx="8438139" cy="1143000"/>
          </a:xfrm>
        </p:spPr>
        <p:txBody>
          <a:bodyPr>
            <a:noAutofit/>
          </a:bodyPr>
          <a:lstStyle/>
          <a:p>
            <a:r>
              <a:rPr lang="en-US" sz="3600" b="1" dirty="0" smtClean="0"/>
              <a:t>“Deformities</a:t>
            </a:r>
            <a:r>
              <a:rPr lang="en-US" sz="3600" b="1" dirty="0"/>
              <a:t>, sickness and livestock deaths: the real cost of GM animal feed</a:t>
            </a:r>
            <a:r>
              <a:rPr lang="en-US" sz="3600" b="1" dirty="0" smtClean="0"/>
              <a:t>?”</a:t>
            </a:r>
            <a:r>
              <a:rPr lang="en-US" sz="3600" b="1" dirty="0" smtClean="0">
                <a:solidFill>
                  <a:srgbClr val="FF0000"/>
                </a:solidFill>
              </a:rPr>
              <a:t>*</a:t>
            </a:r>
            <a:r>
              <a:rPr lang="en-US" sz="3600" b="1" dirty="0" smtClean="0"/>
              <a:t> </a:t>
            </a:r>
            <a:r>
              <a:rPr lang="en-US" sz="3600" b="1" dirty="0"/>
              <a:t/>
            </a:r>
            <a:br>
              <a:rPr lang="en-US" sz="3600" b="1" dirty="0"/>
            </a:br>
            <a:endParaRPr lang="en-US" sz="3600" dirty="0"/>
          </a:p>
        </p:txBody>
      </p:sp>
      <p:sp>
        <p:nvSpPr>
          <p:cNvPr id="3" name="Content Placeholder 2"/>
          <p:cNvSpPr>
            <a:spLocks noGrp="1"/>
          </p:cNvSpPr>
          <p:nvPr>
            <p:ph idx="1"/>
          </p:nvPr>
        </p:nvSpPr>
        <p:spPr>
          <a:xfrm>
            <a:off x="248661" y="1600200"/>
            <a:ext cx="5937814" cy="4380269"/>
          </a:xfrm>
        </p:spPr>
        <p:txBody>
          <a:bodyPr/>
          <a:lstStyle/>
          <a:p>
            <a:pPr marL="0" indent="0">
              <a:buNone/>
            </a:pPr>
            <a:r>
              <a:rPr lang="en-US" dirty="0"/>
              <a:t>"When using GM feed I saw symptoms of bloat, stomach </a:t>
            </a:r>
            <a:r>
              <a:rPr lang="en-US" dirty="0" smtClean="0"/>
              <a:t>  ulcers</a:t>
            </a:r>
            <a:r>
              <a:rPr lang="en-US" dirty="0"/>
              <a:t>, high rates of </a:t>
            </a:r>
            <a:r>
              <a:rPr lang="en-US" dirty="0" err="1"/>
              <a:t>diarrhoea</a:t>
            </a:r>
            <a:r>
              <a:rPr lang="en-US" dirty="0"/>
              <a:t>, </a:t>
            </a:r>
            <a:r>
              <a:rPr lang="en-US" dirty="0" smtClean="0"/>
              <a:t>   pigs </a:t>
            </a:r>
            <a:r>
              <a:rPr lang="en-US" dirty="0"/>
              <a:t>born with </a:t>
            </a:r>
            <a:r>
              <a:rPr lang="en-US" dirty="0" smtClean="0"/>
              <a:t>the deformities .</a:t>
            </a:r>
            <a:r>
              <a:rPr lang="en-US" dirty="0"/>
              <a:t>.. but when I switched [to non GM feed] these problems went away, some within a matter of days</a:t>
            </a:r>
            <a:r>
              <a:rPr lang="en-US" dirty="0" smtClean="0"/>
              <a:t>.”</a:t>
            </a:r>
            <a:endParaRPr lang="en-US" dirty="0"/>
          </a:p>
        </p:txBody>
      </p:sp>
      <p:sp>
        <p:nvSpPr>
          <p:cNvPr id="4" name="TextBox 3"/>
          <p:cNvSpPr txBox="1"/>
          <p:nvPr/>
        </p:nvSpPr>
        <p:spPr>
          <a:xfrm>
            <a:off x="-143395" y="6150114"/>
            <a:ext cx="9243599" cy="646331"/>
          </a:xfrm>
          <a:prstGeom prst="rect">
            <a:avLst/>
          </a:prstGeom>
          <a:noFill/>
        </p:spPr>
        <p:txBody>
          <a:bodyPr wrap="none" rtlCol="0">
            <a:spAutoFit/>
          </a:bodyPr>
          <a:lstStyle/>
          <a:p>
            <a:pPr algn="r"/>
            <a:r>
              <a:rPr lang="en-US" dirty="0">
                <a:solidFill>
                  <a:srgbClr val="FF0000"/>
                </a:solidFill>
              </a:rPr>
              <a:t>*</a:t>
            </a:r>
            <a:r>
              <a:rPr lang="en-US" dirty="0"/>
              <a:t>Andrew </a:t>
            </a:r>
            <a:r>
              <a:rPr lang="en-US" dirty="0" err="1"/>
              <a:t>Wasley</a:t>
            </a:r>
            <a:r>
              <a:rPr lang="en-US" dirty="0"/>
              <a:t>, Nov. 28, 2013</a:t>
            </a:r>
            <a:r>
              <a:rPr lang="en-US" dirty="0" smtClean="0"/>
              <a:t>, The Ecologist., </a:t>
            </a:r>
            <a:r>
              <a:rPr lang="en-US" dirty="0" err="1" smtClean="0"/>
              <a:t>theecologist.org</a:t>
            </a:r>
            <a:r>
              <a:rPr lang="en-US" dirty="0"/>
              <a:t>/News/</a:t>
            </a:r>
            <a:r>
              <a:rPr lang="en-US" dirty="0" err="1"/>
              <a:t>news_analysis</a:t>
            </a:r>
            <a:r>
              <a:rPr lang="en-US" dirty="0"/>
              <a:t>/2176082/</a:t>
            </a:r>
          </a:p>
          <a:p>
            <a:r>
              <a:rPr lang="en-US" dirty="0"/>
              <a:t>deformities_sickness_and_livestock_deaths_the_real_cost_of_gm_animal_feed.html</a:t>
            </a:r>
          </a:p>
        </p:txBody>
      </p:sp>
      <p:pic>
        <p:nvPicPr>
          <p:cNvPr id="5" name="Picture 4" descr="sickp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927" y="1417638"/>
            <a:ext cx="3057769" cy="2293327"/>
          </a:xfrm>
          <a:prstGeom prst="rect">
            <a:avLst/>
          </a:prstGeom>
        </p:spPr>
      </p:pic>
      <p:sp>
        <p:nvSpPr>
          <p:cNvPr id="6" name="TextBox 5"/>
          <p:cNvSpPr txBox="1"/>
          <p:nvPr/>
        </p:nvSpPr>
        <p:spPr>
          <a:xfrm>
            <a:off x="662050" y="5149472"/>
            <a:ext cx="7512775" cy="830997"/>
          </a:xfrm>
          <a:prstGeom prst="rect">
            <a:avLst/>
          </a:prstGeom>
          <a:noFill/>
        </p:spPr>
        <p:txBody>
          <a:bodyPr wrap="square" rtlCol="0">
            <a:spAutoFit/>
          </a:bodyPr>
          <a:lstStyle/>
          <a:p>
            <a:r>
              <a:rPr lang="en-US" sz="2400" dirty="0" smtClean="0"/>
              <a:t>Quote from </a:t>
            </a:r>
            <a:r>
              <a:rPr lang="en-US" sz="2400" dirty="0" err="1" smtClean="0"/>
              <a:t>Ib</a:t>
            </a:r>
            <a:r>
              <a:rPr lang="en-US" sz="2400" dirty="0" smtClean="0"/>
              <a:t> </a:t>
            </a:r>
            <a:r>
              <a:rPr lang="en-US" sz="2400" dirty="0"/>
              <a:t>Pedersen, producer of 13,000 pigs a year supplying Europe's largest pork company, Danish Crown</a:t>
            </a:r>
          </a:p>
        </p:txBody>
      </p:sp>
    </p:spTree>
    <p:extLst>
      <p:ext uri="{BB962C8B-B14F-4D97-AF65-F5344CB8AC3E}">
        <p14:creationId xmlns:p14="http://schemas.microsoft.com/office/powerpoint/2010/main" val="29824643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b="1" dirty="0" smtClean="0"/>
              <a:t>America’s Two-Headed Pig</a:t>
            </a:r>
            <a:r>
              <a:rPr lang="en-US" b="1" dirty="0" smtClean="0">
                <a:solidFill>
                  <a:srgbClr val="FF0000"/>
                </a:solidFill>
              </a:rPr>
              <a:t>*</a:t>
            </a:r>
            <a:endParaRPr lang="en-US" b="1" dirty="0">
              <a:solidFill>
                <a:srgbClr val="FF0000"/>
              </a:solidFill>
            </a:endParaRPr>
          </a:p>
        </p:txBody>
      </p:sp>
      <p:pic>
        <p:nvPicPr>
          <p:cNvPr id="4" name="Content Placeholder 3" descr="two-headed-pig.jpg"/>
          <p:cNvPicPr>
            <a:picLocks noGrp="1" noChangeAspect="1"/>
          </p:cNvPicPr>
          <p:nvPr>
            <p:ph idx="1"/>
          </p:nvPr>
        </p:nvPicPr>
        <p:blipFill>
          <a:blip r:embed="rId3">
            <a:extLst>
              <a:ext uri="{28A0092B-C50C-407E-A947-70E740481C1C}">
                <a14:useLocalDpi xmlns:a14="http://schemas.microsoft.com/office/drawing/2010/main" val="0"/>
              </a:ext>
            </a:extLst>
          </a:blip>
          <a:srcRect l="-9293" r="-9293"/>
          <a:stretch>
            <a:fillRect/>
          </a:stretch>
        </p:blipFill>
        <p:spPr>
          <a:xfrm>
            <a:off x="1085706" y="2027802"/>
            <a:ext cx="7601094" cy="4180309"/>
          </a:xfrm>
        </p:spPr>
      </p:pic>
      <p:sp>
        <p:nvSpPr>
          <p:cNvPr id="5" name="TextBox 4"/>
          <p:cNvSpPr txBox="1"/>
          <p:nvPr/>
        </p:nvSpPr>
        <p:spPr>
          <a:xfrm>
            <a:off x="457200" y="6208111"/>
            <a:ext cx="8327520" cy="461665"/>
          </a:xfrm>
          <a:prstGeom prst="rect">
            <a:avLst/>
          </a:prstGeom>
          <a:noFill/>
        </p:spPr>
        <p:txBody>
          <a:bodyPr wrap="none" rtlCol="0">
            <a:spAutoFit/>
          </a:bodyPr>
          <a:lstStyle/>
          <a:p>
            <a:r>
              <a:rPr lang="en-US" sz="2400" dirty="0" smtClean="0">
                <a:solidFill>
                  <a:srgbClr val="FF0000"/>
                </a:solidFill>
              </a:rPr>
              <a:t>*</a:t>
            </a:r>
            <a:r>
              <a:rPr lang="en-US" sz="2400" dirty="0" smtClean="0"/>
              <a:t>book by Leah Dunham, </a:t>
            </a:r>
            <a:r>
              <a:rPr lang="en-US" sz="2400" dirty="0" smtClean="0">
                <a:hlinkClick r:id="rId4"/>
              </a:rPr>
              <a:t>www.americastwoheadedpig.com</a:t>
            </a:r>
            <a:r>
              <a:rPr lang="en-US" sz="2400" dirty="0" smtClean="0"/>
              <a:t>, 2013</a:t>
            </a:r>
            <a:endParaRPr lang="en-US" sz="2400" dirty="0"/>
          </a:p>
        </p:txBody>
      </p:sp>
      <p:sp>
        <p:nvSpPr>
          <p:cNvPr id="6" name="TextBox 5"/>
          <p:cNvSpPr txBox="1"/>
          <p:nvPr/>
        </p:nvSpPr>
        <p:spPr>
          <a:xfrm>
            <a:off x="904518" y="478629"/>
            <a:ext cx="7880202" cy="1569660"/>
          </a:xfrm>
          <a:prstGeom prst="rect">
            <a:avLst/>
          </a:prstGeom>
          <a:noFill/>
          <a:ln>
            <a:noFill/>
          </a:ln>
        </p:spPr>
        <p:txBody>
          <a:bodyPr wrap="square" rtlCol="0">
            <a:spAutoFit/>
          </a:bodyPr>
          <a:lstStyle/>
          <a:p>
            <a:r>
              <a:rPr lang="en-US" sz="3200" dirty="0" smtClean="0">
                <a:solidFill>
                  <a:srgbClr val="000000"/>
                </a:solidFill>
              </a:rPr>
              <a:t>Treating Nutritional Deficiencies and Disease in a Genetically Modified, Antibiotic Resistant and Pesticide Dependent World</a:t>
            </a:r>
            <a:endParaRPr lang="en-US" sz="3200" dirty="0">
              <a:solidFill>
                <a:srgbClr val="000000"/>
              </a:solidFill>
            </a:endParaRPr>
          </a:p>
        </p:txBody>
      </p:sp>
    </p:spTree>
    <p:extLst>
      <p:ext uri="{BB962C8B-B14F-4D97-AF65-F5344CB8AC3E}">
        <p14:creationId xmlns:p14="http://schemas.microsoft.com/office/powerpoint/2010/main" val="3343021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Human Digestive System Disorders</a:t>
            </a:r>
            <a:endParaRPr lang="en-US" b="1" dirty="0"/>
          </a:p>
        </p:txBody>
      </p:sp>
      <p:sp>
        <p:nvSpPr>
          <p:cNvPr id="3" name="Content Placeholder 2"/>
          <p:cNvSpPr>
            <a:spLocks noGrp="1"/>
          </p:cNvSpPr>
          <p:nvPr>
            <p:ph idx="1"/>
          </p:nvPr>
        </p:nvSpPr>
        <p:spPr/>
        <p:txBody>
          <a:bodyPr/>
          <a:lstStyle/>
          <a:p>
            <a:r>
              <a:rPr lang="en-US" dirty="0" smtClean="0"/>
              <a:t>We are seeing an alarming increase in the US in many diseases related to the gut</a:t>
            </a:r>
          </a:p>
          <a:p>
            <a:pPr lvl="1"/>
            <a:r>
              <a:rPr lang="en-US" dirty="0" err="1" smtClean="0"/>
              <a:t>Crohn’s</a:t>
            </a:r>
            <a:r>
              <a:rPr lang="en-US" dirty="0" smtClean="0"/>
              <a:t> disease, inflammatory bowel disease, colitis, acid reflux disease, gluten and casein intolerance, celiac disease, leaky gut</a:t>
            </a:r>
          </a:p>
          <a:p>
            <a:r>
              <a:rPr lang="en-US" dirty="0" smtClean="0"/>
              <a:t>The gut-brain axis links neurological disorders with gut disorders</a:t>
            </a:r>
          </a:p>
          <a:p>
            <a:r>
              <a:rPr lang="en-US" dirty="0" smtClean="0"/>
              <a:t>I believe that glyphosate is a major cause</a:t>
            </a:r>
            <a:endParaRPr lang="en-US" dirty="0"/>
          </a:p>
        </p:txBody>
      </p:sp>
    </p:spTree>
    <p:extLst>
      <p:ext uri="{BB962C8B-B14F-4D97-AF65-F5344CB8AC3E}">
        <p14:creationId xmlns:p14="http://schemas.microsoft.com/office/powerpoint/2010/main" val="5825665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gluten_free.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0" y="1026566"/>
            <a:ext cx="9342321" cy="5137917"/>
          </a:xfrm>
        </p:spPr>
      </p:pic>
    </p:spTree>
    <p:extLst>
      <p:ext uri="{BB962C8B-B14F-4D97-AF65-F5344CB8AC3E}">
        <p14:creationId xmlns:p14="http://schemas.microsoft.com/office/powerpoint/2010/main" val="32036267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20" y="0"/>
            <a:ext cx="8229600" cy="1143000"/>
          </a:xfrm>
        </p:spPr>
        <p:txBody>
          <a:bodyPr>
            <a:normAutofit fontScale="90000"/>
          </a:bodyPr>
          <a:lstStyle/>
          <a:p>
            <a:r>
              <a:rPr lang="en-US" b="1" dirty="0" smtClean="0"/>
              <a:t>Celiac Disease has Quadrupled           in the US in the Last 50 Years</a:t>
            </a:r>
            <a:endParaRPr lang="en-US" b="1" dirty="0"/>
          </a:p>
        </p:txBody>
      </p:sp>
      <p:pic>
        <p:nvPicPr>
          <p:cNvPr id="4" name="Content Placeholder 3" descr="celiac.jpg"/>
          <p:cNvPicPr>
            <a:picLocks noGrp="1" noChangeAspect="1"/>
          </p:cNvPicPr>
          <p:nvPr>
            <p:ph idx="1"/>
          </p:nvPr>
        </p:nvPicPr>
        <p:blipFill>
          <a:blip r:embed="rId3">
            <a:extLst>
              <a:ext uri="{28A0092B-C50C-407E-A947-70E740481C1C}">
                <a14:useLocalDpi xmlns:a14="http://schemas.microsoft.com/office/drawing/2010/main" val="0"/>
              </a:ext>
            </a:extLst>
          </a:blip>
          <a:srcRect l="-87422" r="-87422"/>
          <a:stretch>
            <a:fillRect/>
          </a:stretch>
        </p:blipFill>
        <p:spPr>
          <a:xfrm>
            <a:off x="-765956" y="1407906"/>
            <a:ext cx="9909956" cy="5450094"/>
          </a:xfrm>
        </p:spPr>
      </p:pic>
    </p:spTree>
    <p:extLst>
      <p:ext uri="{BB962C8B-B14F-4D97-AF65-F5344CB8AC3E}">
        <p14:creationId xmlns:p14="http://schemas.microsoft.com/office/powerpoint/2010/main" val="20109536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liac &amp; wheat.jpg"/>
          <p:cNvPicPr>
            <a:picLocks noGrp="1" noChangeAspect="1"/>
          </p:cNvPicPr>
          <p:nvPr>
            <p:ph idx="1"/>
          </p:nvPr>
        </p:nvPicPr>
        <p:blipFill>
          <a:blip r:embed="rId2">
            <a:extLst>
              <a:ext uri="{28A0092B-C50C-407E-A947-70E740481C1C}">
                <a14:useLocalDpi xmlns:a14="http://schemas.microsoft.com/office/drawing/2010/main" val="0"/>
              </a:ext>
            </a:extLst>
          </a:blip>
          <a:srcRect l="-9663" r="-9663"/>
          <a:stretch>
            <a:fillRect/>
          </a:stretch>
        </p:blipFill>
        <p:spPr>
          <a:xfrm>
            <a:off x="-593581" y="511155"/>
            <a:ext cx="10209822" cy="5615009"/>
          </a:xfrm>
        </p:spPr>
      </p:pic>
      <p:sp>
        <p:nvSpPr>
          <p:cNvPr id="5" name="TextBox 4"/>
          <p:cNvSpPr txBox="1"/>
          <p:nvPr/>
        </p:nvSpPr>
        <p:spPr>
          <a:xfrm>
            <a:off x="3808670" y="6310828"/>
            <a:ext cx="5064718" cy="369330"/>
          </a:xfrm>
          <a:prstGeom prst="rect">
            <a:avLst/>
          </a:prstGeom>
          <a:noFill/>
        </p:spPr>
        <p:txBody>
          <a:bodyPr wrap="none" lIns="91439" tIns="45719" rIns="91439" bIns="45719" rtlCol="0">
            <a:spAutoFit/>
          </a:bodyPr>
          <a:lstStyle/>
          <a:p>
            <a:pPr algn="ctr"/>
            <a:r>
              <a:rPr lang="en-US" dirty="0" smtClean="0"/>
              <a:t>Graph provided by Nancy Swanson, with permission</a:t>
            </a:r>
            <a:endParaRPr lang="en-US" dirty="0"/>
          </a:p>
        </p:txBody>
      </p:sp>
      <p:sp>
        <p:nvSpPr>
          <p:cNvPr id="3" name="TextBox 2"/>
          <p:cNvSpPr txBox="1"/>
          <p:nvPr/>
        </p:nvSpPr>
        <p:spPr>
          <a:xfrm>
            <a:off x="4140067" y="729847"/>
            <a:ext cx="1100932" cy="523220"/>
          </a:xfrm>
          <a:prstGeom prst="rect">
            <a:avLst/>
          </a:prstGeom>
          <a:solidFill>
            <a:schemeClr val="bg1"/>
          </a:solidFill>
        </p:spPr>
        <p:txBody>
          <a:bodyPr wrap="none" rtlCol="0">
            <a:spAutoFit/>
          </a:bodyPr>
          <a:lstStyle/>
          <a:p>
            <a:r>
              <a:rPr lang="en-US" sz="2800" dirty="0" smtClean="0">
                <a:solidFill>
                  <a:srgbClr val="FF0000"/>
                </a:solidFill>
              </a:rPr>
              <a:t>wheat</a:t>
            </a:r>
            <a:endParaRPr lang="en-US" sz="2800" dirty="0">
              <a:solidFill>
                <a:srgbClr val="FF0000"/>
              </a:solidFill>
            </a:endParaRPr>
          </a:p>
        </p:txBody>
      </p:sp>
    </p:spTree>
    <p:extLst>
      <p:ext uri="{BB962C8B-B14F-4D97-AF65-F5344CB8AC3E}">
        <p14:creationId xmlns:p14="http://schemas.microsoft.com/office/powerpoint/2010/main" val="3921213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57" y="87898"/>
            <a:ext cx="8478043" cy="1143000"/>
          </a:xfrm>
        </p:spPr>
        <p:txBody>
          <a:bodyPr>
            <a:normAutofit fontScale="90000"/>
          </a:bodyPr>
          <a:lstStyle/>
          <a:p>
            <a:r>
              <a:rPr lang="en-US" b="1" dirty="0"/>
              <a:t>Human Dietary </a:t>
            </a:r>
            <a:r>
              <a:rPr lang="en-US" b="1" dirty="0" smtClean="0"/>
              <a:t>Experiment </a:t>
            </a:r>
            <a:r>
              <a:rPr lang="en-US" b="1" dirty="0"/>
              <a:t>on </a:t>
            </a:r>
            <a:r>
              <a:rPr lang="en-US" b="1" dirty="0" smtClean="0"/>
              <a:t>Wheat &amp; Inflammatory Bowel Syndrome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0" y="1434888"/>
            <a:ext cx="8229600" cy="4525963"/>
          </a:xfrm>
        </p:spPr>
        <p:txBody>
          <a:bodyPr>
            <a:normAutofit fontScale="92500" lnSpcReduction="10000"/>
          </a:bodyPr>
          <a:lstStyle/>
          <a:p>
            <a:r>
              <a:rPr lang="en-US" dirty="0"/>
              <a:t>Significant improvement in symptoms with dietary organic </a:t>
            </a:r>
            <a:r>
              <a:rPr lang="en-US" dirty="0" smtClean="0"/>
              <a:t>wheat from ancient source </a:t>
            </a:r>
            <a:endParaRPr lang="en-US" dirty="0"/>
          </a:p>
          <a:p>
            <a:pPr lvl="1"/>
            <a:endParaRPr lang="en-US" dirty="0" smtClean="0"/>
          </a:p>
          <a:p>
            <a:pPr lvl="1"/>
            <a:r>
              <a:rPr lang="en-US" dirty="0" smtClean="0"/>
              <a:t>Abdominal </a:t>
            </a:r>
            <a:r>
              <a:rPr lang="en-US" dirty="0"/>
              <a:t>pain (P&lt; 0.0001)</a:t>
            </a:r>
          </a:p>
          <a:p>
            <a:pPr lvl="1"/>
            <a:r>
              <a:rPr lang="en-US" dirty="0" smtClean="0"/>
              <a:t>Bloating </a:t>
            </a:r>
            <a:r>
              <a:rPr lang="en-US" dirty="0"/>
              <a:t>(P=0.004)</a:t>
            </a:r>
          </a:p>
          <a:p>
            <a:pPr lvl="1"/>
            <a:r>
              <a:rPr lang="en-US" dirty="0" smtClean="0"/>
              <a:t>Stool </a:t>
            </a:r>
            <a:r>
              <a:rPr lang="en-US" dirty="0"/>
              <a:t>consistency (P&lt;0.001)</a:t>
            </a:r>
          </a:p>
          <a:p>
            <a:pPr lvl="1"/>
            <a:r>
              <a:rPr lang="en-US" dirty="0" smtClean="0"/>
              <a:t>Tiredness </a:t>
            </a:r>
            <a:r>
              <a:rPr lang="en-US" dirty="0"/>
              <a:t>(P&lt; 0.0001</a:t>
            </a:r>
            <a:r>
              <a:rPr lang="en-US" dirty="0" smtClean="0"/>
              <a:t>)</a:t>
            </a:r>
          </a:p>
          <a:p>
            <a:pPr lvl="1"/>
            <a:endParaRPr lang="en-US" dirty="0"/>
          </a:p>
          <a:p>
            <a:r>
              <a:rPr lang="en-US" dirty="0" smtClean="0"/>
              <a:t>Reduced </a:t>
            </a:r>
            <a:r>
              <a:rPr lang="en-US" dirty="0"/>
              <a:t>pro-inflammatory cytokines: IL-6, IL-17, interferon-gamma</a:t>
            </a:r>
            <a:r>
              <a:rPr lang="en-US" dirty="0" smtClean="0"/>
              <a:t>, VEGF</a:t>
            </a:r>
            <a:endParaRPr lang="en-US" dirty="0"/>
          </a:p>
        </p:txBody>
      </p:sp>
      <p:sp>
        <p:nvSpPr>
          <p:cNvPr id="4" name="TextBox 3"/>
          <p:cNvSpPr txBox="1"/>
          <p:nvPr/>
        </p:nvSpPr>
        <p:spPr>
          <a:xfrm>
            <a:off x="922011" y="6396335"/>
            <a:ext cx="7992993" cy="461665"/>
          </a:xfrm>
          <a:prstGeom prst="rect">
            <a:avLst/>
          </a:prstGeom>
          <a:noFill/>
        </p:spPr>
        <p:txBody>
          <a:bodyPr wrap="none" rtlCol="0">
            <a:spAutoFit/>
          </a:bodyPr>
          <a:lstStyle/>
          <a:p>
            <a:r>
              <a:rPr lang="en-US" sz="2400" dirty="0">
                <a:solidFill>
                  <a:srgbClr val="FF0000"/>
                </a:solidFill>
              </a:rPr>
              <a:t>*</a:t>
            </a:r>
            <a:r>
              <a:rPr lang="en-US" sz="2400" dirty="0"/>
              <a:t>F. </a:t>
            </a:r>
            <a:r>
              <a:rPr lang="en-US" sz="2400" dirty="0" err="1"/>
              <a:t>Sofi</a:t>
            </a:r>
            <a:r>
              <a:rPr lang="en-US" sz="2400" dirty="0"/>
              <a:t> et al., Br J </a:t>
            </a:r>
            <a:r>
              <a:rPr lang="en-US" sz="2400" dirty="0" err="1"/>
              <a:t>Nutr</a:t>
            </a:r>
            <a:r>
              <a:rPr lang="en-US" sz="2400" dirty="0"/>
              <a:t>. 2014 Feb 13:1-8. [</a:t>
            </a:r>
            <a:r>
              <a:rPr lang="en-US" sz="2400" dirty="0" err="1"/>
              <a:t>Epub</a:t>
            </a:r>
            <a:r>
              <a:rPr lang="en-US" sz="2400" dirty="0"/>
              <a:t> ahead of print]</a:t>
            </a:r>
          </a:p>
        </p:txBody>
      </p:sp>
      <p:pic>
        <p:nvPicPr>
          <p:cNvPr id="5" name="Picture 4" descr="whe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632" y="2479049"/>
            <a:ext cx="3931514" cy="2457196"/>
          </a:xfrm>
          <a:prstGeom prst="rect">
            <a:avLst/>
          </a:prstGeom>
        </p:spPr>
      </p:pic>
    </p:spTree>
    <p:extLst>
      <p:ext uri="{BB962C8B-B14F-4D97-AF65-F5344CB8AC3E}">
        <p14:creationId xmlns:p14="http://schemas.microsoft.com/office/powerpoint/2010/main" val="6558698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932332" cy="1143000"/>
          </a:xfrm>
        </p:spPr>
        <p:txBody>
          <a:bodyPr>
            <a:normAutofit fontScale="90000"/>
          </a:bodyPr>
          <a:lstStyle/>
          <a:p>
            <a:r>
              <a:rPr lang="en-US" b="1" dirty="0" smtClean="0"/>
              <a:t>Paper on </a:t>
            </a:r>
            <a:r>
              <a:rPr lang="en-US" b="1" dirty="0" smtClean="0"/>
              <a:t>Glyphosate </a:t>
            </a:r>
            <a:r>
              <a:rPr lang="en-US" b="1" dirty="0" smtClean="0"/>
              <a:t>and Celiac Disease</a:t>
            </a:r>
            <a:endParaRPr lang="en-US" b="1" dirty="0"/>
          </a:p>
        </p:txBody>
      </p:sp>
      <p:pic>
        <p:nvPicPr>
          <p:cNvPr id="5" name="Content Placeholder 4" descr="celiac_paper.png"/>
          <p:cNvPicPr>
            <a:picLocks noGrp="1" noChangeAspect="1"/>
          </p:cNvPicPr>
          <p:nvPr>
            <p:ph idx="1"/>
          </p:nvPr>
        </p:nvPicPr>
        <p:blipFill>
          <a:blip r:embed="rId2">
            <a:extLst>
              <a:ext uri="{28A0092B-C50C-407E-A947-70E740481C1C}">
                <a14:useLocalDpi xmlns:a14="http://schemas.microsoft.com/office/drawing/2010/main" val="0"/>
              </a:ext>
            </a:extLst>
          </a:blip>
          <a:srcRect t="-16067" b="-16067"/>
          <a:stretch>
            <a:fillRect/>
          </a:stretch>
        </p:blipFill>
        <p:spPr>
          <a:xfrm>
            <a:off x="457200" y="1366838"/>
            <a:ext cx="8229600" cy="4525963"/>
          </a:xfrm>
        </p:spPr>
      </p:pic>
    </p:spTree>
    <p:extLst>
      <p:ext uri="{BB962C8B-B14F-4D97-AF65-F5344CB8AC3E}">
        <p14:creationId xmlns:p14="http://schemas.microsoft.com/office/powerpoint/2010/main" val="12935094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63"/>
            <a:ext cx="8229600" cy="1143000"/>
          </a:xfrm>
        </p:spPr>
        <p:txBody>
          <a:bodyPr>
            <a:normAutofit fontScale="90000"/>
          </a:bodyPr>
          <a:lstStyle/>
          <a:p>
            <a:r>
              <a:rPr lang="en-US" b="1" dirty="0" smtClean="0"/>
              <a:t>Celiac Disease, Glyphosate and      Non-Hodgkin’s Lymphoma</a:t>
            </a:r>
            <a:endParaRPr lang="en-US" b="1" dirty="0"/>
          </a:p>
        </p:txBody>
      </p:sp>
      <p:sp>
        <p:nvSpPr>
          <p:cNvPr id="3" name="Content Placeholder 2"/>
          <p:cNvSpPr>
            <a:spLocks noGrp="1"/>
          </p:cNvSpPr>
          <p:nvPr>
            <p:ph idx="1"/>
          </p:nvPr>
        </p:nvSpPr>
        <p:spPr>
          <a:xfrm>
            <a:off x="457200" y="1314450"/>
            <a:ext cx="8229600" cy="4525963"/>
          </a:xfrm>
        </p:spPr>
        <p:txBody>
          <a:bodyPr/>
          <a:lstStyle/>
          <a:p>
            <a:r>
              <a:rPr lang="en-US" dirty="0" err="1" smtClean="0"/>
              <a:t>Bifidobacteria</a:t>
            </a:r>
            <a:r>
              <a:rPr lang="en-US" dirty="0" smtClean="0"/>
              <a:t> are depleted in </a:t>
            </a:r>
            <a:r>
              <a:rPr lang="en-US" dirty="0"/>
              <a:t>c</a:t>
            </a:r>
            <a:r>
              <a:rPr lang="en-US" dirty="0" smtClean="0"/>
              <a:t>eliac disease</a:t>
            </a:r>
            <a:r>
              <a:rPr lang="en-US" dirty="0" smtClean="0">
                <a:solidFill>
                  <a:srgbClr val="FF0000"/>
                </a:solidFill>
              </a:rPr>
              <a:t>*</a:t>
            </a:r>
          </a:p>
          <a:p>
            <a:pPr lvl="1"/>
            <a:r>
              <a:rPr lang="en-US" dirty="0" smtClean="0"/>
              <a:t>They convert gluten to less toxic form</a:t>
            </a:r>
          </a:p>
          <a:p>
            <a:r>
              <a:rPr lang="en-US" dirty="0"/>
              <a:t>Glyphosate preferentially kills </a:t>
            </a:r>
            <a:r>
              <a:rPr lang="en-US" dirty="0" err="1"/>
              <a:t>bifidobacteria</a:t>
            </a:r>
            <a:r>
              <a:rPr lang="en-US" dirty="0" smtClean="0">
                <a:solidFill>
                  <a:srgbClr val="FF0000"/>
                </a:solidFill>
              </a:rPr>
              <a:t>**</a:t>
            </a:r>
            <a:endParaRPr lang="en-US" dirty="0">
              <a:solidFill>
                <a:srgbClr val="FF0000"/>
              </a:solidFill>
            </a:endParaRPr>
          </a:p>
          <a:p>
            <a:r>
              <a:rPr lang="en-US" dirty="0" smtClean="0"/>
              <a:t>Celiac disease is associated with increased risk to non-Hodgkin’s lymphoma</a:t>
            </a:r>
            <a:r>
              <a:rPr lang="en-US" dirty="0" smtClean="0">
                <a:solidFill>
                  <a:srgbClr val="FF0000"/>
                </a:solidFill>
              </a:rPr>
              <a:t>***</a:t>
            </a:r>
          </a:p>
          <a:p>
            <a:r>
              <a:rPr lang="en-US" dirty="0" smtClean="0"/>
              <a:t>Glyphosate itself  is also linked directly to    non-Hodgkin’s lymphoma</a:t>
            </a:r>
            <a:r>
              <a:rPr lang="en-US" dirty="0" smtClean="0">
                <a:solidFill>
                  <a:srgbClr val="FF0000"/>
                </a:solidFill>
              </a:rPr>
              <a:t>****</a:t>
            </a:r>
            <a:endParaRPr lang="en-US" dirty="0">
              <a:solidFill>
                <a:srgbClr val="FF0000"/>
              </a:solidFill>
            </a:endParaRPr>
          </a:p>
        </p:txBody>
      </p:sp>
      <p:sp>
        <p:nvSpPr>
          <p:cNvPr id="4" name="TextBox 3"/>
          <p:cNvSpPr txBox="1"/>
          <p:nvPr/>
        </p:nvSpPr>
        <p:spPr>
          <a:xfrm>
            <a:off x="457200" y="5121733"/>
            <a:ext cx="8113369" cy="1569660"/>
          </a:xfrm>
          <a:prstGeom prst="rect">
            <a:avLst/>
          </a:prstGeom>
          <a:noFill/>
        </p:spPr>
        <p:txBody>
          <a:bodyPr wrap="none" rtlCol="0">
            <a:spAutoFit/>
          </a:bodyPr>
          <a:lstStyle/>
          <a:p>
            <a:r>
              <a:rPr lang="fr-FR" sz="2400" dirty="0" smtClean="0">
                <a:solidFill>
                  <a:srgbClr val="FF0000"/>
                </a:solidFill>
              </a:rPr>
              <a:t>*</a:t>
            </a:r>
            <a:r>
              <a:rPr lang="fr-FR" sz="2400" dirty="0"/>
              <a:t>M. Velasquez-</a:t>
            </a:r>
            <a:r>
              <a:rPr lang="fr-FR" sz="2400" dirty="0" err="1"/>
              <a:t>Manoff</a:t>
            </a:r>
            <a:r>
              <a:rPr lang="fr-FR" sz="2400" dirty="0"/>
              <a:t>, NY Times </a:t>
            </a:r>
            <a:r>
              <a:rPr lang="fr-FR" sz="2400" dirty="0" err="1"/>
              <a:t>Sunday</a:t>
            </a:r>
            <a:r>
              <a:rPr lang="fr-FR" sz="2400" dirty="0"/>
              <a:t> </a:t>
            </a:r>
            <a:r>
              <a:rPr lang="fr-FR" sz="2400" dirty="0" err="1"/>
              <a:t>Review</a:t>
            </a:r>
            <a:r>
              <a:rPr lang="fr-FR" sz="2400" dirty="0"/>
              <a:t>, </a:t>
            </a:r>
            <a:r>
              <a:rPr lang="fr-FR" sz="2400" dirty="0" err="1"/>
              <a:t>Feb</a:t>
            </a:r>
            <a:r>
              <a:rPr lang="fr-FR" sz="2400" dirty="0"/>
              <a:t>. 23, </a:t>
            </a:r>
            <a:r>
              <a:rPr lang="fr-FR" sz="2400" dirty="0" smtClean="0"/>
              <a:t>2013</a:t>
            </a:r>
          </a:p>
          <a:p>
            <a:r>
              <a:rPr lang="fr-FR" sz="2400" dirty="0">
                <a:solidFill>
                  <a:srgbClr val="FF0000"/>
                </a:solidFill>
              </a:rPr>
              <a:t>**</a:t>
            </a:r>
            <a:r>
              <a:rPr lang="fr-FR" sz="2400" dirty="0" smtClean="0"/>
              <a:t>A.A</a:t>
            </a:r>
            <a:r>
              <a:rPr lang="fr-FR" sz="2400" dirty="0"/>
              <a:t>. </a:t>
            </a:r>
            <a:r>
              <a:rPr lang="fr-FR" sz="2400" dirty="0" err="1"/>
              <a:t>Shehata</a:t>
            </a:r>
            <a:r>
              <a:rPr lang="fr-FR" sz="2400" dirty="0"/>
              <a:t> et al., </a:t>
            </a:r>
            <a:r>
              <a:rPr lang="fr-FR" sz="2400" dirty="0" err="1"/>
              <a:t>Curr</a:t>
            </a:r>
            <a:r>
              <a:rPr lang="fr-FR" sz="2400" dirty="0"/>
              <a:t> </a:t>
            </a:r>
            <a:r>
              <a:rPr lang="fr-FR" sz="2400" dirty="0" err="1"/>
              <a:t>Microbiol</a:t>
            </a:r>
            <a:r>
              <a:rPr lang="fr-FR" sz="2400" dirty="0"/>
              <a:t>. 2013 Apr;66(4):350-8.</a:t>
            </a:r>
          </a:p>
          <a:p>
            <a:r>
              <a:rPr lang="fr-FR" sz="2400" dirty="0" smtClean="0"/>
              <a:t>.</a:t>
            </a:r>
            <a:r>
              <a:rPr lang="fr-FR" sz="2400" dirty="0" smtClean="0">
                <a:solidFill>
                  <a:srgbClr val="FF0000"/>
                </a:solidFill>
              </a:rPr>
              <a:t>*</a:t>
            </a:r>
            <a:r>
              <a:rPr lang="fr-FR" sz="2400" dirty="0">
                <a:solidFill>
                  <a:srgbClr val="FF0000"/>
                </a:solidFill>
              </a:rPr>
              <a:t>** </a:t>
            </a:r>
            <a:r>
              <a:rPr lang="fr-FR" sz="2400" dirty="0"/>
              <a:t>C. </a:t>
            </a:r>
            <a:r>
              <a:rPr lang="fr-FR" sz="2400" dirty="0" err="1"/>
              <a:t>Catassi</a:t>
            </a:r>
            <a:r>
              <a:rPr lang="fr-FR" sz="2400" dirty="0"/>
              <a:t> et all, JAMA. 2002 Mar 20;287(11):1413-9.</a:t>
            </a:r>
          </a:p>
          <a:p>
            <a:r>
              <a:rPr lang="fr-FR" sz="2400" dirty="0">
                <a:solidFill>
                  <a:srgbClr val="FF0000"/>
                </a:solidFill>
              </a:rPr>
              <a:t>****</a:t>
            </a:r>
            <a:r>
              <a:rPr lang="fr-FR" sz="2400" dirty="0"/>
              <a:t>M. Eriksson et al., Int J Cancer. 2008 </a:t>
            </a:r>
            <a:r>
              <a:rPr lang="fr-FR" sz="2400" dirty="0" err="1"/>
              <a:t>Oct</a:t>
            </a:r>
            <a:r>
              <a:rPr lang="fr-FR" sz="2400" dirty="0"/>
              <a:t> 1;123(7):1657-63. </a:t>
            </a:r>
          </a:p>
        </p:txBody>
      </p:sp>
    </p:spTree>
    <p:extLst>
      <p:ext uri="{BB962C8B-B14F-4D97-AF65-F5344CB8AC3E}">
        <p14:creationId xmlns:p14="http://schemas.microsoft.com/office/powerpoint/2010/main" val="9831189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“Herbicide Resistant Ryegrass Troubling </a:t>
            </a:r>
            <a:r>
              <a:rPr lang="en-US" b="1" dirty="0"/>
              <a:t>for </a:t>
            </a:r>
            <a:r>
              <a:rPr lang="en-US" b="1" dirty="0" smtClean="0"/>
              <a:t>Wheat </a:t>
            </a:r>
            <a:r>
              <a:rPr lang="en-US" b="1" dirty="0"/>
              <a:t>G</a:t>
            </a:r>
            <a:r>
              <a:rPr lang="en-US" b="1" dirty="0" smtClean="0"/>
              <a:t>rowers”</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0201"/>
            <a:ext cx="8229600" cy="4607339"/>
          </a:xfrm>
        </p:spPr>
        <p:txBody>
          <a:bodyPr>
            <a:noAutofit/>
          </a:bodyPr>
          <a:lstStyle/>
          <a:p>
            <a:pPr marL="0" indent="0">
              <a:buNone/>
            </a:pPr>
            <a:r>
              <a:rPr lang="en-US" sz="2400" dirty="0" smtClean="0"/>
              <a:t>“</a:t>
            </a:r>
            <a:r>
              <a:rPr lang="en-US" sz="2400" dirty="0"/>
              <a:t>If you see ryegrass at harvest following an Axial XL application, </a:t>
            </a:r>
            <a:r>
              <a:rPr lang="en-US" sz="2400" dirty="0" smtClean="0"/>
              <a:t>it may </a:t>
            </a:r>
            <a:r>
              <a:rPr lang="en-US" sz="2400" dirty="0"/>
              <a:t>be resistant. And you can scatter seed all over the field </a:t>
            </a:r>
            <a:r>
              <a:rPr lang="en-US" sz="2400" dirty="0" smtClean="0"/>
              <a:t>with the combine.”</a:t>
            </a:r>
          </a:p>
          <a:p>
            <a:pPr marL="0" indent="0">
              <a:buNone/>
            </a:pPr>
            <a:r>
              <a:rPr lang="en-US" sz="2400" dirty="0" smtClean="0"/>
              <a:t>“A </a:t>
            </a:r>
            <a:r>
              <a:rPr lang="en-US" sz="2400" dirty="0"/>
              <a:t>reduced-tillage approach, using a </a:t>
            </a:r>
            <a:r>
              <a:rPr lang="en-US" sz="2400" i="1" dirty="0" err="1">
                <a:solidFill>
                  <a:srgbClr val="FF0000"/>
                </a:solidFill>
              </a:rPr>
              <a:t>burndown</a:t>
            </a:r>
            <a:r>
              <a:rPr lang="en-US" sz="2400" i="1" dirty="0">
                <a:solidFill>
                  <a:srgbClr val="FF0000"/>
                </a:solidFill>
              </a:rPr>
              <a:t> herbicide </a:t>
            </a:r>
            <a:r>
              <a:rPr lang="en-US" sz="2400" dirty="0"/>
              <a:t>ahead of planting in a stale seedbed, also holds promise for improved control</a:t>
            </a:r>
            <a:r>
              <a:rPr lang="en-US" sz="2400" dirty="0" smtClean="0"/>
              <a:t>.”</a:t>
            </a:r>
          </a:p>
          <a:p>
            <a:pPr marL="0" indent="0">
              <a:buNone/>
            </a:pPr>
            <a:endParaRPr lang="en-US" sz="2400" dirty="0" smtClean="0"/>
          </a:p>
          <a:p>
            <a:pPr marL="0" indent="0" algn="ctr">
              <a:buNone/>
            </a:pPr>
            <a:r>
              <a:rPr lang="en-US" sz="2800" i="1" dirty="0" smtClean="0">
                <a:solidFill>
                  <a:srgbClr val="FF0000"/>
                </a:solidFill>
              </a:rPr>
              <a:t>“ ‘We </a:t>
            </a:r>
            <a:r>
              <a:rPr lang="en-US" sz="2800" i="1" dirty="0">
                <a:solidFill>
                  <a:srgbClr val="FF0000"/>
                </a:solidFill>
              </a:rPr>
              <a:t>may be able to knock out </a:t>
            </a:r>
            <a:r>
              <a:rPr lang="en-US" sz="2800" i="1" dirty="0" smtClean="0">
                <a:solidFill>
                  <a:srgbClr val="FF0000"/>
                </a:solidFill>
              </a:rPr>
              <a:t>80% </a:t>
            </a:r>
            <a:r>
              <a:rPr lang="en-US" sz="2800" i="1" dirty="0">
                <a:solidFill>
                  <a:srgbClr val="FF0000"/>
                </a:solidFill>
              </a:rPr>
              <a:t>to </a:t>
            </a:r>
            <a:r>
              <a:rPr lang="en-US" sz="2800" i="1" dirty="0" smtClean="0">
                <a:solidFill>
                  <a:srgbClr val="FF0000"/>
                </a:solidFill>
              </a:rPr>
              <a:t>90%                                          of </a:t>
            </a:r>
            <a:r>
              <a:rPr lang="en-US" sz="2800" i="1" dirty="0">
                <a:solidFill>
                  <a:srgbClr val="FF0000"/>
                </a:solidFill>
              </a:rPr>
              <a:t>the resistant ryegrass with </a:t>
            </a:r>
            <a:r>
              <a:rPr lang="en-US" sz="2800" i="1" dirty="0" smtClean="0">
                <a:solidFill>
                  <a:srgbClr val="FF0000"/>
                </a:solidFill>
              </a:rPr>
              <a:t>glyphosate.’ ”</a:t>
            </a:r>
            <a:endParaRPr lang="en-US" sz="2800" dirty="0"/>
          </a:p>
          <a:p>
            <a:pPr marL="0" indent="0">
              <a:buNone/>
            </a:pPr>
            <a:r>
              <a:rPr lang="en-US" sz="2400" dirty="0" smtClean="0"/>
              <a:t>-- Jim </a:t>
            </a:r>
            <a:r>
              <a:rPr lang="en-US" sz="2400" dirty="0"/>
              <a:t>Swart, </a:t>
            </a:r>
            <a:r>
              <a:rPr lang="en-US" sz="2400" dirty="0" smtClean="0"/>
              <a:t> </a:t>
            </a:r>
            <a:r>
              <a:rPr lang="en-US" sz="2400" dirty="0"/>
              <a:t>integrated pest management </a:t>
            </a:r>
            <a:r>
              <a:rPr lang="en-US" sz="2400" dirty="0" smtClean="0"/>
              <a:t>specialist </a:t>
            </a:r>
            <a:endParaRPr lang="en-US" sz="2400" dirty="0"/>
          </a:p>
        </p:txBody>
      </p:sp>
      <p:sp>
        <p:nvSpPr>
          <p:cNvPr id="4" name="TextBox 3"/>
          <p:cNvSpPr txBox="1"/>
          <p:nvPr/>
        </p:nvSpPr>
        <p:spPr>
          <a:xfrm>
            <a:off x="1112720" y="6391639"/>
            <a:ext cx="6175489" cy="461665"/>
          </a:xfrm>
          <a:prstGeom prst="rect">
            <a:avLst/>
          </a:prstGeom>
          <a:noFill/>
        </p:spPr>
        <p:txBody>
          <a:bodyPr wrap="none" rtlCol="0">
            <a:spAutoFit/>
          </a:bodyPr>
          <a:lstStyle/>
          <a:p>
            <a:r>
              <a:rPr lang="en-US" sz="2400" dirty="0" smtClean="0">
                <a:solidFill>
                  <a:srgbClr val="FF0000"/>
                </a:solidFill>
              </a:rPr>
              <a:t>*</a:t>
            </a:r>
            <a:r>
              <a:rPr lang="en-US" sz="2400" dirty="0" smtClean="0"/>
              <a:t>Ron Smith, Western Farm Press, Mar. 23, 2013</a:t>
            </a:r>
            <a:endParaRPr lang="en-US" sz="2400" dirty="0"/>
          </a:p>
        </p:txBody>
      </p:sp>
    </p:spTree>
    <p:extLst>
      <p:ext uri="{BB962C8B-B14F-4D97-AF65-F5344CB8AC3E}">
        <p14:creationId xmlns:p14="http://schemas.microsoft.com/office/powerpoint/2010/main" val="507862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600200"/>
            <a:ext cx="8229600" cy="4525963"/>
          </a:xfrm>
        </p:spPr>
        <p:txBody>
          <a:bodyPr/>
          <a:lstStyle/>
          <a:p>
            <a:r>
              <a:rPr lang="en-US" dirty="0" smtClean="0"/>
              <a:t>Autism Epidemic</a:t>
            </a:r>
          </a:p>
          <a:p>
            <a:r>
              <a:rPr lang="en-US" dirty="0" smtClean="0"/>
              <a:t>Digestive Disorders and Kidney Failure</a:t>
            </a:r>
            <a:endParaRPr lang="en-US" dirty="0"/>
          </a:p>
          <a:p>
            <a:r>
              <a:rPr lang="en-US" dirty="0" smtClean="0"/>
              <a:t>Endocrine Disruption,  Cancer and Obesity</a:t>
            </a:r>
            <a:endParaRPr lang="en-US" dirty="0"/>
          </a:p>
          <a:p>
            <a:r>
              <a:rPr lang="en-US" dirty="0" smtClean="0"/>
              <a:t>Are We </a:t>
            </a:r>
            <a:r>
              <a:rPr lang="en-US" dirty="0"/>
              <a:t>E</a:t>
            </a:r>
            <a:r>
              <a:rPr lang="en-US" dirty="0" smtClean="0"/>
              <a:t>xposed?</a:t>
            </a:r>
          </a:p>
          <a:p>
            <a:r>
              <a:rPr lang="en-US" dirty="0" smtClean="0"/>
              <a:t>Summary</a:t>
            </a:r>
          </a:p>
        </p:txBody>
      </p:sp>
    </p:spTree>
    <p:extLst>
      <p:ext uri="{BB962C8B-B14F-4D97-AF65-F5344CB8AC3E}">
        <p14:creationId xmlns:p14="http://schemas.microsoft.com/office/powerpoint/2010/main" val="23276215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Pseudomonas and Glyphosate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7400925" cy="4887539"/>
          </a:xfrm>
        </p:spPr>
        <p:txBody>
          <a:bodyPr>
            <a:normAutofit/>
          </a:bodyPr>
          <a:lstStyle/>
          <a:p>
            <a:r>
              <a:rPr lang="sv-SE" sz="2800" dirty="0" err="1"/>
              <a:t>Pseudomonas</a:t>
            </a:r>
            <a:r>
              <a:rPr lang="sv-SE" sz="2800" dirty="0"/>
              <a:t> </a:t>
            </a:r>
            <a:r>
              <a:rPr lang="sv-SE" sz="2800" dirty="0" err="1"/>
              <a:t>aeruginosa</a:t>
            </a:r>
            <a:r>
              <a:rPr lang="sv-SE" sz="2800" dirty="0"/>
              <a:t>, a </a:t>
            </a:r>
            <a:r>
              <a:rPr lang="sv-SE" sz="2800" dirty="0" smtClean="0"/>
              <a:t>                                    gram negative </a:t>
            </a:r>
            <a:r>
              <a:rPr lang="sv-SE" sz="2800" dirty="0" err="1"/>
              <a:t>bacterium</a:t>
            </a:r>
            <a:r>
              <a:rPr lang="sv-SE" sz="2800" dirty="0" smtClean="0"/>
              <a:t>,                                                  </a:t>
            </a:r>
            <a:r>
              <a:rPr lang="sv-SE" sz="2800" dirty="0"/>
              <a:t>is a major problem </a:t>
            </a:r>
            <a:r>
              <a:rPr lang="sv-SE" sz="2800" dirty="0" smtClean="0"/>
              <a:t> </a:t>
            </a:r>
            <a:r>
              <a:rPr lang="sv-SE" sz="2800" dirty="0" err="1"/>
              <a:t>today</a:t>
            </a:r>
            <a:r>
              <a:rPr lang="sv-SE" sz="2800" dirty="0"/>
              <a:t> in </a:t>
            </a:r>
            <a:r>
              <a:rPr lang="sv-SE" sz="2800" dirty="0" smtClean="0"/>
              <a:t>                                      hospitals </a:t>
            </a:r>
            <a:r>
              <a:rPr lang="sv-SE" sz="2800" dirty="0" err="1"/>
              <a:t>due</a:t>
            </a:r>
            <a:r>
              <a:rPr lang="sv-SE" sz="2800" dirty="0"/>
              <a:t> </a:t>
            </a:r>
            <a:r>
              <a:rPr lang="sv-SE" sz="2800" dirty="0" err="1"/>
              <a:t>to</a:t>
            </a:r>
            <a:r>
              <a:rPr lang="sv-SE" sz="2800" dirty="0"/>
              <a:t> </a:t>
            </a:r>
            <a:r>
              <a:rPr lang="sv-SE" sz="2800" dirty="0" err="1"/>
              <a:t>its</a:t>
            </a:r>
            <a:r>
              <a:rPr lang="sv-SE" sz="2800" dirty="0"/>
              <a:t> </a:t>
            </a:r>
            <a:r>
              <a:rPr lang="sv-SE" sz="2800" dirty="0" err="1" smtClean="0"/>
              <a:t>resistance</a:t>
            </a:r>
            <a:r>
              <a:rPr lang="sv-SE" sz="2800" dirty="0" smtClean="0"/>
              <a:t>                                                </a:t>
            </a:r>
            <a:r>
              <a:rPr lang="sv-SE" sz="2800" dirty="0" err="1" smtClean="0"/>
              <a:t>to</a:t>
            </a:r>
            <a:r>
              <a:rPr lang="sv-SE" sz="2800" dirty="0" smtClean="0"/>
              <a:t> </a:t>
            </a:r>
            <a:r>
              <a:rPr lang="sv-SE" sz="2800" dirty="0" err="1"/>
              <a:t>multiple</a:t>
            </a:r>
            <a:r>
              <a:rPr lang="sv-SE" sz="2800" dirty="0"/>
              <a:t> </a:t>
            </a:r>
            <a:r>
              <a:rPr lang="sv-SE" sz="2800" dirty="0" err="1" smtClean="0"/>
              <a:t>antibiotics</a:t>
            </a:r>
            <a:endParaRPr lang="en-US" sz="2800" dirty="0">
              <a:solidFill>
                <a:srgbClr val="FF0000"/>
              </a:solidFill>
            </a:endParaRPr>
          </a:p>
          <a:p>
            <a:r>
              <a:rPr lang="en-US" sz="2800" dirty="0" smtClean="0"/>
              <a:t>P. </a:t>
            </a:r>
            <a:r>
              <a:rPr lang="en-US" sz="2800" dirty="0" err="1" smtClean="0"/>
              <a:t>aeruginosa</a:t>
            </a:r>
            <a:r>
              <a:rPr lang="en-US" sz="2800" dirty="0" smtClean="0"/>
              <a:t> is one of only three                                               bacterial species  that can break down glyphosate. </a:t>
            </a:r>
          </a:p>
          <a:p>
            <a:pPr lvl="1"/>
            <a:r>
              <a:rPr lang="en-US" sz="2400" dirty="0" smtClean="0"/>
              <a:t>It produces formaldehyde as a by-product</a:t>
            </a:r>
          </a:p>
          <a:p>
            <a:pPr lvl="1"/>
            <a:r>
              <a:rPr lang="en-US" sz="2400" dirty="0" smtClean="0"/>
              <a:t>Formaldehyde is a well established neurotoxin</a:t>
            </a:r>
            <a:endParaRPr lang="en-US" sz="2400" dirty="0"/>
          </a:p>
        </p:txBody>
      </p:sp>
      <p:sp>
        <p:nvSpPr>
          <p:cNvPr id="4" name="TextBox 3"/>
          <p:cNvSpPr txBox="1"/>
          <p:nvPr/>
        </p:nvSpPr>
        <p:spPr>
          <a:xfrm>
            <a:off x="910827" y="6453092"/>
            <a:ext cx="8001309" cy="400110"/>
          </a:xfrm>
          <a:prstGeom prst="rect">
            <a:avLst/>
          </a:prstGeom>
          <a:noFill/>
        </p:spPr>
        <p:txBody>
          <a:bodyPr wrap="none" rtlCol="0">
            <a:spAutoFit/>
          </a:bodyPr>
          <a:lstStyle/>
          <a:p>
            <a:r>
              <a:rPr lang="en-US" sz="2000" dirty="0" smtClean="0">
                <a:solidFill>
                  <a:srgbClr val="FF0000"/>
                </a:solidFill>
              </a:rPr>
              <a:t>*</a:t>
            </a:r>
            <a:r>
              <a:rPr lang="fr-FR" sz="2000" dirty="0"/>
              <a:t>S. de </a:t>
            </a:r>
            <a:r>
              <a:rPr lang="fr-FR" sz="2000" dirty="0" err="1"/>
              <a:t>Betnzmann</a:t>
            </a:r>
            <a:r>
              <a:rPr lang="fr-FR" sz="2000" dirty="0"/>
              <a:t> and P. </a:t>
            </a:r>
            <a:r>
              <a:rPr lang="fr-FR" sz="2000" dirty="0" err="1"/>
              <a:t>Plésiat</a:t>
            </a:r>
            <a:r>
              <a:rPr lang="fr-FR" sz="2000" dirty="0"/>
              <a:t> Environ </a:t>
            </a:r>
            <a:r>
              <a:rPr lang="fr-FR" sz="2000" dirty="0" err="1"/>
              <a:t>Microbiol</a:t>
            </a:r>
            <a:r>
              <a:rPr lang="fr-FR" sz="2000" dirty="0"/>
              <a:t>. 2011 Jul;13(7):1655-65. </a:t>
            </a:r>
            <a:endParaRPr lang="en-US" sz="2000" dirty="0"/>
          </a:p>
        </p:txBody>
      </p:sp>
      <p:pic>
        <p:nvPicPr>
          <p:cNvPr id="5" name="Picture 4" descr="Multidrug_resistant_Pseudomonas_aeruginosa_65453743_1-222x2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788" y="1417638"/>
            <a:ext cx="2564012" cy="2633310"/>
          </a:xfrm>
          <a:prstGeom prst="rect">
            <a:avLst/>
          </a:prstGeom>
        </p:spPr>
      </p:pic>
    </p:spTree>
    <p:extLst>
      <p:ext uri="{BB962C8B-B14F-4D97-AF65-F5344CB8AC3E}">
        <p14:creationId xmlns:p14="http://schemas.microsoft.com/office/powerpoint/2010/main" val="297596534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92" y="142674"/>
            <a:ext cx="9231109" cy="1143000"/>
          </a:xfrm>
        </p:spPr>
        <p:txBody>
          <a:bodyPr>
            <a:noAutofit/>
          </a:bodyPr>
          <a:lstStyle/>
          <a:p>
            <a:r>
              <a:rPr lang="en-US" sz="3600" b="1" dirty="0" smtClean="0"/>
              <a:t>“Dramatic </a:t>
            </a:r>
            <a:r>
              <a:rPr lang="en-US" sz="3600" b="1" dirty="0"/>
              <a:t>Increase in Hospitalization of US </a:t>
            </a:r>
            <a:r>
              <a:rPr lang="en-US" sz="3600" b="1" dirty="0" smtClean="0"/>
              <a:t>Children With Inflammatory Bowel Disease”</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t>Study conducted at Case </a:t>
            </a:r>
            <a:r>
              <a:rPr lang="en-US" dirty="0"/>
              <a:t>Western Reserve University School of Medicine</a:t>
            </a:r>
          </a:p>
          <a:p>
            <a:r>
              <a:rPr lang="en-US" dirty="0" smtClean="0"/>
              <a:t>&gt; </a:t>
            </a:r>
            <a:r>
              <a:rPr lang="en-US" dirty="0"/>
              <a:t>11 Million </a:t>
            </a:r>
            <a:r>
              <a:rPr lang="en-US" dirty="0" smtClean="0"/>
              <a:t>hospitalization </a:t>
            </a:r>
            <a:r>
              <a:rPr lang="en-US" dirty="0"/>
              <a:t>records examined</a:t>
            </a:r>
          </a:p>
          <a:p>
            <a:r>
              <a:rPr lang="en-US" dirty="0" smtClean="0"/>
              <a:t>Patients &lt; 20 years old</a:t>
            </a:r>
            <a:endParaRPr lang="en-US" dirty="0"/>
          </a:p>
          <a:p>
            <a:pPr lvl="1"/>
            <a:r>
              <a:rPr lang="en-US" dirty="0" smtClean="0"/>
              <a:t>49% increase from 2000 to 2009</a:t>
            </a:r>
            <a:r>
              <a:rPr lang="en-US" dirty="0" smtClean="0">
                <a:solidFill>
                  <a:srgbClr val="FF0000"/>
                </a:solidFill>
              </a:rPr>
              <a:t> </a:t>
            </a:r>
            <a:r>
              <a:rPr lang="en-US" dirty="0" smtClean="0"/>
              <a:t>in Crohn’s disease discharges</a:t>
            </a:r>
          </a:p>
          <a:p>
            <a:pPr lvl="1"/>
            <a:r>
              <a:rPr lang="en-US" dirty="0" smtClean="0"/>
              <a:t>71</a:t>
            </a:r>
            <a:r>
              <a:rPr lang="en-US" dirty="0"/>
              <a:t>% </a:t>
            </a:r>
            <a:r>
              <a:rPr lang="en-US" dirty="0" smtClean="0"/>
              <a:t> increase in ulcerative colitis discharges</a:t>
            </a:r>
            <a:endParaRPr lang="en-US" dirty="0"/>
          </a:p>
        </p:txBody>
      </p:sp>
      <p:sp>
        <p:nvSpPr>
          <p:cNvPr id="4" name="TextBox 3"/>
          <p:cNvSpPr txBox="1"/>
          <p:nvPr/>
        </p:nvSpPr>
        <p:spPr>
          <a:xfrm>
            <a:off x="5228677" y="6488668"/>
            <a:ext cx="3907740" cy="461665"/>
          </a:xfrm>
          <a:prstGeom prst="rect">
            <a:avLst/>
          </a:prstGeom>
          <a:noFill/>
        </p:spPr>
        <p:txBody>
          <a:bodyPr wrap="none" rtlCol="0">
            <a:spAutoFit/>
          </a:bodyPr>
          <a:lstStyle/>
          <a:p>
            <a:r>
              <a:rPr lang="fr-FR" sz="2400" dirty="0" smtClean="0">
                <a:solidFill>
                  <a:srgbClr val="FF0000"/>
                </a:solidFill>
              </a:rPr>
              <a:t>*</a:t>
            </a:r>
            <a:r>
              <a:rPr lang="fr-FR" sz="2400" dirty="0" smtClean="0"/>
              <a:t> Science </a:t>
            </a:r>
            <a:r>
              <a:rPr lang="fr-FR" sz="2400" dirty="0"/>
              <a:t>Daily, </a:t>
            </a:r>
            <a:r>
              <a:rPr lang="fr-FR" sz="2400" dirty="0" err="1"/>
              <a:t>June</a:t>
            </a:r>
            <a:r>
              <a:rPr lang="fr-FR" sz="2400" dirty="0"/>
              <a:t> 25, 2013</a:t>
            </a:r>
            <a:endParaRPr lang="en-US" sz="2400" dirty="0"/>
          </a:p>
        </p:txBody>
      </p:sp>
    </p:spTree>
    <p:extLst>
      <p:ext uri="{BB962C8B-B14F-4D97-AF65-F5344CB8AC3E}">
        <p14:creationId xmlns:p14="http://schemas.microsoft.com/office/powerpoint/2010/main" val="10759974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20" y="274638"/>
            <a:ext cx="8440980" cy="1143000"/>
          </a:xfrm>
        </p:spPr>
        <p:txBody>
          <a:bodyPr>
            <a:normAutofit fontScale="90000"/>
          </a:bodyPr>
          <a:lstStyle/>
          <a:p>
            <a:r>
              <a:rPr lang="en-US" b="1" dirty="0" smtClean="0"/>
              <a:t>Kidney Failure in Agricultural Workers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Workers in sugarcane fields in Central America and in India are dying at a young age in record numbers from kidney failure</a:t>
            </a:r>
          </a:p>
          <a:p>
            <a:r>
              <a:rPr lang="en-US" dirty="0" smtClean="0"/>
              <a:t>Arsenic exposure from drinking water?</a:t>
            </a:r>
          </a:p>
          <a:p>
            <a:r>
              <a:rPr lang="en-US" dirty="0" smtClean="0"/>
              <a:t>Excess use of </a:t>
            </a:r>
            <a:r>
              <a:rPr lang="en-US" dirty="0" err="1" smtClean="0"/>
              <a:t>tylenol</a:t>
            </a:r>
            <a:r>
              <a:rPr lang="en-US" dirty="0" smtClean="0"/>
              <a:t>?</a:t>
            </a:r>
          </a:p>
          <a:p>
            <a:endParaRPr lang="en-US" dirty="0"/>
          </a:p>
          <a:p>
            <a:pPr marL="0" indent="0" algn="ctr">
              <a:buNone/>
            </a:pPr>
            <a:r>
              <a:rPr lang="en-US" i="1" dirty="0" smtClean="0">
                <a:solidFill>
                  <a:srgbClr val="FF0000"/>
                </a:solidFill>
              </a:rPr>
              <a:t>Glyphosate disrupts the enzyme that breaks down </a:t>
            </a:r>
            <a:r>
              <a:rPr lang="en-US" i="1" dirty="0" err="1" smtClean="0">
                <a:solidFill>
                  <a:srgbClr val="FF0000"/>
                </a:solidFill>
              </a:rPr>
              <a:t>tylenol</a:t>
            </a:r>
            <a:r>
              <a:rPr lang="en-US" i="1" dirty="0" smtClean="0">
                <a:solidFill>
                  <a:srgbClr val="FF0000"/>
                </a:solidFill>
              </a:rPr>
              <a:t>, leading to </a:t>
            </a:r>
            <a:r>
              <a:rPr lang="en-US" i="1" dirty="0" err="1" smtClean="0">
                <a:solidFill>
                  <a:srgbClr val="FF0000"/>
                </a:solidFill>
              </a:rPr>
              <a:t>tylenol</a:t>
            </a:r>
            <a:r>
              <a:rPr lang="en-US" i="1" dirty="0" smtClean="0">
                <a:solidFill>
                  <a:srgbClr val="FF0000"/>
                </a:solidFill>
              </a:rPr>
              <a:t> toxicity</a:t>
            </a:r>
            <a:endParaRPr lang="en-US" i="1" dirty="0">
              <a:solidFill>
                <a:srgbClr val="FF0000"/>
              </a:solidFill>
            </a:endParaRPr>
          </a:p>
        </p:txBody>
      </p:sp>
      <p:sp>
        <p:nvSpPr>
          <p:cNvPr id="4" name="TextBox 3"/>
          <p:cNvSpPr txBox="1"/>
          <p:nvPr/>
        </p:nvSpPr>
        <p:spPr>
          <a:xfrm>
            <a:off x="2300851" y="6453099"/>
            <a:ext cx="6707185" cy="461665"/>
          </a:xfrm>
          <a:prstGeom prst="rect">
            <a:avLst/>
          </a:prstGeom>
          <a:noFill/>
        </p:spPr>
        <p:txBody>
          <a:bodyPr wrap="none" rtlCol="0">
            <a:spAutoFit/>
          </a:bodyPr>
          <a:lstStyle/>
          <a:p>
            <a:r>
              <a:rPr lang="en-US" sz="2400" dirty="0" smtClean="0">
                <a:solidFill>
                  <a:srgbClr val="FF0000"/>
                </a:solidFill>
              </a:rPr>
              <a:t>*</a:t>
            </a:r>
            <a:r>
              <a:rPr lang="en-US" sz="2400" dirty="0" err="1" smtClean="0"/>
              <a:t>ticotimes.net</a:t>
            </a:r>
            <a:r>
              <a:rPr lang="en-US" sz="2400" dirty="0" smtClean="0"/>
              <a:t>, San Jose, Costa Rica, August 8, 2013. </a:t>
            </a:r>
            <a:endParaRPr lang="en-US" sz="2400" dirty="0"/>
          </a:p>
        </p:txBody>
      </p:sp>
    </p:spTree>
    <p:extLst>
      <p:ext uri="{BB962C8B-B14F-4D97-AF65-F5344CB8AC3E}">
        <p14:creationId xmlns:p14="http://schemas.microsoft.com/office/powerpoint/2010/main" val="354658394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0" y="274638"/>
            <a:ext cx="9287395" cy="1143000"/>
          </a:xfrm>
        </p:spPr>
        <p:txBody>
          <a:bodyPr>
            <a:normAutofit fontScale="90000"/>
          </a:bodyPr>
          <a:lstStyle/>
          <a:p>
            <a:r>
              <a:rPr lang="en-US" b="1" dirty="0" smtClean="0"/>
              <a:t>“What </a:t>
            </a:r>
            <a:r>
              <a:rPr lang="en-US" b="1" dirty="0"/>
              <a:t>is killing the young men of </a:t>
            </a:r>
            <a:r>
              <a:rPr lang="en-US" b="1" dirty="0" err="1"/>
              <a:t>Cañas</a:t>
            </a:r>
            <a:r>
              <a:rPr lang="en-US" b="1" dirty="0" smtClean="0"/>
              <a:t>?”</a:t>
            </a:r>
            <a:r>
              <a:rPr lang="en-US" b="1" dirty="0" smtClean="0">
                <a:solidFill>
                  <a:srgbClr val="FF0000"/>
                </a:solidFill>
              </a:rPr>
              <a:t>*</a:t>
            </a:r>
            <a:r>
              <a:rPr lang="en-US" b="1" dirty="0"/>
              <a:t/>
            </a:r>
            <a:br>
              <a:rPr lang="en-US" b="1" dirty="0"/>
            </a:br>
            <a:endParaRPr lang="en-US" dirty="0"/>
          </a:p>
        </p:txBody>
      </p:sp>
      <p:pic>
        <p:nvPicPr>
          <p:cNvPr id="5" name="Content Placeholder 4" descr="CanasCropDuster.jpg"/>
          <p:cNvPicPr>
            <a:picLocks noGrp="1" noChangeAspect="1"/>
          </p:cNvPicPr>
          <p:nvPr>
            <p:ph idx="1"/>
          </p:nvPr>
        </p:nvPicPr>
        <p:blipFill>
          <a:blip r:embed="rId3">
            <a:extLst>
              <a:ext uri="{28A0092B-C50C-407E-A947-70E740481C1C}">
                <a14:useLocalDpi xmlns:a14="http://schemas.microsoft.com/office/drawing/2010/main" val="0"/>
              </a:ext>
            </a:extLst>
          </a:blip>
          <a:srcRect l="-8862" r="-8862"/>
          <a:stretch>
            <a:fillRect/>
          </a:stretch>
        </p:blipFill>
        <p:spPr/>
      </p:pic>
      <p:sp>
        <p:nvSpPr>
          <p:cNvPr id="4" name="TextBox 3"/>
          <p:cNvSpPr txBox="1"/>
          <p:nvPr/>
        </p:nvSpPr>
        <p:spPr>
          <a:xfrm>
            <a:off x="2300851" y="6453099"/>
            <a:ext cx="6707185" cy="461665"/>
          </a:xfrm>
          <a:prstGeom prst="rect">
            <a:avLst/>
          </a:prstGeom>
          <a:noFill/>
        </p:spPr>
        <p:txBody>
          <a:bodyPr wrap="none" rtlCol="0">
            <a:spAutoFit/>
          </a:bodyPr>
          <a:lstStyle/>
          <a:p>
            <a:r>
              <a:rPr lang="en-US" sz="2400" dirty="0" smtClean="0">
                <a:solidFill>
                  <a:srgbClr val="FF0000"/>
                </a:solidFill>
              </a:rPr>
              <a:t>*</a:t>
            </a:r>
            <a:r>
              <a:rPr lang="en-US" sz="2400" dirty="0" err="1" smtClean="0"/>
              <a:t>ticotimes.net</a:t>
            </a:r>
            <a:r>
              <a:rPr lang="en-US" sz="2400" dirty="0" smtClean="0"/>
              <a:t>, San Jose, </a:t>
            </a:r>
            <a:r>
              <a:rPr lang="en-US" sz="2400" i="1" dirty="0" smtClean="0">
                <a:solidFill>
                  <a:srgbClr val="FF0000"/>
                </a:solidFill>
              </a:rPr>
              <a:t>Costa Rica</a:t>
            </a:r>
            <a:r>
              <a:rPr lang="en-US" sz="2400" dirty="0" smtClean="0"/>
              <a:t>, August 8, 2013. </a:t>
            </a:r>
            <a:endParaRPr lang="en-US" sz="2400" dirty="0"/>
          </a:p>
        </p:txBody>
      </p:sp>
      <p:sp>
        <p:nvSpPr>
          <p:cNvPr id="6" name="TextBox 5"/>
          <p:cNvSpPr txBox="1"/>
          <p:nvPr/>
        </p:nvSpPr>
        <p:spPr>
          <a:xfrm>
            <a:off x="1823167" y="1752531"/>
            <a:ext cx="3352601" cy="584776"/>
          </a:xfrm>
          <a:prstGeom prst="rect">
            <a:avLst/>
          </a:prstGeom>
          <a:solidFill>
            <a:srgbClr val="FFF9A2"/>
          </a:solidFill>
          <a:ln>
            <a:solidFill>
              <a:schemeClr val="tx1"/>
            </a:solidFill>
          </a:ln>
        </p:spPr>
        <p:txBody>
          <a:bodyPr wrap="none" rtlCol="0">
            <a:spAutoFit/>
          </a:bodyPr>
          <a:lstStyle/>
          <a:p>
            <a:r>
              <a:rPr lang="en-US" sz="3200" dirty="0" smtClean="0"/>
              <a:t>Crop Dusting Plane</a:t>
            </a:r>
            <a:endParaRPr lang="en-US" sz="3200" dirty="0"/>
          </a:p>
        </p:txBody>
      </p:sp>
      <p:sp>
        <p:nvSpPr>
          <p:cNvPr id="7" name="Freeform 6"/>
          <p:cNvSpPr/>
          <p:nvPr/>
        </p:nvSpPr>
        <p:spPr>
          <a:xfrm>
            <a:off x="3113723" y="2335510"/>
            <a:ext cx="2888387" cy="808271"/>
          </a:xfrm>
          <a:custGeom>
            <a:avLst/>
            <a:gdLst>
              <a:gd name="connsiteX0" fmla="*/ 0 w 2888387"/>
              <a:gd name="connsiteY0" fmla="*/ 0 h 808271"/>
              <a:gd name="connsiteX1" fmla="*/ 1085706 w 2888387"/>
              <a:gd name="connsiteY1" fmla="*/ 758017 h 808271"/>
              <a:gd name="connsiteX2" fmla="*/ 2519657 w 2888387"/>
              <a:gd name="connsiteY2" fmla="*/ 696556 h 808271"/>
              <a:gd name="connsiteX3" fmla="*/ 2888387 w 2888387"/>
              <a:gd name="connsiteY3" fmla="*/ 368765 h 808271"/>
            </a:gdLst>
            <a:ahLst/>
            <a:cxnLst>
              <a:cxn ang="0">
                <a:pos x="connsiteX0" y="connsiteY0"/>
              </a:cxn>
              <a:cxn ang="0">
                <a:pos x="connsiteX1" y="connsiteY1"/>
              </a:cxn>
              <a:cxn ang="0">
                <a:pos x="connsiteX2" y="connsiteY2"/>
              </a:cxn>
              <a:cxn ang="0">
                <a:pos x="connsiteX3" y="connsiteY3"/>
              </a:cxn>
            </a:cxnLst>
            <a:rect l="l" t="t" r="r" b="b"/>
            <a:pathLst>
              <a:path w="2888387" h="808271">
                <a:moveTo>
                  <a:pt x="0" y="0"/>
                </a:moveTo>
                <a:cubicBezTo>
                  <a:pt x="332881" y="320962"/>
                  <a:pt x="665763" y="641924"/>
                  <a:pt x="1085706" y="758017"/>
                </a:cubicBezTo>
                <a:cubicBezTo>
                  <a:pt x="1505649" y="874110"/>
                  <a:pt x="2219210" y="761431"/>
                  <a:pt x="2519657" y="696556"/>
                </a:cubicBezTo>
                <a:cubicBezTo>
                  <a:pt x="2820104" y="631681"/>
                  <a:pt x="2888387" y="368765"/>
                  <a:pt x="2888387" y="368765"/>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83886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left)">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0" y="274638"/>
            <a:ext cx="9287395" cy="1143000"/>
          </a:xfrm>
        </p:spPr>
        <p:txBody>
          <a:bodyPr>
            <a:normAutofit fontScale="90000"/>
          </a:bodyPr>
          <a:lstStyle/>
          <a:p>
            <a:r>
              <a:rPr lang="en-US" b="1" dirty="0" smtClean="0"/>
              <a:t>“What </a:t>
            </a:r>
            <a:r>
              <a:rPr lang="en-US" b="1" dirty="0"/>
              <a:t>is killing the young men of </a:t>
            </a:r>
            <a:r>
              <a:rPr lang="en-US" b="1" dirty="0" err="1"/>
              <a:t>Cañas</a:t>
            </a:r>
            <a:r>
              <a:rPr lang="en-US" b="1" dirty="0" smtClean="0"/>
              <a:t>?”</a:t>
            </a:r>
            <a:r>
              <a:rPr lang="en-US" b="1" dirty="0"/>
              <a:t/>
            </a:r>
            <a:br>
              <a:rPr lang="en-US" b="1" dirty="0"/>
            </a:br>
            <a:endParaRPr lang="en-US" dirty="0"/>
          </a:p>
        </p:txBody>
      </p:sp>
      <p:pic>
        <p:nvPicPr>
          <p:cNvPr id="5" name="Content Placeholder 4" descr="CanasCropDuster.jpg"/>
          <p:cNvPicPr>
            <a:picLocks noGrp="1" noChangeAspect="1"/>
          </p:cNvPicPr>
          <p:nvPr>
            <p:ph idx="1"/>
          </p:nvPr>
        </p:nvPicPr>
        <p:blipFill>
          <a:blip r:embed="rId3">
            <a:extLst>
              <a:ext uri="{28A0092B-C50C-407E-A947-70E740481C1C}">
                <a14:useLocalDpi xmlns:a14="http://schemas.microsoft.com/office/drawing/2010/main" val="0"/>
              </a:ext>
            </a:extLst>
          </a:blip>
          <a:srcRect l="-8862" r="-8862"/>
          <a:stretch>
            <a:fillRect/>
          </a:stretch>
        </p:blipFill>
        <p:spPr/>
      </p:pic>
      <p:sp>
        <p:nvSpPr>
          <p:cNvPr id="3" name="Rectangle 2"/>
          <p:cNvSpPr/>
          <p:nvPr/>
        </p:nvSpPr>
        <p:spPr>
          <a:xfrm>
            <a:off x="1638801" y="1779304"/>
            <a:ext cx="4539723" cy="1938992"/>
          </a:xfrm>
          <a:prstGeom prst="rect">
            <a:avLst/>
          </a:prstGeom>
        </p:spPr>
        <p:txBody>
          <a:bodyPr wrap="square">
            <a:spAutoFit/>
          </a:bodyPr>
          <a:lstStyle/>
          <a:p>
            <a:r>
              <a:rPr lang="en-US" sz="2400" b="1" dirty="0" smtClean="0"/>
              <a:t>Abstract: “The </a:t>
            </a:r>
            <a:r>
              <a:rPr lang="en-US" sz="2400" b="1" dirty="0"/>
              <a:t>effect of the aerial application of 0.86 kg </a:t>
            </a:r>
            <a:r>
              <a:rPr lang="en-US" sz="2400" b="1" dirty="0" err="1"/>
              <a:t>a.i</a:t>
            </a:r>
            <a:r>
              <a:rPr lang="en-US" sz="2400" b="1" dirty="0"/>
              <a:t>./ha of glyphosate in 75 l of water on the ripening of 3 sugar cane varieties was studied </a:t>
            </a:r>
            <a:r>
              <a:rPr lang="en-US" sz="2400" b="1" i="1" dirty="0">
                <a:solidFill>
                  <a:srgbClr val="FF0000"/>
                </a:solidFill>
              </a:rPr>
              <a:t>in Costa Rica</a:t>
            </a:r>
            <a:r>
              <a:rPr lang="en-US" sz="2400" b="1" dirty="0"/>
              <a:t>. </a:t>
            </a:r>
            <a:r>
              <a:rPr lang="en-US" sz="2400" b="1" dirty="0" smtClean="0"/>
              <a:t> …”</a:t>
            </a:r>
            <a:r>
              <a:rPr lang="en-US" sz="2400" b="1" dirty="0" smtClean="0">
                <a:solidFill>
                  <a:srgbClr val="FF0000"/>
                </a:solidFill>
              </a:rPr>
              <a:t>*</a:t>
            </a:r>
            <a:endParaRPr lang="en-US" sz="2400" b="1" dirty="0">
              <a:solidFill>
                <a:srgbClr val="FF0000"/>
              </a:solidFill>
            </a:endParaRPr>
          </a:p>
        </p:txBody>
      </p:sp>
      <p:sp>
        <p:nvSpPr>
          <p:cNvPr id="9" name="TextBox 8"/>
          <p:cNvSpPr txBox="1"/>
          <p:nvPr/>
        </p:nvSpPr>
        <p:spPr>
          <a:xfrm>
            <a:off x="1331525" y="6126163"/>
            <a:ext cx="7019970" cy="707886"/>
          </a:xfrm>
          <a:prstGeom prst="rect">
            <a:avLst/>
          </a:prstGeom>
          <a:noFill/>
        </p:spPr>
        <p:txBody>
          <a:bodyPr wrap="none" rtlCol="0">
            <a:spAutoFit/>
          </a:bodyPr>
          <a:lstStyle/>
          <a:p>
            <a:r>
              <a:rPr lang="en-US" sz="2000" dirty="0" smtClean="0">
                <a:solidFill>
                  <a:srgbClr val="FF0000"/>
                </a:solidFill>
              </a:rPr>
              <a:t>*</a:t>
            </a:r>
            <a:r>
              <a:rPr lang="en-US" sz="2000" dirty="0" smtClean="0"/>
              <a:t>J.F</a:t>
            </a:r>
            <a:r>
              <a:rPr lang="en-US" sz="2000" dirty="0"/>
              <a:t>. </a:t>
            </a:r>
            <a:r>
              <a:rPr lang="en-US" sz="2000" dirty="0" err="1"/>
              <a:t>Subiros</a:t>
            </a:r>
            <a:r>
              <a:rPr lang="en-US" sz="2000" dirty="0"/>
              <a:t>, The effect of applying glyphosate as </a:t>
            </a:r>
            <a:r>
              <a:rPr lang="en-US" sz="2000" dirty="0" err="1"/>
              <a:t>ripener</a:t>
            </a:r>
            <a:r>
              <a:rPr lang="en-US" sz="2000" dirty="0"/>
              <a:t> in three</a:t>
            </a:r>
          </a:p>
          <a:p>
            <a:r>
              <a:rPr lang="en-US" sz="2000" dirty="0"/>
              <a:t>sugar cane varieties, </a:t>
            </a:r>
            <a:r>
              <a:rPr lang="en-US" sz="2000" dirty="0" err="1"/>
              <a:t>Turrialba</a:t>
            </a:r>
            <a:r>
              <a:rPr lang="en-US" sz="2000" dirty="0"/>
              <a:t> </a:t>
            </a:r>
            <a:r>
              <a:rPr lang="en-US" sz="2000" i="1" dirty="0" smtClean="0">
                <a:solidFill>
                  <a:srgbClr val="FF0000"/>
                </a:solidFill>
              </a:rPr>
              <a:t>1990</a:t>
            </a:r>
            <a:r>
              <a:rPr lang="en-US" sz="2000" dirty="0" smtClean="0"/>
              <a:t>, </a:t>
            </a:r>
            <a:r>
              <a:rPr lang="en-US" sz="2000" dirty="0"/>
              <a:t>40(4), 527-534.</a:t>
            </a:r>
          </a:p>
        </p:txBody>
      </p:sp>
    </p:spTree>
    <p:extLst>
      <p:ext uri="{BB962C8B-B14F-4D97-AF65-F5344CB8AC3E}">
        <p14:creationId xmlns:p14="http://schemas.microsoft.com/office/powerpoint/2010/main" val="2344901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dirty="0" smtClean="0"/>
              <a:t>Acute Kidney Disease Death Rate</a:t>
            </a:r>
            <a:br>
              <a:rPr lang="en-US" b="1" dirty="0" smtClean="0"/>
            </a:br>
            <a:r>
              <a:rPr lang="en-US" b="1" dirty="0" smtClean="0"/>
              <a:t>Plotted Against Glyphosate and GMOs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823611" y="6396335"/>
            <a:ext cx="7863189" cy="461665"/>
          </a:xfrm>
          <a:prstGeom prst="rect">
            <a:avLst/>
          </a:prstGeom>
          <a:noFill/>
        </p:spPr>
        <p:txBody>
          <a:bodyPr wrap="square" rtlCol="0">
            <a:spAutoFit/>
          </a:bodyPr>
          <a:lstStyle/>
          <a:p>
            <a:r>
              <a:rPr lang="en-US" sz="2400" dirty="0" smtClean="0">
                <a:solidFill>
                  <a:srgbClr val="FF0000"/>
                </a:solidFill>
              </a:rPr>
              <a:t>*</a:t>
            </a:r>
            <a:r>
              <a:rPr lang="en-US" sz="2400" dirty="0" smtClean="0"/>
              <a:t>Plot prepared by Nancy Swanson from available data online</a:t>
            </a:r>
            <a:endParaRPr lang="en-US" sz="2400" dirty="0"/>
          </a:p>
        </p:txBody>
      </p:sp>
      <p:sp>
        <p:nvSpPr>
          <p:cNvPr id="6" name="Content Placeholder 5"/>
          <p:cNvSpPr>
            <a:spLocks noGrp="1"/>
          </p:cNvSpPr>
          <p:nvPr>
            <p:ph idx="1"/>
          </p:nvPr>
        </p:nvSpPr>
        <p:spPr/>
        <p:txBody>
          <a:bodyPr/>
          <a:lstStyle/>
          <a:p>
            <a:endParaRPr lang="en-US"/>
          </a:p>
        </p:txBody>
      </p:sp>
      <p:pic>
        <p:nvPicPr>
          <p:cNvPr id="7" name="Content Placeholder 3" descr="renal falure deaths.jpg"/>
          <p:cNvPicPr>
            <a:picLocks noChangeAspect="1"/>
          </p:cNvPicPr>
          <p:nvPr/>
        </p:nvPicPr>
        <p:blipFill>
          <a:blip r:embed="rId2">
            <a:extLst>
              <a:ext uri="{28A0092B-C50C-407E-A947-70E740481C1C}">
                <a14:useLocalDpi xmlns:a14="http://schemas.microsoft.com/office/drawing/2010/main" val="0"/>
              </a:ext>
            </a:extLst>
          </a:blip>
          <a:srcRect l="-8446" r="-8446"/>
          <a:stretch>
            <a:fillRect/>
          </a:stretch>
        </p:blipFill>
        <p:spPr>
          <a:xfrm>
            <a:off x="0" y="1600200"/>
            <a:ext cx="8686800" cy="4777405"/>
          </a:xfrm>
          <a:prstGeom prst="rect">
            <a:avLst/>
          </a:prstGeom>
        </p:spPr>
      </p:pic>
    </p:spTree>
    <p:extLst>
      <p:ext uri="{BB962C8B-B14F-4D97-AF65-F5344CB8AC3E}">
        <p14:creationId xmlns:p14="http://schemas.microsoft.com/office/powerpoint/2010/main" val="18030210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ri_lanka.png"/>
          <p:cNvPicPr>
            <a:picLocks noGrp="1" noChangeAspect="1"/>
          </p:cNvPicPr>
          <p:nvPr>
            <p:ph idx="1"/>
          </p:nvPr>
        </p:nvPicPr>
        <p:blipFill>
          <a:blip r:embed="rId3">
            <a:extLst>
              <a:ext uri="{28A0092B-C50C-407E-A947-70E740481C1C}">
                <a14:useLocalDpi xmlns:a14="http://schemas.microsoft.com/office/drawing/2010/main" val="0"/>
              </a:ext>
            </a:extLst>
          </a:blip>
          <a:srcRect t="-15548" b="-15548"/>
          <a:stretch>
            <a:fillRect/>
          </a:stretch>
        </p:blipFill>
        <p:spPr>
          <a:xfrm>
            <a:off x="-158937" y="-170551"/>
            <a:ext cx="9568967" cy="5262563"/>
          </a:xfrm>
        </p:spPr>
      </p:pic>
      <p:sp>
        <p:nvSpPr>
          <p:cNvPr id="5" name="TextBox 4"/>
          <p:cNvSpPr txBox="1"/>
          <p:nvPr/>
        </p:nvSpPr>
        <p:spPr>
          <a:xfrm>
            <a:off x="1887452" y="1523817"/>
            <a:ext cx="4180617" cy="954107"/>
          </a:xfrm>
          <a:prstGeom prst="rect">
            <a:avLst/>
          </a:prstGeom>
          <a:solidFill>
            <a:srgbClr val="FFF9A2"/>
          </a:solidFill>
          <a:ln>
            <a:solidFill>
              <a:schemeClr val="tx1"/>
            </a:solidFill>
          </a:ln>
        </p:spPr>
        <p:txBody>
          <a:bodyPr wrap="square" rtlCol="0">
            <a:spAutoFit/>
          </a:bodyPr>
          <a:lstStyle/>
          <a:p>
            <a:pPr algn="ctr"/>
            <a:r>
              <a:rPr lang="en-US" sz="2800" dirty="0" smtClean="0"/>
              <a:t>Sri Lanka is the first Country to Ban Glyphosate</a:t>
            </a:r>
            <a:endParaRPr lang="en-US" sz="2800" dirty="0"/>
          </a:p>
        </p:txBody>
      </p:sp>
      <p:sp>
        <p:nvSpPr>
          <p:cNvPr id="6" name="TextBox 5"/>
          <p:cNvSpPr txBox="1"/>
          <p:nvPr/>
        </p:nvSpPr>
        <p:spPr>
          <a:xfrm>
            <a:off x="1325023" y="4676513"/>
            <a:ext cx="7309213" cy="830997"/>
          </a:xfrm>
          <a:prstGeom prst="rect">
            <a:avLst/>
          </a:prstGeom>
          <a:noFill/>
        </p:spPr>
        <p:txBody>
          <a:bodyPr wrap="none" rtlCol="0">
            <a:spAutoFit/>
          </a:bodyPr>
          <a:lstStyle/>
          <a:p>
            <a:r>
              <a:rPr lang="en-US" sz="2400" dirty="0" smtClean="0"/>
              <a:t>This problem did not exist </a:t>
            </a:r>
            <a:r>
              <a:rPr lang="en-US" sz="2400" dirty="0"/>
              <a:t>in Sri Lanka prior to the 1990s. </a:t>
            </a:r>
          </a:p>
          <a:p>
            <a:endParaRPr lang="en-US" sz="2400" dirty="0"/>
          </a:p>
        </p:txBody>
      </p:sp>
    </p:spTree>
    <p:extLst>
      <p:ext uri="{BB962C8B-B14F-4D97-AF65-F5344CB8AC3E}">
        <p14:creationId xmlns:p14="http://schemas.microsoft.com/office/powerpoint/2010/main" val="523774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Country Responds to Kidney Failure in Agricultural Workers!</a:t>
            </a:r>
            <a:endParaRPr lang="en-US" dirty="0"/>
          </a:p>
        </p:txBody>
      </p:sp>
      <p:pic>
        <p:nvPicPr>
          <p:cNvPr id="4" name="Content Placeholder 3" descr="elsalvador_bans_glyphosate.jpg"/>
          <p:cNvPicPr>
            <a:picLocks noGrp="1" noChangeAspect="1"/>
          </p:cNvPicPr>
          <p:nvPr>
            <p:ph idx="1"/>
          </p:nvPr>
        </p:nvPicPr>
        <p:blipFill>
          <a:blip r:embed="rId3">
            <a:extLst>
              <a:ext uri="{28A0092B-C50C-407E-A947-70E740481C1C}">
                <a14:useLocalDpi xmlns:a14="http://schemas.microsoft.com/office/drawing/2010/main" val="0"/>
              </a:ext>
            </a:extLst>
          </a:blip>
          <a:srcRect t="-2784" b="-2784"/>
          <a:stretch>
            <a:fillRect/>
          </a:stretch>
        </p:blipFill>
        <p:spPr/>
      </p:pic>
    </p:spTree>
    <p:extLst>
      <p:ext uri="{BB962C8B-B14F-4D97-AF65-F5344CB8AC3E}">
        <p14:creationId xmlns:p14="http://schemas.microsoft.com/office/powerpoint/2010/main" val="161895319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2"/>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31750" y="885825"/>
            <a:ext cx="9143999" cy="5702300"/>
          </a:xfrm>
        </p:spPr>
        <p:txBody>
          <a:bodyPr>
            <a:normAutofit/>
          </a:bodyPr>
          <a:lstStyle/>
          <a:p>
            <a:r>
              <a:rPr lang="en-US" dirty="0" smtClean="0"/>
              <a:t>We depend on our gut bacteria in many ways</a:t>
            </a:r>
          </a:p>
          <a:p>
            <a:pPr lvl="1"/>
            <a:r>
              <a:rPr lang="en-US" dirty="0"/>
              <a:t>Bacteria from an obese </a:t>
            </a:r>
            <a:r>
              <a:rPr lang="en-US" dirty="0" smtClean="0"/>
              <a:t>person induce </a:t>
            </a:r>
            <a:r>
              <a:rPr lang="en-US" dirty="0"/>
              <a:t>obesity in mice</a:t>
            </a:r>
          </a:p>
          <a:p>
            <a:r>
              <a:rPr lang="en-US" dirty="0" smtClean="0"/>
              <a:t>Glyphosate is an antibiotic that preferentially kills the good bacteria</a:t>
            </a:r>
          </a:p>
          <a:p>
            <a:pPr lvl="1"/>
            <a:r>
              <a:rPr lang="en-US" dirty="0" smtClean="0"/>
              <a:t>Pigs fed GMO corn and soy develop inflammatory gut</a:t>
            </a:r>
          </a:p>
          <a:p>
            <a:pPr lvl="1"/>
            <a:r>
              <a:rPr lang="en-US" dirty="0" smtClean="0"/>
              <a:t>Humans are experiencing an epidemic in gut disorders like inflammatory bowel disease and gluten intolerance</a:t>
            </a:r>
          </a:p>
          <a:p>
            <a:pPr lvl="1"/>
            <a:r>
              <a:rPr lang="en-US" dirty="0" smtClean="0"/>
              <a:t>Due to herbicide-resistant rye grass, farmers use glyphosate as a desiccant at harvest time</a:t>
            </a:r>
          </a:p>
          <a:p>
            <a:r>
              <a:rPr lang="en-US" dirty="0" smtClean="0"/>
              <a:t>Kidney failure among agricultural workers can be explained by glyphosate</a:t>
            </a:r>
          </a:p>
        </p:txBody>
      </p:sp>
    </p:spTree>
    <p:extLst>
      <p:ext uri="{BB962C8B-B14F-4D97-AF65-F5344CB8AC3E}">
        <p14:creationId xmlns:p14="http://schemas.microsoft.com/office/powerpoint/2010/main" val="28442636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199" y="1600200"/>
            <a:ext cx="7853406" cy="4525963"/>
          </a:xfrm>
        </p:spPr>
        <p:txBody>
          <a:bodyPr/>
          <a:lstStyle/>
          <a:p>
            <a:r>
              <a:rPr lang="en-US" dirty="0" smtClean="0"/>
              <a:t>Autism Epidemic</a:t>
            </a:r>
          </a:p>
          <a:p>
            <a:r>
              <a:rPr lang="en-US" dirty="0" smtClean="0"/>
              <a:t>Digestive Disorders and Kidney Failure</a:t>
            </a:r>
            <a:endParaRPr lang="en-US" dirty="0"/>
          </a:p>
          <a:p>
            <a:r>
              <a:rPr lang="en-US" i="1" dirty="0" smtClean="0">
                <a:solidFill>
                  <a:srgbClr val="FF0000"/>
                </a:solidFill>
              </a:rPr>
              <a:t>Endocrine Disruption,  Cancer and Obesity</a:t>
            </a:r>
            <a:endParaRPr lang="en-US" i="1" dirty="0">
              <a:solidFill>
                <a:srgbClr val="FF0000"/>
              </a:solidFill>
            </a:endParaRPr>
          </a:p>
          <a:p>
            <a:r>
              <a:rPr lang="en-US" dirty="0" smtClean="0"/>
              <a:t>Are We </a:t>
            </a:r>
            <a:r>
              <a:rPr lang="en-US" dirty="0"/>
              <a:t>E</a:t>
            </a:r>
            <a:r>
              <a:rPr lang="en-US" dirty="0" smtClean="0"/>
              <a:t>xposed?</a:t>
            </a:r>
          </a:p>
          <a:p>
            <a:r>
              <a:rPr lang="en-US" dirty="0" smtClean="0"/>
              <a:t>Summary</a:t>
            </a:r>
          </a:p>
        </p:txBody>
      </p:sp>
    </p:spTree>
    <p:extLst>
      <p:ext uri="{BB962C8B-B14F-4D97-AF65-F5344CB8AC3E}">
        <p14:creationId xmlns:p14="http://schemas.microsoft.com/office/powerpoint/2010/main" val="30987094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Autism Epidemic in the U.S.</a:t>
            </a:r>
            <a:br>
              <a:rPr lang="en-US" b="1" dirty="0" smtClean="0"/>
            </a:br>
            <a:r>
              <a:rPr lang="en-US" b="1" dirty="0" smtClean="0"/>
              <a:t>(US CDC Data)</a:t>
            </a:r>
            <a:endParaRPr lang="en-US" b="1" dirty="0"/>
          </a:p>
        </p:txBody>
      </p:sp>
      <p:pic>
        <p:nvPicPr>
          <p:cNvPr id="4"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274238" y="15845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5"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26638" y="17369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6"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79038" y="18893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7"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731438" y="20417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8"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883838" y="21941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9"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036238" y="2346591"/>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0"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188638" y="2480317"/>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nvGrpSpPr>
          <p:cNvPr id="34" name="Group 33"/>
          <p:cNvGrpSpPr/>
          <p:nvPr/>
        </p:nvGrpSpPr>
        <p:grpSpPr>
          <a:xfrm>
            <a:off x="4444069" y="1752600"/>
            <a:ext cx="4244535" cy="2677413"/>
            <a:chOff x="4444069" y="1752600"/>
            <a:chExt cx="4244535" cy="2677413"/>
          </a:xfrm>
        </p:grpSpPr>
        <p:grpSp>
          <p:nvGrpSpPr>
            <p:cNvPr id="32" name="Group 31"/>
            <p:cNvGrpSpPr/>
            <p:nvPr/>
          </p:nvGrpSpPr>
          <p:grpSpPr>
            <a:xfrm>
              <a:off x="4444069" y="1752600"/>
              <a:ext cx="3939735" cy="2372613"/>
              <a:chOff x="4444069" y="1752600"/>
              <a:chExt cx="3939735" cy="2372613"/>
            </a:xfrm>
          </p:grpSpPr>
          <p:pic>
            <p:nvPicPr>
              <p:cNvPr id="11"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444069" y="17526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3"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596469" y="19050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4"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748869" y="20574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5"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4901269" y="22098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6"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053669" y="23622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pic>
          <p:nvPicPr>
            <p:cNvPr id="17"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206069" y="25146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8"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358469" y="2667000"/>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grpSp>
        <p:nvGrpSpPr>
          <p:cNvPr id="33" name="Group 32"/>
          <p:cNvGrpSpPr/>
          <p:nvPr/>
        </p:nvGrpSpPr>
        <p:grpSpPr>
          <a:xfrm>
            <a:off x="579038" y="4277613"/>
            <a:ext cx="4244535" cy="2677413"/>
            <a:chOff x="579038" y="4277613"/>
            <a:chExt cx="4244535" cy="2677413"/>
          </a:xfrm>
        </p:grpSpPr>
        <p:grpSp>
          <p:nvGrpSpPr>
            <p:cNvPr id="26" name="Group 25"/>
            <p:cNvGrpSpPr/>
            <p:nvPr/>
          </p:nvGrpSpPr>
          <p:grpSpPr>
            <a:xfrm>
              <a:off x="579038" y="4277613"/>
              <a:ext cx="3939735" cy="2372613"/>
              <a:chOff x="579038" y="4277613"/>
              <a:chExt cx="3939735" cy="2372613"/>
            </a:xfrm>
          </p:grpSpPr>
          <p:pic>
            <p:nvPicPr>
              <p:cNvPr id="19"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579038" y="42776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0"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731438" y="44300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1"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883838" y="45824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2"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036238" y="47348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3"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188638" y="48872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pic>
          <p:nvPicPr>
            <p:cNvPr id="24"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341038" y="50396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5" name="Content Placeholder 5" descr="kids.jpg"/>
            <p:cNvPicPr>
              <a:picLocks noChangeAspect="1"/>
            </p:cNvPicPr>
            <p:nvPr/>
          </p:nvPicPr>
          <p:blipFill>
            <a:blip r:embed="rId3">
              <a:extLst>
                <a:ext uri="{28A0092B-C50C-407E-A947-70E740481C1C}">
                  <a14:useLocalDpi xmlns:a14="http://schemas.microsoft.com/office/drawing/2010/main" val="0"/>
                </a:ext>
              </a:extLst>
            </a:blip>
            <a:srcRect t="-54021" b="-54021"/>
            <a:stretch>
              <a:fillRect/>
            </a:stretch>
          </p:blipFill>
          <p:spPr bwMode="auto">
            <a:xfrm>
              <a:off x="1493438" y="5192013"/>
              <a:ext cx="3330135" cy="176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sp>
        <p:nvSpPr>
          <p:cNvPr id="27" name="TextBox 26"/>
          <p:cNvSpPr txBox="1"/>
          <p:nvPr/>
        </p:nvSpPr>
        <p:spPr>
          <a:xfrm>
            <a:off x="5957490" y="4598738"/>
            <a:ext cx="2578714" cy="1569660"/>
          </a:xfrm>
          <a:prstGeom prst="rect">
            <a:avLst/>
          </a:prstGeom>
          <a:solidFill>
            <a:srgbClr val="FFF9A2"/>
          </a:solidFill>
          <a:ln>
            <a:solidFill>
              <a:srgbClr val="000000"/>
            </a:solidFill>
          </a:ln>
        </p:spPr>
        <p:txBody>
          <a:bodyPr wrap="square" rtlCol="0">
            <a:spAutoFit/>
          </a:bodyPr>
          <a:lstStyle/>
          <a:p>
            <a:r>
              <a:rPr lang="en-US" sz="2400" dirty="0" smtClean="0"/>
              <a:t>One in 150 kids diagnosed on Autism Spectrum in 2007</a:t>
            </a:r>
            <a:endParaRPr lang="en-US" sz="2400" dirty="0"/>
          </a:p>
        </p:txBody>
      </p:sp>
      <p:sp>
        <p:nvSpPr>
          <p:cNvPr id="28" name="TextBox 27"/>
          <p:cNvSpPr txBox="1"/>
          <p:nvPr/>
        </p:nvSpPr>
        <p:spPr>
          <a:xfrm>
            <a:off x="5960482" y="4601746"/>
            <a:ext cx="2578714" cy="1569660"/>
          </a:xfrm>
          <a:prstGeom prst="rect">
            <a:avLst/>
          </a:prstGeom>
          <a:solidFill>
            <a:srgbClr val="FFF9A2"/>
          </a:solidFill>
          <a:ln>
            <a:solidFill>
              <a:srgbClr val="000000"/>
            </a:solidFill>
          </a:ln>
        </p:spPr>
        <p:txBody>
          <a:bodyPr wrap="square" rtlCol="0">
            <a:spAutoFit/>
          </a:bodyPr>
          <a:lstStyle/>
          <a:p>
            <a:r>
              <a:rPr lang="en-US" sz="2400" dirty="0" smtClean="0"/>
              <a:t>One in 100 kids diagnosed on Autism Spectrum in 2009</a:t>
            </a:r>
            <a:endParaRPr lang="en-US" sz="2400" dirty="0"/>
          </a:p>
        </p:txBody>
      </p:sp>
      <p:sp>
        <p:nvSpPr>
          <p:cNvPr id="29" name="TextBox 28"/>
          <p:cNvSpPr txBox="1"/>
          <p:nvPr/>
        </p:nvSpPr>
        <p:spPr>
          <a:xfrm>
            <a:off x="5954821" y="4582413"/>
            <a:ext cx="2578714" cy="1569660"/>
          </a:xfrm>
          <a:prstGeom prst="rect">
            <a:avLst/>
          </a:prstGeom>
          <a:solidFill>
            <a:srgbClr val="FFF9A2"/>
          </a:solidFill>
          <a:ln>
            <a:solidFill>
              <a:srgbClr val="000000"/>
            </a:solidFill>
          </a:ln>
        </p:spPr>
        <p:txBody>
          <a:bodyPr wrap="square" rtlCol="0">
            <a:spAutoFit/>
          </a:bodyPr>
          <a:lstStyle/>
          <a:p>
            <a:r>
              <a:rPr lang="en-US" sz="2400" dirty="0" smtClean="0"/>
              <a:t>One in 50 kids diagnosed on Autism Spectrum in Mar. 2013</a:t>
            </a:r>
            <a:endParaRPr lang="en-US" sz="2400" dirty="0"/>
          </a:p>
        </p:txBody>
      </p:sp>
      <p:pic>
        <p:nvPicPr>
          <p:cNvPr id="31" name="Picture 30" descr="ki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7580" y="3804804"/>
            <a:ext cx="1198239" cy="1198239"/>
          </a:xfrm>
          <a:prstGeom prst="rect">
            <a:avLst/>
          </a:prstGeom>
        </p:spPr>
      </p:pic>
    </p:spTree>
    <p:extLst>
      <p:ext uri="{BB962C8B-B14F-4D97-AF65-F5344CB8AC3E}">
        <p14:creationId xmlns:p14="http://schemas.microsoft.com/office/powerpoint/2010/main" val="2983628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33"/>
                                        </p:tgtEl>
                                      </p:cBhvr>
                                    </p:animEffect>
                                    <p:set>
                                      <p:cBhvr>
                                        <p:cTn id="11" dur="1" fill="hold">
                                          <p:stCondLst>
                                            <p:cond delay="499"/>
                                          </p:stCondLst>
                                        </p:cTn>
                                        <p:tgtEl>
                                          <p:spTgt spid="3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413" y="1358272"/>
            <a:ext cx="6957587" cy="3108544"/>
          </a:xfrm>
          <a:prstGeom prst="rect">
            <a:avLst/>
          </a:prstGeom>
          <a:solidFill>
            <a:srgbClr val="FFF9A2"/>
          </a:solidFill>
          <a:ln>
            <a:solidFill>
              <a:schemeClr val="tx1"/>
            </a:solidFill>
          </a:ln>
        </p:spPr>
        <p:txBody>
          <a:bodyPr wrap="square" rtlCol="0">
            <a:spAutoFit/>
          </a:bodyPr>
          <a:lstStyle/>
          <a:p>
            <a:pPr algn="ctr"/>
            <a:r>
              <a:rPr lang="en-US" sz="2800" dirty="0" smtClean="0"/>
              <a:t>“More </a:t>
            </a:r>
            <a:r>
              <a:rPr lang="en-US" sz="2800" dirty="0"/>
              <a:t>and more studies have revealed carcinogenic and endocrine disrupting effects of Roundup at lower doses than those authorized for residues found in Genetically Modified Organisms.</a:t>
            </a:r>
            <a:r>
              <a:rPr lang="en-US" sz="2800" dirty="0" smtClean="0"/>
              <a:t>”</a:t>
            </a:r>
          </a:p>
          <a:p>
            <a:endParaRPr lang="en-US" sz="2800" dirty="0" smtClean="0"/>
          </a:p>
          <a:p>
            <a:r>
              <a:rPr lang="en-US" sz="2800" dirty="0" smtClean="0"/>
              <a:t>-- Dr. Nancy Swanson</a:t>
            </a:r>
            <a:endParaRPr lang="en-US" sz="2800" dirty="0"/>
          </a:p>
        </p:txBody>
      </p:sp>
    </p:spTree>
    <p:extLst>
      <p:ext uri="{BB962C8B-B14F-4D97-AF65-F5344CB8AC3E}">
        <p14:creationId xmlns:p14="http://schemas.microsoft.com/office/powerpoint/2010/main" val="50710423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394"/>
            <a:ext cx="8229600" cy="1143000"/>
          </a:xfrm>
        </p:spPr>
        <p:txBody>
          <a:bodyPr>
            <a:normAutofit fontScale="90000"/>
          </a:bodyPr>
          <a:lstStyle/>
          <a:p>
            <a:r>
              <a:rPr lang="en-US" b="1" dirty="0"/>
              <a:t>Glyphosate is an endocrine disruptor that promotes breast </a:t>
            </a:r>
            <a:r>
              <a:rPr lang="en-US" b="1" dirty="0" smtClean="0"/>
              <a:t>cancer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39059" y="1625604"/>
            <a:ext cx="8447741" cy="4849903"/>
          </a:xfrm>
        </p:spPr>
        <p:txBody>
          <a:bodyPr>
            <a:normAutofit/>
          </a:bodyPr>
          <a:lstStyle/>
          <a:p>
            <a:r>
              <a:rPr lang="en-US" sz="2400" dirty="0" smtClean="0"/>
              <a:t>Low </a:t>
            </a:r>
            <a:r>
              <a:rPr lang="en-US" sz="2400" dirty="0"/>
              <a:t>and </a:t>
            </a:r>
            <a:r>
              <a:rPr lang="en-US" sz="2400" dirty="0" smtClean="0"/>
              <a:t>environmentally                                                                  </a:t>
            </a:r>
            <a:r>
              <a:rPr lang="en-US" sz="2400" dirty="0"/>
              <a:t>relevant concentrations </a:t>
            </a:r>
            <a:r>
              <a:rPr lang="en-US" sz="2400" dirty="0" smtClean="0"/>
              <a:t>of                                                                 glyphosate possess                                                                        estrogenic activity</a:t>
            </a:r>
          </a:p>
          <a:p>
            <a:endParaRPr lang="en-US" sz="2000" dirty="0"/>
          </a:p>
          <a:p>
            <a:r>
              <a:rPr lang="en-US" sz="2400" dirty="0" smtClean="0"/>
              <a:t>Glyphosate caused </a:t>
            </a:r>
            <a:r>
              <a:rPr lang="en-US" sz="2400" dirty="0"/>
              <a:t>human </a:t>
            </a:r>
            <a:r>
              <a:rPr lang="en-US" sz="2400" dirty="0" smtClean="0"/>
              <a:t>                                                                            hormone</a:t>
            </a:r>
            <a:r>
              <a:rPr lang="en-US" sz="2400" dirty="0"/>
              <a:t>-dependent </a:t>
            </a:r>
            <a:r>
              <a:rPr lang="en-US" sz="2400" dirty="0" smtClean="0"/>
              <a:t>breast                                                                               </a:t>
            </a:r>
            <a:r>
              <a:rPr lang="en-US" sz="2400" dirty="0"/>
              <a:t>cancer cells </a:t>
            </a:r>
            <a:r>
              <a:rPr lang="en-US" sz="2400" dirty="0" smtClean="0"/>
              <a:t>to proliferate at                                                                                   </a:t>
            </a:r>
            <a:r>
              <a:rPr lang="en-US" sz="2400" dirty="0"/>
              <a:t>concentrations of  </a:t>
            </a:r>
            <a:r>
              <a:rPr lang="en-US" sz="2400" dirty="0" smtClean="0"/>
              <a:t>                                                                                     </a:t>
            </a:r>
            <a:r>
              <a:rPr lang="en-US" sz="2400" i="1" dirty="0" smtClean="0">
                <a:solidFill>
                  <a:srgbClr val="FF0000"/>
                </a:solidFill>
              </a:rPr>
              <a:t>parts </a:t>
            </a:r>
            <a:r>
              <a:rPr lang="en-US" sz="2400" i="1" dirty="0">
                <a:solidFill>
                  <a:srgbClr val="FF0000"/>
                </a:solidFill>
              </a:rPr>
              <a:t>per </a:t>
            </a:r>
            <a:r>
              <a:rPr lang="en-US" sz="2400" i="1" dirty="0" smtClean="0">
                <a:solidFill>
                  <a:srgbClr val="FF0000"/>
                </a:solidFill>
              </a:rPr>
              <a:t>trillion</a:t>
            </a:r>
          </a:p>
          <a:p>
            <a:endParaRPr lang="en-US" sz="2400" i="1" dirty="0">
              <a:solidFill>
                <a:srgbClr val="FF0000"/>
              </a:solidFill>
            </a:endParaRPr>
          </a:p>
          <a:p>
            <a:r>
              <a:rPr lang="en-US" sz="2400" dirty="0" smtClean="0"/>
              <a:t>Additive </a:t>
            </a:r>
            <a:r>
              <a:rPr lang="en-US" sz="2400" dirty="0"/>
              <a:t>effect from </a:t>
            </a:r>
            <a:r>
              <a:rPr lang="en-US" sz="2400" dirty="0" err="1"/>
              <a:t>genistein</a:t>
            </a:r>
            <a:r>
              <a:rPr lang="en-US" sz="2400" dirty="0"/>
              <a:t>, a phytoestrogen in soybeans</a:t>
            </a:r>
          </a:p>
        </p:txBody>
      </p:sp>
      <p:sp>
        <p:nvSpPr>
          <p:cNvPr id="4" name="TextBox 3"/>
          <p:cNvSpPr txBox="1"/>
          <p:nvPr/>
        </p:nvSpPr>
        <p:spPr>
          <a:xfrm>
            <a:off x="457200" y="6499412"/>
            <a:ext cx="8115698" cy="369332"/>
          </a:xfrm>
          <a:prstGeom prst="rect">
            <a:avLst/>
          </a:prstGeom>
          <a:noFill/>
        </p:spPr>
        <p:txBody>
          <a:bodyPr wrap="none" rtlCol="0">
            <a:spAutoFit/>
          </a:bodyPr>
          <a:lstStyle/>
          <a:p>
            <a:r>
              <a:rPr lang="fr-FR" dirty="0">
                <a:solidFill>
                  <a:srgbClr val="FF0000"/>
                </a:solidFill>
              </a:rPr>
              <a:t>*</a:t>
            </a:r>
            <a:r>
              <a:rPr lang="fr-FR" dirty="0"/>
              <a:t> S. </a:t>
            </a:r>
            <a:r>
              <a:rPr lang="fr-FR" dirty="0" err="1"/>
              <a:t>Thongprakaisang</a:t>
            </a:r>
            <a:r>
              <a:rPr lang="fr-FR" dirty="0"/>
              <a:t> et al., Food </a:t>
            </a:r>
            <a:r>
              <a:rPr lang="fr-FR" dirty="0" err="1"/>
              <a:t>Chem</a:t>
            </a:r>
            <a:r>
              <a:rPr lang="fr-FR" dirty="0"/>
              <a:t> </a:t>
            </a:r>
            <a:r>
              <a:rPr lang="fr-FR" dirty="0" err="1"/>
              <a:t>Toxicol</a:t>
            </a:r>
            <a:r>
              <a:rPr lang="fr-FR" dirty="0"/>
              <a:t>. 2013 Jun 8. S0278-6915(13)00363-3.</a:t>
            </a:r>
            <a:endParaRPr lang="en-US" dirty="0"/>
          </a:p>
        </p:txBody>
      </p:sp>
      <p:pic>
        <p:nvPicPr>
          <p:cNvPr id="6" name="Picture 5" descr="three-legged-fro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298" y="1803400"/>
            <a:ext cx="3657600" cy="3492500"/>
          </a:xfrm>
          <a:prstGeom prst="rect">
            <a:avLst/>
          </a:prstGeom>
        </p:spPr>
      </p:pic>
    </p:spTree>
    <p:extLst>
      <p:ext uri="{BB962C8B-B14F-4D97-AF65-F5344CB8AC3E}">
        <p14:creationId xmlns:p14="http://schemas.microsoft.com/office/powerpoint/2010/main" val="303140499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2"/>
            <a:ext cx="8229600" cy="1143000"/>
          </a:xfrm>
        </p:spPr>
        <p:txBody>
          <a:bodyPr/>
          <a:lstStyle/>
          <a:p>
            <a:r>
              <a:rPr lang="en-US" b="1" dirty="0" smtClean="0"/>
              <a:t>Glyphosate and Anencephaly</a:t>
            </a:r>
            <a:r>
              <a:rPr lang="en-US" b="1" dirty="0" smtClean="0">
                <a:solidFill>
                  <a:srgbClr val="FF0000"/>
                </a:solidFill>
              </a:rPr>
              <a:t>*</a:t>
            </a:r>
            <a:endParaRPr lang="en-US" b="1" dirty="0">
              <a:solidFill>
                <a:srgbClr val="FF0000"/>
              </a:solidFill>
            </a:endParaRPr>
          </a:p>
        </p:txBody>
      </p:sp>
      <p:pic>
        <p:nvPicPr>
          <p:cNvPr id="4" name="Content Placeholder 3" descr="anencephaly.jpg"/>
          <p:cNvPicPr>
            <a:picLocks noGrp="1" noChangeAspect="1"/>
          </p:cNvPicPr>
          <p:nvPr>
            <p:ph idx="1"/>
          </p:nvPr>
        </p:nvPicPr>
        <p:blipFill>
          <a:blip r:embed="rId3">
            <a:extLst>
              <a:ext uri="{28A0092B-C50C-407E-A947-70E740481C1C}">
                <a14:useLocalDpi xmlns:a14="http://schemas.microsoft.com/office/drawing/2010/main" val="0"/>
              </a:ext>
            </a:extLst>
          </a:blip>
          <a:srcRect l="-71221" r="-71221"/>
          <a:stretch>
            <a:fillRect/>
          </a:stretch>
        </p:blipFill>
        <p:spPr>
          <a:xfrm>
            <a:off x="4908304" y="1417637"/>
            <a:ext cx="5093420" cy="2801185"/>
          </a:xfrm>
        </p:spPr>
      </p:pic>
      <p:sp>
        <p:nvSpPr>
          <p:cNvPr id="5" name="Content Placeholder 2"/>
          <p:cNvSpPr txBox="1">
            <a:spLocks/>
          </p:cNvSpPr>
          <p:nvPr/>
        </p:nvSpPr>
        <p:spPr>
          <a:xfrm>
            <a:off x="0" y="950842"/>
            <a:ext cx="8620867" cy="60189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Yakima</a:t>
            </a:r>
            <a:r>
              <a:rPr lang="en-US" sz="2400" dirty="0"/>
              <a:t>, Benton and Franklin </a:t>
            </a:r>
            <a:r>
              <a:rPr lang="en-US" sz="2400" dirty="0" smtClean="0"/>
              <a:t>counties in Washington State have </a:t>
            </a:r>
            <a:r>
              <a:rPr lang="en-US" sz="2400" dirty="0"/>
              <a:t>an unusually high number </a:t>
            </a:r>
            <a:r>
              <a:rPr lang="en-US" sz="2400" dirty="0" smtClean="0"/>
              <a:t>of pregnancies                             affected by </a:t>
            </a:r>
            <a:r>
              <a:rPr lang="en-US" sz="2400" dirty="0"/>
              <a:t>the birth </a:t>
            </a:r>
            <a:r>
              <a:rPr lang="en-US" sz="2400" dirty="0" smtClean="0"/>
              <a:t>defect, anencephaly</a:t>
            </a:r>
          </a:p>
          <a:p>
            <a:r>
              <a:rPr lang="en-US" sz="2400" dirty="0" smtClean="0"/>
              <a:t>75 pesticides were analyzed in studying                                  contamination due to surrounding agriculture</a:t>
            </a:r>
          </a:p>
          <a:p>
            <a:pPr lvl="1"/>
            <a:r>
              <a:rPr lang="en-US" sz="2400" dirty="0" smtClean="0"/>
              <a:t>47 (63%) of these were detected</a:t>
            </a:r>
          </a:p>
          <a:p>
            <a:pPr lvl="1"/>
            <a:r>
              <a:rPr lang="en-US" sz="2400" dirty="0" smtClean="0"/>
              <a:t>Glyphosate was applied in large amounts,                                         but </a:t>
            </a:r>
            <a:r>
              <a:rPr lang="en-US" sz="2400" i="1" dirty="0" smtClean="0">
                <a:solidFill>
                  <a:srgbClr val="FF0000"/>
                </a:solidFill>
              </a:rPr>
              <a:t>was not studied</a:t>
            </a:r>
          </a:p>
          <a:p>
            <a:r>
              <a:rPr lang="en-US" sz="2400" dirty="0" smtClean="0"/>
              <a:t>5% solution of glyphosate was also used heavily around irrigation ditches to control weeds</a:t>
            </a:r>
          </a:p>
          <a:p>
            <a:pPr lvl="1"/>
            <a:r>
              <a:rPr lang="en-US" sz="2400" dirty="0" smtClean="0"/>
              <a:t>Main herbicide recommended due to its “low toxicity”</a:t>
            </a:r>
            <a:endParaRPr lang="en-US" sz="2400" b="1" i="1" dirty="0" smtClean="0">
              <a:solidFill>
                <a:srgbClr val="FF0000"/>
              </a:solidFill>
            </a:endParaRPr>
          </a:p>
          <a:p>
            <a:pPr marL="0" indent="0" algn="ctr">
              <a:buNone/>
            </a:pPr>
            <a:r>
              <a:rPr lang="en-US" sz="2800" b="1" i="1" dirty="0" smtClean="0">
                <a:solidFill>
                  <a:srgbClr val="FF0000"/>
                </a:solidFill>
              </a:rPr>
              <a:t>Glyphosate has been linked to anencephaly                                     due to its effect on retinoic acid</a:t>
            </a:r>
            <a:endParaRPr lang="en-US" sz="2800" dirty="0">
              <a:solidFill>
                <a:srgbClr val="FF0000"/>
              </a:solidFill>
            </a:endParaRPr>
          </a:p>
        </p:txBody>
      </p:sp>
      <p:sp>
        <p:nvSpPr>
          <p:cNvPr id="6" name="TextBox 5"/>
          <p:cNvSpPr txBox="1"/>
          <p:nvPr/>
        </p:nvSpPr>
        <p:spPr>
          <a:xfrm>
            <a:off x="1997167" y="6369618"/>
            <a:ext cx="7146833" cy="400110"/>
          </a:xfrm>
          <a:prstGeom prst="rect">
            <a:avLst/>
          </a:prstGeom>
          <a:noFill/>
        </p:spPr>
        <p:txBody>
          <a:bodyPr wrap="none" rtlCol="0">
            <a:spAutoFit/>
          </a:bodyPr>
          <a:lstStyle/>
          <a:p>
            <a:r>
              <a:rPr lang="en-US" sz="2000" dirty="0" smtClean="0">
                <a:solidFill>
                  <a:srgbClr val="FF0000"/>
                </a:solidFill>
              </a:rPr>
              <a:t>*</a:t>
            </a:r>
            <a:r>
              <a:rPr lang="sv-SE" sz="2000" b="1" dirty="0"/>
              <a:t>Barbara H. </a:t>
            </a:r>
            <a:r>
              <a:rPr lang="sv-SE" sz="2000" b="1" dirty="0" smtClean="0"/>
              <a:t>Peterson</a:t>
            </a:r>
            <a:r>
              <a:rPr lang="sv-SE" sz="2000" dirty="0" smtClean="0"/>
              <a:t>. </a:t>
            </a:r>
            <a:r>
              <a:rPr lang="sv-SE" sz="2000" b="1" dirty="0" smtClean="0"/>
              <a:t>Farm </a:t>
            </a:r>
            <a:r>
              <a:rPr lang="sv-SE" sz="2000" b="1" dirty="0" err="1" smtClean="0"/>
              <a:t>Wars</a:t>
            </a:r>
            <a:r>
              <a:rPr lang="sv-SE" sz="2000" dirty="0" smtClean="0"/>
              <a:t>, </a:t>
            </a:r>
            <a:r>
              <a:rPr lang="pl-PL" sz="2000" dirty="0" smtClean="0"/>
              <a:t>http</a:t>
            </a:r>
            <a:r>
              <a:rPr lang="pl-PL" sz="2000" dirty="0"/>
              <a:t>://</a:t>
            </a:r>
            <a:r>
              <a:rPr lang="pl-PL" sz="2000" dirty="0" err="1"/>
              <a:t>farmwars.info</a:t>
            </a:r>
            <a:r>
              <a:rPr lang="pl-PL" sz="2000" dirty="0"/>
              <a:t>/?p=11137</a:t>
            </a:r>
            <a:endParaRPr lang="en-US" sz="2000" dirty="0"/>
          </a:p>
        </p:txBody>
      </p:sp>
    </p:spTree>
    <p:extLst>
      <p:ext uri="{BB962C8B-B14F-4D97-AF65-F5344CB8AC3E}">
        <p14:creationId xmlns:p14="http://schemas.microsoft.com/office/powerpoint/2010/main" val="34941666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318"/>
            <a:ext cx="8515238" cy="1143000"/>
          </a:xfrm>
        </p:spPr>
        <p:txBody>
          <a:bodyPr>
            <a:normAutofit fontScale="90000"/>
          </a:bodyPr>
          <a:lstStyle/>
          <a:p>
            <a:r>
              <a:rPr lang="en-US" b="1" dirty="0" smtClean="0"/>
              <a:t>Glyphosate </a:t>
            </a:r>
            <a:r>
              <a:rPr lang="en-US" b="1" dirty="0" err="1" smtClean="0"/>
              <a:t>Upregulates</a:t>
            </a:r>
            <a:r>
              <a:rPr lang="en-US" b="1" dirty="0" smtClean="0"/>
              <a:t> Retinoic Acid</a:t>
            </a:r>
            <a:r>
              <a:rPr lang="en-US" b="1" dirty="0" smtClean="0">
                <a:solidFill>
                  <a:srgbClr val="FF0000"/>
                </a:solidFill>
              </a:rPr>
              <a:t>*</a:t>
            </a:r>
            <a:endParaRPr lang="en-US" b="1" dirty="0">
              <a:solidFill>
                <a:srgbClr val="FF0000"/>
              </a:solidFill>
            </a:endParaRPr>
          </a:p>
        </p:txBody>
      </p:sp>
      <p:pic>
        <p:nvPicPr>
          <p:cNvPr id="4" name="Content Placeholder 3" descr="glyphosate_teratogen.gif"/>
          <p:cNvPicPr>
            <a:picLocks noGrp="1" noChangeAspect="1"/>
          </p:cNvPicPr>
          <p:nvPr>
            <p:ph idx="1"/>
          </p:nvPr>
        </p:nvPicPr>
        <p:blipFill>
          <a:blip r:embed="rId2">
            <a:extLst>
              <a:ext uri="{28A0092B-C50C-407E-A947-70E740481C1C}">
                <a14:useLocalDpi xmlns:a14="http://schemas.microsoft.com/office/drawing/2010/main" val="0"/>
              </a:ext>
            </a:extLst>
          </a:blip>
          <a:srcRect t="-11655" b="-11655"/>
          <a:stretch>
            <a:fillRect/>
          </a:stretch>
        </p:blipFill>
        <p:spPr>
          <a:xfrm>
            <a:off x="457200" y="932956"/>
            <a:ext cx="8229600" cy="4525963"/>
          </a:xfrm>
        </p:spPr>
      </p:pic>
      <p:sp>
        <p:nvSpPr>
          <p:cNvPr id="5" name="Freeform 4"/>
          <p:cNvSpPr/>
          <p:nvPr/>
        </p:nvSpPr>
        <p:spPr>
          <a:xfrm>
            <a:off x="6532235" y="2924799"/>
            <a:ext cx="2219469" cy="518774"/>
          </a:xfrm>
          <a:custGeom>
            <a:avLst/>
            <a:gdLst>
              <a:gd name="connsiteX0" fmla="*/ 985767 w 2219469"/>
              <a:gd name="connsiteY0" fmla="*/ 54631 h 518774"/>
              <a:gd name="connsiteX1" fmla="*/ 2486 w 2219469"/>
              <a:gd name="connsiteY1" fmla="*/ 54631 h 518774"/>
              <a:gd name="connsiteX2" fmla="*/ 739946 w 2219469"/>
              <a:gd name="connsiteY2" fmla="*/ 505343 h 518774"/>
              <a:gd name="connsiteX3" fmla="*/ 1825652 w 2219469"/>
              <a:gd name="connsiteY3" fmla="*/ 382422 h 518774"/>
              <a:gd name="connsiteX4" fmla="*/ 2194383 w 2219469"/>
              <a:gd name="connsiteY4" fmla="*/ 198039 h 518774"/>
              <a:gd name="connsiteX5" fmla="*/ 1211102 w 2219469"/>
              <a:gd name="connsiteY5" fmla="*/ 13657 h 518774"/>
              <a:gd name="connsiteX6" fmla="*/ 658006 w 2219469"/>
              <a:gd name="connsiteY6" fmla="*/ 13657 h 51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469" h="518774">
                <a:moveTo>
                  <a:pt x="985767" y="54631"/>
                </a:moveTo>
                <a:cubicBezTo>
                  <a:pt x="514611" y="17071"/>
                  <a:pt x="43456" y="-20488"/>
                  <a:pt x="2486" y="54631"/>
                </a:cubicBezTo>
                <a:cubicBezTo>
                  <a:pt x="-38484" y="129750"/>
                  <a:pt x="436085" y="450711"/>
                  <a:pt x="739946" y="505343"/>
                </a:cubicBezTo>
                <a:cubicBezTo>
                  <a:pt x="1043807" y="559975"/>
                  <a:pt x="1583246" y="433639"/>
                  <a:pt x="1825652" y="382422"/>
                </a:cubicBezTo>
                <a:cubicBezTo>
                  <a:pt x="2068058" y="331205"/>
                  <a:pt x="2296808" y="259500"/>
                  <a:pt x="2194383" y="198039"/>
                </a:cubicBezTo>
                <a:cubicBezTo>
                  <a:pt x="2091958" y="136578"/>
                  <a:pt x="1467165" y="44387"/>
                  <a:pt x="1211102" y="13657"/>
                </a:cubicBezTo>
                <a:cubicBezTo>
                  <a:pt x="955039" y="-17073"/>
                  <a:pt x="658006" y="13657"/>
                  <a:pt x="658006" y="13657"/>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985391" y="1545344"/>
            <a:ext cx="1818026" cy="523220"/>
          </a:xfrm>
          <a:prstGeom prst="rect">
            <a:avLst/>
          </a:prstGeom>
          <a:solidFill>
            <a:srgbClr val="FFF9A2"/>
          </a:solidFill>
          <a:ln>
            <a:solidFill>
              <a:schemeClr val="tx1"/>
            </a:solidFill>
          </a:ln>
        </p:spPr>
        <p:txBody>
          <a:bodyPr wrap="none" rtlCol="0">
            <a:spAutoFit/>
          </a:bodyPr>
          <a:lstStyle/>
          <a:p>
            <a:r>
              <a:rPr lang="en-US" sz="2800" dirty="0" smtClean="0"/>
              <a:t>Small Brain</a:t>
            </a:r>
            <a:endParaRPr lang="en-US" sz="2800" dirty="0"/>
          </a:p>
        </p:txBody>
      </p:sp>
      <p:cxnSp>
        <p:nvCxnSpPr>
          <p:cNvPr id="8" name="Straight Arrow Connector 7"/>
          <p:cNvCxnSpPr/>
          <p:nvPr/>
        </p:nvCxnSpPr>
        <p:spPr>
          <a:xfrm flipH="1">
            <a:off x="7886732" y="2068564"/>
            <a:ext cx="225335" cy="8562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0991" y="5453028"/>
            <a:ext cx="8600713" cy="1323439"/>
          </a:xfrm>
          <a:prstGeom prst="rect">
            <a:avLst/>
          </a:prstGeom>
          <a:noFill/>
        </p:spPr>
        <p:txBody>
          <a:bodyPr wrap="square" rtlCol="0">
            <a:spAutoFit/>
          </a:bodyPr>
          <a:lstStyle/>
          <a:p>
            <a:r>
              <a:rPr lang="en-US" sz="2000" dirty="0">
                <a:solidFill>
                  <a:srgbClr val="FF0000"/>
                </a:solidFill>
              </a:rPr>
              <a:t>*</a:t>
            </a:r>
            <a:r>
              <a:rPr lang="en-US" sz="2000" dirty="0"/>
              <a:t>A. Carrasco, </a:t>
            </a:r>
            <a:r>
              <a:rPr lang="en-US" sz="2000" dirty="0" err="1"/>
              <a:t>Teratogenesis</a:t>
            </a:r>
            <a:r>
              <a:rPr lang="en-US" sz="2000" dirty="0"/>
              <a:t> by glyphosate based herbicides and other pesticides. Relationship with the retinoic acid pathway. In  </a:t>
            </a:r>
            <a:r>
              <a:rPr lang="en-US" sz="2000" dirty="0" err="1"/>
              <a:t>Breckling</a:t>
            </a:r>
            <a:r>
              <a:rPr lang="en-US" sz="2000" dirty="0"/>
              <a:t>, B. &amp; </a:t>
            </a:r>
            <a:r>
              <a:rPr lang="en-US" sz="2000" dirty="0" err="1"/>
              <a:t>Verhoeven</a:t>
            </a:r>
            <a:r>
              <a:rPr lang="en-US" sz="2000" dirty="0"/>
              <a:t>, R. (2013) GM-Crop Cultivation – Ecological Effects on a Landscape Scale. </a:t>
            </a:r>
            <a:r>
              <a:rPr lang="en-US" sz="2000" dirty="0" err="1"/>
              <a:t>Theorie</a:t>
            </a:r>
            <a:r>
              <a:rPr lang="en-US" sz="2000" dirty="0"/>
              <a:t> in der </a:t>
            </a:r>
            <a:r>
              <a:rPr lang="en-US" sz="2000" dirty="0" err="1"/>
              <a:t>Ökologie</a:t>
            </a:r>
            <a:r>
              <a:rPr lang="en-US" sz="2000" dirty="0"/>
              <a:t> 17. Frankfurt, Peter Lang.</a:t>
            </a:r>
          </a:p>
        </p:txBody>
      </p:sp>
      <p:sp>
        <p:nvSpPr>
          <p:cNvPr id="10" name="TextBox 9"/>
          <p:cNvSpPr txBox="1"/>
          <p:nvPr/>
        </p:nvSpPr>
        <p:spPr>
          <a:xfrm>
            <a:off x="1366738" y="1806954"/>
            <a:ext cx="3640214" cy="523220"/>
          </a:xfrm>
          <a:prstGeom prst="rect">
            <a:avLst/>
          </a:prstGeom>
          <a:solidFill>
            <a:srgbClr val="FFF9A2"/>
          </a:solidFill>
          <a:ln>
            <a:solidFill>
              <a:schemeClr val="tx1"/>
            </a:solidFill>
          </a:ln>
        </p:spPr>
        <p:txBody>
          <a:bodyPr wrap="none" rtlCol="0">
            <a:spAutoFit/>
          </a:bodyPr>
          <a:lstStyle/>
          <a:p>
            <a:r>
              <a:rPr lang="en-US" sz="2800" dirty="0" smtClean="0"/>
              <a:t>CYP Enzyme Repression</a:t>
            </a:r>
            <a:endParaRPr lang="en-US" sz="2800" dirty="0"/>
          </a:p>
        </p:txBody>
      </p:sp>
    </p:spTree>
    <p:extLst>
      <p:ext uri="{BB962C8B-B14F-4D97-AF65-F5344CB8AC3E}">
        <p14:creationId xmlns:p14="http://schemas.microsoft.com/office/powerpoint/2010/main" val="381382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Glyphosate’s Effects on                            </a:t>
            </a:r>
            <a:r>
              <a:rPr lang="en-US" b="1" dirty="0" err="1" smtClean="0"/>
              <a:t>Sertoli</a:t>
            </a:r>
            <a:r>
              <a:rPr lang="en-US" b="1" dirty="0" smtClean="0"/>
              <a:t> Cells in Rat Testis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0" y="1855878"/>
            <a:ext cx="8686800" cy="4525963"/>
          </a:xfrm>
        </p:spPr>
        <p:txBody>
          <a:bodyPr>
            <a:normAutofit fontScale="92500" lnSpcReduction="20000"/>
          </a:bodyPr>
          <a:lstStyle/>
          <a:p>
            <a:r>
              <a:rPr lang="en-US" dirty="0" smtClean="0"/>
              <a:t>Concentrations 10-fold            </a:t>
            </a:r>
            <a:r>
              <a:rPr lang="en-US" dirty="0" smtClean="0"/>
              <a:t>                                </a:t>
            </a:r>
            <a:r>
              <a:rPr lang="en-US" dirty="0" smtClean="0"/>
              <a:t>more diluted  than that                                          recommended for                                                      herbicide action</a:t>
            </a:r>
          </a:p>
          <a:p>
            <a:r>
              <a:rPr lang="en-US" dirty="0" smtClean="0"/>
              <a:t>Several pathologies noted:</a:t>
            </a:r>
          </a:p>
          <a:p>
            <a:pPr lvl="1"/>
            <a:r>
              <a:rPr lang="en-US" dirty="0" smtClean="0"/>
              <a:t>Depletes glutathione (essential antioxidant)</a:t>
            </a:r>
          </a:p>
          <a:p>
            <a:pPr lvl="1"/>
            <a:r>
              <a:rPr lang="en-US" dirty="0"/>
              <a:t>Enhanced lipid and protein </a:t>
            </a:r>
            <a:r>
              <a:rPr lang="en-US" dirty="0" smtClean="0"/>
              <a:t>oxidation</a:t>
            </a:r>
          </a:p>
          <a:p>
            <a:pPr lvl="1"/>
            <a:r>
              <a:rPr lang="en-US" dirty="0" smtClean="0"/>
              <a:t>Activates calcium channels; promotes calcium release from ER (stress response); induces cell death</a:t>
            </a:r>
          </a:p>
          <a:p>
            <a:pPr lvl="1"/>
            <a:r>
              <a:rPr lang="en-US" dirty="0" smtClean="0"/>
              <a:t>Increases mitochondrial membrane permeability to calcium and protons</a:t>
            </a:r>
          </a:p>
          <a:p>
            <a:endParaRPr lang="en-US" dirty="0"/>
          </a:p>
        </p:txBody>
      </p:sp>
      <p:sp>
        <p:nvSpPr>
          <p:cNvPr id="4" name="TextBox 3"/>
          <p:cNvSpPr txBox="1"/>
          <p:nvPr/>
        </p:nvSpPr>
        <p:spPr>
          <a:xfrm>
            <a:off x="0" y="6331577"/>
            <a:ext cx="9505838" cy="1631216"/>
          </a:xfrm>
          <a:prstGeom prst="rect">
            <a:avLst/>
          </a:prstGeom>
          <a:noFill/>
        </p:spPr>
        <p:txBody>
          <a:bodyPr wrap="square" rtlCol="0">
            <a:spAutoFit/>
          </a:bodyPr>
          <a:lstStyle/>
          <a:p>
            <a:r>
              <a:rPr lang="fi-FI" sz="2000" dirty="0" smtClean="0">
                <a:solidFill>
                  <a:srgbClr val="FF0000"/>
                </a:solidFill>
              </a:rPr>
              <a:t>*</a:t>
            </a:r>
            <a:r>
              <a:rPr lang="fi-FI" sz="2000" dirty="0" smtClean="0"/>
              <a:t>V.L. </a:t>
            </a:r>
            <a:r>
              <a:rPr lang="fi-FI" sz="2000" dirty="0" err="1" smtClean="0"/>
              <a:t>Oliveira</a:t>
            </a:r>
            <a:r>
              <a:rPr lang="fi-FI" sz="2000" dirty="0" smtClean="0"/>
              <a:t> </a:t>
            </a:r>
            <a:r>
              <a:rPr lang="fi-FI" sz="2000" dirty="0" err="1"/>
              <a:t>Cavalli</a:t>
            </a:r>
            <a:r>
              <a:rPr lang="fi-FI" sz="2000" dirty="0"/>
              <a:t> </a:t>
            </a:r>
            <a:r>
              <a:rPr lang="fi-FI" sz="2000" dirty="0" smtClean="0"/>
              <a:t> et al., </a:t>
            </a:r>
            <a:r>
              <a:rPr lang="en-US" sz="2000" dirty="0"/>
              <a:t>Free Radical Biology and </a:t>
            </a:r>
            <a:r>
              <a:rPr lang="en-US" sz="2000" dirty="0" smtClean="0"/>
              <a:t>Medicine 65, Dec. 2013, 335-346.</a:t>
            </a:r>
            <a:endParaRPr lang="en-US" sz="2000" dirty="0"/>
          </a:p>
          <a:p>
            <a:r>
              <a:rPr lang="en-US" sz="2000" dirty="0" smtClean="0"/>
              <a:t> </a:t>
            </a:r>
            <a:endParaRPr lang="en-US" sz="2000" dirty="0"/>
          </a:p>
          <a:p>
            <a:r>
              <a:rPr lang="fi-FI" sz="2000" dirty="0"/>
              <a:t/>
            </a:r>
            <a:br>
              <a:rPr lang="fi-FI" sz="2000" dirty="0"/>
            </a:br>
            <a:endParaRPr lang="fi-FI" sz="2000" dirty="0"/>
          </a:p>
          <a:p>
            <a:endParaRPr lang="en-US" sz="2000" dirty="0"/>
          </a:p>
        </p:txBody>
      </p:sp>
      <p:pic>
        <p:nvPicPr>
          <p:cNvPr id="5" name="Picture 4" descr="rat_test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575" y="1610750"/>
            <a:ext cx="3181989" cy="1941829"/>
          </a:xfrm>
          <a:prstGeom prst="rect">
            <a:avLst/>
          </a:prstGeom>
        </p:spPr>
      </p:pic>
    </p:spTree>
    <p:extLst>
      <p:ext uri="{BB962C8B-B14F-4D97-AF65-F5344CB8AC3E}">
        <p14:creationId xmlns:p14="http://schemas.microsoft.com/office/powerpoint/2010/main" val="207029472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91" y="151716"/>
            <a:ext cx="8686800" cy="1143000"/>
          </a:xfrm>
        </p:spPr>
        <p:txBody>
          <a:bodyPr>
            <a:normAutofit fontScale="90000"/>
          </a:bodyPr>
          <a:lstStyle/>
          <a:p>
            <a:r>
              <a:rPr lang="en-US" b="1" dirty="0" smtClean="0"/>
              <a:t>Fertility Rates are Dropping Worldwide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219200"/>
            <a:ext cx="8229600" cy="4525963"/>
          </a:xfrm>
        </p:spPr>
        <p:txBody>
          <a:bodyPr>
            <a:normAutofit lnSpcReduction="10000"/>
          </a:bodyPr>
          <a:lstStyle/>
          <a:p>
            <a:r>
              <a:rPr lang="en-US" dirty="0" smtClean="0"/>
              <a:t>Fertility rates are falling rapidly in countries around the world, often to below 2.0.</a:t>
            </a:r>
          </a:p>
          <a:p>
            <a:pPr lvl="1"/>
            <a:r>
              <a:rPr lang="en-US" dirty="0" smtClean="0"/>
              <a:t>Cultural changes play a role</a:t>
            </a:r>
          </a:p>
          <a:p>
            <a:pPr lvl="1"/>
            <a:r>
              <a:rPr lang="en-US" dirty="0" smtClean="0"/>
              <a:t>But glyphosate is likely contributing as well</a:t>
            </a:r>
          </a:p>
          <a:p>
            <a:r>
              <a:rPr lang="en-US" dirty="0" smtClean="0"/>
              <a:t>Sperm depend on cholesterol sulfate for decapitation and fertilization</a:t>
            </a:r>
          </a:p>
          <a:p>
            <a:r>
              <a:rPr lang="en-US" dirty="0" smtClean="0"/>
              <a:t>Cholesterol sulfate synthesis depends on cytochrome P450 (CYP) enzymes </a:t>
            </a:r>
          </a:p>
          <a:p>
            <a:r>
              <a:rPr lang="en-US" dirty="0" smtClean="0"/>
              <a:t>Glyphosate disrupts CYP enzyme function</a:t>
            </a:r>
            <a:endParaRPr lang="en-US" dirty="0"/>
          </a:p>
        </p:txBody>
      </p:sp>
      <p:sp>
        <p:nvSpPr>
          <p:cNvPr id="4" name="TextBox 3"/>
          <p:cNvSpPr txBox="1"/>
          <p:nvPr/>
        </p:nvSpPr>
        <p:spPr>
          <a:xfrm>
            <a:off x="1500751" y="6396335"/>
            <a:ext cx="7080033" cy="461665"/>
          </a:xfrm>
          <a:prstGeom prst="rect">
            <a:avLst/>
          </a:prstGeom>
          <a:noFill/>
        </p:spPr>
        <p:txBody>
          <a:bodyPr wrap="none" rtlCol="0">
            <a:spAutoFit/>
          </a:bodyPr>
          <a:lstStyle/>
          <a:p>
            <a:r>
              <a:rPr lang="en-US" sz="2400" dirty="0" smtClean="0">
                <a:solidFill>
                  <a:srgbClr val="FF0000"/>
                </a:solidFill>
              </a:rPr>
              <a:t>*</a:t>
            </a:r>
            <a:r>
              <a:rPr lang="en-US" sz="2400" dirty="0" smtClean="0"/>
              <a:t>A</a:t>
            </a:r>
            <a:r>
              <a:rPr lang="en-US" sz="2400" dirty="0"/>
              <a:t>. </a:t>
            </a:r>
            <a:r>
              <a:rPr lang="en-US" sz="2400" dirty="0" err="1"/>
              <a:t>Samsel</a:t>
            </a:r>
            <a:r>
              <a:rPr lang="en-US" sz="2400" dirty="0"/>
              <a:t> and S. Seneff, Entropy 2013, 15, 1416-1463.</a:t>
            </a:r>
          </a:p>
        </p:txBody>
      </p:sp>
    </p:spTree>
    <p:extLst>
      <p:ext uri="{BB962C8B-B14F-4D97-AF65-F5344CB8AC3E}">
        <p14:creationId xmlns:p14="http://schemas.microsoft.com/office/powerpoint/2010/main" val="283254939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"Male fertility under threat as average sperm counts </a:t>
            </a:r>
            <a:r>
              <a:rPr lang="en-US" b="1" dirty="0" smtClean="0"/>
              <a:t>drop”</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a:t>Study of 26,600 men in France found sperm concentration had decreased by 32% since the 1990s.</a:t>
            </a:r>
          </a:p>
          <a:p>
            <a:r>
              <a:rPr lang="en-US" dirty="0"/>
              <a:t>Numbers steadily dropped by 2% per year from 1989 to 2005.</a:t>
            </a:r>
          </a:p>
          <a:p>
            <a:r>
              <a:rPr lang="en-US" dirty="0"/>
              <a:t>Proportion of normally formed sperm also declined by about 1/3.</a:t>
            </a:r>
          </a:p>
        </p:txBody>
      </p:sp>
      <p:pic>
        <p:nvPicPr>
          <p:cNvPr id="4" name="Picture 3" descr="spe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810" y="4819201"/>
            <a:ext cx="2059845" cy="1544884"/>
          </a:xfrm>
          <a:prstGeom prst="rect">
            <a:avLst/>
          </a:prstGeom>
        </p:spPr>
      </p:pic>
      <p:sp>
        <p:nvSpPr>
          <p:cNvPr id="5" name="TextBox 4"/>
          <p:cNvSpPr txBox="1"/>
          <p:nvPr/>
        </p:nvSpPr>
        <p:spPr>
          <a:xfrm>
            <a:off x="457200" y="6333371"/>
            <a:ext cx="6070317" cy="400110"/>
          </a:xfrm>
          <a:prstGeom prst="rect">
            <a:avLst/>
          </a:prstGeom>
          <a:noFill/>
        </p:spPr>
        <p:txBody>
          <a:bodyPr wrap="none" rtlCol="0">
            <a:spAutoFit/>
          </a:bodyPr>
          <a:lstStyle/>
          <a:p>
            <a:r>
              <a:rPr lang="fr-FR" sz="2000" dirty="0">
                <a:solidFill>
                  <a:srgbClr val="FF0000"/>
                </a:solidFill>
              </a:rPr>
              <a:t>*</a:t>
            </a:r>
            <a:r>
              <a:rPr lang="fr-FR" sz="2000" dirty="0"/>
              <a:t> M. Rolland et al., Hum </a:t>
            </a:r>
            <a:r>
              <a:rPr lang="fr-FR" sz="2000" dirty="0" err="1"/>
              <a:t>Reprod</a:t>
            </a:r>
            <a:r>
              <a:rPr lang="fr-FR" sz="2000" dirty="0"/>
              <a:t>. 2013 Feb;28(2):462-70.</a:t>
            </a:r>
            <a:endParaRPr lang="en-US" sz="2000" dirty="0"/>
          </a:p>
        </p:txBody>
      </p:sp>
    </p:spTree>
    <p:extLst>
      <p:ext uri="{BB962C8B-B14F-4D97-AF65-F5344CB8AC3E}">
        <p14:creationId xmlns:p14="http://schemas.microsoft.com/office/powerpoint/2010/main" val="41298897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Glyphosate Making Us Obese?</a:t>
            </a:r>
            <a:endParaRPr lang="en-US" b="1" dirty="0"/>
          </a:p>
        </p:txBody>
      </p:sp>
      <p:pic>
        <p:nvPicPr>
          <p:cNvPr id="4" name="Content Placeholder 3" descr="Obesity.jpg"/>
          <p:cNvPicPr>
            <a:picLocks noGrp="1" noChangeAspect="1"/>
          </p:cNvPicPr>
          <p:nvPr>
            <p:ph idx="1"/>
          </p:nvPr>
        </p:nvPicPr>
        <p:blipFill>
          <a:blip r:embed="rId2">
            <a:extLst>
              <a:ext uri="{28A0092B-C50C-407E-A947-70E740481C1C}">
                <a14:useLocalDpi xmlns:a14="http://schemas.microsoft.com/office/drawing/2010/main" val="0"/>
              </a:ext>
            </a:extLst>
          </a:blip>
          <a:srcRect l="-15776" r="-15776"/>
          <a:stretch>
            <a:fillRect/>
          </a:stretch>
        </p:blipFill>
        <p:spPr/>
      </p:pic>
    </p:spTree>
    <p:extLst>
      <p:ext uri="{BB962C8B-B14F-4D97-AF65-F5344CB8AC3E}">
        <p14:creationId xmlns:p14="http://schemas.microsoft.com/office/powerpoint/2010/main" val="66469460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gar_obesity_plot.png"/>
          <p:cNvPicPr>
            <a:picLocks noGrp="1" noChangeAspect="1"/>
          </p:cNvPicPr>
          <p:nvPr>
            <p:ph idx="1"/>
          </p:nvPr>
        </p:nvPicPr>
        <p:blipFill>
          <a:blip r:embed="rId3">
            <a:extLst>
              <a:ext uri="{28A0092B-C50C-407E-A947-70E740481C1C}">
                <a14:useLocalDpi xmlns:a14="http://schemas.microsoft.com/office/drawing/2010/main" val="0"/>
              </a:ext>
            </a:extLst>
          </a:blip>
          <a:srcRect l="-11629" r="-11629"/>
          <a:stretch>
            <a:fillRect/>
          </a:stretch>
        </p:blipFill>
        <p:spPr>
          <a:xfrm>
            <a:off x="-870978" y="884695"/>
            <a:ext cx="9557778" cy="5256410"/>
          </a:xfrm>
        </p:spPr>
      </p:pic>
      <p:sp>
        <p:nvSpPr>
          <p:cNvPr id="5" name="TextBox 4"/>
          <p:cNvSpPr txBox="1"/>
          <p:nvPr/>
        </p:nvSpPr>
        <p:spPr>
          <a:xfrm>
            <a:off x="2056411" y="6366590"/>
            <a:ext cx="6844016" cy="400110"/>
          </a:xfrm>
          <a:prstGeom prst="rect">
            <a:avLst/>
          </a:prstGeom>
          <a:noFill/>
        </p:spPr>
        <p:txBody>
          <a:bodyPr wrap="none" rtlCol="0">
            <a:spAutoFit/>
          </a:bodyPr>
          <a:lstStyle/>
          <a:p>
            <a:r>
              <a:rPr lang="en-US" sz="2000" dirty="0" smtClean="0">
                <a:solidFill>
                  <a:srgbClr val="FF0000"/>
                </a:solidFill>
              </a:rPr>
              <a:t>*</a:t>
            </a:r>
            <a:r>
              <a:rPr lang="fr-FR" sz="2000" dirty="0"/>
              <a:t>Figure 1 in R.J. Johnson et al., Am J Clin </a:t>
            </a:r>
            <a:r>
              <a:rPr lang="fr-FR" sz="2000" dirty="0" err="1"/>
              <a:t>Nutr</a:t>
            </a:r>
            <a:r>
              <a:rPr lang="fr-FR" sz="2000" dirty="0"/>
              <a:t> 2007;86:899–906.</a:t>
            </a:r>
            <a:endParaRPr lang="en-US" sz="2000" dirty="0"/>
          </a:p>
        </p:txBody>
      </p:sp>
      <p:sp>
        <p:nvSpPr>
          <p:cNvPr id="2" name="Title 1"/>
          <p:cNvSpPr>
            <a:spLocks noGrp="1"/>
          </p:cNvSpPr>
          <p:nvPr>
            <p:ph type="title"/>
          </p:nvPr>
        </p:nvSpPr>
        <p:spPr>
          <a:xfrm>
            <a:off x="457200" y="-85584"/>
            <a:ext cx="8229600" cy="1143000"/>
          </a:xfrm>
          <a:solidFill>
            <a:srgbClr val="FFFFFF"/>
          </a:solidFill>
        </p:spPr>
        <p:txBody>
          <a:bodyPr/>
          <a:lstStyle/>
          <a:p>
            <a:r>
              <a:rPr lang="en-US" b="1" dirty="0" smtClean="0"/>
              <a:t>Obesity in US over Time</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1535774" y="1531714"/>
            <a:ext cx="4483386" cy="954107"/>
          </a:xfrm>
          <a:prstGeom prst="rect">
            <a:avLst/>
          </a:prstGeom>
          <a:solidFill>
            <a:srgbClr val="FFF9A2"/>
          </a:solidFill>
          <a:ln>
            <a:solidFill>
              <a:schemeClr val="tx1"/>
            </a:solidFill>
          </a:ln>
        </p:spPr>
        <p:txBody>
          <a:bodyPr wrap="square" rtlCol="0">
            <a:spAutoFit/>
          </a:bodyPr>
          <a:lstStyle/>
          <a:p>
            <a:pPr algn="ctr"/>
            <a:r>
              <a:rPr lang="en-US" sz="2800" dirty="0" smtClean="0"/>
              <a:t>Glyphosate was introduced into the food chain in 1975</a:t>
            </a:r>
            <a:endParaRPr lang="en-US" sz="2800" dirty="0"/>
          </a:p>
        </p:txBody>
      </p:sp>
      <p:cxnSp>
        <p:nvCxnSpPr>
          <p:cNvPr id="8" name="Straight Arrow Connector 7"/>
          <p:cNvCxnSpPr/>
          <p:nvPr/>
        </p:nvCxnSpPr>
        <p:spPr>
          <a:xfrm flipV="1">
            <a:off x="6140941" y="4331368"/>
            <a:ext cx="0" cy="71319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7746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2"/>
          <p:cNvGraphicFramePr>
            <a:graphicFrameLocks noChangeAspect="1"/>
          </p:cNvGraphicFramePr>
          <p:nvPr>
            <p:extLst>
              <p:ext uri="{D42A27DB-BD31-4B8C-83A1-F6EECF244321}">
                <p14:modId xmlns:p14="http://schemas.microsoft.com/office/powerpoint/2010/main" val="1931268648"/>
              </p:ext>
            </p:extLst>
          </p:nvPr>
        </p:nvGraphicFramePr>
        <p:xfrm>
          <a:off x="848719" y="641350"/>
          <a:ext cx="7545388" cy="5484813"/>
        </p:xfrm>
        <a:graphic>
          <a:graphicData uri="http://schemas.openxmlformats.org/presentationml/2006/ole">
            <mc:AlternateContent xmlns:mc="http://schemas.openxmlformats.org/markup-compatibility/2006">
              <mc:Choice xmlns:v="urn:schemas-microsoft-com:vml" Requires="v">
                <p:oleObj spid="_x0000_s2097" r:id="rId3" imgW="7546320" imgH="5485320" progId="">
                  <p:embed/>
                </p:oleObj>
              </mc:Choice>
              <mc:Fallback>
                <p:oleObj r:id="rId3" imgW="7546320" imgH="54853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719" y="641350"/>
                        <a:ext cx="7545388" cy="54848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 name="TextBox 4"/>
          <p:cNvSpPr txBox="1"/>
          <p:nvPr/>
        </p:nvSpPr>
        <p:spPr>
          <a:xfrm>
            <a:off x="1284299" y="6126163"/>
            <a:ext cx="7201609" cy="646329"/>
          </a:xfrm>
          <a:prstGeom prst="rect">
            <a:avLst/>
          </a:prstGeom>
          <a:noFill/>
        </p:spPr>
        <p:txBody>
          <a:bodyPr wrap="none" lIns="91439" tIns="45719" rIns="91439" bIns="45719" rtlCol="0">
            <a:spAutoFit/>
          </a:bodyPr>
          <a:lstStyle/>
          <a:p>
            <a:pPr algn="ctr"/>
            <a:r>
              <a:rPr lang="en-US" dirty="0" smtClean="0"/>
              <a:t>Nancy Swanson, </a:t>
            </a:r>
            <a:r>
              <a:rPr lang="en-US" dirty="0" smtClean="0">
                <a:hlinkClick r:id="rId5"/>
              </a:rPr>
              <a:t>http</a:t>
            </a:r>
            <a:r>
              <a:rPr lang="en-US" dirty="0">
                <a:hlinkClick r:id="rId5"/>
              </a:rPr>
              <a:t>://www.examiner.com/article</a:t>
            </a:r>
            <a:r>
              <a:rPr lang="en-US" dirty="0" smtClean="0">
                <a:hlinkClick r:id="rId5"/>
              </a:rPr>
              <a:t>/</a:t>
            </a:r>
            <a:endParaRPr lang="en-US" dirty="0" smtClean="0"/>
          </a:p>
          <a:p>
            <a:pPr algn="ctr"/>
            <a:r>
              <a:rPr lang="en-US" dirty="0" smtClean="0"/>
              <a:t>data</a:t>
            </a:r>
            <a:r>
              <a:rPr lang="en-US" dirty="0"/>
              <a:t>-show-correlations-between-increase-neurological-diseases-and-gmos</a:t>
            </a:r>
          </a:p>
        </p:txBody>
      </p:sp>
    </p:spTree>
    <p:extLst>
      <p:ext uri="{BB962C8B-B14F-4D97-AF65-F5344CB8AC3E}">
        <p14:creationId xmlns:p14="http://schemas.microsoft.com/office/powerpoint/2010/main" val="29882383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One in Two in 2025?</a:t>
            </a:r>
            <a:endParaRPr lang="en-US" b="1" dirty="0"/>
          </a:p>
        </p:txBody>
      </p:sp>
      <p:pic>
        <p:nvPicPr>
          <p:cNvPr id="4" name="Picture 3" descr="k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79" y="2433122"/>
            <a:ext cx="2969406" cy="2969406"/>
          </a:xfrm>
          <a:prstGeom prst="rect">
            <a:avLst/>
          </a:prstGeom>
        </p:spPr>
      </p:pic>
      <p:pic>
        <p:nvPicPr>
          <p:cNvPr id="6" name="Picture 5" descr="cartoon_gi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92" y="2358426"/>
            <a:ext cx="2353115" cy="3361593"/>
          </a:xfrm>
          <a:prstGeom prst="rect">
            <a:avLst/>
          </a:prstGeom>
        </p:spPr>
      </p:pic>
      <p:sp>
        <p:nvSpPr>
          <p:cNvPr id="7" name="TextBox 6"/>
          <p:cNvSpPr txBox="1"/>
          <p:nvPr/>
        </p:nvSpPr>
        <p:spPr>
          <a:xfrm>
            <a:off x="1375600" y="5720019"/>
            <a:ext cx="6412691" cy="584776"/>
          </a:xfrm>
          <a:prstGeom prst="rect">
            <a:avLst/>
          </a:prstGeom>
          <a:solidFill>
            <a:srgbClr val="FFF9A2"/>
          </a:solidFill>
          <a:ln>
            <a:solidFill>
              <a:srgbClr val="000000"/>
            </a:solidFill>
          </a:ln>
        </p:spPr>
        <p:txBody>
          <a:bodyPr wrap="square" rtlCol="0">
            <a:spAutoFit/>
          </a:bodyPr>
          <a:lstStyle/>
          <a:p>
            <a:pPr algn="ctr"/>
            <a:r>
              <a:rPr lang="en-US" sz="3200" dirty="0" smtClean="0"/>
              <a:t>The rate was 1 in 10,000 in 1970</a:t>
            </a:r>
            <a:endParaRPr lang="en-US" sz="3200" dirty="0"/>
          </a:p>
        </p:txBody>
      </p:sp>
    </p:spTree>
    <p:extLst>
      <p:ext uri="{BB962C8B-B14F-4D97-AF65-F5344CB8AC3E}">
        <p14:creationId xmlns:p14="http://schemas.microsoft.com/office/powerpoint/2010/main" val="19903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dirty="0" smtClean="0"/>
              <a:t>Nancy Swanson’s Data: Pearson Correlation Coefficients between Diseases and Roundup</a:t>
            </a:r>
            <a:r>
              <a:rPr lang="en-US" sz="3200" b="1" dirty="0" smtClean="0">
                <a:solidFill>
                  <a:srgbClr val="FF0000"/>
                </a:solidFill>
              </a:rPr>
              <a:t>*</a:t>
            </a:r>
            <a:endParaRPr lang="en-US" sz="3200" b="1" dirty="0">
              <a:solidFill>
                <a:srgbClr val="FF0000"/>
              </a:solidFill>
            </a:endParaRPr>
          </a:p>
        </p:txBody>
      </p:sp>
      <p:sp>
        <p:nvSpPr>
          <p:cNvPr id="7" name="TextBox 6"/>
          <p:cNvSpPr txBox="1"/>
          <p:nvPr/>
        </p:nvSpPr>
        <p:spPr>
          <a:xfrm>
            <a:off x="4023229" y="1100782"/>
            <a:ext cx="3163396" cy="461665"/>
          </a:xfrm>
          <a:prstGeom prst="rect">
            <a:avLst/>
          </a:prstGeom>
          <a:noFill/>
        </p:spPr>
        <p:txBody>
          <a:bodyPr wrap="none" rtlCol="0">
            <a:spAutoFit/>
          </a:bodyPr>
          <a:lstStyle/>
          <a:p>
            <a:r>
              <a:rPr lang="en-US" sz="2400" b="1" dirty="0" smtClean="0"/>
              <a:t>Glyphosate Application</a:t>
            </a:r>
            <a:endParaRPr lang="en-US" sz="2400" b="1" dirty="0"/>
          </a:p>
        </p:txBody>
      </p:sp>
      <p:pic>
        <p:nvPicPr>
          <p:cNvPr id="10" name="Picture 9" descr="statistical_snap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288" y="1805805"/>
            <a:ext cx="8369080" cy="4742479"/>
          </a:xfrm>
          <a:prstGeom prst="rect">
            <a:avLst/>
          </a:prstGeom>
        </p:spPr>
      </p:pic>
      <p:sp>
        <p:nvSpPr>
          <p:cNvPr id="12" name="TextBox 11"/>
          <p:cNvSpPr txBox="1"/>
          <p:nvPr/>
        </p:nvSpPr>
        <p:spPr>
          <a:xfrm>
            <a:off x="5063066" y="6488668"/>
            <a:ext cx="4209806" cy="369332"/>
          </a:xfrm>
          <a:prstGeom prst="rect">
            <a:avLst/>
          </a:prstGeom>
          <a:noFill/>
        </p:spPr>
        <p:txBody>
          <a:bodyPr wrap="none" rtlCol="0">
            <a:spAutoFit/>
          </a:bodyPr>
          <a:lstStyle/>
          <a:p>
            <a:r>
              <a:rPr lang="en-US" dirty="0" smtClean="0">
                <a:solidFill>
                  <a:srgbClr val="FF0000"/>
                </a:solidFill>
              </a:rPr>
              <a:t>*</a:t>
            </a:r>
            <a:r>
              <a:rPr lang="en-US" dirty="0" smtClean="0"/>
              <a:t>Nancy Swanson, personal communication</a:t>
            </a:r>
            <a:endParaRPr lang="en-US" dirty="0"/>
          </a:p>
        </p:txBody>
      </p:sp>
      <p:sp>
        <p:nvSpPr>
          <p:cNvPr id="3" name="TextBox 2"/>
          <p:cNvSpPr txBox="1"/>
          <p:nvPr/>
        </p:nvSpPr>
        <p:spPr>
          <a:xfrm>
            <a:off x="3969008" y="1435157"/>
            <a:ext cx="2934968" cy="461665"/>
          </a:xfrm>
          <a:prstGeom prst="rect">
            <a:avLst/>
          </a:prstGeom>
          <a:noFill/>
        </p:spPr>
        <p:txBody>
          <a:bodyPr wrap="none" rtlCol="0">
            <a:spAutoFit/>
          </a:bodyPr>
          <a:lstStyle/>
          <a:p>
            <a:r>
              <a:rPr lang="en-US" sz="2400" dirty="0"/>
              <a:t> </a:t>
            </a:r>
            <a:r>
              <a:rPr lang="en-US" sz="2400" dirty="0" smtClean="0"/>
              <a:t>Correlation     P-value     </a:t>
            </a:r>
            <a:endParaRPr lang="en-US" sz="2400" dirty="0"/>
          </a:p>
        </p:txBody>
      </p:sp>
      <p:sp>
        <p:nvSpPr>
          <p:cNvPr id="4" name="Rectangle 3"/>
          <p:cNvSpPr/>
          <p:nvPr/>
        </p:nvSpPr>
        <p:spPr>
          <a:xfrm>
            <a:off x="6975061" y="1562447"/>
            <a:ext cx="3100025" cy="492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284842" y="1831205"/>
            <a:ext cx="1822284" cy="461665"/>
          </a:xfrm>
          <a:prstGeom prst="rect">
            <a:avLst/>
          </a:prstGeom>
          <a:solidFill>
            <a:srgbClr val="FFFFC6"/>
          </a:solidFill>
          <a:ln>
            <a:solidFill>
              <a:schemeClr val="tx1"/>
            </a:solidFill>
          </a:ln>
        </p:spPr>
        <p:txBody>
          <a:bodyPr wrap="none" rtlCol="0">
            <a:spAutoFit/>
          </a:bodyPr>
          <a:lstStyle/>
          <a:p>
            <a:r>
              <a:rPr lang="en-US" sz="2400" dirty="0" smtClean="0"/>
              <a:t>0.000000976</a:t>
            </a:r>
            <a:endParaRPr lang="en-US" sz="2400" dirty="0"/>
          </a:p>
        </p:txBody>
      </p:sp>
    </p:spTree>
    <p:extLst>
      <p:ext uri="{BB962C8B-B14F-4D97-AF65-F5344CB8AC3E}">
        <p14:creationId xmlns:p14="http://schemas.microsoft.com/office/powerpoint/2010/main" val="4047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457199" y="1414463"/>
            <a:ext cx="8416925" cy="4813300"/>
          </a:xfrm>
        </p:spPr>
        <p:txBody>
          <a:bodyPr>
            <a:normAutofit fontScale="92500" lnSpcReduction="10000"/>
          </a:bodyPr>
          <a:lstStyle/>
          <a:p>
            <a:r>
              <a:rPr lang="en-US" dirty="0" smtClean="0"/>
              <a:t>Glyphosate is a known endocrine disruptor</a:t>
            </a:r>
          </a:p>
          <a:p>
            <a:pPr lvl="1"/>
            <a:r>
              <a:rPr lang="en-US" dirty="0" smtClean="0"/>
              <a:t>Contributes to infertility and birth defects</a:t>
            </a:r>
          </a:p>
          <a:p>
            <a:pPr lvl="1"/>
            <a:r>
              <a:rPr lang="en-US" dirty="0" smtClean="0"/>
              <a:t>Glyphosate causes breast tumor cells to proliferate at concentrations of parts per trillion</a:t>
            </a:r>
          </a:p>
          <a:p>
            <a:r>
              <a:rPr lang="en-US" dirty="0" smtClean="0"/>
              <a:t>Glyphosate </a:t>
            </a:r>
            <a:r>
              <a:rPr lang="en-US" dirty="0" err="1" smtClean="0"/>
              <a:t>upregulates</a:t>
            </a:r>
            <a:r>
              <a:rPr lang="en-US" dirty="0" smtClean="0"/>
              <a:t> retinoic acid which causes microcephaly and anencephaly</a:t>
            </a:r>
          </a:p>
          <a:p>
            <a:pPr lvl="1"/>
            <a:r>
              <a:rPr lang="en-US" dirty="0" smtClean="0"/>
              <a:t>This could explain recent high incidence of anencephaly in Yakima, </a:t>
            </a:r>
            <a:r>
              <a:rPr lang="en-US" dirty="0" smtClean="0"/>
              <a:t>WA</a:t>
            </a:r>
          </a:p>
          <a:p>
            <a:r>
              <a:rPr lang="en-US" dirty="0" smtClean="0"/>
              <a:t> </a:t>
            </a:r>
            <a:r>
              <a:rPr lang="en-US" dirty="0" smtClean="0"/>
              <a:t>Many diseases and conditions on the rise today are strongly associated with glyphosate application on corn and soy</a:t>
            </a:r>
            <a:endParaRPr lang="en-US" dirty="0"/>
          </a:p>
        </p:txBody>
      </p:sp>
    </p:spTree>
    <p:extLst>
      <p:ext uri="{BB962C8B-B14F-4D97-AF65-F5344CB8AC3E}">
        <p14:creationId xmlns:p14="http://schemas.microsoft.com/office/powerpoint/2010/main" val="293663100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199" y="1600200"/>
            <a:ext cx="7704001" cy="4525963"/>
          </a:xfrm>
        </p:spPr>
        <p:txBody>
          <a:bodyPr/>
          <a:lstStyle/>
          <a:p>
            <a:r>
              <a:rPr lang="en-US" dirty="0" smtClean="0"/>
              <a:t>Autism Epidemic</a:t>
            </a:r>
          </a:p>
          <a:p>
            <a:r>
              <a:rPr lang="en-US" dirty="0" smtClean="0"/>
              <a:t>Digestive Disorders and Kidney Failure</a:t>
            </a:r>
            <a:endParaRPr lang="en-US" dirty="0"/>
          </a:p>
          <a:p>
            <a:r>
              <a:rPr lang="en-US" dirty="0" smtClean="0"/>
              <a:t>Endocrine Disruption,  Cancer and Obesity</a:t>
            </a:r>
            <a:endParaRPr lang="en-US" dirty="0"/>
          </a:p>
          <a:p>
            <a:r>
              <a:rPr lang="en-US" i="1" dirty="0" smtClean="0">
                <a:solidFill>
                  <a:srgbClr val="FF0000"/>
                </a:solidFill>
              </a:rPr>
              <a:t>Are We </a:t>
            </a:r>
            <a:r>
              <a:rPr lang="en-US" i="1" dirty="0">
                <a:solidFill>
                  <a:srgbClr val="FF0000"/>
                </a:solidFill>
              </a:rPr>
              <a:t>E</a:t>
            </a:r>
            <a:r>
              <a:rPr lang="en-US" i="1" dirty="0" smtClean="0">
                <a:solidFill>
                  <a:srgbClr val="FF0000"/>
                </a:solidFill>
              </a:rPr>
              <a:t>xposed?</a:t>
            </a:r>
          </a:p>
          <a:p>
            <a:r>
              <a:rPr lang="en-US" dirty="0" smtClean="0"/>
              <a:t>Summary</a:t>
            </a:r>
          </a:p>
        </p:txBody>
      </p:sp>
    </p:spTree>
    <p:extLst>
      <p:ext uri="{BB962C8B-B14F-4D97-AF65-F5344CB8AC3E}">
        <p14:creationId xmlns:p14="http://schemas.microsoft.com/office/powerpoint/2010/main" val="236934864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51" y="36513"/>
            <a:ext cx="8229600" cy="1143000"/>
          </a:xfrm>
        </p:spPr>
        <p:txBody>
          <a:bodyPr/>
          <a:lstStyle/>
          <a:p>
            <a:r>
              <a:rPr lang="en-US" b="1" dirty="0" smtClean="0"/>
              <a:t>Is Glyphosate in Our Food?</a:t>
            </a:r>
            <a:endParaRPr lang="en-US" b="1" dirty="0"/>
          </a:p>
        </p:txBody>
      </p:sp>
      <p:pic>
        <p:nvPicPr>
          <p:cNvPr id="6" name="Content Placeholder 5" descr="junkfood.jpg"/>
          <p:cNvPicPr>
            <a:picLocks noGrp="1" noChangeAspect="1"/>
          </p:cNvPicPr>
          <p:nvPr>
            <p:ph idx="1"/>
          </p:nvPr>
        </p:nvPicPr>
        <p:blipFill>
          <a:blip r:embed="rId2">
            <a:extLst>
              <a:ext uri="{28A0092B-C50C-407E-A947-70E740481C1C}">
                <a14:useLocalDpi xmlns:a14="http://schemas.microsoft.com/office/drawing/2010/main" val="0"/>
              </a:ext>
            </a:extLst>
          </a:blip>
          <a:srcRect l="-14651" r="-14651"/>
          <a:stretch>
            <a:fillRect/>
          </a:stretch>
        </p:blipFill>
        <p:spPr/>
      </p:pic>
      <p:sp>
        <p:nvSpPr>
          <p:cNvPr id="7" name="TextBox 6"/>
          <p:cNvSpPr txBox="1"/>
          <p:nvPr/>
        </p:nvSpPr>
        <p:spPr>
          <a:xfrm>
            <a:off x="4102847" y="1221102"/>
            <a:ext cx="4046450" cy="461665"/>
          </a:xfrm>
          <a:prstGeom prst="rect">
            <a:avLst/>
          </a:prstGeom>
          <a:solidFill>
            <a:srgbClr val="FFF9A2"/>
          </a:solidFill>
          <a:ln>
            <a:solidFill>
              <a:srgbClr val="000000"/>
            </a:solidFill>
          </a:ln>
        </p:spPr>
        <p:txBody>
          <a:bodyPr wrap="none" rtlCol="0">
            <a:spAutoFit/>
          </a:bodyPr>
          <a:lstStyle/>
          <a:p>
            <a:r>
              <a:rPr lang="en-US" sz="2400" dirty="0" smtClean="0"/>
              <a:t>High fructose GMO corn syrup</a:t>
            </a:r>
            <a:endParaRPr lang="en-US" sz="2400" dirty="0"/>
          </a:p>
        </p:txBody>
      </p:sp>
      <p:sp>
        <p:nvSpPr>
          <p:cNvPr id="8" name="TextBox 7"/>
          <p:cNvSpPr txBox="1"/>
          <p:nvPr/>
        </p:nvSpPr>
        <p:spPr>
          <a:xfrm>
            <a:off x="191247" y="3339548"/>
            <a:ext cx="2960967" cy="461665"/>
          </a:xfrm>
          <a:prstGeom prst="rect">
            <a:avLst/>
          </a:prstGeom>
          <a:solidFill>
            <a:srgbClr val="FFF9A2"/>
          </a:solidFill>
          <a:ln>
            <a:solidFill>
              <a:srgbClr val="000000"/>
            </a:solidFill>
          </a:ln>
        </p:spPr>
        <p:txBody>
          <a:bodyPr wrap="none" rtlCol="0">
            <a:spAutoFit/>
          </a:bodyPr>
          <a:lstStyle/>
          <a:p>
            <a:r>
              <a:rPr lang="en-US" sz="2400" dirty="0" smtClean="0"/>
              <a:t>GMO soy protein filler</a:t>
            </a:r>
            <a:endParaRPr lang="en-US" sz="2400" dirty="0"/>
          </a:p>
        </p:txBody>
      </p:sp>
      <p:sp>
        <p:nvSpPr>
          <p:cNvPr id="9" name="TextBox 8"/>
          <p:cNvSpPr txBox="1"/>
          <p:nvPr/>
        </p:nvSpPr>
        <p:spPr>
          <a:xfrm>
            <a:off x="378751" y="5664498"/>
            <a:ext cx="3724096" cy="461665"/>
          </a:xfrm>
          <a:prstGeom prst="rect">
            <a:avLst/>
          </a:prstGeom>
          <a:solidFill>
            <a:srgbClr val="FFF9A2"/>
          </a:solidFill>
          <a:ln>
            <a:solidFill>
              <a:srgbClr val="000000"/>
            </a:solidFill>
          </a:ln>
        </p:spPr>
        <p:txBody>
          <a:bodyPr wrap="none" rtlCol="0">
            <a:spAutoFit/>
          </a:bodyPr>
          <a:lstStyle/>
          <a:p>
            <a:r>
              <a:rPr lang="en-US" sz="2400" dirty="0" smtClean="0"/>
              <a:t>Cows fed GMO corn and soy</a:t>
            </a:r>
            <a:endParaRPr lang="en-US" sz="2400" dirty="0"/>
          </a:p>
        </p:txBody>
      </p:sp>
      <p:sp>
        <p:nvSpPr>
          <p:cNvPr id="10" name="TextBox 9"/>
          <p:cNvSpPr txBox="1"/>
          <p:nvPr/>
        </p:nvSpPr>
        <p:spPr>
          <a:xfrm>
            <a:off x="6140824" y="5797176"/>
            <a:ext cx="2729393" cy="848658"/>
          </a:xfrm>
          <a:prstGeom prst="rect">
            <a:avLst/>
          </a:prstGeom>
          <a:solidFill>
            <a:srgbClr val="FFF9A2"/>
          </a:solidFill>
          <a:ln>
            <a:solidFill>
              <a:srgbClr val="000000"/>
            </a:solidFill>
          </a:ln>
        </p:spPr>
        <p:txBody>
          <a:bodyPr wrap="square" rtlCol="0">
            <a:spAutoFit/>
          </a:bodyPr>
          <a:lstStyle/>
          <a:p>
            <a:r>
              <a:rPr lang="en-US" sz="2400" dirty="0" smtClean="0"/>
              <a:t>Potatoes desiccated with herbicides</a:t>
            </a:r>
            <a:endParaRPr lang="en-US" sz="2400" dirty="0"/>
          </a:p>
        </p:txBody>
      </p:sp>
      <p:sp>
        <p:nvSpPr>
          <p:cNvPr id="11" name="TextBox 10"/>
          <p:cNvSpPr txBox="1"/>
          <p:nvPr/>
        </p:nvSpPr>
        <p:spPr>
          <a:xfrm>
            <a:off x="6588685" y="3570381"/>
            <a:ext cx="2337554" cy="461665"/>
          </a:xfrm>
          <a:prstGeom prst="rect">
            <a:avLst/>
          </a:prstGeom>
          <a:solidFill>
            <a:srgbClr val="FFF9A2"/>
          </a:solidFill>
          <a:ln>
            <a:solidFill>
              <a:srgbClr val="000000"/>
            </a:solidFill>
          </a:ln>
        </p:spPr>
        <p:txBody>
          <a:bodyPr wrap="square" rtlCol="0">
            <a:spAutoFit/>
          </a:bodyPr>
          <a:lstStyle/>
          <a:p>
            <a:r>
              <a:rPr lang="en-US" sz="2400" dirty="0" smtClean="0"/>
              <a:t>GMO Canola Oil</a:t>
            </a:r>
            <a:endParaRPr lang="en-US" sz="2400" dirty="0"/>
          </a:p>
        </p:txBody>
      </p:sp>
      <p:sp>
        <p:nvSpPr>
          <p:cNvPr id="12" name="TextBox 11"/>
          <p:cNvSpPr txBox="1"/>
          <p:nvPr/>
        </p:nvSpPr>
        <p:spPr>
          <a:xfrm>
            <a:off x="994703" y="1175871"/>
            <a:ext cx="2729393" cy="848658"/>
          </a:xfrm>
          <a:prstGeom prst="rect">
            <a:avLst/>
          </a:prstGeom>
          <a:solidFill>
            <a:srgbClr val="FFF9A2"/>
          </a:solidFill>
          <a:ln>
            <a:solidFill>
              <a:srgbClr val="000000"/>
            </a:solidFill>
          </a:ln>
        </p:spPr>
        <p:txBody>
          <a:bodyPr wrap="square" rtlCol="0">
            <a:spAutoFit/>
          </a:bodyPr>
          <a:lstStyle/>
          <a:p>
            <a:r>
              <a:rPr lang="en-US" sz="2400" dirty="0" smtClean="0"/>
              <a:t>Wheat desiccated with Roundup</a:t>
            </a:r>
            <a:endParaRPr lang="en-US" sz="2400" dirty="0"/>
          </a:p>
        </p:txBody>
      </p:sp>
      <p:sp>
        <p:nvSpPr>
          <p:cNvPr id="14" name="Freeform 13"/>
          <p:cNvSpPr/>
          <p:nvPr/>
        </p:nvSpPr>
        <p:spPr>
          <a:xfrm>
            <a:off x="1635161" y="4661647"/>
            <a:ext cx="471545" cy="971176"/>
          </a:xfrm>
          <a:custGeom>
            <a:avLst/>
            <a:gdLst>
              <a:gd name="connsiteX0" fmla="*/ 217545 w 471545"/>
              <a:gd name="connsiteY0" fmla="*/ 971176 h 971176"/>
              <a:gd name="connsiteX1" fmla="*/ 8368 w 471545"/>
              <a:gd name="connsiteY1" fmla="*/ 567764 h 971176"/>
              <a:gd name="connsiteX2" fmla="*/ 471545 w 471545"/>
              <a:gd name="connsiteY2" fmla="*/ 0 h 971176"/>
            </a:gdLst>
            <a:ahLst/>
            <a:cxnLst>
              <a:cxn ang="0">
                <a:pos x="connsiteX0" y="connsiteY0"/>
              </a:cxn>
              <a:cxn ang="0">
                <a:pos x="connsiteX1" y="connsiteY1"/>
              </a:cxn>
              <a:cxn ang="0">
                <a:pos x="connsiteX2" y="connsiteY2"/>
              </a:cxn>
            </a:cxnLst>
            <a:rect l="l" t="t" r="r" b="b"/>
            <a:pathLst>
              <a:path w="471545" h="971176">
                <a:moveTo>
                  <a:pt x="217545" y="971176"/>
                </a:moveTo>
                <a:cubicBezTo>
                  <a:pt x="91790" y="850401"/>
                  <a:pt x="-33965" y="729627"/>
                  <a:pt x="8368" y="567764"/>
                </a:cubicBezTo>
                <a:cubicBezTo>
                  <a:pt x="50701" y="405901"/>
                  <a:pt x="471545" y="0"/>
                  <a:pt x="471545" y="0"/>
                </a:cubicBezTo>
              </a:path>
            </a:pathLst>
          </a:custGeom>
          <a:ln w="571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106599" y="4527176"/>
            <a:ext cx="821872" cy="1120589"/>
          </a:xfrm>
          <a:custGeom>
            <a:avLst/>
            <a:gdLst>
              <a:gd name="connsiteX0" fmla="*/ 373636 w 821872"/>
              <a:gd name="connsiteY0" fmla="*/ 1120589 h 1120589"/>
              <a:gd name="connsiteX1" fmla="*/ 15048 w 821872"/>
              <a:gd name="connsiteY1" fmla="*/ 732118 h 1120589"/>
              <a:gd name="connsiteX2" fmla="*/ 821872 w 821872"/>
              <a:gd name="connsiteY2" fmla="*/ 0 h 1120589"/>
            </a:gdLst>
            <a:ahLst/>
            <a:cxnLst>
              <a:cxn ang="0">
                <a:pos x="connsiteX0" y="connsiteY0"/>
              </a:cxn>
              <a:cxn ang="0">
                <a:pos x="connsiteX1" y="connsiteY1"/>
              </a:cxn>
              <a:cxn ang="0">
                <a:pos x="connsiteX2" y="connsiteY2"/>
              </a:cxn>
            </a:cxnLst>
            <a:rect l="l" t="t" r="r" b="b"/>
            <a:pathLst>
              <a:path w="821872" h="1120589">
                <a:moveTo>
                  <a:pt x="373636" y="1120589"/>
                </a:moveTo>
                <a:cubicBezTo>
                  <a:pt x="156989" y="1019736"/>
                  <a:pt x="-59658" y="918883"/>
                  <a:pt x="15048" y="732118"/>
                </a:cubicBezTo>
                <a:cubicBezTo>
                  <a:pt x="89754" y="545353"/>
                  <a:pt x="821872" y="0"/>
                  <a:pt x="821872" y="0"/>
                </a:cubicBezTo>
              </a:path>
            </a:pathLst>
          </a:custGeom>
          <a:ln w="571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995819" y="3810000"/>
            <a:ext cx="1379828" cy="836706"/>
          </a:xfrm>
          <a:custGeom>
            <a:avLst/>
            <a:gdLst>
              <a:gd name="connsiteX0" fmla="*/ 408652 w 1379828"/>
              <a:gd name="connsiteY0" fmla="*/ 0 h 836706"/>
              <a:gd name="connsiteX1" fmla="*/ 50063 w 1379828"/>
              <a:gd name="connsiteY1" fmla="*/ 508000 h 836706"/>
              <a:gd name="connsiteX2" fmla="*/ 1379828 w 1379828"/>
              <a:gd name="connsiteY2" fmla="*/ 836706 h 836706"/>
            </a:gdLst>
            <a:ahLst/>
            <a:cxnLst>
              <a:cxn ang="0">
                <a:pos x="connsiteX0" y="connsiteY0"/>
              </a:cxn>
              <a:cxn ang="0">
                <a:pos x="connsiteX1" y="connsiteY1"/>
              </a:cxn>
              <a:cxn ang="0">
                <a:pos x="connsiteX2" y="connsiteY2"/>
              </a:cxn>
            </a:cxnLst>
            <a:rect l="l" t="t" r="r" b="b"/>
            <a:pathLst>
              <a:path w="1379828" h="836706">
                <a:moveTo>
                  <a:pt x="408652" y="0"/>
                </a:moveTo>
                <a:cubicBezTo>
                  <a:pt x="148426" y="184274"/>
                  <a:pt x="-111800" y="368549"/>
                  <a:pt x="50063" y="508000"/>
                </a:cubicBezTo>
                <a:cubicBezTo>
                  <a:pt x="211926" y="647451"/>
                  <a:pt x="1379828" y="836706"/>
                  <a:pt x="1379828" y="836706"/>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1959500" y="2017059"/>
            <a:ext cx="1536735" cy="1329765"/>
          </a:xfrm>
          <a:custGeom>
            <a:avLst/>
            <a:gdLst>
              <a:gd name="connsiteX0" fmla="*/ 356382 w 1536735"/>
              <a:gd name="connsiteY0" fmla="*/ 0 h 1329765"/>
              <a:gd name="connsiteX1" fmla="*/ 72500 w 1536735"/>
              <a:gd name="connsiteY1" fmla="*/ 672353 h 1329765"/>
              <a:gd name="connsiteX2" fmla="*/ 1536735 w 1536735"/>
              <a:gd name="connsiteY2" fmla="*/ 1329765 h 1329765"/>
            </a:gdLst>
            <a:ahLst/>
            <a:cxnLst>
              <a:cxn ang="0">
                <a:pos x="connsiteX0" y="connsiteY0"/>
              </a:cxn>
              <a:cxn ang="0">
                <a:pos x="connsiteX1" y="connsiteY1"/>
              </a:cxn>
              <a:cxn ang="0">
                <a:pos x="connsiteX2" y="connsiteY2"/>
              </a:cxn>
            </a:cxnLst>
            <a:rect l="l" t="t" r="r" b="b"/>
            <a:pathLst>
              <a:path w="1536735" h="1329765">
                <a:moveTo>
                  <a:pt x="356382" y="0"/>
                </a:moveTo>
                <a:cubicBezTo>
                  <a:pt x="116078" y="225362"/>
                  <a:pt x="-124226" y="450725"/>
                  <a:pt x="72500" y="672353"/>
                </a:cubicBezTo>
                <a:cubicBezTo>
                  <a:pt x="269226" y="893981"/>
                  <a:pt x="1536735" y="1329765"/>
                  <a:pt x="1536735" y="1329765"/>
                </a:cubicBezTo>
              </a:path>
            </a:pathLst>
          </a:cu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6140824" y="4019176"/>
            <a:ext cx="1718235" cy="630358"/>
          </a:xfrm>
          <a:custGeom>
            <a:avLst/>
            <a:gdLst>
              <a:gd name="connsiteX0" fmla="*/ 1718235 w 1718235"/>
              <a:gd name="connsiteY0" fmla="*/ 0 h 630358"/>
              <a:gd name="connsiteX1" fmla="*/ 1314823 w 1718235"/>
              <a:gd name="connsiteY1" fmla="*/ 612589 h 630358"/>
              <a:gd name="connsiteX2" fmla="*/ 0 w 1718235"/>
              <a:gd name="connsiteY2" fmla="*/ 478118 h 630358"/>
            </a:gdLst>
            <a:ahLst/>
            <a:cxnLst>
              <a:cxn ang="0">
                <a:pos x="connsiteX0" y="connsiteY0"/>
              </a:cxn>
              <a:cxn ang="0">
                <a:pos x="connsiteX1" y="connsiteY1"/>
              </a:cxn>
              <a:cxn ang="0">
                <a:pos x="connsiteX2" y="connsiteY2"/>
              </a:cxn>
            </a:cxnLst>
            <a:rect l="l" t="t" r="r" b="b"/>
            <a:pathLst>
              <a:path w="1718235" h="630358">
                <a:moveTo>
                  <a:pt x="1718235" y="0"/>
                </a:moveTo>
                <a:cubicBezTo>
                  <a:pt x="1659715" y="266451"/>
                  <a:pt x="1601195" y="532903"/>
                  <a:pt x="1314823" y="612589"/>
                </a:cubicBezTo>
                <a:cubicBezTo>
                  <a:pt x="1028451" y="692275"/>
                  <a:pt x="0" y="478118"/>
                  <a:pt x="0" y="478118"/>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632824" y="4467412"/>
            <a:ext cx="1613647" cy="1314823"/>
          </a:xfrm>
          <a:custGeom>
            <a:avLst/>
            <a:gdLst>
              <a:gd name="connsiteX0" fmla="*/ 1613647 w 1613647"/>
              <a:gd name="connsiteY0" fmla="*/ 1314823 h 1314823"/>
              <a:gd name="connsiteX1" fmla="*/ 463176 w 1613647"/>
              <a:gd name="connsiteY1" fmla="*/ 1045882 h 1314823"/>
              <a:gd name="connsiteX2" fmla="*/ 0 w 1613647"/>
              <a:gd name="connsiteY2" fmla="*/ 0 h 1314823"/>
            </a:gdLst>
            <a:ahLst/>
            <a:cxnLst>
              <a:cxn ang="0">
                <a:pos x="connsiteX0" y="connsiteY0"/>
              </a:cxn>
              <a:cxn ang="0">
                <a:pos x="connsiteX1" y="connsiteY1"/>
              </a:cxn>
              <a:cxn ang="0">
                <a:pos x="connsiteX2" y="connsiteY2"/>
              </a:cxn>
            </a:cxnLst>
            <a:rect l="l" t="t" r="r" b="b"/>
            <a:pathLst>
              <a:path w="1613647" h="1314823">
                <a:moveTo>
                  <a:pt x="1613647" y="1314823"/>
                </a:moveTo>
                <a:cubicBezTo>
                  <a:pt x="1172882" y="1289921"/>
                  <a:pt x="732117" y="1265019"/>
                  <a:pt x="463176" y="1045882"/>
                </a:cubicBezTo>
                <a:cubicBezTo>
                  <a:pt x="194235" y="826745"/>
                  <a:pt x="0" y="0"/>
                  <a:pt x="0" y="0"/>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6409765" y="1673412"/>
            <a:ext cx="838943" cy="1538941"/>
          </a:xfrm>
          <a:custGeom>
            <a:avLst/>
            <a:gdLst>
              <a:gd name="connsiteX0" fmla="*/ 478117 w 838943"/>
              <a:gd name="connsiteY0" fmla="*/ 0 h 1538941"/>
              <a:gd name="connsiteX1" fmla="*/ 821764 w 838943"/>
              <a:gd name="connsiteY1" fmla="*/ 1195294 h 1538941"/>
              <a:gd name="connsiteX2" fmla="*/ 0 w 838943"/>
              <a:gd name="connsiteY2" fmla="*/ 1538941 h 1538941"/>
            </a:gdLst>
            <a:ahLst/>
            <a:cxnLst>
              <a:cxn ang="0">
                <a:pos x="connsiteX0" y="connsiteY0"/>
              </a:cxn>
              <a:cxn ang="0">
                <a:pos x="connsiteX1" y="connsiteY1"/>
              </a:cxn>
              <a:cxn ang="0">
                <a:pos x="connsiteX2" y="connsiteY2"/>
              </a:cxn>
            </a:cxnLst>
            <a:rect l="l" t="t" r="r" b="b"/>
            <a:pathLst>
              <a:path w="838943" h="1538941">
                <a:moveTo>
                  <a:pt x="478117" y="0"/>
                </a:moveTo>
                <a:cubicBezTo>
                  <a:pt x="689783" y="469402"/>
                  <a:pt x="901450" y="938804"/>
                  <a:pt x="821764" y="1195294"/>
                </a:cubicBezTo>
                <a:cubicBezTo>
                  <a:pt x="742078" y="1451784"/>
                  <a:pt x="0" y="1538941"/>
                  <a:pt x="0" y="1538941"/>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4840941" y="1658471"/>
            <a:ext cx="627530" cy="1329764"/>
          </a:xfrm>
          <a:custGeom>
            <a:avLst/>
            <a:gdLst>
              <a:gd name="connsiteX0" fmla="*/ 627530 w 627530"/>
              <a:gd name="connsiteY0" fmla="*/ 0 h 1329764"/>
              <a:gd name="connsiteX1" fmla="*/ 418353 w 627530"/>
              <a:gd name="connsiteY1" fmla="*/ 836705 h 1329764"/>
              <a:gd name="connsiteX2" fmla="*/ 0 w 627530"/>
              <a:gd name="connsiteY2" fmla="*/ 1329764 h 1329764"/>
            </a:gdLst>
            <a:ahLst/>
            <a:cxnLst>
              <a:cxn ang="0">
                <a:pos x="connsiteX0" y="connsiteY0"/>
              </a:cxn>
              <a:cxn ang="0">
                <a:pos x="connsiteX1" y="connsiteY1"/>
              </a:cxn>
              <a:cxn ang="0">
                <a:pos x="connsiteX2" y="connsiteY2"/>
              </a:cxn>
            </a:cxnLst>
            <a:rect l="l" t="t" r="r" b="b"/>
            <a:pathLst>
              <a:path w="627530" h="1329764">
                <a:moveTo>
                  <a:pt x="627530" y="0"/>
                </a:moveTo>
                <a:cubicBezTo>
                  <a:pt x="575235" y="307539"/>
                  <a:pt x="522941" y="615078"/>
                  <a:pt x="418353" y="836705"/>
                </a:cubicBezTo>
                <a:cubicBezTo>
                  <a:pt x="313765" y="1058332"/>
                  <a:pt x="0" y="1329764"/>
                  <a:pt x="0" y="1329764"/>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541418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4638"/>
            <a:ext cx="9017000" cy="1143000"/>
          </a:xfrm>
        </p:spPr>
        <p:txBody>
          <a:bodyPr>
            <a:noAutofit/>
          </a:bodyPr>
          <a:lstStyle/>
          <a:p>
            <a:r>
              <a:rPr lang="en-US" sz="4000" b="1" dirty="0" smtClean="0"/>
              <a:t>Testing for Glyphosate Residues                  in US Foods</a:t>
            </a:r>
            <a:r>
              <a:rPr lang="en-US" sz="4000" b="1" dirty="0" smtClean="0">
                <a:solidFill>
                  <a:srgbClr val="FF0000"/>
                </a:solidFill>
              </a:rPr>
              <a:t>*</a:t>
            </a:r>
            <a:endParaRPr lang="en-US" sz="4000" b="1" dirty="0">
              <a:solidFill>
                <a:srgbClr val="FF0000"/>
              </a:solidFill>
            </a:endParaRPr>
          </a:p>
        </p:txBody>
      </p:sp>
      <p:sp>
        <p:nvSpPr>
          <p:cNvPr id="3" name="Content Placeholder 2"/>
          <p:cNvSpPr>
            <a:spLocks noGrp="1"/>
          </p:cNvSpPr>
          <p:nvPr>
            <p:ph idx="1"/>
          </p:nvPr>
        </p:nvSpPr>
        <p:spPr/>
        <p:txBody>
          <a:bodyPr/>
          <a:lstStyle/>
          <a:p>
            <a:r>
              <a:rPr lang="en-US" dirty="0" smtClean="0"/>
              <a:t>195 </a:t>
            </a:r>
            <a:r>
              <a:rPr lang="en-US" dirty="0"/>
              <a:t>page document</a:t>
            </a:r>
          </a:p>
          <a:p>
            <a:r>
              <a:rPr lang="en-US" dirty="0" smtClean="0"/>
              <a:t>Only </a:t>
            </a:r>
            <a:r>
              <a:rPr lang="en-US" dirty="0"/>
              <a:t>one food item was tested for glyphosate: soy</a:t>
            </a:r>
          </a:p>
          <a:p>
            <a:r>
              <a:rPr lang="en-US" dirty="0" smtClean="0"/>
              <a:t>271</a:t>
            </a:r>
            <a:r>
              <a:rPr lang="en-US" dirty="0"/>
              <a:t>/300 samples tested contained glyphosate residues (</a:t>
            </a:r>
            <a:r>
              <a:rPr lang="en-US" i="1" dirty="0">
                <a:solidFill>
                  <a:srgbClr val="FF0000"/>
                </a:solidFill>
              </a:rPr>
              <a:t>90.3%</a:t>
            </a:r>
            <a:r>
              <a:rPr lang="en-US" dirty="0"/>
              <a:t>)</a:t>
            </a:r>
          </a:p>
          <a:p>
            <a:r>
              <a:rPr lang="en-US" dirty="0" smtClean="0"/>
              <a:t>287</a:t>
            </a:r>
            <a:r>
              <a:rPr lang="en-US" dirty="0"/>
              <a:t>/300 contained AMPA (a breakdown product of glyphosate) (</a:t>
            </a:r>
            <a:r>
              <a:rPr lang="en-US" i="1" dirty="0">
                <a:solidFill>
                  <a:srgbClr val="FF0000"/>
                </a:solidFill>
              </a:rPr>
              <a:t>95.7%</a:t>
            </a:r>
            <a:r>
              <a:rPr lang="en-US" dirty="0"/>
              <a:t>)</a:t>
            </a:r>
          </a:p>
        </p:txBody>
      </p:sp>
      <p:sp>
        <p:nvSpPr>
          <p:cNvPr id="4" name="TextBox 3"/>
          <p:cNvSpPr txBox="1"/>
          <p:nvPr/>
        </p:nvSpPr>
        <p:spPr>
          <a:xfrm>
            <a:off x="1796143" y="6396335"/>
            <a:ext cx="7173659" cy="461665"/>
          </a:xfrm>
          <a:prstGeom prst="rect">
            <a:avLst/>
          </a:prstGeom>
          <a:noFill/>
        </p:spPr>
        <p:txBody>
          <a:bodyPr wrap="none" rtlCol="0">
            <a:spAutoFit/>
          </a:bodyPr>
          <a:lstStyle/>
          <a:p>
            <a:r>
              <a:rPr lang="en-US" sz="2400" dirty="0" smtClean="0">
                <a:solidFill>
                  <a:srgbClr val="FF0000"/>
                </a:solidFill>
              </a:rPr>
              <a:t>*</a:t>
            </a:r>
            <a:r>
              <a:rPr lang="en-US" sz="2400" dirty="0" smtClean="0"/>
              <a:t>USDA </a:t>
            </a:r>
            <a:r>
              <a:rPr lang="en-US" sz="2400" dirty="0"/>
              <a:t>Pesticide Data Program: Annual Summary, </a:t>
            </a:r>
            <a:r>
              <a:rPr lang="en-US" sz="2400" dirty="0" smtClean="0"/>
              <a:t>2011</a:t>
            </a:r>
            <a:endParaRPr lang="en-US" sz="2400" dirty="0"/>
          </a:p>
        </p:txBody>
      </p:sp>
    </p:spTree>
    <p:extLst>
      <p:ext uri="{BB962C8B-B14F-4D97-AF65-F5344CB8AC3E}">
        <p14:creationId xmlns:p14="http://schemas.microsoft.com/office/powerpoint/2010/main" val="200474803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rine-specimen-c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412" y="1286435"/>
            <a:ext cx="1882588" cy="1882588"/>
          </a:xfrm>
          <a:prstGeom prst="rect">
            <a:avLst/>
          </a:prstGeom>
        </p:spPr>
      </p:pic>
      <p:sp>
        <p:nvSpPr>
          <p:cNvPr id="2" name="Title 1"/>
          <p:cNvSpPr>
            <a:spLocks noGrp="1"/>
          </p:cNvSpPr>
          <p:nvPr>
            <p:ph type="title"/>
          </p:nvPr>
        </p:nvSpPr>
        <p:spPr>
          <a:xfrm>
            <a:off x="0" y="274638"/>
            <a:ext cx="8686800" cy="1143000"/>
          </a:xfrm>
        </p:spPr>
        <p:txBody>
          <a:bodyPr>
            <a:noAutofit/>
          </a:bodyPr>
          <a:lstStyle/>
          <a:p>
            <a:r>
              <a:rPr lang="en-US" sz="3200" b="1" dirty="0" smtClean="0"/>
              <a:t>“Determination </a:t>
            </a:r>
            <a:r>
              <a:rPr lang="en-US" sz="3200" b="1" dirty="0"/>
              <a:t>of Glyphosate residues in human urine samples from 18 European </a:t>
            </a:r>
            <a:r>
              <a:rPr lang="en-US" sz="3200" b="1" dirty="0" smtClean="0"/>
              <a:t>countries”</a:t>
            </a:r>
            <a:r>
              <a:rPr lang="en-US" sz="3200" b="1" dirty="0" smtClean="0">
                <a:solidFill>
                  <a:srgbClr val="FF0000"/>
                </a:solidFill>
              </a:rPr>
              <a:t>*</a:t>
            </a:r>
            <a:endParaRPr lang="en-US" sz="32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182 </a:t>
            </a:r>
            <a:r>
              <a:rPr lang="en-US" dirty="0"/>
              <a:t>urine samples from 18 </a:t>
            </a:r>
            <a:r>
              <a:rPr lang="en-US" dirty="0" smtClean="0"/>
              <a:t>European                </a:t>
            </a:r>
            <a:r>
              <a:rPr lang="en-US" dirty="0"/>
              <a:t>countries analyzed for </a:t>
            </a:r>
            <a:r>
              <a:rPr lang="en-US" dirty="0" smtClean="0"/>
              <a:t>glyphosate  </a:t>
            </a:r>
            <a:endParaRPr lang="en-US" dirty="0"/>
          </a:p>
          <a:p>
            <a:pPr lvl="1"/>
            <a:r>
              <a:rPr lang="en-US" dirty="0" smtClean="0"/>
              <a:t>city</a:t>
            </a:r>
            <a:r>
              <a:rPr lang="en-US" dirty="0"/>
              <a:t>-dwellers who had never handled </a:t>
            </a:r>
            <a:r>
              <a:rPr lang="en-US" dirty="0" smtClean="0"/>
              <a:t>                          roundup </a:t>
            </a:r>
            <a:r>
              <a:rPr lang="en-US" dirty="0"/>
              <a:t>or any herbicides</a:t>
            </a:r>
            <a:r>
              <a:rPr lang="en-US" dirty="0" smtClean="0"/>
              <a:t>.</a:t>
            </a:r>
          </a:p>
          <a:p>
            <a:r>
              <a:rPr lang="en-US" dirty="0" smtClean="0"/>
              <a:t>44</a:t>
            </a:r>
            <a:r>
              <a:rPr lang="en-US" dirty="0"/>
              <a:t>% of the samples contained quantifiable amounts of glyphosate</a:t>
            </a:r>
          </a:p>
          <a:p>
            <a:r>
              <a:rPr lang="en-US" dirty="0" smtClean="0"/>
              <a:t>7</a:t>
            </a:r>
            <a:r>
              <a:rPr lang="en-US" dirty="0"/>
              <a:t>% of the participants exceed 0.8 micrograms/Liter, the </a:t>
            </a:r>
            <a:r>
              <a:rPr lang="en-US" dirty="0" smtClean="0"/>
              <a:t>reference cutoff </a:t>
            </a:r>
            <a:r>
              <a:rPr lang="en-US" dirty="0"/>
              <a:t>for "</a:t>
            </a:r>
            <a:r>
              <a:rPr lang="en-US" dirty="0" smtClean="0"/>
              <a:t>safety”</a:t>
            </a:r>
            <a:endParaRPr lang="en-US" dirty="0"/>
          </a:p>
          <a:p>
            <a:r>
              <a:rPr lang="en-US" dirty="0" smtClean="0"/>
              <a:t>Diet </a:t>
            </a:r>
            <a:r>
              <a:rPr lang="en-US" dirty="0"/>
              <a:t>seems to be the main source of exposure</a:t>
            </a:r>
          </a:p>
          <a:p>
            <a:r>
              <a:rPr lang="en-US" dirty="0" smtClean="0"/>
              <a:t>These </a:t>
            </a:r>
            <a:r>
              <a:rPr lang="en-US" dirty="0"/>
              <a:t>numbers would be much worse if they were measured in the U.S.</a:t>
            </a:r>
          </a:p>
        </p:txBody>
      </p:sp>
      <p:sp>
        <p:nvSpPr>
          <p:cNvPr id="4" name="TextBox 3"/>
          <p:cNvSpPr txBox="1"/>
          <p:nvPr/>
        </p:nvSpPr>
        <p:spPr>
          <a:xfrm>
            <a:off x="457200" y="6424706"/>
            <a:ext cx="8174033" cy="369332"/>
          </a:xfrm>
          <a:prstGeom prst="rect">
            <a:avLst/>
          </a:prstGeom>
          <a:noFill/>
        </p:spPr>
        <p:txBody>
          <a:bodyPr wrap="none" rtlCol="0">
            <a:spAutoFit/>
          </a:bodyPr>
          <a:lstStyle/>
          <a:p>
            <a:r>
              <a:rPr lang="en-US" dirty="0" smtClean="0">
                <a:solidFill>
                  <a:srgbClr val="FF0000"/>
                </a:solidFill>
              </a:rPr>
              <a:t>*</a:t>
            </a:r>
            <a:r>
              <a:rPr lang="nl-NL" dirty="0" err="1"/>
              <a:t>https</a:t>
            </a:r>
            <a:r>
              <a:rPr lang="nl-NL" dirty="0"/>
              <a:t>://</a:t>
            </a:r>
            <a:r>
              <a:rPr lang="nl-NL" dirty="0" err="1"/>
              <a:t>www.foeeurope.org</a:t>
            </a:r>
            <a:r>
              <a:rPr lang="nl-NL" dirty="0"/>
              <a:t>/sites/default/files/glyphosate_studyresults_june12.pdf</a:t>
            </a:r>
            <a:endParaRPr lang="en-US" dirty="0"/>
          </a:p>
        </p:txBody>
      </p:sp>
    </p:spTree>
    <p:extLst>
      <p:ext uri="{BB962C8B-B14F-4D97-AF65-F5344CB8AC3E}">
        <p14:creationId xmlns:p14="http://schemas.microsoft.com/office/powerpoint/2010/main" val="390229054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rine-specimen-c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412" y="1286435"/>
            <a:ext cx="1882588" cy="1882588"/>
          </a:xfrm>
          <a:prstGeom prst="rect">
            <a:avLst/>
          </a:prstGeom>
        </p:spPr>
      </p:pic>
      <p:sp>
        <p:nvSpPr>
          <p:cNvPr id="2" name="Title 1"/>
          <p:cNvSpPr>
            <a:spLocks noGrp="1"/>
          </p:cNvSpPr>
          <p:nvPr>
            <p:ph type="title"/>
          </p:nvPr>
        </p:nvSpPr>
        <p:spPr>
          <a:xfrm>
            <a:off x="0" y="274638"/>
            <a:ext cx="8686800" cy="1143000"/>
          </a:xfrm>
        </p:spPr>
        <p:txBody>
          <a:bodyPr>
            <a:noAutofit/>
          </a:bodyPr>
          <a:lstStyle/>
          <a:p>
            <a:r>
              <a:rPr lang="en-US" sz="3200" b="1" dirty="0" smtClean="0"/>
              <a:t>“Determination </a:t>
            </a:r>
            <a:r>
              <a:rPr lang="en-US" sz="3200" b="1" dirty="0"/>
              <a:t>of Glyphosate residues in human urine samples from 18 European </a:t>
            </a:r>
            <a:r>
              <a:rPr lang="en-US" sz="3200" b="1" dirty="0" smtClean="0"/>
              <a:t>countries”</a:t>
            </a:r>
            <a:r>
              <a:rPr lang="en-US" sz="3200" b="1" dirty="0" smtClean="0">
                <a:solidFill>
                  <a:srgbClr val="FF0000"/>
                </a:solidFill>
              </a:rPr>
              <a:t>*</a:t>
            </a:r>
            <a:endParaRPr lang="en-US" sz="32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182 </a:t>
            </a:r>
            <a:r>
              <a:rPr lang="en-US" dirty="0"/>
              <a:t>urine samples from 18 </a:t>
            </a:r>
            <a:r>
              <a:rPr lang="en-US" dirty="0" smtClean="0"/>
              <a:t>European                </a:t>
            </a:r>
            <a:r>
              <a:rPr lang="en-US" dirty="0"/>
              <a:t>countries analyzed for </a:t>
            </a:r>
            <a:r>
              <a:rPr lang="en-US" dirty="0" smtClean="0"/>
              <a:t>glyphosate  </a:t>
            </a:r>
            <a:endParaRPr lang="en-US" dirty="0"/>
          </a:p>
          <a:p>
            <a:pPr lvl="1"/>
            <a:r>
              <a:rPr lang="en-US" dirty="0" smtClean="0"/>
              <a:t>city</a:t>
            </a:r>
            <a:r>
              <a:rPr lang="en-US" dirty="0"/>
              <a:t>-dwellers who had never handled </a:t>
            </a:r>
            <a:r>
              <a:rPr lang="en-US" dirty="0" smtClean="0"/>
              <a:t>                          roundup </a:t>
            </a:r>
            <a:r>
              <a:rPr lang="en-US" dirty="0"/>
              <a:t>or any herbicides</a:t>
            </a:r>
            <a:r>
              <a:rPr lang="en-US" dirty="0" smtClean="0"/>
              <a:t>.</a:t>
            </a:r>
          </a:p>
          <a:p>
            <a:r>
              <a:rPr lang="en-US" dirty="0" smtClean="0"/>
              <a:t>44</a:t>
            </a:r>
            <a:r>
              <a:rPr lang="en-US" dirty="0"/>
              <a:t>% of the samples contained quantifiable amounts of glyphosate</a:t>
            </a:r>
          </a:p>
          <a:p>
            <a:r>
              <a:rPr lang="en-US" dirty="0" smtClean="0"/>
              <a:t>7</a:t>
            </a:r>
            <a:r>
              <a:rPr lang="en-US" dirty="0"/>
              <a:t>% of the participants exceed 0.8 micrograms/Liter, the </a:t>
            </a:r>
            <a:r>
              <a:rPr lang="en-US" dirty="0" smtClean="0"/>
              <a:t>reference cutoff </a:t>
            </a:r>
            <a:r>
              <a:rPr lang="en-US" dirty="0"/>
              <a:t>for "</a:t>
            </a:r>
            <a:r>
              <a:rPr lang="en-US" dirty="0" smtClean="0"/>
              <a:t>safety”</a:t>
            </a:r>
            <a:endParaRPr lang="en-US" dirty="0"/>
          </a:p>
          <a:p>
            <a:r>
              <a:rPr lang="en-US" dirty="0" smtClean="0"/>
              <a:t>Diet </a:t>
            </a:r>
            <a:r>
              <a:rPr lang="en-US" dirty="0"/>
              <a:t>seems to be the main source of exposure</a:t>
            </a:r>
          </a:p>
          <a:p>
            <a:r>
              <a:rPr lang="en-US" dirty="0" smtClean="0"/>
              <a:t>These </a:t>
            </a:r>
            <a:r>
              <a:rPr lang="en-US" dirty="0"/>
              <a:t>numbers would be much worse if they were measured in the U.S.</a:t>
            </a:r>
          </a:p>
        </p:txBody>
      </p:sp>
      <p:sp>
        <p:nvSpPr>
          <p:cNvPr id="4" name="TextBox 3"/>
          <p:cNvSpPr txBox="1"/>
          <p:nvPr/>
        </p:nvSpPr>
        <p:spPr>
          <a:xfrm>
            <a:off x="457200" y="6424706"/>
            <a:ext cx="8174033" cy="369332"/>
          </a:xfrm>
          <a:prstGeom prst="rect">
            <a:avLst/>
          </a:prstGeom>
          <a:noFill/>
        </p:spPr>
        <p:txBody>
          <a:bodyPr wrap="none" rtlCol="0">
            <a:spAutoFit/>
          </a:bodyPr>
          <a:lstStyle/>
          <a:p>
            <a:r>
              <a:rPr lang="en-US" dirty="0" smtClean="0">
                <a:solidFill>
                  <a:srgbClr val="FF0000"/>
                </a:solidFill>
              </a:rPr>
              <a:t>*</a:t>
            </a:r>
            <a:r>
              <a:rPr lang="nl-NL" dirty="0" err="1"/>
              <a:t>https</a:t>
            </a:r>
            <a:r>
              <a:rPr lang="nl-NL" dirty="0"/>
              <a:t>://</a:t>
            </a:r>
            <a:r>
              <a:rPr lang="nl-NL" dirty="0" err="1"/>
              <a:t>www.foeeurope.org</a:t>
            </a:r>
            <a:r>
              <a:rPr lang="nl-NL" dirty="0"/>
              <a:t>/sites/default/files/glyphosate_studyresults_june12.pdf</a:t>
            </a:r>
            <a:endParaRPr lang="en-US" dirty="0"/>
          </a:p>
        </p:txBody>
      </p:sp>
      <p:sp>
        <p:nvSpPr>
          <p:cNvPr id="6" name="TextBox 5"/>
          <p:cNvSpPr txBox="1"/>
          <p:nvPr/>
        </p:nvSpPr>
        <p:spPr>
          <a:xfrm>
            <a:off x="1165412" y="868082"/>
            <a:ext cx="6858000" cy="5016757"/>
          </a:xfrm>
          <a:prstGeom prst="rect">
            <a:avLst/>
          </a:prstGeom>
          <a:solidFill>
            <a:srgbClr val="FFF9A2"/>
          </a:solidFill>
          <a:ln>
            <a:solidFill>
              <a:schemeClr val="tx1"/>
            </a:solidFill>
          </a:ln>
        </p:spPr>
        <p:txBody>
          <a:bodyPr wrap="square" rtlCol="0">
            <a:spAutoFit/>
          </a:bodyPr>
          <a:lstStyle/>
          <a:p>
            <a:r>
              <a:rPr lang="en-US" sz="3200" dirty="0"/>
              <a:t>"Our testing highlights a serious lack of action by public authorities across Europe and indicates that this weed killer is being widely overused. Governments need to step-up their monitoring and bring in urgent measures to reduce its use. This includes rejecting any </a:t>
            </a:r>
            <a:r>
              <a:rPr lang="en-US" sz="3200" i="1" dirty="0">
                <a:solidFill>
                  <a:srgbClr val="FF0000"/>
                </a:solidFill>
              </a:rPr>
              <a:t>genetically modified crops</a:t>
            </a:r>
            <a:r>
              <a:rPr lang="en-US" sz="3200" dirty="0"/>
              <a:t> that would increase the use of glyphosate."</a:t>
            </a:r>
          </a:p>
        </p:txBody>
      </p:sp>
    </p:spTree>
    <p:extLst>
      <p:ext uri="{BB962C8B-B14F-4D97-AF65-F5344CB8AC3E}">
        <p14:creationId xmlns:p14="http://schemas.microsoft.com/office/powerpoint/2010/main" val="419729296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Glyphosate in Air and Rain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4432812"/>
            <a:ext cx="8345856" cy="1742433"/>
          </a:xfrm>
        </p:spPr>
        <p:txBody>
          <a:bodyPr>
            <a:normAutofit/>
          </a:bodyPr>
          <a:lstStyle/>
          <a:p>
            <a:pPr marL="0" indent="0">
              <a:buNone/>
            </a:pPr>
            <a:r>
              <a:rPr lang="en-US" dirty="0" smtClean="0"/>
              <a:t>Glyphosate </a:t>
            </a:r>
            <a:r>
              <a:rPr lang="en-US" dirty="0"/>
              <a:t>was the predominant new herbicide detected in both air (86%) and rain (77%) in </a:t>
            </a:r>
            <a:r>
              <a:rPr lang="en-US" dirty="0" smtClean="0"/>
              <a:t>2007 (not measured in 1995)  </a:t>
            </a:r>
            <a:endParaRPr lang="en-US" dirty="0"/>
          </a:p>
        </p:txBody>
      </p:sp>
      <p:pic>
        <p:nvPicPr>
          <p:cNvPr id="4" name="Picture 3" descr="rain-ru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720" y="1471137"/>
            <a:ext cx="4354080" cy="2643548"/>
          </a:xfrm>
          <a:prstGeom prst="rect">
            <a:avLst/>
          </a:prstGeom>
        </p:spPr>
      </p:pic>
      <p:sp>
        <p:nvSpPr>
          <p:cNvPr id="5" name="TextBox 4"/>
          <p:cNvSpPr txBox="1"/>
          <p:nvPr/>
        </p:nvSpPr>
        <p:spPr>
          <a:xfrm>
            <a:off x="0" y="1324268"/>
            <a:ext cx="4688256" cy="3108544"/>
          </a:xfrm>
          <a:prstGeom prst="rect">
            <a:avLst/>
          </a:prstGeom>
          <a:noFill/>
        </p:spPr>
        <p:txBody>
          <a:bodyPr wrap="square" rtlCol="0">
            <a:spAutoFit/>
          </a:bodyPr>
          <a:lstStyle/>
          <a:p>
            <a:pPr marL="457200" indent="-457200">
              <a:buFont typeface="Arial"/>
              <a:buChar char="•"/>
            </a:pPr>
            <a:r>
              <a:rPr lang="en-US" sz="2800" dirty="0"/>
              <a:t>Study conducted by the </a:t>
            </a:r>
            <a:r>
              <a:rPr lang="en-US" sz="2800" dirty="0" smtClean="0"/>
              <a:t>   US  Geological </a:t>
            </a:r>
            <a:r>
              <a:rPr lang="en-US" sz="2800" dirty="0"/>
              <a:t>Survey </a:t>
            </a:r>
            <a:r>
              <a:rPr lang="en-US" sz="2800" dirty="0" smtClean="0"/>
              <a:t>          </a:t>
            </a:r>
            <a:r>
              <a:rPr lang="en-US" sz="2800" dirty="0"/>
              <a:t>in Mississippi</a:t>
            </a:r>
          </a:p>
          <a:p>
            <a:pPr marL="457200" indent="-457200">
              <a:buFont typeface="Arial"/>
              <a:buChar char="•"/>
            </a:pPr>
            <a:r>
              <a:rPr lang="en-US" sz="2800" dirty="0"/>
              <a:t>18-fold increase </a:t>
            </a:r>
            <a:r>
              <a:rPr lang="en-US" sz="2800" dirty="0" smtClean="0"/>
              <a:t>in glyphosate application </a:t>
            </a:r>
            <a:r>
              <a:rPr lang="en-US" sz="2800" dirty="0"/>
              <a:t>since 1995</a:t>
            </a:r>
          </a:p>
          <a:p>
            <a:pPr marL="457200" indent="-457200">
              <a:buFont typeface="Arial"/>
              <a:buChar char="•"/>
            </a:pPr>
            <a:endParaRPr lang="en-US" sz="2800" dirty="0"/>
          </a:p>
        </p:txBody>
      </p:sp>
      <p:sp>
        <p:nvSpPr>
          <p:cNvPr id="6" name="TextBox 5"/>
          <p:cNvSpPr txBox="1"/>
          <p:nvPr/>
        </p:nvSpPr>
        <p:spPr>
          <a:xfrm>
            <a:off x="214418" y="6369883"/>
            <a:ext cx="8357101" cy="400110"/>
          </a:xfrm>
          <a:prstGeom prst="rect">
            <a:avLst/>
          </a:prstGeom>
          <a:noFill/>
        </p:spPr>
        <p:txBody>
          <a:bodyPr wrap="none" rtlCol="0">
            <a:spAutoFit/>
          </a:bodyPr>
          <a:lstStyle/>
          <a:p>
            <a:r>
              <a:rPr lang="en-US" sz="2000" dirty="0" smtClean="0">
                <a:solidFill>
                  <a:srgbClr val="FF0000"/>
                </a:solidFill>
              </a:rPr>
              <a:t>*</a:t>
            </a:r>
            <a:r>
              <a:rPr lang="en-US" sz="2000" dirty="0" smtClean="0"/>
              <a:t>M.S </a:t>
            </a:r>
            <a:r>
              <a:rPr lang="en-US" sz="2000" dirty="0" err="1"/>
              <a:t>Majewski</a:t>
            </a:r>
            <a:r>
              <a:rPr lang="en-US" sz="2000" dirty="0"/>
              <a:t> et al., Environ </a:t>
            </a:r>
            <a:r>
              <a:rPr lang="en-US" sz="2000" dirty="0" err="1"/>
              <a:t>Toxicol</a:t>
            </a:r>
            <a:r>
              <a:rPr lang="en-US" sz="2000" dirty="0"/>
              <a:t> Chem. 2014 Feb 19. </a:t>
            </a:r>
            <a:r>
              <a:rPr lang="en-US" sz="2000" dirty="0" err="1"/>
              <a:t>Epub</a:t>
            </a:r>
            <a:r>
              <a:rPr lang="en-US" sz="2000" dirty="0"/>
              <a:t> ahead of print.</a:t>
            </a:r>
          </a:p>
        </p:txBody>
      </p:sp>
    </p:spTree>
    <p:extLst>
      <p:ext uri="{BB962C8B-B14F-4D97-AF65-F5344CB8AC3E}">
        <p14:creationId xmlns:p14="http://schemas.microsoft.com/office/powerpoint/2010/main" val="25617661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ying_seastar.jpg"/>
          <p:cNvPicPr>
            <a:picLocks noGrp="1" noChangeAspect="1"/>
          </p:cNvPicPr>
          <p:nvPr>
            <p:ph idx="1"/>
          </p:nvPr>
        </p:nvPicPr>
        <p:blipFill>
          <a:blip r:embed="rId3">
            <a:extLst>
              <a:ext uri="{28A0092B-C50C-407E-A947-70E740481C1C}">
                <a14:useLocalDpi xmlns:a14="http://schemas.microsoft.com/office/drawing/2010/main" val="0"/>
              </a:ext>
            </a:extLst>
          </a:blip>
          <a:srcRect t="26666" b="26666"/>
          <a:stretch>
            <a:fillRect/>
          </a:stretch>
        </p:blipFill>
        <p:spPr>
          <a:xfrm>
            <a:off x="4775200" y="1138397"/>
            <a:ext cx="4127500" cy="2269966"/>
          </a:xfrm>
        </p:spPr>
      </p:pic>
      <p:pic>
        <p:nvPicPr>
          <p:cNvPr id="5" name="Picture 4" descr="monarch_butterfl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013" y="1684497"/>
            <a:ext cx="3203786" cy="2402840"/>
          </a:xfrm>
          <a:prstGeom prst="rect">
            <a:avLst/>
          </a:prstGeom>
        </p:spPr>
      </p:pic>
      <p:pic>
        <p:nvPicPr>
          <p:cNvPr id="7" name="Picture 6" descr="batsWN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55" y="3848100"/>
            <a:ext cx="4097545" cy="2171699"/>
          </a:xfrm>
          <a:prstGeom prst="rect">
            <a:avLst/>
          </a:prstGeom>
        </p:spPr>
      </p:pic>
      <p:pic>
        <p:nvPicPr>
          <p:cNvPr id="9" name="Picture 8" descr="bumblebe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313" y="876300"/>
            <a:ext cx="1803400" cy="1803400"/>
          </a:xfrm>
          <a:prstGeom prst="rect">
            <a:avLst/>
          </a:prstGeom>
        </p:spPr>
      </p:pic>
      <p:sp>
        <p:nvSpPr>
          <p:cNvPr id="2" name="Title 1"/>
          <p:cNvSpPr>
            <a:spLocks noGrp="1"/>
          </p:cNvSpPr>
          <p:nvPr>
            <p:ph type="title"/>
          </p:nvPr>
        </p:nvSpPr>
        <p:spPr>
          <a:xfrm>
            <a:off x="457200" y="-91038"/>
            <a:ext cx="8229600" cy="1143000"/>
          </a:xfrm>
        </p:spPr>
        <p:txBody>
          <a:bodyPr/>
          <a:lstStyle/>
          <a:p>
            <a:r>
              <a:rPr lang="en-US" b="1" dirty="0" smtClean="0"/>
              <a:t>Species in Stress</a:t>
            </a:r>
            <a:endParaRPr lang="en-US" b="1" dirty="0">
              <a:solidFill>
                <a:srgbClr val="FF0000"/>
              </a:solidFill>
            </a:endParaRPr>
          </a:p>
        </p:txBody>
      </p:sp>
      <p:sp>
        <p:nvSpPr>
          <p:cNvPr id="3" name="TextBox 2"/>
          <p:cNvSpPr txBox="1"/>
          <p:nvPr/>
        </p:nvSpPr>
        <p:spPr>
          <a:xfrm>
            <a:off x="59492" y="6344633"/>
            <a:ext cx="9270561" cy="400110"/>
          </a:xfrm>
          <a:prstGeom prst="rect">
            <a:avLst/>
          </a:prstGeom>
          <a:noFill/>
        </p:spPr>
        <p:txBody>
          <a:bodyPr wrap="none" rtlCol="0">
            <a:spAutoFit/>
          </a:bodyPr>
          <a:lstStyle/>
          <a:p>
            <a:r>
              <a:rPr lang="en-US" sz="2000" dirty="0" smtClean="0">
                <a:solidFill>
                  <a:srgbClr val="FF0000"/>
                </a:solidFill>
              </a:rPr>
              <a:t>*</a:t>
            </a:r>
            <a:r>
              <a:rPr lang="en-US" sz="2000" dirty="0" smtClean="0"/>
              <a:t>R</a:t>
            </a:r>
            <a:r>
              <a:rPr lang="en-US" sz="2000" dirty="0"/>
              <a:t>. Mason et al., Journal of Environmental Immunology and Toxicology 1:1, 3-12; </a:t>
            </a:r>
            <a:r>
              <a:rPr lang="en-US" sz="2000" dirty="0" smtClean="0"/>
              <a:t>2013</a:t>
            </a:r>
            <a:endParaRPr lang="en-US" sz="2000" dirty="0"/>
          </a:p>
        </p:txBody>
      </p:sp>
      <p:pic>
        <p:nvPicPr>
          <p:cNvPr id="19" name="Picture 18" descr="sick_fro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2261" y="3408363"/>
            <a:ext cx="3685577" cy="2444766"/>
          </a:xfrm>
          <a:prstGeom prst="rect">
            <a:avLst/>
          </a:prstGeom>
        </p:spPr>
      </p:pic>
      <p:grpSp>
        <p:nvGrpSpPr>
          <p:cNvPr id="6" name="Group 5"/>
          <p:cNvGrpSpPr/>
          <p:nvPr/>
        </p:nvGrpSpPr>
        <p:grpSpPr>
          <a:xfrm>
            <a:off x="780626" y="908765"/>
            <a:ext cx="7207674" cy="5418787"/>
            <a:chOff x="780626" y="908765"/>
            <a:chExt cx="7207674" cy="5418787"/>
          </a:xfrm>
        </p:grpSpPr>
        <p:sp>
          <p:nvSpPr>
            <p:cNvPr id="12" name="TextBox 11"/>
            <p:cNvSpPr txBox="1"/>
            <p:nvPr/>
          </p:nvSpPr>
          <p:spPr>
            <a:xfrm>
              <a:off x="6194213" y="5924540"/>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sp>
          <p:nvSpPr>
            <p:cNvPr id="13" name="TextBox 12"/>
            <p:cNvSpPr txBox="1"/>
            <p:nvPr/>
          </p:nvSpPr>
          <p:spPr>
            <a:xfrm>
              <a:off x="1354652" y="5958220"/>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sp>
          <p:nvSpPr>
            <p:cNvPr id="18" name="TextBox 17"/>
            <p:cNvSpPr txBox="1"/>
            <p:nvPr/>
          </p:nvSpPr>
          <p:spPr>
            <a:xfrm>
              <a:off x="780626" y="908765"/>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sp>
          <p:nvSpPr>
            <p:cNvPr id="11" name="TextBox 10"/>
            <p:cNvSpPr txBox="1"/>
            <p:nvPr/>
          </p:nvSpPr>
          <p:spPr>
            <a:xfrm>
              <a:off x="5940213" y="3223697"/>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grpSp>
    </p:spTree>
    <p:extLst>
      <p:ext uri="{BB962C8B-B14F-4D97-AF65-F5344CB8AC3E}">
        <p14:creationId xmlns:p14="http://schemas.microsoft.com/office/powerpoint/2010/main" val="1625337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400000">
            <a:off x="2718592" y="2213537"/>
            <a:ext cx="4382401" cy="2790604"/>
            <a:chOff x="3009900" y="2146300"/>
            <a:chExt cx="4787900" cy="3289300"/>
          </a:xfrm>
        </p:grpSpPr>
        <p:pic>
          <p:nvPicPr>
            <p:cNvPr id="7" name="Picture 6" descr="corn_fung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0" y="2146301"/>
              <a:ext cx="4686300" cy="3274552"/>
            </a:xfrm>
            <a:prstGeom prst="rect">
              <a:avLst/>
            </a:prstGeom>
          </p:spPr>
        </p:pic>
        <p:sp>
          <p:nvSpPr>
            <p:cNvPr id="8" name="Rectangle 7"/>
            <p:cNvSpPr/>
            <p:nvPr/>
          </p:nvSpPr>
          <p:spPr>
            <a:xfrm>
              <a:off x="3009900" y="2146300"/>
              <a:ext cx="1816100" cy="3289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endParaRPr lang="en-US"/>
          </a:p>
        </p:txBody>
      </p:sp>
      <p:sp>
        <p:nvSpPr>
          <p:cNvPr id="4" name="Title 1"/>
          <p:cNvSpPr txBox="1">
            <a:spLocks/>
          </p:cNvSpPr>
          <p:nvPr/>
        </p:nvSpPr>
        <p:spPr>
          <a:xfrm>
            <a:off x="457200" y="509002"/>
            <a:ext cx="8229600" cy="2335268"/>
          </a:xfrm>
          <a:prstGeom prst="rect">
            <a:avLst/>
          </a:prstGeom>
          <a:solidFill>
            <a:srgbClr val="FFF9A2"/>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i="1" dirty="0" smtClean="0"/>
          </a:p>
          <a:p>
            <a:r>
              <a:rPr lang="en-US" sz="3600" b="1" i="1" dirty="0" smtClean="0"/>
              <a:t>Roundup herbicide enhances the     growth of </a:t>
            </a:r>
            <a:r>
              <a:rPr lang="en-US" sz="3600" b="1" i="1" dirty="0" err="1" smtClean="0"/>
              <a:t>aflatoxin</a:t>
            </a:r>
            <a:r>
              <a:rPr lang="en-US" sz="3600" b="1" i="1" dirty="0" smtClean="0"/>
              <a:t>-producing fungi</a:t>
            </a:r>
            <a:r>
              <a:rPr lang="en-US" sz="3600" b="1" i="1" dirty="0" smtClean="0">
                <a:solidFill>
                  <a:srgbClr val="FF0000"/>
                </a:solidFill>
              </a:rPr>
              <a:t>*</a:t>
            </a:r>
          </a:p>
          <a:p>
            <a:endParaRPr lang="en-US" sz="4000" dirty="0">
              <a:solidFill>
                <a:srgbClr val="FF0000"/>
              </a:solidFill>
            </a:endParaRPr>
          </a:p>
        </p:txBody>
      </p:sp>
      <p:sp>
        <p:nvSpPr>
          <p:cNvPr id="5" name="TextBox 4"/>
          <p:cNvSpPr txBox="1"/>
          <p:nvPr/>
        </p:nvSpPr>
        <p:spPr>
          <a:xfrm>
            <a:off x="622301" y="6094968"/>
            <a:ext cx="8064500" cy="923330"/>
          </a:xfrm>
          <a:prstGeom prst="rect">
            <a:avLst/>
          </a:prstGeom>
          <a:noFill/>
        </p:spPr>
        <p:txBody>
          <a:bodyPr wrap="square" rtlCol="0">
            <a:spAutoFit/>
          </a:bodyPr>
          <a:lstStyle/>
          <a:p>
            <a:r>
              <a:rPr lang="en-US" dirty="0" smtClean="0">
                <a:solidFill>
                  <a:srgbClr val="FF0000"/>
                </a:solidFill>
              </a:rPr>
              <a:t>*</a:t>
            </a:r>
            <a:r>
              <a:rPr lang="en-US" dirty="0" err="1" smtClean="0"/>
              <a:t>Barberis</a:t>
            </a:r>
            <a:r>
              <a:rPr lang="en-US" dirty="0" smtClean="0"/>
              <a:t> et al., Journal of Environmental Science and Health, Part B: Pesticides, Food Contaminants, and Agricultural Wastes. </a:t>
            </a:r>
            <a:r>
              <a:rPr lang="en-US" dirty="0"/>
              <a:t>2013, 48(12), 1070-1079.</a:t>
            </a:r>
          </a:p>
          <a:p>
            <a:endParaRPr lang="en-US" dirty="0"/>
          </a:p>
        </p:txBody>
      </p:sp>
    </p:spTree>
    <p:extLst>
      <p:ext uri="{BB962C8B-B14F-4D97-AF65-F5344CB8AC3E}">
        <p14:creationId xmlns:p14="http://schemas.microsoft.com/office/powerpoint/2010/main" val="13972590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Some Conditions Associated with Autism</a:t>
            </a:r>
            <a:endParaRPr lang="en-US" sz="3600" b="1" dirty="0"/>
          </a:p>
        </p:txBody>
      </p:sp>
      <p:sp>
        <p:nvSpPr>
          <p:cNvPr id="3" name="Content Placeholder 2"/>
          <p:cNvSpPr>
            <a:spLocks noGrp="1"/>
          </p:cNvSpPr>
          <p:nvPr>
            <p:ph idx="1"/>
          </p:nvPr>
        </p:nvSpPr>
        <p:spPr/>
        <p:txBody>
          <a:bodyPr/>
          <a:lstStyle/>
          <a:p>
            <a:r>
              <a:rPr lang="en-US" dirty="0" smtClean="0"/>
              <a:t>Disrupted gut bacteria</a:t>
            </a:r>
          </a:p>
          <a:p>
            <a:r>
              <a:rPr lang="en-US" dirty="0" smtClean="0"/>
              <a:t>Depleted serotonin supply</a:t>
            </a:r>
          </a:p>
          <a:p>
            <a:r>
              <a:rPr lang="en-US" dirty="0" smtClean="0"/>
              <a:t>Deficiency in sulfur metabolites</a:t>
            </a:r>
            <a:endParaRPr lang="en-US" dirty="0"/>
          </a:p>
        </p:txBody>
      </p:sp>
      <p:sp>
        <p:nvSpPr>
          <p:cNvPr id="4" name="TextBox 3"/>
          <p:cNvSpPr txBox="1"/>
          <p:nvPr/>
        </p:nvSpPr>
        <p:spPr>
          <a:xfrm>
            <a:off x="1641458" y="4188338"/>
            <a:ext cx="5408809" cy="1815882"/>
          </a:xfrm>
          <a:prstGeom prst="rect">
            <a:avLst/>
          </a:prstGeom>
          <a:solidFill>
            <a:srgbClr val="FFF9A2"/>
          </a:solidFill>
          <a:ln>
            <a:solidFill>
              <a:srgbClr val="000000"/>
            </a:solidFill>
          </a:ln>
        </p:spPr>
        <p:txBody>
          <a:bodyPr wrap="square" rtlCol="0">
            <a:spAutoFit/>
          </a:bodyPr>
          <a:lstStyle/>
          <a:p>
            <a:r>
              <a:rPr lang="en-US" sz="2800" dirty="0" smtClean="0"/>
              <a:t>Is there a toxic substance that is currently on the rise in our environment that could account for these comorbidities?</a:t>
            </a:r>
            <a:endParaRPr lang="en-US" sz="2800" dirty="0"/>
          </a:p>
        </p:txBody>
      </p:sp>
    </p:spTree>
    <p:extLst>
      <p:ext uri="{BB962C8B-B14F-4D97-AF65-F5344CB8AC3E}">
        <p14:creationId xmlns:p14="http://schemas.microsoft.com/office/powerpoint/2010/main" val="320926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400000">
            <a:off x="2718592" y="2213537"/>
            <a:ext cx="4382401" cy="2790604"/>
            <a:chOff x="3009900" y="2146300"/>
            <a:chExt cx="4787900" cy="3289300"/>
          </a:xfrm>
        </p:grpSpPr>
        <p:pic>
          <p:nvPicPr>
            <p:cNvPr id="7" name="Picture 6" descr="corn_fung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0" y="2146301"/>
              <a:ext cx="4686300" cy="3274552"/>
            </a:xfrm>
            <a:prstGeom prst="rect">
              <a:avLst/>
            </a:prstGeom>
          </p:spPr>
        </p:pic>
        <p:sp>
          <p:nvSpPr>
            <p:cNvPr id="8" name="Rectangle 7"/>
            <p:cNvSpPr/>
            <p:nvPr/>
          </p:nvSpPr>
          <p:spPr>
            <a:xfrm>
              <a:off x="3009900" y="2146300"/>
              <a:ext cx="1816100" cy="3289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endParaRPr lang="en-US"/>
          </a:p>
        </p:txBody>
      </p:sp>
      <p:sp>
        <p:nvSpPr>
          <p:cNvPr id="4" name="Title 1"/>
          <p:cNvSpPr txBox="1">
            <a:spLocks/>
          </p:cNvSpPr>
          <p:nvPr/>
        </p:nvSpPr>
        <p:spPr>
          <a:xfrm>
            <a:off x="457200" y="509002"/>
            <a:ext cx="8229600" cy="2335268"/>
          </a:xfrm>
          <a:prstGeom prst="rect">
            <a:avLst/>
          </a:prstGeom>
          <a:solidFill>
            <a:srgbClr val="FFF9A2"/>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i="1" dirty="0" smtClean="0"/>
              <a:t>“</a:t>
            </a:r>
            <a:r>
              <a:rPr lang="en-US" sz="3600" b="1" i="1" dirty="0" err="1" smtClean="0"/>
              <a:t>Aflatoxins</a:t>
            </a:r>
            <a:r>
              <a:rPr lang="en-US" sz="3600" b="1" i="1" dirty="0" smtClean="0"/>
              <a:t> are mutagenic, carcinogenic, </a:t>
            </a:r>
            <a:r>
              <a:rPr lang="en-US" sz="3600" b="1" i="1" dirty="0" err="1" smtClean="0"/>
              <a:t>teratogenic</a:t>
            </a:r>
            <a:r>
              <a:rPr lang="en-US" sz="3600" b="1" i="1" dirty="0" smtClean="0"/>
              <a:t>, hepatotoxic, immunosuppressive, and they also inhibit several metabolic systems”*</a:t>
            </a:r>
            <a:endParaRPr lang="en-US" sz="4000" dirty="0">
              <a:solidFill>
                <a:srgbClr val="FF0000"/>
              </a:solidFill>
            </a:endParaRPr>
          </a:p>
        </p:txBody>
      </p:sp>
      <p:sp>
        <p:nvSpPr>
          <p:cNvPr id="5" name="TextBox 4"/>
          <p:cNvSpPr txBox="1"/>
          <p:nvPr/>
        </p:nvSpPr>
        <p:spPr>
          <a:xfrm>
            <a:off x="622301" y="6094968"/>
            <a:ext cx="8064500" cy="923330"/>
          </a:xfrm>
          <a:prstGeom prst="rect">
            <a:avLst/>
          </a:prstGeom>
          <a:noFill/>
        </p:spPr>
        <p:txBody>
          <a:bodyPr wrap="square" rtlCol="0">
            <a:spAutoFit/>
          </a:bodyPr>
          <a:lstStyle/>
          <a:p>
            <a:r>
              <a:rPr lang="en-US" dirty="0" smtClean="0">
                <a:solidFill>
                  <a:srgbClr val="FF0000"/>
                </a:solidFill>
              </a:rPr>
              <a:t>*</a:t>
            </a:r>
            <a:r>
              <a:rPr lang="en-US" dirty="0" err="1" smtClean="0"/>
              <a:t>Barberis</a:t>
            </a:r>
            <a:r>
              <a:rPr lang="en-US" dirty="0" smtClean="0"/>
              <a:t> et al., Journal of Environmental Science and Health, Part B: Pesticides, Food Contaminants, and Agricultural Wastes. </a:t>
            </a:r>
            <a:r>
              <a:rPr lang="en-US" dirty="0"/>
              <a:t>2013, 48(12), 1070-1079.</a:t>
            </a:r>
          </a:p>
          <a:p>
            <a:endParaRPr lang="en-US" dirty="0"/>
          </a:p>
        </p:txBody>
      </p:sp>
    </p:spTree>
    <p:extLst>
      <p:ext uri="{BB962C8B-B14F-4D97-AF65-F5344CB8AC3E}">
        <p14:creationId xmlns:p14="http://schemas.microsoft.com/office/powerpoint/2010/main" val="421884656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363"/>
            <a:ext cx="8229600" cy="1143000"/>
          </a:xfrm>
        </p:spPr>
        <p:txBody>
          <a:bodyPr/>
          <a:lstStyle/>
          <a:p>
            <a:r>
              <a:rPr lang="en-US" b="1" dirty="0" smtClean="0"/>
              <a:t>Monarch Butterfly Decline</a:t>
            </a:r>
            <a:r>
              <a:rPr lang="en-US" b="1" dirty="0" smtClean="0">
                <a:solidFill>
                  <a:srgbClr val="FF0000"/>
                </a:solidFill>
              </a:rPr>
              <a:t>*</a:t>
            </a:r>
            <a:endParaRPr lang="en-US" b="1" dirty="0">
              <a:solidFill>
                <a:srgbClr val="FF0000"/>
              </a:solidFill>
            </a:endParaRPr>
          </a:p>
        </p:txBody>
      </p:sp>
      <p:pic>
        <p:nvPicPr>
          <p:cNvPr id="4" name="Content Placeholder 3" descr="monarch-deline.jpg"/>
          <p:cNvPicPr>
            <a:picLocks noGrp="1" noChangeAspect="1"/>
          </p:cNvPicPr>
          <p:nvPr>
            <p:ph idx="1"/>
          </p:nvPr>
        </p:nvPicPr>
        <p:blipFill>
          <a:blip r:embed="rId3">
            <a:extLst>
              <a:ext uri="{28A0092B-C50C-407E-A947-70E740481C1C}">
                <a14:useLocalDpi xmlns:a14="http://schemas.microsoft.com/office/drawing/2010/main" val="0"/>
              </a:ext>
            </a:extLst>
          </a:blip>
          <a:srcRect l="-6004" r="-6004"/>
          <a:stretch>
            <a:fillRect/>
          </a:stretch>
        </p:blipFill>
        <p:spPr>
          <a:xfrm>
            <a:off x="457200" y="1417638"/>
            <a:ext cx="8229600" cy="4525963"/>
          </a:xfrm>
        </p:spPr>
      </p:pic>
      <p:sp>
        <p:nvSpPr>
          <p:cNvPr id="5" name="TextBox 4"/>
          <p:cNvSpPr txBox="1"/>
          <p:nvPr/>
        </p:nvSpPr>
        <p:spPr>
          <a:xfrm>
            <a:off x="331591" y="5984501"/>
            <a:ext cx="8355209" cy="923330"/>
          </a:xfrm>
          <a:prstGeom prst="rect">
            <a:avLst/>
          </a:prstGeom>
          <a:noFill/>
        </p:spPr>
        <p:txBody>
          <a:bodyPr wrap="none" rtlCol="0">
            <a:spAutoFit/>
          </a:bodyPr>
          <a:lstStyle/>
          <a:p>
            <a:r>
              <a:rPr lang="en-US" dirty="0" smtClean="0">
                <a:solidFill>
                  <a:srgbClr val="FF0000"/>
                </a:solidFill>
              </a:rPr>
              <a:t>*</a:t>
            </a:r>
            <a:r>
              <a:rPr lang="en-US" dirty="0" smtClean="0"/>
              <a:t>Sources: U.S. </a:t>
            </a:r>
            <a:r>
              <a:rPr lang="en-US" dirty="0" err="1" smtClean="0"/>
              <a:t>Dept</a:t>
            </a:r>
            <a:r>
              <a:rPr lang="en-US" dirty="0" smtClean="0"/>
              <a:t> of Agriculture and EPA</a:t>
            </a:r>
          </a:p>
          <a:p>
            <a:r>
              <a:rPr lang="en-US" dirty="0" smtClean="0"/>
              <a:t>http</a:t>
            </a:r>
            <a:r>
              <a:rPr lang="en-US" dirty="0"/>
              <a:t>://www.ers.usda.gov/data-products/agricultural-baseline-database/#.</a:t>
            </a:r>
            <a:r>
              <a:rPr lang="en-US" dirty="0" smtClean="0"/>
              <a:t>UxX3_l5kJkU</a:t>
            </a:r>
          </a:p>
          <a:p>
            <a:r>
              <a:rPr lang="pl-PL" dirty="0"/>
              <a:t>http://</a:t>
            </a:r>
            <a:r>
              <a:rPr lang="pl-PL" dirty="0" err="1"/>
              <a:t>www.epa.gov</a:t>
            </a:r>
            <a:r>
              <a:rPr lang="pl-PL" dirty="0"/>
              <a:t>/opp00001/</a:t>
            </a:r>
            <a:r>
              <a:rPr lang="pl-PL" dirty="0" err="1" smtClean="0"/>
              <a:t>pestsales</a:t>
            </a:r>
            <a:endParaRPr lang="en-US" dirty="0"/>
          </a:p>
        </p:txBody>
      </p:sp>
    </p:spTree>
    <p:extLst>
      <p:ext uri="{BB962C8B-B14F-4D97-AF65-F5344CB8AC3E}">
        <p14:creationId xmlns:p14="http://schemas.microsoft.com/office/powerpoint/2010/main" val="415050756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363"/>
            <a:ext cx="8229600" cy="1143000"/>
          </a:xfrm>
        </p:spPr>
        <p:txBody>
          <a:bodyPr/>
          <a:lstStyle/>
          <a:p>
            <a:r>
              <a:rPr lang="en-US" b="1" dirty="0" smtClean="0"/>
              <a:t>Monarch Butterfly Decline</a:t>
            </a:r>
            <a:r>
              <a:rPr lang="en-US" b="1" dirty="0" smtClean="0">
                <a:solidFill>
                  <a:srgbClr val="FF0000"/>
                </a:solidFill>
              </a:rPr>
              <a:t>*</a:t>
            </a:r>
            <a:endParaRPr lang="en-US" b="1" dirty="0">
              <a:solidFill>
                <a:srgbClr val="FF0000"/>
              </a:solidFill>
            </a:endParaRPr>
          </a:p>
        </p:txBody>
      </p:sp>
      <p:pic>
        <p:nvPicPr>
          <p:cNvPr id="4" name="Content Placeholder 3" descr="monarch-deline.jpg"/>
          <p:cNvPicPr>
            <a:picLocks noGrp="1" noChangeAspect="1"/>
          </p:cNvPicPr>
          <p:nvPr>
            <p:ph idx="1"/>
          </p:nvPr>
        </p:nvPicPr>
        <p:blipFill>
          <a:blip r:embed="rId3">
            <a:extLst>
              <a:ext uri="{28A0092B-C50C-407E-A947-70E740481C1C}">
                <a14:useLocalDpi xmlns:a14="http://schemas.microsoft.com/office/drawing/2010/main" val="0"/>
              </a:ext>
            </a:extLst>
          </a:blip>
          <a:srcRect l="-6004" r="-6004"/>
          <a:stretch>
            <a:fillRect/>
          </a:stretch>
        </p:blipFill>
        <p:spPr>
          <a:xfrm>
            <a:off x="457200" y="1417638"/>
            <a:ext cx="8229600" cy="4525963"/>
          </a:xfrm>
        </p:spPr>
      </p:pic>
      <p:sp>
        <p:nvSpPr>
          <p:cNvPr id="5" name="TextBox 4"/>
          <p:cNvSpPr txBox="1"/>
          <p:nvPr/>
        </p:nvSpPr>
        <p:spPr>
          <a:xfrm>
            <a:off x="331591" y="5984501"/>
            <a:ext cx="8355209" cy="923330"/>
          </a:xfrm>
          <a:prstGeom prst="rect">
            <a:avLst/>
          </a:prstGeom>
          <a:noFill/>
        </p:spPr>
        <p:txBody>
          <a:bodyPr wrap="none" rtlCol="0">
            <a:spAutoFit/>
          </a:bodyPr>
          <a:lstStyle/>
          <a:p>
            <a:r>
              <a:rPr lang="en-US" dirty="0" smtClean="0">
                <a:solidFill>
                  <a:srgbClr val="FF0000"/>
                </a:solidFill>
              </a:rPr>
              <a:t>*</a:t>
            </a:r>
            <a:r>
              <a:rPr lang="en-US" dirty="0" smtClean="0"/>
              <a:t>Sources: U.S. </a:t>
            </a:r>
            <a:r>
              <a:rPr lang="en-US" dirty="0" err="1" smtClean="0"/>
              <a:t>Dept</a:t>
            </a:r>
            <a:r>
              <a:rPr lang="en-US" dirty="0" smtClean="0"/>
              <a:t> of Agriculture and EPA</a:t>
            </a:r>
          </a:p>
          <a:p>
            <a:r>
              <a:rPr lang="en-US" dirty="0" smtClean="0"/>
              <a:t>http</a:t>
            </a:r>
            <a:r>
              <a:rPr lang="en-US" dirty="0"/>
              <a:t>://www.ers.usda.gov/data-products/agricultural-baseline-database/#.</a:t>
            </a:r>
            <a:r>
              <a:rPr lang="en-US" dirty="0" smtClean="0"/>
              <a:t>UxX3_l5kJkU</a:t>
            </a:r>
          </a:p>
          <a:p>
            <a:r>
              <a:rPr lang="pl-PL" dirty="0"/>
              <a:t>http://</a:t>
            </a:r>
            <a:r>
              <a:rPr lang="pl-PL" dirty="0" err="1"/>
              <a:t>www.epa.gov</a:t>
            </a:r>
            <a:r>
              <a:rPr lang="pl-PL" dirty="0"/>
              <a:t>/opp00001/</a:t>
            </a:r>
            <a:r>
              <a:rPr lang="pl-PL" dirty="0" err="1" smtClean="0"/>
              <a:t>pestsales</a:t>
            </a:r>
            <a:endParaRPr lang="en-US" dirty="0"/>
          </a:p>
        </p:txBody>
      </p:sp>
      <p:sp>
        <p:nvSpPr>
          <p:cNvPr id="6" name="TextBox 5"/>
          <p:cNvSpPr txBox="1"/>
          <p:nvPr/>
        </p:nvSpPr>
        <p:spPr>
          <a:xfrm>
            <a:off x="2049947" y="2713214"/>
            <a:ext cx="4968902" cy="954107"/>
          </a:xfrm>
          <a:prstGeom prst="rect">
            <a:avLst/>
          </a:prstGeom>
          <a:solidFill>
            <a:srgbClr val="FCFFBC"/>
          </a:solidFill>
          <a:ln>
            <a:solidFill>
              <a:srgbClr val="000000"/>
            </a:solidFill>
          </a:ln>
        </p:spPr>
        <p:txBody>
          <a:bodyPr wrap="square" rtlCol="0">
            <a:spAutoFit/>
          </a:bodyPr>
          <a:lstStyle/>
          <a:p>
            <a:r>
              <a:rPr lang="en-US" sz="2800" dirty="0" smtClean="0"/>
              <a:t>Glyphosate applied to kill milkweed which monarchs eat</a:t>
            </a:r>
            <a:endParaRPr lang="en-US" sz="2800" dirty="0"/>
          </a:p>
        </p:txBody>
      </p:sp>
    </p:spTree>
    <p:extLst>
      <p:ext uri="{BB962C8B-B14F-4D97-AF65-F5344CB8AC3E}">
        <p14:creationId xmlns:p14="http://schemas.microsoft.com/office/powerpoint/2010/main" val="4748671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5" y="84144"/>
            <a:ext cx="8229600" cy="1143000"/>
          </a:xfrm>
        </p:spPr>
        <p:txBody>
          <a:bodyPr/>
          <a:lstStyle/>
          <a:p>
            <a:r>
              <a:rPr lang="en-US" b="1" dirty="0" smtClean="0"/>
              <a:t>Prof. Don Huber on Glyphosate</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457200" y="1449263"/>
            <a:ext cx="8229600" cy="4031873"/>
          </a:xfrm>
          <a:prstGeom prst="rect">
            <a:avLst/>
          </a:prstGeom>
          <a:noFill/>
        </p:spPr>
        <p:txBody>
          <a:bodyPr wrap="square" rtlCol="0">
            <a:spAutoFit/>
          </a:bodyPr>
          <a:lstStyle/>
          <a:p>
            <a:r>
              <a:rPr lang="en-US" sz="3200" dirty="0" smtClean="0"/>
              <a:t>“When future historians write about our time, they're not going to write about the tons of chemicals that we did or didn't apply. When it comes to </a:t>
            </a:r>
            <a:r>
              <a:rPr lang="en-US" sz="3200" dirty="0" err="1" smtClean="0"/>
              <a:t>glyphosate</a:t>
            </a:r>
            <a:r>
              <a:rPr lang="en-US" sz="3200" dirty="0" smtClean="0"/>
              <a:t>, they're going to write about our willingness to </a:t>
            </a:r>
            <a:r>
              <a:rPr lang="en-US" sz="3200" i="1" dirty="0" smtClean="0">
                <a:solidFill>
                  <a:srgbClr val="FF0000"/>
                </a:solidFill>
              </a:rPr>
              <a:t>sacrifice our children and jeopardize our existence, </a:t>
            </a:r>
            <a:r>
              <a:rPr lang="en-US" sz="3200" dirty="0" smtClean="0"/>
              <a:t>while threatening and jeopardizing the very basis of our existence; </a:t>
            </a:r>
            <a:r>
              <a:rPr lang="en-US" sz="3200" i="1" dirty="0" smtClean="0">
                <a:solidFill>
                  <a:srgbClr val="FF0000"/>
                </a:solidFill>
              </a:rPr>
              <a:t>the sustainability of our agriculture.</a:t>
            </a:r>
            <a:r>
              <a:rPr lang="en-US" sz="3200" dirty="0" smtClean="0"/>
              <a:t>”</a:t>
            </a:r>
            <a:endParaRPr lang="en-US" sz="3200" dirty="0"/>
          </a:p>
        </p:txBody>
      </p:sp>
      <p:sp>
        <p:nvSpPr>
          <p:cNvPr id="3" name="TextBox 2"/>
          <p:cNvSpPr txBox="1"/>
          <p:nvPr/>
        </p:nvSpPr>
        <p:spPr>
          <a:xfrm>
            <a:off x="169330" y="6016471"/>
            <a:ext cx="8840882" cy="923330"/>
          </a:xfrm>
          <a:prstGeom prst="rect">
            <a:avLst/>
          </a:prstGeom>
          <a:noFill/>
        </p:spPr>
        <p:txBody>
          <a:bodyPr wrap="none" rtlCol="0">
            <a:spAutoFit/>
          </a:bodyPr>
          <a:lstStyle/>
          <a:p>
            <a:r>
              <a:rPr lang="en-US" dirty="0" smtClean="0">
                <a:solidFill>
                  <a:srgbClr val="FF0000"/>
                </a:solidFill>
              </a:rPr>
              <a:t>*</a:t>
            </a:r>
            <a:r>
              <a:rPr lang="en-US" dirty="0" smtClean="0"/>
              <a:t>Retired professor from Purdue University; Expert in plant pathology</a:t>
            </a:r>
          </a:p>
          <a:p>
            <a:r>
              <a:rPr lang="en-US" dirty="0" err="1" smtClean="0"/>
              <a:t>articles.mercola.com</a:t>
            </a:r>
            <a:r>
              <a:rPr lang="en-US" dirty="0"/>
              <a:t>/sites/articles/archive/2012/01/15/dr-don-huber-interview-part-2.aspx</a:t>
            </a:r>
          </a:p>
          <a:p>
            <a:endParaRPr lang="en-US" dirty="0"/>
          </a:p>
        </p:txBody>
      </p:sp>
    </p:spTree>
    <p:extLst>
      <p:ext uri="{BB962C8B-B14F-4D97-AF65-F5344CB8AC3E}">
        <p14:creationId xmlns:p14="http://schemas.microsoft.com/office/powerpoint/2010/main" val="26513293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ganic_kauai.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2101025" y="-566316"/>
            <a:ext cx="13499701" cy="7424316"/>
          </a:xfrm>
        </p:spPr>
      </p:pic>
      <p:sp>
        <p:nvSpPr>
          <p:cNvPr id="3" name="TextBox 2"/>
          <p:cNvSpPr txBox="1"/>
          <p:nvPr/>
        </p:nvSpPr>
        <p:spPr>
          <a:xfrm>
            <a:off x="2993571" y="222704"/>
            <a:ext cx="3915029" cy="1015663"/>
          </a:xfrm>
          <a:prstGeom prst="rect">
            <a:avLst/>
          </a:prstGeom>
          <a:noFill/>
        </p:spPr>
        <p:txBody>
          <a:bodyPr wrap="none" rtlCol="0">
            <a:spAutoFit/>
          </a:bodyPr>
          <a:lstStyle/>
          <a:p>
            <a:r>
              <a:rPr lang="en-US" sz="6000" dirty="0" smtClean="0">
                <a:solidFill>
                  <a:schemeClr val="bg1"/>
                </a:solidFill>
              </a:rPr>
              <a:t>Go Organic!</a:t>
            </a:r>
            <a:endParaRPr lang="en-US" sz="6000" dirty="0">
              <a:solidFill>
                <a:schemeClr val="bg1"/>
              </a:solidFill>
            </a:endParaRPr>
          </a:p>
        </p:txBody>
      </p:sp>
    </p:spTree>
    <p:extLst>
      <p:ext uri="{BB962C8B-B14F-4D97-AF65-F5344CB8AC3E}">
        <p14:creationId xmlns:p14="http://schemas.microsoft.com/office/powerpoint/2010/main" val="186216353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85"/>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457200" y="1257325"/>
            <a:ext cx="8229600" cy="5033962"/>
          </a:xfrm>
        </p:spPr>
        <p:txBody>
          <a:bodyPr>
            <a:normAutofit fontScale="92500" lnSpcReduction="20000"/>
          </a:bodyPr>
          <a:lstStyle/>
          <a:p>
            <a:r>
              <a:rPr lang="en-US" dirty="0"/>
              <a:t>W</a:t>
            </a:r>
            <a:r>
              <a:rPr lang="en-US" dirty="0" smtClean="0"/>
              <a:t>e should be very worried about glyphosate in the food and water supplies</a:t>
            </a:r>
          </a:p>
          <a:p>
            <a:r>
              <a:rPr lang="en-US" dirty="0" smtClean="0"/>
              <a:t>Glyphosate’s disruption of gut bacteria, depletion of essential amino acids and minerals, and interference with cytochrome P450 enzymes have widespread consequences</a:t>
            </a:r>
          </a:p>
          <a:p>
            <a:r>
              <a:rPr lang="en-US" dirty="0" smtClean="0"/>
              <a:t>Glyphosate can explain health problems worldwide, including autism, diabetes, infertility, kidney failure, gluten intolerance, cancer, etc.</a:t>
            </a:r>
          </a:p>
          <a:p>
            <a:r>
              <a:rPr lang="en-US" dirty="0" smtClean="0"/>
              <a:t>Glyphosate needs to be removed from the market and we need to find the path to sustainable pesticide-free agriculture</a:t>
            </a:r>
          </a:p>
          <a:p>
            <a:endParaRPr lang="en-US" dirty="0"/>
          </a:p>
        </p:txBody>
      </p:sp>
    </p:spTree>
    <p:extLst>
      <p:ext uri="{BB962C8B-B14F-4D97-AF65-F5344CB8AC3E}">
        <p14:creationId xmlns:p14="http://schemas.microsoft.com/office/powerpoint/2010/main" val="391486477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r-Seuss-GMO.jpg"/>
          <p:cNvPicPr>
            <a:picLocks noGrp="1" noChangeAspect="1"/>
          </p:cNvPicPr>
          <p:nvPr>
            <p:ph idx="1"/>
          </p:nvPr>
        </p:nvPicPr>
        <p:blipFill>
          <a:blip r:embed="rId2">
            <a:extLst>
              <a:ext uri="{28A0092B-C50C-407E-A947-70E740481C1C}">
                <a14:useLocalDpi xmlns:a14="http://schemas.microsoft.com/office/drawing/2010/main" val="0"/>
              </a:ext>
            </a:extLst>
          </a:blip>
          <a:srcRect l="-52980" r="-52980"/>
          <a:stretch>
            <a:fillRect/>
          </a:stretch>
        </p:blipFill>
        <p:spPr/>
      </p:pic>
    </p:spTree>
    <p:extLst>
      <p:ext uri="{BB962C8B-B14F-4D97-AF65-F5344CB8AC3E}">
        <p14:creationId xmlns:p14="http://schemas.microsoft.com/office/powerpoint/2010/main" val="17523386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57" y="231165"/>
            <a:ext cx="6626835" cy="6626835"/>
          </a:xfrm>
          <a:prstGeom prst="rect">
            <a:avLst/>
          </a:prstGeom>
        </p:spPr>
      </p:pic>
      <p:sp>
        <p:nvSpPr>
          <p:cNvPr id="5" name="Rectangle 4"/>
          <p:cNvSpPr/>
          <p:nvPr/>
        </p:nvSpPr>
        <p:spPr>
          <a:xfrm>
            <a:off x="2778810" y="1600200"/>
            <a:ext cx="3979876"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GLYPHOSATE</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09299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22" y="237081"/>
            <a:ext cx="8345779" cy="476455"/>
          </a:xfrm>
        </p:spPr>
        <p:txBody>
          <a:bodyPr>
            <a:normAutofit fontScale="90000"/>
          </a:bodyPr>
          <a:lstStyle/>
          <a:p>
            <a:r>
              <a:rPr lang="en-US" b="1" dirty="0" smtClean="0"/>
              <a:t>Glyphosate and Autism</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1299788" y="6262268"/>
            <a:ext cx="7201609" cy="646329"/>
          </a:xfrm>
          <a:prstGeom prst="rect">
            <a:avLst/>
          </a:prstGeom>
          <a:noFill/>
        </p:spPr>
        <p:txBody>
          <a:bodyPr wrap="none" lIns="91439" tIns="45719" rIns="91439" bIns="45719" rtlCol="0">
            <a:spAutoFit/>
          </a:bodyPr>
          <a:lstStyle/>
          <a:p>
            <a:pPr algn="ctr"/>
            <a:r>
              <a:rPr lang="en-US" dirty="0" smtClean="0">
                <a:solidFill>
                  <a:srgbClr val="FF0000"/>
                </a:solidFill>
              </a:rPr>
              <a:t>*</a:t>
            </a:r>
            <a:r>
              <a:rPr lang="en-US" dirty="0" smtClean="0"/>
              <a:t>Nancy Swanson, </a:t>
            </a:r>
            <a:r>
              <a:rPr lang="en-US" dirty="0" smtClean="0">
                <a:hlinkClick r:id="rId3"/>
              </a:rPr>
              <a:t>http</a:t>
            </a:r>
            <a:r>
              <a:rPr lang="en-US" dirty="0">
                <a:hlinkClick r:id="rId3"/>
              </a:rPr>
              <a:t>://</a:t>
            </a:r>
            <a:r>
              <a:rPr lang="en-US" dirty="0" err="1">
                <a:hlinkClick r:id="rId3"/>
              </a:rPr>
              <a:t>www.examiner.com</a:t>
            </a:r>
            <a:r>
              <a:rPr lang="en-US" dirty="0">
                <a:hlinkClick r:id="rId3"/>
              </a:rPr>
              <a:t>/article</a:t>
            </a:r>
            <a:r>
              <a:rPr lang="en-US" dirty="0" smtClean="0">
                <a:hlinkClick r:id="rId3"/>
              </a:rPr>
              <a:t>/</a:t>
            </a:r>
            <a:endParaRPr lang="en-US" dirty="0" smtClean="0"/>
          </a:p>
          <a:p>
            <a:pPr algn="ctr"/>
            <a:r>
              <a:rPr lang="en-US" smtClean="0"/>
              <a:t>data</a:t>
            </a:r>
            <a:r>
              <a:rPr lang="en-US" dirty="0"/>
              <a:t>-show-correlations-between-increase-neurological-diseases-and-gmos</a:t>
            </a:r>
          </a:p>
        </p:txBody>
      </p:sp>
      <p:sp>
        <p:nvSpPr>
          <p:cNvPr id="7" name="TextBox 6"/>
          <p:cNvSpPr txBox="1"/>
          <p:nvPr/>
        </p:nvSpPr>
        <p:spPr>
          <a:xfrm>
            <a:off x="2861206" y="2600915"/>
            <a:ext cx="2706012" cy="400108"/>
          </a:xfrm>
          <a:prstGeom prst="rect">
            <a:avLst/>
          </a:prstGeom>
          <a:solidFill>
            <a:srgbClr val="FFFFFF"/>
          </a:solidFill>
        </p:spPr>
        <p:txBody>
          <a:bodyPr wrap="none" lIns="91439" tIns="45719" rIns="91439" bIns="45719" rtlCol="0">
            <a:spAutoFit/>
          </a:bodyPr>
          <a:lstStyle/>
          <a:p>
            <a:r>
              <a:rPr lang="en-US" sz="2000" dirty="0"/>
              <a:t>R = 0.9898; p &lt;= 2.6e-06</a:t>
            </a:r>
          </a:p>
        </p:txBody>
      </p:sp>
      <p:pic>
        <p:nvPicPr>
          <p:cNvPr id="6" name="Content Placeholder 5" descr="autism-IDEA.jpg"/>
          <p:cNvPicPr>
            <a:picLocks noGrp="1" noChangeAspect="1"/>
          </p:cNvPicPr>
          <p:nvPr>
            <p:ph idx="1"/>
          </p:nvPr>
        </p:nvPicPr>
        <p:blipFill>
          <a:blip r:embed="rId4">
            <a:extLst>
              <a:ext uri="{28A0092B-C50C-407E-A947-70E740481C1C}">
                <a14:useLocalDpi xmlns:a14="http://schemas.microsoft.com/office/drawing/2010/main" val="0"/>
              </a:ext>
            </a:extLst>
          </a:blip>
          <a:srcRect l="-8867" r="-8867"/>
          <a:stretch>
            <a:fillRect/>
          </a:stretch>
        </p:blipFill>
        <p:spPr>
          <a:xfrm>
            <a:off x="457200" y="1095318"/>
            <a:ext cx="8229600" cy="4525963"/>
          </a:xfrm>
        </p:spPr>
      </p:pic>
      <p:sp>
        <p:nvSpPr>
          <p:cNvPr id="3" name="TextBox 2"/>
          <p:cNvSpPr txBox="1"/>
          <p:nvPr/>
        </p:nvSpPr>
        <p:spPr>
          <a:xfrm>
            <a:off x="1376195" y="5668458"/>
            <a:ext cx="5516101" cy="461663"/>
          </a:xfrm>
          <a:prstGeom prst="rect">
            <a:avLst/>
          </a:prstGeom>
          <a:noFill/>
        </p:spPr>
        <p:txBody>
          <a:bodyPr wrap="none" lIns="91439" tIns="45719" rIns="91439" bIns="45719" rtlCol="0">
            <a:spAutoFit/>
          </a:bodyPr>
          <a:lstStyle/>
          <a:p>
            <a:r>
              <a:rPr lang="en-US" sz="2400" dirty="0">
                <a:latin typeface="Apple Casual"/>
              </a:rPr>
              <a:t>Pearson Correlation Coefficient = </a:t>
            </a:r>
            <a:r>
              <a:rPr lang="en-US" sz="2400" dirty="0" smtClean="0">
                <a:latin typeface="Apple Casual"/>
              </a:rPr>
              <a:t>0.99</a:t>
            </a:r>
            <a:endParaRPr lang="en-US" sz="2400" dirty="0">
              <a:latin typeface="Apple Casual"/>
            </a:endParaRPr>
          </a:p>
        </p:txBody>
      </p:sp>
    </p:spTree>
    <p:extLst>
      <p:ext uri="{BB962C8B-B14F-4D97-AF65-F5344CB8AC3E}">
        <p14:creationId xmlns:p14="http://schemas.microsoft.com/office/powerpoint/2010/main" val="2431990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103979</TotalTime>
  <Words>5056</Words>
  <Application>Microsoft Macintosh PowerPoint</Application>
  <PresentationFormat>On-screen Show (4:3)</PresentationFormat>
  <Paragraphs>534</Paragraphs>
  <Slides>76</Slides>
  <Notes>44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76</vt:i4>
      </vt:variant>
    </vt:vector>
  </HeadingPairs>
  <TitlesOfParts>
    <vt:vector size="77" baseType="lpstr">
      <vt:lpstr>Office Theme</vt:lpstr>
      <vt:lpstr>Is Roundup the Toxic Chemical      that’s Destroying Our Health?</vt:lpstr>
      <vt:lpstr>Download These Slides</vt:lpstr>
      <vt:lpstr>PowerPoint Presentation</vt:lpstr>
      <vt:lpstr>Outline</vt:lpstr>
      <vt:lpstr>The Autism Epidemic in the U.S. (US CDC Data)</vt:lpstr>
      <vt:lpstr>One in Two in 2025?</vt:lpstr>
      <vt:lpstr>Some Conditions Associated with Autism</vt:lpstr>
      <vt:lpstr>PowerPoint Presentation</vt:lpstr>
      <vt:lpstr>Glyphosate and Autism*</vt:lpstr>
      <vt:lpstr>Glyphosate and Autism*</vt:lpstr>
      <vt:lpstr>Glyphosate vs. Other Pesticides*</vt:lpstr>
      <vt:lpstr>Recent Publication</vt:lpstr>
      <vt:lpstr>Brief History</vt:lpstr>
      <vt:lpstr>Is Glyphosate Nontoxic?</vt:lpstr>
      <vt:lpstr>Glyphosate: Some Biological Effects*</vt:lpstr>
      <vt:lpstr>Glyphosate: Some Biological Effects*</vt:lpstr>
      <vt:lpstr>Glyphosate: Some Biological Effects (cont’d)</vt:lpstr>
      <vt:lpstr>Some Biomarkers for Autism</vt:lpstr>
      <vt:lpstr>Some Biomarkers for Autism</vt:lpstr>
      <vt:lpstr>Aromatase</vt:lpstr>
      <vt:lpstr>Probiotics Treat Mouse Autism*</vt:lpstr>
      <vt:lpstr>PowerPoint Presentation</vt:lpstr>
      <vt:lpstr>Dementia and Glyphosate*</vt:lpstr>
      <vt:lpstr>Recapitulation</vt:lpstr>
      <vt:lpstr>Outline</vt:lpstr>
      <vt:lpstr>Dr. Roy Dittman*</vt:lpstr>
      <vt:lpstr>Gut Microbes and Obesity</vt:lpstr>
      <vt:lpstr>Pigs Fed GMOs Develop Inflamed Gut*</vt:lpstr>
      <vt:lpstr>Pigs Fed GMOs Develop Inflamed Gut*</vt:lpstr>
      <vt:lpstr>“Deformities, sickness and livestock deaths: the real cost of GM animal feed?”*  </vt:lpstr>
      <vt:lpstr>America’s Two-Headed Pig*</vt:lpstr>
      <vt:lpstr>Human Digestive System Disorders</vt:lpstr>
      <vt:lpstr>PowerPoint Presentation</vt:lpstr>
      <vt:lpstr>Celiac Disease has Quadrupled           in the US in the Last 50 Years</vt:lpstr>
      <vt:lpstr>PowerPoint Presentation</vt:lpstr>
      <vt:lpstr>Human Dietary Experiment on Wheat &amp; Inflammatory Bowel Syndrome*</vt:lpstr>
      <vt:lpstr>Paper on Glyphosate and Celiac Disease</vt:lpstr>
      <vt:lpstr>Celiac Disease, Glyphosate and      Non-Hodgkin’s Lymphoma</vt:lpstr>
      <vt:lpstr>“Herbicide Resistant Ryegrass Troubling for Wheat Growers”*</vt:lpstr>
      <vt:lpstr>Pseudomonas and Glyphosate*</vt:lpstr>
      <vt:lpstr>“Dramatic Increase in Hospitalization of US Children With Inflammatory Bowel Disease”*</vt:lpstr>
      <vt:lpstr>Kidney Failure in Agricultural Workers*</vt:lpstr>
      <vt:lpstr>“What is killing the young men of Cañas?”* </vt:lpstr>
      <vt:lpstr>“What is killing the young men of Cañas?” </vt:lpstr>
      <vt:lpstr>Acute Kidney Disease Death Rate Plotted Against Glyphosate and GMOs*</vt:lpstr>
      <vt:lpstr>PowerPoint Presentation</vt:lpstr>
      <vt:lpstr>Another Country Responds to Kidney Failure in Agricultural Workers!</vt:lpstr>
      <vt:lpstr>Recapitulation</vt:lpstr>
      <vt:lpstr>Outline</vt:lpstr>
      <vt:lpstr>PowerPoint Presentation</vt:lpstr>
      <vt:lpstr>Glyphosate is an endocrine disruptor that promotes breast cancer*</vt:lpstr>
      <vt:lpstr>Glyphosate and Anencephaly*</vt:lpstr>
      <vt:lpstr>Glyphosate Upregulates Retinoic Acid*</vt:lpstr>
      <vt:lpstr>Glyphosate’s Effects on                            Sertoli Cells in Rat Testis*</vt:lpstr>
      <vt:lpstr>Fertility Rates are Dropping Worldwide*</vt:lpstr>
      <vt:lpstr>"Male fertility under threat as average sperm counts drop”*</vt:lpstr>
      <vt:lpstr>Is Glyphosate Making Us Obese?</vt:lpstr>
      <vt:lpstr>Obesity in US over Time*</vt:lpstr>
      <vt:lpstr>PowerPoint Presentation</vt:lpstr>
      <vt:lpstr>Nancy Swanson’s Data: Pearson Correlation Coefficients between Diseases and Roundup*</vt:lpstr>
      <vt:lpstr>Recapitulation</vt:lpstr>
      <vt:lpstr>Outline</vt:lpstr>
      <vt:lpstr>Is Glyphosate in Our Food?</vt:lpstr>
      <vt:lpstr>Testing for Glyphosate Residues                  in US Foods*</vt:lpstr>
      <vt:lpstr>“Determination of Glyphosate residues in human urine samples from 18 European countries”*</vt:lpstr>
      <vt:lpstr>“Determination of Glyphosate residues in human urine samples from 18 European countries”*</vt:lpstr>
      <vt:lpstr>Glyphosate in Air and Rain*</vt:lpstr>
      <vt:lpstr>Species in Stress</vt:lpstr>
      <vt:lpstr>PowerPoint Presentation</vt:lpstr>
      <vt:lpstr>PowerPoint Presentation</vt:lpstr>
      <vt:lpstr>Monarch Butterfly Decline*</vt:lpstr>
      <vt:lpstr>Monarch Butterfly Decline*</vt:lpstr>
      <vt:lpstr>Prof. Don Huber on Glyphosate*</vt:lpstr>
      <vt:lpstr>PowerPoint Presentation</vt:lpstr>
      <vt:lpstr>Summary</vt:lpstr>
      <vt:lpstr>PowerPoint Presentation</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Glyphosate:  The Elephant in the Room</dc:title>
  <dc:creator>Stephanie Seneff</dc:creator>
  <cp:lastModifiedBy>Stephanie Seneff</cp:lastModifiedBy>
  <cp:revision>480</cp:revision>
  <cp:lastPrinted>2014-03-09T15:36:55Z</cp:lastPrinted>
  <dcterms:created xsi:type="dcterms:W3CDTF">2013-05-07T16:16:55Z</dcterms:created>
  <dcterms:modified xsi:type="dcterms:W3CDTF">2014-03-11T12:06:43Z</dcterms:modified>
</cp:coreProperties>
</file>