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6" r:id="rId3"/>
    <p:sldId id="302" r:id="rId4"/>
    <p:sldId id="281" r:id="rId5"/>
    <p:sldId id="282" r:id="rId6"/>
    <p:sldId id="267" r:id="rId7"/>
    <p:sldId id="276" r:id="rId8"/>
    <p:sldId id="294" r:id="rId9"/>
    <p:sldId id="303" r:id="rId10"/>
    <p:sldId id="261" r:id="rId11"/>
    <p:sldId id="278" r:id="rId12"/>
    <p:sldId id="299" r:id="rId13"/>
    <p:sldId id="300" r:id="rId14"/>
    <p:sldId id="314" r:id="rId15"/>
    <p:sldId id="301" r:id="rId16"/>
    <p:sldId id="310" r:id="rId17"/>
    <p:sldId id="311" r:id="rId18"/>
    <p:sldId id="312" r:id="rId19"/>
    <p:sldId id="280" r:id="rId20"/>
    <p:sldId id="290" r:id="rId21"/>
    <p:sldId id="291" r:id="rId22"/>
    <p:sldId id="309" r:id="rId23"/>
    <p:sldId id="262" r:id="rId24"/>
    <p:sldId id="260" r:id="rId25"/>
    <p:sldId id="298" r:id="rId26"/>
    <p:sldId id="273" r:id="rId27"/>
    <p:sldId id="313" r:id="rId28"/>
    <p:sldId id="308" r:id="rId29"/>
    <p:sldId id="259" r:id="rId30"/>
    <p:sldId id="257" r:id="rId31"/>
    <p:sldId id="258" r:id="rId32"/>
    <p:sldId id="315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0BD"/>
    <a:srgbClr val="EBE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zue:Desktop:autism%20childr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zue:Desktop:autism%20childr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Children with Autism in US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19587883006337"/>
          <c:y val="0.109352517985611"/>
          <c:w val="0.857291802613071"/>
          <c:h val="0.85947242206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Percentage of Children with Autism in US</c:v>
                </c:pt>
              </c:strCache>
            </c:strRef>
          </c:tx>
          <c:spPr>
            <a:ln w="47625">
              <a:noFill/>
            </a:ln>
          </c:spP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Sheet1!$A$2:$A$15</c:f>
              <c:numCache>
                <c:formatCode>0</c:formatCode>
                <c:ptCount val="14"/>
                <c:pt idx="0">
                  <c:v>1975.0</c:v>
                </c:pt>
                <c:pt idx="1">
                  <c:v>1985.0</c:v>
                </c:pt>
                <c:pt idx="2">
                  <c:v>1995.0</c:v>
                </c:pt>
                <c:pt idx="3">
                  <c:v>2004.0</c:v>
                </c:pt>
                <c:pt idx="4">
                  <c:v>2007.0</c:v>
                </c:pt>
                <c:pt idx="5">
                  <c:v>2009.0</c:v>
                </c:pt>
                <c:pt idx="6">
                  <c:v>2014.0</c:v>
                </c:pt>
                <c:pt idx="7">
                  <c:v>2020.0</c:v>
                </c:pt>
                <c:pt idx="8">
                  <c:v>2025.0</c:v>
                </c:pt>
                <c:pt idx="9">
                  <c:v>2030.0</c:v>
                </c:pt>
                <c:pt idx="10">
                  <c:v>2035.0</c:v>
                </c:pt>
                <c:pt idx="11">
                  <c:v>2040.0</c:v>
                </c:pt>
                <c:pt idx="12">
                  <c:v>2045.0</c:v>
                </c:pt>
                <c:pt idx="13">
                  <c:v>2050.0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0.6</c:v>
                </c:pt>
                <c:pt idx="4">
                  <c:v>0.667</c:v>
                </c:pt>
                <c:pt idx="5">
                  <c:v>0.909</c:v>
                </c:pt>
                <c:pt idx="6">
                  <c:v>1.471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5401368"/>
        <c:axId val="-2065397128"/>
      </c:scatterChart>
      <c:valAx>
        <c:axId val="-2065401368"/>
        <c:scaling>
          <c:orientation val="minMax"/>
        </c:scaling>
        <c:delete val="0"/>
        <c:axPos val="b"/>
        <c:minorGridlines/>
        <c:numFmt formatCode="0" sourceLinked="1"/>
        <c:majorTickMark val="out"/>
        <c:minorTickMark val="none"/>
        <c:tickLblPos val="nextTo"/>
        <c:crossAx val="-2065397128"/>
        <c:crosses val="autoZero"/>
        <c:crossBetween val="midCat"/>
      </c:valAx>
      <c:valAx>
        <c:axId val="-2065397128"/>
        <c:scaling>
          <c:logBase val="10.0"/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-2065401368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25728455213816"/>
          <c:y val="0.191168073415284"/>
          <c:w val="0.447015559519149"/>
          <c:h val="0.15427255046356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Children with Autism in US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19587883006337"/>
          <c:y val="0.109352517985611"/>
          <c:w val="0.857291802613071"/>
          <c:h val="0.85947242206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Percentage of Children with Autism in US</c:v>
                </c:pt>
              </c:strCache>
            </c:strRef>
          </c:tx>
          <c:spPr>
            <a:ln w="47625">
              <a:noFill/>
            </a:ln>
          </c:spP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Sheet1!$A$2:$A$15</c:f>
              <c:numCache>
                <c:formatCode>0</c:formatCode>
                <c:ptCount val="14"/>
                <c:pt idx="0">
                  <c:v>1975.0</c:v>
                </c:pt>
                <c:pt idx="1">
                  <c:v>1985.0</c:v>
                </c:pt>
                <c:pt idx="2">
                  <c:v>1995.0</c:v>
                </c:pt>
                <c:pt idx="3">
                  <c:v>2004.0</c:v>
                </c:pt>
                <c:pt idx="4">
                  <c:v>2007.0</c:v>
                </c:pt>
                <c:pt idx="5">
                  <c:v>2009.0</c:v>
                </c:pt>
                <c:pt idx="6">
                  <c:v>2014.0</c:v>
                </c:pt>
                <c:pt idx="7">
                  <c:v>2020.0</c:v>
                </c:pt>
                <c:pt idx="8">
                  <c:v>2025.0</c:v>
                </c:pt>
                <c:pt idx="9">
                  <c:v>2030.0</c:v>
                </c:pt>
                <c:pt idx="10">
                  <c:v>2035.0</c:v>
                </c:pt>
                <c:pt idx="11">
                  <c:v>2040.0</c:v>
                </c:pt>
                <c:pt idx="12">
                  <c:v>2045.0</c:v>
                </c:pt>
                <c:pt idx="13">
                  <c:v>2050.0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0.6</c:v>
                </c:pt>
                <c:pt idx="4">
                  <c:v>0.667</c:v>
                </c:pt>
                <c:pt idx="5">
                  <c:v>0.909</c:v>
                </c:pt>
                <c:pt idx="6">
                  <c:v>1.471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8498392"/>
        <c:axId val="-2048495448"/>
      </c:scatterChart>
      <c:valAx>
        <c:axId val="-2048498392"/>
        <c:scaling>
          <c:orientation val="minMax"/>
        </c:scaling>
        <c:delete val="0"/>
        <c:axPos val="b"/>
        <c:minorGridlines/>
        <c:numFmt formatCode="0" sourceLinked="1"/>
        <c:majorTickMark val="out"/>
        <c:minorTickMark val="none"/>
        <c:tickLblPos val="nextTo"/>
        <c:crossAx val="-2048495448"/>
        <c:crosses val="autoZero"/>
        <c:crossBetween val="midCat"/>
      </c:valAx>
      <c:valAx>
        <c:axId val="-2048495448"/>
        <c:scaling>
          <c:logBase val="10.0"/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-2048498392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25728455213816"/>
          <c:y val="0.191168073415284"/>
          <c:w val="0.447015559519149"/>
          <c:h val="0.15427255046356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CE0D3-29B9-1D49-9B23-53CF22368CFA}" type="datetimeFigureOut">
              <a:rPr lang="en-US" smtClean="0"/>
              <a:t>3/28/15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1C896-027A-D242-A93E-24C5D10A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 Owen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joanneunleashed.com</a:t>
            </a:r>
            <a:r>
              <a:rPr lang="en-US" dirty="0" smtClean="0"/>
              <a:t>/1789/all-about-oxalates-with-</a:t>
            </a:r>
            <a:r>
              <a:rPr lang="en-US" dirty="0" err="1" smtClean="0"/>
              <a:t>susan</a:t>
            </a:r>
            <a:r>
              <a:rPr lang="en-US" dirty="0" smtClean="0"/>
              <a:t>-</a:t>
            </a:r>
            <a:r>
              <a:rPr lang="en-US" dirty="0" err="1" smtClean="0"/>
              <a:t>costen-owens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1C896-027A-D242-A93E-24C5D10AF3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still confused!!</a:t>
            </a:r>
          </a:p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</a:t>
            </a:r>
            <a:r>
              <a:rPr lang="en-US" dirty="0" err="1" smtClean="0"/>
              <a:t>combined_neurological_oil.gif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effectLst/>
              </a:rPr>
              <a:t>Stephanie,</a:t>
            </a:r>
          </a:p>
          <a:p>
            <a:r>
              <a:rPr lang="en-US" dirty="0" smtClean="0">
                <a:effectLst/>
              </a:rPr>
              <a:t>Here are some Pearson correlation coefficients for you:</a:t>
            </a:r>
          </a:p>
          <a:p>
            <a:r>
              <a:rPr lang="en-US" dirty="0" smtClean="0">
                <a:effectLst/>
              </a:rPr>
              <a:t>Total oil consumption &amp; ASD, ADD, PSD etc.: R = 0.8931, p &lt;= 1.442e-06</a:t>
            </a:r>
          </a:p>
          <a:p>
            <a:r>
              <a:rPr lang="en-US" dirty="0" smtClean="0">
                <a:effectLst/>
              </a:rPr>
              <a:t>Glyphosate &amp; combined neurological: R = 0.9873, p &lt;= 3.001e-09</a:t>
            </a:r>
          </a:p>
          <a:p>
            <a:r>
              <a:rPr lang="en-US" dirty="0" smtClean="0">
                <a:effectLst/>
              </a:rPr>
              <a:t>Salad and cooking oil &amp; combined neurological: R = 0.9769, p &lt;= 5.494e-13</a:t>
            </a:r>
          </a:p>
          <a:p>
            <a:r>
              <a:rPr lang="en-US" dirty="0" smtClean="0">
                <a:effectLst/>
              </a:rPr>
              <a:t>On Thursday 29 May 2014 23:42:54 陈一文顾问 wrote:</a:t>
            </a:r>
          </a:p>
          <a:p>
            <a:r>
              <a:rPr lang="en-US" dirty="0" smtClean="0">
                <a:effectLst/>
              </a:rPr>
              <a:t>&gt; Sorry, did not c.c. Nancy.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3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tephanie</a:t>
            </a:r>
            <a:r>
              <a:rPr lang="en-US" dirty="0" smtClean="0">
                <a:effectLst/>
              </a:rPr>
              <a:t>,</a:t>
            </a:r>
          </a:p>
          <a:p>
            <a:r>
              <a:rPr lang="en-US" dirty="0" smtClean="0">
                <a:effectLst/>
              </a:rPr>
              <a:t>Here are some Pearson correlation coefficients for you:</a:t>
            </a:r>
          </a:p>
          <a:p>
            <a:r>
              <a:rPr lang="en-US" dirty="0" smtClean="0">
                <a:effectLst/>
              </a:rPr>
              <a:t>Total oil consumption &amp; ASD, ADD, PSD etc.: R = 0.8931, p &lt;= 1.442e-06</a:t>
            </a:r>
          </a:p>
          <a:p>
            <a:r>
              <a:rPr lang="en-US" dirty="0" smtClean="0">
                <a:effectLst/>
              </a:rPr>
              <a:t>Glyphosate &amp; combined neurological: R = 0.9873, p &lt;= 3.001e-09</a:t>
            </a:r>
          </a:p>
          <a:p>
            <a:r>
              <a:rPr lang="en-US" dirty="0" smtClean="0">
                <a:effectLst/>
              </a:rPr>
              <a:t>Salad and cooking oil &amp; combined neurological: R = 0.9769, p &lt;= 5.494e-13</a:t>
            </a:r>
          </a:p>
          <a:p>
            <a:r>
              <a:rPr lang="en-US" dirty="0" smtClean="0">
                <a:effectLst/>
              </a:rPr>
              <a:t>On Thursday 29 May 2014 23:42:54 陈一文顾问 wrote:</a:t>
            </a:r>
          </a:p>
          <a:p>
            <a:r>
              <a:rPr lang="en-US" dirty="0" smtClean="0">
                <a:effectLst/>
              </a:rPr>
              <a:t>&gt; Sorry, did not c.c. Nancy.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3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tephanie</a:t>
            </a:r>
            <a:r>
              <a:rPr lang="en-US" dirty="0" smtClean="0">
                <a:effectLst/>
              </a:rPr>
              <a:t>,</a:t>
            </a:r>
          </a:p>
          <a:p>
            <a:r>
              <a:rPr lang="en-US" dirty="0" smtClean="0">
                <a:effectLst/>
              </a:rPr>
              <a:t>Here are some Pearson correlation coefficients for you:</a:t>
            </a:r>
          </a:p>
          <a:p>
            <a:r>
              <a:rPr lang="en-US" dirty="0" smtClean="0">
                <a:effectLst/>
              </a:rPr>
              <a:t>Total oil consumption &amp; ASD, ADD, PSD etc.: R = 0.8931, p &lt;= 1.442e-06</a:t>
            </a:r>
          </a:p>
          <a:p>
            <a:r>
              <a:rPr lang="en-US" dirty="0" smtClean="0">
                <a:effectLst/>
              </a:rPr>
              <a:t>Glyphosate &amp; combined neurological: R = 0.9873, p &lt;= 3.001e-09</a:t>
            </a:r>
          </a:p>
          <a:p>
            <a:r>
              <a:rPr lang="en-US" dirty="0" smtClean="0">
                <a:effectLst/>
              </a:rPr>
              <a:t>Salad and cooking oil &amp; combined neurological: R = 0.9769, p &lt;= 5.494e-13</a:t>
            </a:r>
          </a:p>
          <a:p>
            <a:r>
              <a:rPr lang="en-US" dirty="0" smtClean="0">
                <a:effectLst/>
              </a:rPr>
              <a:t>On Thursday 29 May 2014 23:42:54 陈一文顾问 wrote:</a:t>
            </a:r>
          </a:p>
          <a:p>
            <a:r>
              <a:rPr lang="en-US" dirty="0" smtClean="0">
                <a:effectLst/>
              </a:rPr>
              <a:t>&gt; Sorry, did not c.c. Nancy.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3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Figure 1 The rise in birth defects correlates with the rise in cultivation of GM glyphosate-tolerant soybeans in Chaco, Argentina. Birth defects per 10 000 live births from 1997-2008 have risen drastically (top), as has the hectares of land dedicated to GM soybean cultivation (bottom)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1C896-027A-D242-A93E-24C5D10AF3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05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Figure 1 The rise in birth defects correlates with the rise in cultivation of GM glyphosate-tolerant soybeans in Chaco, Argentina. Birth defects per 10 000 live births from 1997-2008 have risen drastically (top), as has the hectares of land dedicated to GM soybean cultivation (bottom)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1C896-027A-D242-A93E-24C5D10AF3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Figure 1 The rise in birth defects correlates with the rise in cultivation of GM glyphosate-tolerant soybeans in Chaco, Argentina. Birth defects per 10 000 live births from 1997-2008 have risen drastically (top), as has the hectares of land dedicated to GM soybean cultivation (bottom)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1C896-027A-D242-A93E-24C5D10AF3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www.greenmedinfo.com</a:t>
            </a:r>
            <a:r>
              <a:rPr lang="en-US" dirty="0" smtClean="0"/>
              <a:t>/blog/how-extreme-levels-roundup-food-became-industry-normal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Bhatia, J., and Greer, F. (2008). Use of soy protein-based formulas in infant feeding. Pediatrics 121, 1062-8.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o-RO" dirty="0" smtClean="0"/>
              <a:t>sail/2015/Yale/NTP_brief_on_soy_infant_formula.pdf</a:t>
            </a:r>
          </a:p>
          <a:p>
            <a:endParaRPr lang="ro-RO" dirty="0" smtClean="0"/>
          </a:p>
          <a:p>
            <a:r>
              <a:rPr lang="en-US" dirty="0" err="1" smtClean="0"/>
              <a:t>Csail</a:t>
            </a:r>
            <a:r>
              <a:rPr lang="en-US" dirty="0" smtClean="0"/>
              <a:t>/2015/Yale/Bhatia_2008_soy_formula_infant_feeding_review.pdf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1C896-027A-D242-A93E-24C5D10AF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data.epo.org</a:t>
            </a:r>
            <a:r>
              <a:rPr lang="en-US" dirty="0" smtClean="0"/>
              <a:t>/</a:t>
            </a:r>
            <a:r>
              <a:rPr lang="en-US" dirty="0" err="1" smtClean="0"/>
              <a:t>gpi</a:t>
            </a:r>
            <a:r>
              <a:rPr lang="en-US" dirty="0" smtClean="0"/>
              <a:t>/EP1389912A2-PESTICIDE-COMPOSITIONS-CONTAINING-OXALIC-ACID (quote)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“[origin: WO02069718A2] </a:t>
            </a:r>
            <a:r>
              <a:rPr lang="en-US" sz="1200" dirty="0" err="1" smtClean="0"/>
              <a:t>Pesticidal</a:t>
            </a:r>
            <a:r>
              <a:rPr lang="en-US" sz="1200" dirty="0" smtClean="0"/>
              <a:t> concentrate and spray compositions are described which exhibit </a:t>
            </a:r>
            <a:r>
              <a:rPr lang="en-US" sz="1200" i="1" dirty="0" smtClean="0">
                <a:solidFill>
                  <a:srgbClr val="FF0000"/>
                </a:solidFill>
              </a:rPr>
              <a:t>enhanced efficacy </a:t>
            </a:r>
            <a:r>
              <a:rPr lang="en-US" sz="1200" dirty="0" smtClean="0"/>
              <a:t>due to the addition thereto of a compound which increases cell membrane permeability, suppresses oxidative burst, or increases expression of </a:t>
            </a:r>
            <a:r>
              <a:rPr lang="en-US" sz="1200" dirty="0" err="1" smtClean="0"/>
              <a:t>hydroxyproline</a:t>
            </a:r>
            <a:r>
              <a:rPr lang="en-US" sz="1200" dirty="0" smtClean="0"/>
              <a:t>-rich glycoproteins. More particularly, the present invention relates to a method of enhancing the herbicidal effectiveness of </a:t>
            </a:r>
            <a:r>
              <a:rPr lang="en-US" sz="1200" i="1" dirty="0" smtClean="0">
                <a:solidFill>
                  <a:srgbClr val="FF0000"/>
                </a:solidFill>
              </a:rPr>
              <a:t>glyphosate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concentrate and tank mix formulations containing one or more surfactants through the addition of </a:t>
            </a:r>
            <a:r>
              <a:rPr lang="en-US" sz="1200" i="1" dirty="0" smtClean="0">
                <a:solidFill>
                  <a:srgbClr val="FF0000"/>
                </a:solidFill>
              </a:rPr>
              <a:t>oxalic acid</a:t>
            </a:r>
            <a:r>
              <a:rPr lang="en-US" sz="1200" dirty="0" smtClean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9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data.epo.org</a:t>
            </a:r>
            <a:r>
              <a:rPr lang="en-US" dirty="0" smtClean="0"/>
              <a:t>/</a:t>
            </a:r>
            <a:r>
              <a:rPr lang="en-US" dirty="0" err="1" smtClean="0"/>
              <a:t>gpi</a:t>
            </a:r>
            <a:r>
              <a:rPr lang="en-US" dirty="0" smtClean="0"/>
              <a:t>/EP1389912A2-PESTICIDE-COMPOSITIONS-CONTAINING-OXALIC-ACID (quote)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“[origin: WO02069718A2] </a:t>
            </a:r>
            <a:r>
              <a:rPr lang="en-US" sz="1200" dirty="0" err="1" smtClean="0"/>
              <a:t>Pesticidal</a:t>
            </a:r>
            <a:r>
              <a:rPr lang="en-US" sz="1200" dirty="0" smtClean="0"/>
              <a:t> concentrate and spray compositions are described which exhibit </a:t>
            </a:r>
            <a:r>
              <a:rPr lang="en-US" sz="1200" i="1" dirty="0" smtClean="0">
                <a:solidFill>
                  <a:srgbClr val="FF0000"/>
                </a:solidFill>
              </a:rPr>
              <a:t>enhanced efficacy </a:t>
            </a:r>
            <a:r>
              <a:rPr lang="en-US" sz="1200" dirty="0" smtClean="0"/>
              <a:t>due to the addition thereto of a compound which increases cell membrane permeability, suppresses oxidative burst, or increases expression of </a:t>
            </a:r>
            <a:r>
              <a:rPr lang="en-US" sz="1200" dirty="0" err="1" smtClean="0"/>
              <a:t>hydroxyproline</a:t>
            </a:r>
            <a:r>
              <a:rPr lang="en-US" sz="1200" dirty="0" smtClean="0"/>
              <a:t>-rich glycoproteins. More particularly, the present invention relates to a method of enhancing the herbicidal effectiveness of </a:t>
            </a:r>
            <a:r>
              <a:rPr lang="en-US" sz="1200" i="1" dirty="0" smtClean="0">
                <a:solidFill>
                  <a:srgbClr val="FF0000"/>
                </a:solidFill>
              </a:rPr>
              <a:t>glyphosate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concentrate and tank mix formulations containing one or more surfactants through the addition of </a:t>
            </a:r>
            <a:r>
              <a:rPr lang="en-US" sz="1200" i="1" dirty="0" smtClean="0">
                <a:solidFill>
                  <a:srgbClr val="FF0000"/>
                </a:solidFill>
              </a:rPr>
              <a:t>oxalic acid</a:t>
            </a:r>
            <a:r>
              <a:rPr lang="en-US" sz="1200" dirty="0" smtClean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9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samantha/oxalates_in_autism.text~</a:t>
            </a:r>
          </a:p>
          <a:p>
            <a:r>
              <a:rPr lang="is-IS" dirty="0" smtClean="0"/>
              <a:t>samantha/william_shaw_on_oxalates_autism.text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www.westonaprice.org</a:t>
            </a:r>
            <a:r>
              <a:rPr lang="en-US" dirty="0" smtClean="0"/>
              <a:t>/health-topics/the-role-of-oxalates-in-autism-and-chronic-disorders/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de-DE" dirty="0" err="1" smtClean="0"/>
              <a:t>SoyFormulaSeizuresAutism.pdf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sustainablepulse.com</a:t>
            </a:r>
            <a:r>
              <a:rPr lang="en-US" dirty="0" smtClean="0"/>
              <a:t>/2014/05/11/must-face-harm-caused-imported-gm-soybeans-1-3-billion-chinese-people/#.U78PQqhRG1A</a:t>
            </a:r>
          </a:p>
          <a:p>
            <a:endParaRPr lang="en-US" dirty="0" smtClean="0"/>
          </a:p>
          <a:p>
            <a:r>
              <a:rPr lang="en-US" dirty="0" err="1" smtClean="0"/>
              <a:t>Csail</a:t>
            </a:r>
            <a:r>
              <a:rPr lang="en-US" dirty="0" smtClean="0"/>
              <a:t>/2014/project/</a:t>
            </a:r>
            <a:r>
              <a:rPr lang="en-US" dirty="0" err="1" smtClean="0"/>
              <a:t>Chenny</a:t>
            </a:r>
            <a:r>
              <a:rPr lang="en-US" dirty="0" smtClean="0"/>
              <a:t>/ChineseArticle_on_GMO_soy_Chenny_2014.pdf</a:t>
            </a:r>
          </a:p>
          <a:p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http://blog.sina.com.cn/s/blog_502041670102em9z.html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9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8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078B-3D25-E149-82BD-65B597026AB9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E983-7D3A-E34E-BA7D-BDB43B1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y_pestic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740" y="-101641"/>
            <a:ext cx="12492028" cy="6977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543" y="-22623"/>
            <a:ext cx="7772400" cy="1470025"/>
          </a:xfrm>
        </p:spPr>
        <p:txBody>
          <a:bodyPr/>
          <a:lstStyle/>
          <a:p>
            <a:r>
              <a:rPr lang="en-US" b="1" dirty="0" smtClean="0"/>
              <a:t>Why Soy is Unhealthy:</a:t>
            </a:r>
            <a:br>
              <a:rPr lang="en-US" b="1" dirty="0" smtClean="0"/>
            </a:br>
            <a:r>
              <a:rPr lang="en-US" b="1" dirty="0" smtClean="0"/>
              <a:t>It’s NOT What You Think!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2306" y="4008441"/>
            <a:ext cx="6756400" cy="25683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Stephanie Seneff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MIT CSAIL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UNITE FOR SIGHT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Mar 29, 2015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 descr="little-baby-with-bo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477" y="4661477"/>
            <a:ext cx="3221566" cy="21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8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ndupLevelsInSoybea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87" r="-28187"/>
          <a:stretch>
            <a:fillRect/>
          </a:stretch>
        </p:blipFill>
        <p:spPr>
          <a:xfrm>
            <a:off x="1158833" y="964068"/>
            <a:ext cx="7264400" cy="3995140"/>
          </a:xfrm>
        </p:spPr>
      </p:pic>
      <p:sp>
        <p:nvSpPr>
          <p:cNvPr id="5" name="TextBox 4"/>
          <p:cNvSpPr txBox="1"/>
          <p:nvPr/>
        </p:nvSpPr>
        <p:spPr>
          <a:xfrm>
            <a:off x="3295733" y="6488668"/>
            <a:ext cx="5676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*</a:t>
            </a:r>
            <a:r>
              <a:rPr lang="da-DK" sz="2000" dirty="0" err="1" smtClean="0"/>
              <a:t>Bøhn</a:t>
            </a:r>
            <a:r>
              <a:rPr lang="da-DK" sz="2000" dirty="0" smtClean="0"/>
              <a:t> </a:t>
            </a:r>
            <a:r>
              <a:rPr lang="da-DK" sz="2000" dirty="0"/>
              <a:t>et al., Food </a:t>
            </a:r>
            <a:r>
              <a:rPr lang="da-DK" sz="2000" dirty="0" err="1"/>
              <a:t>Chemistry</a:t>
            </a:r>
            <a:r>
              <a:rPr lang="da-DK" sz="2000" dirty="0"/>
              <a:t> 153(15), 2014, 207-215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22400" y="5915004"/>
            <a:ext cx="738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1,  </a:t>
            </a:r>
            <a:r>
              <a:rPr lang="fr-FR" sz="2000" dirty="0" err="1"/>
              <a:t>T</a:t>
            </a:r>
            <a:r>
              <a:rPr lang="fr-FR" sz="2000" dirty="0"/>
              <a:t>. Bohn et al. Food </a:t>
            </a:r>
            <a:r>
              <a:rPr lang="fr-FR" sz="2000" dirty="0" err="1"/>
              <a:t>Chemistry</a:t>
            </a:r>
            <a:r>
              <a:rPr lang="fr-FR" sz="2000" dirty="0"/>
              <a:t> 153, 15 </a:t>
            </a:r>
            <a:r>
              <a:rPr lang="fr-FR" sz="2000" dirty="0" err="1"/>
              <a:t>June</a:t>
            </a:r>
            <a:r>
              <a:rPr lang="fr-FR" sz="2000" dirty="0"/>
              <a:t> 2014, 207-215.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425" y="2906760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5.6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0615"/>
            <a:ext cx="8229600" cy="1629469"/>
          </a:xfrm>
          <a:solidFill>
            <a:srgbClr val="FFFA97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“Another </a:t>
            </a:r>
            <a:r>
              <a:rPr lang="en-US" sz="2800" dirty="0"/>
              <a:t>claim of Monsanto's has been that residue levels of up to </a:t>
            </a:r>
            <a:r>
              <a:rPr lang="en-US" sz="2800" i="1" dirty="0">
                <a:solidFill>
                  <a:srgbClr val="FF0000"/>
                </a:solidFill>
              </a:rPr>
              <a:t>5.6</a:t>
            </a:r>
            <a:r>
              <a:rPr lang="en-US" sz="2800" dirty="0"/>
              <a:t> mg/kg in GM-soy </a:t>
            </a:r>
            <a:r>
              <a:rPr lang="en-US" sz="2800" dirty="0" smtClean="0"/>
              <a:t>represent "</a:t>
            </a:r>
            <a:r>
              <a:rPr lang="en-US" sz="2800" dirty="0"/>
              <a:t>...</a:t>
            </a:r>
            <a:r>
              <a:rPr lang="en-US" sz="2800" i="1" dirty="0">
                <a:solidFill>
                  <a:srgbClr val="FF0000"/>
                </a:solidFill>
              </a:rPr>
              <a:t>extreme levels</a:t>
            </a:r>
            <a:r>
              <a:rPr lang="en-US" sz="2800" dirty="0"/>
              <a:t>, and far higher </a:t>
            </a:r>
            <a:r>
              <a:rPr lang="en-US" sz="2800" dirty="0" smtClean="0"/>
              <a:t>                                                    than </a:t>
            </a:r>
            <a:r>
              <a:rPr lang="en-US" sz="2800" dirty="0"/>
              <a:t>those typically found" (Monsanto 1999)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947" y="9961"/>
            <a:ext cx="8112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Study of glyphosate and AMPA (breakdown product) residues in soy crops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7165" y="3306215"/>
            <a:ext cx="3929554" cy="23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Moms Across America Experiment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6260" cy="44576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Glyphosate was detected in </a:t>
            </a:r>
            <a:r>
              <a:rPr lang="en-US" dirty="0"/>
              <a:t>feeding tube </a:t>
            </a:r>
            <a:r>
              <a:rPr lang="en-US" dirty="0" smtClean="0"/>
              <a:t>liquid given </a:t>
            </a:r>
            <a:r>
              <a:rPr lang="en-US" dirty="0"/>
              <a:t>to babies and children with cancer in </a:t>
            </a:r>
            <a:r>
              <a:rPr lang="en-US" dirty="0" smtClean="0"/>
              <a:t>hospitals</a:t>
            </a:r>
          </a:p>
          <a:p>
            <a:r>
              <a:rPr lang="en-US" dirty="0"/>
              <a:t>30</a:t>
            </a:r>
            <a:r>
              <a:rPr lang="en-US" dirty="0" smtClean="0"/>
              <a:t>%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/>
              <a:t>Pediasure</a:t>
            </a:r>
            <a:r>
              <a:rPr lang="en-US" dirty="0"/>
              <a:t> samples from the same batch tested </a:t>
            </a:r>
            <a:r>
              <a:rPr lang="en-US" dirty="0" smtClean="0"/>
              <a:t>positive </a:t>
            </a:r>
            <a:r>
              <a:rPr lang="en-US" dirty="0"/>
              <a:t>at levels  </a:t>
            </a:r>
            <a:r>
              <a:rPr lang="en-US" dirty="0" smtClean="0"/>
              <a:t>&gt; 75ppb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928" y="6405192"/>
            <a:ext cx="8809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www.momsacrossamerica.com</a:t>
            </a:r>
            <a:r>
              <a:rPr lang="en-US" sz="2000" dirty="0"/>
              <a:t>/</a:t>
            </a:r>
            <a:r>
              <a:rPr lang="en-US" sz="2000" dirty="0" err="1"/>
              <a:t>glyphosate_found_in_feeding_tube_liquid</a:t>
            </a:r>
            <a:endParaRPr lang="en-US" sz="2000" dirty="0"/>
          </a:p>
        </p:txBody>
      </p:sp>
      <p:pic>
        <p:nvPicPr>
          <p:cNvPr id="5" name="Picture 4" descr="feeding_tube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00" y="2458939"/>
            <a:ext cx="3499500" cy="21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8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Aluminum in Soy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87" y="1393413"/>
            <a:ext cx="884556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Aluminum content of soy </a:t>
            </a:r>
            <a:r>
              <a:rPr lang="en-US" dirty="0"/>
              <a:t>infant formulas </a:t>
            </a:r>
            <a:r>
              <a:rPr lang="en-US" dirty="0" smtClean="0"/>
              <a:t>ranges from 600</a:t>
            </a:r>
            <a:r>
              <a:rPr lang="en-US" dirty="0"/>
              <a:t> </a:t>
            </a:r>
            <a:r>
              <a:rPr lang="en-US" dirty="0" smtClean="0"/>
              <a:t>to 1300 </a:t>
            </a:r>
            <a:r>
              <a:rPr lang="en-US" dirty="0" err="1"/>
              <a:t>ng</a:t>
            </a:r>
            <a:r>
              <a:rPr lang="en-US" dirty="0"/>
              <a:t>/mL, </a:t>
            </a:r>
            <a:r>
              <a:rPr lang="en-US" dirty="0" smtClean="0"/>
              <a:t>compared to 4-65 </a:t>
            </a:r>
            <a:r>
              <a:rPr lang="en-US" dirty="0" err="1" smtClean="0"/>
              <a:t>ng</a:t>
            </a:r>
            <a:r>
              <a:rPr lang="en-US" dirty="0" smtClean="0"/>
              <a:t>/mL in human milk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Derived from mineral salts used in soy production</a:t>
            </a:r>
          </a:p>
          <a:p>
            <a:pPr lvl="1"/>
            <a:r>
              <a:rPr lang="en-US" dirty="0" smtClean="0"/>
              <a:t>Can cause reduced skeletal mineralization in vulnerable preterm infants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</a:p>
          <a:p>
            <a:r>
              <a:rPr lang="en-US" dirty="0" smtClean="0"/>
              <a:t>Might glyphosate enhance bioavailability of aluminum in brain leading to neurotoxicity?</a:t>
            </a:r>
            <a:r>
              <a:rPr lang="en-US" dirty="0" smtClean="0">
                <a:solidFill>
                  <a:srgbClr val="FF0000"/>
                </a:solidFill>
              </a:rPr>
              <a:t>***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7042" y="5617210"/>
            <a:ext cx="5599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J Bhatia  and F Greer, Pediatrics 2008, 121, 1062-8.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7492" y="596078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Bhatia_2008_soy_formula_infant_feeding_review.pdf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4462" y="6344947"/>
            <a:ext cx="535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***</a:t>
            </a:r>
            <a:r>
              <a:rPr lang="en-US" dirty="0" smtClean="0"/>
              <a:t>S. Seneff et al., </a:t>
            </a:r>
            <a:r>
              <a:rPr lang="en-US" dirty="0"/>
              <a:t>Agricultural Sciences, 2015, 6, 42-70 </a:t>
            </a:r>
          </a:p>
        </p:txBody>
      </p:sp>
    </p:spTree>
    <p:extLst>
      <p:ext uri="{BB962C8B-B14F-4D97-AF65-F5344CB8AC3E}">
        <p14:creationId xmlns:p14="http://schemas.microsoft.com/office/powerpoint/2010/main" val="352930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Glyphosate and Aluminum:                 Partners in Crime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7280"/>
            <a:ext cx="8466667" cy="5037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Glyphosate induces pathogens like C. </a:t>
            </a:r>
            <a:r>
              <a:rPr lang="en-US" dirty="0" err="1" smtClean="0"/>
              <a:t>difficile</a:t>
            </a:r>
            <a:r>
              <a:rPr lang="en-US" dirty="0" smtClean="0"/>
              <a:t>                           in gut, leading to </a:t>
            </a:r>
            <a:r>
              <a:rPr lang="en-US" i="1" dirty="0" smtClean="0">
                <a:solidFill>
                  <a:srgbClr val="FF0000"/>
                </a:solidFill>
              </a:rPr>
              <a:t>leaky gut syndrome</a:t>
            </a:r>
          </a:p>
          <a:p>
            <a:pPr lvl="1"/>
            <a:r>
              <a:rPr lang="en-US" dirty="0" smtClean="0"/>
              <a:t>C. diff produces </a:t>
            </a:r>
            <a:r>
              <a:rPr lang="en-US" i="1" dirty="0" smtClean="0">
                <a:solidFill>
                  <a:srgbClr val="FF0000"/>
                </a:solidFill>
              </a:rPr>
              <a:t>p-cresol </a:t>
            </a:r>
            <a:r>
              <a:rPr lang="en-US" dirty="0" smtClean="0"/>
              <a:t>which promotes                                       aluminum uptake by cells</a:t>
            </a:r>
          </a:p>
          <a:p>
            <a:pPr lvl="1"/>
            <a:r>
              <a:rPr lang="en-US" dirty="0" smtClean="0"/>
              <a:t>p-Cresol is a known biomarker for autism</a:t>
            </a:r>
          </a:p>
          <a:p>
            <a:pPr lvl="1"/>
            <a:r>
              <a:rPr lang="en-US" dirty="0" smtClean="0"/>
              <a:t>p-Cresol is an important factor in </a:t>
            </a:r>
            <a:r>
              <a:rPr lang="en-US" i="1" dirty="0" smtClean="0">
                <a:solidFill>
                  <a:srgbClr val="FF0000"/>
                </a:solidFill>
              </a:rPr>
              <a:t>kidney failure </a:t>
            </a:r>
            <a:r>
              <a:rPr lang="en-US" dirty="0" smtClean="0"/>
              <a:t>which leads to aluminum retention in tissues </a:t>
            </a:r>
            <a:r>
              <a:rPr lang="en-US" dirty="0" smtClean="0">
                <a:sym typeface="Wingdings"/>
              </a:rPr>
              <a:t> dementia</a:t>
            </a:r>
            <a:endParaRPr lang="en-US" dirty="0" smtClean="0"/>
          </a:p>
          <a:p>
            <a:r>
              <a:rPr lang="en-US" dirty="0" smtClean="0"/>
              <a:t>Glyphosate promotes </a:t>
            </a:r>
            <a:r>
              <a:rPr lang="en-US" i="1" dirty="0" smtClean="0">
                <a:solidFill>
                  <a:srgbClr val="FF0000"/>
                </a:solidFill>
              </a:rPr>
              <a:t>calcium uptake </a:t>
            </a:r>
            <a:r>
              <a:rPr lang="en-US" dirty="0" smtClean="0"/>
              <a:t>by voltage-activated channels</a:t>
            </a:r>
          </a:p>
          <a:p>
            <a:pPr lvl="1"/>
            <a:r>
              <a:rPr lang="en-US" dirty="0" smtClean="0"/>
              <a:t>Aluminum gains entry as calcium mimetic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04462" y="6344947"/>
            <a:ext cx="512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S. Seneff et al., </a:t>
            </a:r>
            <a:r>
              <a:rPr lang="en-US" dirty="0"/>
              <a:t>Agricultural Sciences, 2015, 6, 42-70 </a:t>
            </a:r>
          </a:p>
        </p:txBody>
      </p:sp>
    </p:spTree>
    <p:extLst>
      <p:ext uri="{BB962C8B-B14F-4D97-AF65-F5344CB8AC3E}">
        <p14:creationId xmlns:p14="http://schemas.microsoft.com/office/powerpoint/2010/main" val="23111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Arsenic in Soy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78661" cy="4525963"/>
          </a:xfrm>
        </p:spPr>
        <p:txBody>
          <a:bodyPr/>
          <a:lstStyle/>
          <a:p>
            <a:r>
              <a:rPr lang="en-US" dirty="0" smtClean="0"/>
              <a:t>Study comparing breast-fed with formula-fed infants</a:t>
            </a:r>
          </a:p>
          <a:p>
            <a:r>
              <a:rPr lang="en-US" dirty="0" smtClean="0"/>
              <a:t>Formula-fed infants had 5.5-fold higher arsenic intake and </a:t>
            </a:r>
            <a:r>
              <a:rPr lang="en-US" i="1" dirty="0" smtClean="0">
                <a:solidFill>
                  <a:srgbClr val="FF0000"/>
                </a:solidFill>
              </a:rPr>
              <a:t>7.5-fold higher </a:t>
            </a:r>
            <a:r>
              <a:rPr lang="en-US" dirty="0" smtClean="0"/>
              <a:t>arsenic in urine</a:t>
            </a:r>
          </a:p>
          <a:p>
            <a:r>
              <a:rPr lang="en-US" dirty="0" smtClean="0"/>
              <a:t>Formula powder as well as water were contributory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217" y="6211669"/>
            <a:ext cx="821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CC </a:t>
            </a:r>
            <a:r>
              <a:rPr lang="en-US" sz="2000" dirty="0" err="1"/>
              <a:t>Carignan</a:t>
            </a:r>
            <a:r>
              <a:rPr lang="en-US" sz="2000" dirty="0"/>
              <a:t> et al., Environmental Health Perspectives, February 23, </a:t>
            </a:r>
            <a:r>
              <a:rPr lang="en-US" sz="2000" dirty="0" smtClean="0"/>
              <a:t>2015</a:t>
            </a:r>
          </a:p>
          <a:p>
            <a:pPr algn="r"/>
            <a:r>
              <a:rPr lang="en-US" sz="2000" dirty="0" smtClean="0"/>
              <a:t> </a:t>
            </a:r>
            <a:r>
              <a:rPr lang="en-US" sz="2000" dirty="0"/>
              <a:t>[</a:t>
            </a:r>
            <a:r>
              <a:rPr lang="en-US" sz="2000" dirty="0" err="1"/>
              <a:t>Epub</a:t>
            </a:r>
            <a:r>
              <a:rPr lang="en-US" sz="2000" dirty="0"/>
              <a:t> ahead of print]</a:t>
            </a:r>
          </a:p>
        </p:txBody>
      </p:sp>
      <p:pic>
        <p:nvPicPr>
          <p:cNvPr id="5" name="Picture 4" descr="infant_bot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61" y="1806761"/>
            <a:ext cx="3094304" cy="21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90148" y="2967335"/>
            <a:ext cx="636371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 Consequences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42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14302"/>
            <a:ext cx="91059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" y="5976907"/>
            <a:ext cx="4149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Plot provided by Dr. Nancy Swanson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852" y="6283871"/>
            <a:ext cx="90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sources: autism: US Department of Education; Glyphosate: US Department of Agriculture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37519" y="4238624"/>
            <a:ext cx="1100664" cy="130175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64562" y="3333750"/>
            <a:ext cx="2087008" cy="904875"/>
          </a:xfrm>
          <a:custGeom>
            <a:avLst/>
            <a:gdLst>
              <a:gd name="connsiteX0" fmla="*/ 13563 w 2087008"/>
              <a:gd name="connsiteY0" fmla="*/ 0 h 904875"/>
              <a:gd name="connsiteX1" fmla="*/ 283438 w 2087008"/>
              <a:gd name="connsiteY1" fmla="*/ 682625 h 904875"/>
              <a:gd name="connsiteX2" fmla="*/ 1934438 w 2087008"/>
              <a:gd name="connsiteY2" fmla="*/ 571500 h 904875"/>
              <a:gd name="connsiteX3" fmla="*/ 2013813 w 2087008"/>
              <a:gd name="connsiteY3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008" h="904875">
                <a:moveTo>
                  <a:pt x="13563" y="0"/>
                </a:moveTo>
                <a:cubicBezTo>
                  <a:pt x="-11573" y="293687"/>
                  <a:pt x="-36708" y="587375"/>
                  <a:pt x="283438" y="682625"/>
                </a:cubicBezTo>
                <a:cubicBezTo>
                  <a:pt x="603584" y="777875"/>
                  <a:pt x="1646042" y="534458"/>
                  <a:pt x="1934438" y="571500"/>
                </a:cubicBezTo>
                <a:cubicBezTo>
                  <a:pt x="2222834" y="608542"/>
                  <a:pt x="2013813" y="904875"/>
                  <a:pt x="2013813" y="904875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7392" y="2687419"/>
            <a:ext cx="4128178" cy="707886"/>
          </a:xfrm>
          <a:prstGeom prst="rect">
            <a:avLst/>
          </a:prstGeom>
          <a:solidFill>
            <a:srgbClr val="FFF8C3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Glyphosate use on corn and soy crops </a:t>
            </a:r>
          </a:p>
          <a:p>
            <a:pPr algn="r"/>
            <a:r>
              <a:rPr lang="en-US" sz="2000" dirty="0"/>
              <a:t>over previous four years</a:t>
            </a:r>
          </a:p>
        </p:txBody>
      </p:sp>
    </p:spTree>
    <p:extLst>
      <p:ext uri="{BB962C8B-B14F-4D97-AF65-F5344CB8AC3E}">
        <p14:creationId xmlns:p14="http://schemas.microsoft.com/office/powerpoint/2010/main" val="250599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23950" y="781050"/>
          <a:ext cx="68961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65"/>
            <a:ext cx="907626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Percentage of children with Autism in the US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5600" y="2527300"/>
            <a:ext cx="5943600" cy="127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4300" y="2540000"/>
            <a:ext cx="25400" cy="19431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89600" y="4097867"/>
            <a:ext cx="774700" cy="84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5850" y="2336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3278" y="37015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5600" y="6324084"/>
            <a:ext cx="729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Data provided by CDC for 12-year-old children in the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1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23950" y="781050"/>
          <a:ext cx="68961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65"/>
            <a:ext cx="907626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Percentage of children with Autism in the US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5600" y="2527300"/>
            <a:ext cx="5943600" cy="127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4300" y="2540000"/>
            <a:ext cx="25400" cy="19431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89600" y="4097867"/>
            <a:ext cx="774700" cy="84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5850" y="2336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3278" y="37015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0300" y="2548685"/>
            <a:ext cx="4565650" cy="1307882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Half the children born in 2032 will be diagnosed with autism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5600" y="6324084"/>
            <a:ext cx="729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Data provided by CDC for 12-year-old children in the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581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Glyphosate in GM Soy:</a:t>
            </a:r>
            <a:br>
              <a:rPr lang="en-US" b="1" dirty="0" smtClean="0"/>
            </a:br>
            <a:r>
              <a:rPr lang="en-US" b="1" dirty="0" smtClean="0"/>
              <a:t> Likely Consequences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Glyphosate disrupts gut microbes, leading to inflammatory gut and leaky gut</a:t>
            </a:r>
          </a:p>
          <a:p>
            <a:r>
              <a:rPr lang="en-US" dirty="0" smtClean="0"/>
              <a:t>Glyphosate chelates metals – like </a:t>
            </a:r>
            <a:r>
              <a:rPr lang="en-US" dirty="0" err="1" smtClean="0"/>
              <a:t>phytates</a:t>
            </a:r>
            <a:endParaRPr lang="en-US" dirty="0" smtClean="0"/>
          </a:p>
          <a:p>
            <a:r>
              <a:rPr lang="en-US" dirty="0" smtClean="0"/>
              <a:t>Glyphosate is an endocrine disruptor, like the </a:t>
            </a:r>
            <a:r>
              <a:rPr lang="en-US" dirty="0" err="1" smtClean="0"/>
              <a:t>isoflavone</a:t>
            </a:r>
            <a:r>
              <a:rPr lang="en-US" dirty="0" smtClean="0"/>
              <a:t>, </a:t>
            </a:r>
            <a:r>
              <a:rPr lang="en-US" dirty="0" err="1" smtClean="0"/>
              <a:t>genistein</a:t>
            </a:r>
            <a:endParaRPr lang="en-US" dirty="0" smtClean="0"/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genistein</a:t>
            </a:r>
            <a:r>
              <a:rPr lang="en-US" dirty="0" smtClean="0"/>
              <a:t> and glyphosate increase growth rate of breast cancer cells</a:t>
            </a:r>
          </a:p>
          <a:p>
            <a:pPr lvl="1"/>
            <a:r>
              <a:rPr lang="en-US" dirty="0" smtClean="0"/>
              <a:t>Glyphosate at parts per trillion concentration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i="1" dirty="0">
                <a:solidFill>
                  <a:srgbClr val="FF0000"/>
                </a:solidFill>
              </a:rPr>
              <a:t>Glyphosate formulations likely contain oxalate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48613"/>
            <a:ext cx="811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*</a:t>
            </a:r>
            <a:r>
              <a:rPr lang="fr-FR" dirty="0"/>
              <a:t> S. </a:t>
            </a:r>
            <a:r>
              <a:rPr lang="fr-FR" dirty="0" err="1"/>
              <a:t>Thongprakaisang</a:t>
            </a:r>
            <a:r>
              <a:rPr lang="fr-FR" dirty="0"/>
              <a:t> et al., Food </a:t>
            </a:r>
            <a:r>
              <a:rPr lang="fr-FR" dirty="0" err="1"/>
              <a:t>Chem</a:t>
            </a:r>
            <a:r>
              <a:rPr lang="fr-FR" dirty="0"/>
              <a:t> </a:t>
            </a:r>
            <a:r>
              <a:rPr lang="fr-FR" dirty="0" err="1"/>
              <a:t>Toxicol</a:t>
            </a:r>
            <a:r>
              <a:rPr lang="fr-FR" dirty="0"/>
              <a:t>. 2013 Jun 8. S0278-6915(13)00363-3.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0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600200"/>
            <a:ext cx="8810625" cy="4525963"/>
          </a:xfrm>
        </p:spPr>
        <p:txBody>
          <a:bodyPr/>
          <a:lstStyle/>
          <a:p>
            <a:r>
              <a:rPr lang="en-US" dirty="0"/>
              <a:t>Some Problems with Soy</a:t>
            </a:r>
          </a:p>
          <a:p>
            <a:r>
              <a:rPr lang="en-US" dirty="0" smtClean="0"/>
              <a:t>Glyphosate, Aluminum and Arsenic </a:t>
            </a:r>
            <a:r>
              <a:rPr lang="en-US" dirty="0"/>
              <a:t>in Soy</a:t>
            </a:r>
          </a:p>
          <a:p>
            <a:r>
              <a:rPr lang="en-US" dirty="0"/>
              <a:t>Health Consequences</a:t>
            </a:r>
          </a:p>
          <a:p>
            <a:r>
              <a:rPr lang="en-US" dirty="0"/>
              <a:t>Cultivating </a:t>
            </a:r>
            <a:r>
              <a:rPr lang="en-US" dirty="0" smtClean="0"/>
              <a:t>Genetically Modified Soy </a:t>
            </a:r>
            <a:r>
              <a:rPr lang="en-US" dirty="0"/>
              <a:t>is Dangerous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0"/>
            <a:ext cx="9194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Monsanto Patents: 2002-2010:</a:t>
            </a:r>
            <a:br>
              <a:rPr lang="en-US" sz="3600" b="1" dirty="0" smtClean="0"/>
            </a:br>
            <a:r>
              <a:rPr lang="en-US" sz="3600" b="1" dirty="0" smtClean="0"/>
              <a:t>Pesticide Compositions Containing Oxalic Acid</a:t>
            </a:r>
            <a:endParaRPr lang="en-US" sz="3600" b="1" dirty="0"/>
          </a:p>
        </p:txBody>
      </p:sp>
      <p:pic>
        <p:nvPicPr>
          <p:cNvPr id="4" name="Content Placeholder 3" descr="Monsanto_patent_oxal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75" b="-12875"/>
          <a:stretch>
            <a:fillRect/>
          </a:stretch>
        </p:blipFill>
        <p:spPr>
          <a:xfrm>
            <a:off x="4131732" y="3527437"/>
            <a:ext cx="5317067" cy="2924182"/>
          </a:xfrm>
        </p:spPr>
      </p:pic>
      <p:sp>
        <p:nvSpPr>
          <p:cNvPr id="5" name="TextBox 4"/>
          <p:cNvSpPr txBox="1"/>
          <p:nvPr/>
        </p:nvSpPr>
        <p:spPr>
          <a:xfrm>
            <a:off x="558799" y="1324868"/>
            <a:ext cx="7992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“[</a:t>
            </a:r>
            <a:r>
              <a:rPr lang="en-US" sz="2400" dirty="0"/>
              <a:t>origin: WO02069718A2] </a:t>
            </a:r>
            <a:r>
              <a:rPr lang="en-US" sz="2400" dirty="0" err="1"/>
              <a:t>Pesticidal</a:t>
            </a:r>
            <a:r>
              <a:rPr lang="en-US" sz="2400" dirty="0"/>
              <a:t> concentrate and spray compositions are described which exhibit </a:t>
            </a:r>
            <a:r>
              <a:rPr lang="en-US" sz="2400" i="1" dirty="0">
                <a:solidFill>
                  <a:srgbClr val="FF0000"/>
                </a:solidFill>
              </a:rPr>
              <a:t>enhanced </a:t>
            </a:r>
            <a:r>
              <a:rPr lang="en-US" sz="2400" i="1" dirty="0" smtClean="0">
                <a:solidFill>
                  <a:srgbClr val="FF0000"/>
                </a:solidFill>
              </a:rPr>
              <a:t>efficacy …</a:t>
            </a:r>
            <a:r>
              <a:rPr lang="en-US" sz="2400" dirty="0" smtClean="0"/>
              <a:t> </a:t>
            </a:r>
            <a:r>
              <a:rPr lang="en-US" sz="2400" dirty="0"/>
              <a:t>More particularly, the present invention relates to a method of enhancing the herbicidal effectiveness of </a:t>
            </a:r>
            <a:r>
              <a:rPr lang="en-US" sz="2400" i="1" dirty="0">
                <a:solidFill>
                  <a:srgbClr val="FF0000"/>
                </a:solidFill>
              </a:rPr>
              <a:t>glyphosate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concentrate and tank mix formulations containing one or more surfactants through the addition of </a:t>
            </a:r>
            <a:r>
              <a:rPr lang="en-US" sz="2400" i="1" dirty="0">
                <a:solidFill>
                  <a:srgbClr val="FF0000"/>
                </a:solidFill>
              </a:rPr>
              <a:t>oxalic acid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1065" y="5106613"/>
            <a:ext cx="364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Monsanto Technology, </a:t>
            </a:r>
          </a:p>
          <a:p>
            <a:pPr algn="r"/>
            <a:r>
              <a:rPr lang="en-US" sz="2000" b="1" dirty="0" smtClean="0"/>
              <a:t>St. Louis, MO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31732" y="5460556"/>
            <a:ext cx="863601" cy="45399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0"/>
            <a:ext cx="9194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Monsanto Patents: 2002-2010:</a:t>
            </a:r>
            <a:br>
              <a:rPr lang="en-US" sz="3600" b="1" dirty="0" smtClean="0"/>
            </a:br>
            <a:r>
              <a:rPr lang="en-US" sz="3600" b="1" dirty="0" smtClean="0"/>
              <a:t>Pesticide Compositions Containing Oxalic Acid</a:t>
            </a:r>
            <a:endParaRPr lang="en-US" sz="3600" b="1" dirty="0"/>
          </a:p>
        </p:txBody>
      </p:sp>
      <p:pic>
        <p:nvPicPr>
          <p:cNvPr id="4" name="Content Placeholder 3" descr="Monsanto_patent_oxal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75" b="-12875"/>
          <a:stretch>
            <a:fillRect/>
          </a:stretch>
        </p:blipFill>
        <p:spPr>
          <a:xfrm>
            <a:off x="4131732" y="3527437"/>
            <a:ext cx="5317067" cy="2924182"/>
          </a:xfrm>
        </p:spPr>
      </p:pic>
      <p:sp>
        <p:nvSpPr>
          <p:cNvPr id="5" name="TextBox 4"/>
          <p:cNvSpPr txBox="1"/>
          <p:nvPr/>
        </p:nvSpPr>
        <p:spPr>
          <a:xfrm>
            <a:off x="558799" y="1324868"/>
            <a:ext cx="7992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“[</a:t>
            </a:r>
            <a:r>
              <a:rPr lang="en-US" sz="2400" dirty="0"/>
              <a:t>origin: WO02069718A2] </a:t>
            </a:r>
            <a:r>
              <a:rPr lang="en-US" sz="2400" dirty="0" err="1"/>
              <a:t>Pesticidal</a:t>
            </a:r>
            <a:r>
              <a:rPr lang="en-US" sz="2400" dirty="0"/>
              <a:t> concentrate and spray compositions are described which exhibit </a:t>
            </a:r>
            <a:r>
              <a:rPr lang="en-US" sz="2400" i="1" dirty="0">
                <a:solidFill>
                  <a:srgbClr val="FF0000"/>
                </a:solidFill>
              </a:rPr>
              <a:t>enhanced </a:t>
            </a:r>
            <a:r>
              <a:rPr lang="en-US" sz="2400" i="1" dirty="0" smtClean="0">
                <a:solidFill>
                  <a:srgbClr val="FF0000"/>
                </a:solidFill>
              </a:rPr>
              <a:t>efficacy …</a:t>
            </a:r>
            <a:r>
              <a:rPr lang="en-US" sz="2400" dirty="0" smtClean="0"/>
              <a:t> </a:t>
            </a:r>
            <a:r>
              <a:rPr lang="en-US" sz="2400" dirty="0"/>
              <a:t>More particularly, the present invention relates to a method of enhancing the herbicidal effectiveness of </a:t>
            </a:r>
            <a:r>
              <a:rPr lang="en-US" sz="2400" i="1" dirty="0">
                <a:solidFill>
                  <a:srgbClr val="FF0000"/>
                </a:solidFill>
              </a:rPr>
              <a:t>glyphosate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concentrate and tank mix formulations containing one or more surfactants through the addition of </a:t>
            </a:r>
            <a:r>
              <a:rPr lang="en-US" sz="2400" i="1" dirty="0">
                <a:solidFill>
                  <a:srgbClr val="FF0000"/>
                </a:solidFill>
              </a:rPr>
              <a:t>oxalic acid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1065" y="5106613"/>
            <a:ext cx="364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Monsanto Technology, </a:t>
            </a:r>
          </a:p>
          <a:p>
            <a:pPr algn="r"/>
            <a:r>
              <a:rPr lang="en-US" sz="2000" b="1" dirty="0" smtClean="0"/>
              <a:t>St. Louis, MO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31732" y="5460556"/>
            <a:ext cx="863601" cy="45399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9499" y="1859971"/>
            <a:ext cx="6929968" cy="1384995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Oxalic acid and oxalate are the same thing!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13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Autism Linked to Oxalate Crystals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4"/>
            <a:ext cx="4216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Crystals of oxalate form kidney stones and cause great discomfort</a:t>
            </a:r>
          </a:p>
          <a:p>
            <a:r>
              <a:rPr lang="en-US" dirty="0" smtClean="0"/>
              <a:t>Study has shown at least 3-fold higher serum and urinary levels of oxalate in autistic kids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5502827"/>
            <a:ext cx="633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William Shaw, The </a:t>
            </a:r>
            <a:r>
              <a:rPr lang="en-US" dirty="0"/>
              <a:t>Role of Oxalates in Autism and Chronic </a:t>
            </a:r>
            <a:r>
              <a:rPr lang="en-US" dirty="0" smtClean="0"/>
              <a:t>Disorders WAPF, March 26,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6133822"/>
            <a:ext cx="872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J </a:t>
            </a:r>
            <a:r>
              <a:rPr lang="en-US" dirty="0" err="1"/>
              <a:t>Konstantynowicz</a:t>
            </a:r>
            <a:r>
              <a:rPr lang="en-US" dirty="0"/>
              <a:t> et al., European Journal of </a:t>
            </a:r>
            <a:r>
              <a:rPr lang="en-US" dirty="0" err="1"/>
              <a:t>Paediatric</a:t>
            </a:r>
            <a:r>
              <a:rPr lang="en-US" dirty="0"/>
              <a:t> Neurology 16(5), 2012, 485-491.</a:t>
            </a:r>
          </a:p>
        </p:txBody>
      </p:sp>
      <p:pic>
        <p:nvPicPr>
          <p:cNvPr id="7" name="Picture 6" descr="stomach-ache-child-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2" y="2302934"/>
            <a:ext cx="2557431" cy="3823230"/>
          </a:xfrm>
          <a:prstGeom prst="rect">
            <a:avLst/>
          </a:prstGeom>
        </p:spPr>
      </p:pic>
      <p:pic>
        <p:nvPicPr>
          <p:cNvPr id="6" name="Picture 5" descr="OXALATE-CRYSTA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33" y="1417638"/>
            <a:ext cx="2836334" cy="23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9" y="274638"/>
            <a:ext cx="96181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Soy Formula Linked to Seizures in Autism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"There was a 2.6-fold higher rate of febrile seizures, a 2.1-fold higher rate of epilepsy comorbidity and a 4-fold higher rate of simple partial seizures in the autistic children fed soy-based </a:t>
            </a:r>
            <a:r>
              <a:rPr lang="en-US" i="1" dirty="0" smtClean="0"/>
              <a:t>formula"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oy_seizu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6" y="3924830"/>
            <a:ext cx="3886200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073" y="6109230"/>
            <a:ext cx="839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CJ </a:t>
            </a:r>
            <a:r>
              <a:rPr lang="en-US" sz="2000" dirty="0" err="1"/>
              <a:t>Westmark</a:t>
            </a:r>
            <a:r>
              <a:rPr lang="en-US" sz="2000" dirty="0"/>
              <a:t>, </a:t>
            </a:r>
            <a:r>
              <a:rPr lang="en-US" sz="2000" dirty="0" err="1"/>
              <a:t>PLOSOne</a:t>
            </a:r>
            <a:r>
              <a:rPr lang="en-US" sz="2000" dirty="0"/>
              <a:t> March 12, 2014, DOI: 10.1371/journal.pone.0080488.</a:t>
            </a:r>
          </a:p>
        </p:txBody>
      </p:sp>
    </p:spTree>
    <p:extLst>
      <p:ext uri="{BB962C8B-B14F-4D97-AF65-F5344CB8AC3E}">
        <p14:creationId xmlns:p14="http://schemas.microsoft.com/office/powerpoint/2010/main" val="308842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Health effects of </a:t>
            </a:r>
            <a:r>
              <a:rPr lang="en-US" b="1" i="1" dirty="0" smtClean="0">
                <a:solidFill>
                  <a:srgbClr val="FF0000"/>
                </a:solidFill>
              </a:rPr>
              <a:t>GM Soy Imports        </a:t>
            </a:r>
            <a:r>
              <a:rPr lang="en-US" b="1" dirty="0" smtClean="0"/>
              <a:t>in China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10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China has now switched from growing its own soy to importing GM soy from the West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Autism rates  </a:t>
            </a:r>
            <a:r>
              <a:rPr lang="en-US" dirty="0" smtClean="0"/>
              <a:t>have increased 100 times during the past 20 years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Parkinson's disease </a:t>
            </a:r>
            <a:r>
              <a:rPr lang="en-US" dirty="0" smtClean="0"/>
              <a:t>in </a:t>
            </a:r>
            <a:r>
              <a:rPr lang="en-US" dirty="0"/>
              <a:t>China has increased over 20 </a:t>
            </a:r>
            <a:r>
              <a:rPr lang="en-US" dirty="0" smtClean="0"/>
              <a:t>fold during </a:t>
            </a:r>
            <a:r>
              <a:rPr lang="en-US" dirty="0"/>
              <a:t>the </a:t>
            </a:r>
            <a:r>
              <a:rPr lang="en-US" dirty="0" smtClean="0"/>
              <a:t>past </a:t>
            </a:r>
            <a:r>
              <a:rPr lang="en-US" dirty="0"/>
              <a:t>20 </a:t>
            </a:r>
            <a:r>
              <a:rPr lang="en-US" dirty="0" smtClean="0"/>
              <a:t>years</a:t>
            </a:r>
          </a:p>
          <a:p>
            <a:r>
              <a:rPr lang="en-US" i="1" dirty="0">
                <a:solidFill>
                  <a:srgbClr val="FF0000"/>
                </a:solidFill>
              </a:rPr>
              <a:t>Infertility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rates have risen sharply:</a:t>
            </a:r>
          </a:p>
          <a:p>
            <a:pPr lvl="1"/>
            <a:r>
              <a:rPr lang="en-US" dirty="0"/>
              <a:t>2012:  15.6%</a:t>
            </a:r>
          </a:p>
          <a:p>
            <a:pPr lvl="1"/>
            <a:r>
              <a:rPr lang="en-US" dirty="0"/>
              <a:t>2002:    8% </a:t>
            </a:r>
          </a:p>
          <a:p>
            <a:pPr lvl="1"/>
            <a:r>
              <a:rPr lang="en-US" dirty="0"/>
              <a:t>1972:    3%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335" y="5652704"/>
            <a:ext cx="85114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Mi</a:t>
            </a:r>
            <a:r>
              <a:rPr lang="en-US" sz="2400" dirty="0" smtClean="0"/>
              <a:t> </a:t>
            </a:r>
            <a:r>
              <a:rPr lang="en-US" sz="2400" dirty="0"/>
              <a:t>Zhen-</a:t>
            </a:r>
            <a:r>
              <a:rPr lang="en-US" sz="2400" dirty="0" err="1"/>
              <a:t>yu</a:t>
            </a:r>
            <a:r>
              <a:rPr lang="en-US" sz="2400" dirty="0"/>
              <a:t>, Former Vice President, Academy of Military Science</a:t>
            </a:r>
          </a:p>
          <a:p>
            <a:r>
              <a:rPr lang="en-US" sz="2400" dirty="0"/>
              <a:t>English translation by Chen I-wan</a:t>
            </a:r>
          </a:p>
          <a:p>
            <a:r>
              <a:rPr lang="en-US" sz="2400" dirty="0" err="1"/>
              <a:t>blog.sina.com.cn</a:t>
            </a:r>
            <a:r>
              <a:rPr lang="en-US" sz="2400" dirty="0"/>
              <a:t>/s/blog_4bb17e9d0102edhg.html</a:t>
            </a:r>
          </a:p>
        </p:txBody>
      </p:sp>
    </p:spTree>
    <p:extLst>
      <p:ext uri="{BB962C8B-B14F-4D97-AF65-F5344CB8AC3E}">
        <p14:creationId xmlns:p14="http://schemas.microsoft.com/office/powerpoint/2010/main" val="25571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bined_neurological_oi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304"/>
            <a:ext cx="8473327" cy="5828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622828"/>
            <a:ext cx="539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Plots provided by Dr. Nancy Swanson, with permission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4372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USDA Data on Soy and Canola </a:t>
            </a:r>
            <a:br>
              <a:rPr lang="en-US" b="1" dirty="0" smtClean="0"/>
            </a:br>
            <a:r>
              <a:rPr lang="en-US" b="1" dirty="0" smtClean="0"/>
              <a:t> Oil Consumption: Human + Animal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527398"/>
            <a:ext cx="2683698" cy="369332"/>
          </a:xfrm>
          <a:prstGeom prst="rect">
            <a:avLst/>
          </a:prstGeom>
          <a:solidFill>
            <a:srgbClr val="FFF8C3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 = 0.9769, p &lt;= 5.494e-</a:t>
            </a:r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9" name="Picture 8" descr="soybean_o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077732"/>
            <a:ext cx="1395577" cy="17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ybean_o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90" y="1600200"/>
            <a:ext cx="2813509" cy="345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63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VAERS Database Analysis </a:t>
            </a:r>
            <a:br>
              <a:rPr lang="en-US" b="1" dirty="0" smtClean="0"/>
            </a:br>
            <a:r>
              <a:rPr lang="en-US" b="1" dirty="0" smtClean="0"/>
              <a:t>Compared to Human Oil Consumption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der-6_autism_oil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1" r="-16591"/>
          <a:stretch>
            <a:fillRect/>
          </a:stretch>
        </p:blipFill>
        <p:spPr>
          <a:xfrm>
            <a:off x="0" y="1600200"/>
            <a:ext cx="8686800" cy="4777405"/>
          </a:xfrm>
        </p:spPr>
      </p:pic>
      <p:sp>
        <p:nvSpPr>
          <p:cNvPr id="5" name="TextBox 4"/>
          <p:cNvSpPr txBox="1"/>
          <p:nvPr/>
        </p:nvSpPr>
        <p:spPr>
          <a:xfrm>
            <a:off x="3488267" y="6377605"/>
            <a:ext cx="505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Plots provided by Nancy Swanson with permission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3056466"/>
            <a:ext cx="2797648" cy="369332"/>
          </a:xfrm>
          <a:prstGeom prst="rect">
            <a:avLst/>
          </a:prstGeom>
          <a:solidFill>
            <a:srgbClr val="FFF8C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: R = 0.8931, p &lt;= 1.442e-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81150"/>
            <a:ext cx="76738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Children under 6 with autism, pervasive developmental delay or anxiety</a:t>
            </a:r>
          </a:p>
          <a:p>
            <a:r>
              <a:rPr lang="en-US" sz="2000" dirty="0" smtClean="0"/>
              <a:t> – counts of events in VAERS database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0166"/>
            <a:ext cx="501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VAERS = Vaccine Adverse Event Reporting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9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ybean_o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90" y="1600200"/>
            <a:ext cx="2813509" cy="345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63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VAERS Database Analysis </a:t>
            </a:r>
            <a:br>
              <a:rPr lang="en-US" b="1" dirty="0" smtClean="0"/>
            </a:br>
            <a:r>
              <a:rPr lang="en-US" b="1" dirty="0" smtClean="0"/>
              <a:t>Compared to Human Oil Consumption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der-6_autism_oil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1" r="-16591"/>
          <a:stretch>
            <a:fillRect/>
          </a:stretch>
        </p:blipFill>
        <p:spPr>
          <a:xfrm>
            <a:off x="0" y="1600200"/>
            <a:ext cx="8686800" cy="4777405"/>
          </a:xfrm>
        </p:spPr>
      </p:pic>
      <p:sp>
        <p:nvSpPr>
          <p:cNvPr id="5" name="TextBox 4"/>
          <p:cNvSpPr txBox="1"/>
          <p:nvPr/>
        </p:nvSpPr>
        <p:spPr>
          <a:xfrm>
            <a:off x="3488267" y="6377605"/>
            <a:ext cx="505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Plots provided by Nancy Swanson with permission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81150"/>
            <a:ext cx="767389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Children under 6 with autism, pervasive developmental delay or anxiety</a:t>
            </a:r>
          </a:p>
          <a:p>
            <a:r>
              <a:rPr lang="en-US" sz="2000" dirty="0" smtClean="0"/>
              <a:t> – counts of events in VAERS database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0166"/>
            <a:ext cx="501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VAERS = Vaccine Adverse Event Reporting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3000" y="4360644"/>
            <a:ext cx="127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GMO Soy</a:t>
            </a:r>
          </a:p>
          <a:p>
            <a:pPr algn="ctr"/>
            <a:r>
              <a:rPr lang="en-US" dirty="0" smtClean="0"/>
              <a:t> Introduced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2857500" y="5054600"/>
            <a:ext cx="349250" cy="8350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1783" y="1796155"/>
            <a:ext cx="7520471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Cultivating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Geneticall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Modified Soy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Dangerous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0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Cultivating GM Soy Is</a:t>
            </a:r>
            <a:br>
              <a:rPr lang="en-US" b="1" dirty="0" smtClean="0"/>
            </a:br>
            <a:r>
              <a:rPr lang="en-US" b="1" dirty="0" smtClean="0"/>
              <a:t> Dangerous to Your Health!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rates are observed in </a:t>
            </a:r>
            <a:r>
              <a:rPr lang="en-US" dirty="0"/>
              <a:t>cancer, birth defects, miscarriages, mental disabilities, endocrine and immune disorders suffered by rural </a:t>
            </a:r>
            <a:r>
              <a:rPr lang="en-US" dirty="0" smtClean="0"/>
              <a:t>populations in Argentina near GM Soy crops</a:t>
            </a:r>
          </a:p>
          <a:p>
            <a:r>
              <a:rPr lang="en-US" dirty="0"/>
              <a:t>Glyphosate is the most commonly used toxic agrochemical in Argentina, comprising 64 % of total sales, and 200 million </a:t>
            </a:r>
            <a:r>
              <a:rPr lang="en-US" dirty="0" err="1"/>
              <a:t>litres</a:t>
            </a:r>
            <a:r>
              <a:rPr lang="en-US" dirty="0"/>
              <a:t> of glyphosate were applied during the last crop </a:t>
            </a:r>
            <a:r>
              <a:rPr lang="en-US" dirty="0" smtClean="0"/>
              <a:t>season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066" y="5926108"/>
            <a:ext cx="829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www.i-sis.org.uk</a:t>
            </a:r>
            <a:r>
              <a:rPr lang="en-US" sz="2000" dirty="0"/>
              <a:t>/</a:t>
            </a:r>
            <a:r>
              <a:rPr lang="en-US" sz="2000" dirty="0" err="1"/>
              <a:t>Devastating_Impacts_of_Glyphosate_Argentina.php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51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7958" y="2967335"/>
            <a:ext cx="73081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 Problems with Soy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00" y="2333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9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5" y="274638"/>
            <a:ext cx="848083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Hectares of Land Dedicated to GM Soybean Cultivation, Chaco Argentina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yphosate_increase_soy_crops_argentin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4" r="-792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314543"/>
            <a:ext cx="829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www.i-sis.org.uk</a:t>
            </a:r>
            <a:r>
              <a:rPr lang="en-US" sz="2000" dirty="0"/>
              <a:t>/</a:t>
            </a:r>
            <a:r>
              <a:rPr lang="en-US" sz="2000" dirty="0" err="1"/>
              <a:t>Devastating_Impacts_of_Glyphosate_Argentina.php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40928" y="597219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46078" y="597219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3503" y="597219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0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Rate of Birth Defects in Children Born in Chaco, Argentina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fects_argentina_soy_relat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9" r="-10509"/>
          <a:stretch>
            <a:fillRect/>
          </a:stretch>
        </p:blipFill>
        <p:spPr>
          <a:xfrm>
            <a:off x="457200" y="158543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6314543"/>
            <a:ext cx="829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www.i-sis.org.uk</a:t>
            </a:r>
            <a:r>
              <a:rPr lang="en-US" sz="2000" dirty="0"/>
              <a:t>/</a:t>
            </a:r>
            <a:r>
              <a:rPr lang="en-US" sz="2000" dirty="0" err="1"/>
              <a:t>Devastating_Impacts_of_Glyphosate_Argentina.php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45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Rate of Birth Defects in Children Born in Chaco, Argentina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fects_argentina_soy_relat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9" r="-10509"/>
          <a:stretch>
            <a:fillRect/>
          </a:stretch>
        </p:blipFill>
        <p:spPr>
          <a:xfrm>
            <a:off x="457200" y="158543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6314543"/>
            <a:ext cx="829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www.i-sis.org.uk</a:t>
            </a:r>
            <a:r>
              <a:rPr lang="en-US" sz="2000" dirty="0"/>
              <a:t>/</a:t>
            </a:r>
            <a:r>
              <a:rPr lang="en-US" sz="2000" dirty="0" err="1"/>
              <a:t>Devastating_Impacts_of_Glyphosate_Argentina.php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9499" y="1859971"/>
            <a:ext cx="6929968" cy="1815882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nb-NO" sz="2800" dirty="0" err="1"/>
              <a:t>Down’s</a:t>
            </a:r>
            <a:r>
              <a:rPr lang="nb-NO" sz="2800" dirty="0"/>
              <a:t> </a:t>
            </a:r>
            <a:r>
              <a:rPr lang="nb-NO" sz="2800" dirty="0" err="1"/>
              <a:t>syndrome</a:t>
            </a:r>
            <a:r>
              <a:rPr lang="nb-NO" sz="2800" dirty="0"/>
              <a:t>, </a:t>
            </a:r>
            <a:r>
              <a:rPr lang="nb-NO" sz="2800" dirty="0" err="1"/>
              <a:t>spina</a:t>
            </a:r>
            <a:r>
              <a:rPr lang="nb-NO" sz="2800" dirty="0"/>
              <a:t> </a:t>
            </a:r>
            <a:r>
              <a:rPr lang="nb-NO" sz="2800" dirty="0" err="1"/>
              <a:t>bifida</a:t>
            </a:r>
            <a:r>
              <a:rPr lang="nb-NO" sz="2800" dirty="0"/>
              <a:t>, </a:t>
            </a:r>
            <a:r>
              <a:rPr lang="nb-NO" sz="2800" dirty="0" smtClean="0"/>
              <a:t>neural </a:t>
            </a:r>
            <a:r>
              <a:rPr lang="nb-NO" sz="2800" dirty="0"/>
              <a:t>tube </a:t>
            </a:r>
            <a:r>
              <a:rPr lang="nb-NO" sz="2800" dirty="0" err="1" smtClean="0"/>
              <a:t>defect</a:t>
            </a:r>
            <a:r>
              <a:rPr lang="nb-NO" sz="2800" dirty="0" err="1"/>
              <a:t>s</a:t>
            </a:r>
            <a:r>
              <a:rPr lang="nb-NO" sz="2800" dirty="0" smtClean="0"/>
              <a:t>, </a:t>
            </a:r>
            <a:r>
              <a:rPr lang="nb-NO" sz="2800" dirty="0" err="1"/>
              <a:t>congenital</a:t>
            </a:r>
            <a:r>
              <a:rPr lang="nb-NO" sz="2800" dirty="0"/>
              <a:t> </a:t>
            </a:r>
            <a:r>
              <a:rPr lang="nb-NO" sz="2800" dirty="0" err="1"/>
              <a:t>heart</a:t>
            </a:r>
            <a:r>
              <a:rPr lang="nb-NO" sz="2800" dirty="0"/>
              <a:t> </a:t>
            </a:r>
            <a:r>
              <a:rPr lang="nb-NO" sz="2800" dirty="0" err="1"/>
              <a:t>disease</a:t>
            </a:r>
            <a:r>
              <a:rPr lang="nb-NO" sz="2800" dirty="0"/>
              <a:t>, </a:t>
            </a:r>
            <a:r>
              <a:rPr lang="nb-NO" sz="2800" dirty="0" smtClean="0"/>
              <a:t>etc.</a:t>
            </a:r>
            <a:endParaRPr lang="nb-NO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191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325"/>
            <a:ext cx="8401050" cy="49879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Soy is an unhealthy food, especially GM Roundup-Ready soy used in food processing</a:t>
            </a:r>
          </a:p>
          <a:p>
            <a:pPr lvl="1"/>
            <a:r>
              <a:rPr lang="en-US" dirty="0" smtClean="0"/>
              <a:t>Soy contains mineral-chelating </a:t>
            </a:r>
            <a:r>
              <a:rPr lang="en-US" dirty="0" err="1" smtClean="0"/>
              <a:t>phytates</a:t>
            </a:r>
            <a:r>
              <a:rPr lang="en-US" dirty="0"/>
              <a:t>,</a:t>
            </a:r>
            <a:r>
              <a:rPr lang="en-US" dirty="0" smtClean="0"/>
              <a:t> estrogenic </a:t>
            </a:r>
            <a:r>
              <a:rPr lang="en-US" dirty="0" err="1" smtClean="0"/>
              <a:t>genistein</a:t>
            </a:r>
            <a:r>
              <a:rPr lang="en-US" dirty="0" smtClean="0"/>
              <a:t>, and oxalate </a:t>
            </a:r>
          </a:p>
          <a:p>
            <a:pPr lvl="1"/>
            <a:r>
              <a:rPr lang="en-US" dirty="0" smtClean="0"/>
              <a:t>GM soy contains high concentrations of glyphosate, with many health consequences</a:t>
            </a:r>
          </a:p>
          <a:p>
            <a:pPr lvl="1"/>
            <a:r>
              <a:rPr lang="en-US" dirty="0" smtClean="0"/>
              <a:t>Soy is also high in aluminum and arsenic</a:t>
            </a:r>
          </a:p>
          <a:p>
            <a:r>
              <a:rPr lang="en-US" dirty="0" smtClean="0"/>
              <a:t>Over 90% of the soy cultivated today is genetically modified to resist glyphosate</a:t>
            </a:r>
          </a:p>
          <a:p>
            <a:r>
              <a:rPr lang="en-US" dirty="0" smtClean="0"/>
              <a:t>Many negative health consequences </a:t>
            </a:r>
          </a:p>
          <a:p>
            <a:pPr lvl="1"/>
            <a:r>
              <a:rPr lang="en-US" dirty="0" smtClean="0"/>
              <a:t>Autism, dementia, Parkinson’s disease, breast cancer, infertility, etc.</a:t>
            </a:r>
          </a:p>
          <a:p>
            <a:r>
              <a:rPr lang="en-US" dirty="0" smtClean="0"/>
              <a:t>People exposed to soy crops suffer from negative health effects, including high rate of congenital defects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1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Problems with Soy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30" y="1417638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About </a:t>
            </a:r>
            <a:r>
              <a:rPr lang="en-US" dirty="0" smtClean="0"/>
              <a:t>25% of American babies are fed soy infant  formula</a:t>
            </a:r>
          </a:p>
          <a:p>
            <a:r>
              <a:rPr lang="en-US" dirty="0" err="1" smtClean="0"/>
              <a:t>Phytic</a:t>
            </a:r>
            <a:r>
              <a:rPr lang="en-US" dirty="0" smtClean="0"/>
              <a:t> acid in soy blocks the absorption of critical minerals like calcium, magnesium, iron and zinc</a:t>
            </a:r>
          </a:p>
          <a:p>
            <a:r>
              <a:rPr lang="en-US" dirty="0" smtClean="0"/>
              <a:t>Babies </a:t>
            </a:r>
            <a:r>
              <a:rPr lang="en-US" dirty="0"/>
              <a:t>fed soy-based formula had 13,000 to </a:t>
            </a:r>
            <a:r>
              <a:rPr lang="en-US" dirty="0" smtClean="0"/>
              <a:t>22,000 </a:t>
            </a:r>
            <a:r>
              <a:rPr lang="en-US" dirty="0"/>
              <a:t>times more </a:t>
            </a:r>
            <a:r>
              <a:rPr lang="en-US" dirty="0" err="1"/>
              <a:t>isoflavones</a:t>
            </a:r>
            <a:r>
              <a:rPr lang="en-US" dirty="0"/>
              <a:t> </a:t>
            </a:r>
            <a:r>
              <a:rPr lang="en-US" dirty="0" smtClean="0"/>
              <a:t>(estrogenic substances) in </a:t>
            </a:r>
            <a:r>
              <a:rPr lang="en-US" dirty="0"/>
              <a:t>their blood than babies fed milk-based </a:t>
            </a:r>
            <a:r>
              <a:rPr lang="en-US" dirty="0" smtClean="0"/>
              <a:t>formula</a:t>
            </a:r>
          </a:p>
          <a:p>
            <a:pPr lvl="1"/>
            <a:r>
              <a:rPr lang="en-US" dirty="0" smtClean="0"/>
              <a:t>Estrogenic effect leads to early onset of menarche (42% increased rate of menarche before 12.5 years old) </a:t>
            </a:r>
          </a:p>
          <a:p>
            <a:pPr lvl="1"/>
            <a:r>
              <a:rPr lang="en-US" dirty="0" smtClean="0"/>
              <a:t>This is linked to infertility and breast cancer in later years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9088" y="6194190"/>
            <a:ext cx="6254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http</a:t>
            </a:r>
            <a:r>
              <a:rPr lang="en-US" sz="2000" dirty="0"/>
              <a:t>://www.thehealthyhomeeconomist.com</a:t>
            </a:r>
            <a:r>
              <a:rPr lang="en-US" sz="2000" dirty="0" smtClean="0"/>
              <a:t>/</a:t>
            </a:r>
            <a:endParaRPr lang="en-US" sz="2000" dirty="0"/>
          </a:p>
          <a:p>
            <a:r>
              <a:rPr lang="en-US" sz="2000" dirty="0" smtClean="0"/>
              <a:t>why</a:t>
            </a:r>
            <a:r>
              <a:rPr lang="en-US" sz="2000" dirty="0"/>
              <a:t>-soy-formula-even-organic-is-so-dangerous-for-</a:t>
            </a:r>
            <a:r>
              <a:rPr lang="en-US" sz="2000" dirty="0" smtClean="0"/>
              <a:t>babies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60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Soy is High in Oxalates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 </a:t>
            </a:r>
            <a:r>
              <a:rPr lang="en-US" dirty="0"/>
              <a:t>buildup of oxalates in the body interferes with many metabolic processes and contributes to problems such as autism, ADD, COPD, asthma, cystic fibrosis, </a:t>
            </a:r>
            <a:r>
              <a:rPr lang="en-US" dirty="0" err="1"/>
              <a:t>vulvodynia</a:t>
            </a:r>
            <a:r>
              <a:rPr lang="en-US" dirty="0"/>
              <a:t>, autoimmune diseases such as fibromyalgia and hypothyroidism, low energy, chronic pain, and delayed healing of injuries</a:t>
            </a:r>
            <a:r>
              <a:rPr lang="en-US" dirty="0" smtClean="0"/>
              <a:t>.”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5499" y="6486891"/>
            <a:ext cx="789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joanneunleashed.com</a:t>
            </a:r>
            <a:r>
              <a:rPr lang="en-US" dirty="0"/>
              <a:t>/1789/all-about-oxalates-with-</a:t>
            </a:r>
            <a:r>
              <a:rPr lang="en-US" dirty="0" err="1"/>
              <a:t>susan</a:t>
            </a:r>
            <a:r>
              <a:rPr lang="en-US" dirty="0"/>
              <a:t>-</a:t>
            </a:r>
            <a:r>
              <a:rPr lang="en-US" dirty="0" err="1"/>
              <a:t>costen-owens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5679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y_pla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5" r="-10325"/>
          <a:stretch>
            <a:fillRect/>
          </a:stretch>
        </p:blipFill>
        <p:spPr>
          <a:xfrm>
            <a:off x="-876156" y="523875"/>
            <a:ext cx="10899234" cy="5994159"/>
          </a:xfrm>
        </p:spPr>
      </p:pic>
      <p:pic>
        <p:nvPicPr>
          <p:cNvPr id="5" name="Picture 4" descr="so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1" y="2065867"/>
            <a:ext cx="3318932" cy="2489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1207" y="2065867"/>
            <a:ext cx="12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50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Growth of GM Corn, Soy and Cotton </a:t>
            </a:r>
            <a:br>
              <a:rPr lang="en-US" b="1" dirty="0" smtClean="0"/>
            </a:br>
            <a:r>
              <a:rPr lang="en-US" b="1" dirty="0" smtClean="0"/>
              <a:t>in US, 1996-2012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rcent_GE_crops_Swanson_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32" r="-188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61171" y="6418247"/>
            <a:ext cx="686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N. Swanson et al., Journal of Organic Systems, 9(2), 2014, 6-37.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3953" y="1939203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Soy</a:t>
            </a:r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3889375" y="2047737"/>
            <a:ext cx="1000125" cy="174763"/>
          </a:xfrm>
          <a:custGeom>
            <a:avLst/>
            <a:gdLst>
              <a:gd name="connsiteX0" fmla="*/ 0 w 1000125"/>
              <a:gd name="connsiteY0" fmla="*/ 174763 h 174763"/>
              <a:gd name="connsiteX1" fmla="*/ 730250 w 1000125"/>
              <a:gd name="connsiteY1" fmla="*/ 138 h 174763"/>
              <a:gd name="connsiteX2" fmla="*/ 1000125 w 1000125"/>
              <a:gd name="connsiteY2" fmla="*/ 143013 h 17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174763">
                <a:moveTo>
                  <a:pt x="0" y="174763"/>
                </a:moveTo>
                <a:cubicBezTo>
                  <a:pt x="281781" y="90096"/>
                  <a:pt x="563563" y="5430"/>
                  <a:pt x="730250" y="138"/>
                </a:cubicBezTo>
                <a:cubicBezTo>
                  <a:pt x="896937" y="-5154"/>
                  <a:pt x="1000125" y="143013"/>
                  <a:pt x="1000125" y="143013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Growth of GM Corn, Soy and Cotton </a:t>
            </a:r>
            <a:br>
              <a:rPr lang="en-US" b="1" dirty="0" smtClean="0"/>
            </a:br>
            <a:r>
              <a:rPr lang="en-US" b="1" dirty="0" smtClean="0"/>
              <a:t>in US, 1996-2012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rcent_GE_crops_Swanson_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32" r="-188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61171" y="6418247"/>
            <a:ext cx="686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N. Swanson et al., Journal of Organic Systems, 9(2), 2014, 6-37.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3953" y="1939203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Soy</a:t>
            </a:r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3889375" y="2047737"/>
            <a:ext cx="1000125" cy="174763"/>
          </a:xfrm>
          <a:custGeom>
            <a:avLst/>
            <a:gdLst>
              <a:gd name="connsiteX0" fmla="*/ 0 w 1000125"/>
              <a:gd name="connsiteY0" fmla="*/ 174763 h 174763"/>
              <a:gd name="connsiteX1" fmla="*/ 730250 w 1000125"/>
              <a:gd name="connsiteY1" fmla="*/ 138 h 174763"/>
              <a:gd name="connsiteX2" fmla="*/ 1000125 w 1000125"/>
              <a:gd name="connsiteY2" fmla="*/ 143013 h 17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174763">
                <a:moveTo>
                  <a:pt x="0" y="174763"/>
                </a:moveTo>
                <a:cubicBezTo>
                  <a:pt x="281781" y="90096"/>
                  <a:pt x="563563" y="5430"/>
                  <a:pt x="730250" y="138"/>
                </a:cubicBezTo>
                <a:cubicBezTo>
                  <a:pt x="896937" y="-5154"/>
                  <a:pt x="1000125" y="143013"/>
                  <a:pt x="1000125" y="143013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939204"/>
            <a:ext cx="8229600" cy="1854922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 smtClean="0"/>
          </a:p>
          <a:p>
            <a:r>
              <a:rPr lang="en-US" sz="2800" dirty="0" smtClean="0"/>
              <a:t>GM Soy is engineered to be “Roundup-Ready”:</a:t>
            </a:r>
          </a:p>
          <a:p>
            <a:r>
              <a:rPr lang="en-US" sz="2800" dirty="0" smtClean="0"/>
              <a:t>Bacterial gene inserted which gives the plants resistance to </a:t>
            </a:r>
            <a:r>
              <a:rPr lang="en-US" sz="2800" i="1" dirty="0" smtClean="0">
                <a:solidFill>
                  <a:srgbClr val="FF0000"/>
                </a:solidFill>
              </a:rPr>
              <a:t>glyphosate</a:t>
            </a:r>
            <a:r>
              <a:rPr lang="en-US" sz="2800" dirty="0" smtClean="0"/>
              <a:t>, the active ingredient in the pervasive herbicide Roundup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21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5756" y="2090171"/>
            <a:ext cx="6782663" cy="175432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Glyphosate, Aluminum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Arsenic in Soy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00" y="2333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6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18915</TotalTime>
  <Words>2519</Words>
  <Application>Microsoft Macintosh PowerPoint</Application>
  <PresentationFormat>On-screen Show (4:3)</PresentationFormat>
  <Paragraphs>234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Why Soy is Unhealthy: It’s NOT What You Think!</vt:lpstr>
      <vt:lpstr>Outline</vt:lpstr>
      <vt:lpstr>PowerPoint Presentation</vt:lpstr>
      <vt:lpstr>Some Problems with Soy*</vt:lpstr>
      <vt:lpstr>Soy is High in Oxalates</vt:lpstr>
      <vt:lpstr>PowerPoint Presentation</vt:lpstr>
      <vt:lpstr>Growth of GM Corn, Soy and Cotton  in US, 1996-2012*</vt:lpstr>
      <vt:lpstr>Growth of GM Corn, Soy and Cotton  in US, 1996-2012*</vt:lpstr>
      <vt:lpstr>PowerPoint Presentation</vt:lpstr>
      <vt:lpstr>“Another claim of Monsanto's has been that residue levels of up to 5.6 mg/kg in GM-soy represent "...extreme levels, and far higher                                                     than those typically found" (Monsanto 1999).</vt:lpstr>
      <vt:lpstr>Moms Across America Experiment*</vt:lpstr>
      <vt:lpstr>Aluminum in Soy</vt:lpstr>
      <vt:lpstr>Glyphosate and Aluminum:                 Partners in Crime*</vt:lpstr>
      <vt:lpstr>Arsenic in Soy*</vt:lpstr>
      <vt:lpstr>PowerPoint Presentation</vt:lpstr>
      <vt:lpstr>PowerPoint Presentation</vt:lpstr>
      <vt:lpstr>Percentage of children with Autism in the US*</vt:lpstr>
      <vt:lpstr>Percentage of children with Autism in the US*</vt:lpstr>
      <vt:lpstr>Glyphosate in GM Soy:  Likely Consequences</vt:lpstr>
      <vt:lpstr>Monsanto Patents: 2002-2010: Pesticide Compositions Containing Oxalic Acid</vt:lpstr>
      <vt:lpstr>Monsanto Patents: 2002-2010: Pesticide Compositions Containing Oxalic Acid</vt:lpstr>
      <vt:lpstr>Autism Linked to Oxalate Crystals*</vt:lpstr>
      <vt:lpstr>Soy Formula Linked to Seizures in Autism*</vt:lpstr>
      <vt:lpstr>Health effects of GM Soy Imports        in China*</vt:lpstr>
      <vt:lpstr>USDA Data on Soy and Canola   Oil Consumption: Human + Animal*</vt:lpstr>
      <vt:lpstr>VAERS Database Analysis  Compared to Human Oil Consumption*</vt:lpstr>
      <vt:lpstr>VAERS Database Analysis  Compared to Human Oil Consumption*</vt:lpstr>
      <vt:lpstr>PowerPoint Presentation</vt:lpstr>
      <vt:lpstr>Cultivating GM Soy Is  Dangerous to Your Health!*</vt:lpstr>
      <vt:lpstr>Hectares of Land Dedicated to GM Soybean Cultivation, Chaco Argentina*</vt:lpstr>
      <vt:lpstr>Rate of Birth Defects in Children Born in Chaco, Argentina*</vt:lpstr>
      <vt:lpstr>Rate of Birth Defects in Children Born in Chaco, Argentina*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Soy is Unhealthy: It’s NOT What You Think!</dc:title>
  <dc:creator>Stephanie Seneff</dc:creator>
  <cp:lastModifiedBy>Stephanie Seneff</cp:lastModifiedBy>
  <cp:revision>63</cp:revision>
  <dcterms:created xsi:type="dcterms:W3CDTF">2015-02-18T19:16:58Z</dcterms:created>
  <dcterms:modified xsi:type="dcterms:W3CDTF">2015-03-29T22:52:06Z</dcterms:modified>
</cp:coreProperties>
</file>