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7"/>
  </p:notesMasterIdLst>
  <p:sldIdLst>
    <p:sldId id="336" r:id="rId2"/>
    <p:sldId id="353" r:id="rId3"/>
    <p:sldId id="354" r:id="rId4"/>
    <p:sldId id="337" r:id="rId5"/>
    <p:sldId id="339" r:id="rId6"/>
    <p:sldId id="341" r:id="rId7"/>
    <p:sldId id="342" r:id="rId8"/>
    <p:sldId id="345" r:id="rId9"/>
    <p:sldId id="347" r:id="rId10"/>
    <p:sldId id="370" r:id="rId11"/>
    <p:sldId id="369" r:id="rId12"/>
    <p:sldId id="371" r:id="rId13"/>
    <p:sldId id="372" r:id="rId14"/>
    <p:sldId id="352" r:id="rId15"/>
    <p:sldId id="355" r:id="rId16"/>
    <p:sldId id="357" r:id="rId17"/>
    <p:sldId id="356" r:id="rId18"/>
    <p:sldId id="358" r:id="rId19"/>
    <p:sldId id="359" r:id="rId20"/>
    <p:sldId id="360" r:id="rId21"/>
    <p:sldId id="361" r:id="rId22"/>
    <p:sldId id="362" r:id="rId23"/>
    <p:sldId id="363" r:id="rId24"/>
    <p:sldId id="364" r:id="rId25"/>
    <p:sldId id="368" r:id="rId26"/>
    <p:sldId id="377" r:id="rId27"/>
    <p:sldId id="365" r:id="rId28"/>
    <p:sldId id="366" r:id="rId29"/>
    <p:sldId id="367" r:id="rId30"/>
    <p:sldId id="375" r:id="rId31"/>
    <p:sldId id="374" r:id="rId32"/>
    <p:sldId id="376" r:id="rId33"/>
    <p:sldId id="349" r:id="rId34"/>
    <p:sldId id="350" r:id="rId35"/>
    <p:sldId id="351" r:id="rId36"/>
  </p:sldIdLst>
  <p:sldSz cx="12192000" cy="6858000"/>
  <p:notesSz cx="6400800" cy="117284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33CC"/>
    <a:srgbClr val="080F0B"/>
    <a:srgbClr val="CA703B"/>
    <a:srgbClr val="CFE5C9"/>
    <a:srgbClr val="9AC890"/>
    <a:srgbClr val="C7CEFF"/>
    <a:srgbClr val="7F8AFF"/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52B3A5-E11A-42A3-929F-E3801D18B123}" v="64" dt="2025-11-12T16:27:54.5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03" autoAdjust="0"/>
    <p:restoredTop sz="80987" autoAdjust="0"/>
  </p:normalViewPr>
  <p:slideViewPr>
    <p:cSldViewPr snapToGrid="0">
      <p:cViewPr varScale="1">
        <p:scale>
          <a:sx n="74" d="100"/>
          <a:sy n="74" d="100"/>
        </p:scale>
        <p:origin x="870" y="2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microsoft.com/office/2015/10/relationships/revisionInfo" Target="revisionInfo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mando Solar-Lezama" userId="e82942028eae7d90" providerId="LiveId" clId="{7045F0CB-D5AF-40A1-87D3-1AA82FA5AFA3}"/>
    <pc:docChg chg="undo custSel addSld delSld modSld sldOrd">
      <pc:chgData name="Armando Solar-Lezama" userId="e82942028eae7d90" providerId="LiveId" clId="{7045F0CB-D5AF-40A1-87D3-1AA82FA5AFA3}" dt="2025-11-17T16:10:44.126" v="114" actId="2696"/>
      <pc:docMkLst>
        <pc:docMk/>
      </pc:docMkLst>
      <pc:sldChg chg="modSp mod">
        <pc:chgData name="Armando Solar-Lezama" userId="e82942028eae7d90" providerId="LiveId" clId="{7045F0CB-D5AF-40A1-87D3-1AA82FA5AFA3}" dt="2025-11-05T18:04:15.822" v="1" actId="20577"/>
        <pc:sldMkLst>
          <pc:docMk/>
          <pc:sldMk cId="3642210361" sldId="336"/>
        </pc:sldMkLst>
        <pc:spChg chg="mod">
          <ac:chgData name="Armando Solar-Lezama" userId="e82942028eae7d90" providerId="LiveId" clId="{7045F0CB-D5AF-40A1-87D3-1AA82FA5AFA3}" dt="2025-11-05T18:04:15.822" v="1" actId="20577"/>
          <ac:spMkLst>
            <pc:docMk/>
            <pc:sldMk cId="3642210361" sldId="336"/>
            <ac:spMk id="2" creationId="{00000000-0000-0000-0000-000000000000}"/>
          </ac:spMkLst>
        </pc:spChg>
      </pc:sldChg>
      <pc:sldChg chg="modSp mod">
        <pc:chgData name="Armando Solar-Lezama" userId="e82942028eae7d90" providerId="LiveId" clId="{7045F0CB-D5AF-40A1-87D3-1AA82FA5AFA3}" dt="2025-11-12T16:19:29.293" v="23" actId="27636"/>
        <pc:sldMkLst>
          <pc:docMk/>
          <pc:sldMk cId="1266662756" sldId="337"/>
        </pc:sldMkLst>
        <pc:spChg chg="mod">
          <ac:chgData name="Armando Solar-Lezama" userId="e82942028eae7d90" providerId="LiveId" clId="{7045F0CB-D5AF-40A1-87D3-1AA82FA5AFA3}" dt="2025-11-12T16:19:29.293" v="23" actId="27636"/>
          <ac:spMkLst>
            <pc:docMk/>
            <pc:sldMk cId="1266662756" sldId="337"/>
            <ac:spMk id="6" creationId="{00000000-0000-0000-0000-000000000000}"/>
          </ac:spMkLst>
        </pc:spChg>
      </pc:sldChg>
      <pc:sldChg chg="modSp mod">
        <pc:chgData name="Armando Solar-Lezama" userId="e82942028eae7d90" providerId="LiveId" clId="{7045F0CB-D5AF-40A1-87D3-1AA82FA5AFA3}" dt="2025-11-05T18:05:12.860" v="19" actId="14100"/>
        <pc:sldMkLst>
          <pc:docMk/>
          <pc:sldMk cId="444573224" sldId="339"/>
        </pc:sldMkLst>
        <pc:spChg chg="mod">
          <ac:chgData name="Armando Solar-Lezama" userId="e82942028eae7d90" providerId="LiveId" clId="{7045F0CB-D5AF-40A1-87D3-1AA82FA5AFA3}" dt="2025-11-05T18:05:12.860" v="19" actId="14100"/>
          <ac:spMkLst>
            <pc:docMk/>
            <pc:sldMk cId="444573224" sldId="339"/>
            <ac:spMk id="2" creationId="{00000000-0000-0000-0000-000000000000}"/>
          </ac:spMkLst>
        </pc:spChg>
      </pc:sldChg>
      <pc:sldChg chg="mod modShow">
        <pc:chgData name="Armando Solar-Lezama" userId="e82942028eae7d90" providerId="LiveId" clId="{7045F0CB-D5AF-40A1-87D3-1AA82FA5AFA3}" dt="2025-11-05T18:05:30.054" v="20" actId="729"/>
        <pc:sldMkLst>
          <pc:docMk/>
          <pc:sldMk cId="823829534" sldId="342"/>
        </pc:sldMkLst>
      </pc:sldChg>
      <pc:sldChg chg="mod modShow">
        <pc:chgData name="Armando Solar-Lezama" userId="e82942028eae7d90" providerId="LiveId" clId="{7045F0CB-D5AF-40A1-87D3-1AA82FA5AFA3}" dt="2025-11-05T18:04:51.440" v="2" actId="729"/>
        <pc:sldMkLst>
          <pc:docMk/>
          <pc:sldMk cId="3432044473" sldId="354"/>
        </pc:sldMkLst>
      </pc:sldChg>
      <pc:sldChg chg="addSp modSp add mod modAnim">
        <pc:chgData name="Armando Solar-Lezama" userId="e82942028eae7d90" providerId="LiveId" clId="{7045F0CB-D5AF-40A1-87D3-1AA82FA5AFA3}" dt="2025-11-12T16:24:29.852" v="110" actId="1076"/>
        <pc:sldMkLst>
          <pc:docMk/>
          <pc:sldMk cId="684184793" sldId="377"/>
        </pc:sldMkLst>
        <pc:spChg chg="add mod">
          <ac:chgData name="Armando Solar-Lezama" userId="e82942028eae7d90" providerId="LiveId" clId="{7045F0CB-D5AF-40A1-87D3-1AA82FA5AFA3}" dt="2025-11-12T16:20:25.594" v="61" actId="1076"/>
          <ac:spMkLst>
            <pc:docMk/>
            <pc:sldMk cId="684184793" sldId="377"/>
            <ac:spMk id="3" creationId="{0517E3AD-5B2F-800D-E8DE-89E480C118BE}"/>
          </ac:spMkLst>
        </pc:spChg>
        <pc:spChg chg="add mod">
          <ac:chgData name="Armando Solar-Lezama" userId="e82942028eae7d90" providerId="LiveId" clId="{7045F0CB-D5AF-40A1-87D3-1AA82FA5AFA3}" dt="2025-11-12T16:20:34.737" v="74" actId="1076"/>
          <ac:spMkLst>
            <pc:docMk/>
            <pc:sldMk cId="684184793" sldId="377"/>
            <ac:spMk id="9" creationId="{4E5D02B8-42DB-4E79-A38C-2165D460EC70}"/>
          </ac:spMkLst>
        </pc:spChg>
        <pc:spChg chg="add mod">
          <ac:chgData name="Armando Solar-Lezama" userId="e82942028eae7d90" providerId="LiveId" clId="{7045F0CB-D5AF-40A1-87D3-1AA82FA5AFA3}" dt="2025-11-12T16:22:06.414" v="93" actId="1076"/>
          <ac:spMkLst>
            <pc:docMk/>
            <pc:sldMk cId="684184793" sldId="377"/>
            <ac:spMk id="13" creationId="{2FD13745-DAE1-C9FF-237E-AF75BAC7BA17}"/>
          </ac:spMkLst>
        </pc:spChg>
        <pc:spChg chg="add mod">
          <ac:chgData name="Armando Solar-Lezama" userId="e82942028eae7d90" providerId="LiveId" clId="{7045F0CB-D5AF-40A1-87D3-1AA82FA5AFA3}" dt="2025-11-12T16:24:29.852" v="110" actId="1076"/>
          <ac:spMkLst>
            <pc:docMk/>
            <pc:sldMk cId="684184793" sldId="377"/>
            <ac:spMk id="14" creationId="{9CB1C9E6-E99C-9ECF-41AC-6DBCE216D3EC}"/>
          </ac:spMkLst>
        </pc:spChg>
        <pc:cxnChg chg="add mod">
          <ac:chgData name="Armando Solar-Lezama" userId="e82942028eae7d90" providerId="LiveId" clId="{7045F0CB-D5AF-40A1-87D3-1AA82FA5AFA3}" dt="2025-11-12T16:21:13.469" v="79" actId="1582"/>
          <ac:cxnSpMkLst>
            <pc:docMk/>
            <pc:sldMk cId="684184793" sldId="377"/>
            <ac:cxnSpMk id="11" creationId="{01EEE9E1-FE68-BB4E-7EE9-3DF6E53A360A}"/>
          </ac:cxnSpMkLst>
        </pc:cxnChg>
      </pc:sldChg>
      <pc:sldChg chg="add del">
        <pc:chgData name="Armando Solar-Lezama" userId="e82942028eae7d90" providerId="LiveId" clId="{7045F0CB-D5AF-40A1-87D3-1AA82FA5AFA3}" dt="2025-11-17T16:10:44.126" v="114" actId="2696"/>
        <pc:sldMkLst>
          <pc:docMk/>
          <pc:sldMk cId="3232193549" sldId="378"/>
        </pc:sldMkLst>
      </pc:sldChg>
      <pc:sldChg chg="add del">
        <pc:chgData name="Armando Solar-Lezama" userId="e82942028eae7d90" providerId="LiveId" clId="{7045F0CB-D5AF-40A1-87D3-1AA82FA5AFA3}" dt="2025-11-17T16:10:44.126" v="114" actId="2696"/>
        <pc:sldMkLst>
          <pc:docMk/>
          <pc:sldMk cId="3854783284" sldId="379"/>
        </pc:sldMkLst>
      </pc:sldChg>
      <pc:sldChg chg="add del">
        <pc:chgData name="Armando Solar-Lezama" userId="e82942028eae7d90" providerId="LiveId" clId="{7045F0CB-D5AF-40A1-87D3-1AA82FA5AFA3}" dt="2025-11-17T16:10:44.126" v="114" actId="2696"/>
        <pc:sldMkLst>
          <pc:docMk/>
          <pc:sldMk cId="1413741909" sldId="380"/>
        </pc:sldMkLst>
      </pc:sldChg>
      <pc:sldChg chg="add del">
        <pc:chgData name="Armando Solar-Lezama" userId="e82942028eae7d90" providerId="LiveId" clId="{7045F0CB-D5AF-40A1-87D3-1AA82FA5AFA3}" dt="2025-11-17T16:10:44.126" v="114" actId="2696"/>
        <pc:sldMkLst>
          <pc:docMk/>
          <pc:sldMk cId="1068901489" sldId="381"/>
        </pc:sldMkLst>
      </pc:sldChg>
      <pc:sldChg chg="add del">
        <pc:chgData name="Armando Solar-Lezama" userId="e82942028eae7d90" providerId="LiveId" clId="{7045F0CB-D5AF-40A1-87D3-1AA82FA5AFA3}" dt="2025-11-17T16:10:44.126" v="114" actId="2696"/>
        <pc:sldMkLst>
          <pc:docMk/>
          <pc:sldMk cId="3371049616" sldId="382"/>
        </pc:sldMkLst>
      </pc:sldChg>
      <pc:sldChg chg="add del">
        <pc:chgData name="Armando Solar-Lezama" userId="e82942028eae7d90" providerId="LiveId" clId="{7045F0CB-D5AF-40A1-87D3-1AA82FA5AFA3}" dt="2025-11-17T16:10:44.126" v="114" actId="2696"/>
        <pc:sldMkLst>
          <pc:docMk/>
          <pc:sldMk cId="810222261" sldId="383"/>
        </pc:sldMkLst>
      </pc:sldChg>
      <pc:sldChg chg="add del">
        <pc:chgData name="Armando Solar-Lezama" userId="e82942028eae7d90" providerId="LiveId" clId="{7045F0CB-D5AF-40A1-87D3-1AA82FA5AFA3}" dt="2025-11-17T16:10:44.126" v="114" actId="2696"/>
        <pc:sldMkLst>
          <pc:docMk/>
          <pc:sldMk cId="1330127911" sldId="384"/>
        </pc:sldMkLst>
      </pc:sldChg>
      <pc:sldChg chg="add del">
        <pc:chgData name="Armando Solar-Lezama" userId="e82942028eae7d90" providerId="LiveId" clId="{7045F0CB-D5AF-40A1-87D3-1AA82FA5AFA3}" dt="2025-11-17T16:10:44.126" v="114" actId="2696"/>
        <pc:sldMkLst>
          <pc:docMk/>
          <pc:sldMk cId="609526615" sldId="385"/>
        </pc:sldMkLst>
      </pc:sldChg>
      <pc:sldChg chg="add del">
        <pc:chgData name="Armando Solar-Lezama" userId="e82942028eae7d90" providerId="LiveId" clId="{7045F0CB-D5AF-40A1-87D3-1AA82FA5AFA3}" dt="2025-11-17T16:10:44.126" v="114" actId="2696"/>
        <pc:sldMkLst>
          <pc:docMk/>
          <pc:sldMk cId="2976784070" sldId="386"/>
        </pc:sldMkLst>
      </pc:sldChg>
      <pc:sldChg chg="add del">
        <pc:chgData name="Armando Solar-Lezama" userId="e82942028eae7d90" providerId="LiveId" clId="{7045F0CB-D5AF-40A1-87D3-1AA82FA5AFA3}" dt="2025-11-17T16:10:44.126" v="114" actId="2696"/>
        <pc:sldMkLst>
          <pc:docMk/>
          <pc:sldMk cId="3191757203" sldId="387"/>
        </pc:sldMkLst>
      </pc:sldChg>
      <pc:sldChg chg="add del">
        <pc:chgData name="Armando Solar-Lezama" userId="e82942028eae7d90" providerId="LiveId" clId="{7045F0CB-D5AF-40A1-87D3-1AA82FA5AFA3}" dt="2025-11-17T16:10:44.126" v="114" actId="2696"/>
        <pc:sldMkLst>
          <pc:docMk/>
          <pc:sldMk cId="3370774398" sldId="388"/>
        </pc:sldMkLst>
      </pc:sldChg>
      <pc:sldChg chg="add del">
        <pc:chgData name="Armando Solar-Lezama" userId="e82942028eae7d90" providerId="LiveId" clId="{7045F0CB-D5AF-40A1-87D3-1AA82FA5AFA3}" dt="2025-11-17T16:10:44.126" v="114" actId="2696"/>
        <pc:sldMkLst>
          <pc:docMk/>
          <pc:sldMk cId="599829974" sldId="389"/>
        </pc:sldMkLst>
      </pc:sldChg>
      <pc:sldChg chg="add del">
        <pc:chgData name="Armando Solar-Lezama" userId="e82942028eae7d90" providerId="LiveId" clId="{7045F0CB-D5AF-40A1-87D3-1AA82FA5AFA3}" dt="2025-11-17T16:10:44.126" v="114" actId="2696"/>
        <pc:sldMkLst>
          <pc:docMk/>
          <pc:sldMk cId="3241168057" sldId="390"/>
        </pc:sldMkLst>
      </pc:sldChg>
      <pc:sldChg chg="add del">
        <pc:chgData name="Armando Solar-Lezama" userId="e82942028eae7d90" providerId="LiveId" clId="{7045F0CB-D5AF-40A1-87D3-1AA82FA5AFA3}" dt="2025-11-17T16:10:44.126" v="114" actId="2696"/>
        <pc:sldMkLst>
          <pc:docMk/>
          <pc:sldMk cId="1433675985" sldId="391"/>
        </pc:sldMkLst>
      </pc:sldChg>
      <pc:sldChg chg="add del">
        <pc:chgData name="Armando Solar-Lezama" userId="e82942028eae7d90" providerId="LiveId" clId="{7045F0CB-D5AF-40A1-87D3-1AA82FA5AFA3}" dt="2025-11-17T16:10:44.126" v="114" actId="2696"/>
        <pc:sldMkLst>
          <pc:docMk/>
          <pc:sldMk cId="3035799991" sldId="392"/>
        </pc:sldMkLst>
      </pc:sldChg>
      <pc:sldChg chg="add del">
        <pc:chgData name="Armando Solar-Lezama" userId="e82942028eae7d90" providerId="LiveId" clId="{7045F0CB-D5AF-40A1-87D3-1AA82FA5AFA3}" dt="2025-11-17T16:10:44.126" v="114" actId="2696"/>
        <pc:sldMkLst>
          <pc:docMk/>
          <pc:sldMk cId="2834409499" sldId="393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B122B9-8FE2-421C-8E11-DD336A60CDE5}" type="doc">
      <dgm:prSet loTypeId="urn:microsoft.com/office/officeart/2005/8/layout/gear1" loCatId="process" qsTypeId="urn:microsoft.com/office/officeart/2005/8/quickstyle/simple1" qsCatId="simple" csTypeId="urn:microsoft.com/office/officeart/2005/8/colors/accent1_2" csCatId="accent1" phldr="1"/>
      <dgm:spPr/>
    </dgm:pt>
    <dgm:pt modelId="{FD60EDBD-1248-47F2-8BAF-FE56DD6E0922}">
      <dgm:prSet phldrT="[Text]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n-US" dirty="0"/>
            <a:t> </a:t>
          </a:r>
        </a:p>
      </dgm:t>
    </dgm:pt>
    <dgm:pt modelId="{606E3CAD-19AA-4F47-B3DC-1DA6DCFAF679}" type="parTrans" cxnId="{97C806F4-BCC3-438A-AE63-6167F65C26E3}">
      <dgm:prSet/>
      <dgm:spPr/>
      <dgm:t>
        <a:bodyPr/>
        <a:lstStyle/>
        <a:p>
          <a:endParaRPr lang="en-US"/>
        </a:p>
      </dgm:t>
    </dgm:pt>
    <dgm:pt modelId="{A1A56B56-B0B5-455F-8BC0-BB708401BD28}" type="sibTrans" cxnId="{97C806F4-BCC3-438A-AE63-6167F65C26E3}">
      <dgm:prSet/>
      <dgm:spPr>
        <a:noFill/>
      </dgm:spPr>
      <dgm:t>
        <a:bodyPr/>
        <a:lstStyle/>
        <a:p>
          <a:endParaRPr lang="en-US"/>
        </a:p>
      </dgm:t>
    </dgm:pt>
    <dgm:pt modelId="{0E1C90BA-D4C6-4032-B43C-8BEE9E41273A}">
      <dgm:prSet phldrT="[Text]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n-US" dirty="0"/>
            <a:t> </a:t>
          </a:r>
        </a:p>
      </dgm:t>
    </dgm:pt>
    <dgm:pt modelId="{68C1D0F9-B1F4-4458-B139-AFB1BD7F27FE}" type="parTrans" cxnId="{8D30399B-F44F-4A1E-A926-DEC9E522EFCC}">
      <dgm:prSet/>
      <dgm:spPr/>
      <dgm:t>
        <a:bodyPr/>
        <a:lstStyle/>
        <a:p>
          <a:endParaRPr lang="en-US"/>
        </a:p>
      </dgm:t>
    </dgm:pt>
    <dgm:pt modelId="{145A1FA4-D88A-4283-8BF0-8CBED2723E90}" type="sibTrans" cxnId="{8D30399B-F44F-4A1E-A926-DEC9E522EFCC}">
      <dgm:prSet/>
      <dgm:spPr>
        <a:noFill/>
      </dgm:spPr>
      <dgm:t>
        <a:bodyPr/>
        <a:lstStyle/>
        <a:p>
          <a:endParaRPr lang="en-US"/>
        </a:p>
      </dgm:t>
    </dgm:pt>
    <dgm:pt modelId="{B8608810-B519-441A-B4E5-CD45439D4EAD}">
      <dgm:prSet phldrT="[Text]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n-US" dirty="0"/>
            <a:t> </a:t>
          </a:r>
        </a:p>
      </dgm:t>
    </dgm:pt>
    <dgm:pt modelId="{6C6C6176-1AF2-43C8-AEF3-E629708471BA}" type="parTrans" cxnId="{26045C7D-EBBD-4412-A2E8-7097AEAE0D72}">
      <dgm:prSet/>
      <dgm:spPr/>
      <dgm:t>
        <a:bodyPr/>
        <a:lstStyle/>
        <a:p>
          <a:endParaRPr lang="en-US"/>
        </a:p>
      </dgm:t>
    </dgm:pt>
    <dgm:pt modelId="{A4186169-8298-4A60-965C-18C9DE573D9A}" type="sibTrans" cxnId="{26045C7D-EBBD-4412-A2E8-7097AEAE0D72}">
      <dgm:prSet/>
      <dgm:spPr>
        <a:noFill/>
      </dgm:spPr>
      <dgm:t>
        <a:bodyPr/>
        <a:lstStyle/>
        <a:p>
          <a:endParaRPr lang="en-US"/>
        </a:p>
      </dgm:t>
    </dgm:pt>
    <dgm:pt modelId="{D7C7DBC4-F85E-4F9B-B19B-8F20B5561EDA}" type="pres">
      <dgm:prSet presAssocID="{E3B122B9-8FE2-421C-8E11-DD336A60CDE5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0D774C59-F796-4851-BB46-9DE87B13613D}" type="pres">
      <dgm:prSet presAssocID="{FD60EDBD-1248-47F2-8BAF-FE56DD6E0922}" presName="gear1" presStyleLbl="node1" presStyleIdx="0" presStyleCnt="3">
        <dgm:presLayoutVars>
          <dgm:chMax val="1"/>
          <dgm:bulletEnabled val="1"/>
        </dgm:presLayoutVars>
      </dgm:prSet>
      <dgm:spPr/>
    </dgm:pt>
    <dgm:pt modelId="{C28EACE9-B222-4FE1-BE0B-2A6CCB628628}" type="pres">
      <dgm:prSet presAssocID="{FD60EDBD-1248-47F2-8BAF-FE56DD6E0922}" presName="gear1srcNode" presStyleLbl="node1" presStyleIdx="0" presStyleCnt="3"/>
      <dgm:spPr/>
    </dgm:pt>
    <dgm:pt modelId="{846C3AD3-A250-45CD-9022-E3573C876FC0}" type="pres">
      <dgm:prSet presAssocID="{FD60EDBD-1248-47F2-8BAF-FE56DD6E0922}" presName="gear1dstNode" presStyleLbl="node1" presStyleIdx="0" presStyleCnt="3"/>
      <dgm:spPr/>
    </dgm:pt>
    <dgm:pt modelId="{6EABDDB6-59F1-471D-9402-11A53FE79BFA}" type="pres">
      <dgm:prSet presAssocID="{0E1C90BA-D4C6-4032-B43C-8BEE9E41273A}" presName="gear2" presStyleLbl="node1" presStyleIdx="1" presStyleCnt="3">
        <dgm:presLayoutVars>
          <dgm:chMax val="1"/>
          <dgm:bulletEnabled val="1"/>
        </dgm:presLayoutVars>
      </dgm:prSet>
      <dgm:spPr/>
    </dgm:pt>
    <dgm:pt modelId="{6EB042FB-FEF6-4743-B478-D642AFB75E14}" type="pres">
      <dgm:prSet presAssocID="{0E1C90BA-D4C6-4032-B43C-8BEE9E41273A}" presName="gear2srcNode" presStyleLbl="node1" presStyleIdx="1" presStyleCnt="3"/>
      <dgm:spPr/>
    </dgm:pt>
    <dgm:pt modelId="{084EFB29-9394-4949-8A7C-50CCEE18A957}" type="pres">
      <dgm:prSet presAssocID="{0E1C90BA-D4C6-4032-B43C-8BEE9E41273A}" presName="gear2dstNode" presStyleLbl="node1" presStyleIdx="1" presStyleCnt="3"/>
      <dgm:spPr/>
    </dgm:pt>
    <dgm:pt modelId="{CCF32827-5F35-4659-8493-FDBB03FE196C}" type="pres">
      <dgm:prSet presAssocID="{B8608810-B519-441A-B4E5-CD45439D4EAD}" presName="gear3" presStyleLbl="node1" presStyleIdx="2" presStyleCnt="3"/>
      <dgm:spPr/>
    </dgm:pt>
    <dgm:pt modelId="{FD1D1202-BD36-48C8-86E3-9B208C97CC81}" type="pres">
      <dgm:prSet presAssocID="{B8608810-B519-441A-B4E5-CD45439D4EAD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61D8DD4E-EE3E-4AC0-9700-6F8867D62DFC}" type="pres">
      <dgm:prSet presAssocID="{B8608810-B519-441A-B4E5-CD45439D4EAD}" presName="gear3srcNode" presStyleLbl="node1" presStyleIdx="2" presStyleCnt="3"/>
      <dgm:spPr/>
    </dgm:pt>
    <dgm:pt modelId="{B9FB62B3-9641-4D7D-93B4-0390992D9C95}" type="pres">
      <dgm:prSet presAssocID="{B8608810-B519-441A-B4E5-CD45439D4EAD}" presName="gear3dstNode" presStyleLbl="node1" presStyleIdx="2" presStyleCnt="3"/>
      <dgm:spPr/>
    </dgm:pt>
    <dgm:pt modelId="{02BADC76-7BE5-45AB-8974-EA14C9D02E1D}" type="pres">
      <dgm:prSet presAssocID="{A1A56B56-B0B5-455F-8BC0-BB708401BD28}" presName="connector1" presStyleLbl="sibTrans2D1" presStyleIdx="0" presStyleCnt="3"/>
      <dgm:spPr/>
    </dgm:pt>
    <dgm:pt modelId="{87BE7C3B-69F5-4AA2-BD04-A8495E9DA664}" type="pres">
      <dgm:prSet presAssocID="{145A1FA4-D88A-4283-8BF0-8CBED2723E90}" presName="connector2" presStyleLbl="sibTrans2D1" presStyleIdx="1" presStyleCnt="3" custLinFactNeighborX="-8202" custLinFactNeighborY="2723"/>
      <dgm:spPr/>
    </dgm:pt>
    <dgm:pt modelId="{B3000EFB-AC8A-42B8-952C-311B2F7ED3CA}" type="pres">
      <dgm:prSet presAssocID="{A4186169-8298-4A60-965C-18C9DE573D9A}" presName="connector3" presStyleLbl="sibTrans2D1" presStyleIdx="2" presStyleCnt="3"/>
      <dgm:spPr/>
    </dgm:pt>
  </dgm:ptLst>
  <dgm:cxnLst>
    <dgm:cxn modelId="{0592EA35-D6B2-4FE5-BBDE-49F8A50FA3E6}" type="presOf" srcId="{0E1C90BA-D4C6-4032-B43C-8BEE9E41273A}" destId="{6EABDDB6-59F1-471D-9402-11A53FE79BFA}" srcOrd="0" destOrd="0" presId="urn:microsoft.com/office/officeart/2005/8/layout/gear1"/>
    <dgm:cxn modelId="{C5CBA05C-EA23-4BC7-8877-396D4C9D0B93}" type="presOf" srcId="{0E1C90BA-D4C6-4032-B43C-8BEE9E41273A}" destId="{084EFB29-9394-4949-8A7C-50CCEE18A957}" srcOrd="2" destOrd="0" presId="urn:microsoft.com/office/officeart/2005/8/layout/gear1"/>
    <dgm:cxn modelId="{B6044A57-05EE-4058-AF47-280A3A7B774C}" type="presOf" srcId="{FD60EDBD-1248-47F2-8BAF-FE56DD6E0922}" destId="{846C3AD3-A250-45CD-9022-E3573C876FC0}" srcOrd="2" destOrd="0" presId="urn:microsoft.com/office/officeart/2005/8/layout/gear1"/>
    <dgm:cxn modelId="{E9C04D59-166F-4975-8689-31D6073F30B7}" type="presOf" srcId="{FD60EDBD-1248-47F2-8BAF-FE56DD6E0922}" destId="{C28EACE9-B222-4FE1-BE0B-2A6CCB628628}" srcOrd="1" destOrd="0" presId="urn:microsoft.com/office/officeart/2005/8/layout/gear1"/>
    <dgm:cxn modelId="{8684DA5A-BDED-483A-9207-E8BD2C9DEAC2}" type="presOf" srcId="{0E1C90BA-D4C6-4032-B43C-8BEE9E41273A}" destId="{6EB042FB-FEF6-4743-B478-D642AFB75E14}" srcOrd="1" destOrd="0" presId="urn:microsoft.com/office/officeart/2005/8/layout/gear1"/>
    <dgm:cxn modelId="{26045C7D-EBBD-4412-A2E8-7097AEAE0D72}" srcId="{E3B122B9-8FE2-421C-8E11-DD336A60CDE5}" destId="{B8608810-B519-441A-B4E5-CD45439D4EAD}" srcOrd="2" destOrd="0" parTransId="{6C6C6176-1AF2-43C8-AEF3-E629708471BA}" sibTransId="{A4186169-8298-4A60-965C-18C9DE573D9A}"/>
    <dgm:cxn modelId="{D3FA588A-C2D0-4E94-95FE-3D26C12FCB2C}" type="presOf" srcId="{FD60EDBD-1248-47F2-8BAF-FE56DD6E0922}" destId="{0D774C59-F796-4851-BB46-9DE87B13613D}" srcOrd="0" destOrd="0" presId="urn:microsoft.com/office/officeart/2005/8/layout/gear1"/>
    <dgm:cxn modelId="{8FF7CF8A-0FC9-4E9B-B423-01E8AB6A720E}" type="presOf" srcId="{A4186169-8298-4A60-965C-18C9DE573D9A}" destId="{B3000EFB-AC8A-42B8-952C-311B2F7ED3CA}" srcOrd="0" destOrd="0" presId="urn:microsoft.com/office/officeart/2005/8/layout/gear1"/>
    <dgm:cxn modelId="{8D30399B-F44F-4A1E-A926-DEC9E522EFCC}" srcId="{E3B122B9-8FE2-421C-8E11-DD336A60CDE5}" destId="{0E1C90BA-D4C6-4032-B43C-8BEE9E41273A}" srcOrd="1" destOrd="0" parTransId="{68C1D0F9-B1F4-4458-B139-AFB1BD7F27FE}" sibTransId="{145A1FA4-D88A-4283-8BF0-8CBED2723E90}"/>
    <dgm:cxn modelId="{9651599F-7E6C-4113-952E-993E9D824796}" type="presOf" srcId="{145A1FA4-D88A-4283-8BF0-8CBED2723E90}" destId="{87BE7C3B-69F5-4AA2-BD04-A8495E9DA664}" srcOrd="0" destOrd="0" presId="urn:microsoft.com/office/officeart/2005/8/layout/gear1"/>
    <dgm:cxn modelId="{2A6452A3-320B-4EFD-90A6-548E2CC34FC2}" type="presOf" srcId="{B8608810-B519-441A-B4E5-CD45439D4EAD}" destId="{CCF32827-5F35-4659-8493-FDBB03FE196C}" srcOrd="0" destOrd="0" presId="urn:microsoft.com/office/officeart/2005/8/layout/gear1"/>
    <dgm:cxn modelId="{326B1FB7-4892-4864-9C45-69AEBEC8FD1B}" type="presOf" srcId="{B8608810-B519-441A-B4E5-CD45439D4EAD}" destId="{61D8DD4E-EE3E-4AC0-9700-6F8867D62DFC}" srcOrd="2" destOrd="0" presId="urn:microsoft.com/office/officeart/2005/8/layout/gear1"/>
    <dgm:cxn modelId="{F16736B7-B43A-423F-86F8-2D7D42E2AD8A}" type="presOf" srcId="{B8608810-B519-441A-B4E5-CD45439D4EAD}" destId="{B9FB62B3-9641-4D7D-93B4-0390992D9C95}" srcOrd="3" destOrd="0" presId="urn:microsoft.com/office/officeart/2005/8/layout/gear1"/>
    <dgm:cxn modelId="{89919AEF-55BC-4A0A-82B9-33AD81C78FAB}" type="presOf" srcId="{E3B122B9-8FE2-421C-8E11-DD336A60CDE5}" destId="{D7C7DBC4-F85E-4F9B-B19B-8F20B5561EDA}" srcOrd="0" destOrd="0" presId="urn:microsoft.com/office/officeart/2005/8/layout/gear1"/>
    <dgm:cxn modelId="{FD1378F1-F4D7-4921-9547-FBEADBD89A59}" type="presOf" srcId="{A1A56B56-B0B5-455F-8BC0-BB708401BD28}" destId="{02BADC76-7BE5-45AB-8974-EA14C9D02E1D}" srcOrd="0" destOrd="0" presId="urn:microsoft.com/office/officeart/2005/8/layout/gear1"/>
    <dgm:cxn modelId="{D6B6B0F2-F640-4200-8C6F-D7975623C25E}" type="presOf" srcId="{B8608810-B519-441A-B4E5-CD45439D4EAD}" destId="{FD1D1202-BD36-48C8-86E3-9B208C97CC81}" srcOrd="1" destOrd="0" presId="urn:microsoft.com/office/officeart/2005/8/layout/gear1"/>
    <dgm:cxn modelId="{97C806F4-BCC3-438A-AE63-6167F65C26E3}" srcId="{E3B122B9-8FE2-421C-8E11-DD336A60CDE5}" destId="{FD60EDBD-1248-47F2-8BAF-FE56DD6E0922}" srcOrd="0" destOrd="0" parTransId="{606E3CAD-19AA-4F47-B3DC-1DA6DCFAF679}" sibTransId="{A1A56B56-B0B5-455F-8BC0-BB708401BD28}"/>
    <dgm:cxn modelId="{AB3AA8CD-70AC-4123-A321-21A3D27E03BD}" type="presParOf" srcId="{D7C7DBC4-F85E-4F9B-B19B-8F20B5561EDA}" destId="{0D774C59-F796-4851-BB46-9DE87B13613D}" srcOrd="0" destOrd="0" presId="urn:microsoft.com/office/officeart/2005/8/layout/gear1"/>
    <dgm:cxn modelId="{E320B59B-78FC-4DB9-B2B0-8AF7484C302D}" type="presParOf" srcId="{D7C7DBC4-F85E-4F9B-B19B-8F20B5561EDA}" destId="{C28EACE9-B222-4FE1-BE0B-2A6CCB628628}" srcOrd="1" destOrd="0" presId="urn:microsoft.com/office/officeart/2005/8/layout/gear1"/>
    <dgm:cxn modelId="{063CD073-DA55-47EE-85CB-BC4538F834FD}" type="presParOf" srcId="{D7C7DBC4-F85E-4F9B-B19B-8F20B5561EDA}" destId="{846C3AD3-A250-45CD-9022-E3573C876FC0}" srcOrd="2" destOrd="0" presId="urn:microsoft.com/office/officeart/2005/8/layout/gear1"/>
    <dgm:cxn modelId="{293ADBAB-9E02-4E6B-AF55-ADDECEA490EE}" type="presParOf" srcId="{D7C7DBC4-F85E-4F9B-B19B-8F20B5561EDA}" destId="{6EABDDB6-59F1-471D-9402-11A53FE79BFA}" srcOrd="3" destOrd="0" presId="urn:microsoft.com/office/officeart/2005/8/layout/gear1"/>
    <dgm:cxn modelId="{95254CD9-BE95-4D2A-A335-CF1336878A3C}" type="presParOf" srcId="{D7C7DBC4-F85E-4F9B-B19B-8F20B5561EDA}" destId="{6EB042FB-FEF6-4743-B478-D642AFB75E14}" srcOrd="4" destOrd="0" presId="urn:microsoft.com/office/officeart/2005/8/layout/gear1"/>
    <dgm:cxn modelId="{B81327D1-D772-47DD-8110-5EF52774A09D}" type="presParOf" srcId="{D7C7DBC4-F85E-4F9B-B19B-8F20B5561EDA}" destId="{084EFB29-9394-4949-8A7C-50CCEE18A957}" srcOrd="5" destOrd="0" presId="urn:microsoft.com/office/officeart/2005/8/layout/gear1"/>
    <dgm:cxn modelId="{89C7AA51-12B4-478C-B1E8-7494BF866927}" type="presParOf" srcId="{D7C7DBC4-F85E-4F9B-B19B-8F20B5561EDA}" destId="{CCF32827-5F35-4659-8493-FDBB03FE196C}" srcOrd="6" destOrd="0" presId="urn:microsoft.com/office/officeart/2005/8/layout/gear1"/>
    <dgm:cxn modelId="{121D706F-AF3E-4081-A592-6003AA37EBF8}" type="presParOf" srcId="{D7C7DBC4-F85E-4F9B-B19B-8F20B5561EDA}" destId="{FD1D1202-BD36-48C8-86E3-9B208C97CC81}" srcOrd="7" destOrd="0" presId="urn:microsoft.com/office/officeart/2005/8/layout/gear1"/>
    <dgm:cxn modelId="{EB359BEA-B55A-4099-B1B9-D5CA742F78F1}" type="presParOf" srcId="{D7C7DBC4-F85E-4F9B-B19B-8F20B5561EDA}" destId="{61D8DD4E-EE3E-4AC0-9700-6F8867D62DFC}" srcOrd="8" destOrd="0" presId="urn:microsoft.com/office/officeart/2005/8/layout/gear1"/>
    <dgm:cxn modelId="{DC07ADE9-78B1-4E41-8686-3D67EDAEA406}" type="presParOf" srcId="{D7C7DBC4-F85E-4F9B-B19B-8F20B5561EDA}" destId="{B9FB62B3-9641-4D7D-93B4-0390992D9C95}" srcOrd="9" destOrd="0" presId="urn:microsoft.com/office/officeart/2005/8/layout/gear1"/>
    <dgm:cxn modelId="{35B59387-D065-42A0-A655-53D8E1C342EB}" type="presParOf" srcId="{D7C7DBC4-F85E-4F9B-B19B-8F20B5561EDA}" destId="{02BADC76-7BE5-45AB-8974-EA14C9D02E1D}" srcOrd="10" destOrd="0" presId="urn:microsoft.com/office/officeart/2005/8/layout/gear1"/>
    <dgm:cxn modelId="{D3924510-0199-4E84-B14D-06567004001D}" type="presParOf" srcId="{D7C7DBC4-F85E-4F9B-B19B-8F20B5561EDA}" destId="{87BE7C3B-69F5-4AA2-BD04-A8495E9DA664}" srcOrd="11" destOrd="0" presId="urn:microsoft.com/office/officeart/2005/8/layout/gear1"/>
    <dgm:cxn modelId="{A7BFAFB2-21AA-47DE-B8BD-9184A21F543C}" type="presParOf" srcId="{D7C7DBC4-F85E-4F9B-B19B-8F20B5561EDA}" destId="{B3000EFB-AC8A-42B8-952C-311B2F7ED3CA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774C59-F796-4851-BB46-9DE87B13613D}">
      <dsp:nvSpPr>
        <dsp:cNvPr id="0" name=""/>
        <dsp:cNvSpPr/>
      </dsp:nvSpPr>
      <dsp:spPr>
        <a:xfrm>
          <a:off x="686385" y="404930"/>
          <a:ext cx="494915" cy="494915"/>
        </a:xfrm>
        <a:prstGeom prst="gear9">
          <a:avLst/>
        </a:prstGeom>
        <a:solidFill>
          <a:schemeClr val="lt1"/>
        </a:solidFill>
        <a:ln w="10795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 </a:t>
          </a:r>
        </a:p>
      </dsp:txBody>
      <dsp:txXfrm>
        <a:off x="785885" y="520861"/>
        <a:ext cx="295915" cy="254397"/>
      </dsp:txXfrm>
    </dsp:sp>
    <dsp:sp modelId="{6EABDDB6-59F1-471D-9402-11A53FE79BFA}">
      <dsp:nvSpPr>
        <dsp:cNvPr id="0" name=""/>
        <dsp:cNvSpPr/>
      </dsp:nvSpPr>
      <dsp:spPr>
        <a:xfrm>
          <a:off x="398434" y="287950"/>
          <a:ext cx="359938" cy="359938"/>
        </a:xfrm>
        <a:prstGeom prst="gear6">
          <a:avLst/>
        </a:prstGeom>
        <a:solidFill>
          <a:schemeClr val="lt1"/>
        </a:solidFill>
        <a:ln w="10795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 </a:t>
          </a:r>
        </a:p>
      </dsp:txBody>
      <dsp:txXfrm>
        <a:off x="489049" y="379113"/>
        <a:ext cx="178708" cy="177612"/>
      </dsp:txXfrm>
    </dsp:sp>
    <dsp:sp modelId="{CCF32827-5F35-4659-8493-FDBB03FE196C}">
      <dsp:nvSpPr>
        <dsp:cNvPr id="0" name=""/>
        <dsp:cNvSpPr/>
      </dsp:nvSpPr>
      <dsp:spPr>
        <a:xfrm rot="20700000">
          <a:off x="600036" y="39629"/>
          <a:ext cx="352666" cy="352666"/>
        </a:xfrm>
        <a:prstGeom prst="gear6">
          <a:avLst/>
        </a:prstGeom>
        <a:solidFill>
          <a:schemeClr val="lt1"/>
        </a:solidFill>
        <a:ln w="10795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 </a:t>
          </a:r>
        </a:p>
      </dsp:txBody>
      <dsp:txXfrm rot="-20700000">
        <a:off x="677386" y="116979"/>
        <a:ext cx="197966" cy="197966"/>
      </dsp:txXfrm>
    </dsp:sp>
    <dsp:sp modelId="{02BADC76-7BE5-45AB-8974-EA14C9D02E1D}">
      <dsp:nvSpPr>
        <dsp:cNvPr id="0" name=""/>
        <dsp:cNvSpPr/>
      </dsp:nvSpPr>
      <dsp:spPr>
        <a:xfrm>
          <a:off x="620138" y="344342"/>
          <a:ext cx="633491" cy="633491"/>
        </a:xfrm>
        <a:prstGeom prst="circularArrow">
          <a:avLst>
            <a:gd name="adj1" fmla="val 4687"/>
            <a:gd name="adj2" fmla="val 299029"/>
            <a:gd name="adj3" fmla="val 2275773"/>
            <a:gd name="adj4" fmla="val 16544370"/>
            <a:gd name="adj5" fmla="val 5469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BE7C3B-69F5-4AA2-BD04-A8495E9DA664}">
      <dsp:nvSpPr>
        <dsp:cNvPr id="0" name=""/>
        <dsp:cNvSpPr/>
      </dsp:nvSpPr>
      <dsp:spPr>
        <a:xfrm>
          <a:off x="296938" y="234981"/>
          <a:ext cx="460271" cy="460271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000EFB-AC8A-42B8-952C-311B2F7ED3CA}">
      <dsp:nvSpPr>
        <dsp:cNvPr id="0" name=""/>
        <dsp:cNvSpPr/>
      </dsp:nvSpPr>
      <dsp:spPr>
        <a:xfrm>
          <a:off x="518461" y="-23478"/>
          <a:ext cx="496265" cy="496265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773680" cy="588459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625639" y="1"/>
            <a:ext cx="2773680" cy="588459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4B0CA21C-B112-4BD8-B9E9-462888A52112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317500" y="1465263"/>
            <a:ext cx="7035800" cy="3959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40080" y="5644316"/>
            <a:ext cx="5120640" cy="4618078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1139992"/>
            <a:ext cx="2773680" cy="588458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625639" y="11139992"/>
            <a:ext cx="2773680" cy="588458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9A80BC8A-3D2D-4399-A152-F8F7638B0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99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0BC8A-3D2D-4399-A152-F8F7638B020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5344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80BC8A-3D2D-4399-A152-F8F7638B020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7197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x=y0+t and y=x0-t and t&gt;=0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0BC8A-3D2D-4399-A152-F8F7638B0202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746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67B35A-02A7-9F18-E16A-594DB91855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7E27FEB-38A8-EB1C-9284-6897C1DC80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15F27C8-AD71-DA57-2C1E-BEFC1C45C3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x=y0+t and y=x0-t and t&gt;=0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AA286A-5F24-C231-E88B-658C6192AA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0BC8A-3D2D-4399-A152-F8F7638B0202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2666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u="sng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x=y_{old}+t \\</a:t>
            </a:r>
          </a:p>
          <a:p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\wedge&amp; y=x_{old}-t \\</a:t>
            </a:r>
          </a:p>
          <a:p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\wedge &amp; t&gt;=0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0BC8A-3D2D-4399-A152-F8F7638B0202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5402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u="sng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x=y_{old}+t \\</a:t>
            </a:r>
          </a:p>
          <a:p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\wedge&amp; y=x_{old}-t \\</a:t>
            </a:r>
          </a:p>
          <a:p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\wedge &amp; t&gt;=0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0BC8A-3D2D-4399-A152-F8F7638B0202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54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u="sng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x=y_{old}+t \\</a:t>
            </a:r>
          </a:p>
          <a:p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\wedge&amp; y=x_{old}-t \\</a:t>
            </a:r>
          </a:p>
          <a:p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\wedge &amp; t&gt;=0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0BC8A-3D2D-4399-A152-F8F7638B0202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310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57284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97338"/>
            <a:ext cx="9144000" cy="860461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729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206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648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700" y="29189"/>
            <a:ext cx="6869903" cy="1325563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2494" y="1825625"/>
            <a:ext cx="9761306" cy="4351338"/>
          </a:xfrm>
        </p:spPr>
        <p:txBody>
          <a:bodyPr/>
          <a:lstStyle>
            <a:lvl1pPr>
              <a:buClr>
                <a:schemeClr val="bg1"/>
              </a:buClr>
              <a:buSzPct val="25000"/>
              <a:defRPr>
                <a:solidFill>
                  <a:schemeClr val="accent4"/>
                </a:solidFill>
              </a:defRPr>
            </a:lvl1pPr>
            <a:lvl2pPr>
              <a:defRPr>
                <a:solidFill>
                  <a:schemeClr val="accent3">
                    <a:lumMod val="75000"/>
                  </a:schemeClr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1219200"/>
            <a:ext cx="72786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1871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4864" y="29189"/>
            <a:ext cx="6867144" cy="1325563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1219200"/>
            <a:ext cx="72786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9310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405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4864" y="29189"/>
            <a:ext cx="6867144" cy="1325563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1219200"/>
            <a:ext cx="72786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3505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2pPr>
              <a:defRPr>
                <a:solidFill>
                  <a:schemeClr val="accent3">
                    <a:lumMod val="75000"/>
                  </a:schemeClr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2pPr>
              <a:defRPr>
                <a:solidFill>
                  <a:schemeClr val="accent3">
                    <a:lumMod val="75000"/>
                  </a:schemeClr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54864" y="29189"/>
            <a:ext cx="6867144" cy="1325563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1219200"/>
            <a:ext cx="72786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4259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34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538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388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D6B1FC-33B3-4A41-B046-2D6AAAB3391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32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8" r:id="rId3"/>
    <p:sldLayoutId id="2147483675" r:id="rId4"/>
    <p:sldLayoutId id="2147483676" r:id="rId5"/>
    <p:sldLayoutId id="2147483677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bg1"/>
        </a:buClr>
        <a:buSzPct val="100000"/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24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8.png"/><Relationship Id="rId4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6.png"/><Relationship Id="rId7" Type="http://schemas.openxmlformats.org/officeDocument/2006/relationships/image" Target="../media/image6.png"/><Relationship Id="rId12" Type="http://schemas.openxmlformats.org/officeDocument/2006/relationships/image" Target="../media/image34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11" Type="http://schemas.openxmlformats.org/officeDocument/2006/relationships/image" Target="../media/image33.png"/><Relationship Id="rId5" Type="http://schemas.openxmlformats.org/officeDocument/2006/relationships/image" Target="../media/image28.png"/><Relationship Id="rId10" Type="http://schemas.openxmlformats.org/officeDocument/2006/relationships/image" Target="../media/image32.png"/><Relationship Id="rId4" Type="http://schemas.openxmlformats.org/officeDocument/2006/relationships/image" Target="../media/image27.png"/><Relationship Id="rId9" Type="http://schemas.openxmlformats.org/officeDocument/2006/relationships/image" Target="../media/image3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image" Target="../media/image38.png"/><Relationship Id="rId7" Type="http://schemas.openxmlformats.org/officeDocument/2006/relationships/image" Target="../media/image41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11" Type="http://schemas.openxmlformats.org/officeDocument/2006/relationships/image" Target="../media/image9.png"/><Relationship Id="rId5" Type="http://schemas.openxmlformats.org/officeDocument/2006/relationships/image" Target="../media/image40.png"/><Relationship Id="rId10" Type="http://schemas.openxmlformats.org/officeDocument/2006/relationships/image" Target="../media/image45.png"/><Relationship Id="rId4" Type="http://schemas.openxmlformats.org/officeDocument/2006/relationships/image" Target="../media/image39.png"/><Relationship Id="rId9" Type="http://schemas.openxmlformats.org/officeDocument/2006/relationships/image" Target="../media/image44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11" Type="http://schemas.openxmlformats.org/officeDocument/2006/relationships/image" Target="../media/image46.png"/><Relationship Id="rId5" Type="http://schemas.openxmlformats.org/officeDocument/2006/relationships/image" Target="../media/image40.png"/><Relationship Id="rId10" Type="http://schemas.openxmlformats.org/officeDocument/2006/relationships/image" Target="../media/image45.png"/><Relationship Id="rId4" Type="http://schemas.openxmlformats.org/officeDocument/2006/relationships/image" Target="../media/image39.png"/><Relationship Id="rId9" Type="http://schemas.openxmlformats.org/officeDocument/2006/relationships/image" Target="../media/image44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3" Type="http://schemas.openxmlformats.org/officeDocument/2006/relationships/image" Target="../media/image48.png"/><Relationship Id="rId7" Type="http://schemas.openxmlformats.org/officeDocument/2006/relationships/image" Target="../media/image50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5" Type="http://schemas.openxmlformats.org/officeDocument/2006/relationships/image" Target="../media/image49.png"/><Relationship Id="rId10" Type="http://schemas.openxmlformats.org/officeDocument/2006/relationships/image" Target="../media/image53.png"/><Relationship Id="rId4" Type="http://schemas.openxmlformats.org/officeDocument/2006/relationships/image" Target="../media/image39.png"/><Relationship Id="rId9" Type="http://schemas.openxmlformats.org/officeDocument/2006/relationships/image" Target="../media/image5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3" Type="http://schemas.openxmlformats.org/officeDocument/2006/relationships/image" Target="../media/image55.png"/><Relationship Id="rId7" Type="http://schemas.openxmlformats.org/officeDocument/2006/relationships/image" Target="../media/image58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png"/><Relationship Id="rId5" Type="http://schemas.openxmlformats.org/officeDocument/2006/relationships/image" Target="../media/image56.png"/><Relationship Id="rId4" Type="http://schemas.openxmlformats.org/officeDocument/2006/relationships/image" Target="../media/image8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60.png"/><Relationship Id="rId7" Type="http://schemas.openxmlformats.org/officeDocument/2006/relationships/image" Target="../media/image63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2.png"/><Relationship Id="rId11" Type="http://schemas.openxmlformats.org/officeDocument/2006/relationships/image" Target="../media/image66.png"/><Relationship Id="rId5" Type="http://schemas.openxmlformats.org/officeDocument/2006/relationships/image" Target="../media/image61.png"/><Relationship Id="rId10" Type="http://schemas.openxmlformats.org/officeDocument/2006/relationships/image" Target="../media/image65.png"/><Relationship Id="rId4" Type="http://schemas.openxmlformats.org/officeDocument/2006/relationships/image" Target="../media/image56.png"/><Relationship Id="rId9" Type="http://schemas.openxmlformats.org/officeDocument/2006/relationships/image" Target="../media/image64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68.png"/><Relationship Id="rId7" Type="http://schemas.openxmlformats.org/officeDocument/2006/relationships/image" Target="../media/image70.png"/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2.png"/><Relationship Id="rId11" Type="http://schemas.openxmlformats.org/officeDocument/2006/relationships/image" Target="../media/image73.png"/><Relationship Id="rId5" Type="http://schemas.openxmlformats.org/officeDocument/2006/relationships/image" Target="../media/image61.png"/><Relationship Id="rId10" Type="http://schemas.openxmlformats.org/officeDocument/2006/relationships/image" Target="../media/image72.png"/><Relationship Id="rId4" Type="http://schemas.openxmlformats.org/officeDocument/2006/relationships/image" Target="../media/image69.png"/><Relationship Id="rId9" Type="http://schemas.openxmlformats.org/officeDocument/2006/relationships/image" Target="../media/image71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png"/><Relationship Id="rId3" Type="http://schemas.openxmlformats.org/officeDocument/2006/relationships/image" Target="../media/image75.png"/><Relationship Id="rId7" Type="http://schemas.openxmlformats.org/officeDocument/2006/relationships/image" Target="../media/image77.png"/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6.png"/><Relationship Id="rId11" Type="http://schemas.openxmlformats.org/officeDocument/2006/relationships/image" Target="../media/image81.png"/><Relationship Id="rId5" Type="http://schemas.openxmlformats.org/officeDocument/2006/relationships/image" Target="../media/image9.png"/><Relationship Id="rId10" Type="http://schemas.openxmlformats.org/officeDocument/2006/relationships/image" Target="../media/image80.png"/><Relationship Id="rId4" Type="http://schemas.openxmlformats.org/officeDocument/2006/relationships/image" Target="../media/image7.png"/><Relationship Id="rId9" Type="http://schemas.openxmlformats.org/officeDocument/2006/relationships/image" Target="../media/image79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6.png"/><Relationship Id="rId5" Type="http://schemas.openxmlformats.org/officeDocument/2006/relationships/image" Target="../media/image85.png"/><Relationship Id="rId4" Type="http://schemas.openxmlformats.org/officeDocument/2006/relationships/image" Target="../media/image84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2.png"/><Relationship Id="rId3" Type="http://schemas.openxmlformats.org/officeDocument/2006/relationships/image" Target="../media/image87.png"/><Relationship Id="rId7" Type="http://schemas.openxmlformats.org/officeDocument/2006/relationships/image" Target="../media/image9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0.png"/><Relationship Id="rId5" Type="http://schemas.openxmlformats.org/officeDocument/2006/relationships/image" Target="../media/image89.png"/><Relationship Id="rId4" Type="http://schemas.openxmlformats.org/officeDocument/2006/relationships/image" Target="../media/image88.png"/><Relationship Id="rId9" Type="http://schemas.openxmlformats.org/officeDocument/2006/relationships/image" Target="../media/image9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87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emf"/><Relationship Id="rId4" Type="http://schemas.openxmlformats.org/officeDocument/2006/relationships/image" Target="../media/image16.emf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6.png"/><Relationship Id="rId3" Type="http://schemas.openxmlformats.org/officeDocument/2006/relationships/image" Target="../media/image920.png"/><Relationship Id="rId7" Type="http://schemas.openxmlformats.org/officeDocument/2006/relationships/image" Target="../media/image9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emf"/><Relationship Id="rId5" Type="http://schemas.openxmlformats.org/officeDocument/2006/relationships/image" Target="../media/image94.png"/><Relationship Id="rId10" Type="http://schemas.openxmlformats.org/officeDocument/2006/relationships/image" Target="../media/image98.png"/><Relationship Id="rId4" Type="http://schemas.openxmlformats.org/officeDocument/2006/relationships/image" Target="../media/image930.png"/><Relationship Id="rId9" Type="http://schemas.openxmlformats.org/officeDocument/2006/relationships/image" Target="../media/image97.pn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png"/><Relationship Id="rId3" Type="http://schemas.openxmlformats.org/officeDocument/2006/relationships/image" Target="../media/image99.png"/><Relationship Id="rId7" Type="http://schemas.openxmlformats.org/officeDocument/2006/relationships/image" Target="../media/image102.png"/><Relationship Id="rId12" Type="http://schemas.openxmlformats.org/officeDocument/2006/relationships/image" Target="../media/image9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1.png"/><Relationship Id="rId11" Type="http://schemas.openxmlformats.org/officeDocument/2006/relationships/image" Target="../media/image97.png"/><Relationship Id="rId5" Type="http://schemas.openxmlformats.org/officeDocument/2006/relationships/image" Target="../media/image18.emf"/><Relationship Id="rId10" Type="http://schemas.openxmlformats.org/officeDocument/2006/relationships/image" Target="../media/image105.png"/><Relationship Id="rId4" Type="http://schemas.openxmlformats.org/officeDocument/2006/relationships/image" Target="../media/image100.png"/><Relationship Id="rId9" Type="http://schemas.openxmlformats.org/officeDocument/2006/relationships/image" Target="../media/image104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2.png"/><Relationship Id="rId13" Type="http://schemas.openxmlformats.org/officeDocument/2006/relationships/image" Target="../media/image110.png"/><Relationship Id="rId3" Type="http://schemas.openxmlformats.org/officeDocument/2006/relationships/image" Target="../media/image97.png"/><Relationship Id="rId7" Type="http://schemas.openxmlformats.org/officeDocument/2006/relationships/image" Target="../media/image101.png"/><Relationship Id="rId12" Type="http://schemas.openxmlformats.org/officeDocument/2006/relationships/image" Target="../media/image10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0.png"/><Relationship Id="rId11" Type="http://schemas.openxmlformats.org/officeDocument/2006/relationships/image" Target="../media/image108.png"/><Relationship Id="rId5" Type="http://schemas.openxmlformats.org/officeDocument/2006/relationships/image" Target="../media/image99.png"/><Relationship Id="rId10" Type="http://schemas.openxmlformats.org/officeDocument/2006/relationships/image" Target="../media/image107.png"/><Relationship Id="rId4" Type="http://schemas.openxmlformats.org/officeDocument/2006/relationships/image" Target="../media/image98.png"/><Relationship Id="rId9" Type="http://schemas.openxmlformats.org/officeDocument/2006/relationships/image" Target="../media/image106.png"/><Relationship Id="rId14" Type="http://schemas.openxmlformats.org/officeDocument/2006/relationships/image" Target="../media/image16.e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0.png"/><Relationship Id="rId2" Type="http://schemas.openxmlformats.org/officeDocument/2006/relationships/image" Target="../media/image1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2.pn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0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0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Lecture 18</a:t>
            </a:r>
            <a:br>
              <a:rPr lang="en-US" dirty="0"/>
            </a:br>
            <a:r>
              <a:rPr lang="en-US" dirty="0"/>
              <a:t>Proving program correctness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Armando Solar-Lezama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22103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Visualizing the rules</a:t>
            </a:r>
          </a:p>
        </p:txBody>
      </p:sp>
      <p:sp>
        <p:nvSpPr>
          <p:cNvPr id="4" name="Oval 3"/>
          <p:cNvSpPr/>
          <p:nvPr/>
        </p:nvSpPr>
        <p:spPr>
          <a:xfrm>
            <a:off x="2333711" y="2836270"/>
            <a:ext cx="1886309" cy="1604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639683" y="2168106"/>
            <a:ext cx="4219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A</a:t>
            </a:r>
          </a:p>
        </p:txBody>
      </p:sp>
      <p:sp>
        <p:nvSpPr>
          <p:cNvPr id="6" name="Oval 5"/>
          <p:cNvSpPr/>
          <p:nvPr/>
        </p:nvSpPr>
        <p:spPr>
          <a:xfrm>
            <a:off x="7500934" y="2752881"/>
            <a:ext cx="1886309" cy="1604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726393" y="2251495"/>
            <a:ext cx="4074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B</a:t>
            </a:r>
          </a:p>
        </p:txBody>
      </p:sp>
      <p:sp>
        <p:nvSpPr>
          <p:cNvPr id="11" name="Freeform 10"/>
          <p:cNvSpPr/>
          <p:nvPr/>
        </p:nvSpPr>
        <p:spPr>
          <a:xfrm>
            <a:off x="3375804" y="2702720"/>
            <a:ext cx="4758073" cy="1081401"/>
          </a:xfrm>
          <a:custGeom>
            <a:avLst/>
            <a:gdLst>
              <a:gd name="connsiteX0" fmla="*/ 0 w 3278038"/>
              <a:gd name="connsiteY0" fmla="*/ 874367 h 874367"/>
              <a:gd name="connsiteX1" fmla="*/ 833887 w 3278038"/>
              <a:gd name="connsiteY1" fmla="*/ 247514 h 874367"/>
              <a:gd name="connsiteX2" fmla="*/ 1742536 w 3278038"/>
              <a:gd name="connsiteY2" fmla="*/ 223 h 874367"/>
              <a:gd name="connsiteX3" fmla="*/ 2748951 w 3278038"/>
              <a:gd name="connsiteY3" fmla="*/ 213008 h 874367"/>
              <a:gd name="connsiteX4" fmla="*/ 3278038 w 3278038"/>
              <a:gd name="connsiteY4" fmla="*/ 673084 h 874367"/>
              <a:gd name="connsiteX5" fmla="*/ 3278038 w 3278038"/>
              <a:gd name="connsiteY5" fmla="*/ 673084 h 874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78038" h="874367">
                <a:moveTo>
                  <a:pt x="0" y="874367"/>
                </a:moveTo>
                <a:cubicBezTo>
                  <a:pt x="271732" y="633786"/>
                  <a:pt x="543464" y="393205"/>
                  <a:pt x="833887" y="247514"/>
                </a:cubicBezTo>
                <a:cubicBezTo>
                  <a:pt x="1124310" y="101823"/>
                  <a:pt x="1423359" y="5974"/>
                  <a:pt x="1742536" y="223"/>
                </a:cubicBezTo>
                <a:cubicBezTo>
                  <a:pt x="2061713" y="-5528"/>
                  <a:pt x="2493034" y="100864"/>
                  <a:pt x="2748951" y="213008"/>
                </a:cubicBezTo>
                <a:cubicBezTo>
                  <a:pt x="3004868" y="325151"/>
                  <a:pt x="3278038" y="673084"/>
                  <a:pt x="3278038" y="673084"/>
                </a:cubicBezTo>
                <a:lnTo>
                  <a:pt x="3278038" y="673084"/>
                </a:lnTo>
              </a:path>
            </a:pathLst>
          </a:custGeom>
          <a:noFill/>
          <a:ln w="38100">
            <a:solidFill>
              <a:schemeClr val="accent5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561162" y="2256225"/>
            <a:ext cx="7216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cmd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104532" y="3630451"/>
                <a:ext cx="3778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𝜎</m:t>
                      </m:r>
                    </m:oMath>
                  </m:oMathPara>
                </a14:m>
                <a:endParaRPr lang="en-US" dirty="0">
                  <a:solidFill>
                    <a:schemeClr val="bg2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4532" y="3630451"/>
                <a:ext cx="377860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8066228" y="3313512"/>
                <a:ext cx="4315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𝜎</m:t>
                      </m:r>
                      <m:r>
                        <a:rPr lang="en-US" b="0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′</m:t>
                      </m:r>
                    </m:oMath>
                  </m:oMathPara>
                </a14:m>
                <a:endParaRPr lang="en-US" dirty="0">
                  <a:solidFill>
                    <a:schemeClr val="bg2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66228" y="3313512"/>
                <a:ext cx="431528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766007" y="5469148"/>
                <a:ext cx="2420471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𝑐𝑚𝑑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{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007" y="5469148"/>
                <a:ext cx="2420471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ounded Rectangular Callout 2"/>
              <p:cNvSpPr/>
              <p:nvPr/>
            </p:nvSpPr>
            <p:spPr>
              <a:xfrm>
                <a:off x="1142608" y="4842295"/>
                <a:ext cx="1708030" cy="787879"/>
              </a:xfrm>
              <a:prstGeom prst="wedgeRoundRectCallout">
                <a:avLst>
                  <a:gd name="adj1" fmla="val 41793"/>
                  <a:gd name="adj2" fmla="val -106843"/>
                  <a:gd name="adj3" fmla="val 16667"/>
                </a:avLst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Any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en-US" dirty="0"/>
                  <a:t> that satisfies A</a:t>
                </a:r>
              </a:p>
            </p:txBody>
          </p:sp>
        </mc:Choice>
        <mc:Fallback xmlns="">
          <p:sp>
            <p:nvSpPr>
              <p:cNvPr id="3" name="Rounded Rectangular Callout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2608" y="4842295"/>
                <a:ext cx="1708030" cy="787879"/>
              </a:xfrm>
              <a:prstGeom prst="wedgeRoundRectCallout">
                <a:avLst>
                  <a:gd name="adj1" fmla="val 41793"/>
                  <a:gd name="adj2" fmla="val -106843"/>
                  <a:gd name="adj3" fmla="val 16667"/>
                </a:avLst>
              </a:prstGeom>
              <a:blipFill>
                <a:blip r:embed="rId5"/>
                <a:stretch>
                  <a:fillRect b="-9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ounded Rectangular Callout 15"/>
              <p:cNvSpPr/>
              <p:nvPr/>
            </p:nvSpPr>
            <p:spPr>
              <a:xfrm>
                <a:off x="8690720" y="4842294"/>
                <a:ext cx="1845007" cy="839638"/>
              </a:xfrm>
              <a:prstGeom prst="wedgeRoundRectCallout">
                <a:avLst>
                  <a:gd name="adj1" fmla="val -44066"/>
                  <a:gd name="adj2" fmla="val -109033"/>
                  <a:gd name="adj3" fmla="val 16667"/>
                </a:avLst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is mapped by </a:t>
                </a:r>
                <a:r>
                  <a:rPr lang="en-US" dirty="0" err="1"/>
                  <a:t>cmd</a:t>
                </a:r>
                <a:r>
                  <a:rPr lang="en-US" dirty="0"/>
                  <a:t> to a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dirty="0"/>
                  <a:t> that satisfies B</a:t>
                </a:r>
              </a:p>
            </p:txBody>
          </p:sp>
        </mc:Choice>
        <mc:Fallback xmlns="">
          <p:sp>
            <p:nvSpPr>
              <p:cNvPr id="16" name="Rounded Rectangular Callout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90720" y="4842294"/>
                <a:ext cx="1845007" cy="839638"/>
              </a:xfrm>
              <a:prstGeom prst="wedgeRoundRectCallout">
                <a:avLst>
                  <a:gd name="adj1" fmla="val -44066"/>
                  <a:gd name="adj2" fmla="val -109033"/>
                  <a:gd name="adj3" fmla="val 16667"/>
                </a:avLst>
              </a:prstGeom>
              <a:blipFill>
                <a:blip r:embed="rId6"/>
                <a:stretch>
                  <a:fillRect r="-329" b="-94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069184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Visualizing the rules</a:t>
            </a:r>
          </a:p>
        </p:txBody>
      </p:sp>
      <p:sp>
        <p:nvSpPr>
          <p:cNvPr id="4" name="Oval 3"/>
          <p:cNvSpPr/>
          <p:nvPr/>
        </p:nvSpPr>
        <p:spPr>
          <a:xfrm>
            <a:off x="1356056" y="2830520"/>
            <a:ext cx="1886309" cy="1604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662028" y="2162356"/>
            <a:ext cx="4219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A</a:t>
            </a:r>
          </a:p>
        </p:txBody>
      </p:sp>
      <p:sp>
        <p:nvSpPr>
          <p:cNvPr id="6" name="Oval 5"/>
          <p:cNvSpPr/>
          <p:nvPr/>
        </p:nvSpPr>
        <p:spPr>
          <a:xfrm>
            <a:off x="5108547" y="2747131"/>
            <a:ext cx="1886309" cy="1604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334006" y="2245745"/>
            <a:ext cx="4074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C</a:t>
            </a:r>
          </a:p>
        </p:txBody>
      </p:sp>
      <p:sp>
        <p:nvSpPr>
          <p:cNvPr id="11" name="Freeform 10"/>
          <p:cNvSpPr/>
          <p:nvPr/>
        </p:nvSpPr>
        <p:spPr>
          <a:xfrm>
            <a:off x="2398150" y="2696970"/>
            <a:ext cx="3275692" cy="1081401"/>
          </a:xfrm>
          <a:custGeom>
            <a:avLst/>
            <a:gdLst>
              <a:gd name="connsiteX0" fmla="*/ 0 w 3278038"/>
              <a:gd name="connsiteY0" fmla="*/ 874367 h 874367"/>
              <a:gd name="connsiteX1" fmla="*/ 833887 w 3278038"/>
              <a:gd name="connsiteY1" fmla="*/ 247514 h 874367"/>
              <a:gd name="connsiteX2" fmla="*/ 1742536 w 3278038"/>
              <a:gd name="connsiteY2" fmla="*/ 223 h 874367"/>
              <a:gd name="connsiteX3" fmla="*/ 2748951 w 3278038"/>
              <a:gd name="connsiteY3" fmla="*/ 213008 h 874367"/>
              <a:gd name="connsiteX4" fmla="*/ 3278038 w 3278038"/>
              <a:gd name="connsiteY4" fmla="*/ 673084 h 874367"/>
              <a:gd name="connsiteX5" fmla="*/ 3278038 w 3278038"/>
              <a:gd name="connsiteY5" fmla="*/ 673084 h 874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78038" h="874367">
                <a:moveTo>
                  <a:pt x="0" y="874367"/>
                </a:moveTo>
                <a:cubicBezTo>
                  <a:pt x="271732" y="633786"/>
                  <a:pt x="543464" y="393205"/>
                  <a:pt x="833887" y="247514"/>
                </a:cubicBezTo>
                <a:cubicBezTo>
                  <a:pt x="1124310" y="101823"/>
                  <a:pt x="1423359" y="5974"/>
                  <a:pt x="1742536" y="223"/>
                </a:cubicBezTo>
                <a:cubicBezTo>
                  <a:pt x="2061713" y="-5528"/>
                  <a:pt x="2493034" y="100864"/>
                  <a:pt x="2748951" y="213008"/>
                </a:cubicBezTo>
                <a:cubicBezTo>
                  <a:pt x="3004868" y="325151"/>
                  <a:pt x="3278038" y="673084"/>
                  <a:pt x="3278038" y="673084"/>
                </a:cubicBezTo>
                <a:lnTo>
                  <a:pt x="3278038" y="673084"/>
                </a:lnTo>
              </a:path>
            </a:pathLst>
          </a:custGeom>
          <a:noFill/>
          <a:ln w="38100">
            <a:solidFill>
              <a:schemeClr val="accent5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715115" y="2123697"/>
                <a:ext cx="52264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5115" y="2123697"/>
                <a:ext cx="522643" cy="461665"/>
              </a:xfrm>
              <a:prstGeom prst="rect">
                <a:avLst/>
              </a:prstGeom>
              <a:blipFill>
                <a:blip r:embed="rId2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126877" y="3624701"/>
                <a:ext cx="3778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𝜎</m:t>
                      </m:r>
                    </m:oMath>
                  </m:oMathPara>
                </a14:m>
                <a:endParaRPr lang="en-US" dirty="0">
                  <a:solidFill>
                    <a:schemeClr val="bg2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6877" y="3624701"/>
                <a:ext cx="37786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673841" y="3307762"/>
                <a:ext cx="4315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𝜎</m:t>
                      </m:r>
                      <m:r>
                        <a:rPr lang="en-US" b="0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′</m:t>
                      </m:r>
                    </m:oMath>
                  </m:oMathPara>
                </a14:m>
                <a:endParaRPr lang="en-US" dirty="0">
                  <a:solidFill>
                    <a:schemeClr val="bg2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3841" y="3307762"/>
                <a:ext cx="431528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6" name="Picture 10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83118" y="5663856"/>
            <a:ext cx="3343275" cy="828675"/>
          </a:xfrm>
          <a:prstGeom prst="rect">
            <a:avLst/>
          </a:prstGeom>
          <a:noFill/>
        </p:spPr>
      </p:pic>
      <p:sp>
        <p:nvSpPr>
          <p:cNvPr id="17" name="Oval 16"/>
          <p:cNvSpPr/>
          <p:nvPr/>
        </p:nvSpPr>
        <p:spPr>
          <a:xfrm>
            <a:off x="8923910" y="2655464"/>
            <a:ext cx="1886309" cy="1604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9149369" y="2154078"/>
            <a:ext cx="4074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B</a:t>
            </a:r>
          </a:p>
        </p:txBody>
      </p:sp>
      <p:sp>
        <p:nvSpPr>
          <p:cNvPr id="19" name="Freeform 18"/>
          <p:cNvSpPr/>
          <p:nvPr/>
        </p:nvSpPr>
        <p:spPr>
          <a:xfrm rot="375368">
            <a:off x="6200161" y="2436773"/>
            <a:ext cx="3275692" cy="1081401"/>
          </a:xfrm>
          <a:custGeom>
            <a:avLst/>
            <a:gdLst>
              <a:gd name="connsiteX0" fmla="*/ 0 w 3278038"/>
              <a:gd name="connsiteY0" fmla="*/ 874367 h 874367"/>
              <a:gd name="connsiteX1" fmla="*/ 833887 w 3278038"/>
              <a:gd name="connsiteY1" fmla="*/ 247514 h 874367"/>
              <a:gd name="connsiteX2" fmla="*/ 1742536 w 3278038"/>
              <a:gd name="connsiteY2" fmla="*/ 223 h 874367"/>
              <a:gd name="connsiteX3" fmla="*/ 2748951 w 3278038"/>
              <a:gd name="connsiteY3" fmla="*/ 213008 h 874367"/>
              <a:gd name="connsiteX4" fmla="*/ 3278038 w 3278038"/>
              <a:gd name="connsiteY4" fmla="*/ 673084 h 874367"/>
              <a:gd name="connsiteX5" fmla="*/ 3278038 w 3278038"/>
              <a:gd name="connsiteY5" fmla="*/ 673084 h 874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78038" h="874367">
                <a:moveTo>
                  <a:pt x="0" y="874367"/>
                </a:moveTo>
                <a:cubicBezTo>
                  <a:pt x="271732" y="633786"/>
                  <a:pt x="543464" y="393205"/>
                  <a:pt x="833887" y="247514"/>
                </a:cubicBezTo>
                <a:cubicBezTo>
                  <a:pt x="1124310" y="101823"/>
                  <a:pt x="1423359" y="5974"/>
                  <a:pt x="1742536" y="223"/>
                </a:cubicBezTo>
                <a:cubicBezTo>
                  <a:pt x="2061713" y="-5528"/>
                  <a:pt x="2493034" y="100864"/>
                  <a:pt x="2748951" y="213008"/>
                </a:cubicBezTo>
                <a:cubicBezTo>
                  <a:pt x="3004868" y="325151"/>
                  <a:pt x="3278038" y="673084"/>
                  <a:pt x="3278038" y="673084"/>
                </a:cubicBezTo>
                <a:lnTo>
                  <a:pt x="3278038" y="673084"/>
                </a:lnTo>
              </a:path>
            </a:pathLst>
          </a:custGeom>
          <a:noFill/>
          <a:ln w="38100">
            <a:solidFill>
              <a:schemeClr val="accent5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7530478" y="2032030"/>
                <a:ext cx="52976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0478" y="2032030"/>
                <a:ext cx="529760" cy="461665"/>
              </a:xfrm>
              <a:prstGeom prst="rect">
                <a:avLst/>
              </a:prstGeom>
              <a:blipFill>
                <a:blip r:embed="rId6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9489204" y="3216095"/>
                <a:ext cx="49084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𝜎</m:t>
                      </m:r>
                      <m:r>
                        <a:rPr lang="en-US" b="0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′′</m:t>
                      </m:r>
                    </m:oMath>
                  </m:oMathPara>
                </a14:m>
                <a:endParaRPr lang="en-US" dirty="0">
                  <a:solidFill>
                    <a:schemeClr val="bg2"/>
                  </a:solidFill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89204" y="3216095"/>
                <a:ext cx="490840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458965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Visualizing the rules</a:t>
            </a:r>
          </a:p>
        </p:txBody>
      </p:sp>
      <p:sp>
        <p:nvSpPr>
          <p:cNvPr id="23" name="Freeform 22"/>
          <p:cNvSpPr/>
          <p:nvPr/>
        </p:nvSpPr>
        <p:spPr>
          <a:xfrm>
            <a:off x="3685187" y="2645853"/>
            <a:ext cx="1886310" cy="1604514"/>
          </a:xfrm>
          <a:custGeom>
            <a:avLst/>
            <a:gdLst>
              <a:gd name="connsiteX0" fmla="*/ 1450986 w 1886310"/>
              <a:gd name="connsiteY0" fmla="*/ 128012 h 1604514"/>
              <a:gd name="connsiteX1" fmla="*/ 1470482 w 1886310"/>
              <a:gd name="connsiteY1" fmla="*/ 137013 h 1604514"/>
              <a:gd name="connsiteX2" fmla="*/ 1886310 w 1886310"/>
              <a:gd name="connsiteY2" fmla="*/ 802257 h 1604514"/>
              <a:gd name="connsiteX3" fmla="*/ 943155 w 1886310"/>
              <a:gd name="connsiteY3" fmla="*/ 1604514 h 1604514"/>
              <a:gd name="connsiteX4" fmla="*/ 576037 w 1886310"/>
              <a:gd name="connsiteY4" fmla="*/ 1541469 h 1604514"/>
              <a:gd name="connsiteX5" fmla="*/ 502632 w 1886310"/>
              <a:gd name="connsiteY5" fmla="*/ 1507578 h 1604514"/>
              <a:gd name="connsiteX6" fmla="*/ 943155 w 1886310"/>
              <a:gd name="connsiteY6" fmla="*/ 0 h 1604514"/>
              <a:gd name="connsiteX7" fmla="*/ 1310274 w 1886310"/>
              <a:gd name="connsiteY7" fmla="*/ 63046 h 1604514"/>
              <a:gd name="connsiteX8" fmla="*/ 1408872 w 1886310"/>
              <a:gd name="connsiteY8" fmla="*/ 108568 h 1604514"/>
              <a:gd name="connsiteX9" fmla="*/ 460518 w 1886310"/>
              <a:gd name="connsiteY9" fmla="*/ 1488135 h 1604514"/>
              <a:gd name="connsiteX10" fmla="*/ 415828 w 1886310"/>
              <a:gd name="connsiteY10" fmla="*/ 1467501 h 1604514"/>
              <a:gd name="connsiteX11" fmla="*/ 0 w 1886310"/>
              <a:gd name="connsiteY11" fmla="*/ 802257 h 1604514"/>
              <a:gd name="connsiteX12" fmla="*/ 943155 w 1886310"/>
              <a:gd name="connsiteY12" fmla="*/ 0 h 1604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886310" h="1604514">
                <a:moveTo>
                  <a:pt x="1450986" y="128012"/>
                </a:moveTo>
                <a:lnTo>
                  <a:pt x="1470482" y="137013"/>
                </a:lnTo>
                <a:cubicBezTo>
                  <a:pt x="1721363" y="281185"/>
                  <a:pt x="1886310" y="525336"/>
                  <a:pt x="1886310" y="802257"/>
                </a:cubicBezTo>
                <a:cubicBezTo>
                  <a:pt x="1886310" y="1245331"/>
                  <a:pt x="1464045" y="1604514"/>
                  <a:pt x="943155" y="1604514"/>
                </a:cubicBezTo>
                <a:cubicBezTo>
                  <a:pt x="812933" y="1604514"/>
                  <a:pt x="688874" y="1582065"/>
                  <a:pt x="576037" y="1541469"/>
                </a:cubicBezTo>
                <a:lnTo>
                  <a:pt x="502632" y="1507578"/>
                </a:lnTo>
                <a:close/>
                <a:moveTo>
                  <a:pt x="943155" y="0"/>
                </a:moveTo>
                <a:cubicBezTo>
                  <a:pt x="1073378" y="0"/>
                  <a:pt x="1197436" y="22449"/>
                  <a:pt x="1310274" y="63046"/>
                </a:cubicBezTo>
                <a:lnTo>
                  <a:pt x="1408872" y="108568"/>
                </a:lnTo>
                <a:lnTo>
                  <a:pt x="460518" y="1488135"/>
                </a:lnTo>
                <a:lnTo>
                  <a:pt x="415828" y="1467501"/>
                </a:lnTo>
                <a:cubicBezTo>
                  <a:pt x="164947" y="1323330"/>
                  <a:pt x="0" y="1079178"/>
                  <a:pt x="0" y="802257"/>
                </a:cubicBezTo>
                <a:cubicBezTo>
                  <a:pt x="0" y="359183"/>
                  <a:pt x="422265" y="0"/>
                  <a:pt x="943155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93283" y="2142499"/>
            <a:ext cx="4219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818783" y="1208042"/>
                <a:ext cx="52264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8783" y="1208042"/>
                <a:ext cx="522643" cy="461665"/>
              </a:xfrm>
              <a:prstGeom prst="rect">
                <a:avLst/>
              </a:prstGeom>
              <a:blipFill>
                <a:blip r:embed="rId2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967179" y="5076094"/>
                <a:ext cx="3778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𝜎</m:t>
                      </m:r>
                    </m:oMath>
                  </m:oMathPara>
                </a14:m>
                <a:endParaRPr lang="en-US" dirty="0">
                  <a:solidFill>
                    <a:schemeClr val="bg2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179" y="5076094"/>
                <a:ext cx="37786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899429" y="2984538"/>
                <a:ext cx="45845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9429" y="2984538"/>
                <a:ext cx="458459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Oval 16"/>
          <p:cNvSpPr/>
          <p:nvPr/>
        </p:nvSpPr>
        <p:spPr>
          <a:xfrm>
            <a:off x="6933342" y="2630994"/>
            <a:ext cx="1886309" cy="1604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7874750" y="2063088"/>
            <a:ext cx="4074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B</a:t>
            </a:r>
          </a:p>
        </p:txBody>
      </p:sp>
      <p:sp>
        <p:nvSpPr>
          <p:cNvPr id="19" name="Freeform 18"/>
          <p:cNvSpPr/>
          <p:nvPr/>
        </p:nvSpPr>
        <p:spPr>
          <a:xfrm rot="375368">
            <a:off x="4310516" y="1720306"/>
            <a:ext cx="3275692" cy="1441842"/>
          </a:xfrm>
          <a:custGeom>
            <a:avLst/>
            <a:gdLst>
              <a:gd name="connsiteX0" fmla="*/ 0 w 3278038"/>
              <a:gd name="connsiteY0" fmla="*/ 874367 h 874367"/>
              <a:gd name="connsiteX1" fmla="*/ 833887 w 3278038"/>
              <a:gd name="connsiteY1" fmla="*/ 247514 h 874367"/>
              <a:gd name="connsiteX2" fmla="*/ 1742536 w 3278038"/>
              <a:gd name="connsiteY2" fmla="*/ 223 h 874367"/>
              <a:gd name="connsiteX3" fmla="*/ 2748951 w 3278038"/>
              <a:gd name="connsiteY3" fmla="*/ 213008 h 874367"/>
              <a:gd name="connsiteX4" fmla="*/ 3278038 w 3278038"/>
              <a:gd name="connsiteY4" fmla="*/ 673084 h 874367"/>
              <a:gd name="connsiteX5" fmla="*/ 3278038 w 3278038"/>
              <a:gd name="connsiteY5" fmla="*/ 673084 h 874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78038" h="874367">
                <a:moveTo>
                  <a:pt x="0" y="874367"/>
                </a:moveTo>
                <a:cubicBezTo>
                  <a:pt x="271732" y="633786"/>
                  <a:pt x="543464" y="393205"/>
                  <a:pt x="833887" y="247514"/>
                </a:cubicBezTo>
                <a:cubicBezTo>
                  <a:pt x="1124310" y="101823"/>
                  <a:pt x="1423359" y="5974"/>
                  <a:pt x="1742536" y="223"/>
                </a:cubicBezTo>
                <a:cubicBezTo>
                  <a:pt x="2061713" y="-5528"/>
                  <a:pt x="2493034" y="100864"/>
                  <a:pt x="2748951" y="213008"/>
                </a:cubicBezTo>
                <a:cubicBezTo>
                  <a:pt x="3004868" y="325151"/>
                  <a:pt x="3278038" y="673084"/>
                  <a:pt x="3278038" y="673084"/>
                </a:cubicBezTo>
                <a:lnTo>
                  <a:pt x="3278038" y="673084"/>
                </a:lnTo>
              </a:path>
            </a:pathLst>
          </a:custGeom>
          <a:noFill/>
          <a:ln w="38100">
            <a:solidFill>
              <a:schemeClr val="accent5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5948362" y="4777888"/>
                <a:ext cx="52976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8362" y="4777888"/>
                <a:ext cx="529760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9489204" y="3216095"/>
                <a:ext cx="4315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𝜎</m:t>
                      </m:r>
                      <m:r>
                        <a:rPr lang="en-US" b="0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′</m:t>
                      </m:r>
                    </m:oMath>
                  </m:oMathPara>
                </a14:m>
                <a:endParaRPr lang="en-US" dirty="0">
                  <a:solidFill>
                    <a:schemeClr val="bg2"/>
                  </a:solidFill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89204" y="3216095"/>
                <a:ext cx="431528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2" name="Picture 4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84726" y="5525940"/>
            <a:ext cx="4933950" cy="828675"/>
          </a:xfrm>
          <a:prstGeom prst="rect">
            <a:avLst/>
          </a:prstGeom>
          <a:noFill/>
        </p:spPr>
      </p:pic>
      <p:cxnSp>
        <p:nvCxnSpPr>
          <p:cNvPr id="15" name="Straight Connector 14"/>
          <p:cNvCxnSpPr/>
          <p:nvPr/>
        </p:nvCxnSpPr>
        <p:spPr>
          <a:xfrm flipV="1">
            <a:off x="3789292" y="2299572"/>
            <a:ext cx="1650521" cy="23784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868926" y="2309029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5193851" y="2493695"/>
                <a:ext cx="47961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¬</m:t>
                    </m:r>
                  </m:oMath>
                </a14:m>
                <a:r>
                  <a:rPr lang="en-US" dirty="0"/>
                  <a:t>b</a:t>
                </a: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3851" y="2493695"/>
                <a:ext cx="479618" cy="369332"/>
              </a:xfrm>
              <a:prstGeom prst="rect">
                <a:avLst/>
              </a:prstGeom>
              <a:blipFill>
                <a:blip r:embed="rId8"/>
                <a:stretch>
                  <a:fillRect t="-8197" r="-1012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7443222" y="2874773"/>
                <a:ext cx="51777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′</m:t>
                      </m:r>
                    </m:oMath>
                  </m:oMathPara>
                </a14:m>
                <a:endParaRPr lang="en-US" dirty="0">
                  <a:solidFill>
                    <a:schemeClr val="bg2"/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3222" y="2874773"/>
                <a:ext cx="517770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410467" y="3720460"/>
                <a:ext cx="46378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/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0467" y="3720460"/>
                <a:ext cx="463781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7529700" y="3471015"/>
                <a:ext cx="52309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′</m:t>
                      </m:r>
                    </m:oMath>
                  </m:oMathPara>
                </a14:m>
                <a:endParaRPr lang="en-US" dirty="0">
                  <a:solidFill>
                    <a:schemeClr val="bg2"/>
                  </a:solidFill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9700" y="3471015"/>
                <a:ext cx="523092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Freeform 10"/>
          <p:cNvSpPr/>
          <p:nvPr/>
        </p:nvSpPr>
        <p:spPr>
          <a:xfrm rot="21099272" flipV="1">
            <a:off x="4798508" y="3886065"/>
            <a:ext cx="2992640" cy="938438"/>
          </a:xfrm>
          <a:custGeom>
            <a:avLst/>
            <a:gdLst>
              <a:gd name="connsiteX0" fmla="*/ 0 w 3278038"/>
              <a:gd name="connsiteY0" fmla="*/ 874367 h 874367"/>
              <a:gd name="connsiteX1" fmla="*/ 833887 w 3278038"/>
              <a:gd name="connsiteY1" fmla="*/ 247514 h 874367"/>
              <a:gd name="connsiteX2" fmla="*/ 1742536 w 3278038"/>
              <a:gd name="connsiteY2" fmla="*/ 223 h 874367"/>
              <a:gd name="connsiteX3" fmla="*/ 2748951 w 3278038"/>
              <a:gd name="connsiteY3" fmla="*/ 213008 h 874367"/>
              <a:gd name="connsiteX4" fmla="*/ 3278038 w 3278038"/>
              <a:gd name="connsiteY4" fmla="*/ 673084 h 874367"/>
              <a:gd name="connsiteX5" fmla="*/ 3278038 w 3278038"/>
              <a:gd name="connsiteY5" fmla="*/ 673084 h 874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78038" h="874367">
                <a:moveTo>
                  <a:pt x="0" y="874367"/>
                </a:moveTo>
                <a:cubicBezTo>
                  <a:pt x="271732" y="633786"/>
                  <a:pt x="543464" y="393205"/>
                  <a:pt x="833887" y="247514"/>
                </a:cubicBezTo>
                <a:cubicBezTo>
                  <a:pt x="1124310" y="101823"/>
                  <a:pt x="1423359" y="5974"/>
                  <a:pt x="1742536" y="223"/>
                </a:cubicBezTo>
                <a:cubicBezTo>
                  <a:pt x="2061713" y="-5528"/>
                  <a:pt x="2493034" y="100864"/>
                  <a:pt x="2748951" y="213008"/>
                </a:cubicBezTo>
                <a:cubicBezTo>
                  <a:pt x="3004868" y="325151"/>
                  <a:pt x="3278038" y="673084"/>
                  <a:pt x="3278038" y="673084"/>
                </a:cubicBezTo>
                <a:lnTo>
                  <a:pt x="3278038" y="673084"/>
                </a:lnTo>
              </a:path>
            </a:pathLst>
          </a:custGeom>
          <a:noFill/>
          <a:ln w="38100">
            <a:solidFill>
              <a:schemeClr val="accent5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ounded Rectangular Callout 29"/>
              <p:cNvSpPr/>
              <p:nvPr/>
            </p:nvSpPr>
            <p:spPr>
              <a:xfrm>
                <a:off x="1099445" y="2645853"/>
                <a:ext cx="1787088" cy="1531620"/>
              </a:xfrm>
              <a:prstGeom prst="wedgeRoundRectCallout">
                <a:avLst>
                  <a:gd name="adj1" fmla="val 95382"/>
                  <a:gd name="adj2" fmla="val -19593"/>
                  <a:gd name="adj3" fmla="val 16667"/>
                </a:avLst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Any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en-US" dirty="0"/>
                  <a:t> that satisfies both A and b is mapped by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to B</a:t>
                </a:r>
              </a:p>
            </p:txBody>
          </p:sp>
        </mc:Choice>
        <mc:Fallback xmlns="">
          <p:sp>
            <p:nvSpPr>
              <p:cNvPr id="30" name="Rounded Rectangular Callout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9445" y="2645853"/>
                <a:ext cx="1787088" cy="1531620"/>
              </a:xfrm>
              <a:prstGeom prst="wedgeRoundRectCallout">
                <a:avLst>
                  <a:gd name="adj1" fmla="val 95382"/>
                  <a:gd name="adj2" fmla="val -19593"/>
                  <a:gd name="adj3" fmla="val 16667"/>
                </a:avLst>
              </a:prstGeom>
              <a:blipFill>
                <a:blip r:embed="rId12"/>
                <a:stretch>
                  <a:fillRect b="-39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856833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Visualizing the rules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967179" y="5076094"/>
                <a:ext cx="3778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𝜎</m:t>
                      </m:r>
                    </m:oMath>
                  </m:oMathPara>
                </a14:m>
                <a:endParaRPr lang="en-US" dirty="0">
                  <a:solidFill>
                    <a:schemeClr val="bg2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179" y="5076094"/>
                <a:ext cx="377860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9489204" y="3216095"/>
                <a:ext cx="4315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𝜎</m:t>
                      </m:r>
                      <m:r>
                        <a:rPr lang="en-US" b="0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′</m:t>
                      </m:r>
                    </m:oMath>
                  </m:oMathPara>
                </a14:m>
                <a:endParaRPr lang="en-US" dirty="0">
                  <a:solidFill>
                    <a:schemeClr val="bg2"/>
                  </a:solidFill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89204" y="3216095"/>
                <a:ext cx="431528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/>
          <p:cNvGrpSpPr/>
          <p:nvPr/>
        </p:nvGrpSpPr>
        <p:grpSpPr>
          <a:xfrm>
            <a:off x="4156109" y="1518555"/>
            <a:ext cx="3220618" cy="3557539"/>
            <a:chOff x="3685187" y="2299572"/>
            <a:chExt cx="1988282" cy="2378497"/>
          </a:xfrm>
        </p:grpSpPr>
        <p:sp>
          <p:nvSpPr>
            <p:cNvPr id="23" name="Freeform 22"/>
            <p:cNvSpPr/>
            <p:nvPr/>
          </p:nvSpPr>
          <p:spPr>
            <a:xfrm>
              <a:off x="3685187" y="2645853"/>
              <a:ext cx="1886310" cy="1604514"/>
            </a:xfrm>
            <a:custGeom>
              <a:avLst/>
              <a:gdLst>
                <a:gd name="connsiteX0" fmla="*/ 1450986 w 1886310"/>
                <a:gd name="connsiteY0" fmla="*/ 128012 h 1604514"/>
                <a:gd name="connsiteX1" fmla="*/ 1470482 w 1886310"/>
                <a:gd name="connsiteY1" fmla="*/ 137013 h 1604514"/>
                <a:gd name="connsiteX2" fmla="*/ 1886310 w 1886310"/>
                <a:gd name="connsiteY2" fmla="*/ 802257 h 1604514"/>
                <a:gd name="connsiteX3" fmla="*/ 943155 w 1886310"/>
                <a:gd name="connsiteY3" fmla="*/ 1604514 h 1604514"/>
                <a:gd name="connsiteX4" fmla="*/ 576037 w 1886310"/>
                <a:gd name="connsiteY4" fmla="*/ 1541469 h 1604514"/>
                <a:gd name="connsiteX5" fmla="*/ 502632 w 1886310"/>
                <a:gd name="connsiteY5" fmla="*/ 1507578 h 1604514"/>
                <a:gd name="connsiteX6" fmla="*/ 943155 w 1886310"/>
                <a:gd name="connsiteY6" fmla="*/ 0 h 1604514"/>
                <a:gd name="connsiteX7" fmla="*/ 1310274 w 1886310"/>
                <a:gd name="connsiteY7" fmla="*/ 63046 h 1604514"/>
                <a:gd name="connsiteX8" fmla="*/ 1408872 w 1886310"/>
                <a:gd name="connsiteY8" fmla="*/ 108568 h 1604514"/>
                <a:gd name="connsiteX9" fmla="*/ 460518 w 1886310"/>
                <a:gd name="connsiteY9" fmla="*/ 1488135 h 1604514"/>
                <a:gd name="connsiteX10" fmla="*/ 415828 w 1886310"/>
                <a:gd name="connsiteY10" fmla="*/ 1467501 h 1604514"/>
                <a:gd name="connsiteX11" fmla="*/ 0 w 1886310"/>
                <a:gd name="connsiteY11" fmla="*/ 802257 h 1604514"/>
                <a:gd name="connsiteX12" fmla="*/ 943155 w 1886310"/>
                <a:gd name="connsiteY12" fmla="*/ 0 h 16045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886310" h="1604514">
                  <a:moveTo>
                    <a:pt x="1450986" y="128012"/>
                  </a:moveTo>
                  <a:lnTo>
                    <a:pt x="1470482" y="137013"/>
                  </a:lnTo>
                  <a:cubicBezTo>
                    <a:pt x="1721363" y="281185"/>
                    <a:pt x="1886310" y="525336"/>
                    <a:pt x="1886310" y="802257"/>
                  </a:cubicBezTo>
                  <a:cubicBezTo>
                    <a:pt x="1886310" y="1245331"/>
                    <a:pt x="1464045" y="1604514"/>
                    <a:pt x="943155" y="1604514"/>
                  </a:cubicBezTo>
                  <a:cubicBezTo>
                    <a:pt x="812933" y="1604514"/>
                    <a:pt x="688874" y="1582065"/>
                    <a:pt x="576037" y="1541469"/>
                  </a:cubicBezTo>
                  <a:lnTo>
                    <a:pt x="502632" y="1507578"/>
                  </a:lnTo>
                  <a:close/>
                  <a:moveTo>
                    <a:pt x="943155" y="0"/>
                  </a:moveTo>
                  <a:cubicBezTo>
                    <a:pt x="1073378" y="0"/>
                    <a:pt x="1197436" y="22449"/>
                    <a:pt x="1310274" y="63046"/>
                  </a:cubicBezTo>
                  <a:lnTo>
                    <a:pt x="1408872" y="108568"/>
                  </a:lnTo>
                  <a:lnTo>
                    <a:pt x="460518" y="1488135"/>
                  </a:lnTo>
                  <a:lnTo>
                    <a:pt x="415828" y="1467501"/>
                  </a:lnTo>
                  <a:cubicBezTo>
                    <a:pt x="164947" y="1323330"/>
                    <a:pt x="0" y="1079178"/>
                    <a:pt x="0" y="802257"/>
                  </a:cubicBezTo>
                  <a:cubicBezTo>
                    <a:pt x="0" y="359183"/>
                    <a:pt x="422265" y="0"/>
                    <a:pt x="943155" y="0"/>
                  </a:cubicBez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791554" y="2388677"/>
              <a:ext cx="42191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/>
                <a:t>A</a:t>
              </a:r>
            </a:p>
          </p:txBody>
        </p:sp>
        <p:sp>
          <p:nvSpPr>
            <p:cNvPr id="19" name="Freeform 18"/>
            <p:cNvSpPr/>
            <p:nvPr/>
          </p:nvSpPr>
          <p:spPr>
            <a:xfrm rot="375368">
              <a:off x="4248216" y="2860291"/>
              <a:ext cx="491525" cy="146299"/>
            </a:xfrm>
            <a:custGeom>
              <a:avLst/>
              <a:gdLst>
                <a:gd name="connsiteX0" fmla="*/ 0 w 3278038"/>
                <a:gd name="connsiteY0" fmla="*/ 874367 h 874367"/>
                <a:gd name="connsiteX1" fmla="*/ 833887 w 3278038"/>
                <a:gd name="connsiteY1" fmla="*/ 247514 h 874367"/>
                <a:gd name="connsiteX2" fmla="*/ 1742536 w 3278038"/>
                <a:gd name="connsiteY2" fmla="*/ 223 h 874367"/>
                <a:gd name="connsiteX3" fmla="*/ 2748951 w 3278038"/>
                <a:gd name="connsiteY3" fmla="*/ 213008 h 874367"/>
                <a:gd name="connsiteX4" fmla="*/ 3278038 w 3278038"/>
                <a:gd name="connsiteY4" fmla="*/ 673084 h 874367"/>
                <a:gd name="connsiteX5" fmla="*/ 3278038 w 3278038"/>
                <a:gd name="connsiteY5" fmla="*/ 673084 h 874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78038" h="874367">
                  <a:moveTo>
                    <a:pt x="0" y="874367"/>
                  </a:moveTo>
                  <a:cubicBezTo>
                    <a:pt x="271732" y="633786"/>
                    <a:pt x="543464" y="393205"/>
                    <a:pt x="833887" y="247514"/>
                  </a:cubicBezTo>
                  <a:cubicBezTo>
                    <a:pt x="1124310" y="101823"/>
                    <a:pt x="1423359" y="5974"/>
                    <a:pt x="1742536" y="223"/>
                  </a:cubicBezTo>
                  <a:cubicBezTo>
                    <a:pt x="2061713" y="-5528"/>
                    <a:pt x="2493034" y="100864"/>
                    <a:pt x="2748951" y="213008"/>
                  </a:cubicBezTo>
                  <a:cubicBezTo>
                    <a:pt x="3004868" y="325151"/>
                    <a:pt x="3278038" y="673084"/>
                    <a:pt x="3278038" y="673084"/>
                  </a:cubicBezTo>
                  <a:lnTo>
                    <a:pt x="3278038" y="673084"/>
                  </a:lnTo>
                </a:path>
              </a:pathLst>
            </a:custGeom>
            <a:noFill/>
            <a:ln w="38100">
              <a:solidFill>
                <a:schemeClr val="accent5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" name="Straight Connector 14"/>
            <p:cNvCxnSpPr/>
            <p:nvPr/>
          </p:nvCxnSpPr>
          <p:spPr>
            <a:xfrm flipV="1">
              <a:off x="3789292" y="2299572"/>
              <a:ext cx="1650521" cy="237849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4868926" y="2309029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b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/>
                <p:cNvSpPr txBox="1"/>
                <p:nvPr/>
              </p:nvSpPr>
              <p:spPr>
                <a:xfrm>
                  <a:off x="5193851" y="2493695"/>
                  <a:ext cx="47961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¬</m:t>
                      </m:r>
                    </m:oMath>
                  </a14:m>
                  <a:r>
                    <a:rPr lang="en-US" dirty="0"/>
                    <a:t>b</a:t>
                  </a:r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93851" y="2493695"/>
                  <a:ext cx="479618" cy="369332"/>
                </a:xfrm>
                <a:prstGeom prst="rect">
                  <a:avLst/>
                </a:prstGeom>
                <a:blipFill>
                  <a:blip r:embed="rId4"/>
                  <a:stretch>
                    <a:fillRect t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1" name="Freeform 10"/>
          <p:cNvSpPr/>
          <p:nvPr/>
        </p:nvSpPr>
        <p:spPr>
          <a:xfrm rot="21099272" flipV="1">
            <a:off x="4672761" y="3547393"/>
            <a:ext cx="560638" cy="128649"/>
          </a:xfrm>
          <a:custGeom>
            <a:avLst/>
            <a:gdLst>
              <a:gd name="connsiteX0" fmla="*/ 0 w 3278038"/>
              <a:gd name="connsiteY0" fmla="*/ 874367 h 874367"/>
              <a:gd name="connsiteX1" fmla="*/ 833887 w 3278038"/>
              <a:gd name="connsiteY1" fmla="*/ 247514 h 874367"/>
              <a:gd name="connsiteX2" fmla="*/ 1742536 w 3278038"/>
              <a:gd name="connsiteY2" fmla="*/ 223 h 874367"/>
              <a:gd name="connsiteX3" fmla="*/ 2748951 w 3278038"/>
              <a:gd name="connsiteY3" fmla="*/ 213008 h 874367"/>
              <a:gd name="connsiteX4" fmla="*/ 3278038 w 3278038"/>
              <a:gd name="connsiteY4" fmla="*/ 673084 h 874367"/>
              <a:gd name="connsiteX5" fmla="*/ 3278038 w 3278038"/>
              <a:gd name="connsiteY5" fmla="*/ 673084 h 874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78038" h="874367">
                <a:moveTo>
                  <a:pt x="0" y="874367"/>
                </a:moveTo>
                <a:cubicBezTo>
                  <a:pt x="271732" y="633786"/>
                  <a:pt x="543464" y="393205"/>
                  <a:pt x="833887" y="247514"/>
                </a:cubicBezTo>
                <a:cubicBezTo>
                  <a:pt x="1124310" y="101823"/>
                  <a:pt x="1423359" y="5974"/>
                  <a:pt x="1742536" y="223"/>
                </a:cubicBezTo>
                <a:cubicBezTo>
                  <a:pt x="2061713" y="-5528"/>
                  <a:pt x="2493034" y="100864"/>
                  <a:pt x="2748951" y="213008"/>
                </a:cubicBezTo>
                <a:cubicBezTo>
                  <a:pt x="3004868" y="325151"/>
                  <a:pt x="3278038" y="673084"/>
                  <a:pt x="3278038" y="673084"/>
                </a:cubicBezTo>
                <a:lnTo>
                  <a:pt x="3278038" y="673084"/>
                </a:lnTo>
              </a:path>
            </a:pathLst>
          </a:custGeom>
          <a:noFill/>
          <a:ln w="38100">
            <a:solidFill>
              <a:schemeClr val="accent5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ounded Rectangular Callout 29"/>
              <p:cNvSpPr/>
              <p:nvPr/>
            </p:nvSpPr>
            <p:spPr>
              <a:xfrm>
                <a:off x="210710" y="2146411"/>
                <a:ext cx="2559554" cy="2598117"/>
              </a:xfrm>
              <a:prstGeom prst="wedgeRoundRectCallout">
                <a:avLst>
                  <a:gd name="adj1" fmla="val 95382"/>
                  <a:gd name="adj2" fmla="val -19593"/>
                  <a:gd name="adj3" fmla="val 16667"/>
                </a:avLst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dirty="0"/>
                  <a:t> maps any point in A and b to another point in A, by the time iteration stops, we are guaranteed to be in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∧¬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0" name="Rounded Rectangular Callout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710" y="2146411"/>
                <a:ext cx="2559554" cy="2598117"/>
              </a:xfrm>
              <a:prstGeom prst="wedgeRoundRectCallout">
                <a:avLst>
                  <a:gd name="adj1" fmla="val 95382"/>
                  <a:gd name="adj2" fmla="val -19593"/>
                  <a:gd name="adj3" fmla="val 16667"/>
                </a:avLst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6" name="Picture 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70778" y="5726408"/>
            <a:ext cx="3848100" cy="828675"/>
          </a:xfrm>
          <a:prstGeom prst="rect">
            <a:avLst/>
          </a:prstGeom>
          <a:noFill/>
        </p:spPr>
      </p:pic>
      <p:sp>
        <p:nvSpPr>
          <p:cNvPr id="31" name="Freeform 30"/>
          <p:cNvSpPr/>
          <p:nvPr/>
        </p:nvSpPr>
        <p:spPr>
          <a:xfrm rot="3139989">
            <a:off x="5641065" y="2834604"/>
            <a:ext cx="560638" cy="370858"/>
          </a:xfrm>
          <a:custGeom>
            <a:avLst/>
            <a:gdLst>
              <a:gd name="connsiteX0" fmla="*/ 0 w 3278038"/>
              <a:gd name="connsiteY0" fmla="*/ 874367 h 874367"/>
              <a:gd name="connsiteX1" fmla="*/ 833887 w 3278038"/>
              <a:gd name="connsiteY1" fmla="*/ 247514 h 874367"/>
              <a:gd name="connsiteX2" fmla="*/ 1742536 w 3278038"/>
              <a:gd name="connsiteY2" fmla="*/ 223 h 874367"/>
              <a:gd name="connsiteX3" fmla="*/ 2748951 w 3278038"/>
              <a:gd name="connsiteY3" fmla="*/ 213008 h 874367"/>
              <a:gd name="connsiteX4" fmla="*/ 3278038 w 3278038"/>
              <a:gd name="connsiteY4" fmla="*/ 673084 h 874367"/>
              <a:gd name="connsiteX5" fmla="*/ 3278038 w 3278038"/>
              <a:gd name="connsiteY5" fmla="*/ 673084 h 874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78038" h="874367">
                <a:moveTo>
                  <a:pt x="0" y="874367"/>
                </a:moveTo>
                <a:cubicBezTo>
                  <a:pt x="271732" y="633786"/>
                  <a:pt x="543464" y="393205"/>
                  <a:pt x="833887" y="247514"/>
                </a:cubicBezTo>
                <a:cubicBezTo>
                  <a:pt x="1124310" y="101823"/>
                  <a:pt x="1423359" y="5974"/>
                  <a:pt x="1742536" y="223"/>
                </a:cubicBezTo>
                <a:cubicBezTo>
                  <a:pt x="2061713" y="-5528"/>
                  <a:pt x="2493034" y="100864"/>
                  <a:pt x="2748951" y="213008"/>
                </a:cubicBezTo>
                <a:cubicBezTo>
                  <a:pt x="3004868" y="325151"/>
                  <a:pt x="3278038" y="673084"/>
                  <a:pt x="3278038" y="673084"/>
                </a:cubicBezTo>
                <a:lnTo>
                  <a:pt x="3278038" y="673084"/>
                </a:lnTo>
              </a:path>
            </a:pathLst>
          </a:custGeom>
          <a:noFill/>
          <a:ln w="38100">
            <a:solidFill>
              <a:schemeClr val="accent5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9892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292600" y="2311400"/>
                <a:ext cx="3287760" cy="28623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{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 = </m:t>
                      </m:r>
                      <m:r>
                        <a:rPr lang="en-US" i="1" dirty="0" err="1" smtClean="0">
                          <a:latin typeface="Cambria Math" panose="02040503050406030204" pitchFamily="18" charset="0"/>
                        </a:rPr>
                        <m:t>𝑥𝑜𝑙𝑑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 = </m:t>
                      </m:r>
                      <m:r>
                        <a:rPr lang="en-US" i="1" dirty="0" err="1" smtClean="0">
                          <a:latin typeface="Cambria Math" panose="02040503050406030204" pitchFamily="18" charset="0"/>
                        </a:rPr>
                        <m:t>𝑦𝑜𝑙𝑑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 &gt; 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if(x &gt; y){</a:t>
                </a:r>
              </a:p>
              <a:p>
                <a:r>
                  <a:rPr lang="en-US" dirty="0"/>
                  <a:t>  t = x – y;</a:t>
                </a:r>
              </a:p>
              <a:p>
                <a:r>
                  <a:rPr lang="en-US" dirty="0"/>
                  <a:t>  while(t &gt; 0){</a:t>
                </a:r>
              </a:p>
              <a:p>
                <a:r>
                  <a:rPr lang="en-US" dirty="0"/>
                  <a:t>    x = x – 1;</a:t>
                </a:r>
              </a:p>
              <a:p>
                <a:r>
                  <a:rPr lang="en-US" dirty="0"/>
                  <a:t>    y = y + 1;</a:t>
                </a:r>
              </a:p>
              <a:p>
                <a:r>
                  <a:rPr lang="en-US" dirty="0"/>
                  <a:t>    t = t – 1;</a:t>
                </a:r>
              </a:p>
              <a:p>
                <a:r>
                  <a:rPr lang="en-US" dirty="0"/>
                  <a:t>  }</a:t>
                </a:r>
              </a:p>
              <a:p>
                <a:r>
                  <a:rPr lang="en-US" dirty="0"/>
                  <a:t>}</a:t>
                </a:r>
              </a:p>
              <a:p>
                <a:r>
                  <a:rPr lang="en-US" dirty="0"/>
                  <a:t>{ 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2600" y="2311400"/>
                <a:ext cx="3287760" cy="2862322"/>
              </a:xfrm>
              <a:prstGeom prst="rect">
                <a:avLst/>
              </a:prstGeom>
              <a:blipFill rotWithShape="0">
                <a:blip r:embed="rId2"/>
                <a:stretch>
                  <a:fillRect l="-1484" b="-23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70105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81475" y="4997095"/>
            <a:ext cx="140775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if(x &gt; y)</a:t>
            </a:r>
          </a:p>
          <a:p>
            <a:r>
              <a:rPr lang="en-US" dirty="0"/>
              <a:t>   t = x – y;</a:t>
            </a:r>
          </a:p>
          <a:p>
            <a:r>
              <a:rPr lang="en-US" dirty="0"/>
              <a:t>   while(t &gt; 0)</a:t>
            </a:r>
          </a:p>
          <a:p>
            <a:r>
              <a:rPr lang="en-US" dirty="0"/>
              <a:t>      x = x – 1;</a:t>
            </a:r>
          </a:p>
          <a:p>
            <a:r>
              <a:rPr lang="en-US" dirty="0"/>
              <a:t>      y = y + 1;</a:t>
            </a:r>
          </a:p>
          <a:p>
            <a:r>
              <a:rPr lang="en-US" dirty="0"/>
              <a:t>      t = t – 1;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065253" y="4997095"/>
                <a:ext cx="1259576" cy="8261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m:rPr>
                                        <m:brk m:alnAt="7"/>
                                      </m:r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𝑜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𝑙𝑑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5253" y="4997095"/>
                <a:ext cx="1259576" cy="82618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645879" y="4997095"/>
                <a:ext cx="1253677" cy="5861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5879" y="4997095"/>
                <a:ext cx="1253677" cy="5861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Connector 8"/>
          <p:cNvCxnSpPr/>
          <p:nvPr/>
        </p:nvCxnSpPr>
        <p:spPr>
          <a:xfrm flipV="1">
            <a:off x="2116348" y="4813544"/>
            <a:ext cx="7878792" cy="11501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78679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81475" y="4997095"/>
            <a:ext cx="140775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if(x &gt; y)</a:t>
            </a:r>
          </a:p>
          <a:p>
            <a:r>
              <a:rPr lang="en-US" dirty="0"/>
              <a:t>   t = x – y;</a:t>
            </a:r>
          </a:p>
          <a:p>
            <a:r>
              <a:rPr lang="en-US" dirty="0"/>
              <a:t>   while(t &gt; 0)</a:t>
            </a:r>
          </a:p>
          <a:p>
            <a:r>
              <a:rPr lang="en-US" dirty="0"/>
              <a:t>      x = x – 1;</a:t>
            </a:r>
          </a:p>
          <a:p>
            <a:r>
              <a:rPr lang="en-US" dirty="0"/>
              <a:t>      y = y + 1;</a:t>
            </a:r>
          </a:p>
          <a:p>
            <a:r>
              <a:rPr lang="en-US" dirty="0"/>
              <a:t>      t = t – 1;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065253" y="4997095"/>
                <a:ext cx="1259576" cy="8261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m:rPr>
                                        <m:brk m:alnAt="7"/>
                                      </m:r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𝑜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𝑙𝑑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5253" y="4997095"/>
                <a:ext cx="1259576" cy="82618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645879" y="4997095"/>
                <a:ext cx="1253677" cy="5861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5879" y="4997095"/>
                <a:ext cx="1253677" cy="5861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Connector 8"/>
          <p:cNvCxnSpPr/>
          <p:nvPr/>
        </p:nvCxnSpPr>
        <p:spPr>
          <a:xfrm flipV="1">
            <a:off x="2116348" y="4813544"/>
            <a:ext cx="7878792" cy="11501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37281" y="277632"/>
            <a:ext cx="4933950" cy="828675"/>
          </a:xfrm>
          <a:prstGeom prst="rect">
            <a:avLst/>
          </a:prstGeom>
          <a:noFill/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00642" y="3630563"/>
                <a:ext cx="2056012" cy="8261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𝑜𝑙𝑑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&gt;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</m:mr>
                                </m:m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642" y="3630563"/>
                <a:ext cx="2056012" cy="82618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0265434" y="3895109"/>
                <a:ext cx="1253677" cy="5861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65434" y="3895109"/>
                <a:ext cx="1253677" cy="58618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2206770" y="3347717"/>
            <a:ext cx="140775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 = x – y;</a:t>
            </a:r>
          </a:p>
          <a:p>
            <a:r>
              <a:rPr lang="en-US" dirty="0"/>
              <a:t>   while(t &gt; 0)</a:t>
            </a:r>
          </a:p>
          <a:p>
            <a:r>
              <a:rPr lang="en-US" dirty="0"/>
              <a:t>      x = x – 1;</a:t>
            </a:r>
          </a:p>
          <a:p>
            <a:r>
              <a:rPr lang="en-US" dirty="0"/>
              <a:t>      y = y + 1;</a:t>
            </a:r>
          </a:p>
          <a:p>
            <a:r>
              <a:rPr lang="en-US" dirty="0"/>
              <a:t>      t = t – 1;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815751" y="3765844"/>
                <a:ext cx="1253677" cy="5861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5751" y="3765844"/>
                <a:ext cx="1253677" cy="58618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648011" y="3756599"/>
                <a:ext cx="2460802" cy="8261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𝑜𝑙𝑑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&gt;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</m:mr>
                                </m:m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𝑛𝑜𝑡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8011" y="3756599"/>
                <a:ext cx="2460802" cy="82618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/>
          <p:nvPr/>
        </p:nvSpPr>
        <p:spPr>
          <a:xfrm>
            <a:off x="9380312" y="3985027"/>
            <a:ext cx="553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skip</a:t>
            </a:r>
          </a:p>
        </p:txBody>
      </p:sp>
    </p:spTree>
    <p:extLst>
      <p:ext uri="{BB962C8B-B14F-4D97-AF65-F5344CB8AC3E}">
        <p14:creationId xmlns:p14="http://schemas.microsoft.com/office/powerpoint/2010/main" val="18835380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81475" y="4997095"/>
            <a:ext cx="140775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if(x &gt; y)</a:t>
            </a:r>
          </a:p>
          <a:p>
            <a:r>
              <a:rPr lang="en-US" dirty="0"/>
              <a:t>   t = x – y;</a:t>
            </a:r>
          </a:p>
          <a:p>
            <a:r>
              <a:rPr lang="en-US" dirty="0"/>
              <a:t>   while(t &gt; 0)</a:t>
            </a:r>
          </a:p>
          <a:p>
            <a:r>
              <a:rPr lang="en-US" dirty="0"/>
              <a:t>      x = x – 1;</a:t>
            </a:r>
          </a:p>
          <a:p>
            <a:r>
              <a:rPr lang="en-US" dirty="0"/>
              <a:t>      y = y + 1;</a:t>
            </a:r>
          </a:p>
          <a:p>
            <a:r>
              <a:rPr lang="en-US" dirty="0"/>
              <a:t>      t = t – 1;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065253" y="4997095"/>
                <a:ext cx="1259576" cy="8261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m:rPr>
                                        <m:brk m:alnAt="7"/>
                                      </m:r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𝑜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𝑙𝑑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5253" y="4997095"/>
                <a:ext cx="1259576" cy="82618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645879" y="4997095"/>
                <a:ext cx="1253677" cy="5861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5879" y="4997095"/>
                <a:ext cx="1253677" cy="5861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Connector 8"/>
          <p:cNvCxnSpPr/>
          <p:nvPr/>
        </p:nvCxnSpPr>
        <p:spPr>
          <a:xfrm flipV="1">
            <a:off x="2116348" y="4813544"/>
            <a:ext cx="7878792" cy="11501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00642" y="3630563"/>
                <a:ext cx="2056012" cy="8261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𝑜𝑙𝑑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&gt;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</m:mr>
                                </m:m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642" y="3630563"/>
                <a:ext cx="2056012" cy="82618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0265434" y="3895109"/>
                <a:ext cx="1253677" cy="5861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65434" y="3895109"/>
                <a:ext cx="1253677" cy="58618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2206770" y="3347717"/>
            <a:ext cx="140775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 = x – y;</a:t>
            </a:r>
          </a:p>
          <a:p>
            <a:r>
              <a:rPr lang="en-US" dirty="0"/>
              <a:t>   while(t &gt; 0)</a:t>
            </a:r>
          </a:p>
          <a:p>
            <a:r>
              <a:rPr lang="en-US" dirty="0"/>
              <a:t>      x = x – 1;</a:t>
            </a:r>
          </a:p>
          <a:p>
            <a:r>
              <a:rPr lang="en-US" dirty="0"/>
              <a:t>      y = y + 1;</a:t>
            </a:r>
          </a:p>
          <a:p>
            <a:r>
              <a:rPr lang="en-US" dirty="0"/>
              <a:t>      t = t – 1;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815751" y="3765844"/>
                <a:ext cx="1253677" cy="5861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5751" y="3765844"/>
                <a:ext cx="1253677" cy="58618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648011" y="3756599"/>
                <a:ext cx="2460802" cy="8261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𝑜𝑙𝑑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&gt;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</m:mr>
                                </m:m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𝑛𝑜𝑡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8011" y="3756599"/>
                <a:ext cx="2460802" cy="82618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/>
          <p:nvPr/>
        </p:nvSpPr>
        <p:spPr>
          <a:xfrm>
            <a:off x="9380312" y="3985027"/>
            <a:ext cx="553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skip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6573328" y="3581697"/>
            <a:ext cx="5403012" cy="12098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6924603" y="3824552"/>
            <a:ext cx="1857088" cy="758235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505936" y="3936690"/>
            <a:ext cx="809581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False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10613369" y="2818404"/>
                <a:ext cx="1253677" cy="5861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13369" y="2818404"/>
                <a:ext cx="1253677" cy="58618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ectangle 20"/>
          <p:cNvSpPr/>
          <p:nvPr/>
        </p:nvSpPr>
        <p:spPr>
          <a:xfrm>
            <a:off x="10102062" y="2908322"/>
            <a:ext cx="553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skip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8889556" y="2798546"/>
                <a:ext cx="1253677" cy="5861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89556" y="2798546"/>
                <a:ext cx="1253677" cy="58618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464067" y="2782623"/>
                <a:ext cx="2328779" cy="5861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𝐹𝑎𝑙𝑠𝑒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⇒</m:t>
                      </m:r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4067" y="2782623"/>
                <a:ext cx="2328779" cy="58618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5" name="Picture 13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75790" y="516552"/>
            <a:ext cx="396240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316966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81475" y="4997095"/>
            <a:ext cx="140775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if(x &gt; y)</a:t>
            </a:r>
          </a:p>
          <a:p>
            <a:r>
              <a:rPr lang="en-US" dirty="0"/>
              <a:t>   t = x – y;</a:t>
            </a:r>
          </a:p>
          <a:p>
            <a:r>
              <a:rPr lang="en-US" dirty="0"/>
              <a:t>   while(t &gt; 0)</a:t>
            </a:r>
          </a:p>
          <a:p>
            <a:r>
              <a:rPr lang="en-US" dirty="0"/>
              <a:t>      x = x – 1;</a:t>
            </a:r>
          </a:p>
          <a:p>
            <a:r>
              <a:rPr lang="en-US" dirty="0"/>
              <a:t>      y = y + 1;</a:t>
            </a:r>
          </a:p>
          <a:p>
            <a:r>
              <a:rPr lang="en-US" dirty="0"/>
              <a:t>      t = t – 1;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065253" y="4997095"/>
                <a:ext cx="1259576" cy="8261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m:rPr>
                                        <m:brk m:alnAt="7"/>
                                      </m:r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𝑜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𝑙𝑑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5253" y="4997095"/>
                <a:ext cx="1259576" cy="82618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645879" y="4997095"/>
                <a:ext cx="1253677" cy="5861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5879" y="4997095"/>
                <a:ext cx="1253677" cy="5861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Connector 8"/>
          <p:cNvCxnSpPr/>
          <p:nvPr/>
        </p:nvCxnSpPr>
        <p:spPr>
          <a:xfrm flipV="1">
            <a:off x="2116348" y="4813544"/>
            <a:ext cx="7878792" cy="11501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00642" y="3630563"/>
                <a:ext cx="2056012" cy="8261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𝑜𝑙𝑑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&gt;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</m:mr>
                                </m:m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642" y="3630563"/>
                <a:ext cx="2056012" cy="82618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0265434" y="3895109"/>
                <a:ext cx="1253677" cy="5861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65434" y="3895109"/>
                <a:ext cx="1253677" cy="58618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2206770" y="3347717"/>
            <a:ext cx="140775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 = x – y;</a:t>
            </a:r>
          </a:p>
          <a:p>
            <a:r>
              <a:rPr lang="en-US" dirty="0"/>
              <a:t>   while(t &gt; 0)</a:t>
            </a:r>
          </a:p>
          <a:p>
            <a:r>
              <a:rPr lang="en-US" dirty="0"/>
              <a:t>      x = x – 1;</a:t>
            </a:r>
          </a:p>
          <a:p>
            <a:r>
              <a:rPr lang="en-US" dirty="0"/>
              <a:t>      y = y + 1;</a:t>
            </a:r>
          </a:p>
          <a:p>
            <a:r>
              <a:rPr lang="en-US" dirty="0"/>
              <a:t>      t = t – 1;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815751" y="3765844"/>
                <a:ext cx="1253677" cy="5861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5751" y="3765844"/>
                <a:ext cx="1253677" cy="58618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648011" y="3756599"/>
                <a:ext cx="2460802" cy="8261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𝑜𝑙𝑑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&gt;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</m:mr>
                                </m:m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𝑛𝑜𝑡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8011" y="3756599"/>
                <a:ext cx="2460802" cy="82618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/>
          <p:nvPr/>
        </p:nvSpPr>
        <p:spPr>
          <a:xfrm>
            <a:off x="9380312" y="3985027"/>
            <a:ext cx="553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skip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6573328" y="3581697"/>
            <a:ext cx="5403012" cy="12098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6924603" y="3824552"/>
            <a:ext cx="1857088" cy="758235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505936" y="3936690"/>
            <a:ext cx="809581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False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10613369" y="2818404"/>
                <a:ext cx="1253677" cy="5861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13369" y="2818404"/>
                <a:ext cx="1253677" cy="58618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ectangle 20"/>
          <p:cNvSpPr/>
          <p:nvPr/>
        </p:nvSpPr>
        <p:spPr>
          <a:xfrm>
            <a:off x="10102062" y="2908322"/>
            <a:ext cx="553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skip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8889556" y="2798546"/>
                <a:ext cx="1253677" cy="5861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89556" y="2798546"/>
                <a:ext cx="1253677" cy="58618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464067" y="2782623"/>
                <a:ext cx="2328779" cy="5861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𝐹𝑎𝑙𝑠𝑒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⇒</m:t>
                      </m:r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4067" y="2782623"/>
                <a:ext cx="2328779" cy="58618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Straight Connector 23"/>
          <p:cNvCxnSpPr/>
          <p:nvPr/>
        </p:nvCxnSpPr>
        <p:spPr>
          <a:xfrm>
            <a:off x="8899556" y="2694015"/>
            <a:ext cx="3065805" cy="3476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8582344" y="183754"/>
                <a:ext cx="2309928" cy="10164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r>
                            <a:rPr lang="en-US" sz="2800" i="1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⊢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en-US" sz="2800" b="0" i="1" smtClean="0">
                                  <a:solidFill>
                                    <a:srgbClr val="0033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solidFill>
                                    <a:srgbClr val="0033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</m:e>
                          </m:d>
                          <m:r>
                            <a:rPr lang="en-US" sz="2800" b="0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𝑠𝑘𝑖𝑝</m:t>
                          </m:r>
                          <m:r>
                            <a:rPr lang="en-US" sz="2800" b="0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{</m:t>
                          </m:r>
                          <m:r>
                            <a:rPr lang="en-US" sz="2800" b="0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2800" b="0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}</m:t>
                          </m:r>
                        </m:den>
                      </m:f>
                    </m:oMath>
                  </m:oMathPara>
                </a14:m>
                <a:endParaRPr lang="en-US" sz="2800" dirty="0">
                  <a:solidFill>
                    <a:srgbClr val="0033CC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82344" y="183754"/>
                <a:ext cx="2309928" cy="10164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303259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81475" y="4997095"/>
            <a:ext cx="140775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if(x &gt; y)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  t = x – y;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  while(t &gt; 0)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     x = x – 1;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     y = y + 1;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     t = t – 1;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065253" y="4997095"/>
                <a:ext cx="1259576" cy="8261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i="1">
                                    <a:solidFill>
                                      <a:schemeClr val="bg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i="1">
                                    <a:solidFill>
                                      <a:schemeClr val="bg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bg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i="1">
                                        <a:solidFill>
                                          <a:schemeClr val="bg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m:rPr>
                                        <m:brk m:alnAt="7"/>
                                      </m:rPr>
                                      <a:rPr lang="en-US" i="1">
                                        <a:solidFill>
                                          <a:schemeClr val="bg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𝑜</m:t>
                                    </m:r>
                                    <m:r>
                                      <a:rPr lang="en-US" i="1">
                                        <a:solidFill>
                                          <a:schemeClr val="bg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𝑙𝑑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i="1">
                                    <a:solidFill>
                                      <a:schemeClr val="bg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i="1">
                                    <a:solidFill>
                                      <a:schemeClr val="bg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bg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chemeClr val="bg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chemeClr val="bg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i="1">
                                    <a:solidFill>
                                      <a:schemeClr val="bg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i="1">
                                    <a:solidFill>
                                      <a:schemeClr val="bg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en-US" i="1">
                                    <a:solidFill>
                                      <a:schemeClr val="bg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5253" y="4997095"/>
                <a:ext cx="1259576" cy="82618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645879" y="4997095"/>
                <a:ext cx="1253677" cy="5861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>
                                    <a:solidFill>
                                      <a:schemeClr val="bg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i="1">
                                    <a:solidFill>
                                      <a:schemeClr val="bg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bg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chemeClr val="bg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chemeClr val="bg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solidFill>
                                      <a:schemeClr val="bg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solidFill>
                                      <a:schemeClr val="bg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b="0" i="1" smtClean="0">
                                        <a:solidFill>
                                          <a:schemeClr val="bg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solidFill>
                                          <a:schemeClr val="bg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solidFill>
                                          <a:schemeClr val="bg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5879" y="4997095"/>
                <a:ext cx="1253677" cy="5861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Connector 8"/>
          <p:cNvCxnSpPr/>
          <p:nvPr/>
        </p:nvCxnSpPr>
        <p:spPr>
          <a:xfrm flipV="1">
            <a:off x="2116348" y="4813544"/>
            <a:ext cx="7878792" cy="11501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00642" y="3630563"/>
                <a:ext cx="2056012" cy="8261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𝑜𝑙𝑑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&gt;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</m:mr>
                                </m:m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642" y="3630563"/>
                <a:ext cx="2056012" cy="82618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0265434" y="3895109"/>
                <a:ext cx="1253677" cy="5861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>
                                    <a:solidFill>
                                      <a:schemeClr val="bg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i="1">
                                    <a:solidFill>
                                      <a:schemeClr val="bg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bg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chemeClr val="bg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chemeClr val="bg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solidFill>
                                      <a:schemeClr val="bg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solidFill>
                                      <a:schemeClr val="bg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b="0" i="1" smtClean="0">
                                        <a:solidFill>
                                          <a:schemeClr val="bg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solidFill>
                                          <a:schemeClr val="bg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solidFill>
                                          <a:schemeClr val="bg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65434" y="3895109"/>
                <a:ext cx="1253677" cy="58618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2206770" y="3347717"/>
            <a:ext cx="140775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 = x – y;</a:t>
            </a:r>
          </a:p>
          <a:p>
            <a:r>
              <a:rPr lang="en-US" dirty="0"/>
              <a:t>   while(t &gt; 0)</a:t>
            </a:r>
          </a:p>
          <a:p>
            <a:r>
              <a:rPr lang="en-US" dirty="0"/>
              <a:t>      x = x – 1;</a:t>
            </a:r>
          </a:p>
          <a:p>
            <a:r>
              <a:rPr lang="en-US" dirty="0"/>
              <a:t>      y = y + 1;</a:t>
            </a:r>
          </a:p>
          <a:p>
            <a:r>
              <a:rPr lang="en-US" dirty="0"/>
              <a:t>      t = t – 1;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815751" y="3765844"/>
                <a:ext cx="1253677" cy="5861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5751" y="3765844"/>
                <a:ext cx="1253677" cy="58618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/>
          <p:nvPr/>
        </p:nvSpPr>
        <p:spPr>
          <a:xfrm>
            <a:off x="9380312" y="3985027"/>
            <a:ext cx="553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skip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6573328" y="3581697"/>
            <a:ext cx="5403012" cy="12098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10613369" y="2818404"/>
                <a:ext cx="1253677" cy="5861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>
                                    <a:solidFill>
                                      <a:schemeClr val="bg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i="1">
                                    <a:solidFill>
                                      <a:schemeClr val="bg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bg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chemeClr val="bg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chemeClr val="bg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solidFill>
                                      <a:schemeClr val="bg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solidFill>
                                      <a:schemeClr val="bg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b="0" i="1" smtClean="0">
                                        <a:solidFill>
                                          <a:schemeClr val="bg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solidFill>
                                          <a:schemeClr val="bg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solidFill>
                                          <a:schemeClr val="bg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13369" y="2818404"/>
                <a:ext cx="1253677" cy="58618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ectangle 20"/>
          <p:cNvSpPr/>
          <p:nvPr/>
        </p:nvSpPr>
        <p:spPr>
          <a:xfrm>
            <a:off x="10102062" y="2908322"/>
            <a:ext cx="553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skip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8889556" y="2798546"/>
                <a:ext cx="1253677" cy="5861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>
                                    <a:solidFill>
                                      <a:schemeClr val="bg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i="1">
                                    <a:solidFill>
                                      <a:schemeClr val="bg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bg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chemeClr val="bg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chemeClr val="bg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solidFill>
                                      <a:schemeClr val="bg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solidFill>
                                      <a:schemeClr val="bg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b="0" i="1" smtClean="0">
                                        <a:solidFill>
                                          <a:schemeClr val="bg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solidFill>
                                          <a:schemeClr val="bg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solidFill>
                                          <a:schemeClr val="bg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89556" y="2798546"/>
                <a:ext cx="1253677" cy="58618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464067" y="2782623"/>
                <a:ext cx="2328779" cy="5861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𝐹𝑎𝑙𝑠𝑒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>
                                    <a:solidFill>
                                      <a:schemeClr val="bg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i="1">
                                    <a:solidFill>
                                      <a:schemeClr val="bg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bg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chemeClr val="bg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chemeClr val="bg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solidFill>
                                      <a:schemeClr val="bg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solidFill>
                                      <a:schemeClr val="bg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b="0" i="1" smtClean="0">
                                        <a:solidFill>
                                          <a:schemeClr val="bg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solidFill>
                                          <a:schemeClr val="bg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solidFill>
                                          <a:schemeClr val="bg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4067" y="2782623"/>
                <a:ext cx="2328779" cy="58618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Straight Connector 23"/>
          <p:cNvCxnSpPr/>
          <p:nvPr/>
        </p:nvCxnSpPr>
        <p:spPr>
          <a:xfrm>
            <a:off x="8899556" y="2694015"/>
            <a:ext cx="3065805" cy="34762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7559013" y="3967230"/>
                <a:ext cx="98405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𝐹𝑎𝑙𝑠𝑒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9013" y="3967230"/>
                <a:ext cx="984052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0303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Constraint-based verification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14468" y="2967489"/>
            <a:ext cx="2036135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(x &gt; y){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t = x – y;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 &gt; 0){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x = x – 1;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y = y + 1;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 = t – 1;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y=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1600" b="1" baseline="-25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endParaRPr lang="en-US" sz="1600" b="1" baseline="-25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x=y</a:t>
            </a:r>
            <a:r>
              <a:rPr lang="en-US" sz="1600" b="1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4468" y="2598157"/>
            <a:ext cx="667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Code</a:t>
            </a:r>
          </a:p>
        </p:txBody>
      </p:sp>
      <p:sp>
        <p:nvSpPr>
          <p:cNvPr id="7" name="Right Arrow 6"/>
          <p:cNvSpPr/>
          <p:nvPr/>
        </p:nvSpPr>
        <p:spPr>
          <a:xfrm>
            <a:off x="2791781" y="3705242"/>
            <a:ext cx="1745712" cy="586596"/>
          </a:xfrm>
          <a:prstGeom prst="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753777" y="3675375"/>
                <a:ext cx="2398862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∀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𝑖𝑛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 . 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𝑖𝑛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3777" y="3675375"/>
                <a:ext cx="2398862" cy="64633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2947058" y="4321706"/>
            <a:ext cx="125438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Verification</a:t>
            </a:r>
            <a:br>
              <a:rPr lang="en-US" dirty="0"/>
            </a:br>
            <a:r>
              <a:rPr lang="en-US" dirty="0"/>
              <a:t>Condition </a:t>
            </a:r>
            <a:br>
              <a:rPr lang="en-US" dirty="0"/>
            </a:br>
            <a:r>
              <a:rPr lang="en-US" dirty="0"/>
              <a:t>Generation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7321202" y="3548617"/>
            <a:ext cx="2259566" cy="899846"/>
            <a:chOff x="6119560" y="3938046"/>
            <a:chExt cx="2259566" cy="899846"/>
          </a:xfrm>
        </p:grpSpPr>
        <p:sp>
          <p:nvSpPr>
            <p:cNvPr id="13" name="Freeform 12"/>
            <p:cNvSpPr/>
            <p:nvPr/>
          </p:nvSpPr>
          <p:spPr>
            <a:xfrm>
              <a:off x="6119560" y="4095466"/>
              <a:ext cx="2259566" cy="586596"/>
            </a:xfrm>
            <a:custGeom>
              <a:avLst/>
              <a:gdLst>
                <a:gd name="connsiteX0" fmla="*/ 0 w 2259566"/>
                <a:gd name="connsiteY0" fmla="*/ 146649 h 586596"/>
                <a:gd name="connsiteX1" fmla="*/ 604126 w 2259566"/>
                <a:gd name="connsiteY1" fmla="*/ 146649 h 586596"/>
                <a:gd name="connsiteX2" fmla="*/ 604126 w 2259566"/>
                <a:gd name="connsiteY2" fmla="*/ 439947 h 586596"/>
                <a:gd name="connsiteX3" fmla="*/ 0 w 2259566"/>
                <a:gd name="connsiteY3" fmla="*/ 439947 h 586596"/>
                <a:gd name="connsiteX4" fmla="*/ 1966268 w 2259566"/>
                <a:gd name="connsiteY4" fmla="*/ 0 h 586596"/>
                <a:gd name="connsiteX5" fmla="*/ 2259566 w 2259566"/>
                <a:gd name="connsiteY5" fmla="*/ 293298 h 586596"/>
                <a:gd name="connsiteX6" fmla="*/ 1966268 w 2259566"/>
                <a:gd name="connsiteY6" fmla="*/ 586596 h 586596"/>
                <a:gd name="connsiteX7" fmla="*/ 1966268 w 2259566"/>
                <a:gd name="connsiteY7" fmla="*/ 439947 h 586596"/>
                <a:gd name="connsiteX8" fmla="*/ 1539277 w 2259566"/>
                <a:gd name="connsiteY8" fmla="*/ 439947 h 586596"/>
                <a:gd name="connsiteX9" fmla="*/ 1539277 w 2259566"/>
                <a:gd name="connsiteY9" fmla="*/ 146649 h 586596"/>
                <a:gd name="connsiteX10" fmla="*/ 1966268 w 2259566"/>
                <a:gd name="connsiteY10" fmla="*/ 146649 h 586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259566" h="586596">
                  <a:moveTo>
                    <a:pt x="0" y="146649"/>
                  </a:moveTo>
                  <a:lnTo>
                    <a:pt x="604126" y="146649"/>
                  </a:lnTo>
                  <a:lnTo>
                    <a:pt x="604126" y="439947"/>
                  </a:lnTo>
                  <a:lnTo>
                    <a:pt x="0" y="439947"/>
                  </a:lnTo>
                  <a:close/>
                  <a:moveTo>
                    <a:pt x="1966268" y="0"/>
                  </a:moveTo>
                  <a:lnTo>
                    <a:pt x="2259566" y="293298"/>
                  </a:lnTo>
                  <a:lnTo>
                    <a:pt x="1966268" y="586596"/>
                  </a:lnTo>
                  <a:lnTo>
                    <a:pt x="1966268" y="439947"/>
                  </a:lnTo>
                  <a:lnTo>
                    <a:pt x="1539277" y="439947"/>
                  </a:lnTo>
                  <a:lnTo>
                    <a:pt x="1539277" y="146649"/>
                  </a:lnTo>
                  <a:lnTo>
                    <a:pt x="1966268" y="146649"/>
                  </a:lnTo>
                  <a:close/>
                </a:path>
              </a:pathLst>
            </a:cu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10" name="Diagram 9"/>
            <p:cNvGraphicFramePr/>
            <p:nvPr/>
          </p:nvGraphicFramePr>
          <p:xfrm>
            <a:off x="6410943" y="3938046"/>
            <a:ext cx="1462755" cy="899846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</p:grpSp>
      <p:sp>
        <p:nvSpPr>
          <p:cNvPr id="15" name="TextBox 14"/>
          <p:cNvSpPr txBox="1"/>
          <p:nvPr/>
        </p:nvSpPr>
        <p:spPr>
          <a:xfrm>
            <a:off x="8069630" y="4598705"/>
            <a:ext cx="7627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Solver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777224" y="3583042"/>
            <a:ext cx="99738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OK</a:t>
            </a:r>
          </a:p>
        </p:txBody>
      </p:sp>
    </p:spTree>
    <p:extLst>
      <p:ext uri="{BB962C8B-B14F-4D97-AF65-F5344CB8AC3E}">
        <p14:creationId xmlns:p14="http://schemas.microsoft.com/office/powerpoint/2010/main" val="10223475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2116348" y="4813544"/>
            <a:ext cx="7878792" cy="1150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257910" y="5332842"/>
                <a:ext cx="2056012" cy="8261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𝑜𝑙𝑑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&gt;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</m:mr>
                                </m:m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7910" y="5332842"/>
                <a:ext cx="2056012" cy="82618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5364038" y="5049996"/>
            <a:ext cx="140775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 = x – y;</a:t>
            </a:r>
          </a:p>
          <a:p>
            <a:r>
              <a:rPr lang="en-US" dirty="0"/>
              <a:t>   while(t &gt; 0)</a:t>
            </a:r>
          </a:p>
          <a:p>
            <a:r>
              <a:rPr lang="en-US" dirty="0"/>
              <a:t>      x = x – 1;</a:t>
            </a:r>
          </a:p>
          <a:p>
            <a:r>
              <a:rPr lang="en-US" dirty="0"/>
              <a:t>      y = y + 1;</a:t>
            </a:r>
          </a:p>
          <a:p>
            <a:r>
              <a:rPr lang="en-US" dirty="0"/>
              <a:t>      t = t – 1;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973019" y="5468123"/>
                <a:ext cx="1253677" cy="5861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3019" y="5468123"/>
                <a:ext cx="1253677" cy="5861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9" name="Picture 10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147650" y="691970"/>
            <a:ext cx="3343275" cy="828675"/>
          </a:xfrm>
          <a:prstGeom prst="rect">
            <a:avLst/>
          </a:prstGeom>
          <a:noFill/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09268" y="3492670"/>
                <a:ext cx="2056012" cy="8261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𝑜𝑙𝑑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&gt;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</m:mr>
                                </m:m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68" y="3492670"/>
                <a:ext cx="2056012" cy="82618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/>
          <p:cNvSpPr txBox="1"/>
          <p:nvPr/>
        </p:nvSpPr>
        <p:spPr>
          <a:xfrm>
            <a:off x="2070936" y="3791722"/>
            <a:ext cx="970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 = x – y;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6679721" y="3477390"/>
                <a:ext cx="2812115" cy="1117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𝑜𝑙𝑑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&gt;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=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𝑜𝑙𝑑</m:t>
                                              </m:r>
                                            </m:sub>
                                          </m:sSub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𝑦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𝑜𝑙𝑑</m:t>
                                              </m:r>
                                            </m:sub>
                                          </m:sSub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9721" y="3477390"/>
                <a:ext cx="2812115" cy="111799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Box 28"/>
          <p:cNvSpPr txBox="1"/>
          <p:nvPr/>
        </p:nvSpPr>
        <p:spPr>
          <a:xfrm>
            <a:off x="9303439" y="3194544"/>
            <a:ext cx="140775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r>
              <a:rPr lang="en-US" dirty="0"/>
              <a:t>   while(t &gt; 0)</a:t>
            </a:r>
          </a:p>
          <a:p>
            <a:r>
              <a:rPr lang="en-US" dirty="0"/>
              <a:t>      x = x – 1;</a:t>
            </a:r>
          </a:p>
          <a:p>
            <a:r>
              <a:rPr lang="en-US" dirty="0"/>
              <a:t>      y = y + 1;</a:t>
            </a:r>
          </a:p>
          <a:p>
            <a:r>
              <a:rPr lang="en-US" dirty="0"/>
              <a:t>      t = t – 1;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10630621" y="3612671"/>
                <a:ext cx="1253677" cy="5861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30621" y="3612671"/>
                <a:ext cx="1253677" cy="58618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2962365" y="3492670"/>
                <a:ext cx="2812115" cy="1117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𝑜𝑙𝑑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&gt;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=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𝑜𝑙𝑑</m:t>
                                              </m:r>
                                            </m:sub>
                                          </m:sSub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𝑦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𝑜𝑙𝑑</m:t>
                                              </m:r>
                                            </m:sub>
                                          </m:sSub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2365" y="3492670"/>
                <a:ext cx="2812115" cy="111799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266982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2116348" y="5118347"/>
            <a:ext cx="7878792" cy="1150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257910" y="5637645"/>
                <a:ext cx="2056012" cy="8261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𝑜𝑙𝑑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&gt;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</m:mr>
                                </m:m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7910" y="5637645"/>
                <a:ext cx="2056012" cy="82618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5364038" y="5354799"/>
            <a:ext cx="140775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 = x – y;</a:t>
            </a:r>
          </a:p>
          <a:p>
            <a:r>
              <a:rPr lang="en-US" dirty="0"/>
              <a:t>   while(t &gt; 0)</a:t>
            </a:r>
          </a:p>
          <a:p>
            <a:r>
              <a:rPr lang="en-US" dirty="0"/>
              <a:t>      x = x – 1;</a:t>
            </a:r>
          </a:p>
          <a:p>
            <a:r>
              <a:rPr lang="en-US" dirty="0"/>
              <a:t>      y = y + 1;</a:t>
            </a:r>
          </a:p>
          <a:p>
            <a:r>
              <a:rPr lang="en-US" dirty="0"/>
              <a:t>      t = t – 1;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973019" y="5772926"/>
                <a:ext cx="1253677" cy="5861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3019" y="5772926"/>
                <a:ext cx="1253677" cy="5861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09268" y="3797473"/>
                <a:ext cx="2056012" cy="8261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𝑜𝑙𝑑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&gt;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</m:mr>
                                </m:m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68" y="3797473"/>
                <a:ext cx="2056012" cy="82618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/>
          <p:cNvSpPr txBox="1"/>
          <p:nvPr/>
        </p:nvSpPr>
        <p:spPr>
          <a:xfrm>
            <a:off x="2070936" y="4096525"/>
            <a:ext cx="970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 = x – y;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6915512" y="3782193"/>
                <a:ext cx="2812115" cy="1117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𝑜𝑙𝑑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&gt;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=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𝑜𝑙𝑑</m:t>
                                              </m:r>
                                            </m:sub>
                                          </m:sSub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𝑦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𝑜𝑙𝑑</m:t>
                                              </m:r>
                                            </m:sub>
                                          </m:sSub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5512" y="3782193"/>
                <a:ext cx="2812115" cy="111799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Box 28"/>
          <p:cNvSpPr txBox="1"/>
          <p:nvPr/>
        </p:nvSpPr>
        <p:spPr>
          <a:xfrm>
            <a:off x="9539230" y="3499347"/>
            <a:ext cx="140775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r>
              <a:rPr lang="en-US" dirty="0"/>
              <a:t>   while(t &gt; 0)</a:t>
            </a:r>
          </a:p>
          <a:p>
            <a:r>
              <a:rPr lang="en-US" dirty="0"/>
              <a:t>      x = x – 1;</a:t>
            </a:r>
          </a:p>
          <a:p>
            <a:r>
              <a:rPr lang="en-US" dirty="0"/>
              <a:t>      y = y + 1;</a:t>
            </a:r>
          </a:p>
          <a:p>
            <a:r>
              <a:rPr lang="en-US" dirty="0"/>
              <a:t>      t = t – 1;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10866412" y="3917474"/>
                <a:ext cx="1253677" cy="5861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6412" y="3917474"/>
                <a:ext cx="1253677" cy="58618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2962365" y="3797473"/>
                <a:ext cx="2812115" cy="1117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𝑜𝑙𝑑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&gt;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=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𝑜𝑙𝑑</m:t>
                                              </m:r>
                                            </m:sub>
                                          </m:sSub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𝑦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𝑜𝑙𝑑</m:t>
                                              </m:r>
                                            </m:sub>
                                          </m:sSub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2365" y="3797473"/>
                <a:ext cx="2812115" cy="111799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5" name="Picture 13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75790" y="516552"/>
            <a:ext cx="3962400" cy="838200"/>
          </a:xfrm>
          <a:prstGeom prst="rect">
            <a:avLst/>
          </a:prstGeom>
          <a:noFill/>
        </p:spPr>
      </p:pic>
      <p:cxnSp>
        <p:nvCxnSpPr>
          <p:cNvPr id="16" name="Straight Connector 15"/>
          <p:cNvCxnSpPr/>
          <p:nvPr/>
        </p:nvCxnSpPr>
        <p:spPr>
          <a:xfrm flipV="1">
            <a:off x="20194" y="3608423"/>
            <a:ext cx="7179987" cy="3533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86905" y="2457381"/>
                <a:ext cx="3255057" cy="1117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𝑜𝑙𝑑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&gt;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=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𝑜𝑙𝑑</m:t>
                                              </m:r>
                                            </m:sub>
                                          </m:sSub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𝑦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𝑜𝑙𝑑</m:t>
                                              </m:r>
                                            </m:sub>
                                          </m:sSub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905" y="2457381"/>
                <a:ext cx="3255057" cy="111799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3448287" y="2756433"/>
            <a:ext cx="970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 = x – y;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339716" y="2457381"/>
                <a:ext cx="2812115" cy="1117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𝑜𝑙𝑑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&gt;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=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𝑜𝑙𝑑</m:t>
                                              </m:r>
                                            </m:sub>
                                          </m:sSub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𝑦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𝑜𝑙𝑑</m:t>
                                              </m:r>
                                            </m:sub>
                                          </m:sSub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9716" y="2457381"/>
                <a:ext cx="2812115" cy="111799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60336" y="1241075"/>
                <a:ext cx="5541004" cy="11269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𝑜𝑙𝑑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&gt;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</m:mr>
                                </m:m>
                              </m:e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⇒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𝑜𝑙𝑑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&gt;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=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𝑜𝑙𝑑</m:t>
                                              </m:r>
                                            </m:sub>
                                          </m:s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𝑦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𝑜𝑙𝑑</m:t>
                                              </m:r>
                                            </m:sub>
                                          </m:sSub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36" y="1241075"/>
                <a:ext cx="5541004" cy="112697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841288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2116348" y="5118347"/>
            <a:ext cx="7878792" cy="11501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257910" y="5637645"/>
                <a:ext cx="2056012" cy="8261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i="1">
                                        <a:solidFill>
                                          <a:schemeClr val="bg1">
                                            <a:lumMod val="6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i="1">
                                          <a:solidFill>
                                            <a:schemeClr val="bg1">
                                              <a:lumMod val="6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solidFill>
                                            <a:schemeClr val="bg1">
                                              <a:lumMod val="6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  <m: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solidFill>
                                            <a:schemeClr val="bg1">
                                              <a:lumMod val="6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  <m:r>
                                        <a:rPr lang="en-US" i="1">
                                          <a:solidFill>
                                            <a:schemeClr val="bg1">
                                              <a:lumMod val="6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solidFill>
                                            <a:schemeClr val="bg1">
                                              <a:lumMod val="6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solidFill>
                                            <a:schemeClr val="bg1">
                                              <a:lumMod val="6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&gt;</m:t>
                                      </m:r>
                                      <m:r>
                                        <a:rPr lang="en-US" i="1">
                                          <a:solidFill>
                                            <a:schemeClr val="bg1">
                                              <a:lumMod val="6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</m:mr>
                                </m:m>
                              </m:e>
                              <m:e>
                                <m:r>
                                  <a:rPr lang="en-US" b="0" i="1" smtClean="0">
                                    <a:solidFill>
                                      <a:schemeClr val="bg1">
                                        <a:lumMod val="6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solidFill>
                                      <a:schemeClr val="bg1">
                                        <a:lumMod val="6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en-US" b="0" i="1" smtClean="0">
                                    <a:solidFill>
                                      <a:schemeClr val="bg1">
                                        <a:lumMod val="6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>
                  <a:solidFill>
                    <a:schemeClr val="bg1">
                      <a:lumMod val="6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7910" y="5637645"/>
                <a:ext cx="2056012" cy="82618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5364038" y="5354799"/>
            <a:ext cx="140775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t = x – y;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  while(t &gt; 0)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     x = x – 1;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     y = y + 1;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     t = t – 1;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973019" y="5772926"/>
                <a:ext cx="1253677" cy="5861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>
                                    <a:solidFill>
                                      <a:schemeClr val="bg1">
                                        <a:lumMod val="6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i="1">
                                    <a:solidFill>
                                      <a:schemeClr val="bg1">
                                        <a:lumMod val="6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bg1">
                                            <a:lumMod val="6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chemeClr val="bg1">
                                            <a:lumMod val="6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chemeClr val="bg1">
                                            <a:lumMod val="6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solidFill>
                                      <a:schemeClr val="bg1">
                                        <a:lumMod val="6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solidFill>
                                      <a:schemeClr val="bg1">
                                        <a:lumMod val="6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b="0" i="1" smtClean="0">
                                        <a:solidFill>
                                          <a:schemeClr val="bg1">
                                            <a:lumMod val="6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solidFill>
                                          <a:schemeClr val="bg1">
                                            <a:lumMod val="6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solidFill>
                                          <a:schemeClr val="bg1">
                                            <a:lumMod val="6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>
                  <a:solidFill>
                    <a:schemeClr val="bg1">
                      <a:lumMod val="6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3019" y="5772926"/>
                <a:ext cx="1253677" cy="5861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09268" y="3797473"/>
                <a:ext cx="2056012" cy="8261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i="1">
                                        <a:solidFill>
                                          <a:schemeClr val="bg1">
                                            <a:lumMod val="6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i="1">
                                          <a:solidFill>
                                            <a:schemeClr val="bg1">
                                              <a:lumMod val="6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solidFill>
                                            <a:schemeClr val="bg1">
                                              <a:lumMod val="6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  <m: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solidFill>
                                            <a:schemeClr val="bg1">
                                              <a:lumMod val="6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  <m:r>
                                        <a:rPr lang="en-US" i="1">
                                          <a:solidFill>
                                            <a:schemeClr val="bg1">
                                              <a:lumMod val="6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solidFill>
                                            <a:schemeClr val="bg1">
                                              <a:lumMod val="6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solidFill>
                                            <a:schemeClr val="bg1">
                                              <a:lumMod val="6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&gt;</m:t>
                                      </m:r>
                                      <m:r>
                                        <a:rPr lang="en-US" i="1">
                                          <a:solidFill>
                                            <a:schemeClr val="bg1">
                                              <a:lumMod val="6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</m:mr>
                                </m:m>
                              </m:e>
                              <m:e>
                                <m:r>
                                  <a:rPr lang="en-US" b="0" i="1" smtClean="0">
                                    <a:solidFill>
                                      <a:schemeClr val="bg1">
                                        <a:lumMod val="6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solidFill>
                                      <a:schemeClr val="bg1">
                                        <a:lumMod val="6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en-US" b="0" i="1" smtClean="0">
                                    <a:solidFill>
                                      <a:schemeClr val="bg1">
                                        <a:lumMod val="6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>
                  <a:solidFill>
                    <a:schemeClr val="bg1">
                      <a:lumMod val="6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68" y="3797473"/>
                <a:ext cx="2056012" cy="82618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/>
          <p:cNvSpPr txBox="1"/>
          <p:nvPr/>
        </p:nvSpPr>
        <p:spPr>
          <a:xfrm>
            <a:off x="2070936" y="4096525"/>
            <a:ext cx="970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t = x – y;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6915512" y="3782193"/>
                <a:ext cx="2812115" cy="1117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𝑜𝑙𝑑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&gt;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=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𝑜𝑙𝑑</m:t>
                                              </m:r>
                                            </m:sub>
                                          </m:sSub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𝑦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𝑜𝑙𝑑</m:t>
                                              </m:r>
                                            </m:sub>
                                          </m:sSub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5512" y="3782193"/>
                <a:ext cx="2812115" cy="111799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Box 28"/>
          <p:cNvSpPr txBox="1"/>
          <p:nvPr/>
        </p:nvSpPr>
        <p:spPr>
          <a:xfrm>
            <a:off x="9539230" y="3499347"/>
            <a:ext cx="140775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r>
              <a:rPr lang="en-US" dirty="0"/>
              <a:t>   while(t &gt; 0)</a:t>
            </a:r>
          </a:p>
          <a:p>
            <a:r>
              <a:rPr lang="en-US" dirty="0"/>
              <a:t>      x = x – 1;</a:t>
            </a:r>
          </a:p>
          <a:p>
            <a:r>
              <a:rPr lang="en-US" dirty="0"/>
              <a:t>      y = y + 1;</a:t>
            </a:r>
          </a:p>
          <a:p>
            <a:r>
              <a:rPr lang="en-US" dirty="0"/>
              <a:t>      t = t – 1;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10866412" y="3917474"/>
                <a:ext cx="1253677" cy="5861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6412" y="3917474"/>
                <a:ext cx="1253677" cy="58618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2962365" y="3797473"/>
                <a:ext cx="2812115" cy="1117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i="1">
                                        <a:solidFill>
                                          <a:schemeClr val="bg1">
                                            <a:lumMod val="6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i="1">
                                          <a:solidFill>
                                            <a:schemeClr val="bg1">
                                              <a:lumMod val="6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solidFill>
                                            <a:schemeClr val="bg1">
                                              <a:lumMod val="6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  <m: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solidFill>
                                            <a:schemeClr val="bg1">
                                              <a:lumMod val="6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  <m:r>
                                        <a:rPr lang="en-US" i="1">
                                          <a:solidFill>
                                            <a:schemeClr val="bg1">
                                              <a:lumMod val="6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&gt;</m:t>
                                          </m:r>
                                          <m: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e>
                                          <m:r>
                                            <a:rPr lang="en-US" b="0" i="1" smtClean="0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  <m:r>
                                            <a:rPr lang="en-US" b="0" i="1" smtClean="0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=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b="0" i="1" smtClean="0">
                                                  <a:solidFill>
                                                    <a:schemeClr val="bg1">
                                                      <a:lumMod val="6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b="0" i="1" smtClean="0">
                                                  <a:solidFill>
                                                    <a:schemeClr val="bg1">
                                                      <a:lumMod val="6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b="0" i="1" smtClean="0">
                                                  <a:solidFill>
                                                    <a:schemeClr val="bg1">
                                                      <a:lumMod val="6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𝑜𝑙𝑑</m:t>
                                              </m:r>
                                            </m:sub>
                                          </m:sSub>
                                          <m:r>
                                            <a:rPr lang="en-US" b="0" i="1" smtClean="0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b="0" i="1" smtClean="0">
                                                  <a:solidFill>
                                                    <a:schemeClr val="bg1">
                                                      <a:lumMod val="6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b="0" i="1" smtClean="0">
                                                  <a:solidFill>
                                                    <a:schemeClr val="bg1">
                                                      <a:lumMod val="6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𝑦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b="0" i="1" smtClean="0">
                                                  <a:solidFill>
                                                    <a:schemeClr val="bg1">
                                                      <a:lumMod val="6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𝑜𝑙𝑑</m:t>
                                              </m:r>
                                            </m:sub>
                                          </m:sSub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  <m:e>
                                <m:r>
                                  <a:rPr lang="en-US" b="0" i="1" smtClean="0">
                                    <a:solidFill>
                                      <a:schemeClr val="bg1">
                                        <a:lumMod val="6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solidFill>
                                      <a:schemeClr val="bg1">
                                        <a:lumMod val="6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en-US" b="0" i="1" smtClean="0">
                                    <a:solidFill>
                                      <a:schemeClr val="bg1">
                                        <a:lumMod val="6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>
                  <a:solidFill>
                    <a:schemeClr val="bg1">
                      <a:lumMod val="6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2365" y="3797473"/>
                <a:ext cx="2812115" cy="111799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5" name="Picture 13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75790" y="516552"/>
            <a:ext cx="3962400" cy="838200"/>
          </a:xfrm>
          <a:prstGeom prst="rect">
            <a:avLst/>
          </a:prstGeom>
          <a:noFill/>
        </p:spPr>
      </p:pic>
      <p:cxnSp>
        <p:nvCxnSpPr>
          <p:cNvPr id="16" name="Straight Connector 15"/>
          <p:cNvCxnSpPr/>
          <p:nvPr/>
        </p:nvCxnSpPr>
        <p:spPr>
          <a:xfrm flipV="1">
            <a:off x="20194" y="3608423"/>
            <a:ext cx="7179987" cy="35337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86905" y="2457381"/>
                <a:ext cx="3255057" cy="1117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i="1">
                                        <a:solidFill>
                                          <a:schemeClr val="bg1">
                                            <a:lumMod val="6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i="1">
                                          <a:solidFill>
                                            <a:schemeClr val="bg1">
                                              <a:lumMod val="6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solidFill>
                                            <a:schemeClr val="bg1">
                                              <a:lumMod val="6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  <m: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solidFill>
                                            <a:schemeClr val="bg1">
                                              <a:lumMod val="6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  <m:r>
                                        <a:rPr lang="en-US" i="1">
                                          <a:solidFill>
                                            <a:schemeClr val="bg1">
                                              <a:lumMod val="6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&gt;</m:t>
                                          </m:r>
                                          <m: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e>
                                          <m:r>
                                            <a:rPr lang="en-US" b="0" i="1" smtClean="0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b="0" i="1" smtClean="0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en-US" b="0" i="1" smtClean="0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  <m:r>
                                            <a:rPr lang="en-US" b="0" i="1" smtClean="0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=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b="0" i="1" smtClean="0">
                                                  <a:solidFill>
                                                    <a:schemeClr val="bg1">
                                                      <a:lumMod val="6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b="0" i="1" smtClean="0">
                                                  <a:solidFill>
                                                    <a:schemeClr val="bg1">
                                                      <a:lumMod val="6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b="0" i="1" smtClean="0">
                                                  <a:solidFill>
                                                    <a:schemeClr val="bg1">
                                                      <a:lumMod val="6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𝑜𝑙𝑑</m:t>
                                              </m:r>
                                            </m:sub>
                                          </m:sSub>
                                          <m:r>
                                            <a:rPr lang="en-US" b="0" i="1" smtClean="0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b="0" i="1" smtClean="0">
                                                  <a:solidFill>
                                                    <a:schemeClr val="bg1">
                                                      <a:lumMod val="6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b="0" i="1" smtClean="0">
                                                  <a:solidFill>
                                                    <a:schemeClr val="bg1">
                                                      <a:lumMod val="6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𝑦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b="0" i="1" smtClean="0">
                                                  <a:solidFill>
                                                    <a:schemeClr val="bg1">
                                                      <a:lumMod val="6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𝑜𝑙𝑑</m:t>
                                              </m:r>
                                            </m:sub>
                                          </m:sSub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  <m:e>
                                <m:r>
                                  <a:rPr lang="en-US" b="0" i="1" smtClean="0">
                                    <a:solidFill>
                                      <a:schemeClr val="bg1">
                                        <a:lumMod val="6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solidFill>
                                      <a:schemeClr val="bg1">
                                        <a:lumMod val="6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en-US" b="0" i="1" smtClean="0">
                                    <a:solidFill>
                                      <a:schemeClr val="bg1">
                                        <a:lumMod val="6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>
                  <a:solidFill>
                    <a:schemeClr val="bg1">
                      <a:lumMod val="6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905" y="2457381"/>
                <a:ext cx="3255057" cy="111799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3448287" y="2756433"/>
            <a:ext cx="970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t = x – y;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339716" y="2457381"/>
                <a:ext cx="2812115" cy="1117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i="1">
                                        <a:solidFill>
                                          <a:schemeClr val="bg1">
                                            <a:lumMod val="6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i="1">
                                          <a:solidFill>
                                            <a:schemeClr val="bg1">
                                              <a:lumMod val="6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solidFill>
                                            <a:schemeClr val="bg1">
                                              <a:lumMod val="6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  <m: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solidFill>
                                            <a:schemeClr val="bg1">
                                              <a:lumMod val="6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  <m:r>
                                        <a:rPr lang="en-US" i="1">
                                          <a:solidFill>
                                            <a:schemeClr val="bg1">
                                              <a:lumMod val="6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&gt;</m:t>
                                          </m:r>
                                          <m: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e>
                                          <m:r>
                                            <a:rPr lang="en-US" b="0" i="1" smtClean="0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  <m:r>
                                            <a:rPr lang="en-US" b="0" i="1" smtClean="0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=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b="0" i="1" smtClean="0">
                                                  <a:solidFill>
                                                    <a:schemeClr val="bg1">
                                                      <a:lumMod val="6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b="0" i="1" smtClean="0">
                                                  <a:solidFill>
                                                    <a:schemeClr val="bg1">
                                                      <a:lumMod val="6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b="0" i="1" smtClean="0">
                                                  <a:solidFill>
                                                    <a:schemeClr val="bg1">
                                                      <a:lumMod val="6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𝑜𝑙𝑑</m:t>
                                              </m:r>
                                            </m:sub>
                                          </m:sSub>
                                          <m:r>
                                            <a:rPr lang="en-US" b="0" i="1" smtClean="0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b="0" i="1" smtClean="0">
                                                  <a:solidFill>
                                                    <a:schemeClr val="bg1">
                                                      <a:lumMod val="6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b="0" i="1" smtClean="0">
                                                  <a:solidFill>
                                                    <a:schemeClr val="bg1">
                                                      <a:lumMod val="6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𝑦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b="0" i="1" smtClean="0">
                                                  <a:solidFill>
                                                    <a:schemeClr val="bg1">
                                                      <a:lumMod val="6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𝑜𝑙𝑑</m:t>
                                              </m:r>
                                            </m:sub>
                                          </m:sSub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  <m:e>
                                <m:r>
                                  <a:rPr lang="en-US" b="0" i="1" smtClean="0">
                                    <a:solidFill>
                                      <a:schemeClr val="bg1">
                                        <a:lumMod val="6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solidFill>
                                      <a:schemeClr val="bg1">
                                        <a:lumMod val="6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en-US" b="0" i="1" smtClean="0">
                                    <a:solidFill>
                                      <a:schemeClr val="bg1">
                                        <a:lumMod val="6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>
                  <a:solidFill>
                    <a:schemeClr val="bg1">
                      <a:lumMod val="6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9716" y="2457381"/>
                <a:ext cx="2812115" cy="111799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60336" y="1241075"/>
                <a:ext cx="5541004" cy="11269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 smtClean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i="1">
                                        <a:solidFill>
                                          <a:schemeClr val="bg1">
                                            <a:lumMod val="6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i="1">
                                          <a:solidFill>
                                            <a:schemeClr val="bg1">
                                              <a:lumMod val="6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solidFill>
                                            <a:schemeClr val="bg1">
                                              <a:lumMod val="6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  <m: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solidFill>
                                            <a:schemeClr val="bg1">
                                              <a:lumMod val="6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  <m:r>
                                        <a:rPr lang="en-US" i="1">
                                          <a:solidFill>
                                            <a:schemeClr val="bg1">
                                              <a:lumMod val="6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solidFill>
                                            <a:schemeClr val="bg1">
                                              <a:lumMod val="6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solidFill>
                                            <a:schemeClr val="bg1">
                                              <a:lumMod val="6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&gt;</m:t>
                                      </m:r>
                                      <m:r>
                                        <a:rPr lang="en-US" i="1">
                                          <a:solidFill>
                                            <a:schemeClr val="bg1">
                                              <a:lumMod val="6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</m:mr>
                                </m:m>
                              </m:e>
                              <m:e>
                                <m:r>
                                  <a:rPr lang="en-US" i="1">
                                    <a:solidFill>
                                      <a:schemeClr val="bg1">
                                        <a:lumMod val="6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i="1">
                                    <a:solidFill>
                                      <a:schemeClr val="bg1">
                                        <a:lumMod val="6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en-US" i="1">
                                    <a:solidFill>
                                      <a:schemeClr val="bg1">
                                        <a:lumMod val="6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b="0" i="1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i="1">
                                        <a:solidFill>
                                          <a:schemeClr val="bg1">
                                            <a:lumMod val="6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i="1">
                                          <a:solidFill>
                                            <a:schemeClr val="bg1">
                                              <a:lumMod val="6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solidFill>
                                            <a:schemeClr val="bg1">
                                              <a:lumMod val="6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  <m: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solidFill>
                                            <a:schemeClr val="bg1">
                                              <a:lumMod val="6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  <m:r>
                                        <a:rPr lang="en-US" i="1">
                                          <a:solidFill>
                                            <a:schemeClr val="bg1">
                                              <a:lumMod val="6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&gt;</m:t>
                                          </m:r>
                                          <m: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e>
                                          <m: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  <m: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=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solidFill>
                                                    <a:schemeClr val="bg1">
                                                      <a:lumMod val="6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solidFill>
                                                    <a:schemeClr val="bg1">
                                                      <a:lumMod val="6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solidFill>
                                                    <a:schemeClr val="bg1">
                                                      <a:lumMod val="6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𝑜𝑙𝑑</m:t>
                                              </m:r>
                                            </m:sub>
                                          </m:sSub>
                                          <m:r>
                                            <a:rPr lang="en-US" i="1">
                                              <a:solidFill>
                                                <a:schemeClr val="bg1">
                                                  <a:lumMod val="6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solidFill>
                                                    <a:schemeClr val="bg1">
                                                      <a:lumMod val="6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solidFill>
                                                    <a:schemeClr val="bg1">
                                                      <a:lumMod val="6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𝑦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solidFill>
                                                    <a:schemeClr val="bg1">
                                                      <a:lumMod val="6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𝑜𝑙𝑑</m:t>
                                              </m:r>
                                            </m:sub>
                                          </m:sSub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  <m:e>
                                <m:r>
                                  <a:rPr lang="en-US" i="1">
                                    <a:solidFill>
                                      <a:schemeClr val="bg1">
                                        <a:lumMod val="6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i="1">
                                    <a:solidFill>
                                      <a:schemeClr val="bg1">
                                        <a:lumMod val="6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en-US" i="1">
                                    <a:solidFill>
                                      <a:schemeClr val="bg1">
                                        <a:lumMod val="6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>
                  <a:solidFill>
                    <a:schemeClr val="bg1">
                      <a:lumMod val="6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36" y="1241075"/>
                <a:ext cx="5541004" cy="112697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40402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51140" y="5137220"/>
            <a:ext cx="10294188" cy="1033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223407" y="5401193"/>
                <a:ext cx="2812115" cy="1117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𝑜𝑙𝑑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&gt;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=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𝑜𝑙𝑑</m:t>
                                              </m:r>
                                            </m:sub>
                                          </m:sSub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𝑦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𝑜𝑙𝑑</m:t>
                                              </m:r>
                                            </m:sub>
                                          </m:sSub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3407" y="5401193"/>
                <a:ext cx="2812115" cy="1117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Box 28"/>
          <p:cNvSpPr txBox="1"/>
          <p:nvPr/>
        </p:nvSpPr>
        <p:spPr>
          <a:xfrm>
            <a:off x="5847125" y="5118347"/>
            <a:ext cx="140775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r>
              <a:rPr lang="en-US" dirty="0"/>
              <a:t>   while(t &gt; 0)</a:t>
            </a:r>
          </a:p>
          <a:p>
            <a:r>
              <a:rPr lang="en-US" dirty="0"/>
              <a:t>      x = x – 1;</a:t>
            </a:r>
          </a:p>
          <a:p>
            <a:r>
              <a:rPr lang="en-US" dirty="0"/>
              <a:t>      y = y + 1;</a:t>
            </a:r>
          </a:p>
          <a:p>
            <a:r>
              <a:rPr lang="en-US" dirty="0"/>
              <a:t>      t = t – 1;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7174307" y="5536474"/>
                <a:ext cx="1253677" cy="5861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4307" y="5536474"/>
                <a:ext cx="1253677" cy="5861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9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71090" y="277632"/>
            <a:ext cx="3848100" cy="828675"/>
          </a:xfrm>
          <a:prstGeom prst="rect">
            <a:avLst/>
          </a:prstGeom>
          <a:noFill/>
        </p:spPr>
      </p:pic>
      <p:pic>
        <p:nvPicPr>
          <p:cNvPr id="21" name="Picture 1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956790" y="1229669"/>
            <a:ext cx="3962400" cy="838200"/>
          </a:xfrm>
          <a:prstGeom prst="rect">
            <a:avLst/>
          </a:prstGeom>
          <a:noFill/>
        </p:spPr>
      </p:pic>
      <p:sp>
        <p:nvSpPr>
          <p:cNvPr id="24" name="TextBox 23"/>
          <p:cNvSpPr txBox="1"/>
          <p:nvPr/>
        </p:nvSpPr>
        <p:spPr>
          <a:xfrm>
            <a:off x="4728564" y="3454903"/>
            <a:ext cx="140775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r>
              <a:rPr lang="en-US" dirty="0"/>
              <a:t>   while(t &gt; 0)</a:t>
            </a:r>
          </a:p>
          <a:p>
            <a:r>
              <a:rPr lang="en-US" dirty="0"/>
              <a:t>      x = x – 1;</a:t>
            </a:r>
          </a:p>
          <a:p>
            <a:r>
              <a:rPr lang="en-US" dirty="0"/>
              <a:t>      y = y + 1;</a:t>
            </a:r>
          </a:p>
          <a:p>
            <a:r>
              <a:rPr lang="en-US" dirty="0"/>
              <a:t>      t = t – 1;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3938511" y="4096764"/>
                <a:ext cx="77559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8511" y="4096764"/>
                <a:ext cx="775597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6150778" y="4156785"/>
                <a:ext cx="248542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40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∧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𝑛𝑜𝑡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&gt;0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0778" y="4156785"/>
                <a:ext cx="2485424" cy="4616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6902" y="3824129"/>
                <a:ext cx="3329373" cy="11269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𝑜𝑙𝑑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&gt;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=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𝑜𝑙𝑑</m:t>
                                              </m:r>
                                            </m:sub>
                                          </m:s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𝑦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𝑜𝑙𝑑</m:t>
                                              </m:r>
                                            </m:sub>
                                          </m:sSub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2" y="3824129"/>
                <a:ext cx="3329373" cy="112697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9190008" y="4036303"/>
                <a:ext cx="2922788" cy="5821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∧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𝑛𝑜𝑡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&gt;0⇒</m:t>
                      </m:r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90008" y="4036303"/>
                <a:ext cx="2922788" cy="58214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6" name="Straight Connector 35"/>
          <p:cNvCxnSpPr/>
          <p:nvPr/>
        </p:nvCxnSpPr>
        <p:spPr>
          <a:xfrm>
            <a:off x="3938511" y="3603798"/>
            <a:ext cx="459588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5768301" y="2278824"/>
            <a:ext cx="133241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r>
              <a:rPr lang="en-US" dirty="0"/>
              <a:t>      x = x – 1;</a:t>
            </a:r>
          </a:p>
          <a:p>
            <a:r>
              <a:rPr lang="en-US" dirty="0"/>
              <a:t>      y = y + 1;</a:t>
            </a:r>
          </a:p>
          <a:p>
            <a:r>
              <a:rPr lang="en-US" dirty="0"/>
              <a:t>      t = t – 1;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4141407" y="2748529"/>
                <a:ext cx="196419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∧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&gt;0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1407" y="2748529"/>
                <a:ext cx="1964192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7041587" y="2775800"/>
                <a:ext cx="69057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1587" y="2775800"/>
                <a:ext cx="690574" cy="46166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90872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Loop Invariant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idx="1"/>
              </p:nvPr>
            </p:nvSpPr>
            <p:spPr>
              <a:xfrm>
                <a:off x="1592494" y="2281435"/>
                <a:ext cx="9761306" cy="3895528"/>
              </a:xfrm>
            </p:spPr>
            <p:txBody>
              <a:bodyPr/>
              <a:lstStyle/>
              <a:p>
                <a:r>
                  <a:rPr lang="en-US" dirty="0"/>
                  <a:t>Need to find invariant A such that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𝑃𝑟𝑒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∧¬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𝑃𝑜𝑠𝑡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∧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{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92494" y="2281435"/>
                <a:ext cx="9761306" cy="3895528"/>
              </a:xfrm>
              <a:blipFill>
                <a:blip r:embed="rId2"/>
                <a:stretch>
                  <a:fillRect t="-25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4044519" y="1587261"/>
            <a:ext cx="28800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{Pre} while(p) c {Post}</a:t>
            </a:r>
          </a:p>
        </p:txBody>
      </p:sp>
    </p:spTree>
    <p:extLst>
      <p:ext uri="{BB962C8B-B14F-4D97-AF65-F5344CB8AC3E}">
        <p14:creationId xmlns:p14="http://schemas.microsoft.com/office/powerpoint/2010/main" val="26929877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105333" y="3411820"/>
                <a:ext cx="3329373" cy="11269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𝑜𝑙𝑑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&gt;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=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𝑜𝑙𝑑</m:t>
                                              </m:r>
                                            </m:sub>
                                          </m:s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𝑦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𝑜𝑙𝑑</m:t>
                                              </m:r>
                                            </m:sub>
                                          </m:sSub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5333" y="3411820"/>
                <a:ext cx="3329373" cy="11269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960408" y="5508545"/>
                <a:ext cx="2922788" cy="5821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∧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𝑛𝑜𝑡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&gt;0⇒</m:t>
                      </m:r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0408" y="5508545"/>
                <a:ext cx="2922788" cy="58214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670067" y="1651971"/>
            <a:ext cx="133241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r>
              <a:rPr lang="en-US" dirty="0"/>
              <a:t>      x = x – 1;</a:t>
            </a:r>
          </a:p>
          <a:p>
            <a:r>
              <a:rPr lang="en-US" dirty="0"/>
              <a:t>      y = y + 1;</a:t>
            </a:r>
          </a:p>
          <a:p>
            <a:r>
              <a:rPr lang="en-US" dirty="0"/>
              <a:t>      t = t – 1;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043173" y="2121676"/>
                <a:ext cx="196419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∧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&gt;0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173" y="2121676"/>
                <a:ext cx="1964192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943353" y="2148947"/>
                <a:ext cx="69057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3353" y="2148947"/>
                <a:ext cx="690574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242615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358D9-2D13-6313-3508-EDE83163B2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9D47D-ECF1-5FDE-E318-5899C73C0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F4B4F92-899A-1D51-70A7-76808A8F207E}"/>
                  </a:ext>
                </a:extLst>
              </p:cNvPr>
              <p:cNvSpPr txBox="1"/>
              <p:nvPr/>
            </p:nvSpPr>
            <p:spPr>
              <a:xfrm>
                <a:off x="1105333" y="3411820"/>
                <a:ext cx="3329373" cy="11269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𝑜𝑙𝑑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eqArr>
                                        <m:eqArr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&gt;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=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𝑜𝑙𝑑</m:t>
                                              </m:r>
                                            </m:sub>
                                          </m:s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𝑦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𝑜𝑙𝑑</m:t>
                                              </m:r>
                                            </m:sub>
                                          </m:sSub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F4B4F92-899A-1D51-70A7-76808A8F20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5333" y="3411820"/>
                <a:ext cx="3329373" cy="11269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6B56AC3-0456-1756-C932-7264E1A88180}"/>
                  </a:ext>
                </a:extLst>
              </p:cNvPr>
              <p:cNvSpPr txBox="1"/>
              <p:nvPr/>
            </p:nvSpPr>
            <p:spPr>
              <a:xfrm>
                <a:off x="960408" y="5508545"/>
                <a:ext cx="2922788" cy="5821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∧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𝑛𝑜𝑡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&gt;0⇒</m:t>
                      </m:r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6B56AC3-0456-1756-C932-7264E1A881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0408" y="5508545"/>
                <a:ext cx="2922788" cy="58214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C786AF9C-9733-4206-1DA5-2899AED2B11A}"/>
              </a:ext>
            </a:extLst>
          </p:cNvPr>
          <p:cNvSpPr txBox="1"/>
          <p:nvPr/>
        </p:nvSpPr>
        <p:spPr>
          <a:xfrm>
            <a:off x="2670067" y="1651971"/>
            <a:ext cx="133241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r>
              <a:rPr lang="en-US" dirty="0"/>
              <a:t>      x = x – 1;</a:t>
            </a:r>
          </a:p>
          <a:p>
            <a:r>
              <a:rPr lang="en-US" dirty="0"/>
              <a:t>      y = y + 1;</a:t>
            </a:r>
          </a:p>
          <a:p>
            <a:r>
              <a:rPr lang="en-US" dirty="0"/>
              <a:t>      t = t – 1;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7EF16FB-516C-6DBE-C8F6-75D84128CBCA}"/>
                  </a:ext>
                </a:extLst>
              </p:cNvPr>
              <p:cNvSpPr txBox="1"/>
              <p:nvPr/>
            </p:nvSpPr>
            <p:spPr>
              <a:xfrm>
                <a:off x="1043173" y="2121676"/>
                <a:ext cx="196419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∧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&gt;0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7EF16FB-516C-6DBE-C8F6-75D84128CB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173" y="2121676"/>
                <a:ext cx="1964192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1A88651-007F-57E7-FE09-B0550870595A}"/>
                  </a:ext>
                </a:extLst>
              </p:cNvPr>
              <p:cNvSpPr txBox="1"/>
              <p:nvPr/>
            </p:nvSpPr>
            <p:spPr>
              <a:xfrm>
                <a:off x="3943353" y="2148947"/>
                <a:ext cx="69057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1A88651-007F-57E7-FE09-B055087059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3353" y="2148947"/>
                <a:ext cx="690574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517E3AD-5B2F-800D-E8DE-89E480C118BE}"/>
                  </a:ext>
                </a:extLst>
              </p:cNvPr>
              <p:cNvSpPr txBox="1"/>
              <p:nvPr/>
            </p:nvSpPr>
            <p:spPr>
              <a:xfrm>
                <a:off x="6845121" y="2443187"/>
                <a:ext cx="1646413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−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𝑜𝑙𝑑</m:t>
                          </m:r>
                        </m:sub>
                      </m:sSub>
                    </m:oMath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𝑜𝑙𝑑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b="0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517E3AD-5B2F-800D-E8DE-89E480C118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5121" y="2443187"/>
                <a:ext cx="1646413" cy="92333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4E5D02B8-42DB-4E79-A38C-2165D460EC70}"/>
              </a:ext>
            </a:extLst>
          </p:cNvPr>
          <p:cNvSpPr txBox="1"/>
          <p:nvPr/>
        </p:nvSpPr>
        <p:spPr>
          <a:xfrm>
            <a:off x="6007995" y="2026427"/>
            <a:ext cx="13363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How about: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1EEE9E1-FE68-BB4E-7EE9-3DF6E53A360A}"/>
              </a:ext>
            </a:extLst>
          </p:cNvPr>
          <p:cNvCxnSpPr>
            <a:cxnSpLocks/>
          </p:cNvCxnSpPr>
          <p:nvPr/>
        </p:nvCxnSpPr>
        <p:spPr>
          <a:xfrm flipV="1">
            <a:off x="746976" y="5206029"/>
            <a:ext cx="3196377" cy="1113885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FD13745-DAE1-C9FF-237E-AF75BAC7BA17}"/>
                  </a:ext>
                </a:extLst>
              </p:cNvPr>
              <p:cNvSpPr txBox="1"/>
              <p:nvPr/>
            </p:nvSpPr>
            <p:spPr>
              <a:xfrm>
                <a:off x="6895252" y="3095724"/>
                <a:ext cx="76418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≥0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FD13745-DAE1-C9FF-237E-AF75BAC7BA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5252" y="3095724"/>
                <a:ext cx="764184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CB1C9E6-E99C-9ECF-41AC-6DBCE216D3EC}"/>
                  </a:ext>
                </a:extLst>
              </p:cNvPr>
              <p:cNvSpPr txBox="1"/>
              <p:nvPr/>
            </p:nvSpPr>
            <p:spPr>
              <a:xfrm>
                <a:off x="6213677" y="2482968"/>
                <a:ext cx="66620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≔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CB1C9E6-E99C-9ECF-41AC-6DBCE216D3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3677" y="2482968"/>
                <a:ext cx="666208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4184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700" y="29189"/>
            <a:ext cx="9537874" cy="1325563"/>
          </a:xfrm>
        </p:spPr>
        <p:txBody>
          <a:bodyPr/>
          <a:lstStyle/>
          <a:p>
            <a:r>
              <a:rPr lang="en-US" dirty="0"/>
              <a:t>From partial to total correctness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524000" y="1295400"/>
                <a:ext cx="9144000" cy="2133600"/>
              </a:xfrm>
            </p:spPr>
            <p:txBody>
              <a:bodyPr/>
              <a:lstStyle/>
              <a:p>
                <a:r>
                  <a:rPr lang="en-US" dirty="0"/>
                  <a:t>Total correctness judgment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⊢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𝐴</m:t>
                        </m:r>
                      </m:e>
                    </m:d>
                    <m:r>
                      <a:rPr lang="en-US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𝑐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 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𝐵</m:t>
                        </m:r>
                      </m:e>
                    </m:d>
                  </m:oMath>
                </a14:m>
                <a:endParaRPr lang="en-US" b="0" dirty="0">
                  <a:ea typeface="Cambria Math"/>
                </a:endParaRPr>
              </a:p>
              <a:p>
                <a:pPr lvl="1"/>
                <a:r>
                  <a:rPr lang="en-US" dirty="0"/>
                  <a:t>Just like before, but must also prove termination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24000" y="1295400"/>
                <a:ext cx="9144000" cy="2133600"/>
              </a:xfrm>
              <a:blipFill>
                <a:blip r:embed="rId2"/>
                <a:stretch>
                  <a:fillRect t="-48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2499" y="3432969"/>
            <a:ext cx="4964502" cy="799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3343115"/>
            <a:ext cx="5715000" cy="93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1" y="5029200"/>
            <a:ext cx="5940425" cy="95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836581" y="6198245"/>
            <a:ext cx="18629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What about loops</a:t>
            </a:r>
          </a:p>
        </p:txBody>
      </p:sp>
    </p:spTree>
    <p:extLst>
      <p:ext uri="{BB962C8B-B14F-4D97-AF65-F5344CB8AC3E}">
        <p14:creationId xmlns:p14="http://schemas.microsoft.com/office/powerpoint/2010/main" val="426109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Rank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295400"/>
            <a:ext cx="9144000" cy="2362200"/>
          </a:xfrm>
        </p:spPr>
        <p:txBody>
          <a:bodyPr/>
          <a:lstStyle/>
          <a:p>
            <a:r>
              <a:rPr lang="en-US" dirty="0"/>
              <a:t>Function F of the state that</a:t>
            </a:r>
          </a:p>
          <a:p>
            <a:pPr lvl="1"/>
            <a:r>
              <a:rPr lang="en-US" dirty="0"/>
              <a:t>a) Maps state to an integer</a:t>
            </a:r>
          </a:p>
          <a:p>
            <a:pPr lvl="1"/>
            <a:r>
              <a:rPr lang="en-US" dirty="0"/>
              <a:t>b) Decreases with every iteration of the loop</a:t>
            </a:r>
          </a:p>
          <a:p>
            <a:pPr lvl="1"/>
            <a:r>
              <a:rPr lang="en-US" dirty="0"/>
              <a:t>c) Is guaranteed to stay greater than zero</a:t>
            </a:r>
          </a:p>
          <a:p>
            <a:pPr lvl="1"/>
            <a:r>
              <a:rPr lang="en-US" dirty="0"/>
              <a:t>Also called variant function</a:t>
            </a:r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879371"/>
            <a:ext cx="6457950" cy="944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ounded Rectangular Callout 3"/>
          <p:cNvSpPr/>
          <p:nvPr/>
        </p:nvSpPr>
        <p:spPr>
          <a:xfrm>
            <a:off x="8189343" y="1477993"/>
            <a:ext cx="2869721" cy="1754038"/>
          </a:xfrm>
          <a:prstGeom prst="wedgeRoundRectCallout">
            <a:avLst>
              <a:gd name="adj1" fmla="val -108008"/>
              <a:gd name="adj2" fmla="val 8982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z is just a fresh variable not used elsewhere in the expressions</a:t>
            </a:r>
          </a:p>
        </p:txBody>
      </p:sp>
    </p:spTree>
    <p:extLst>
      <p:ext uri="{BB962C8B-B14F-4D97-AF65-F5344CB8AC3E}">
        <p14:creationId xmlns:p14="http://schemas.microsoft.com/office/powerpoint/2010/main" val="39139461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we prove this?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91000" y="2819400"/>
            <a:ext cx="2704587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[ x=x0 and y=y0 and x &gt; y ]</a:t>
            </a:r>
          </a:p>
          <a:p>
            <a:r>
              <a:rPr lang="en-US" dirty="0"/>
              <a:t>if(x &gt; y){</a:t>
            </a:r>
          </a:p>
          <a:p>
            <a:r>
              <a:rPr lang="en-US" dirty="0"/>
              <a:t>  t = x – y;</a:t>
            </a:r>
          </a:p>
          <a:p>
            <a:r>
              <a:rPr lang="en-US" dirty="0"/>
              <a:t>  while(t &gt; 0){</a:t>
            </a:r>
          </a:p>
          <a:p>
            <a:r>
              <a:rPr lang="en-US" dirty="0"/>
              <a:t>    x = x – 1;</a:t>
            </a:r>
          </a:p>
          <a:p>
            <a:r>
              <a:rPr lang="en-US" dirty="0"/>
              <a:t>    y = y + 1;</a:t>
            </a:r>
          </a:p>
          <a:p>
            <a:r>
              <a:rPr lang="en-US" dirty="0"/>
              <a:t>    t = t – 1;</a:t>
            </a:r>
          </a:p>
          <a:p>
            <a:r>
              <a:rPr lang="en-US" dirty="0"/>
              <a:t>  }</a:t>
            </a:r>
          </a:p>
          <a:p>
            <a:r>
              <a:rPr lang="en-US" dirty="0"/>
              <a:t>}</a:t>
            </a:r>
          </a:p>
          <a:p>
            <a:r>
              <a:rPr lang="en-US" b="1" dirty="0"/>
              <a:t>[y=x0 and x=y0 ]</a:t>
            </a:r>
          </a:p>
        </p:txBody>
      </p:sp>
    </p:spTree>
    <p:extLst>
      <p:ext uri="{BB962C8B-B14F-4D97-AF65-F5344CB8AC3E}">
        <p14:creationId xmlns:p14="http://schemas.microsoft.com/office/powerpoint/2010/main" val="2127274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 and Synthesis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06147" y="2967489"/>
                <a:ext cx="2521844" cy="25545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>
                    <a:solidFill>
                      <a:schemeClr val="accent2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if</a:t>
                </a:r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(x &gt; y){</a:t>
                </a:r>
              </a:p>
              <a:p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t = x – y;</a:t>
                </a:r>
              </a:p>
              <a:p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</a:t>
                </a:r>
                <a:r>
                  <a:rPr lang="en-US" sz="1600" b="1" dirty="0">
                    <a:solidFill>
                      <a:schemeClr val="accent2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while</a:t>
                </a:r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(t &gt; 0){</a:t>
                </a:r>
              </a:p>
              <a:p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  x = x – </a:t>
                </a:r>
                <a14:m>
                  <m:oMath xmlns:m="http://schemas.openxmlformats.org/officeDocument/2006/math">
                    <m:r>
                      <a:rPr lang="en-US" sz="1600" b="1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𝝓</m:t>
                    </m:r>
                  </m:oMath>
                </a14:m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(??</a:t>
                </a:r>
                <a:r>
                  <a:rPr lang="en-US" sz="1600" b="1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);</a:t>
                </a:r>
              </a:p>
              <a:p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  y = y + </a:t>
                </a:r>
                <a14:m>
                  <m:oMath xmlns:m="http://schemas.openxmlformats.org/officeDocument/2006/math">
                    <m:r>
                      <a:rPr lang="en-US" sz="1600" b="1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𝝓</m:t>
                    </m:r>
                  </m:oMath>
                </a14:m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(??</a:t>
                </a:r>
                <a:r>
                  <a:rPr lang="en-US" sz="1600" b="1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2</a:t>
                </a:r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);</a:t>
                </a:r>
              </a:p>
              <a:p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  t = t – </a:t>
                </a:r>
                <a14:m>
                  <m:oMath xmlns:m="http://schemas.openxmlformats.org/officeDocument/2006/math">
                    <m:r>
                      <a:rPr lang="en-US" sz="1600" b="1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𝝓</m:t>
                    </m:r>
                  </m:oMath>
                </a14:m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(??</a:t>
                </a:r>
                <a:r>
                  <a:rPr lang="en-US" sz="1600" b="1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3</a:t>
                </a:r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);</a:t>
                </a:r>
              </a:p>
              <a:p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}</a:t>
                </a:r>
              </a:p>
              <a:p>
                <a:r>
                  <a:rPr lang="en-US" sz="1600" b="1" dirty="0">
                    <a:solidFill>
                      <a:schemeClr val="accent2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  assert</a:t>
                </a:r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y=</a:t>
                </a:r>
                <a:r>
                  <a:rPr lang="en-US" sz="1600" b="1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x</a:t>
                </a:r>
                <a:r>
                  <a:rPr lang="en-US" sz="1600" b="1" baseline="-25000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in</a:t>
                </a:r>
                <a:endParaRPr lang="en-US" sz="1600" b="1" baseline="-2500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</a:t>
                </a:r>
                <a:r>
                  <a:rPr lang="en-US" sz="1600" b="1" dirty="0">
                    <a:solidFill>
                      <a:schemeClr val="accent2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assert</a:t>
                </a:r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x=y</a:t>
                </a:r>
                <a:r>
                  <a:rPr lang="en-US" sz="1600" b="1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in</a:t>
                </a:r>
                <a:endParaRPr lang="en-US" sz="1600" b="1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}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147" y="2967489"/>
                <a:ext cx="2521844" cy="2554545"/>
              </a:xfrm>
              <a:prstGeom prst="rect">
                <a:avLst/>
              </a:prstGeom>
              <a:blipFill>
                <a:blip r:embed="rId2"/>
                <a:stretch>
                  <a:fillRect l="-1208" t="-716" r="-483" b="-21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380910" y="2598157"/>
            <a:ext cx="667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Code</a:t>
            </a:r>
          </a:p>
        </p:txBody>
      </p:sp>
      <p:sp>
        <p:nvSpPr>
          <p:cNvPr id="7" name="Right Arrow 6"/>
          <p:cNvSpPr/>
          <p:nvPr/>
        </p:nvSpPr>
        <p:spPr>
          <a:xfrm>
            <a:off x="2791781" y="3705242"/>
            <a:ext cx="1538679" cy="586596"/>
          </a:xfrm>
          <a:prstGeom prst="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207432" y="3675375"/>
                <a:ext cx="363638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∃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𝜙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. ∀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𝑖𝑛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 . 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𝑖𝑛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𝜙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7432" y="3675375"/>
                <a:ext cx="3636380" cy="64633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2860903" y="4321706"/>
            <a:ext cx="125438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Verification</a:t>
            </a:r>
            <a:br>
              <a:rPr lang="en-US" dirty="0"/>
            </a:br>
            <a:r>
              <a:rPr lang="en-US" dirty="0"/>
              <a:t>Condition </a:t>
            </a:r>
            <a:br>
              <a:rPr lang="en-US" dirty="0"/>
            </a:br>
            <a:r>
              <a:rPr lang="en-US" dirty="0"/>
              <a:t>Generation</a:t>
            </a:r>
          </a:p>
        </p:txBody>
      </p:sp>
      <p:sp>
        <p:nvSpPr>
          <p:cNvPr id="13" name="Freeform 12"/>
          <p:cNvSpPr/>
          <p:nvPr/>
        </p:nvSpPr>
        <p:spPr>
          <a:xfrm>
            <a:off x="8063081" y="3706037"/>
            <a:ext cx="2259566" cy="586596"/>
          </a:xfrm>
          <a:custGeom>
            <a:avLst/>
            <a:gdLst>
              <a:gd name="connsiteX0" fmla="*/ 0 w 2259566"/>
              <a:gd name="connsiteY0" fmla="*/ 146649 h 586596"/>
              <a:gd name="connsiteX1" fmla="*/ 604126 w 2259566"/>
              <a:gd name="connsiteY1" fmla="*/ 146649 h 586596"/>
              <a:gd name="connsiteX2" fmla="*/ 604126 w 2259566"/>
              <a:gd name="connsiteY2" fmla="*/ 439947 h 586596"/>
              <a:gd name="connsiteX3" fmla="*/ 0 w 2259566"/>
              <a:gd name="connsiteY3" fmla="*/ 439947 h 586596"/>
              <a:gd name="connsiteX4" fmla="*/ 1966268 w 2259566"/>
              <a:gd name="connsiteY4" fmla="*/ 0 h 586596"/>
              <a:gd name="connsiteX5" fmla="*/ 2259566 w 2259566"/>
              <a:gd name="connsiteY5" fmla="*/ 293298 h 586596"/>
              <a:gd name="connsiteX6" fmla="*/ 1966268 w 2259566"/>
              <a:gd name="connsiteY6" fmla="*/ 586596 h 586596"/>
              <a:gd name="connsiteX7" fmla="*/ 1966268 w 2259566"/>
              <a:gd name="connsiteY7" fmla="*/ 439947 h 586596"/>
              <a:gd name="connsiteX8" fmla="*/ 1539277 w 2259566"/>
              <a:gd name="connsiteY8" fmla="*/ 439947 h 586596"/>
              <a:gd name="connsiteX9" fmla="*/ 1539277 w 2259566"/>
              <a:gd name="connsiteY9" fmla="*/ 146649 h 586596"/>
              <a:gd name="connsiteX10" fmla="*/ 1966268 w 2259566"/>
              <a:gd name="connsiteY10" fmla="*/ 146649 h 586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259566" h="586596">
                <a:moveTo>
                  <a:pt x="0" y="146649"/>
                </a:moveTo>
                <a:lnTo>
                  <a:pt x="604126" y="146649"/>
                </a:lnTo>
                <a:lnTo>
                  <a:pt x="604126" y="439947"/>
                </a:lnTo>
                <a:lnTo>
                  <a:pt x="0" y="439947"/>
                </a:lnTo>
                <a:close/>
                <a:moveTo>
                  <a:pt x="1966268" y="0"/>
                </a:moveTo>
                <a:lnTo>
                  <a:pt x="2259566" y="293298"/>
                </a:lnTo>
                <a:lnTo>
                  <a:pt x="1966268" y="586596"/>
                </a:lnTo>
                <a:lnTo>
                  <a:pt x="1966268" y="439947"/>
                </a:lnTo>
                <a:lnTo>
                  <a:pt x="1539277" y="439947"/>
                </a:lnTo>
                <a:lnTo>
                  <a:pt x="1539277" y="146649"/>
                </a:lnTo>
                <a:lnTo>
                  <a:pt x="1966268" y="146649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8862207" y="3444542"/>
            <a:ext cx="57740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>
                <a:solidFill>
                  <a:schemeClr val="accent2">
                    <a:lumMod val="75000"/>
                  </a:schemeClr>
                </a:solidFill>
              </a:rPr>
              <a:t>?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0447144" y="3675374"/>
                <a:ext cx="614592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>
                          <a:latin typeface="Cambria Math" panose="02040503050406030204" pitchFamily="18" charset="0"/>
                        </a:rPr>
                        <m:t>𝜙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47144" y="3675374"/>
                <a:ext cx="614592" cy="64633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ounded Rectangular Callout 10"/>
          <p:cNvSpPr/>
          <p:nvPr/>
        </p:nvSpPr>
        <p:spPr>
          <a:xfrm>
            <a:off x="7890295" y="4836543"/>
            <a:ext cx="2375140" cy="1437736"/>
          </a:xfrm>
          <a:prstGeom prst="wedgeRoundRectCallout">
            <a:avLst>
              <a:gd name="adj1" fmla="val 3020"/>
              <a:gd name="adj2" fmla="val -8390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Historically, solvers that can deal with quantifier alternations have not been very scalable</a:t>
            </a:r>
          </a:p>
        </p:txBody>
      </p:sp>
    </p:spTree>
    <p:extLst>
      <p:ext uri="{BB962C8B-B14F-4D97-AF65-F5344CB8AC3E}">
        <p14:creationId xmlns:p14="http://schemas.microsoft.com/office/powerpoint/2010/main" val="343204447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659552" y="5109599"/>
            <a:ext cx="140775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r>
              <a:rPr lang="en-US" dirty="0"/>
              <a:t>   while(t &gt; 0)</a:t>
            </a:r>
          </a:p>
          <a:p>
            <a:r>
              <a:rPr lang="en-US" dirty="0"/>
              <a:t>      x = x – 1;</a:t>
            </a:r>
          </a:p>
          <a:p>
            <a:r>
              <a:rPr lang="en-US" dirty="0"/>
              <a:t>      y = y + 1;</a:t>
            </a:r>
          </a:p>
          <a:p>
            <a:r>
              <a:rPr lang="en-US" dirty="0"/>
              <a:t>      t = t – 1;</a:t>
            </a:r>
          </a:p>
        </p:txBody>
      </p:sp>
      <p:cxnSp>
        <p:nvCxnSpPr>
          <p:cNvPr id="36" name="Straight Connector 35"/>
          <p:cNvCxnSpPr/>
          <p:nvPr/>
        </p:nvCxnSpPr>
        <p:spPr>
          <a:xfrm>
            <a:off x="138023" y="5254839"/>
            <a:ext cx="11910203" cy="727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2322405" y="3981890"/>
            <a:ext cx="133241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r>
              <a:rPr lang="en-US" dirty="0"/>
              <a:t>      x = x – 1;</a:t>
            </a:r>
          </a:p>
          <a:p>
            <a:r>
              <a:rPr lang="en-US" dirty="0"/>
              <a:t>      y = y + 1;</a:t>
            </a:r>
          </a:p>
          <a:p>
            <a:r>
              <a:rPr lang="en-US" dirty="0"/>
              <a:t>      t = t – 1;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-79787" y="4486071"/>
                <a:ext cx="268842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∧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&gt;0∧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79787" y="4486071"/>
                <a:ext cx="2688428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3608272" y="4547626"/>
                <a:ext cx="169232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∧(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&lt;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8272" y="4547626"/>
                <a:ext cx="1692322" cy="400110"/>
              </a:xfrm>
              <a:prstGeom prst="rect">
                <a:avLst/>
              </a:prstGeom>
              <a:blipFill>
                <a:blip r:embed="rId4"/>
                <a:stretch>
                  <a:fillRect b="-151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8415597" y="1662437"/>
                <a:ext cx="2389116" cy="90749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≡</m:t>
                      </m:r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   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𝑜𝑙𝑑</m:t>
                                </m:r>
                              </m:sub>
                            </m:s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mr>
                        <m:m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∧ 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𝑜𝑙𝑑</m:t>
                                </m:r>
                              </m:sub>
                            </m:s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mr>
                        <m:m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∧  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≥0</m:t>
                            </m:r>
                          </m:e>
                        </m:mr>
                      </m:m>
                    </m:oMath>
                  </m:oMathPara>
                </a14:m>
                <a:br>
                  <a:rPr lang="en-US" sz="2000" b="0" dirty="0"/>
                </a:br>
                <a:endParaRPr lang="en-US" sz="20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5597" y="1662437"/>
                <a:ext cx="2389116" cy="90749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1638" y="121076"/>
            <a:ext cx="6457950" cy="944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10530968" y="1865273"/>
                <a:ext cx="1661032" cy="4001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≡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br>
                  <a:rPr lang="en-US" sz="2000" b="0" dirty="0"/>
                </a:br>
                <a:endParaRPr lang="en-US" sz="20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30968" y="1865273"/>
                <a:ext cx="1661032" cy="40017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9074989" y="4664531"/>
                <a:ext cx="200638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∧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&gt;0⇒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≥0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74989" y="4664531"/>
                <a:ext cx="2006383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Freeform 7"/>
          <p:cNvSpPr/>
          <p:nvPr/>
        </p:nvSpPr>
        <p:spPr>
          <a:xfrm rot="1822708">
            <a:off x="11138346" y="4628357"/>
            <a:ext cx="216573" cy="284122"/>
          </a:xfrm>
          <a:custGeom>
            <a:avLst/>
            <a:gdLst>
              <a:gd name="connsiteX0" fmla="*/ 0 w 350808"/>
              <a:gd name="connsiteY0" fmla="*/ 385313 h 495095"/>
              <a:gd name="connsiteX1" fmla="*/ 46008 w 350808"/>
              <a:gd name="connsiteY1" fmla="*/ 414068 h 495095"/>
              <a:gd name="connsiteX2" fmla="*/ 103517 w 350808"/>
              <a:gd name="connsiteY2" fmla="*/ 425570 h 495095"/>
              <a:gd name="connsiteX3" fmla="*/ 120770 w 350808"/>
              <a:gd name="connsiteY3" fmla="*/ 442823 h 495095"/>
              <a:gd name="connsiteX4" fmla="*/ 149525 w 350808"/>
              <a:gd name="connsiteY4" fmla="*/ 460076 h 495095"/>
              <a:gd name="connsiteX5" fmla="*/ 172528 w 350808"/>
              <a:gd name="connsiteY5" fmla="*/ 477328 h 495095"/>
              <a:gd name="connsiteX6" fmla="*/ 184030 w 350808"/>
              <a:gd name="connsiteY6" fmla="*/ 448574 h 495095"/>
              <a:gd name="connsiteX7" fmla="*/ 195532 w 350808"/>
              <a:gd name="connsiteY7" fmla="*/ 425570 h 495095"/>
              <a:gd name="connsiteX8" fmla="*/ 201283 w 350808"/>
              <a:gd name="connsiteY8" fmla="*/ 379562 h 495095"/>
              <a:gd name="connsiteX9" fmla="*/ 207034 w 350808"/>
              <a:gd name="connsiteY9" fmla="*/ 362310 h 495095"/>
              <a:gd name="connsiteX10" fmla="*/ 212785 w 350808"/>
              <a:gd name="connsiteY10" fmla="*/ 322053 h 495095"/>
              <a:gd name="connsiteX11" fmla="*/ 224287 w 350808"/>
              <a:gd name="connsiteY11" fmla="*/ 276045 h 495095"/>
              <a:gd name="connsiteX12" fmla="*/ 241540 w 350808"/>
              <a:gd name="connsiteY12" fmla="*/ 218536 h 495095"/>
              <a:gd name="connsiteX13" fmla="*/ 253042 w 350808"/>
              <a:gd name="connsiteY13" fmla="*/ 178279 h 495095"/>
              <a:gd name="connsiteX14" fmla="*/ 264543 w 350808"/>
              <a:gd name="connsiteY14" fmla="*/ 161027 h 495095"/>
              <a:gd name="connsiteX15" fmla="*/ 270294 w 350808"/>
              <a:gd name="connsiteY15" fmla="*/ 143774 h 495095"/>
              <a:gd name="connsiteX16" fmla="*/ 281796 w 350808"/>
              <a:gd name="connsiteY16" fmla="*/ 126521 h 495095"/>
              <a:gd name="connsiteX17" fmla="*/ 310551 w 350808"/>
              <a:gd name="connsiteY17" fmla="*/ 86264 h 495095"/>
              <a:gd name="connsiteX18" fmla="*/ 316302 w 350808"/>
              <a:gd name="connsiteY18" fmla="*/ 46008 h 495095"/>
              <a:gd name="connsiteX19" fmla="*/ 333555 w 350808"/>
              <a:gd name="connsiteY19" fmla="*/ 23004 h 495095"/>
              <a:gd name="connsiteX20" fmla="*/ 350808 w 350808"/>
              <a:gd name="connsiteY20" fmla="*/ 0 h 495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50808" h="495095">
                <a:moveTo>
                  <a:pt x="0" y="385313"/>
                </a:moveTo>
                <a:cubicBezTo>
                  <a:pt x="22946" y="403670"/>
                  <a:pt x="22317" y="408601"/>
                  <a:pt x="46008" y="414068"/>
                </a:cubicBezTo>
                <a:cubicBezTo>
                  <a:pt x="65057" y="418464"/>
                  <a:pt x="103517" y="425570"/>
                  <a:pt x="103517" y="425570"/>
                </a:cubicBezTo>
                <a:cubicBezTo>
                  <a:pt x="109268" y="431321"/>
                  <a:pt x="114263" y="437943"/>
                  <a:pt x="120770" y="442823"/>
                </a:cubicBezTo>
                <a:cubicBezTo>
                  <a:pt x="129712" y="449530"/>
                  <a:pt x="140224" y="453876"/>
                  <a:pt x="149525" y="460076"/>
                </a:cubicBezTo>
                <a:cubicBezTo>
                  <a:pt x="157500" y="465393"/>
                  <a:pt x="164860" y="471577"/>
                  <a:pt x="172528" y="477328"/>
                </a:cubicBezTo>
                <a:cubicBezTo>
                  <a:pt x="184624" y="513615"/>
                  <a:pt x="173811" y="489449"/>
                  <a:pt x="184030" y="448574"/>
                </a:cubicBezTo>
                <a:cubicBezTo>
                  <a:pt x="186109" y="440257"/>
                  <a:pt x="191698" y="433238"/>
                  <a:pt x="195532" y="425570"/>
                </a:cubicBezTo>
                <a:cubicBezTo>
                  <a:pt x="197449" y="410234"/>
                  <a:pt x="198518" y="394768"/>
                  <a:pt x="201283" y="379562"/>
                </a:cubicBezTo>
                <a:cubicBezTo>
                  <a:pt x="202367" y="373598"/>
                  <a:pt x="205845" y="368254"/>
                  <a:pt x="207034" y="362310"/>
                </a:cubicBezTo>
                <a:cubicBezTo>
                  <a:pt x="209692" y="349018"/>
                  <a:pt x="210127" y="335345"/>
                  <a:pt x="212785" y="322053"/>
                </a:cubicBezTo>
                <a:cubicBezTo>
                  <a:pt x="215885" y="306552"/>
                  <a:pt x="221187" y="291546"/>
                  <a:pt x="224287" y="276045"/>
                </a:cubicBezTo>
                <a:cubicBezTo>
                  <a:pt x="234860" y="223180"/>
                  <a:pt x="220559" y="250008"/>
                  <a:pt x="241540" y="218536"/>
                </a:cubicBezTo>
                <a:cubicBezTo>
                  <a:pt x="243383" y="211165"/>
                  <a:pt x="248917" y="186530"/>
                  <a:pt x="253042" y="178279"/>
                </a:cubicBezTo>
                <a:cubicBezTo>
                  <a:pt x="256133" y="172097"/>
                  <a:pt x="261452" y="167209"/>
                  <a:pt x="264543" y="161027"/>
                </a:cubicBezTo>
                <a:cubicBezTo>
                  <a:pt x="267254" y="155605"/>
                  <a:pt x="267583" y="149196"/>
                  <a:pt x="270294" y="143774"/>
                </a:cubicBezTo>
                <a:cubicBezTo>
                  <a:pt x="273385" y="137592"/>
                  <a:pt x="278367" y="132522"/>
                  <a:pt x="281796" y="126521"/>
                </a:cubicBezTo>
                <a:cubicBezTo>
                  <a:pt x="301982" y="91196"/>
                  <a:pt x="282448" y="114367"/>
                  <a:pt x="310551" y="86264"/>
                </a:cubicBezTo>
                <a:cubicBezTo>
                  <a:pt x="312468" y="72845"/>
                  <a:pt x="311670" y="58747"/>
                  <a:pt x="316302" y="46008"/>
                </a:cubicBezTo>
                <a:cubicBezTo>
                  <a:pt x="319578" y="37000"/>
                  <a:pt x="327984" y="30804"/>
                  <a:pt x="333555" y="23004"/>
                </a:cubicBezTo>
                <a:cubicBezTo>
                  <a:pt x="349812" y="244"/>
                  <a:pt x="338894" y="11914"/>
                  <a:pt x="350808" y="0"/>
                </a:cubicBezTo>
              </a:path>
            </a:pathLst>
          </a:custGeom>
          <a:noFill/>
          <a:ln w="571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3886752" y="5406400"/>
                <a:ext cx="74905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752" y="5406400"/>
                <a:ext cx="749051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099019" y="5466421"/>
                <a:ext cx="246246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∧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𝑛𝑜𝑡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&gt;0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9019" y="5466421"/>
                <a:ext cx="2462469" cy="46166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171892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659552" y="5109599"/>
            <a:ext cx="140775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r>
              <a:rPr lang="en-US" dirty="0"/>
              <a:t>   while(t &gt; 0)</a:t>
            </a:r>
          </a:p>
          <a:p>
            <a:r>
              <a:rPr lang="en-US" dirty="0"/>
              <a:t>      x = x – 1;</a:t>
            </a:r>
          </a:p>
          <a:p>
            <a:r>
              <a:rPr lang="en-US" dirty="0"/>
              <a:t>      y = y + 1;</a:t>
            </a:r>
          </a:p>
          <a:p>
            <a:r>
              <a:rPr lang="en-US" dirty="0"/>
              <a:t>      t = t – 1;</a:t>
            </a:r>
          </a:p>
        </p:txBody>
      </p:sp>
      <p:cxnSp>
        <p:nvCxnSpPr>
          <p:cNvPr id="36" name="Straight Connector 35"/>
          <p:cNvCxnSpPr/>
          <p:nvPr/>
        </p:nvCxnSpPr>
        <p:spPr>
          <a:xfrm>
            <a:off x="138023" y="5254839"/>
            <a:ext cx="11910203" cy="727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2322405" y="3981890"/>
            <a:ext cx="133241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r>
              <a:rPr lang="en-US" dirty="0"/>
              <a:t>      x = x – 1;</a:t>
            </a:r>
          </a:p>
          <a:p>
            <a:r>
              <a:rPr lang="en-US" dirty="0"/>
              <a:t>      y = y + 1;</a:t>
            </a:r>
          </a:p>
          <a:p>
            <a:r>
              <a:rPr lang="en-US" dirty="0"/>
              <a:t>      t = t – 1;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-79787" y="4279035"/>
                <a:ext cx="268842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∧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&gt;0∧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79787" y="4279035"/>
                <a:ext cx="2688428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3608272" y="4340590"/>
                <a:ext cx="169232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∧(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&lt;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8272" y="4340590"/>
                <a:ext cx="1692322" cy="400110"/>
              </a:xfrm>
              <a:prstGeom prst="rect">
                <a:avLst/>
              </a:prstGeom>
              <a:blipFill>
                <a:blip r:embed="rId4"/>
                <a:stretch>
                  <a:fillRect b="-151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1638" y="121076"/>
            <a:ext cx="6457950" cy="944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9074989" y="4664531"/>
                <a:ext cx="200638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b="0" i="1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∧</m:t>
                      </m:r>
                      <m:r>
                        <a:rPr lang="en-US" b="0" i="1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&gt;0⇒</m:t>
                      </m:r>
                      <m:r>
                        <a:rPr lang="en-US" b="0" i="1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≥0</m:t>
                      </m:r>
                    </m:oMath>
                  </m:oMathPara>
                </a14:m>
                <a:endParaRPr lang="en-US" dirty="0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74989" y="4664531"/>
                <a:ext cx="2006383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Straight Connector 24"/>
          <p:cNvCxnSpPr/>
          <p:nvPr/>
        </p:nvCxnSpPr>
        <p:spPr>
          <a:xfrm flipV="1">
            <a:off x="54700" y="4216690"/>
            <a:ext cx="12056787" cy="4553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1858043" y="3244777"/>
            <a:ext cx="1119995" cy="657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 x = x – 1;</a:t>
            </a:r>
          </a:p>
          <a:p>
            <a:r>
              <a:rPr lang="en-US" dirty="0"/>
              <a:t> y = y + 1;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865108" y="3244777"/>
            <a:ext cx="960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 = t – 1;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9677132" y="3244777"/>
                <a:ext cx="2306529" cy="66293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   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∧ 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∧  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≥0</m:t>
                                </m:r>
                              </m:e>
                            </m:mr>
                          </m:m>
                          <m:r>
                            <m:rPr>
                              <m:nor/>
                            </m:rPr>
                            <a:rPr lang="en-US" sz="1400" dirty="0"/>
                            <m:t>  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∧(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&lt;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77132" y="3244777"/>
                <a:ext cx="2306529" cy="66293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6276590" y="3244777"/>
                <a:ext cx="2771143" cy="7770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   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−1)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∧ 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−(</m:t>
                                </m:r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−1)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∧  </m:t>
                                </m:r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−1)≥0</m:t>
                                </m:r>
                              </m:e>
                            </m:mr>
                          </m:m>
                          <m:r>
                            <m:rPr>
                              <m:nor/>
                            </m:rPr>
                            <a:rPr lang="en-US" sz="1400" dirty="0"/>
                            <m:t>  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∧(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6590" y="3244777"/>
                <a:ext cx="2771143" cy="77707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-79787" y="3244777"/>
                <a:ext cx="2159053" cy="66293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   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∧ 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∧  </m:t>
                                </m:r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≥0</m:t>
                                </m:r>
                              </m:e>
                            </m:mr>
                          </m:m>
                          <m:r>
                            <m:rPr>
                              <m:nor/>
                            </m:rPr>
                            <a:rPr lang="en-US" sz="1400" dirty="0"/>
                            <m:t>  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∧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79787" y="3244777"/>
                <a:ext cx="2159053" cy="66293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2744494" y="3244777"/>
                <a:ext cx="2771143" cy="7770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   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−1)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∧ 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−(</m:t>
                                </m:r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−1)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∧  </m:t>
                                </m:r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−1)≥0</m:t>
                                </m:r>
                              </m:e>
                            </m:mr>
                          </m:m>
                          <m:r>
                            <m:rPr>
                              <m:nor/>
                            </m:rPr>
                            <a:rPr lang="en-US" sz="1400" dirty="0"/>
                            <m:t>  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∧(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4494" y="3244777"/>
                <a:ext cx="2771143" cy="77707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3886752" y="5406400"/>
                <a:ext cx="74905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752" y="5406400"/>
                <a:ext cx="749051" cy="5232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6099019" y="5466421"/>
                <a:ext cx="246246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∧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𝑛𝑜𝑡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&gt;0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9019" y="5466421"/>
                <a:ext cx="2462469" cy="46166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6302406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659552" y="5109599"/>
            <a:ext cx="140775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r>
              <a:rPr lang="en-US" dirty="0"/>
              <a:t>   while(t &gt; 0)</a:t>
            </a:r>
          </a:p>
          <a:p>
            <a:r>
              <a:rPr lang="en-US" dirty="0"/>
              <a:t>      x = x – 1;</a:t>
            </a:r>
          </a:p>
          <a:p>
            <a:r>
              <a:rPr lang="en-US" dirty="0"/>
              <a:t>      y = y + 1;</a:t>
            </a:r>
          </a:p>
          <a:p>
            <a:r>
              <a:rPr lang="en-US" dirty="0"/>
              <a:t>      t = t – 1;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3886752" y="5406400"/>
                <a:ext cx="74905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752" y="5406400"/>
                <a:ext cx="749051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6099019" y="5466421"/>
                <a:ext cx="246246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∧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𝑛𝑜𝑡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&gt;0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9019" y="5466421"/>
                <a:ext cx="2462469" cy="461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6" name="Straight Connector 35"/>
          <p:cNvCxnSpPr/>
          <p:nvPr/>
        </p:nvCxnSpPr>
        <p:spPr>
          <a:xfrm>
            <a:off x="138023" y="5254839"/>
            <a:ext cx="11910203" cy="727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2322405" y="3981890"/>
            <a:ext cx="133241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r>
              <a:rPr lang="en-US" dirty="0"/>
              <a:t>      x = x – 1;</a:t>
            </a:r>
          </a:p>
          <a:p>
            <a:r>
              <a:rPr lang="en-US" dirty="0"/>
              <a:t>      y = y + 1;</a:t>
            </a:r>
          </a:p>
          <a:p>
            <a:r>
              <a:rPr lang="en-US" dirty="0"/>
              <a:t>      t = t – 1;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-79787" y="4279035"/>
                <a:ext cx="268842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∧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&gt;0∧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79787" y="4279035"/>
                <a:ext cx="2688428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3608272" y="4340590"/>
                <a:ext cx="169232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∧(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&lt;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8272" y="4340590"/>
                <a:ext cx="1692322" cy="400110"/>
              </a:xfrm>
              <a:prstGeom prst="rect">
                <a:avLst/>
              </a:prstGeom>
              <a:blipFill>
                <a:blip r:embed="rId6"/>
                <a:stretch>
                  <a:fillRect b="-151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9074989" y="4664531"/>
                <a:ext cx="200638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b="0" i="1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∧</m:t>
                      </m:r>
                      <m:r>
                        <a:rPr lang="en-US" b="0" i="1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&gt;0⇒</m:t>
                      </m:r>
                      <m:r>
                        <a:rPr lang="en-US" b="0" i="1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≥0</m:t>
                      </m:r>
                    </m:oMath>
                  </m:oMathPara>
                </a14:m>
                <a:endParaRPr lang="en-US" dirty="0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74989" y="4664531"/>
                <a:ext cx="2006383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Straight Connector 24"/>
          <p:cNvCxnSpPr/>
          <p:nvPr/>
        </p:nvCxnSpPr>
        <p:spPr>
          <a:xfrm flipV="1">
            <a:off x="54700" y="4216690"/>
            <a:ext cx="12056787" cy="4553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8865108" y="3244777"/>
            <a:ext cx="960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 = t – 1;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9677132" y="3244777"/>
                <a:ext cx="2306529" cy="66293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   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∧ 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∧  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≥0</m:t>
                                </m:r>
                              </m:e>
                            </m:mr>
                          </m:m>
                          <m:r>
                            <m:rPr>
                              <m:nor/>
                            </m:rPr>
                            <a:rPr lang="en-US" sz="1400" dirty="0"/>
                            <m:t>  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∧(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&lt;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77132" y="3244777"/>
                <a:ext cx="2306529" cy="66293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6201827" y="3244777"/>
                <a:ext cx="2771143" cy="7770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   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−1)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∧ 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−(</m:t>
                                </m:r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−1)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∧  </m:t>
                                </m:r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−1)≥0</m:t>
                                </m:r>
                              </m:e>
                            </m:mr>
                          </m:m>
                          <m:r>
                            <m:rPr>
                              <m:nor/>
                            </m:rPr>
                            <a:rPr lang="en-US" sz="1400" dirty="0"/>
                            <m:t>  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∧(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1827" y="3244777"/>
                <a:ext cx="2771143" cy="77707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8" name="Straight Connector 47"/>
          <p:cNvCxnSpPr/>
          <p:nvPr/>
        </p:nvCxnSpPr>
        <p:spPr>
          <a:xfrm>
            <a:off x="1015306" y="3063014"/>
            <a:ext cx="10961694" cy="2596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-130384" y="2075538"/>
                <a:ext cx="6083076" cy="7859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   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+(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−1)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∧ 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−(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−1)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∧  (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−1)≥0</m:t>
                                </m:r>
                              </m:e>
                            </m:mr>
                          </m:m>
                          <m:r>
                            <m:rPr>
                              <m:nor/>
                            </m:rPr>
                            <a:rPr lang="en-US" sz="1400" dirty="0"/>
                            <m:t>  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∧(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⇒</m:t>
                      </m:r>
                      <m:d>
                        <m:d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   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+(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−1)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∧ 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−(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−1)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∧  (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−1)≥0</m:t>
                                </m:r>
                              </m:e>
                            </m:mr>
                          </m:m>
                          <m:r>
                            <m:rPr>
                              <m:nor/>
                            </m:rPr>
                            <a:rPr lang="en-US" sz="1400" dirty="0"/>
                            <m:t>  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∧(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−1&lt;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30384" y="2075538"/>
                <a:ext cx="6083076" cy="78592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375542" y="3091805"/>
                <a:ext cx="862736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…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5542" y="3091805"/>
                <a:ext cx="862736" cy="92333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/>
          <p:cNvSpPr txBox="1"/>
          <p:nvPr/>
        </p:nvSpPr>
        <p:spPr>
          <a:xfrm>
            <a:off x="8929673" y="2120505"/>
            <a:ext cx="960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 = t – 1;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9741697" y="2120505"/>
                <a:ext cx="2306529" cy="66293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   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∧ 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∧  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≥0</m:t>
                                </m:r>
                              </m:e>
                            </m:mr>
                          </m:m>
                          <m:r>
                            <m:rPr>
                              <m:nor/>
                            </m:rPr>
                            <a:rPr lang="en-US" sz="1400" dirty="0"/>
                            <m:t>  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∧(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&lt;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41697" y="2120505"/>
                <a:ext cx="2306529" cy="662938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6030601" y="2120505"/>
                <a:ext cx="3084947" cy="7770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   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−1)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∧ 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  <m:t>𝑜𝑙𝑑</m:t>
                                    </m:r>
                                  </m:sub>
                                </m:sSub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−(</m:t>
                                </m:r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−1)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∧  </m:t>
                                </m:r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−1)≥0</m:t>
                                </m:r>
                              </m:e>
                            </m:mr>
                          </m:m>
                          <m:r>
                            <m:rPr>
                              <m:nor/>
                            </m:rPr>
                            <a:rPr lang="en-US" sz="1400" dirty="0"/>
                            <m:t>  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∧(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−1&lt;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0601" y="2120505"/>
                <a:ext cx="3084947" cy="77707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Straight Connector 28"/>
          <p:cNvCxnSpPr/>
          <p:nvPr/>
        </p:nvCxnSpPr>
        <p:spPr>
          <a:xfrm flipV="1">
            <a:off x="6067310" y="2039228"/>
            <a:ext cx="5909690" cy="113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0" name="Picture 3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2692" y="8732"/>
            <a:ext cx="5715000" cy="93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3223484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Weakest Preconditions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524000" y="2514600"/>
                <a:ext cx="9144000" cy="3733800"/>
              </a:xfrm>
            </p:spPr>
            <p:txBody>
              <a:bodyPr/>
              <a:lstStyle/>
              <a:p>
                <a:r>
                  <a:rPr lang="en-US" dirty="0"/>
                  <a:t>Weakest predicate P such that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𝑃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𝑐</m:t>
                    </m:r>
                    <m:r>
                      <a:rPr lang="en-US" b="0" i="1" smtClean="0">
                        <a:latin typeface="Cambria Math"/>
                      </a:rPr>
                      <m:t> {</m:t>
                    </m:r>
                    <m:r>
                      <a:rPr lang="en-US" b="0" i="1" smtClean="0">
                        <a:latin typeface="Cambria Math"/>
                      </a:rPr>
                      <m:t>𝐴</m:t>
                    </m:r>
                    <m:r>
                      <a:rPr lang="en-US" b="0" i="1" smtClean="0">
                        <a:latin typeface="Cambria Math"/>
                      </a:rPr>
                      <m:t>}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P weaker than Q  </a:t>
                </a:r>
                <a:r>
                  <a:rPr lang="en-US" dirty="0" err="1"/>
                  <a:t>iff</a:t>
                </a:r>
                <a:r>
                  <a:rPr lang="en-US" dirty="0"/>
                  <a:t>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𝑄</m:t>
                    </m:r>
                    <m:r>
                      <a:rPr lang="en-US" b="0" i="1" smtClean="0">
                        <a:latin typeface="Cambria Math"/>
                      </a:rPr>
                      <m:t>⇒</m:t>
                    </m:r>
                    <m:r>
                      <a:rPr lang="en-US" b="0" i="1" smtClean="0">
                        <a:latin typeface="Cambria Math"/>
                      </a:rPr>
                      <m:t>𝑃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24000" y="2514600"/>
                <a:ext cx="9144000" cy="3733800"/>
              </a:xfrm>
              <a:blipFill>
                <a:blip r:embed="rId2"/>
                <a:stretch>
                  <a:fillRect t="-2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072332" y="1447801"/>
                <a:ext cx="2737736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i="1">
                          <a:latin typeface="Cambria Math"/>
                        </a:rPr>
                        <m:t>P</m:t>
                      </m:r>
                      <m:r>
                        <a:rPr lang="en-US" sz="3200" i="1">
                          <a:latin typeface="Cambria Math"/>
                        </a:rPr>
                        <m:t>=</m:t>
                      </m:r>
                      <m:r>
                        <a:rPr lang="en-US" sz="3200" i="1">
                          <a:latin typeface="Cambria Math"/>
                        </a:rPr>
                        <m:t>𝑤𝑝𝑐</m:t>
                      </m:r>
                      <m:r>
                        <a:rPr lang="en-US" sz="3200" i="1">
                          <a:latin typeface="Cambria Math"/>
                        </a:rPr>
                        <m:t>(</m:t>
                      </m:r>
                      <m:r>
                        <a:rPr lang="en-US" sz="3200" i="1">
                          <a:latin typeface="Cambria Math"/>
                        </a:rPr>
                        <m:t>𝑐</m:t>
                      </m:r>
                      <m:r>
                        <a:rPr lang="en-US" sz="3200" i="1">
                          <a:latin typeface="Cambria Math"/>
                        </a:rPr>
                        <m:t>, </m:t>
                      </m:r>
                      <m:r>
                        <a:rPr lang="en-US" sz="3200" i="1">
                          <a:latin typeface="Cambria Math"/>
                        </a:rPr>
                        <m:t>𝐴</m:t>
                      </m:r>
                      <m:r>
                        <a:rPr lang="en-US" sz="3200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2332" y="1447801"/>
                <a:ext cx="2737736" cy="58477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ounded Rectangular Callout 4"/>
          <p:cNvSpPr/>
          <p:nvPr/>
        </p:nvSpPr>
        <p:spPr bwMode="auto">
          <a:xfrm>
            <a:off x="4940067" y="2032576"/>
            <a:ext cx="1257300" cy="482025"/>
          </a:xfrm>
          <a:prstGeom prst="wedgeRoundRectCallout">
            <a:avLst>
              <a:gd name="adj1" fmla="val 113644"/>
              <a:gd name="adj2" fmla="val -62594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Consolas" pitchFamily="49" charset="0"/>
              </a:rPr>
              <a:t>Command</a:t>
            </a:r>
          </a:p>
        </p:txBody>
      </p:sp>
      <p:sp>
        <p:nvSpPr>
          <p:cNvPr id="6" name="Rounded Rectangular Callout 5"/>
          <p:cNvSpPr/>
          <p:nvPr/>
        </p:nvSpPr>
        <p:spPr bwMode="auto">
          <a:xfrm>
            <a:off x="7847208" y="2032575"/>
            <a:ext cx="1512459" cy="482025"/>
          </a:xfrm>
          <a:prstGeom prst="wedgeRoundRectCallout">
            <a:avLst>
              <a:gd name="adj1" fmla="val -81210"/>
              <a:gd name="adj2" fmla="val -55436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Consolas" pitchFamily="49" charset="0"/>
              </a:rPr>
              <a:t>Predicate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8458200" y="2819400"/>
            <a:ext cx="1143000" cy="10668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P</a:t>
            </a:r>
            <a:endParaRPr lang="en-US" dirty="0">
              <a:latin typeface="Consolas" pitchFamily="49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8875143" y="3200400"/>
            <a:ext cx="419100" cy="457200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Consolas" pitchFamily="49" charset="0"/>
              </a:rPr>
              <a:t>Q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099094" y="3657600"/>
                <a:ext cx="9425465" cy="27252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𝑤𝑝𝑐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𝑠𝑘𝑖𝑝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𝑄</m:t>
                      </m:r>
                    </m:oMath>
                  </m:oMathPara>
                </a14:m>
                <a:endParaRPr lang="en-US" sz="2400" b="0" dirty="0"/>
              </a:p>
              <a:p>
                <a:endParaRPr lang="en-US" sz="24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𝑤𝑝𝑐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≔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𝑄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</m:d>
                    </m:oMath>
                  </m:oMathPara>
                </a14:m>
                <a:endParaRPr lang="en-US" sz="2400" b="0" dirty="0"/>
              </a:p>
              <a:p>
                <a:endParaRPr lang="en-US" sz="24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𝑤𝑝𝑐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;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,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𝑤𝑝𝑐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𝑤𝑝𝑐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2, 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b="0" dirty="0"/>
              </a:p>
              <a:p>
                <a:endParaRPr lang="en-US" sz="24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𝑤𝑝𝑐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𝑖𝑓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𝑡h𝑒𝑛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𝑒𝑙𝑠𝑒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∧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𝑤𝑝𝑐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</m:d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∨(¬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∧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𝑤𝑝𝑐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))</m:t>
                      </m:r>
                    </m:oMath>
                  </m:oMathPara>
                </a14:m>
                <a:br>
                  <a:rPr lang="en-US" sz="2400" b="0" dirty="0"/>
                </a:br>
                <a:endParaRPr lang="en-US" sz="2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9094" y="3657600"/>
                <a:ext cx="9425465" cy="2725233"/>
              </a:xfrm>
              <a:prstGeom prst="rect">
                <a:avLst/>
              </a:prstGeom>
              <a:blipFill>
                <a:blip r:embed="rId4"/>
                <a:stretch>
                  <a:fillRect l="-1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0034841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Weakest Precondition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While-loop is tricky</a:t>
                </a:r>
              </a:p>
              <a:p>
                <a:pPr lvl="1"/>
                <a:r>
                  <a:rPr lang="en-US" sz="2800" dirty="0"/>
                  <a:t>Let W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=</m:t>
                    </m:r>
                    <m:r>
                      <a:rPr lang="en-US" sz="2800" i="1">
                        <a:latin typeface="Cambria Math"/>
                      </a:rPr>
                      <m:t>𝑤𝑝𝑐</m:t>
                    </m:r>
                    <m:d>
                      <m:d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/>
                          </a:rPr>
                          <m:t>𝑤h𝑖𝑙𝑒</m:t>
                        </m:r>
                        <m:r>
                          <a:rPr lang="en-US" sz="2800" i="1">
                            <a:latin typeface="Cambria Math"/>
                          </a:rPr>
                          <m:t> </m:t>
                        </m:r>
                        <m:r>
                          <a:rPr lang="en-US" sz="2800" i="1">
                            <a:latin typeface="Cambria Math"/>
                          </a:rPr>
                          <m:t>𝑒</m:t>
                        </m:r>
                        <m:r>
                          <a:rPr lang="en-US" sz="2800" i="1">
                            <a:latin typeface="Cambria Math"/>
                          </a:rPr>
                          <m:t> </m:t>
                        </m:r>
                        <m:r>
                          <a:rPr lang="en-US" sz="2800" i="1">
                            <a:latin typeface="Cambria Math"/>
                          </a:rPr>
                          <m:t>𝑑𝑜</m:t>
                        </m:r>
                        <m:r>
                          <a:rPr lang="en-US" sz="2800" i="1">
                            <a:latin typeface="Cambria Math"/>
                          </a:rPr>
                          <m:t> </m:t>
                        </m:r>
                        <m:r>
                          <a:rPr lang="en-US" sz="2800" i="1">
                            <a:latin typeface="Cambria Math"/>
                          </a:rPr>
                          <m:t>𝑐</m:t>
                        </m:r>
                        <m:r>
                          <a:rPr lang="en-US" sz="2800" i="1">
                            <a:latin typeface="Cambria Math"/>
                          </a:rPr>
                          <m:t>, </m:t>
                        </m:r>
                        <m:r>
                          <a:rPr lang="en-US" sz="2800" i="1">
                            <a:latin typeface="Cambria Math"/>
                          </a:rPr>
                          <m:t>𝐵</m:t>
                        </m:r>
                      </m:e>
                    </m:d>
                  </m:oMath>
                </a14:m>
                <a:endParaRPr lang="en-US" sz="2800" dirty="0"/>
              </a:p>
              <a:p>
                <a:pPr lvl="1"/>
                <a:r>
                  <a:rPr lang="en-US" sz="2800" dirty="0"/>
                  <a:t>then, </a:t>
                </a:r>
              </a:p>
              <a:p>
                <a:pPr marL="457200" lvl="1" indent="0" algn="ctr">
                  <a:buNone/>
                </a:pPr>
                <a:r>
                  <a:rPr lang="en-US" sz="2800" dirty="0"/>
                  <a:t>W =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𝑒</m:t>
                    </m:r>
                    <m:r>
                      <a:rPr lang="en-US" sz="2800" i="1">
                        <a:latin typeface="Cambria Math"/>
                      </a:rPr>
                      <m:t>⇒</m:t>
                    </m:r>
                    <m:r>
                      <a:rPr lang="en-US" sz="2800" i="1">
                        <a:latin typeface="Cambria Math"/>
                      </a:rPr>
                      <m:t>𝑤𝑝𝑐</m:t>
                    </m:r>
                    <m:d>
                      <m:d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/>
                          </a:rPr>
                          <m:t>𝑐</m:t>
                        </m:r>
                        <m:r>
                          <a:rPr lang="en-US" sz="2800" i="1">
                            <a:latin typeface="Cambria Math"/>
                          </a:rPr>
                          <m:t>, </m:t>
                        </m:r>
                        <m:r>
                          <a:rPr lang="en-US" sz="2800" i="1">
                            <a:latin typeface="Cambria Math"/>
                          </a:rPr>
                          <m:t>𝑊</m:t>
                        </m:r>
                      </m:e>
                    </m:d>
                    <m:r>
                      <a:rPr lang="en-US" sz="2800" i="1">
                        <a:latin typeface="Cambria Math"/>
                      </a:rPr>
                      <m:t> ∧  ¬</m:t>
                    </m:r>
                    <m:r>
                      <a:rPr lang="en-US" sz="2800" i="1">
                        <a:latin typeface="Cambria Math"/>
                      </a:rPr>
                      <m:t>𝑒</m:t>
                    </m:r>
                    <m:r>
                      <a:rPr lang="en-US" sz="2800" i="1">
                        <a:latin typeface="Cambria Math"/>
                      </a:rPr>
                      <m:t>⇒</m:t>
                    </m:r>
                    <m:r>
                      <a:rPr lang="en-US" sz="2800" i="1">
                        <a:latin typeface="Cambria Math"/>
                      </a:rPr>
                      <m:t>𝐵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954730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Verification Condition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Stronger than the weakest precondition</a:t>
                </a:r>
              </a:p>
              <a:p>
                <a:endParaRPr lang="en-US" dirty="0"/>
              </a:p>
              <a:p>
                <a:r>
                  <a:rPr lang="en-US" dirty="0"/>
                  <a:t>Can be computed by using an invariant</a:t>
                </a:r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𝑉𝐶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𝑤h𝑖𝑙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𝐼</m:t>
                            </m:r>
                          </m:sub>
                        </m:sSub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𝑒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𝑑𝑜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𝑐</m:t>
                        </m:r>
                        <m:r>
                          <a:rPr lang="en-US" b="0" i="1" smtClean="0">
                            <a:latin typeface="Cambria Math"/>
                          </a:rPr>
                          <m:t>, </m:t>
                        </m:r>
                        <m:r>
                          <a:rPr lang="en-US" b="0" i="1" smtClean="0">
                            <a:latin typeface="Cambria Math"/>
                          </a:rPr>
                          <m:t>𝐵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</m:t>
                    </m:r>
                  </m:oMath>
                </a14:m>
                <a:endParaRPr lang="en-US" b="0" i="1" dirty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𝐼</m:t>
                      </m:r>
                      <m:r>
                        <a:rPr lang="en-US" b="0" i="1" smtClean="0">
                          <a:latin typeface="Cambria Math"/>
                        </a:rPr>
                        <m:t>∧  ∀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, …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𝐼</m:t>
                      </m:r>
                      <m:r>
                        <a:rPr lang="en-US" b="0" i="1" smtClean="0">
                          <a:latin typeface="Cambria Math"/>
                        </a:rPr>
                        <m:t>⇒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𝑒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⇒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𝑉𝐶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𝑐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,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𝐼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/>
                            </a:rPr>
                            <m:t>∧¬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𝑒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⇒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𝐵</m:t>
                          </m:r>
                        </m:e>
                      </m:d>
                    </m:oMath>
                  </m:oMathPara>
                </a14:m>
                <a:endParaRPr lang="en-US" b="0" dirty="0"/>
              </a:p>
              <a:p>
                <a:pPr lvl="1"/>
                <a:r>
                  <a:rPr lang="en-US" dirty="0"/>
                  <a:t>Where </a:t>
                </a:r>
                <a:r>
                  <a:rPr lang="en-US" dirty="0" err="1"/>
                  <a:t>x_i</a:t>
                </a:r>
                <a:r>
                  <a:rPr lang="en-US" dirty="0"/>
                  <a:t> are variables modified in c.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5677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Consider the following program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 claim that for any values of x and y</a:t>
            </a:r>
          </a:p>
          <a:p>
            <a:pPr lvl="1"/>
            <a:r>
              <a:rPr lang="en-US" dirty="0"/>
              <a:t>the loop will terminate</a:t>
            </a:r>
          </a:p>
          <a:p>
            <a:pPr lvl="1"/>
            <a:r>
              <a:rPr lang="en-US" dirty="0"/>
              <a:t>when it does, if x &gt; y, the values of x and y will be swapped</a:t>
            </a:r>
          </a:p>
          <a:p>
            <a:r>
              <a:rPr lang="en-US" dirty="0"/>
              <a:t>How could I prove this?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953000" y="2057401"/>
            <a:ext cx="1426994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...</a:t>
            </a:r>
          </a:p>
          <a:p>
            <a:r>
              <a:rPr lang="en-US" dirty="0"/>
              <a:t>if(x &gt; y){</a:t>
            </a:r>
          </a:p>
          <a:p>
            <a:r>
              <a:rPr lang="en-US" dirty="0"/>
              <a:t>  t = x – y;</a:t>
            </a:r>
          </a:p>
          <a:p>
            <a:r>
              <a:rPr lang="en-US" dirty="0"/>
              <a:t>  while(t &gt; 0){</a:t>
            </a:r>
          </a:p>
          <a:p>
            <a:r>
              <a:rPr lang="en-US" dirty="0"/>
              <a:t>    x = x – 1;</a:t>
            </a:r>
          </a:p>
          <a:p>
            <a:r>
              <a:rPr lang="en-US" dirty="0"/>
              <a:t>    y = y + 1;</a:t>
            </a:r>
          </a:p>
          <a:p>
            <a:r>
              <a:rPr lang="en-US" dirty="0"/>
              <a:t>    t = t – 1;</a:t>
            </a:r>
          </a:p>
          <a:p>
            <a:r>
              <a:rPr lang="en-US" dirty="0"/>
              <a:t>  }</a:t>
            </a:r>
          </a:p>
          <a:p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266662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700" y="29189"/>
            <a:ext cx="10171125" cy="1325563"/>
          </a:xfrm>
        </p:spPr>
        <p:txBody>
          <a:bodyPr/>
          <a:lstStyle/>
          <a:p>
            <a:r>
              <a:rPr lang="en-US" dirty="0"/>
              <a:t>Axiomatic Semantics/Program Logics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 system for proving properties about programs</a:t>
            </a:r>
          </a:p>
          <a:p>
            <a:endParaRPr lang="en-US" dirty="0"/>
          </a:p>
          <a:p>
            <a:r>
              <a:rPr lang="en-US" dirty="0"/>
              <a:t>Key idea:</a:t>
            </a:r>
          </a:p>
          <a:p>
            <a:pPr lvl="1"/>
            <a:r>
              <a:rPr lang="en-US" dirty="0"/>
              <a:t>we can define the semantics of a construct by describing its effect on assertions about the program state</a:t>
            </a:r>
          </a:p>
          <a:p>
            <a:pPr lvl="1"/>
            <a:endParaRPr lang="en-US" dirty="0"/>
          </a:p>
          <a:p>
            <a:r>
              <a:rPr lang="en-US" dirty="0"/>
              <a:t>Two components</a:t>
            </a:r>
          </a:p>
          <a:p>
            <a:pPr lvl="1"/>
            <a:r>
              <a:rPr lang="en-US" dirty="0"/>
              <a:t>A language for stating assertions</a:t>
            </a:r>
          </a:p>
          <a:p>
            <a:pPr lvl="2"/>
            <a:r>
              <a:rPr lang="en-US" dirty="0"/>
              <a:t>can be First Order Logic (FOL) or a specialized logic such as separation logic.</a:t>
            </a:r>
          </a:p>
          <a:p>
            <a:pPr lvl="2"/>
            <a:r>
              <a:rPr lang="en-US" dirty="0"/>
              <a:t>many specialized languages developed over the years </a:t>
            </a:r>
          </a:p>
          <a:p>
            <a:pPr lvl="3"/>
            <a:r>
              <a:rPr lang="en-US" dirty="0"/>
              <a:t>Z, Larch, JML, Spec#</a:t>
            </a:r>
          </a:p>
          <a:p>
            <a:pPr lvl="1"/>
            <a:r>
              <a:rPr lang="en-US" dirty="0"/>
              <a:t>Deductive rules for establishing the truth of such assertions</a:t>
            </a:r>
          </a:p>
        </p:txBody>
      </p:sp>
    </p:spTree>
    <p:extLst>
      <p:ext uri="{BB962C8B-B14F-4D97-AF65-F5344CB8AC3E}">
        <p14:creationId xmlns:p14="http://schemas.microsoft.com/office/powerpoint/2010/main" val="4445732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2494" y="2780287"/>
            <a:ext cx="9761306" cy="3695276"/>
          </a:xfrm>
        </p:spPr>
        <p:txBody>
          <a:bodyPr/>
          <a:lstStyle/>
          <a:p>
            <a:r>
              <a:rPr lang="en-US" dirty="0"/>
              <a:t>Hoare triple</a:t>
            </a:r>
          </a:p>
          <a:p>
            <a:pPr lvl="1"/>
            <a:r>
              <a:rPr lang="en-US" dirty="0"/>
              <a:t>If the precondition holds before stmt and stmt terminates </a:t>
            </a:r>
            <a:r>
              <a:rPr lang="en-US" dirty="0" err="1"/>
              <a:t>postcondition</a:t>
            </a:r>
            <a:r>
              <a:rPr lang="en-US" dirty="0"/>
              <a:t> will hold afterwards</a:t>
            </a:r>
          </a:p>
          <a:p>
            <a:r>
              <a:rPr lang="en-US" dirty="0"/>
              <a:t>This is a partial correctness assertion</a:t>
            </a:r>
          </a:p>
          <a:p>
            <a:pPr lvl="1"/>
            <a:r>
              <a:rPr lang="en-US" dirty="0"/>
              <a:t>we sometimes use the notation </a:t>
            </a:r>
          </a:p>
          <a:p>
            <a:pPr lvl="1"/>
            <a:endParaRPr lang="en-US" dirty="0"/>
          </a:p>
          <a:p>
            <a:pPr lvl="1">
              <a:buNone/>
            </a:pPr>
            <a:r>
              <a:rPr lang="en-US" dirty="0"/>
              <a:t>to denote a total correctness assertion</a:t>
            </a:r>
          </a:p>
          <a:p>
            <a:pPr lvl="2"/>
            <a:r>
              <a:rPr lang="en-US" dirty="0"/>
              <a:t>that means you also have to prove termination</a:t>
            </a:r>
          </a:p>
          <a:p>
            <a:pPr lv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029200" y="4780473"/>
            <a:ext cx="12539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[A] stmt [B]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05200" y="2286000"/>
            <a:ext cx="1383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Precondition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1" y="2286000"/>
            <a:ext cx="1469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Postcondition</a:t>
            </a:r>
            <a:endParaRPr lang="en-US" dirty="0"/>
          </a:p>
        </p:txBody>
      </p:sp>
      <p:cxnSp>
        <p:nvCxnSpPr>
          <p:cNvPr id="8" name="Straight Arrow Connector 7"/>
          <p:cNvCxnSpPr>
            <a:stCxn id="5" idx="0"/>
          </p:cNvCxnSpPr>
          <p:nvPr/>
        </p:nvCxnSpPr>
        <p:spPr bwMode="auto">
          <a:xfrm flipV="1">
            <a:off x="4196993" y="1905002"/>
            <a:ext cx="908407" cy="38099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>
            <a:stCxn id="6" idx="0"/>
          </p:cNvCxnSpPr>
          <p:nvPr/>
        </p:nvCxnSpPr>
        <p:spPr bwMode="auto">
          <a:xfrm flipH="1" flipV="1">
            <a:off x="6629401" y="1905000"/>
            <a:ext cx="506184" cy="3810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5029200" y="1524000"/>
            <a:ext cx="12604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{A} stmt {B}</a:t>
            </a:r>
          </a:p>
        </p:txBody>
      </p:sp>
    </p:spTree>
    <p:extLst>
      <p:ext uri="{BB962C8B-B14F-4D97-AF65-F5344CB8AC3E}">
        <p14:creationId xmlns:p14="http://schemas.microsoft.com/office/powerpoint/2010/main" val="3243996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5450" y="166688"/>
            <a:ext cx="8591550" cy="1096962"/>
          </a:xfrm>
        </p:spPr>
        <p:txBody>
          <a:bodyPr/>
          <a:lstStyle/>
          <a:p>
            <a:r>
              <a:rPr lang="en-US" dirty="0"/>
              <a:t>What do assertions mean?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first need to introduce a language</a:t>
            </a:r>
          </a:p>
          <a:p>
            <a:endParaRPr lang="en-US" dirty="0"/>
          </a:p>
          <a:p>
            <a:r>
              <a:rPr lang="en-US" dirty="0"/>
              <a:t>For today we will be using </a:t>
            </a:r>
            <a:r>
              <a:rPr lang="en-US" dirty="0" err="1"/>
              <a:t>Winskel’s</a:t>
            </a:r>
            <a:r>
              <a:rPr lang="en-US" dirty="0"/>
              <a:t> IMP</a:t>
            </a:r>
          </a:p>
          <a:p>
            <a:pPr>
              <a:buNone/>
            </a:pPr>
            <a:r>
              <a:rPr lang="en-US" dirty="0"/>
              <a:t>	e:= n | x | e</a:t>
            </a:r>
            <a:r>
              <a:rPr lang="en-US" baseline="-25000" dirty="0"/>
              <a:t>1</a:t>
            </a:r>
            <a:r>
              <a:rPr lang="en-US" dirty="0"/>
              <a:t> + e</a:t>
            </a:r>
            <a:r>
              <a:rPr lang="en-US" baseline="-25000" dirty="0"/>
              <a:t>2</a:t>
            </a:r>
          </a:p>
          <a:p>
            <a:r>
              <a:rPr lang="en-US" dirty="0"/>
              <a:t>c:=  x := e | c</a:t>
            </a:r>
            <a:r>
              <a:rPr lang="en-US" baseline="-25000" dirty="0"/>
              <a:t>1</a:t>
            </a:r>
            <a:r>
              <a:rPr lang="en-US" dirty="0"/>
              <a:t> ; c</a:t>
            </a:r>
            <a:r>
              <a:rPr lang="en-US" baseline="-25000" dirty="0"/>
              <a:t>2</a:t>
            </a:r>
            <a:r>
              <a:rPr lang="en-US" dirty="0"/>
              <a:t> | if e then c</a:t>
            </a:r>
            <a:r>
              <a:rPr lang="en-US" baseline="-25000" dirty="0"/>
              <a:t>1</a:t>
            </a:r>
            <a:r>
              <a:rPr lang="en-US" dirty="0"/>
              <a:t> else c</a:t>
            </a:r>
            <a:r>
              <a:rPr lang="en-US" baseline="-25000" dirty="0"/>
              <a:t>2</a:t>
            </a:r>
            <a:r>
              <a:rPr lang="en-US" dirty="0"/>
              <a:t> | while e do c</a:t>
            </a:r>
          </a:p>
          <a:p>
            <a:endParaRPr lang="en-US" dirty="0"/>
          </a:p>
          <a:p>
            <a:r>
              <a:rPr lang="en-US" dirty="0"/>
              <a:t>Big Step Semantics have two kinds of judgments</a:t>
            </a:r>
            <a:br>
              <a:rPr lang="en-US" dirty="0"/>
            </a:br>
            <a:endParaRPr lang="en-US" dirty="0"/>
          </a:p>
          <a:p>
            <a:pPr lvl="1">
              <a:buNone/>
            </a:pPr>
            <a:r>
              <a:rPr lang="en-US" dirty="0"/>
              <a:t>expressions result in values	commands change the state</a:t>
            </a:r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1524001" y="7678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4820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43400" y="5299918"/>
            <a:ext cx="1600001" cy="514286"/>
          </a:xfrm>
          <a:prstGeom prst="rect">
            <a:avLst/>
          </a:prstGeom>
          <a:noFill/>
        </p:spPr>
      </p:pic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1524001" y="6154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4824" name="Rectangle 8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4823" name="Picture 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62801" y="5280804"/>
            <a:ext cx="1685715" cy="514286"/>
          </a:xfrm>
          <a:prstGeom prst="rect">
            <a:avLst/>
          </a:prstGeom>
          <a:noFill/>
        </p:spPr>
      </p:pic>
      <p:sp>
        <p:nvSpPr>
          <p:cNvPr id="34825" name="Rectangle 9"/>
          <p:cNvSpPr>
            <a:spLocks noChangeArrowheads="1"/>
          </p:cNvSpPr>
          <p:nvPr/>
        </p:nvSpPr>
        <p:spPr bwMode="auto">
          <a:xfrm>
            <a:off x="1524001" y="6154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3829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assertions mean?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The language of assertions</a:t>
                </a:r>
              </a:p>
              <a:p>
                <a:pPr lvl="1"/>
                <a:r>
                  <a:rPr lang="en-US" dirty="0"/>
                  <a:t>A := true | false | e1 = e2 | e1 &gt;= e2 | A1 and A2 | </a:t>
                </a:r>
              </a:p>
              <a:p>
                <a:pPr lvl="1">
                  <a:buNone/>
                </a:pPr>
                <a:r>
                  <a:rPr lang="en-US" dirty="0"/>
                  <a:t>	 		not A |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∀</m:t>
                    </m:r>
                  </m:oMath>
                </a14:m>
                <a:r>
                  <a:rPr lang="en-US" dirty="0"/>
                  <a:t>  x . A </a:t>
                </a:r>
              </a:p>
              <a:p>
                <a:r>
                  <a:rPr lang="en-US" dirty="0"/>
                  <a:t>Notation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𝜎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⊨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means that the assertion holds on state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This is defined inductively over the structure of A.</a:t>
                </a:r>
              </a:p>
              <a:p>
                <a:pPr lvl="1"/>
                <a:r>
                  <a:rPr lang="en-US" dirty="0"/>
                  <a:t>Ex.  </a:t>
                </a:r>
              </a:p>
              <a:p>
                <a:pPr lvl="1"/>
                <a:endParaRPr lang="en-US" dirty="0"/>
              </a:p>
              <a:p>
                <a:r>
                  <a:rPr lang="en-US" dirty="0"/>
                  <a:t>Partial Correctness can then be defined in terms of OS</a:t>
                </a:r>
              </a:p>
              <a:p>
                <a:pPr lvl="1">
                  <a:buNone/>
                </a:pPr>
                <a:r>
                  <a:rPr lang="en-US" dirty="0"/>
                  <a:t>{A} c {B} </a:t>
                </a:r>
                <a:r>
                  <a:rPr lang="en-US" dirty="0" err="1"/>
                  <a:t>iff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1524001" y="68210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1524001" y="68210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1524001" y="68210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9901" y="4164807"/>
            <a:ext cx="4772025" cy="409575"/>
          </a:xfrm>
          <a:prstGeom prst="rect">
            <a:avLst/>
          </a:prstGeom>
          <a:noFill/>
        </p:spPr>
      </p:pic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1524001" y="68210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64" name="Picture 1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08401" y="5325271"/>
            <a:ext cx="5029200" cy="409575"/>
          </a:xfrm>
          <a:prstGeom prst="rect">
            <a:avLst/>
          </a:prstGeom>
          <a:noFill/>
        </p:spPr>
      </p:pic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1524001" y="68210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4004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Derivation Rules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Derivation rules for each language construct</a:t>
            </a:r>
          </a:p>
          <a:p>
            <a:endParaRPr lang="en-US" dirty="0"/>
          </a:p>
          <a:p>
            <a:endParaRPr lang="en-US" dirty="0"/>
          </a:p>
          <a:p>
            <a:endParaRPr lang="en-US" sz="2000" dirty="0"/>
          </a:p>
          <a:p>
            <a:endParaRPr lang="en-US" dirty="0"/>
          </a:p>
          <a:p>
            <a:endParaRPr lang="en-US" dirty="0"/>
          </a:p>
          <a:p>
            <a:br>
              <a:rPr lang="en-US" dirty="0"/>
            </a:br>
            <a:r>
              <a:rPr lang="en-US" dirty="0"/>
              <a:t>Can be combined together with the </a:t>
            </a:r>
            <a:r>
              <a:rPr lang="en-US" u="sng" dirty="0"/>
              <a:t>rule of consequence</a:t>
            </a:r>
          </a:p>
        </p:txBody>
      </p:sp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734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05000" y="2400300"/>
            <a:ext cx="3009900" cy="838200"/>
          </a:xfrm>
          <a:prstGeom prst="rect">
            <a:avLst/>
          </a:prstGeom>
          <a:noFill/>
        </p:spPr>
      </p:pic>
      <p:sp>
        <p:nvSpPr>
          <p:cNvPr id="57347" name="Rectangle 3"/>
          <p:cNvSpPr>
            <a:spLocks noChangeArrowheads="1"/>
          </p:cNvSpPr>
          <p:nvPr/>
        </p:nvSpPr>
        <p:spPr bwMode="auto">
          <a:xfrm>
            <a:off x="1524001" y="11107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7349" name="Rectangle 5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7348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34050" y="2552701"/>
            <a:ext cx="4933950" cy="828675"/>
          </a:xfrm>
          <a:prstGeom prst="rect">
            <a:avLst/>
          </a:prstGeom>
          <a:noFill/>
        </p:spPr>
      </p:pic>
      <p:sp>
        <p:nvSpPr>
          <p:cNvPr id="57350" name="Rectangle 6"/>
          <p:cNvSpPr>
            <a:spLocks noChangeArrowheads="1"/>
          </p:cNvSpPr>
          <p:nvPr/>
        </p:nvSpPr>
        <p:spPr bwMode="auto">
          <a:xfrm>
            <a:off x="1524001" y="110120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7352" name="Rectangle 8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7351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59946" y="3899079"/>
            <a:ext cx="3848100" cy="828675"/>
          </a:xfrm>
          <a:prstGeom prst="rect">
            <a:avLst/>
          </a:prstGeom>
          <a:noFill/>
        </p:spPr>
      </p:pic>
      <p:sp>
        <p:nvSpPr>
          <p:cNvPr id="57353" name="Rectangle 9"/>
          <p:cNvSpPr>
            <a:spLocks noChangeArrowheads="1"/>
          </p:cNvSpPr>
          <p:nvPr/>
        </p:nvSpPr>
        <p:spPr bwMode="auto">
          <a:xfrm>
            <a:off x="1524001" y="110120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7355" name="Rectangle 11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7354" name="Picture 10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0406" y="3886814"/>
            <a:ext cx="3343275" cy="828675"/>
          </a:xfrm>
          <a:prstGeom prst="rect">
            <a:avLst/>
          </a:prstGeom>
          <a:noFill/>
        </p:spPr>
      </p:pic>
      <p:sp>
        <p:nvSpPr>
          <p:cNvPr id="57356" name="Rectangle 12"/>
          <p:cNvSpPr>
            <a:spLocks noChangeArrowheads="1"/>
          </p:cNvSpPr>
          <p:nvPr/>
        </p:nvSpPr>
        <p:spPr bwMode="auto">
          <a:xfrm>
            <a:off x="1524001" y="110120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7358" name="Rectangle 14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7357" name="Picture 13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05250" y="5913438"/>
            <a:ext cx="3962400" cy="838200"/>
          </a:xfrm>
          <a:prstGeom prst="rect">
            <a:avLst/>
          </a:prstGeom>
          <a:noFill/>
        </p:spPr>
      </p:pic>
      <p:sp>
        <p:nvSpPr>
          <p:cNvPr id="57359" name="Rectangle 15"/>
          <p:cNvSpPr>
            <a:spLocks noChangeArrowheads="1"/>
          </p:cNvSpPr>
          <p:nvPr/>
        </p:nvSpPr>
        <p:spPr bwMode="auto">
          <a:xfrm>
            <a:off x="1524001" y="11107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5853" y="3843757"/>
            <a:ext cx="2005758" cy="883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28394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xperimental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75B73"/>
      </a:accent1>
      <a:accent2>
        <a:srgbClr val="CD0909"/>
      </a:accent2>
      <a:accent3>
        <a:srgbClr val="3F7830"/>
      </a:accent3>
      <a:accent4>
        <a:srgbClr val="08110B"/>
      </a:accent4>
      <a:accent5>
        <a:srgbClr val="DCA800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Berlin Sans FB"/>
        <a:ea typeface=""/>
        <a:cs typeface=""/>
      </a:majorFont>
      <a:minorFont>
        <a:latin typeface="Calibri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58826</TotalTime>
  <Words>2230</Words>
  <Application>Microsoft Office PowerPoint</Application>
  <PresentationFormat>Widescreen</PresentationFormat>
  <Paragraphs>506</Paragraphs>
  <Slides>35</Slides>
  <Notes>7</Notes>
  <HiddenSlides>2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2" baseType="lpstr">
      <vt:lpstr>Arial</vt:lpstr>
      <vt:lpstr>Berlin Sans FB</vt:lpstr>
      <vt:lpstr>Calibri</vt:lpstr>
      <vt:lpstr>Cambria Math</vt:lpstr>
      <vt:lpstr>Consolas</vt:lpstr>
      <vt:lpstr>Courier New</vt:lpstr>
      <vt:lpstr>office theme</vt:lpstr>
      <vt:lpstr>Lecture 18 Proving program correctness</vt:lpstr>
      <vt:lpstr>Constraint-based verification</vt:lpstr>
      <vt:lpstr>… and Synthesis</vt:lpstr>
      <vt:lpstr>Example</vt:lpstr>
      <vt:lpstr>Axiomatic Semantics/Program Logics</vt:lpstr>
      <vt:lpstr>The basics</vt:lpstr>
      <vt:lpstr>What do assertions mean?</vt:lpstr>
      <vt:lpstr>What do assertions mean?</vt:lpstr>
      <vt:lpstr>Derivation Rules</vt:lpstr>
      <vt:lpstr>Visualizing the rules</vt:lpstr>
      <vt:lpstr>Visualizing the rules</vt:lpstr>
      <vt:lpstr>Visualizing the rules</vt:lpstr>
      <vt:lpstr>Visualizing the rules</vt:lpstr>
      <vt:lpstr>Running 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Loop Invariant</vt:lpstr>
      <vt:lpstr>Example</vt:lpstr>
      <vt:lpstr>Example</vt:lpstr>
      <vt:lpstr>From partial to total correctness</vt:lpstr>
      <vt:lpstr>Rank function</vt:lpstr>
      <vt:lpstr>Example</vt:lpstr>
      <vt:lpstr>Example</vt:lpstr>
      <vt:lpstr>Example</vt:lpstr>
      <vt:lpstr>Example</vt:lpstr>
      <vt:lpstr>Weakest Preconditions</vt:lpstr>
      <vt:lpstr>Weakest Precondition</vt:lpstr>
      <vt:lpstr>Verification Condition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Armando Solar-Lezama</dc:creator>
  <cp:lastModifiedBy>Armando Solar-Lezama</cp:lastModifiedBy>
  <cp:revision>751</cp:revision>
  <cp:lastPrinted>2015-03-13T17:55:43Z</cp:lastPrinted>
  <dcterms:created xsi:type="dcterms:W3CDTF">2014-09-23T19:26:18Z</dcterms:created>
  <dcterms:modified xsi:type="dcterms:W3CDTF">2025-11-17T16:10:59Z</dcterms:modified>
</cp:coreProperties>
</file>