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1"/>
  </p:notesMasterIdLst>
  <p:sldIdLst>
    <p:sldId id="336" r:id="rId2"/>
    <p:sldId id="426" r:id="rId3"/>
    <p:sldId id="427" r:id="rId4"/>
    <p:sldId id="428" r:id="rId5"/>
    <p:sldId id="429" r:id="rId6"/>
    <p:sldId id="430" r:id="rId7"/>
    <p:sldId id="431" r:id="rId8"/>
    <p:sldId id="432" r:id="rId9"/>
    <p:sldId id="433" r:id="rId10"/>
    <p:sldId id="436" r:id="rId11"/>
    <p:sldId id="437" r:id="rId12"/>
    <p:sldId id="438" r:id="rId13"/>
    <p:sldId id="439" r:id="rId14"/>
    <p:sldId id="440" r:id="rId15"/>
    <p:sldId id="441" r:id="rId16"/>
    <p:sldId id="463" r:id="rId17"/>
    <p:sldId id="464" r:id="rId18"/>
    <p:sldId id="465" r:id="rId19"/>
    <p:sldId id="466" r:id="rId20"/>
    <p:sldId id="467" r:id="rId21"/>
    <p:sldId id="468" r:id="rId22"/>
    <p:sldId id="469" r:id="rId23"/>
    <p:sldId id="470" r:id="rId24"/>
    <p:sldId id="444" r:id="rId25"/>
    <p:sldId id="462" r:id="rId26"/>
    <p:sldId id="474" r:id="rId27"/>
    <p:sldId id="472" r:id="rId28"/>
    <p:sldId id="475" r:id="rId29"/>
    <p:sldId id="476" r:id="rId30"/>
    <p:sldId id="477" r:id="rId31"/>
    <p:sldId id="478" r:id="rId32"/>
    <p:sldId id="479" r:id="rId33"/>
    <p:sldId id="480" r:id="rId34"/>
    <p:sldId id="481" r:id="rId35"/>
    <p:sldId id="482" r:id="rId36"/>
    <p:sldId id="483" r:id="rId37"/>
    <p:sldId id="484" r:id="rId38"/>
    <p:sldId id="485" r:id="rId39"/>
    <p:sldId id="486" r:id="rId40"/>
    <p:sldId id="461" r:id="rId41"/>
    <p:sldId id="487" r:id="rId42"/>
    <p:sldId id="488" r:id="rId43"/>
    <p:sldId id="489" r:id="rId44"/>
    <p:sldId id="445" r:id="rId45"/>
    <p:sldId id="446" r:id="rId46"/>
    <p:sldId id="447" r:id="rId47"/>
    <p:sldId id="448" r:id="rId48"/>
    <p:sldId id="449" r:id="rId49"/>
    <p:sldId id="450" r:id="rId5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80F0B"/>
    <a:srgbClr val="CA703B"/>
    <a:srgbClr val="CFE5C9"/>
    <a:srgbClr val="9AC890"/>
    <a:srgbClr val="C7CEFF"/>
    <a:srgbClr val="7F8AFF"/>
    <a:srgbClr val="000000"/>
    <a:srgbClr val="FF77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B27B54-429A-48CB-9C5A-26B10E765633}" v="2" dt="2025-11-19T15:48:11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84761" autoAdjust="0"/>
  </p:normalViewPr>
  <p:slideViewPr>
    <p:cSldViewPr snapToGrid="0">
      <p:cViewPr varScale="1">
        <p:scale>
          <a:sx n="93" d="100"/>
          <a:sy n="93" d="100"/>
        </p:scale>
        <p:origin x="111" y="2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Solar-Lezama" userId="e82942028eae7d90" providerId="LiveId" clId="{7045F0CB-D5AF-40A1-87D3-1AA82FA5AFA3}"/>
    <pc:docChg chg="undo custSel modSld">
      <pc:chgData name="Armando Solar-Lezama" userId="e82942028eae7d90" providerId="LiveId" clId="{7045F0CB-D5AF-40A1-87D3-1AA82FA5AFA3}" dt="2025-11-19T15:48:11.729" v="18"/>
      <pc:docMkLst>
        <pc:docMk/>
      </pc:docMkLst>
      <pc:sldChg chg="modSp mod">
        <pc:chgData name="Armando Solar-Lezama" userId="e82942028eae7d90" providerId="LiveId" clId="{7045F0CB-D5AF-40A1-87D3-1AA82FA5AFA3}" dt="2025-11-17T17:13:59.977" v="1" actId="20577"/>
        <pc:sldMkLst>
          <pc:docMk/>
          <pc:sldMk cId="3642210361" sldId="336"/>
        </pc:sldMkLst>
        <pc:spChg chg="mod">
          <ac:chgData name="Armando Solar-Lezama" userId="e82942028eae7d90" providerId="LiveId" clId="{7045F0CB-D5AF-40A1-87D3-1AA82FA5AFA3}" dt="2025-11-17T17:13:59.977" v="1" actId="20577"/>
          <ac:spMkLst>
            <pc:docMk/>
            <pc:sldMk cId="3642210361" sldId="336"/>
            <ac:spMk id="2" creationId="{00000000-0000-0000-0000-000000000000}"/>
          </ac:spMkLst>
        </pc:spChg>
      </pc:sldChg>
      <pc:sldChg chg="addSp delSp modSp mod">
        <pc:chgData name="Armando Solar-Lezama" userId="e82942028eae7d90" providerId="LiveId" clId="{7045F0CB-D5AF-40A1-87D3-1AA82FA5AFA3}" dt="2025-11-19T15:48:11.729" v="18"/>
        <pc:sldMkLst>
          <pc:docMk/>
          <pc:sldMk cId="1144347322" sldId="468"/>
        </pc:sldMkLst>
        <pc:picChg chg="add mod">
          <ac:chgData name="Armando Solar-Lezama" userId="e82942028eae7d90" providerId="LiveId" clId="{7045F0CB-D5AF-40A1-87D3-1AA82FA5AFA3}" dt="2025-11-19T15:48:11.729" v="18"/>
          <ac:picMkLst>
            <pc:docMk/>
            <pc:sldMk cId="1144347322" sldId="468"/>
            <ac:picMk id="4" creationId="{A2935CB8-87AB-9301-86AE-1354383CDC4F}"/>
          </ac:picMkLst>
        </pc:picChg>
        <pc:picChg chg="del mod">
          <ac:chgData name="Armando Solar-Lezama" userId="e82942028eae7d90" providerId="LiveId" clId="{7045F0CB-D5AF-40A1-87D3-1AA82FA5AFA3}" dt="2025-11-19T15:48:10.501" v="17" actId="478"/>
          <ac:picMkLst>
            <pc:docMk/>
            <pc:sldMk cId="1144347322" sldId="468"/>
            <ac:picMk id="13" creationId="{00000000-0000-0000-0000-000000000000}"/>
          </ac:picMkLst>
        </pc:picChg>
      </pc:sldChg>
      <pc:sldChg chg="modSp mod">
        <pc:chgData name="Armando Solar-Lezama" userId="e82942028eae7d90" providerId="LiveId" clId="{7045F0CB-D5AF-40A1-87D3-1AA82FA5AFA3}" dt="2025-11-19T15:47:28.094" v="11" actId="1076"/>
        <pc:sldMkLst>
          <pc:docMk/>
          <pc:sldMk cId="3077246458" sldId="469"/>
        </pc:sldMkLst>
        <pc:spChg chg="mod">
          <ac:chgData name="Armando Solar-Lezama" userId="e82942028eae7d90" providerId="LiveId" clId="{7045F0CB-D5AF-40A1-87D3-1AA82FA5AFA3}" dt="2025-11-19T15:47:28.094" v="11" actId="1076"/>
          <ac:spMkLst>
            <pc:docMk/>
            <pc:sldMk cId="3077246458" sldId="469"/>
            <ac:spMk id="11" creationId="{00000000-0000-0000-0000-000000000000}"/>
          </ac:spMkLst>
        </pc:spChg>
        <pc:picChg chg="mod">
          <ac:chgData name="Armando Solar-Lezama" userId="e82942028eae7d90" providerId="LiveId" clId="{7045F0CB-D5AF-40A1-87D3-1AA82FA5AFA3}" dt="2025-11-19T15:47:17.214" v="10" actId="14100"/>
          <ac:picMkLst>
            <pc:docMk/>
            <pc:sldMk cId="3077246458" sldId="469"/>
            <ac:picMk id="13" creationId="{00000000-0000-0000-0000-000000000000}"/>
          </ac:picMkLst>
        </pc:picChg>
      </pc:sldChg>
      <pc:sldChg chg="addSp delSp modSp mod">
        <pc:chgData name="Armando Solar-Lezama" userId="e82942028eae7d90" providerId="LiveId" clId="{7045F0CB-D5AF-40A1-87D3-1AA82FA5AFA3}" dt="2025-11-19T15:47:59.080" v="16"/>
        <pc:sldMkLst>
          <pc:docMk/>
          <pc:sldMk cId="1338313135" sldId="470"/>
        </pc:sldMkLst>
        <pc:picChg chg="add mod">
          <ac:chgData name="Armando Solar-Lezama" userId="e82942028eae7d90" providerId="LiveId" clId="{7045F0CB-D5AF-40A1-87D3-1AA82FA5AFA3}" dt="2025-11-19T15:47:59.080" v="16"/>
          <ac:picMkLst>
            <pc:docMk/>
            <pc:sldMk cId="1338313135" sldId="470"/>
            <ac:picMk id="4" creationId="{F6419E4D-A85B-F74B-7F22-99B63327BABA}"/>
          </ac:picMkLst>
        </pc:picChg>
        <pc:picChg chg="add del mod">
          <ac:chgData name="Armando Solar-Lezama" userId="e82942028eae7d90" providerId="LiveId" clId="{7045F0CB-D5AF-40A1-87D3-1AA82FA5AFA3}" dt="2025-11-19T15:47:58.581" v="15" actId="478"/>
          <ac:picMkLst>
            <pc:docMk/>
            <pc:sldMk cId="1338313135" sldId="470"/>
            <ac:picMk id="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B0CA21C-B112-4BD8-B9E9-462888A521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0BC8A-3D2D-4399-A152-F8F7638B0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4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46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74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65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12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more involved example:</a:t>
            </a:r>
            <a:r>
              <a:rPr lang="en-US" baseline="0" dirty="0"/>
              <a:t> insertion into a sorted list.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4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closer at the solution. Verifying this solution requires complex</a:t>
            </a:r>
            <a:r>
              <a:rPr lang="en-US" baseline="0" dirty="0"/>
              <a:t> reasoning: we need to know that inserting something &gt;= y into a list of things &gt;= y gives back a list &gt;= y, that is we can do automatically strengthen the specification of insert with a nontrivial property. Our tool can automatically infer a refined polymorphic instantiation for beta at the site of the recursive call. Our tool is the first to synthesize a verified implementation of insert.</a:t>
            </a:r>
          </a:p>
          <a:p>
            <a:r>
              <a:rPr lang="en-US" baseline="0" dirty="0"/>
              <a:t>But how do we do all this verification automatically?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2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3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99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49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infer type of</a:t>
            </a:r>
            <a:r>
              <a:rPr lang="en-US" baseline="0" dirty="0"/>
              <a:t> id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80BC8A-3D2D-4399-A152-F8F7638B020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576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1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2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72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8604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0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6869903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9761306" cy="4351338"/>
          </a:xfrm>
        </p:spPr>
        <p:txBody>
          <a:bodyPr/>
          <a:lstStyle>
            <a:lvl1pPr>
              <a:buClr>
                <a:schemeClr val="bg1"/>
              </a:buClr>
              <a:buSzPct val="25000"/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190.png"/><Relationship Id="rId7" Type="http://schemas.openxmlformats.org/officeDocument/2006/relationships/image" Target="../media/image1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10.png"/><Relationship Id="rId5" Type="http://schemas.openxmlformats.org/officeDocument/2006/relationships/image" Target="../media/image31.png"/><Relationship Id="rId10" Type="http://schemas.openxmlformats.org/officeDocument/2006/relationships/image" Target="../media/image310.png"/><Relationship Id="rId4" Type="http://schemas.openxmlformats.org/officeDocument/2006/relationships/image" Target="../media/image17.png"/><Relationship Id="rId9" Type="http://schemas.openxmlformats.org/officeDocument/2006/relationships/image" Target="../media/image7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7" Type="http://schemas.openxmlformats.org/officeDocument/2006/relationships/image" Target="../media/image18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6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80.png"/><Relationship Id="rId7" Type="http://schemas.openxmlformats.org/officeDocument/2006/relationships/image" Target="../media/image18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80.png"/><Relationship Id="rId7" Type="http://schemas.openxmlformats.org/officeDocument/2006/relationships/image" Target="../media/image18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6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60.png"/></Relationships>
</file>

<file path=ppt/slides/_rels/slide22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5" Type="http://schemas.openxmlformats.org/officeDocument/2006/relationships/image" Target="../media/image19.png"/><Relationship Id="rId4" Type="http://schemas.openxmlformats.org/officeDocument/2006/relationships/image" Target="../media/image60.png"/></Relationships>
</file>

<file path=ppt/slides/_rels/slide23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4" Type="http://schemas.openxmlformats.org/officeDocument/2006/relationships/image" Target="../media/image6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7.png"/><Relationship Id="rId4" Type="http://schemas.openxmlformats.org/officeDocument/2006/relationships/image" Target="../media/image60.png"/><Relationship Id="rId9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7.png"/><Relationship Id="rId4" Type="http://schemas.openxmlformats.org/officeDocument/2006/relationships/image" Target="../media/image60.png"/><Relationship Id="rId9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4" Type="http://schemas.openxmlformats.org/officeDocument/2006/relationships/image" Target="../media/image60.png"/><Relationship Id="rId9" Type="http://schemas.openxmlformats.org/officeDocument/2006/relationships/image" Target="../media/image3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35.png"/><Relationship Id="rId4" Type="http://schemas.openxmlformats.org/officeDocument/2006/relationships/image" Target="../media/image60.png"/><Relationship Id="rId9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35.png"/><Relationship Id="rId4" Type="http://schemas.openxmlformats.org/officeDocument/2006/relationships/image" Target="../media/image60.png"/><Relationship Id="rId9" Type="http://schemas.openxmlformats.org/officeDocument/2006/relationships/image" Target="../media/image3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6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2.png"/><Relationship Id="rId5" Type="http://schemas.openxmlformats.org/officeDocument/2006/relationships/image" Target="../media/image37.png"/><Relationship Id="rId10" Type="http://schemas.openxmlformats.org/officeDocument/2006/relationships/image" Target="../media/image41.png"/><Relationship Id="rId4" Type="http://schemas.openxmlformats.org/officeDocument/2006/relationships/image" Target="../media/image60.png"/><Relationship Id="rId9" Type="http://schemas.openxmlformats.org/officeDocument/2006/relationships/image" Target="../media/image39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7" Type="http://schemas.openxmlformats.org/officeDocument/2006/relationships/image" Target="../media/image2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37.png"/><Relationship Id="rId5" Type="http://schemas.openxmlformats.org/officeDocument/2006/relationships/image" Target="../media/image38.png"/><Relationship Id="rId10" Type="http://schemas.openxmlformats.org/officeDocument/2006/relationships/image" Target="../media/image42.png"/><Relationship Id="rId4" Type="http://schemas.openxmlformats.org/officeDocument/2006/relationships/image" Target="../media/image60.png"/><Relationship Id="rId9" Type="http://schemas.openxmlformats.org/officeDocument/2006/relationships/image" Target="../media/image41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4" Type="http://schemas.openxmlformats.org/officeDocument/2006/relationships/image" Target="../media/image60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45.png"/><Relationship Id="rId4" Type="http://schemas.openxmlformats.org/officeDocument/2006/relationships/image" Target="../media/image60.png"/><Relationship Id="rId9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9.png"/><Relationship Id="rId7" Type="http://schemas.openxmlformats.org/officeDocument/2006/relationships/image" Target="../media/image37.png"/><Relationship Id="rId1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47.png"/><Relationship Id="rId5" Type="http://schemas.openxmlformats.org/officeDocument/2006/relationships/image" Target="../media/image18.png"/><Relationship Id="rId10" Type="http://schemas.openxmlformats.org/officeDocument/2006/relationships/image" Target="../media/image46.png"/><Relationship Id="rId4" Type="http://schemas.openxmlformats.org/officeDocument/2006/relationships/image" Target="../media/image60.png"/><Relationship Id="rId9" Type="http://schemas.openxmlformats.org/officeDocument/2006/relationships/image" Target="../media/image45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51.png"/><Relationship Id="rId7" Type="http://schemas.openxmlformats.org/officeDocument/2006/relationships/image" Target="../media/image37.png"/><Relationship Id="rId1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47.png"/><Relationship Id="rId5" Type="http://schemas.openxmlformats.org/officeDocument/2006/relationships/image" Target="../media/image18.png"/><Relationship Id="rId15" Type="http://schemas.openxmlformats.org/officeDocument/2006/relationships/image" Target="../media/image52.png"/><Relationship Id="rId10" Type="http://schemas.openxmlformats.org/officeDocument/2006/relationships/image" Target="../media/image46.png"/><Relationship Id="rId4" Type="http://schemas.openxmlformats.org/officeDocument/2006/relationships/image" Target="../media/image60.png"/><Relationship Id="rId9" Type="http://schemas.openxmlformats.org/officeDocument/2006/relationships/image" Target="../media/image45.png"/><Relationship Id="rId14" Type="http://schemas.openxmlformats.org/officeDocument/2006/relationships/image" Target="../media/image49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51.png"/><Relationship Id="rId7" Type="http://schemas.openxmlformats.org/officeDocument/2006/relationships/image" Target="../media/image37.png"/><Relationship Id="rId1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47.png"/><Relationship Id="rId5" Type="http://schemas.openxmlformats.org/officeDocument/2006/relationships/image" Target="../media/image18.png"/><Relationship Id="rId15" Type="http://schemas.openxmlformats.org/officeDocument/2006/relationships/image" Target="../media/image52.png"/><Relationship Id="rId10" Type="http://schemas.openxmlformats.org/officeDocument/2006/relationships/image" Target="../media/image46.png"/><Relationship Id="rId4" Type="http://schemas.openxmlformats.org/officeDocument/2006/relationships/image" Target="../media/image60.png"/><Relationship Id="rId9" Type="http://schemas.openxmlformats.org/officeDocument/2006/relationships/image" Target="../media/image45.png"/><Relationship Id="rId14" Type="http://schemas.openxmlformats.org/officeDocument/2006/relationships/image" Target="../media/image49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51.png"/><Relationship Id="rId7" Type="http://schemas.openxmlformats.org/officeDocument/2006/relationships/image" Target="../media/image37.png"/><Relationship Id="rId12" Type="http://schemas.openxmlformats.org/officeDocument/2006/relationships/image" Target="../media/image54.png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47.png"/><Relationship Id="rId5" Type="http://schemas.openxmlformats.org/officeDocument/2006/relationships/image" Target="../media/image18.png"/><Relationship Id="rId15" Type="http://schemas.openxmlformats.org/officeDocument/2006/relationships/image" Target="../media/image55.png"/><Relationship Id="rId10" Type="http://schemas.openxmlformats.org/officeDocument/2006/relationships/image" Target="../media/image46.png"/><Relationship Id="rId4" Type="http://schemas.openxmlformats.org/officeDocument/2006/relationships/image" Target="../media/image60.png"/><Relationship Id="rId9" Type="http://schemas.openxmlformats.org/officeDocument/2006/relationships/image" Target="../media/image45.png"/><Relationship Id="rId14" Type="http://schemas.openxmlformats.org/officeDocument/2006/relationships/image" Target="../media/image4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1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59.png"/><Relationship Id="rId10" Type="http://schemas.openxmlformats.org/officeDocument/2006/relationships/image" Target="../media/image65.png"/><Relationship Id="rId4" Type="http://schemas.openxmlformats.org/officeDocument/2006/relationships/image" Target="../media/image20.png"/><Relationship Id="rId9" Type="http://schemas.openxmlformats.org/officeDocument/2006/relationships/image" Target="../media/image64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9.png"/><Relationship Id="rId3" Type="http://schemas.openxmlformats.org/officeDocument/2006/relationships/image" Target="../media/image18.png"/><Relationship Id="rId7" Type="http://schemas.openxmlformats.org/officeDocument/2006/relationships/image" Target="../media/image62.png"/><Relationship Id="rId12" Type="http://schemas.openxmlformats.org/officeDocument/2006/relationships/image" Target="../media/image6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59.png"/><Relationship Id="rId10" Type="http://schemas.openxmlformats.org/officeDocument/2006/relationships/image" Target="../media/image65.png"/><Relationship Id="rId4" Type="http://schemas.openxmlformats.org/officeDocument/2006/relationships/image" Target="../media/image20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74.png"/><Relationship Id="rId3" Type="http://schemas.openxmlformats.org/officeDocument/2006/relationships/image" Target="../media/image18.png"/><Relationship Id="rId7" Type="http://schemas.openxmlformats.org/officeDocument/2006/relationships/image" Target="../media/image62.png"/><Relationship Id="rId12" Type="http://schemas.openxmlformats.org/officeDocument/2006/relationships/image" Target="../media/image73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59.png"/><Relationship Id="rId10" Type="http://schemas.openxmlformats.org/officeDocument/2006/relationships/image" Target="../media/image65.png"/><Relationship Id="rId4" Type="http://schemas.openxmlformats.org/officeDocument/2006/relationships/image" Target="../media/image20.png"/><Relationship Id="rId9" Type="http://schemas.openxmlformats.org/officeDocument/2006/relationships/image" Target="../media/image64.png"/><Relationship Id="rId14" Type="http://schemas.openxmlformats.org/officeDocument/2006/relationships/image" Target="../media/image7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Lecture 21</a:t>
            </a:r>
            <a:br>
              <a:rPr lang="en-US" dirty="0"/>
            </a:br>
            <a:r>
              <a:rPr lang="en-US" dirty="0"/>
              <a:t>Refinement Types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With slides from Nadia Polikarpova</a:t>
            </a:r>
          </a:p>
        </p:txBody>
      </p:sp>
    </p:spTree>
    <p:extLst>
      <p:ext uri="{BB962C8B-B14F-4D97-AF65-F5344CB8AC3E}">
        <p14:creationId xmlns:p14="http://schemas.microsoft.com/office/powerpoint/2010/main" val="364221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8342400" cy="4351338"/>
          </a:xfrm>
        </p:spPr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use deductive reasoning for top-down propagation</a:t>
            </a:r>
          </a:p>
          <a:p>
            <a:pPr lvl="1"/>
            <a:r>
              <a:rPr lang="en-US" dirty="0"/>
              <a:t>prune unverifiable candidates early</a:t>
            </a:r>
          </a:p>
          <a:p>
            <a:pPr lvl="1"/>
            <a:r>
              <a:rPr lang="en-US" dirty="0"/>
              <a:t>need synthesis-friendly verification technique!</a:t>
            </a:r>
          </a:p>
          <a:p>
            <a:r>
              <a:rPr lang="en-US" b="1" dirty="0"/>
              <a:t>Observation:</a:t>
            </a:r>
            <a:r>
              <a:rPr lang="en-US" dirty="0"/>
              <a:t> type checkers are good at rejecting incomplete programs!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431949" y="2637215"/>
            <a:ext cx="8495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L + L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71323" y="3477420"/>
            <a:ext cx="118942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[N] + L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1183882" y="1825625"/>
            <a:ext cx="16991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endParaRPr lang="en-US" sz="2400" dirty="0"/>
          </a:p>
        </p:txBody>
      </p:sp>
      <p:cxnSp>
        <p:nvCxnSpPr>
          <p:cNvPr id="7" name="Straight Connector 6"/>
          <p:cNvCxnSpPr>
            <a:stCxn id="6" idx="2"/>
            <a:endCxn id="4" idx="0"/>
          </p:cNvCxnSpPr>
          <p:nvPr/>
        </p:nvCxnSpPr>
        <p:spPr>
          <a:xfrm flipH="1">
            <a:off x="10856745" y="2194957"/>
            <a:ext cx="412096" cy="442258"/>
          </a:xfrm>
          <a:prstGeom prst="line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10666037" y="3006547"/>
            <a:ext cx="190708" cy="470873"/>
          </a:xfrm>
          <a:prstGeom prst="line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0071323" y="3448805"/>
            <a:ext cx="1282477" cy="413801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26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021" y="1825625"/>
            <a:ext cx="8242429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Cons x Nil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≤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Cons x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insert x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data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Cons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994215">
            <a:off x="1619251" y="4572001"/>
            <a:ext cx="606295" cy="23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306488" y="5384528"/>
            <a:ext cx="391495" cy="288518"/>
            <a:chOff x="5918963" y="3812965"/>
            <a:chExt cx="391495" cy="28851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918963" y="3957224"/>
              <a:ext cx="326210" cy="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6253307" y="3812965"/>
              <a:ext cx="0" cy="288518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6310458" y="3865784"/>
              <a:ext cx="0" cy="18288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8306487" y="5762741"/>
            <a:ext cx="301752" cy="366856"/>
          </a:xfrm>
          <a:prstGeom prst="rect">
            <a:avLst/>
          </a:prstGeom>
          <a:noFill/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08240" y="5762741"/>
            <a:ext cx="931057" cy="366857"/>
          </a:xfrm>
          <a:prstGeom prst="rect">
            <a:avLst/>
          </a:prstGeom>
          <a:noFill/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486333" y="3092290"/>
            <a:ext cx="391495" cy="288518"/>
            <a:chOff x="5918963" y="3812965"/>
            <a:chExt cx="391495" cy="288518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5918963" y="3957224"/>
              <a:ext cx="326210" cy="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6253307" y="3812965"/>
              <a:ext cx="0" cy="288518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310458" y="3865784"/>
              <a:ext cx="0" cy="18288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7849288" y="3076529"/>
            <a:ext cx="302429" cy="301752"/>
          </a:xfrm>
          <a:prstGeom prst="rect">
            <a:avLst/>
          </a:prstGeom>
          <a:pattFill prst="pct5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49288" y="3941223"/>
            <a:ext cx="302429" cy="301752"/>
          </a:xfrm>
          <a:prstGeom prst="rect">
            <a:avLst/>
          </a:prstGeom>
          <a:pattFill prst="pct5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491158" y="3941223"/>
            <a:ext cx="301752" cy="301752"/>
          </a:xfrm>
          <a:prstGeom prst="rect">
            <a:avLst/>
          </a:prstGeom>
          <a:pattFill prst="pct7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792350" y="3943434"/>
            <a:ext cx="931057" cy="301752"/>
          </a:xfrm>
          <a:prstGeom prst="rect">
            <a:avLst/>
          </a:prstGeom>
          <a:noFill/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49288" y="4308945"/>
            <a:ext cx="302429" cy="301752"/>
          </a:xfrm>
          <a:prstGeom prst="rect">
            <a:avLst/>
          </a:prstGeom>
          <a:pattFill prst="pct5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491158" y="4308945"/>
            <a:ext cx="301752" cy="301752"/>
          </a:xfrm>
          <a:prstGeom prst="rect">
            <a:avLst/>
          </a:prstGeom>
          <a:pattFill prst="pct2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792911" y="4308944"/>
            <a:ext cx="931057" cy="301752"/>
          </a:xfrm>
          <a:prstGeom prst="rect">
            <a:avLst/>
          </a:prstGeom>
          <a:noFill/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4047" y="3092291"/>
            <a:ext cx="1642683" cy="2859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3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1" grpId="0" animBg="1"/>
      <p:bldP spid="12" grpId="0" animBg="1"/>
      <p:bldP spid="17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60" y="29189"/>
            <a:ext cx="8664788" cy="1325563"/>
          </a:xfrm>
        </p:spPr>
        <p:txBody>
          <a:bodyPr/>
          <a:lstStyle/>
          <a:p>
            <a:r>
              <a:rPr lang="en-US" dirty="0"/>
              <a:t>Rejecting incomplete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12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78225" y="2026821"/>
            <a:ext cx="6165675" cy="3650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...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 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 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535568" y="3724891"/>
            <a:ext cx="36576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344475" y="4165484"/>
            <a:ext cx="327495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ea typeface="Open Sans Light" panose="020B0306030504020204" pitchFamily="34" charset="0"/>
                <a:cs typeface="Consolas" panose="020B0609020204030204" pitchFamily="49" charset="0"/>
              </a:rPr>
              <a:t>Expected</a:t>
            </a:r>
            <a:r>
              <a:rPr lang="en-US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640D38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e</a:t>
            </a:r>
            <a:r>
              <a:rPr lang="en-US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ea typeface="Open Sans Light" panose="020B0306030504020204" pitchFamily="34" charset="0"/>
                <a:cs typeface="Consolas" panose="020B0609020204030204" pitchFamily="49" charset="0"/>
              </a:rPr>
              <a:t>and got </a:t>
            </a:r>
          </a:p>
          <a:p>
            <a:r>
              <a:rPr lang="en-US" dirty="0">
                <a:solidFill>
                  <a:srgbClr val="CB6608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List</a:t>
            </a:r>
            <a:r>
              <a:rPr lang="en-US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0D38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e</a:t>
            </a:r>
            <a:endParaRPr lang="en-US" dirty="0">
              <a:solidFill>
                <a:srgbClr val="640D3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9" name="Picture 2" descr="http://vector.me/files/images/4/3/436768/red_green_ok_not_ok_ic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657" y="3460566"/>
            <a:ext cx="273851" cy="27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6029399" y="977555"/>
            <a:ext cx="58366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/>
              <a:t>[Pierce, Turner. TPLS'00]</a:t>
            </a:r>
          </a:p>
        </p:txBody>
      </p:sp>
      <p:sp>
        <p:nvSpPr>
          <p:cNvPr id="12" name="TextBox 11"/>
          <p:cNvSpPr txBox="1"/>
          <p:nvPr/>
        </p:nvSpPr>
        <p:spPr>
          <a:xfrm rot="20375147">
            <a:off x="8476423" y="2463233"/>
            <a:ext cx="2509326" cy="9541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bidirectional type-checking!</a:t>
            </a:r>
          </a:p>
        </p:txBody>
      </p:sp>
    </p:spTree>
    <p:extLst>
      <p:ext uri="{BB962C8B-B14F-4D97-AF65-F5344CB8AC3E}">
        <p14:creationId xmlns:p14="http://schemas.microsoft.com/office/powerpoint/2010/main" val="394771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8342400" cy="4351338"/>
          </a:xfrm>
        </p:spPr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use deductive reasoning for top-down propagation</a:t>
            </a:r>
          </a:p>
          <a:p>
            <a:pPr lvl="1"/>
            <a:r>
              <a:rPr lang="en-US" dirty="0"/>
              <a:t>prune unverifiable candidates early</a:t>
            </a:r>
          </a:p>
          <a:p>
            <a:pPr lvl="1"/>
            <a:r>
              <a:rPr lang="en-US" dirty="0"/>
              <a:t>need synthesis-friendly verification technique!</a:t>
            </a:r>
          </a:p>
          <a:p>
            <a:r>
              <a:rPr lang="en-US" b="1" dirty="0"/>
              <a:t>Observation:</a:t>
            </a:r>
            <a:r>
              <a:rPr lang="en-US" dirty="0"/>
              <a:t> type checkers are good at rejecting incomplete programs!</a:t>
            </a:r>
          </a:p>
          <a:p>
            <a:r>
              <a:rPr lang="en-US" b="1" dirty="0"/>
              <a:t>Idea:</a:t>
            </a:r>
            <a:r>
              <a:rPr lang="en-US" dirty="0"/>
              <a:t> can we use types as behavioral constraints for synthesis?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431949" y="2637215"/>
            <a:ext cx="8495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L + L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71323" y="3477420"/>
            <a:ext cx="118942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[N] + L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1183882" y="1825625"/>
            <a:ext cx="16991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endParaRPr lang="en-US" sz="2400" dirty="0"/>
          </a:p>
        </p:txBody>
      </p:sp>
      <p:cxnSp>
        <p:nvCxnSpPr>
          <p:cNvPr id="7" name="Straight Connector 6"/>
          <p:cNvCxnSpPr>
            <a:stCxn id="6" idx="2"/>
            <a:endCxn id="4" idx="0"/>
          </p:cNvCxnSpPr>
          <p:nvPr/>
        </p:nvCxnSpPr>
        <p:spPr>
          <a:xfrm flipH="1">
            <a:off x="10856745" y="2194957"/>
            <a:ext cx="412096" cy="442258"/>
          </a:xfrm>
          <a:prstGeom prst="line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10666037" y="3006547"/>
            <a:ext cx="190708" cy="470873"/>
          </a:xfrm>
          <a:prstGeom prst="line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0071323" y="3448805"/>
            <a:ext cx="1282477" cy="413801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878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78225" y="2026821"/>
            <a:ext cx="6184725" cy="3650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match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≤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60" y="29189"/>
            <a:ext cx="8849723" cy="1325563"/>
          </a:xfrm>
        </p:spPr>
        <p:txBody>
          <a:bodyPr/>
          <a:lstStyle/>
          <a:p>
            <a:r>
              <a:rPr lang="en-US" dirty="0"/>
              <a:t>Conventional types are not enough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14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838700" y="3581400"/>
            <a:ext cx="640080" cy="0"/>
          </a:xfrm>
          <a:prstGeom prst="straightConnector1">
            <a:avLst/>
          </a:prstGeom>
          <a:ln w="38100">
            <a:solidFill>
              <a:srgbClr val="CB6608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851" y="3129237"/>
            <a:ext cx="267107" cy="26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5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types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82215" y="1706266"/>
            <a:ext cx="7362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n :: {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|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≥ 0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632" y="2548312"/>
            <a:ext cx="8849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max ::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x: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→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y: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→ {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|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≤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∧ y ≤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05506" y="3235328"/>
            <a:ext cx="7362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:: { </a:t>
            </a:r>
            <a:r>
              <a:rPr lang="el-GR" sz="2400" dirty="0"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: List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| </a:t>
            </a:r>
            <a:r>
              <a:rPr lang="en-US" sz="2400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l-GR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2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</a:p>
        </p:txBody>
      </p:sp>
      <p:sp>
        <p:nvSpPr>
          <p:cNvPr id="7" name="Rectangle 6"/>
          <p:cNvSpPr/>
          <p:nvPr/>
        </p:nvSpPr>
        <p:spPr>
          <a:xfrm>
            <a:off x="980642" y="420353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Nil  :: 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Cons  ::  x: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→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→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87106" y="42439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measure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:: List </a:t>
            </a:r>
            <a:r>
              <a:rPr lang="el-GR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→ 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endParaRPr lang="en-US" dirty="0">
              <a:solidFill>
                <a:srgbClr val="7030A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 = 0</a:t>
            </a:r>
          </a:p>
          <a:p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(Cons _ 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46166" y="4495836"/>
            <a:ext cx="33908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l-GR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 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03840" y="5051598"/>
            <a:ext cx="317202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List </a:t>
            </a:r>
            <a:r>
              <a:rPr lang="el-GR" dirty="0">
                <a:latin typeface="Consolas" panose="020B0609020204030204" pitchFamily="49" charset="0"/>
                <a:cs typeface="Consolas" panose="020B0609020204030204" pitchFamily="49" charset="0"/>
              </a:rPr>
              <a:t>α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|</a:t>
            </a:r>
            <a:r>
              <a:rPr lang="en-US" i="1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l-GR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ν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 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7064" y="1728880"/>
            <a:ext cx="117157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869878" y="177138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chemeClr val="accent1"/>
                </a:solidFill>
              </a:rPr>
              <a:t>base types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69878" y="2392728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chemeClr val="accent1"/>
                </a:solidFill>
              </a:rPr>
              <a:t>dependent function types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878" y="3150081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chemeClr val="accent1"/>
                </a:solidFill>
              </a:rPr>
              <a:t>polymorphic</a:t>
            </a:r>
          </a:p>
          <a:p>
            <a:pPr algn="r"/>
            <a:r>
              <a:rPr lang="en-US" sz="2000" dirty="0">
                <a:solidFill>
                  <a:schemeClr val="accent1"/>
                </a:solidFill>
              </a:rPr>
              <a:t>datatypes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71726" y="3195842"/>
            <a:ext cx="2481164" cy="488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88640" y="1704643"/>
            <a:ext cx="373795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30957" y="974706"/>
            <a:ext cx="4661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</a:t>
            </a:r>
            <a:r>
              <a:rPr lang="en-US" sz="2000" dirty="0" err="1"/>
              <a:t>Rondon</a:t>
            </a:r>
            <a:r>
              <a:rPr lang="en-US" sz="2000" dirty="0"/>
              <a:t> et al.’08, Kawaguchi et al.’09]</a:t>
            </a:r>
          </a:p>
        </p:txBody>
      </p:sp>
    </p:spTree>
    <p:extLst>
      <p:ext uri="{BB962C8B-B14F-4D97-AF65-F5344CB8AC3E}">
        <p14:creationId xmlns:p14="http://schemas.microsoft.com/office/powerpoint/2010/main" val="40944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 animBg="1"/>
      <p:bldP spid="15" grpId="1" animBg="1"/>
      <p:bldP spid="16" grpId="0" animBg="1"/>
      <p:bldP spid="1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60" y="29189"/>
            <a:ext cx="9897687" cy="1325563"/>
          </a:xfrm>
        </p:spPr>
        <p:txBody>
          <a:bodyPr/>
          <a:lstStyle/>
          <a:p>
            <a:r>
              <a:rPr lang="en-US" dirty="0"/>
              <a:t>Refinement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28319" y="1916129"/>
                <a:ext cx="367036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𝑒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∷=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true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false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| 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𝑒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𝑒</m:t>
                      </m:r>
                    </m:oMath>
                  </m:oMathPara>
                </a14:m>
                <a:b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</a:br>
                <a14:m>
                  <m:oMath xmlns:m="http://schemas.openxmlformats.org/officeDocument/2006/math">
                    <m: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   </m:t>
                    </m:r>
                    <m:d>
                      <m:dPr>
                        <m:begChr m:val="|"/>
                        <m:endChr m:val="|"/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| 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319" y="1916129"/>
                <a:ext cx="3670364" cy="738664"/>
              </a:xfrm>
              <a:prstGeom prst="rect">
                <a:avLst/>
              </a:prstGeom>
              <a:blipFill rotWithShape="0">
                <a:blip r:embed="rId3"/>
                <a:stretch>
                  <a:fillRect l="-166" b="-17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767263" y="1916129"/>
            <a:ext cx="4376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28319" y="2817579"/>
                <a:ext cx="2352632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𝑇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∷=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{</m:t>
                      </m:r>
                      <m:r>
                        <m:rPr>
                          <m:sty m:val="p"/>
                        </m:rP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ν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: 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B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| 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e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} </m:t>
                      </m:r>
                    </m:oMath>
                  </m:oMathPara>
                </a14:m>
                <a:b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+mn-ea"/>
                    <a:cs typeface="+mn-cs"/>
                  </a:rPr>
                </a:b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+mn-ea"/>
                    <a:cs typeface="+mn-cs"/>
                  </a:rPr>
                  <a:t>  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| 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</m:sSub>
                  </m:oMath>
                </a14:m>
                <a:b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+mn-ea"/>
                    <a:cs typeface="+mn-cs"/>
                  </a:rPr>
                </a:b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319" y="2817579"/>
                <a:ext cx="2352632" cy="1107996"/>
              </a:xfrm>
              <a:prstGeom prst="rect">
                <a:avLst/>
              </a:prstGeom>
              <a:blipFill>
                <a:blip r:embed="rId4"/>
                <a:stretch>
                  <a:fillRect r="-1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767263" y="2841989"/>
            <a:ext cx="4376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02131" y="2817579"/>
            <a:ext cx="1530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(basic types)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02131" y="3222492"/>
            <a:ext cx="2024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(function types)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64982" y="3576791"/>
                <a:ext cx="42768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| 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𝛼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982" y="3576791"/>
                <a:ext cx="427681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4286" r="-8571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202130" y="3622602"/>
            <a:ext cx="2024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(type variables)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28318" y="4029932"/>
                <a:ext cx="2032736" cy="369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𝑆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∷=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𝑇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| 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𝛼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𝑆</m:t>
                      </m:r>
                    </m:oMath>
                  </m:oMathPara>
                </a14:m>
                <a:b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+mn-ea"/>
                    <a:cs typeface="+mn-cs"/>
                  </a:rPr>
                </a:b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318" y="4029932"/>
                <a:ext cx="2032736" cy="369397"/>
              </a:xfrm>
              <a:prstGeom prst="rect">
                <a:avLst/>
              </a:prstGeom>
              <a:blipFill rotWithShape="0">
                <a:blip r:embed="rId6"/>
                <a:stretch>
                  <a:fillRect l="-1796" r="-1198" b="-37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815209" y="4029932"/>
            <a:ext cx="4376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F783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 schemas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192048" y="5799405"/>
                <a:ext cx="4169155" cy="7757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𝑇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𝑇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[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048" y="5799405"/>
                <a:ext cx="4169155" cy="7757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6199157" y="5960150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T-app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41644" y="5795302"/>
                <a:ext cx="2885470" cy="783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𝐵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𝑃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)}∈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𝐵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644" y="5795302"/>
                <a:ext cx="2885470" cy="783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-47250" y="6033912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T-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1844" y="4919513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T-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720082" y="4727562"/>
                <a:ext cx="3016595" cy="7699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=0, 1, …)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m:rPr>
                              <m:nor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{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Int</m:t>
                          </m:r>
                          <m:r>
                            <m:rPr>
                              <m:nor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| </m:t>
                          </m:r>
                          <m:r>
                            <m:rPr>
                              <m:sty m:val="p"/>
                            </m:r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ν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  <m:r>
                            <m:rPr>
                              <m:nor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082" y="4727562"/>
                <a:ext cx="3016595" cy="76995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94102" y="4654156"/>
                <a:ext cx="2773708" cy="721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;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𝜆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. </m:t>
                          </m:r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4102" y="4654156"/>
                <a:ext cx="2773708" cy="72199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972520" y="4869275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T-abs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986024" y="5796168"/>
                <a:ext cx="1928285" cy="782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𝑛𝑜𝑡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𝑏𝑎𝑠𝑖𝑐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⊢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∷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Γ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24" y="5796168"/>
                <a:ext cx="1928285" cy="7822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6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15" grpId="0"/>
      <p:bldP spid="16" grpId="0"/>
      <p:bldP spid="18" grpId="0"/>
      <p:bldP spid="19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9142" y="1412695"/>
            <a:ext cx="6534954" cy="110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638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blipFill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241551" y="2077534"/>
            <a:ext cx="3256906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</m:r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𝑛𝑐𝑟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𝐼𝑛𝑡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+1};</m:t>
                          </m:r>
                        </m:e>
                      </m:mr>
                      <m:mr>
                        <m:e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</m:e>
                      </m:mr>
                    </m:m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∷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150706" y="5107967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9142" y="1412695"/>
            <a:ext cx="6534954" cy="110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764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blipFill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 flipH="1">
            <a:off x="4854539" y="2077534"/>
            <a:ext cx="1387012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</m:r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𝑛𝑐𝑟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𝐼𝑛𝑡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+1};</m:t>
                          </m:r>
                        </m:e>
                      </m:mr>
                      <m:mr>
                        <m:e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</m:e>
                      </m:mr>
                    </m:m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∷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150706" y="5107967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9142" y="1412695"/>
            <a:ext cx="6534954" cy="11031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00" y="4345967"/>
            <a:ext cx="6577269" cy="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55116" y="3892888"/>
                <a:ext cx="47764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not a basic type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116" y="3892888"/>
                <a:ext cx="4776436" cy="369332"/>
              </a:xfrm>
              <a:prstGeom prst="rect">
                <a:avLst/>
              </a:prstGeom>
              <a:blipFill>
                <a:blip r:embed="rId8"/>
                <a:stretch>
                  <a:fillRect t="-10000" r="-25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10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840990" cy="1325563"/>
          </a:xfrm>
        </p:spPr>
        <p:txBody>
          <a:bodyPr/>
          <a:lstStyle/>
          <a:p>
            <a:r>
              <a:rPr lang="en-US" dirty="0"/>
              <a:t>Non-trivial properties with refinement types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2089495" y="3549765"/>
            <a:ext cx="7704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replicate :: n: Nat → x: </a:t>
            </a:r>
            <a:r>
              <a:rPr lang="el-GR" sz="2800" dirty="0">
                <a:latin typeface="+mj-lt"/>
              </a:rPr>
              <a:t>β → { ν: </a:t>
            </a:r>
            <a:r>
              <a:rPr lang="en-US" sz="2800" dirty="0">
                <a:latin typeface="+mj-lt"/>
              </a:rPr>
              <a:t>List </a:t>
            </a:r>
            <a:r>
              <a:rPr lang="el-GR" sz="2800" dirty="0">
                <a:latin typeface="+mj-lt"/>
              </a:rPr>
              <a:t>β </a:t>
            </a:r>
            <a:r>
              <a:rPr lang="en-US" sz="2800" dirty="0">
                <a:latin typeface="+mj-lt"/>
              </a:rPr>
              <a:t>| </a:t>
            </a:r>
            <a:r>
              <a:rPr lang="en-US" sz="2800" dirty="0" err="1">
                <a:latin typeface="+mj-lt"/>
              </a:rPr>
              <a:t>len</a:t>
            </a:r>
            <a:r>
              <a:rPr lang="en-US" sz="2800" dirty="0">
                <a:latin typeface="+mj-lt"/>
              </a:rPr>
              <a:t> </a:t>
            </a:r>
            <a:r>
              <a:rPr lang="el-GR" sz="2800" dirty="0">
                <a:latin typeface="+mj-lt"/>
              </a:rPr>
              <a:t>ν = </a:t>
            </a:r>
            <a:r>
              <a:rPr lang="en-US" sz="2800" dirty="0">
                <a:latin typeface="+mj-lt"/>
              </a:rPr>
              <a:t>n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2673694" y="2595658"/>
            <a:ext cx="5638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replicate :: n: </a:t>
            </a:r>
            <a:r>
              <a:rPr lang="en-US" sz="2800" dirty="0" err="1">
                <a:latin typeface="+mj-lt"/>
              </a:rPr>
              <a:t>Int</a:t>
            </a:r>
            <a:r>
              <a:rPr lang="en-US" sz="2800" dirty="0">
                <a:latin typeface="+mj-lt"/>
              </a:rPr>
              <a:t> → x: </a:t>
            </a:r>
            <a:r>
              <a:rPr lang="el-GR" sz="2800" dirty="0">
                <a:latin typeface="+mj-lt"/>
              </a:rPr>
              <a:t>β → ν: </a:t>
            </a:r>
            <a:r>
              <a:rPr lang="en-US" sz="2800" dirty="0">
                <a:latin typeface="+mj-lt"/>
              </a:rPr>
              <a:t>List </a:t>
            </a:r>
            <a:r>
              <a:rPr lang="el-GR" sz="2800" dirty="0">
                <a:latin typeface="+mj-lt"/>
              </a:rPr>
              <a:t>β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22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614" y="5599415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767" y="5094269"/>
                <a:ext cx="7210628" cy="369332"/>
              </a:xfrm>
              <a:prstGeom prst="rect">
                <a:avLst/>
              </a:prstGeom>
              <a:blipFill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 flipH="1">
            <a:off x="4854539" y="2077534"/>
            <a:ext cx="1387012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</m:r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𝑛𝑐𝑟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𝐼𝑛𝑡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+1};</m:t>
                          </m:r>
                        </m:e>
                      </m:mr>
                      <m:mr>
                        <m:e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</m:e>
                      </m:mr>
                    </m:m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∷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90" y="4433187"/>
                <a:ext cx="6599692" cy="568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354" y="4433243"/>
                <a:ext cx="4233916" cy="5683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150706" y="5107967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9142" y="1412695"/>
            <a:ext cx="6534954" cy="11031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00" y="4345967"/>
            <a:ext cx="6577269" cy="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55116" y="3892888"/>
                <a:ext cx="47764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not a basic type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116" y="3892888"/>
                <a:ext cx="4776436" cy="369332"/>
              </a:xfrm>
              <a:prstGeom prst="rect">
                <a:avLst/>
              </a:prstGeom>
              <a:blipFill>
                <a:blip r:embed="rId8"/>
                <a:stretch>
                  <a:fillRect t="-10000" r="-25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619142" y="2942743"/>
            <a:ext cx="6927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D090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Basic rules by themselves are not very useful!!</a:t>
            </a:r>
          </a:p>
        </p:txBody>
      </p:sp>
    </p:spTree>
    <p:extLst>
      <p:ext uri="{BB962C8B-B14F-4D97-AF65-F5344CB8AC3E}">
        <p14:creationId xmlns:p14="http://schemas.microsoft.com/office/powerpoint/2010/main" val="1963579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A2935CB8-87AB-9301-86AE-1354383CDC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601" y="1412695"/>
            <a:ext cx="10983669" cy="7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47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601" y="1412695"/>
            <a:ext cx="10983669" cy="7962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122963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122963"/>
                <a:ext cx="6476068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11680" y="5122963"/>
                <a:ext cx="4406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680" y="5122963"/>
                <a:ext cx="4406591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 flipH="1">
            <a:off x="7186772" y="1503419"/>
            <a:ext cx="312334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7246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5617835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5599415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122963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122963"/>
                <a:ext cx="6476068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11680" y="5122963"/>
                <a:ext cx="4406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680" y="5122963"/>
                <a:ext cx="4406591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7371708" y="5022350"/>
            <a:ext cx="4642206" cy="1198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619142" y="2942743"/>
            <a:ext cx="6927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D090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Basic rules by themselves are not very useful!!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19E4D-A85B-F74B-7F22-99B63327BA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601" y="1412695"/>
            <a:ext cx="10983669" cy="7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131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Intuitively,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is a subtype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if all values of type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also belong to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</a:t>
                </a:r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tten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&lt;:</m:t>
                    </m:r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</a:p>
              <a:p>
                <a:pPr lvl="1"/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e.g.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Nat</m:t>
                    </m:r>
                    <m:r>
                      <a:rPr lang="en-US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&lt;:</m:t>
                    </m:r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  or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𝜈</m:t>
                    </m:r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&lt;: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Nat</m:t>
                    </m:r>
                  </m:oMath>
                </a14:m>
                <a:endParaRPr lang="en-US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Defined via inference rules: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241" r="-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2494" y="4158174"/>
                <a:ext cx="3645998" cy="792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⟦"/>
                              <m:endChr m:val="⟧"/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 {</m:t>
                          </m:r>
                          <m:r>
                            <m:rPr>
                              <m:sty m:val="p"/>
                            </m:r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ν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&lt;: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sty m:val="p"/>
                            </m:r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ν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494" y="4158174"/>
                <a:ext cx="3645998" cy="792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19542" y="4373293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Sub-base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184396" y="4152853"/>
                <a:ext cx="4410438" cy="797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&lt;: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 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 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&lt;: 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4396" y="4152853"/>
                <a:ext cx="4410438" cy="7975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211444" y="4367972"/>
            <a:ext cx="105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Sub-fun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24934" y="5670089"/>
                <a:ext cx="2909836" cy="721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′&lt;: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s-MX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MX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s-MX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934" y="5670089"/>
                <a:ext cx="2909836" cy="7219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441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from the environment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saw the expression </a:t>
                </a:r>
                <a14:m>
                  <m:oMath xmlns:m="http://schemas.openxmlformats.org/officeDocument/2006/math">
                    <m:d>
                      <m:dPr>
                        <m:begChr m:val="⟦"/>
                        <m:endChr m:val="⟧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</m:d>
                  </m:oMath>
                </a14:m>
                <a:r>
                  <a:rPr lang="en-US" dirty="0"/>
                  <a:t> in the rule</a:t>
                </a:r>
              </a:p>
              <a:p>
                <a:pPr lvl="1"/>
                <a:r>
                  <a:rPr lang="en-US" dirty="0"/>
                  <a:t>This extracts constraints from the environment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begChr m:val="⟦"/>
                        <m:endChr m:val="⟧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=⋀</m:t>
                    </m:r>
                    <m:d>
                      <m:dPr>
                        <m:begChr m:val="{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}∧⋀{</m:t>
                    </m:r>
                    <m:d>
                      <m:dPr>
                        <m:begChr m:val="⟦"/>
                        <m:endChr m:val="⟧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}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environment can store constraints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, which get included.</a:t>
                </a:r>
              </a:p>
              <a:p>
                <a:pPr lvl="1"/>
                <a:r>
                  <a:rPr lang="en-US" dirty="0"/>
                  <a:t>The environment also contains variables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</m:oMath>
                </a14:m>
                <a:r>
                  <a:rPr lang="en-US" dirty="0"/>
                  <a:t>.</a:t>
                </a:r>
                <a:br>
                  <a:rPr lang="en-US" dirty="0"/>
                </a:br>
                <a:r>
                  <a:rPr lang="en-US" dirty="0"/>
                  <a:t>All their constraints must also be included, with suitable renaming inside the constraint.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6317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76412" y="6318600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6412" y="6318600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87565" y="5813454"/>
                <a:ext cx="7210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565" y="5813454"/>
                <a:ext cx="7210628" cy="369332"/>
              </a:xfrm>
              <a:prstGeom prst="rect">
                <a:avLst/>
              </a:prstGeom>
              <a:blipFill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330504" y="6318600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3088" y="5152372"/>
                <a:ext cx="6599692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</m:r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𝑛𝑐𝑟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𝐼𝑛𝑡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+1};</m:t>
                          </m:r>
                        </m:e>
                      </m:mr>
                      <m:mr>
                        <m:e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</m:e>
                      </m:mr>
                    </m:m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∷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88" y="5152372"/>
                <a:ext cx="6599692" cy="568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330504" y="5827152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234498" y="5065152"/>
            <a:ext cx="6577269" cy="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34914" y="4612073"/>
                <a:ext cx="47764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not a basic type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914" y="4612073"/>
                <a:ext cx="4776436" cy="369332"/>
              </a:xfrm>
              <a:prstGeom prst="rect">
                <a:avLst/>
              </a:prstGeom>
              <a:blipFill>
                <a:blip r:embed="rId7"/>
                <a:stretch>
                  <a:fillRect t="-10000" r="-25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7818152" y="5074070"/>
            <a:ext cx="4108433" cy="103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807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76412" y="6318600"/>
                <a:ext cx="826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6412" y="6318600"/>
                <a:ext cx="8267007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87565" y="5813454"/>
                <a:ext cx="7210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i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D0909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::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565" y="5813454"/>
                <a:ext cx="7210628" cy="369332"/>
              </a:xfrm>
              <a:prstGeom prst="rect">
                <a:avLst/>
              </a:prstGeom>
              <a:blipFill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330504" y="6318600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3088" y="5152372"/>
                <a:ext cx="6599692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</m:r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𝑛𝑐𝑟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𝜈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: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𝐼𝑛𝑡</m:t>
                              </m:r>
                              <m:r>
                                <a:rPr kumimoji="0" lang="en-US" sz="1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DCA800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</m:d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+1};</m:t>
                          </m:r>
                        </m:e>
                      </m:mr>
                      <m:mr>
                        <m:e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𝑁𝑎𝑡</m:t>
                          </m:r>
                        </m:e>
                      </m:mr>
                    </m:m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⊢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𝑖𝑛𝑐𝑟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D0909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∷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88" y="5152372"/>
                <a:ext cx="6599692" cy="568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330504" y="5827152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234498" y="5065152"/>
            <a:ext cx="6577269" cy="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34914" y="4612073"/>
                <a:ext cx="47764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𝑁𝑎𝑡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→</m:t>
                    </m:r>
                    <m:d>
                      <m:dPr>
                        <m:begChr m:val="{"/>
                        <m:endChr m:val="|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𝜈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: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𝐼𝑛𝑡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DCA800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𝜈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DCA800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+1};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not a basic type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914" y="4612073"/>
                <a:ext cx="4776436" cy="369332"/>
              </a:xfrm>
              <a:prstGeom prst="rect">
                <a:avLst/>
              </a:prstGeom>
              <a:blipFill>
                <a:blip r:embed="rId7"/>
                <a:stretch>
                  <a:fillRect t="-10000" r="-25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54700" y="3421294"/>
            <a:ext cx="10548230" cy="3318553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7818152" y="5074070"/>
            <a:ext cx="4108433" cy="103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557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416103" y="5080571"/>
            <a:ext cx="11510482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{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: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𝐼𝑛𝑡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|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}.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d>
                        <m:dPr>
                          <m:begChr m:val="{"/>
                          <m:endChr m:val="}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</m:e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&lt;: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 flipH="1">
            <a:off x="8281747" y="2671790"/>
            <a:ext cx="191535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5570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416103" y="5080571"/>
            <a:ext cx="11510482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{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: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𝐼𝑛𝑡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|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}.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d>
                        <m:dPr>
                          <m:begChr m:val="{"/>
                          <m:endChr m:val="}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</m:e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&lt;: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 flipH="1">
            <a:off x="7674025" y="1961187"/>
            <a:ext cx="291349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965231" y="4287082"/>
            <a:ext cx="6185674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971750" y="3756693"/>
                <a:ext cx="25320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&gt;0∧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⇒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750" y="3756693"/>
                <a:ext cx="2532040" cy="369332"/>
              </a:xfrm>
              <a:prstGeom prst="rect">
                <a:avLst/>
              </a:prstGeom>
              <a:blipFill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201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Example: insert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Goal type: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Components: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>
                <a:latin typeface="+mj-lt"/>
              </a:rPr>
              <a:t>3</a:t>
            </a:fld>
            <a:endParaRPr lang="en-US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7" y="2333248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x: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 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2650" y="3514567"/>
            <a:ext cx="8121294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+mj-lt"/>
              </a:rPr>
              <a:t>data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solidFill>
                  <a:schemeClr val="accent3"/>
                </a:solidFill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</a:t>
            </a:r>
            <a:r>
              <a:rPr lang="en-US" sz="2600" b="1" dirty="0">
                <a:latin typeface="+mj-lt"/>
              </a:rPr>
              <a:t>where</a:t>
            </a:r>
          </a:p>
          <a:p>
            <a:r>
              <a:rPr lang="en-US" sz="2600" dirty="0">
                <a:latin typeface="+mj-lt"/>
              </a:rPr>
              <a:t>    </a:t>
            </a:r>
            <a:r>
              <a:rPr lang="en-US" sz="2600" dirty="0">
                <a:solidFill>
                  <a:schemeClr val="accent3"/>
                </a:solidFill>
                <a:latin typeface="+mj-lt"/>
              </a:rPr>
              <a:t>Nil</a:t>
            </a:r>
            <a:r>
              <a:rPr lang="en-US" sz="2600" dirty="0">
                <a:latin typeface="+mj-lt"/>
              </a:rPr>
              <a:t> ::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[] }</a:t>
            </a:r>
          </a:p>
          <a:p>
            <a:r>
              <a:rPr lang="en-US" sz="2600" dirty="0">
                <a:latin typeface="+mj-lt"/>
              </a:rPr>
              <a:t>    </a:t>
            </a:r>
            <a:r>
              <a:rPr lang="en-US" sz="26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600" dirty="0">
                <a:latin typeface="+mj-lt"/>
              </a:rPr>
              <a:t> :: x: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≥ x } </a:t>
            </a:r>
          </a:p>
          <a:p>
            <a:r>
              <a:rPr lang="en-US" sz="2600" dirty="0">
                <a:latin typeface="+mj-lt"/>
              </a:rPr>
              <a:t>        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[x]}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1780" y="4754197"/>
            <a:ext cx="3591613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3933" y="3961465"/>
            <a:ext cx="2175184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4957" y="4754197"/>
            <a:ext cx="458175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2113" y="3943635"/>
            <a:ext cx="488747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8194" y="151188"/>
            <a:ext cx="420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Polikarpova, Kuraj, Solar-Lezama PLDI 2015</a:t>
            </a:r>
          </a:p>
        </p:txBody>
      </p:sp>
    </p:spTree>
    <p:extLst>
      <p:ext uri="{BB962C8B-B14F-4D97-AF65-F5344CB8AC3E}">
        <p14:creationId xmlns:p14="http://schemas.microsoft.com/office/powerpoint/2010/main" val="132799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  <p:bldP spid="11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152" y="5152428"/>
                <a:ext cx="4233916" cy="5683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416103" y="5080571"/>
            <a:ext cx="11510482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∷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{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: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𝐼𝑛𝑡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|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}.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90" y="4355045"/>
                <a:ext cx="5083251" cy="5683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DCA800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i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𝑛𝑐𝑟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→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𝜈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: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𝐼𝑛𝑡</m:t>
                                </m:r>
                                <m:r>
                                  <a:rPr kumimoji="0" lang="en-US" sz="1600" b="0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DCA800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e>
                            </m:d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𝜈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+1};</m:t>
                            </m:r>
                          </m:e>
                        </m:mr>
                        <m:mr>
                          <m:e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:</m:t>
                            </m:r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DCA800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𝑁𝑎𝑡</m:t>
                            </m:r>
                          </m:e>
                        </m:mr>
                      </m:m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D090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d>
                        <m:dPr>
                          <m:begChr m:val="{"/>
                          <m:endChr m:val="}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</m:e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&lt;: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231" y="4355046"/>
                <a:ext cx="6226769" cy="568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 flipH="1">
            <a:off x="934178" y="2111705"/>
            <a:ext cx="172682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965231" y="4287082"/>
            <a:ext cx="6185674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971750" y="3756693"/>
                <a:ext cx="25320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&gt;0∧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⇒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750" y="3756693"/>
                <a:ext cx="2532040" cy="369332"/>
              </a:xfrm>
              <a:prstGeom prst="rect">
                <a:avLst/>
              </a:prstGeom>
              <a:blipFill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17523" y="4283188"/>
            <a:ext cx="5641142" cy="38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3813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6328876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64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6328876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2977696" y="5751812"/>
            <a:ext cx="9118410" cy="666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 flipH="1">
            <a:off x="8359116" y="2656089"/>
            <a:ext cx="172682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16625" y="5354813"/>
                <a:ext cx="3475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=5}&lt;:{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&gt;0}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625" y="5354813"/>
                <a:ext cx="3475375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895504" y="5415129"/>
                <a:ext cx="54636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04" y="5415129"/>
                <a:ext cx="5463612" cy="369332"/>
              </a:xfrm>
              <a:prstGeom prst="rect">
                <a:avLst/>
              </a:prstGeom>
              <a:blipFill>
                <a:blip r:embed="rId10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8794679" y="5286850"/>
            <a:ext cx="3301427" cy="6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858054" y="4872046"/>
                <a:ext cx="1672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054" y="4872046"/>
                <a:ext cx="1672894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7686158" y="1931264"/>
            <a:ext cx="297327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9133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5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Nat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142" y="6347296"/>
                <a:ext cx="5894113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150706" y="6328876"/>
            <a:ext cx="860460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680" y="5852424"/>
                <a:ext cx="4406591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2977696" y="5751812"/>
            <a:ext cx="9118410" cy="666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16625" y="5354813"/>
                <a:ext cx="3475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=5}&lt;:{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&gt;0}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625" y="5354813"/>
                <a:ext cx="3475375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895504" y="5415129"/>
                <a:ext cx="54636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}⊢5∷{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04" y="5415129"/>
                <a:ext cx="546361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8794679" y="5286850"/>
            <a:ext cx="3301427" cy="6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858054" y="4872046"/>
                <a:ext cx="1672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054" y="4872046"/>
                <a:ext cx="167289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06071" y="3485406"/>
            <a:ext cx="12041406" cy="3318553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99288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3869308" y="1437586"/>
            <a:ext cx="297327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0469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4136436" y="2079571"/>
            <a:ext cx="297327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7435" y="5298192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-58989" y="4813638"/>
                <a:ext cx="6037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8989" y="4813638"/>
                <a:ext cx="6037678" cy="369332"/>
              </a:xfrm>
              <a:prstGeom prst="rect">
                <a:avLst/>
              </a:prstGeom>
              <a:blipFill>
                <a:blip r:embed="rId9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blipFill>
                <a:blip r:embed="rId10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6735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8280971" y="2661437"/>
            <a:ext cx="1864759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7435" y="5298192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0689" y="4191693"/>
            <a:ext cx="12056788" cy="2612266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blipFill>
                <a:blip r:embed="rId10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90689" y="4675060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56824" y="4270552"/>
                <a:ext cx="4476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824" y="4270552"/>
                <a:ext cx="4476610" cy="369332"/>
              </a:xfrm>
              <a:prstGeom prst="rect">
                <a:avLst/>
              </a:prstGeom>
              <a:blipFill>
                <a:blip r:embed="rId1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896192" y="3857677"/>
            <a:ext cx="208280" cy="3340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411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7591830" y="1359833"/>
            <a:ext cx="356590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7435" y="5298192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0689" y="4191693"/>
            <a:ext cx="12056788" cy="2612266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blipFill>
                <a:blip r:embed="rId10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90689" y="4675060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10208" y="3753647"/>
                <a:ext cx="38431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208" y="3753647"/>
                <a:ext cx="3843168" cy="369332"/>
              </a:xfrm>
              <a:prstGeom prst="rect">
                <a:avLst/>
              </a:prstGeom>
              <a:blipFill>
                <a:blip r:embed="rId1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V="1">
            <a:off x="4536040" y="4171145"/>
            <a:ext cx="7471042" cy="436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blipFill>
                <a:blip r:embed="rId1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896192" y="3857677"/>
            <a:ext cx="208280" cy="3340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8924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7591830" y="1359833"/>
            <a:ext cx="356590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7435" y="5298192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0689" y="4191693"/>
            <a:ext cx="12056788" cy="2612266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blipFill>
                <a:blip r:embed="rId10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90689" y="4675060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93528" y="3741583"/>
                <a:ext cx="48135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𝐼𝑛𝑡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&gt;0}⊢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528" y="3741583"/>
                <a:ext cx="4813554" cy="369332"/>
              </a:xfrm>
              <a:prstGeom prst="rect">
                <a:avLst/>
              </a:prstGeom>
              <a:blipFill>
                <a:blip r:embed="rId1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V="1">
            <a:off x="4536040" y="4171145"/>
            <a:ext cx="7471042" cy="436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blipFill>
                <a:blip r:embed="rId1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896192" y="3857677"/>
            <a:ext cx="208280" cy="3340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020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</m:t>
                      </m:r>
                      <m:d>
                        <m:dPr>
                          <m:begChr m:val="{"/>
                          <m:endChr m:val="|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𝜈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: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𝐼𝑛𝑡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𝜈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&gt;0}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439" y="597668"/>
                <a:ext cx="233070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157435" y="5789488"/>
            <a:ext cx="6438574" cy="28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Nat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dbl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0" y="5852424"/>
                <a:ext cx="6476068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 flipH="1">
            <a:off x="7576034" y="1956028"/>
            <a:ext cx="3565904" cy="53094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43" y="5348498"/>
                <a:ext cx="550702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7435" y="5298192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768" y="4806606"/>
                <a:ext cx="521290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0689" y="4191693"/>
            <a:ext cx="12056788" cy="2612266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9" y="4270552"/>
                <a:ext cx="7314246" cy="369332"/>
              </a:xfrm>
              <a:prstGeom prst="rect">
                <a:avLst/>
              </a:prstGeom>
              <a:blipFill>
                <a:blip r:embed="rId10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90689" y="4675060"/>
            <a:ext cx="11775999" cy="163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→ 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};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dbl</m:t>
                      </m:r>
                      <m:r>
                        <a:rPr 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1" y="4781106"/>
                <a:ext cx="6037678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93528" y="3741583"/>
                <a:ext cx="48135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𝐼𝑛𝑡</m:t>
                          </m:r>
                          <m:r>
                            <a:rPr lang="en-US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&gt;0}⊢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528" y="3741583"/>
                <a:ext cx="4813554" cy="369332"/>
              </a:xfrm>
              <a:prstGeom prst="rect">
                <a:avLst/>
              </a:prstGeom>
              <a:blipFill>
                <a:blip r:embed="rId1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V="1">
            <a:off x="4536040" y="4171145"/>
            <a:ext cx="7471042" cy="436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1">
                          <a:latin typeface="Cambria Math" panose="02040503050406030204" pitchFamily="18" charset="0"/>
                        </a:rPr>
                        <m:t>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824" y="4270552"/>
                <a:ext cx="4706417" cy="369332"/>
              </a:xfrm>
              <a:prstGeom prst="rect">
                <a:avLst/>
              </a:prstGeom>
              <a:blipFill>
                <a:blip r:embed="rId1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51" y="3673011"/>
                <a:ext cx="59824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896192" y="3857677"/>
            <a:ext cx="208280" cy="3340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&lt;: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54" y="3869121"/>
                <a:ext cx="169315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6313470" y="3710912"/>
            <a:ext cx="5693612" cy="169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053134" y="3281351"/>
                <a:ext cx="48135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&gt;0∧</m:t>
                      </m:r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134" y="3281351"/>
                <a:ext cx="4813554" cy="369332"/>
              </a:xfrm>
              <a:prstGeom prst="rect">
                <a:avLst/>
              </a:prstGeom>
              <a:blipFill>
                <a:blip r:embed="rId1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617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Insert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Goal type: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Solution: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>
                <a:latin typeface="+mj-lt"/>
              </a:rPr>
              <a:t>4</a:t>
            </a:fld>
            <a:endParaRPr lang="en-US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7" y="2333248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x: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 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2650" y="3514567"/>
            <a:ext cx="81212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+mj-lt"/>
              </a:rPr>
              <a:t>insert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 err="1">
                <a:latin typeface="+mj-lt"/>
              </a:rPr>
              <a:t>xs</a:t>
            </a:r>
            <a:r>
              <a:rPr lang="en-US" sz="2800" dirty="0">
                <a:latin typeface="+mj-lt"/>
              </a:rPr>
              <a:t> = </a:t>
            </a:r>
            <a:r>
              <a:rPr lang="en-US" sz="2800" b="1" dirty="0">
                <a:latin typeface="+mj-lt"/>
              </a:rPr>
              <a:t>match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xs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with</a:t>
            </a:r>
          </a:p>
          <a:p>
            <a:r>
              <a:rPr lang="en-US" sz="2800" dirty="0">
                <a:latin typeface="+mj-lt"/>
              </a:rPr>
              <a:t>   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Nil</a:t>
            </a:r>
            <a:r>
              <a:rPr lang="en-US" sz="2800" dirty="0">
                <a:latin typeface="+mj-lt"/>
              </a:rPr>
              <a:t> →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Nil</a:t>
            </a:r>
          </a:p>
          <a:p>
            <a:r>
              <a:rPr lang="en-US" sz="2800" dirty="0">
                <a:latin typeface="+mj-lt"/>
              </a:rPr>
              <a:t>   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800" dirty="0">
                <a:latin typeface="+mj-lt"/>
              </a:rPr>
              <a:t> y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 → </a:t>
            </a:r>
            <a:r>
              <a:rPr lang="en-US" sz="2800" b="1" dirty="0">
                <a:latin typeface="+mj-lt"/>
              </a:rPr>
              <a:t>if</a:t>
            </a:r>
            <a:r>
              <a:rPr lang="en-US" sz="2800" dirty="0">
                <a:latin typeface="+mj-lt"/>
              </a:rPr>
              <a:t> x ≤ y</a:t>
            </a:r>
          </a:p>
          <a:p>
            <a:r>
              <a:rPr lang="en-US" sz="2800" dirty="0">
                <a:latin typeface="+mj-lt"/>
              </a:rPr>
              <a:t>        </a:t>
            </a:r>
            <a:r>
              <a:rPr lang="en-US" sz="2800" b="1" dirty="0">
                <a:latin typeface="+mj-lt"/>
              </a:rPr>
              <a:t>then</a:t>
            </a:r>
            <a:r>
              <a:rPr lang="en-US" sz="2800" dirty="0">
                <a:latin typeface="+mj-lt"/>
              </a:rPr>
              <a:t> Cons x (Cons y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)</a:t>
            </a:r>
          </a:p>
          <a:p>
            <a:r>
              <a:rPr lang="en-US" sz="2800" dirty="0">
                <a:latin typeface="+mj-lt"/>
              </a:rPr>
              <a:t>        </a:t>
            </a:r>
            <a:r>
              <a:rPr lang="en-US" sz="2800" b="1" dirty="0">
                <a:latin typeface="+mj-lt"/>
              </a:rPr>
              <a:t>else</a:t>
            </a:r>
            <a:r>
              <a:rPr lang="en-US" sz="2800" dirty="0">
                <a:latin typeface="+mj-lt"/>
              </a:rPr>
              <a:t> Cons y (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insert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1719" y="5219262"/>
            <a:ext cx="5218427" cy="523220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:: </a:t>
            </a:r>
            <a:r>
              <a:rPr lang="en-US" sz="2800" dirty="0" err="1">
                <a:latin typeface="+mj-lt"/>
              </a:rPr>
              <a:t>IncList</a:t>
            </a:r>
            <a:r>
              <a:rPr lang="en-US" sz="2800" dirty="0">
                <a:latin typeface="+mj-lt"/>
              </a:rPr>
              <a:t> { </a:t>
            </a:r>
            <a:r>
              <a:rPr lang="el-GR" sz="2800" dirty="0">
                <a:latin typeface="+mj-lt"/>
              </a:rPr>
              <a:t>ν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Int</a:t>
            </a:r>
            <a:r>
              <a:rPr lang="en-US" sz="2800" dirty="0">
                <a:latin typeface="+mj-lt"/>
              </a:rPr>
              <a:t> | </a:t>
            </a:r>
            <a:r>
              <a:rPr lang="el-GR" sz="2800" dirty="0">
                <a:solidFill>
                  <a:srgbClr val="C00000"/>
                </a:solidFill>
                <a:latin typeface="+mj-lt"/>
              </a:rPr>
              <a:t>ν</a:t>
            </a:r>
            <a:r>
              <a:rPr lang="en-US" sz="2800" dirty="0">
                <a:solidFill>
                  <a:srgbClr val="C00000"/>
                </a:solidFill>
                <a:latin typeface="+mj-lt"/>
              </a:rPr>
              <a:t> ≥ y</a:t>
            </a:r>
            <a:r>
              <a:rPr lang="en-US" sz="2800" dirty="0">
                <a:latin typeface="+mj-lt"/>
              </a:rPr>
              <a:t> } </a:t>
            </a:r>
          </a:p>
        </p:txBody>
      </p:sp>
      <p:sp>
        <p:nvSpPr>
          <p:cNvPr id="7" name="Rectangle 6"/>
          <p:cNvSpPr/>
          <p:nvPr/>
        </p:nvSpPr>
        <p:spPr>
          <a:xfrm>
            <a:off x="3623095" y="5228688"/>
            <a:ext cx="6854406" cy="52322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14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592494" y="3212253"/>
                <a:ext cx="9761306" cy="2964709"/>
              </a:xfrm>
            </p:spPr>
            <p:txBody>
              <a:bodyPr/>
              <a:lstStyle/>
              <a:p>
                <a:r>
                  <a:rPr lang="en-US" dirty="0"/>
                  <a:t>Example: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𝑒𝑙𝑠𝑒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𝑁𝑎𝑡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2494" y="3212253"/>
                <a:ext cx="9761306" cy="2964709"/>
              </a:xfrm>
              <a:blipFill>
                <a:blip r:embed="rId2"/>
                <a:stretch>
                  <a:fillRect t="-3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87" y="1997753"/>
            <a:ext cx="3238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06397" y="1900513"/>
                <a:ext cx="6264984" cy="765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𝐵𝑜𝑜𝑙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𝑖𝑓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𝑡h𝑒𝑛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𝑒𝑙𝑠𝑒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6397" y="1900513"/>
                <a:ext cx="6264984" cy="765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𝐵𝑜𝑜𝑙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𝑖𝑓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𝑡h𝑒𝑛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𝑒𝑙𝑠𝑒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blipFill>
                <a:blip r:embed="rId2"/>
                <a:stretch>
                  <a:fillRect l="-777" t="-3175" r="-583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AEF2AD9A-7740-1D97-8DF6-8897BECE2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FFB805-12F1-4297-D20E-1442220BDE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/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/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𝐼𝑛𝑡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/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9357A2-B294-0E33-24CE-BDC41DCAE65D}"/>
              </a:ext>
            </a:extLst>
          </p:cNvPr>
          <p:cNvCxnSpPr/>
          <p:nvPr/>
        </p:nvCxnSpPr>
        <p:spPr>
          <a:xfrm>
            <a:off x="2006890" y="6154220"/>
            <a:ext cx="82296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/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8F97B15-5BF3-FD33-50A9-C860F0B18E5D}"/>
              </a:ext>
            </a:extLst>
          </p:cNvPr>
          <p:cNvCxnSpPr/>
          <p:nvPr/>
        </p:nvCxnSpPr>
        <p:spPr>
          <a:xfrm>
            <a:off x="116442" y="5607977"/>
            <a:ext cx="118872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/>
              <p:nvPr/>
            </p:nvSpPr>
            <p:spPr>
              <a:xfrm>
                <a:off x="0" y="5189625"/>
                <a:ext cx="211262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89625"/>
                <a:ext cx="211262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/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/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≤0⊢−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61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𝐵𝑜𝑜𝑙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𝑖𝑓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𝑡h𝑒𝑛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𝑒𝑙𝑠𝑒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blipFill>
                <a:blip r:embed="rId2"/>
                <a:stretch>
                  <a:fillRect l="-777" t="-3175" r="-583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AEF2AD9A-7740-1D97-8DF6-8897BECE2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FFB805-12F1-4297-D20E-1442220BDE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/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/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𝐼𝑛𝑡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/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9357A2-B294-0E33-24CE-BDC41DCAE65D}"/>
              </a:ext>
            </a:extLst>
          </p:cNvPr>
          <p:cNvCxnSpPr/>
          <p:nvPr/>
        </p:nvCxnSpPr>
        <p:spPr>
          <a:xfrm>
            <a:off x="2006890" y="6154220"/>
            <a:ext cx="82296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/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8F97B15-5BF3-FD33-50A9-C860F0B18E5D}"/>
              </a:ext>
            </a:extLst>
          </p:cNvPr>
          <p:cNvCxnSpPr/>
          <p:nvPr/>
        </p:nvCxnSpPr>
        <p:spPr>
          <a:xfrm>
            <a:off x="116442" y="5607977"/>
            <a:ext cx="118872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/>
              <p:nvPr/>
            </p:nvSpPr>
            <p:spPr>
              <a:xfrm>
                <a:off x="0" y="5189625"/>
                <a:ext cx="28497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0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89625"/>
                <a:ext cx="284979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/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/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≤0⊢−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E46095CD-6070-B17A-E8B7-FE19D7F00F57}"/>
              </a:ext>
            </a:extLst>
          </p:cNvPr>
          <p:cNvSpPr/>
          <p:nvPr/>
        </p:nvSpPr>
        <p:spPr>
          <a:xfrm>
            <a:off x="54700" y="5558957"/>
            <a:ext cx="12020858" cy="121170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rgbClr val="FFFFFF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DC1D35-CFBF-A8D7-BDDD-31740969C0F9}"/>
              </a:ext>
            </a:extLst>
          </p:cNvPr>
          <p:cNvSpPr/>
          <p:nvPr/>
        </p:nvSpPr>
        <p:spPr>
          <a:xfrm>
            <a:off x="3195047" y="5091584"/>
            <a:ext cx="7633915" cy="46737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rgbClr val="FFFFFF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64D580-2E9B-808D-B948-758695F80817}"/>
              </a:ext>
            </a:extLst>
          </p:cNvPr>
          <p:cNvCxnSpPr>
            <a:cxnSpLocks/>
          </p:cNvCxnSpPr>
          <p:nvPr/>
        </p:nvCxnSpPr>
        <p:spPr>
          <a:xfrm flipV="1">
            <a:off x="116442" y="5070406"/>
            <a:ext cx="5755239" cy="21178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434B6ED-2E0E-033C-C4FE-6E31BFFE43B2}"/>
                  </a:ext>
                </a:extLst>
              </p:cNvPr>
              <p:cNvSpPr txBox="1"/>
              <p:nvPr/>
            </p:nvSpPr>
            <p:spPr>
              <a:xfrm>
                <a:off x="-105734" y="4722252"/>
                <a:ext cx="306982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434B6ED-2E0E-033C-C4FE-6E31BFFE4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5734" y="4722252"/>
                <a:ext cx="306982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6E2FB2B-960B-FDB3-753C-63D8CE50DD57}"/>
                  </a:ext>
                </a:extLst>
              </p:cNvPr>
              <p:cNvSpPr txBox="1"/>
              <p:nvPr/>
            </p:nvSpPr>
            <p:spPr>
              <a:xfrm>
                <a:off x="4233470" y="4701074"/>
                <a:ext cx="158790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⊢0: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6E2FB2B-960B-FDB3-753C-63D8CE50DD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470" y="4701074"/>
                <a:ext cx="1587909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8AB339-4CF2-2B6F-3030-53AFD21AE368}"/>
              </a:ext>
            </a:extLst>
          </p:cNvPr>
          <p:cNvCxnSpPr>
            <a:cxnSpLocks/>
          </p:cNvCxnSpPr>
          <p:nvPr/>
        </p:nvCxnSpPr>
        <p:spPr>
          <a:xfrm>
            <a:off x="54700" y="4633797"/>
            <a:ext cx="5154298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2AEE8CF-19B3-412F-FB7F-BA6E38002421}"/>
                  </a:ext>
                </a:extLst>
              </p:cNvPr>
              <p:cNvSpPr txBox="1"/>
              <p:nvPr/>
            </p:nvSpPr>
            <p:spPr>
              <a:xfrm>
                <a:off x="-167477" y="4264465"/>
                <a:ext cx="61829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2AEE8CF-19B3-412F-FB7F-BA6E380024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7477" y="4264465"/>
                <a:ext cx="618299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78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𝐵𝑜𝑜𝑙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12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𝑖𝑓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𝑡h𝑒𝑛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𝑒𝑙𝑠𝑒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∷</m:t>
                          </m:r>
                          <m:r>
                            <a:rPr lang="en-US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973" y="3004146"/>
                <a:ext cx="3140347" cy="382990"/>
              </a:xfrm>
              <a:prstGeom prst="rect">
                <a:avLst/>
              </a:prstGeom>
              <a:blipFill>
                <a:blip r:embed="rId2"/>
                <a:stretch>
                  <a:fillRect l="-777" t="-3175" r="-583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AEF2AD9A-7740-1D97-8DF6-8897BECE2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43" y="1471568"/>
            <a:ext cx="6534954" cy="11031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FFB805-12F1-4297-D20E-1442220BDE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025" y="1354752"/>
            <a:ext cx="3328827" cy="17800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/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𝐵𝑜𝑜𝑙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53BC1A-8443-DE4C-6315-013ACF67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342" y="3294371"/>
                <a:ext cx="20773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/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∷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𝐼𝑛𝑡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4B9A44-04EA-4C8D-2573-48A187E2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687" y="2850257"/>
                <a:ext cx="2597634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/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C1E9BD-BAAA-0C60-68CA-0E394932C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794" y="6234113"/>
                <a:ext cx="6192748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9357A2-B294-0E33-24CE-BDC41DCAE65D}"/>
              </a:ext>
            </a:extLst>
          </p:cNvPr>
          <p:cNvCxnSpPr/>
          <p:nvPr/>
        </p:nvCxnSpPr>
        <p:spPr>
          <a:xfrm>
            <a:off x="2006890" y="6154220"/>
            <a:ext cx="82296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/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D0AB6CC-0E93-97A4-A955-74B10C91F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1" y="5686847"/>
                <a:ext cx="6192748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8F97B15-5BF3-FD33-50A9-C860F0B18E5D}"/>
              </a:ext>
            </a:extLst>
          </p:cNvPr>
          <p:cNvCxnSpPr/>
          <p:nvPr/>
        </p:nvCxnSpPr>
        <p:spPr>
          <a:xfrm>
            <a:off x="116442" y="5607977"/>
            <a:ext cx="11887200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/>
              <p:nvPr/>
            </p:nvSpPr>
            <p:spPr>
              <a:xfrm>
                <a:off x="0" y="5189625"/>
                <a:ext cx="211262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D00ED6-0C8B-5461-780A-0E5FF2EDF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89625"/>
                <a:ext cx="211262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/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C61F6A-E0F3-34E2-1B38-0DD90E4BD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50" y="5189625"/>
                <a:ext cx="385066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/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≤0⊢−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𝑁𝑎𝑡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BD96CA-2265-C96C-B0EA-2AEB375A0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103" y="5158753"/>
                <a:ext cx="385066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E06B5E9D-25DF-0FD7-B65B-477EF7CC9766}"/>
              </a:ext>
            </a:extLst>
          </p:cNvPr>
          <p:cNvSpPr/>
          <p:nvPr/>
        </p:nvSpPr>
        <p:spPr>
          <a:xfrm>
            <a:off x="54700" y="5595253"/>
            <a:ext cx="12020858" cy="121170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rgbClr val="FFFFFF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273685-153E-9797-8A79-57DADFFEB81F}"/>
              </a:ext>
            </a:extLst>
          </p:cNvPr>
          <p:cNvSpPr/>
          <p:nvPr/>
        </p:nvSpPr>
        <p:spPr>
          <a:xfrm>
            <a:off x="114728" y="5091585"/>
            <a:ext cx="7633915" cy="46737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rgbClr val="FFFFFF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4AADE09-BA23-7502-95E3-85B032069132}"/>
                  </a:ext>
                </a:extLst>
              </p:cNvPr>
              <p:cNvSpPr txBox="1"/>
              <p:nvPr/>
            </p:nvSpPr>
            <p:spPr>
              <a:xfrm>
                <a:off x="-83491" y="4164868"/>
                <a:ext cx="77713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≤0⊢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𝐼𝑛𝑡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≤0⊢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4AADE09-BA23-7502-95E3-85B0320691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3491" y="4164868"/>
                <a:ext cx="777137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253A8FF-DEFA-6BDE-F2F2-480E64213AC4}"/>
              </a:ext>
            </a:extLst>
          </p:cNvPr>
          <p:cNvCxnSpPr>
            <a:cxnSpLocks/>
          </p:cNvCxnSpPr>
          <p:nvPr/>
        </p:nvCxnSpPr>
        <p:spPr>
          <a:xfrm flipV="1">
            <a:off x="181513" y="4570160"/>
            <a:ext cx="7010397" cy="26595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04907A7-AAE2-036A-CB04-24D893408FB9}"/>
                  </a:ext>
                </a:extLst>
              </p:cNvPr>
              <p:cNvSpPr txBox="1"/>
              <p:nvPr/>
            </p:nvSpPr>
            <p:spPr>
              <a:xfrm>
                <a:off x="68909" y="4784737"/>
                <a:ext cx="77713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≤0⊢−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𝐼𝑛𝑡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04907A7-AAE2-036A-CB04-24D893408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9" y="4784737"/>
                <a:ext cx="7771372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F71B27C-E038-3718-87ED-FA484A4D4756}"/>
              </a:ext>
            </a:extLst>
          </p:cNvPr>
          <p:cNvCxnSpPr>
            <a:cxnSpLocks/>
          </p:cNvCxnSpPr>
          <p:nvPr/>
        </p:nvCxnSpPr>
        <p:spPr>
          <a:xfrm>
            <a:off x="2065107" y="5180664"/>
            <a:ext cx="10010451" cy="0"/>
          </a:xfrm>
          <a:prstGeom prst="line">
            <a:avLst/>
          </a:prstGeom>
          <a:ln w="38100">
            <a:solidFill>
              <a:srgbClr val="080F0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E0317F6-B1BF-E480-8590-A192F52EBF7A}"/>
                  </a:ext>
                </a:extLst>
              </p:cNvPr>
              <p:cNvSpPr txBox="1"/>
              <p:nvPr/>
            </p:nvSpPr>
            <p:spPr>
              <a:xfrm>
                <a:off x="7457745" y="4742527"/>
                <a:ext cx="536439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𝐼𝑛𝑡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≤0⊢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𝐼𝑛𝑡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&lt;: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𝐼𝑛𝑡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≥0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E0317F6-B1BF-E480-8590-A192F52EB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7745" y="4742527"/>
                <a:ext cx="5364395" cy="369332"/>
              </a:xfrm>
              <a:prstGeom prst="rect">
                <a:avLst/>
              </a:prstGeom>
              <a:blipFill>
                <a:blip r:embed="rId14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243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78225" y="2026821"/>
            <a:ext cx="6184725" cy="3650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match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≤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60" y="29189"/>
            <a:ext cx="8849723" cy="1325563"/>
          </a:xfrm>
        </p:spPr>
        <p:txBody>
          <a:bodyPr/>
          <a:lstStyle/>
          <a:p>
            <a:r>
              <a:rPr lang="en-US" dirty="0"/>
              <a:t>Conventional types are not enough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838700" y="3581400"/>
            <a:ext cx="640080" cy="0"/>
          </a:xfrm>
          <a:prstGeom prst="straightConnector1">
            <a:avLst/>
          </a:prstGeom>
          <a:ln w="38100">
            <a:solidFill>
              <a:srgbClr val="CB6608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851" y="3129237"/>
            <a:ext cx="267107" cy="2671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46708" y="3376652"/>
            <a:ext cx="467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Code has a bug, but type checker still accepts it.</a:t>
            </a:r>
          </a:p>
        </p:txBody>
      </p:sp>
    </p:spTree>
    <p:extLst>
      <p:ext uri="{BB962C8B-B14F-4D97-AF65-F5344CB8AC3E}">
        <p14:creationId xmlns:p14="http://schemas.microsoft.com/office/powerpoint/2010/main" val="373859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52649" y="2712559"/>
            <a:ext cx="87534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data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Cons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i="1" dirty="0" err="1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≥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52028" y="273047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CB6608"/>
                </a:solidFill>
              </a:rPr>
              <a:t>sorted lists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934363" y="3682986"/>
            <a:ext cx="2190750" cy="552450"/>
          </a:xfrm>
          <a:prstGeom prst="rect">
            <a:avLst/>
          </a:prstGeom>
          <a:noFill/>
          <a:ln w="1905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8101933" y="3102013"/>
            <a:ext cx="391495" cy="288518"/>
            <a:chOff x="5918963" y="3812965"/>
            <a:chExt cx="391495" cy="288518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18963" y="3957224"/>
              <a:ext cx="326210" cy="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253307" y="3812965"/>
              <a:ext cx="0" cy="288518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310458" y="3865784"/>
              <a:ext cx="0" cy="182880"/>
            </a:xfrm>
            <a:prstGeom prst="line">
              <a:avLst/>
            </a:prstGeom>
            <a:ln w="25400">
              <a:solidFill>
                <a:srgbClr val="CB66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8101933" y="3808335"/>
            <a:ext cx="302429" cy="301752"/>
          </a:xfrm>
          <a:prstGeom prst="rect">
            <a:avLst/>
          </a:prstGeom>
          <a:pattFill prst="pct5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504374" y="3808335"/>
            <a:ext cx="1341163" cy="301752"/>
          </a:xfrm>
          <a:prstGeom prst="rect">
            <a:avLst/>
          </a:prstGeom>
          <a:pattFill prst="pct7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7316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1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flipH="1">
            <a:off x="5429250" y="3724275"/>
            <a:ext cx="640080" cy="0"/>
          </a:xfrm>
          <a:prstGeom prst="straightConnector1">
            <a:avLst/>
          </a:prstGeom>
          <a:ln w="38100">
            <a:solidFill>
              <a:srgbClr val="CB6608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types as specs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46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78225" y="1813238"/>
            <a:ext cx="8232600" cy="4835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match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≤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t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</p:txBody>
      </p:sp>
      <p:pic>
        <p:nvPicPr>
          <p:cNvPr id="8" name="Picture 2" descr="http://vector.me/files/images/4/3/436768/red_green_ok_not_ok_ic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479" y="3266162"/>
            <a:ext cx="273851" cy="27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353803" y="3074853"/>
            <a:ext cx="477406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ea typeface="Open Sans Light" panose="020B0306030504020204" pitchFamily="34" charset="0"/>
                <a:cs typeface="Consolas" panose="020B0609020204030204" pitchFamily="49" charset="0"/>
              </a:rPr>
              <a:t>Expected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i="1" dirty="0" err="1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dirty="0">
                <a:ea typeface="Open Sans Light" panose="020B0306030504020204" pitchFamily="34" charset="0"/>
                <a:cs typeface="Consolas" panose="020B0609020204030204" pitchFamily="49" charset="0"/>
              </a:rPr>
              <a:t>and got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{</a:t>
            </a:r>
            <a:r>
              <a:rPr lang="en-US" i="1" dirty="0" err="1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v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CB6608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SList</a:t>
            </a:r>
            <a:r>
              <a:rPr lang="en-US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0D38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e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|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⊆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elems</a:t>
            </a:r>
            <a:r>
              <a:rPr lang="en-US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i="1" dirty="0"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v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}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564423" y="3540012"/>
            <a:ext cx="2093303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46956" y="932988"/>
            <a:ext cx="5106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[</a:t>
            </a:r>
            <a:r>
              <a:rPr lang="en-US" sz="2000" dirty="0" err="1"/>
              <a:t>Rondon</a:t>
            </a:r>
            <a:r>
              <a:rPr lang="en-US" sz="2000" dirty="0"/>
              <a:t> et al. PLDI’08]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839203" y="3873387"/>
            <a:ext cx="155448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77303" y="4187712"/>
            <a:ext cx="155448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01153" y="4549662"/>
            <a:ext cx="128016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34528" y="4863987"/>
            <a:ext cx="219456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25003" y="5235462"/>
            <a:ext cx="365760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14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programs?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47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78225" y="1813238"/>
            <a:ext cx="8232600" cy="4835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into a sorted list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...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</a:p>
          <a:p>
            <a:endParaRPr lang="en-US" sz="2200" dirty="0">
              <a:solidFill>
                <a:srgbClr val="B30167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rgbClr val="B30167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44" name="Picture 4" descr="http://images.clipartpanda.com/question-701-question-mark-desig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656" y="3251073"/>
            <a:ext cx="266092" cy="266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98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78225" y="1822116"/>
            <a:ext cx="8232600" cy="4835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</a:p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...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46713" y="1828801"/>
            <a:ext cx="8089074" cy="1220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46713" y="1828801"/>
            <a:ext cx="8089074" cy="1220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2178877" y="3825763"/>
            <a:ext cx="8089074" cy="199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=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...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78876" y="3825763"/>
            <a:ext cx="8089074" cy="199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=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→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 h t → ...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Bidirectional type checking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48</a:t>
            </a:fld>
            <a:endParaRPr lang="en-US"/>
          </a:p>
        </p:txBody>
      </p:sp>
      <p:pic>
        <p:nvPicPr>
          <p:cNvPr id="28" name="Picture 2" descr="http://vector.me/files/images/4/3/436768/red_green_ok_not_ok_ic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479" y="4561562"/>
            <a:ext cx="273851" cy="27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3609975" y="2892312"/>
            <a:ext cx="0" cy="723900"/>
          </a:xfrm>
          <a:prstGeom prst="straightConnector1">
            <a:avLst/>
          </a:prstGeom>
          <a:ln w="38100">
            <a:solidFill>
              <a:srgbClr val="CB6608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29851" y="4890847"/>
            <a:ext cx="64008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16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7" grpId="0" animBg="1"/>
      <p:bldP spid="1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78225" y="1892595"/>
            <a:ext cx="8232600" cy="47558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</a:p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∪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=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Cons x Nil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→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...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200" dirty="0">
              <a:solidFill>
                <a:schemeClr val="tx1"/>
              </a:solidFill>
              <a:latin typeface="Consolas" panose="020B0609020204030204" pitchFamily="49" charset="0"/>
              <a:ea typeface="Open Sans Light" panose="020B0306030504020204" pitchFamily="34" charset="0"/>
              <a:cs typeface="Consolas" panose="020B0609020204030204" pitchFamily="49" charset="0"/>
            </a:endParaRPr>
          </a:p>
          <a:p>
            <a:endParaRPr lang="en-US" sz="2200" dirty="0">
              <a:solidFill>
                <a:srgbClr val="B30167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78876" y="3900194"/>
            <a:ext cx="8089074" cy="199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=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→ Cons x Nil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→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...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82368" y="3896624"/>
            <a:ext cx="8089074" cy="199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=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→ Cons x Nil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→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 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x ...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82368" y="3896624"/>
            <a:ext cx="8089074" cy="199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insert x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=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ea typeface="Open Sans Light" panose="020B0306030504020204" pitchFamily="34" charset="0"/>
                <a:cs typeface="Consolas" panose="020B0609020204030204" pitchFamily="49" charset="0"/>
              </a:rPr>
              <a:t> 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xs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Nil → Cons x Nil</a:t>
            </a:r>
          </a:p>
          <a:p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Cons h t → </a:t>
            </a:r>
          </a:p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 h (insert 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...)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46713" y="1817803"/>
            <a:ext cx="8089074" cy="1220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143824" y="1809669"/>
            <a:ext cx="8089074" cy="1220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 err="1">
                <a:solidFill>
                  <a:srgbClr val="CB660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SList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≥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43824" y="1804480"/>
            <a:ext cx="8089074" cy="1220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  <a:r>
              <a:rPr lang="en-US" sz="22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200" dirty="0" err="1">
                <a:solidFill>
                  <a:srgbClr val="640D3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A5002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≥</a:t>
            </a:r>
            <a:r>
              <a:rPr lang="en-US" sz="2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04657" y="1816573"/>
            <a:ext cx="253497" cy="5032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Round-trip type checking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/>
              <a:t>49</a:t>
            </a:fld>
            <a:endParaRPr lang="en-US"/>
          </a:p>
        </p:txBody>
      </p:sp>
      <p:pic>
        <p:nvPicPr>
          <p:cNvPr id="68" name="Picture 2" descr="http://vector.me/files/images/4/3/436768/red_green_ok_not_ok_ic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027" y="5314926"/>
            <a:ext cx="273851" cy="27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3609975" y="2892312"/>
            <a:ext cx="0" cy="723900"/>
          </a:xfrm>
          <a:prstGeom prst="straightConnector1">
            <a:avLst/>
          </a:prstGeom>
          <a:ln w="38100">
            <a:solidFill>
              <a:srgbClr val="CB6608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482590" y="5613689"/>
            <a:ext cx="20574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907874" y="5314925"/>
            <a:ext cx="302429" cy="301752"/>
          </a:xfrm>
          <a:prstGeom prst="rect">
            <a:avLst/>
          </a:prstGeom>
          <a:pattFill prst="pct5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0315" y="5314925"/>
            <a:ext cx="1990135" cy="301752"/>
          </a:xfrm>
          <a:prstGeom prst="rect">
            <a:avLst/>
          </a:prstGeom>
          <a:pattFill prst="pct70">
            <a:fgClr>
              <a:srgbClr val="CB6608"/>
            </a:fgClr>
            <a:bgClr>
              <a:schemeClr val="bg1"/>
            </a:bgClr>
          </a:pattFill>
          <a:ln w="25400">
            <a:solidFill>
              <a:srgbClr val="CB66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(insert x ...)</a:t>
            </a:r>
          </a:p>
        </p:txBody>
      </p:sp>
    </p:spTree>
    <p:extLst>
      <p:ext uri="{BB962C8B-B14F-4D97-AF65-F5344CB8AC3E}">
        <p14:creationId xmlns:p14="http://schemas.microsoft.com/office/powerpoint/2010/main" val="169154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6" grpId="0" animBg="1"/>
      <p:bldP spid="21" grpId="0" animBg="1"/>
      <p:bldP spid="25" grpId="0" animBg="1"/>
      <p:bldP spid="27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Typing rules</a:t>
            </a:r>
          </a:p>
          <a:p>
            <a:pPr lvl="1"/>
            <a:r>
              <a:rPr lang="en-US" altLang="en-US" dirty="0"/>
              <a:t>Typing rules tell us how to derive typing judgments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r>
              <a:rPr lang="en-US" altLang="en-US" dirty="0"/>
              <a:t>Ex. Language of Expressions</a:t>
            </a: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5683285"/>
            <a:ext cx="10191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Rectangle 3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7" name="Rectangle 5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5683284"/>
            <a:ext cx="1247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Rectangle 6"/>
          <p:cNvSpPr>
            <a:spLocks noChangeArrowheads="1"/>
          </p:cNvSpPr>
          <p:nvPr/>
        </p:nvSpPr>
        <p:spPr bwMode="auto">
          <a:xfrm>
            <a:off x="1524001" y="9202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30" name="Rectangle 8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83285"/>
            <a:ext cx="3257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2" name="Rectangle 9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33" name="Rectangle 11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1" y="3542614"/>
            <a:ext cx="11334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5" name="Rectangle 12"/>
          <p:cNvSpPr>
            <a:spLocks noChangeArrowheads="1"/>
          </p:cNvSpPr>
          <p:nvPr/>
        </p:nvSpPr>
        <p:spPr bwMode="auto">
          <a:xfrm>
            <a:off x="-914400" y="9392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10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Ex. Language of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Show that the following Judgment is valid</a:t>
            </a:r>
          </a:p>
        </p:txBody>
      </p:sp>
      <p:pic>
        <p:nvPicPr>
          <p:cNvPr id="3174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1524001"/>
            <a:ext cx="10191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1524000"/>
            <a:ext cx="1247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524001"/>
            <a:ext cx="3257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Rectangle 2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982017"/>
            <a:ext cx="3429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Rectangle 3"/>
          <p:cNvSpPr>
            <a:spLocks noChangeArrowheads="1"/>
          </p:cNvSpPr>
          <p:nvPr/>
        </p:nvSpPr>
        <p:spPr bwMode="auto">
          <a:xfrm>
            <a:off x="1524001" y="6154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54" name="Rectangle 5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658417"/>
            <a:ext cx="74295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6" name="Rectangle 6"/>
          <p:cNvSpPr>
            <a:spLocks noChangeArrowheads="1"/>
          </p:cNvSpPr>
          <p:nvPr/>
        </p:nvSpPr>
        <p:spPr bwMode="auto">
          <a:xfrm>
            <a:off x="-914400" y="12059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57" name="Rectangle 8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667818"/>
            <a:ext cx="54292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9" name="Rectangle 9"/>
          <p:cNvSpPr>
            <a:spLocks noChangeArrowheads="1"/>
          </p:cNvSpPr>
          <p:nvPr/>
        </p:nvSpPr>
        <p:spPr bwMode="auto">
          <a:xfrm>
            <a:off x="1524001" y="9488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5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Simply Typed 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𝜆 Calculus  (F</a:t>
            </a:r>
            <a:r>
              <a:rPr lang="en-US" altLang="en-US" baseline="-25000">
                <a:ea typeface="Cambria Math" panose="02040503050406030204" pitchFamily="18" charset="0"/>
                <a:cs typeface="Cambria Math" panose="02040503050406030204" pitchFamily="18" charset="0"/>
              </a:rPr>
              <a:t>1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Basic Typing Rules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Extensions</a:t>
            </a:r>
          </a:p>
        </p:txBody>
      </p:sp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1"/>
            <a:ext cx="9906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Rectangle 3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2286000"/>
            <a:ext cx="24479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7" name="Rectangle 6"/>
          <p:cNvSpPr>
            <a:spLocks noChangeArrowheads="1"/>
          </p:cNvSpPr>
          <p:nvPr/>
        </p:nvSpPr>
        <p:spPr bwMode="auto">
          <a:xfrm>
            <a:off x="1524001" y="9392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8" name="Rectangle 8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2286000"/>
            <a:ext cx="27527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0" name="Rectangle 9"/>
          <p:cNvSpPr>
            <a:spLocks noChangeArrowheads="1"/>
          </p:cNvSpPr>
          <p:nvPr/>
        </p:nvSpPr>
        <p:spPr bwMode="auto">
          <a:xfrm>
            <a:off x="1524001" y="958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81" name="Rectangle 11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9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4733072"/>
            <a:ext cx="1247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3" name="Rectangle 12"/>
          <p:cNvSpPr>
            <a:spLocks noChangeArrowheads="1"/>
          </p:cNvSpPr>
          <p:nvPr/>
        </p:nvSpPr>
        <p:spPr bwMode="auto">
          <a:xfrm>
            <a:off x="1524001" y="9202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84" name="Rectangle 14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93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809273"/>
            <a:ext cx="3257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6" name="Rectangle 15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87" name="Rectangle 17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96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6104673"/>
            <a:ext cx="40481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9" name="Rectangle 18"/>
          <p:cNvSpPr>
            <a:spLocks noChangeArrowheads="1"/>
          </p:cNvSpPr>
          <p:nvPr/>
        </p:nvSpPr>
        <p:spPr bwMode="auto">
          <a:xfrm>
            <a:off x="1524001" y="9869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90" name="Rectangle 20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6099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9273"/>
            <a:ext cx="3257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92" name="Rectangle 21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9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Is this a valid typing judgment?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How about this one?</a:t>
            </a:r>
          </a:p>
          <a:p>
            <a:pPr lvl="1"/>
            <a:endParaRPr lang="en-US" altLang="en-US"/>
          </a:p>
        </p:txBody>
      </p:sp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99630"/>
            <a:ext cx="66675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Rectangle 3"/>
          <p:cNvSpPr>
            <a:spLocks noChangeArrowheads="1"/>
          </p:cNvSpPr>
          <p:nvPr/>
        </p:nvSpPr>
        <p:spPr bwMode="auto">
          <a:xfrm>
            <a:off x="-914400" y="6154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9" name="Rectangle 5"/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4752230"/>
            <a:ext cx="47910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806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/>
              <a:t>What’s the type of this function?</a:t>
            </a:r>
          </a:p>
          <a:p>
            <a:pPr lvl="1">
              <a:buFontTx/>
              <a:buNone/>
            </a:pPr>
            <a:r>
              <a:rPr lang="en-US" altLang="en-US"/>
              <a:t>		(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𝜆 f. 𝜆 x. </a:t>
            </a:r>
            <a:r>
              <a:rPr lang="en-US" altLang="en-US" i="1">
                <a:ea typeface="Cambria Math" panose="02040503050406030204" pitchFamily="18" charset="0"/>
                <a:cs typeface="Cambria Math" panose="02040503050406030204" pitchFamily="18" charset="0"/>
              </a:rPr>
              <a:t>if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 x = 1 </a:t>
            </a:r>
            <a:r>
              <a:rPr lang="en-US" altLang="en-US" i="1">
                <a:ea typeface="Cambria Math" panose="02040503050406030204" pitchFamily="18" charset="0"/>
                <a:cs typeface="Cambria Math" panose="02040503050406030204" pitchFamily="18" charset="0"/>
              </a:rPr>
              <a:t>then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 x </a:t>
            </a:r>
            <a:r>
              <a:rPr lang="en-US" altLang="en-US" i="1">
                <a:ea typeface="Cambria Math" panose="02040503050406030204" pitchFamily="18" charset="0"/>
                <a:cs typeface="Cambria Math" panose="02040503050406030204" pitchFamily="18" charset="0"/>
              </a:rPr>
              <a:t>else</a:t>
            </a:r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 (f  f  (x-1) ) * x)</a:t>
            </a: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pPr lvl="1"/>
            <a:r>
              <a:rPr lang="en-US" altLang="en-US">
                <a:ea typeface="Cambria Math" panose="02040503050406030204" pitchFamily="18" charset="0"/>
                <a:cs typeface="Cambria Math" panose="02040503050406030204" pitchFamily="18" charset="0"/>
              </a:rPr>
              <a:t>Hint: This IS a trick question</a:t>
            </a:r>
          </a:p>
          <a:p>
            <a:pPr lvl="1"/>
            <a:endParaRPr lang="en-US" altLang="en-US">
              <a:ea typeface="Cambria Math" panose="02040503050406030204" pitchFamily="18" charset="0"/>
              <a:cs typeface="Cambria Math" panose="02040503050406030204" pitchFamily="18" charset="0"/>
            </a:endParaRPr>
          </a:p>
          <a:p>
            <a:endParaRPr lang="en-US" alt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2590800"/>
            <a:ext cx="7921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590800"/>
            <a:ext cx="19573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1" y="2590801"/>
            <a:ext cx="22018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657601"/>
            <a:ext cx="9985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657600"/>
            <a:ext cx="26050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72000"/>
            <a:ext cx="3238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581400"/>
            <a:ext cx="26050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546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Experimenta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5B73"/>
      </a:accent1>
      <a:accent2>
        <a:srgbClr val="CD0909"/>
      </a:accent2>
      <a:accent3>
        <a:srgbClr val="3F7830"/>
      </a:accent3>
      <a:accent4>
        <a:srgbClr val="08110B"/>
      </a:accent4>
      <a:accent5>
        <a:srgbClr val="DC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64842</TotalTime>
  <Words>3939</Words>
  <Application>Microsoft Office PowerPoint</Application>
  <PresentationFormat>Widescreen</PresentationFormat>
  <Paragraphs>498</Paragraphs>
  <Slides>49</Slides>
  <Notes>13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Berlin Sans FB</vt:lpstr>
      <vt:lpstr>Calibri</vt:lpstr>
      <vt:lpstr>Cambria Math</vt:lpstr>
      <vt:lpstr>Consolas</vt:lpstr>
      <vt:lpstr>Courier New</vt:lpstr>
      <vt:lpstr>Open Sans Light</vt:lpstr>
      <vt:lpstr>office theme</vt:lpstr>
      <vt:lpstr>Lecture 21 Refinement Types</vt:lpstr>
      <vt:lpstr>Non-trivial properties with refinement types</vt:lpstr>
      <vt:lpstr>Example: insert</vt:lpstr>
      <vt:lpstr>Insert solution</vt:lpstr>
      <vt:lpstr>Static Semantics</vt:lpstr>
      <vt:lpstr>Ex. Language of Expressions</vt:lpstr>
      <vt:lpstr>Simply Typed 𝜆 Calculus  (F1)</vt:lpstr>
      <vt:lpstr>Example</vt:lpstr>
      <vt:lpstr>Example</vt:lpstr>
      <vt:lpstr>Motivation</vt:lpstr>
      <vt:lpstr>Running example</vt:lpstr>
      <vt:lpstr>Rejecting incomplete programs</vt:lpstr>
      <vt:lpstr>Motivation</vt:lpstr>
      <vt:lpstr>Conventional types are not enough</vt:lpstr>
      <vt:lpstr>Refinement types</vt:lpstr>
      <vt:lpstr>Refinement types</vt:lpstr>
      <vt:lpstr>Example</vt:lpstr>
      <vt:lpstr>Example</vt:lpstr>
      <vt:lpstr>Example</vt:lpstr>
      <vt:lpstr>Example</vt:lpstr>
      <vt:lpstr>Another Example</vt:lpstr>
      <vt:lpstr>Another Example</vt:lpstr>
      <vt:lpstr>Another Example</vt:lpstr>
      <vt:lpstr>Subtyping</vt:lpstr>
      <vt:lpstr>Constraints from the environment</vt:lpstr>
      <vt:lpstr>Example</vt:lpstr>
      <vt:lpstr>Example</vt:lpstr>
      <vt:lpstr>Example</vt:lpstr>
      <vt:lpstr>Example</vt:lpstr>
      <vt:lpstr>Example</vt:lpstr>
      <vt:lpstr>Another Example</vt:lpstr>
      <vt:lpstr>Another Example</vt:lpstr>
      <vt:lpstr>Another Example</vt:lpstr>
      <vt:lpstr>Another Example</vt:lpstr>
      <vt:lpstr>Another Example</vt:lpstr>
      <vt:lpstr>Another Example</vt:lpstr>
      <vt:lpstr>Another Example</vt:lpstr>
      <vt:lpstr>Another Example</vt:lpstr>
      <vt:lpstr>Another Example</vt:lpstr>
      <vt:lpstr>Branches</vt:lpstr>
      <vt:lpstr>Branches</vt:lpstr>
      <vt:lpstr>Branches</vt:lpstr>
      <vt:lpstr>Branches</vt:lpstr>
      <vt:lpstr>Conventional types are not enough</vt:lpstr>
      <vt:lpstr>Refinement types</vt:lpstr>
      <vt:lpstr>Refinement types as specs</vt:lpstr>
      <vt:lpstr>Incomplete programs?</vt:lpstr>
      <vt:lpstr>Bidirectional type checking</vt:lpstr>
      <vt:lpstr>Round-trip type checking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Armando Solar-Lezama</dc:creator>
  <cp:lastModifiedBy>Armando Solar-Lezama</cp:lastModifiedBy>
  <cp:revision>815</cp:revision>
  <cp:lastPrinted>2015-02-26T04:09:31Z</cp:lastPrinted>
  <dcterms:created xsi:type="dcterms:W3CDTF">2014-09-23T19:26:18Z</dcterms:created>
  <dcterms:modified xsi:type="dcterms:W3CDTF">2025-11-19T15:48:31Z</dcterms:modified>
</cp:coreProperties>
</file>