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9"/>
  </p:notesMasterIdLst>
  <p:sldIdLst>
    <p:sldId id="336" r:id="rId2"/>
    <p:sldId id="409" r:id="rId3"/>
    <p:sldId id="410" r:id="rId4"/>
    <p:sldId id="412" r:id="rId5"/>
    <p:sldId id="413" r:id="rId6"/>
    <p:sldId id="411" r:id="rId7"/>
    <p:sldId id="417" r:id="rId8"/>
    <p:sldId id="403" r:id="rId9"/>
    <p:sldId id="387" r:id="rId10"/>
    <p:sldId id="388" r:id="rId11"/>
    <p:sldId id="369" r:id="rId12"/>
    <p:sldId id="370" r:id="rId13"/>
    <p:sldId id="371" r:id="rId14"/>
    <p:sldId id="373" r:id="rId15"/>
    <p:sldId id="389" r:id="rId16"/>
    <p:sldId id="390" r:id="rId17"/>
    <p:sldId id="400" r:id="rId18"/>
    <p:sldId id="408" r:id="rId19"/>
    <p:sldId id="414" r:id="rId20"/>
    <p:sldId id="415" r:id="rId21"/>
    <p:sldId id="416" r:id="rId22"/>
    <p:sldId id="401" r:id="rId23"/>
    <p:sldId id="392" r:id="rId24"/>
    <p:sldId id="418" r:id="rId25"/>
    <p:sldId id="420" r:id="rId26"/>
    <p:sldId id="404" r:id="rId27"/>
    <p:sldId id="406" r:id="rId28"/>
    <p:sldId id="405" r:id="rId29"/>
    <p:sldId id="421" r:id="rId30"/>
    <p:sldId id="429" r:id="rId31"/>
    <p:sldId id="430" r:id="rId32"/>
    <p:sldId id="431" r:id="rId33"/>
    <p:sldId id="432" r:id="rId34"/>
    <p:sldId id="433" r:id="rId35"/>
    <p:sldId id="446" r:id="rId36"/>
    <p:sldId id="447" r:id="rId37"/>
    <p:sldId id="448" r:id="rId38"/>
    <p:sldId id="449" r:id="rId39"/>
    <p:sldId id="450" r:id="rId40"/>
    <p:sldId id="451" r:id="rId41"/>
    <p:sldId id="452" r:id="rId42"/>
    <p:sldId id="434" r:id="rId43"/>
    <p:sldId id="435" r:id="rId44"/>
    <p:sldId id="436" r:id="rId45"/>
    <p:sldId id="437" r:id="rId46"/>
    <p:sldId id="438" r:id="rId47"/>
    <p:sldId id="439" r:id="rId48"/>
    <p:sldId id="440" r:id="rId49"/>
    <p:sldId id="441" r:id="rId50"/>
    <p:sldId id="442" r:id="rId51"/>
    <p:sldId id="443" r:id="rId52"/>
    <p:sldId id="444" r:id="rId53"/>
    <p:sldId id="454" r:id="rId54"/>
    <p:sldId id="455" r:id="rId55"/>
    <p:sldId id="456" r:id="rId56"/>
    <p:sldId id="457" r:id="rId57"/>
    <p:sldId id="445" r:id="rId5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FDE254-FA52-4010-BD44-2C33A1E0291C}">
          <p14:sldIdLst>
            <p14:sldId id="336"/>
            <p14:sldId id="409"/>
            <p14:sldId id="410"/>
            <p14:sldId id="412"/>
            <p14:sldId id="413"/>
            <p14:sldId id="411"/>
            <p14:sldId id="417"/>
            <p14:sldId id="403"/>
            <p14:sldId id="387"/>
            <p14:sldId id="388"/>
            <p14:sldId id="369"/>
            <p14:sldId id="370"/>
            <p14:sldId id="371"/>
            <p14:sldId id="373"/>
            <p14:sldId id="389"/>
            <p14:sldId id="390"/>
            <p14:sldId id="400"/>
            <p14:sldId id="408"/>
            <p14:sldId id="414"/>
            <p14:sldId id="415"/>
            <p14:sldId id="416"/>
            <p14:sldId id="401"/>
            <p14:sldId id="392"/>
            <p14:sldId id="418"/>
            <p14:sldId id="420"/>
            <p14:sldId id="404"/>
            <p14:sldId id="406"/>
            <p14:sldId id="405"/>
            <p14:sldId id="421"/>
            <p14:sldId id="429"/>
            <p14:sldId id="430"/>
            <p14:sldId id="431"/>
            <p14:sldId id="432"/>
            <p14:sldId id="433"/>
            <p14:sldId id="446"/>
            <p14:sldId id="447"/>
            <p14:sldId id="448"/>
            <p14:sldId id="449"/>
            <p14:sldId id="450"/>
            <p14:sldId id="451"/>
            <p14:sldId id="452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54"/>
            <p14:sldId id="455"/>
            <p14:sldId id="456"/>
            <p14:sldId id="457"/>
            <p14:sldId id="445"/>
          </p14:sldIdLst>
        </p14:section>
        <p14:section name="Lattice Definitions" id="{523E7CA2-205A-4003-B8C8-3B400BAA6967}">
          <p14:sldIdLst/>
        </p14:section>
        <p14:section name="Lattice Search" id="{1CCE8A90-B5E8-4789-9F8D-933B833882E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4153"/>
    <a:srgbClr val="000000"/>
    <a:srgbClr val="080F0B"/>
    <a:srgbClr val="CA703B"/>
    <a:srgbClr val="CFE5C9"/>
    <a:srgbClr val="9AC890"/>
    <a:srgbClr val="C7CEFF"/>
    <a:srgbClr val="7F8AFF"/>
    <a:srgbClr val="FFFFFF"/>
    <a:srgbClr val="FF7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5" autoAdjust="0"/>
    <p:restoredTop sz="83871" autoAdjust="0"/>
  </p:normalViewPr>
  <p:slideViewPr>
    <p:cSldViewPr snapToGrid="0">
      <p:cViewPr varScale="1">
        <p:scale>
          <a:sx n="86" d="100"/>
          <a:sy n="86" d="100"/>
        </p:scale>
        <p:origin x="393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8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does this mean? I</a:t>
                </a:r>
                <a:r>
                  <a:rPr lang="en-US" baseline="0" dirty="0" smtClean="0"/>
                  <a:t> have some pairs of samples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 smtClean="0"/>
                  <a:t>. I want something that works for all of them. Instead of searching the entire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⋈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product, I</a:t>
                </a:r>
                <a:r>
                  <a:rPr lang="en-US" baseline="0" dirty="0" smtClean="0"/>
                  <a:t> search H_1 for things that work for D_1, I search H_2 for things that work for D_2, and then I join 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1-&gt;a</a:t>
                </a:r>
              </a:p>
              <a:p>
                <a:r>
                  <a:rPr lang="en-US" baseline="0" dirty="0" smtClean="0"/>
                  <a:t>2-&gt;b</a:t>
                </a:r>
              </a:p>
              <a:p>
                <a:r>
                  <a:rPr lang="en-US" baseline="0" dirty="0" smtClean="0"/>
                  <a:t>3-&gt;c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(char) ‘a’ + </a:t>
                </a:r>
                <a:r>
                  <a:rPr lang="en-US" baseline="0" dirty="0" err="1" smtClean="0"/>
                  <a:t>i</a:t>
                </a:r>
                <a:endParaRPr lang="en-US" baseline="0" dirty="0" smtClean="0"/>
              </a:p>
              <a:p>
                <a:r>
                  <a:rPr lang="en-US" baseline="0" dirty="0" smtClean="0"/>
                  <a:t>1-&gt;a, 2-&gt;b, 3-&gt;c, n-&gt;c</a:t>
                </a:r>
              </a:p>
              <a:p>
                <a:endParaRPr lang="en-US" baseline="0" dirty="0" smtClean="0"/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-1-&gt;x</a:t>
                </a:r>
              </a:p>
              <a:p>
                <a:r>
                  <a:rPr lang="en-US" baseline="0" dirty="0" smtClean="0"/>
                  <a:t>-2-&gt;y</a:t>
                </a:r>
              </a:p>
              <a:p>
                <a:r>
                  <a:rPr lang="en-US" baseline="0" dirty="0" smtClean="0"/>
                  <a:t>-3-&gt;z</a:t>
                </a:r>
              </a:p>
              <a:p>
                <a:r>
                  <a:rPr lang="en-US" baseline="0" dirty="0" smtClean="0"/>
                  <a:t>(char) ‘w’ - </a:t>
                </a:r>
                <a:r>
                  <a:rPr lang="en-US" baseline="0" dirty="0" err="1" smtClean="0"/>
                  <a:t>i</a:t>
                </a:r>
                <a:endParaRPr lang="en-US" baseline="0" dirty="0" smtClean="0"/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(1,-1) -&gt; (</a:t>
                </a:r>
                <a:r>
                  <a:rPr lang="en-US" baseline="0" dirty="0" err="1" smtClean="0"/>
                  <a:t>a,x</a:t>
                </a:r>
                <a:r>
                  <a:rPr lang="en-US" baseline="0" dirty="0" smtClean="0"/>
                  <a:t>)</a:t>
                </a:r>
              </a:p>
              <a:p>
                <a:r>
                  <a:rPr lang="en-US" baseline="0" dirty="0" smtClean="0"/>
                  <a:t>(2,-2) -&gt; (</a:t>
                </a:r>
                <a:r>
                  <a:rPr lang="en-US" baseline="0" dirty="0" err="1" smtClean="0"/>
                  <a:t>b,y</a:t>
                </a:r>
                <a:r>
                  <a:rPr lang="en-US" baseline="0" dirty="0" smtClean="0"/>
                  <a:t>)</a:t>
                </a:r>
              </a:p>
              <a:p>
                <a:r>
                  <a:rPr lang="en-US" baseline="0" dirty="0" smtClean="0"/>
                  <a:t>(3,-3) -&gt; (</a:t>
                </a:r>
                <a:r>
                  <a:rPr lang="en-US" baseline="0" dirty="0" err="1" smtClean="0"/>
                  <a:t>c,z</a:t>
                </a:r>
                <a:r>
                  <a:rPr lang="en-US" baseline="0" dirty="0" smtClean="0"/>
                  <a:t>)</a:t>
                </a:r>
              </a:p>
              <a:p>
                <a:endParaRPr lang="en-US" baseline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D-&gt; x</a:t>
                </a:r>
              </a:p>
              <a:p>
                <a:r>
                  <a:rPr lang="en-US" dirty="0" smtClean="0"/>
                  <a:t>E-&gt;</a:t>
                </a:r>
                <a:r>
                  <a:rPr lang="en-US" baseline="0" dirty="0" smtClean="0"/>
                  <a:t> y</a:t>
                </a:r>
              </a:p>
              <a:p>
                <a:r>
                  <a:rPr lang="en-US" baseline="0" dirty="0" smtClean="0"/>
                  <a:t>F-&gt; z</a:t>
                </a:r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What does this mean? I</a:t>
                </a:r>
                <a:r>
                  <a:rPr lang="en-US" baseline="0" dirty="0" smtClean="0"/>
                  <a:t> have some pairs of samples </a:t>
                </a:r>
                <a:r>
                  <a:rPr lang="en-US" i="0" smtClean="0">
                    <a:latin typeface="Cambria Math" panose="02040503050406030204" pitchFamily="18" charset="0"/>
                  </a:rPr>
                  <a:t>⟨</a:t>
                </a:r>
                <a:r>
                  <a:rPr lang="en-US" i="0">
                    <a:latin typeface="Cambria Math" panose="02040503050406030204" pitchFamily="18" charset="0"/>
                  </a:rPr>
                  <a:t>𝑑_1^𝑖,𝑑_2^𝑖 ⟩</a:t>
                </a:r>
                <a:r>
                  <a:rPr lang="en-US" dirty="0" smtClean="0"/>
                  <a:t>. I want something that works for all of them. Instead of searching the entire </a:t>
                </a:r>
                <a:r>
                  <a:rPr lang="en-US" b="0" i="0" smtClean="0">
                    <a:latin typeface="Cambria Math" panose="02040503050406030204" pitchFamily="18" charset="0"/>
                  </a:rPr>
                  <a:t>𝐻_1⋈𝐻_2</a:t>
                </a:r>
                <a:r>
                  <a:rPr lang="en-US" dirty="0" smtClean="0"/>
                  <a:t> product, I</a:t>
                </a:r>
                <a:r>
                  <a:rPr lang="en-US" baseline="0" dirty="0" smtClean="0"/>
                  <a:t> search H_1 for things that work for D_1, I search H_2 for things that work for D_2, and then I join 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1-&gt;a</a:t>
                </a:r>
              </a:p>
              <a:p>
                <a:r>
                  <a:rPr lang="en-US" baseline="0" dirty="0" smtClean="0"/>
                  <a:t>2-&gt;b</a:t>
                </a:r>
              </a:p>
              <a:p>
                <a:r>
                  <a:rPr lang="en-US" baseline="0" dirty="0" smtClean="0"/>
                  <a:t>3-&gt;c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(char) ‘a’ + </a:t>
                </a:r>
                <a:r>
                  <a:rPr lang="en-US" baseline="0" dirty="0" err="1" smtClean="0"/>
                  <a:t>i</a:t>
                </a:r>
                <a:endParaRPr lang="en-US" baseline="0" dirty="0" smtClean="0"/>
              </a:p>
              <a:p>
                <a:r>
                  <a:rPr lang="en-US" baseline="0" dirty="0" smtClean="0"/>
                  <a:t>1-&gt;a, 2-&gt;b, 3-&gt;c, n-&gt;c</a:t>
                </a:r>
              </a:p>
              <a:p>
                <a:endParaRPr lang="en-US" baseline="0" dirty="0" smtClean="0"/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-1-&gt;x</a:t>
                </a:r>
              </a:p>
              <a:p>
                <a:r>
                  <a:rPr lang="en-US" baseline="0" dirty="0" smtClean="0"/>
                  <a:t>-2-&gt;y</a:t>
                </a:r>
              </a:p>
              <a:p>
                <a:r>
                  <a:rPr lang="en-US" baseline="0" dirty="0" smtClean="0"/>
                  <a:t>-3-&gt;z</a:t>
                </a:r>
              </a:p>
              <a:p>
                <a:r>
                  <a:rPr lang="en-US" baseline="0" dirty="0" smtClean="0"/>
                  <a:t>(char) ‘w’ - </a:t>
                </a:r>
                <a:r>
                  <a:rPr lang="en-US" baseline="0" dirty="0" err="1" smtClean="0"/>
                  <a:t>i</a:t>
                </a:r>
                <a:endParaRPr lang="en-US" baseline="0" dirty="0" smtClean="0"/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(1,-1) -&gt; (</a:t>
                </a:r>
                <a:r>
                  <a:rPr lang="en-US" baseline="0" dirty="0" err="1" smtClean="0"/>
                  <a:t>a,x</a:t>
                </a:r>
                <a:r>
                  <a:rPr lang="en-US" baseline="0" dirty="0" smtClean="0"/>
                  <a:t>)</a:t>
                </a:r>
              </a:p>
              <a:p>
                <a:r>
                  <a:rPr lang="en-US" baseline="0" dirty="0" smtClean="0"/>
                  <a:t>(2,-2) -&gt; (</a:t>
                </a:r>
                <a:r>
                  <a:rPr lang="en-US" baseline="0" dirty="0" err="1" smtClean="0"/>
                  <a:t>b,y</a:t>
                </a:r>
                <a:r>
                  <a:rPr lang="en-US" baseline="0" dirty="0" smtClean="0"/>
                  <a:t>)</a:t>
                </a:r>
              </a:p>
              <a:p>
                <a:r>
                  <a:rPr lang="en-US" baseline="0" dirty="0" smtClean="0"/>
                  <a:t>(3,-3) -&gt; (</a:t>
                </a:r>
                <a:r>
                  <a:rPr lang="en-US" baseline="0" dirty="0" err="1" smtClean="0"/>
                  <a:t>c,z</a:t>
                </a:r>
                <a:r>
                  <a:rPr lang="en-US" baseline="0" dirty="0" smtClean="0"/>
                  <a:t>)</a:t>
                </a:r>
              </a:p>
              <a:p>
                <a:endParaRPr lang="en-US" baseline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D-&gt; x</a:t>
                </a:r>
              </a:p>
              <a:p>
                <a:r>
                  <a:rPr lang="en-US" dirty="0" smtClean="0"/>
                  <a:t>E-&gt;</a:t>
                </a:r>
                <a:r>
                  <a:rPr lang="en-US" baseline="0" dirty="0" smtClean="0"/>
                  <a:t> y</a:t>
                </a:r>
              </a:p>
              <a:p>
                <a:r>
                  <a:rPr lang="en-US" baseline="0" dirty="0" smtClean="0"/>
                  <a:t>F-&gt; z</a:t>
                </a:r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ConstInt</a:t>
            </a:r>
            <a:r>
              <a:rPr lang="en-US" dirty="0" smtClean="0"/>
              <a:t>: </a:t>
            </a:r>
          </a:p>
          <a:p>
            <a:r>
              <a:rPr lang="en-US" dirty="0" smtClean="0"/>
              <a:t>F(x)</a:t>
            </a:r>
            <a:r>
              <a:rPr lang="en-US" baseline="0" dirty="0" smtClean="0"/>
              <a:t> = C</a:t>
            </a:r>
          </a:p>
          <a:p>
            <a:r>
              <a:rPr lang="en-US" baseline="0" dirty="0" err="1" smtClean="0"/>
              <a:t>LinearInt</a:t>
            </a:r>
            <a:r>
              <a:rPr lang="en-US" baseline="0" dirty="0" smtClean="0"/>
              <a:t>:</a:t>
            </a:r>
          </a:p>
          <a:p>
            <a:r>
              <a:rPr lang="en-US" baseline="0" dirty="0" smtClean="0"/>
              <a:t>F(x) = x + C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84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Pos</a:t>
            </a:r>
            <a:r>
              <a:rPr lang="en-US" dirty="0" smtClean="0"/>
              <a:t>(r1,r2,c)  </a:t>
            </a:r>
            <a:r>
              <a:rPr lang="en-US" dirty="0" err="1" smtClean="0"/>
              <a:t>c^th</a:t>
            </a:r>
            <a:r>
              <a:rPr lang="en-US" baseline="0" dirty="0" smtClean="0"/>
              <a:t> occurrence</a:t>
            </a:r>
            <a:r>
              <a:rPr lang="en-US" dirty="0" smtClean="0"/>
              <a:t> the position right after r1 and before r2.</a:t>
            </a:r>
          </a:p>
          <a:p>
            <a:r>
              <a:rPr lang="en-US" dirty="0" smtClean="0"/>
              <a:t>Loop(\</a:t>
            </a:r>
            <a:r>
              <a:rPr lang="en-US" dirty="0" err="1" smtClean="0"/>
              <a:t>w:e</a:t>
            </a:r>
            <a:r>
              <a:rPr lang="en-US" dirty="0" smtClean="0"/>
              <a:t>)</a:t>
            </a:r>
            <a:r>
              <a:rPr lang="en-US" baseline="0" dirty="0" smtClean="0"/>
              <a:t> try w=1,2,3… until it fails.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04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33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522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single tuple</a:t>
            </a:r>
            <a:r>
              <a:rPr lang="en-US" baseline="0" dirty="0" smtClean="0"/>
              <a:t> program</a:t>
            </a:r>
          </a:p>
          <a:p>
            <a:r>
              <a:rPr lang="en-US" baseline="0" dirty="0" smtClean="0"/>
              <a:t>Relational functions </a:t>
            </a:r>
            <a:r>
              <a:rPr lang="en-US" baseline="0" dirty="0" smtClean="0">
                <a:sym typeface="Wingdings" pitchFamily="2" charset="2"/>
              </a:rPr>
              <a:t> short example (substring matches)</a:t>
            </a:r>
          </a:p>
          <a:p>
            <a:r>
              <a:rPr lang="en-US" baseline="0" dirty="0" smtClean="0">
                <a:sym typeface="Wingdings" pitchFamily="2" charset="2"/>
              </a:rPr>
              <a:t>How expressive is it relative to relational algebra (nested query vs joins)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958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3" Type="http://schemas.openxmlformats.org/officeDocument/2006/relationships/image" Target="../media/image181.png"/><Relationship Id="rId3" Type="http://schemas.openxmlformats.org/officeDocument/2006/relationships/image" Target="../media/image80.png"/><Relationship Id="rId7" Type="http://schemas.openxmlformats.org/officeDocument/2006/relationships/image" Target="../media/image120.png"/><Relationship Id="rId12" Type="http://schemas.openxmlformats.org/officeDocument/2006/relationships/image" Target="../media/image1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1.png"/><Relationship Id="rId11" Type="http://schemas.openxmlformats.org/officeDocument/2006/relationships/image" Target="../media/image161.png"/><Relationship Id="rId5" Type="http://schemas.openxmlformats.org/officeDocument/2006/relationships/image" Target="../media/image100.png"/><Relationship Id="rId10" Type="http://schemas.openxmlformats.org/officeDocument/2006/relationships/image" Target="../media/image150.png"/><Relationship Id="rId4" Type="http://schemas.openxmlformats.org/officeDocument/2006/relationships/image" Target="../media/image90.png"/><Relationship Id="rId9" Type="http://schemas.openxmlformats.org/officeDocument/2006/relationships/image" Target="../media/image14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13" Type="http://schemas.openxmlformats.org/officeDocument/2006/relationships/image" Target="../media/image181.png"/><Relationship Id="rId3" Type="http://schemas.openxmlformats.org/officeDocument/2006/relationships/image" Target="../media/image80.png"/><Relationship Id="rId7" Type="http://schemas.openxmlformats.org/officeDocument/2006/relationships/image" Target="../media/image120.png"/><Relationship Id="rId12" Type="http://schemas.openxmlformats.org/officeDocument/2006/relationships/image" Target="../media/image171.png"/><Relationship Id="rId2" Type="http://schemas.openxmlformats.org/officeDocument/2006/relationships/image" Target="../media/image70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1.png"/><Relationship Id="rId11" Type="http://schemas.openxmlformats.org/officeDocument/2006/relationships/image" Target="../media/image161.png"/><Relationship Id="rId5" Type="http://schemas.openxmlformats.org/officeDocument/2006/relationships/image" Target="../media/image100.png"/><Relationship Id="rId15" Type="http://schemas.openxmlformats.org/officeDocument/2006/relationships/image" Target="../media/image200.png"/><Relationship Id="rId10" Type="http://schemas.openxmlformats.org/officeDocument/2006/relationships/image" Target="../media/image150.png"/><Relationship Id="rId4" Type="http://schemas.openxmlformats.org/officeDocument/2006/relationships/image" Target="../media/image90.png"/><Relationship Id="rId9" Type="http://schemas.openxmlformats.org/officeDocument/2006/relationships/image" Target="../media/image140.png"/><Relationship Id="rId14" Type="http://schemas.openxmlformats.org/officeDocument/2006/relationships/image" Target="../media/image190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5</a:t>
            </a:r>
            <a:br>
              <a:rPr lang="en-US" dirty="0" smtClean="0"/>
            </a:br>
            <a:r>
              <a:rPr lang="en-US" dirty="0" smtClean="0"/>
              <a:t>Symbolic Representations: Version Spaces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Armando Solar-Lezama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054584" cy="1325563"/>
          </a:xfrm>
        </p:spPr>
        <p:txBody>
          <a:bodyPr/>
          <a:lstStyle/>
          <a:p>
            <a:r>
              <a:rPr lang="en-US" dirty="0" smtClean="0"/>
              <a:t>Partial Ordering of hypothesis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Partial order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is “better”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Ex: For boolean hypothesis</a:t>
                </a:r>
              </a:p>
              <a:p>
                <a:pPr lvl="1"/>
                <a:r>
                  <a:rPr lang="en-US" dirty="0" smtClean="0"/>
                  <a:t>“better” == more general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For </a:t>
                </a:r>
                <a:r>
                  <a:rPr lang="en-US" dirty="0" err="1" smtClean="0"/>
                  <a:t>booleans</a:t>
                </a:r>
                <a:r>
                  <a:rPr lang="en-US" dirty="0" smtClean="0"/>
                  <a:t>, VS forms a lattice</a:t>
                </a:r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664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Saman Amarasinghe</a:t>
            </a:r>
            <a:r>
              <a:rPr lang="en-US" sz="1400" b="0">
                <a:solidFill>
                  <a:schemeClr val="bg1"/>
                </a:solidFill>
              </a:rPr>
              <a:t>         			</a:t>
            </a:r>
            <a:fld id="{B261E5F7-CC9C-4F00-930B-E08320CDD63C}" type="slidenum">
              <a:rPr lang="en-US" sz="1400" b="0">
                <a:solidFill>
                  <a:schemeClr val="bg1"/>
                </a:solidFill>
              </a:rPr>
              <a:pPr/>
              <a:t>11</a:t>
            </a:fld>
            <a:r>
              <a:rPr lang="en-US" sz="1400" b="0">
                <a:solidFill>
                  <a:schemeClr val="bg1"/>
                </a:solidFill>
              </a:rPr>
              <a:t>			</a:t>
            </a:r>
            <a:r>
              <a:rPr lang="en-US" sz="1400">
                <a:solidFill>
                  <a:schemeClr val="bg1"/>
                </a:solidFill>
              </a:rPr>
              <a:t>6.035</a:t>
            </a:r>
            <a:r>
              <a:rPr lang="en-US" sz="1400" b="0">
                <a:solidFill>
                  <a:schemeClr val="bg1"/>
                </a:solidFill>
              </a:rPr>
              <a:t>      </a:t>
            </a:r>
            <a:r>
              <a:rPr lang="en-US" sz="1400" b="0">
                <a:solidFill>
                  <a:schemeClr val="bg1"/>
                </a:solidFill>
                <a:latin typeface="Lucida Sans Unicode" charset="-52"/>
              </a:rPr>
              <a:t>©MIT </a:t>
            </a:r>
            <a:r>
              <a:rPr lang="en-US" sz="1200" b="0">
                <a:solidFill>
                  <a:schemeClr val="bg1"/>
                </a:solidFill>
              </a:rPr>
              <a:t>Fall 1998</a:t>
            </a:r>
            <a:endParaRPr lang="en-US" sz="1400" b="0">
              <a:solidFill>
                <a:schemeClr val="bg1"/>
              </a:solidFill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Orders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ym typeface="Symbol" charset="2"/>
              </a:rPr>
              <a:t>Set P</a:t>
            </a:r>
          </a:p>
          <a:p>
            <a:pPr eaLnBrk="1" hangingPunct="1"/>
            <a:r>
              <a:rPr lang="en-US" dirty="0" smtClean="0">
                <a:sym typeface="Symbol" charset="2"/>
              </a:rPr>
              <a:t>Partial order  such that </a:t>
            </a:r>
            <a:r>
              <a:rPr lang="en-US" dirty="0" err="1" smtClean="0">
                <a:sym typeface="Symbol" charset="2"/>
              </a:rPr>
              <a:t>x,y,zP</a:t>
            </a:r>
            <a:endParaRPr lang="en-US" dirty="0" smtClean="0">
              <a:sym typeface="Symbol" charset="2"/>
            </a:endParaRPr>
          </a:p>
          <a:p>
            <a:pPr lvl="1" eaLnBrk="1" hangingPunct="1"/>
            <a:r>
              <a:rPr lang="en-US" dirty="0" smtClean="0"/>
              <a:t>x </a:t>
            </a:r>
            <a:r>
              <a:rPr lang="en-US" dirty="0" smtClean="0">
                <a:sym typeface="Symbol" charset="2"/>
              </a:rPr>
              <a:t> x 					(reflexive)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x  y and y  x implies x  y 		(asymmetric)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x  y and y  z implies x  z		(transitive)</a:t>
            </a:r>
          </a:p>
          <a:p>
            <a:pPr eaLnBrk="1" hangingPunct="1"/>
            <a:r>
              <a:rPr lang="en-US" dirty="0" smtClean="0">
                <a:sym typeface="Symbol" charset="2"/>
              </a:rPr>
              <a:t>Can use partial order to define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Upper and lower bounds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Least upper bound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Greatest lower bound</a:t>
            </a:r>
          </a:p>
        </p:txBody>
      </p:sp>
    </p:spTree>
    <p:extLst>
      <p:ext uri="{BB962C8B-B14F-4D97-AF65-F5344CB8AC3E}">
        <p14:creationId xmlns:p14="http://schemas.microsoft.com/office/powerpoint/2010/main" val="15996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Upper Bounds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131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dirty="0" smtClean="0">
                    <a:sym typeface="Symbol" charset="2"/>
                  </a:rPr>
                  <a:t>If S  P then</a:t>
                </a:r>
              </a:p>
              <a:p>
                <a:pPr lvl="1" eaLnBrk="1" hangingPunct="1"/>
                <a:r>
                  <a:rPr lang="en-US" dirty="0" err="1" smtClean="0">
                    <a:sym typeface="Symbol" charset="2"/>
                  </a:rPr>
                  <a:t>xP</a:t>
                </a:r>
                <a:r>
                  <a:rPr lang="en-US" dirty="0" smtClean="0">
                    <a:sym typeface="Symbol" charset="2"/>
                  </a:rPr>
                  <a:t> is an upper bound of S if </a:t>
                </a:r>
                <a:r>
                  <a:rPr lang="en-US" dirty="0" err="1" smtClean="0">
                    <a:sym typeface="Symbol" charset="2"/>
                  </a:rPr>
                  <a:t>yS</a:t>
                </a:r>
                <a:r>
                  <a:rPr lang="en-US" dirty="0" smtClean="0">
                    <a:sym typeface="Symbol" charset="2"/>
                  </a:rPr>
                  <a:t>. y  x</a:t>
                </a:r>
              </a:p>
              <a:p>
                <a:pPr lvl="1" eaLnBrk="1" hangingPunct="1"/>
                <a:r>
                  <a:rPr lang="en-US" dirty="0" err="1" smtClean="0">
                    <a:sym typeface="Symbol" charset="2"/>
                  </a:rPr>
                  <a:t>xP</a:t>
                </a:r>
                <a:r>
                  <a:rPr lang="en-US" dirty="0" smtClean="0">
                    <a:sym typeface="Symbol" charset="2"/>
                  </a:rPr>
                  <a:t> is the least upper bound of S if</a:t>
                </a:r>
              </a:p>
              <a:p>
                <a:pPr lvl="2" eaLnBrk="1" hangingPunct="1"/>
                <a:r>
                  <a:rPr lang="en-US" dirty="0" smtClean="0">
                    <a:sym typeface="Symbol" charset="2"/>
                  </a:rPr>
                  <a:t>x is an upper bound of S, and </a:t>
                </a:r>
              </a:p>
              <a:p>
                <a:pPr lvl="2" eaLnBrk="1" hangingPunct="1"/>
                <a:r>
                  <a:rPr lang="en-US" dirty="0" smtClean="0">
                    <a:sym typeface="Symbol" charset="2"/>
                  </a:rPr>
                  <a:t>x  y for all upper bounds y of S</a:t>
                </a:r>
              </a:p>
              <a:p>
                <a:pPr lvl="1" eaLnBrk="1" hangingPunct="1"/>
                <a:r>
                  <a:rPr lang="en-US" dirty="0" smtClean="0">
                    <a:sym typeface="Symbol" charset="2"/>
                  </a:rPr>
                  <a:t> - join, least upper bound, </a:t>
                </a:r>
                <a:r>
                  <a:rPr lang="en-US" dirty="0" err="1" smtClean="0">
                    <a:sym typeface="Symbol" charset="2"/>
                  </a:rPr>
                  <a:t>lub</a:t>
                </a:r>
                <a:r>
                  <a:rPr lang="en-US" dirty="0" smtClean="0">
                    <a:sym typeface="Symbol" charset="2"/>
                  </a:rPr>
                  <a:t>, </a:t>
                </a:r>
                <a:r>
                  <a:rPr lang="en-US" dirty="0" err="1" smtClean="0">
                    <a:sym typeface="Symbol" charset="2"/>
                  </a:rPr>
                  <a:t>supremum</a:t>
                </a:r>
                <a:r>
                  <a:rPr lang="en-US" dirty="0" smtClean="0">
                    <a:sym typeface="Symbol" charset="2"/>
                  </a:rPr>
                  <a:t>, sup</a:t>
                </a:r>
              </a:p>
              <a:p>
                <a:pPr lvl="2" eaLnBrk="1" hangingPunct="1"/>
                <a:r>
                  <a:rPr lang="en-US" dirty="0" smtClean="0">
                    <a:sym typeface="Symbol" charset="2"/>
                  </a:rPr>
                  <a:t> S is the least upper bound of S</a:t>
                </a:r>
              </a:p>
              <a:p>
                <a:pPr lvl="2" eaLnBrk="1" hangingPunct="1"/>
                <a:r>
                  <a:rPr lang="en-US" dirty="0" smtClean="0">
                    <a:sym typeface="Symbol" charset="2"/>
                  </a:rPr>
                  <a:t>x  y is the least upper bound of {</a:t>
                </a:r>
                <a:r>
                  <a:rPr lang="en-US" dirty="0" err="1" smtClean="0">
                    <a:sym typeface="Symbol" charset="2"/>
                  </a:rPr>
                  <a:t>x,y</a:t>
                </a:r>
                <a:r>
                  <a:rPr lang="en-US" dirty="0" smtClean="0">
                    <a:sym typeface="Symbol" charset="2"/>
                  </a:rPr>
                  <a:t>}</a:t>
                </a:r>
              </a:p>
              <a:p>
                <a:pPr lvl="1" eaLnBrk="1" hangingPunct="1"/>
                <a:r>
                  <a:rPr lang="en-US" dirty="0" smtClean="0">
                    <a:sym typeface="Symbol" charset="2"/>
                  </a:rPr>
                  <a:t>Often written as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  <a:sym typeface="Symbol" charset="2"/>
                      </a:rPr>
                      <m:t>⊔</m:t>
                    </m:r>
                  </m:oMath>
                </a14:m>
                <a:r>
                  <a:rPr lang="en-US" dirty="0" smtClean="0"/>
                  <a:t> as well</a:t>
                </a:r>
              </a:p>
            </p:txBody>
          </p:sp>
        </mc:Choice>
        <mc:Fallback xmlns="">
          <p:sp>
            <p:nvSpPr>
              <p:cNvPr id="14131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182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</a:t>
            </a:r>
            <a:r>
              <a:rPr lang="en-US" dirty="0" smtClean="0"/>
              <a:t>Bounds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Tx/>
                  <a:buChar char="•"/>
                </a:pPr>
                <a:r>
                  <a:rPr lang="en-US" dirty="0">
                    <a:latin typeface="Tahoma" charset="0"/>
                    <a:sym typeface="Symbol" charset="2"/>
                  </a:rPr>
                  <a:t>If S  P then</a:t>
                </a:r>
              </a:p>
              <a:p>
                <a:pPr lvl="1">
                  <a:buFontTx/>
                  <a:buChar char="–"/>
                </a:pPr>
                <a:r>
                  <a:rPr lang="en-US" dirty="0" err="1">
                    <a:latin typeface="Tahoma" charset="0"/>
                    <a:sym typeface="Symbol" charset="2"/>
                  </a:rPr>
                  <a:t>xP</a:t>
                </a:r>
                <a:r>
                  <a:rPr lang="en-US" dirty="0">
                    <a:latin typeface="Tahoma" charset="0"/>
                    <a:sym typeface="Symbol" charset="2"/>
                  </a:rPr>
                  <a:t> is a lower bound of S if </a:t>
                </a:r>
                <a:r>
                  <a:rPr lang="en-US" dirty="0" err="1">
                    <a:latin typeface="Tahoma" charset="0"/>
                    <a:sym typeface="Symbol" charset="2"/>
                  </a:rPr>
                  <a:t>yS</a:t>
                </a:r>
                <a:r>
                  <a:rPr lang="en-US" dirty="0">
                    <a:latin typeface="Tahoma" charset="0"/>
                    <a:sym typeface="Symbol" charset="2"/>
                  </a:rPr>
                  <a:t>. x  y</a:t>
                </a:r>
              </a:p>
              <a:p>
                <a:pPr lvl="1">
                  <a:buFontTx/>
                  <a:buChar char="–"/>
                </a:pPr>
                <a:r>
                  <a:rPr lang="en-US" dirty="0" err="1">
                    <a:latin typeface="Tahoma" charset="0"/>
                    <a:sym typeface="Symbol" charset="2"/>
                  </a:rPr>
                  <a:t>xP</a:t>
                </a:r>
                <a:r>
                  <a:rPr lang="en-US" dirty="0">
                    <a:latin typeface="Tahoma" charset="0"/>
                    <a:sym typeface="Symbol" charset="2"/>
                  </a:rPr>
                  <a:t> is the greatest lower bound of S if</a:t>
                </a:r>
              </a:p>
              <a:p>
                <a:pPr lvl="2"/>
                <a:r>
                  <a:rPr lang="en-US" dirty="0">
                    <a:latin typeface="Tahoma" charset="0"/>
                    <a:sym typeface="Symbol" charset="2"/>
                  </a:rPr>
                  <a:t>x is a lower bound of S, and </a:t>
                </a:r>
              </a:p>
              <a:p>
                <a:pPr lvl="2"/>
                <a:r>
                  <a:rPr lang="en-US" dirty="0">
                    <a:latin typeface="Tahoma" charset="0"/>
                    <a:sym typeface="Symbol" charset="2"/>
                  </a:rPr>
                  <a:t>y  x for all lower bounds y of S</a:t>
                </a:r>
              </a:p>
              <a:p>
                <a:pPr lvl="1">
                  <a:buFontTx/>
                  <a:buChar char="–"/>
                </a:pPr>
                <a:r>
                  <a:rPr lang="en-US" sz="2800" dirty="0">
                    <a:latin typeface="Tahoma" charset="0"/>
                    <a:sym typeface="Symbol" charset="2"/>
                  </a:rPr>
                  <a:t></a:t>
                </a:r>
                <a:r>
                  <a:rPr lang="en-US" dirty="0">
                    <a:latin typeface="Tahoma" charset="0"/>
                    <a:sym typeface="Symbol" charset="2"/>
                  </a:rPr>
                  <a:t> - meet, greatest lower bound, </a:t>
                </a:r>
                <a:r>
                  <a:rPr lang="en-US" dirty="0" err="1">
                    <a:latin typeface="Tahoma" charset="0"/>
                    <a:sym typeface="Symbol" charset="2"/>
                  </a:rPr>
                  <a:t>glb</a:t>
                </a:r>
                <a:r>
                  <a:rPr lang="en-US" dirty="0">
                    <a:latin typeface="Tahoma" charset="0"/>
                    <a:sym typeface="Symbol" charset="2"/>
                  </a:rPr>
                  <a:t>, </a:t>
                </a:r>
                <a:r>
                  <a:rPr lang="en-US" dirty="0" err="1">
                    <a:latin typeface="Tahoma" charset="0"/>
                    <a:sym typeface="Symbol" charset="2"/>
                  </a:rPr>
                  <a:t>infimum</a:t>
                </a:r>
                <a:r>
                  <a:rPr lang="en-US" dirty="0">
                    <a:latin typeface="Tahoma" charset="0"/>
                    <a:sym typeface="Symbol" charset="2"/>
                  </a:rPr>
                  <a:t>, </a:t>
                </a:r>
                <a:r>
                  <a:rPr lang="en-US" dirty="0" err="1">
                    <a:latin typeface="Tahoma" charset="0"/>
                    <a:sym typeface="Symbol" charset="2"/>
                  </a:rPr>
                  <a:t>inf</a:t>
                </a:r>
                <a:endParaRPr lang="en-US" dirty="0">
                  <a:latin typeface="Tahoma" charset="0"/>
                  <a:sym typeface="Symbol" charset="2"/>
                </a:endParaRPr>
              </a:p>
              <a:p>
                <a:pPr lvl="2"/>
                <a:r>
                  <a:rPr lang="en-US" dirty="0">
                    <a:latin typeface="Tahoma" charset="0"/>
                    <a:sym typeface="Symbol" charset="2"/>
                  </a:rPr>
                  <a:t> S is the greatest lower bound of S</a:t>
                </a:r>
              </a:p>
              <a:p>
                <a:pPr lvl="2"/>
                <a:r>
                  <a:rPr lang="en-US" dirty="0">
                    <a:latin typeface="Tahoma" charset="0"/>
                    <a:sym typeface="Symbol" charset="2"/>
                  </a:rPr>
                  <a:t>x  y is the greatest lower bound of {</a:t>
                </a:r>
                <a:r>
                  <a:rPr lang="en-US" dirty="0" err="1">
                    <a:latin typeface="Tahoma" charset="0"/>
                    <a:sym typeface="Symbol" charset="2"/>
                  </a:rPr>
                  <a:t>x,y</a:t>
                </a:r>
                <a:r>
                  <a:rPr lang="en-US" dirty="0">
                    <a:latin typeface="Tahoma" charset="0"/>
                    <a:sym typeface="Symbol" charset="2"/>
                  </a:rPr>
                  <a:t>}</a:t>
                </a:r>
              </a:p>
              <a:p>
                <a:pPr lvl="1">
                  <a:buFontTx/>
                  <a:buChar char="•"/>
                </a:pPr>
                <a:r>
                  <a:rPr lang="en-US" dirty="0">
                    <a:latin typeface="Tahoma" charset="0"/>
                    <a:sym typeface="Symbol" charset="2"/>
                  </a:rPr>
                  <a:t>Often written as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  <a:sym typeface="Symbol" charset="2"/>
                      </a:rPr>
                      <m:t>⊓</m:t>
                    </m:r>
                  </m:oMath>
                </a14:m>
                <a:r>
                  <a:rPr lang="en-US" dirty="0">
                    <a:latin typeface="Tahoma" charset="0"/>
                    <a:sym typeface="Symbol" charset="2"/>
                  </a:rPr>
                  <a:t> as well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1905000" y="1524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endParaRPr lang="en-US" sz="4000" dirty="0">
              <a:solidFill>
                <a:schemeClr val="tx2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6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200" b="0">
                <a:solidFill>
                  <a:schemeClr val="bg1"/>
                </a:solidFill>
              </a:rPr>
              <a:t>Saman Amarasinghe</a:t>
            </a:r>
            <a:r>
              <a:rPr lang="en-US" sz="1400" b="0">
                <a:solidFill>
                  <a:schemeClr val="bg1"/>
                </a:solidFill>
              </a:rPr>
              <a:t>         			</a:t>
            </a:r>
            <a:fld id="{5A26A8A5-7EE0-4EE7-8113-141FA979F392}" type="slidenum">
              <a:rPr lang="en-US" sz="1400" b="0">
                <a:solidFill>
                  <a:schemeClr val="bg1"/>
                </a:solidFill>
              </a:rPr>
              <a:pPr/>
              <a:t>14</a:t>
            </a:fld>
            <a:r>
              <a:rPr lang="en-US" sz="1400" b="0">
                <a:solidFill>
                  <a:schemeClr val="bg1"/>
                </a:solidFill>
              </a:rPr>
              <a:t>			</a:t>
            </a:r>
            <a:r>
              <a:rPr lang="en-US" sz="1400">
                <a:solidFill>
                  <a:schemeClr val="bg1"/>
                </a:solidFill>
              </a:rPr>
              <a:t>6.035</a:t>
            </a:r>
            <a:r>
              <a:rPr lang="en-US" sz="1400" b="0">
                <a:solidFill>
                  <a:schemeClr val="bg1"/>
                </a:solidFill>
              </a:rPr>
              <a:t>      </a:t>
            </a:r>
            <a:r>
              <a:rPr lang="en-US" sz="1400" b="0">
                <a:solidFill>
                  <a:schemeClr val="bg1"/>
                </a:solidFill>
                <a:latin typeface="Lucida Sans Unicode" charset="-52"/>
              </a:rPr>
              <a:t>©MIT </a:t>
            </a:r>
            <a:r>
              <a:rPr lang="en-US" sz="1200" b="0">
                <a:solidFill>
                  <a:schemeClr val="bg1"/>
                </a:solidFill>
              </a:rPr>
              <a:t>Fall 1998</a:t>
            </a:r>
            <a:endParaRPr lang="en-US" sz="1400" b="0">
              <a:solidFill>
                <a:schemeClr val="bg1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Lattices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 smtClean="0"/>
              <a:t>If </a:t>
            </a:r>
            <a:r>
              <a:rPr lang="en-US" dirty="0" smtClean="0">
                <a:sym typeface="Symbol" charset="2"/>
              </a:rPr>
              <a:t>x  y</a:t>
            </a:r>
            <a:r>
              <a:rPr lang="en-US" dirty="0" smtClean="0"/>
              <a:t> and </a:t>
            </a:r>
            <a:r>
              <a:rPr lang="en-US" dirty="0" smtClean="0">
                <a:sym typeface="Symbol" charset="2"/>
              </a:rPr>
              <a:t>x  y exist for all </a:t>
            </a:r>
            <a:r>
              <a:rPr lang="en-US" dirty="0" err="1" smtClean="0">
                <a:sym typeface="Symbol" charset="2"/>
              </a:rPr>
              <a:t>x,yP</a:t>
            </a:r>
            <a:endParaRPr lang="en-US" dirty="0" smtClean="0">
              <a:sym typeface="Symbol" charset="2"/>
            </a:endParaRPr>
          </a:p>
          <a:p>
            <a:pPr eaLnBrk="1" hangingPunct="1"/>
            <a:r>
              <a:rPr lang="en-US" dirty="0" smtClean="0">
                <a:sym typeface="Symbol" charset="2"/>
              </a:rPr>
              <a:t>then P is a </a:t>
            </a:r>
            <a:r>
              <a:rPr lang="en-US" dirty="0" smtClean="0">
                <a:solidFill>
                  <a:srgbClr val="C00000"/>
                </a:solidFill>
                <a:sym typeface="Symbol" charset="2"/>
              </a:rPr>
              <a:t>lattice</a:t>
            </a:r>
          </a:p>
          <a:p>
            <a:pPr eaLnBrk="1" hangingPunct="1"/>
            <a:endParaRPr lang="en-US" dirty="0" smtClean="0">
              <a:sym typeface="Symbol" charset="2"/>
            </a:endParaRPr>
          </a:p>
          <a:p>
            <a:pPr eaLnBrk="1" hangingPunct="1"/>
            <a:r>
              <a:rPr lang="en-US" dirty="0" smtClean="0">
                <a:sym typeface="Symbol" charset="2"/>
              </a:rPr>
              <a:t>If S and S exist for all S  P</a:t>
            </a:r>
          </a:p>
          <a:p>
            <a:pPr eaLnBrk="1" hangingPunct="1"/>
            <a:r>
              <a:rPr lang="en-US" dirty="0">
                <a:sym typeface="Symbol" charset="2"/>
              </a:rPr>
              <a:t> </a:t>
            </a:r>
            <a:r>
              <a:rPr lang="en-US" dirty="0" smtClean="0">
                <a:sym typeface="Symbol" charset="2"/>
              </a:rPr>
              <a:t>then P is a </a:t>
            </a:r>
            <a:r>
              <a:rPr lang="en-US" dirty="0" smtClean="0">
                <a:solidFill>
                  <a:srgbClr val="C00000"/>
                </a:solidFill>
                <a:sym typeface="Symbol" charset="2"/>
              </a:rPr>
              <a:t>complete lattice</a:t>
            </a:r>
          </a:p>
          <a:p>
            <a:pPr eaLnBrk="1" hangingPunct="1"/>
            <a:endParaRPr lang="en-US" dirty="0" smtClean="0">
              <a:sym typeface="Symbol" charset="2"/>
            </a:endParaRPr>
          </a:p>
          <a:p>
            <a:pPr eaLnBrk="1" hangingPunct="1"/>
            <a:r>
              <a:rPr lang="en-US" dirty="0" smtClean="0">
                <a:sym typeface="Symbol" charset="2"/>
              </a:rPr>
              <a:t>All finite lattices are complete</a:t>
            </a:r>
          </a:p>
          <a:p>
            <a:pPr eaLnBrk="1" hangingPunct="1"/>
            <a:r>
              <a:rPr lang="en-US" dirty="0" smtClean="0">
                <a:sym typeface="Symbol" charset="2"/>
              </a:rPr>
              <a:t>Example of a lattice that is not complete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Integers I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For any x, </a:t>
            </a:r>
            <a:r>
              <a:rPr lang="en-US" dirty="0" err="1" smtClean="0">
                <a:sym typeface="Symbol" charset="2"/>
              </a:rPr>
              <a:t>yI</a:t>
            </a:r>
            <a:r>
              <a:rPr lang="en-US" dirty="0" smtClean="0">
                <a:sym typeface="Symbol" charset="2"/>
              </a:rPr>
              <a:t>, x  y = max(</a:t>
            </a:r>
            <a:r>
              <a:rPr lang="en-US" dirty="0" err="1" smtClean="0">
                <a:sym typeface="Symbol" charset="2"/>
              </a:rPr>
              <a:t>x,y</a:t>
            </a:r>
            <a:r>
              <a:rPr lang="en-US" dirty="0" smtClean="0">
                <a:sym typeface="Symbol" charset="2"/>
              </a:rPr>
              <a:t>), x  y = min(</a:t>
            </a:r>
            <a:r>
              <a:rPr lang="en-US" dirty="0" err="1" smtClean="0">
                <a:sym typeface="Symbol" charset="2"/>
              </a:rPr>
              <a:t>x,y</a:t>
            </a:r>
            <a:r>
              <a:rPr lang="en-US" dirty="0" smtClean="0">
                <a:sym typeface="Symbol" charset="2"/>
              </a:rPr>
              <a:t>)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But  I and  I do not exist</a:t>
            </a:r>
          </a:p>
          <a:p>
            <a:pPr lvl="1" eaLnBrk="1" hangingPunct="1"/>
            <a:r>
              <a:rPr lang="en-US" dirty="0" smtClean="0">
                <a:sym typeface="Symbol" charset="2"/>
              </a:rPr>
              <a:t>I  {, } is a complete lattice</a:t>
            </a:r>
          </a:p>
        </p:txBody>
      </p:sp>
    </p:spTree>
    <p:extLst>
      <p:ext uri="{BB962C8B-B14F-4D97-AF65-F5344CB8AC3E}">
        <p14:creationId xmlns:p14="http://schemas.microsoft.com/office/powerpoint/2010/main" val="102869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8054584" cy="1325563"/>
          </a:xfrm>
        </p:spPr>
        <p:txBody>
          <a:bodyPr/>
          <a:lstStyle/>
          <a:p>
            <a:r>
              <a:rPr lang="en-US" dirty="0" smtClean="0"/>
              <a:t>Partial Ordering of hypothesis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Partial order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is “better” than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Ex: For boolean hypothesis</a:t>
                </a:r>
              </a:p>
              <a:p>
                <a:pPr lvl="1"/>
                <a:r>
                  <a:rPr lang="en-US" dirty="0" smtClean="0"/>
                  <a:t>“better” == more general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For </a:t>
                </a:r>
                <a:r>
                  <a:rPr lang="en-US" dirty="0" err="1" smtClean="0"/>
                  <a:t>booleans</a:t>
                </a:r>
                <a:r>
                  <a:rPr lang="en-US" dirty="0" smtClean="0"/>
                  <a:t>, VS forms a lattice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⊓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𝑉𝑆</m:t>
                    </m:r>
                  </m:oMath>
                </a14:m>
                <a:endParaRPr lang="en-US" dirty="0" smtClean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0"/>
          <p:cNvGrpSpPr/>
          <p:nvPr/>
        </p:nvGrpSpPr>
        <p:grpSpPr>
          <a:xfrm>
            <a:off x="7997631" y="1825625"/>
            <a:ext cx="2674918" cy="3876036"/>
            <a:chOff x="3413451" y="1536245"/>
            <a:chExt cx="5070149" cy="5155180"/>
          </a:xfrm>
        </p:grpSpPr>
        <p:sp>
          <p:nvSpPr>
            <p:cNvPr id="4" name="Oval 3"/>
            <p:cNvSpPr/>
            <p:nvPr/>
          </p:nvSpPr>
          <p:spPr>
            <a:xfrm>
              <a:off x="5803900" y="223961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413451" y="504306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8191500" y="34186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6432550" y="480502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006850" y="2276539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632503" y="286930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860800" y="40713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086600" y="4009651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581900" y="523682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4756987" y="418359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432550" y="5781452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699000" y="5576776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5803900" y="64120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395877" y="327582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705551" y="317395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133903" y="243646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448550" y="186392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432550" y="1724228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851400" y="1536245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286500" y="3931677"/>
              <a:ext cx="292100" cy="279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>
              <a:stCxn id="15" idx="5"/>
              <a:endCxn id="16" idx="2"/>
            </p:cNvCxnSpPr>
            <p:nvPr/>
          </p:nvCxnSpPr>
          <p:spPr>
            <a:xfrm>
              <a:off x="4948323" y="5815259"/>
              <a:ext cx="855577" cy="7364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4" idx="3"/>
              <a:endCxn id="16" idx="7"/>
            </p:cNvCxnSpPr>
            <p:nvPr/>
          </p:nvCxnSpPr>
          <p:spPr>
            <a:xfrm flipH="1">
              <a:off x="6053223" y="6019935"/>
              <a:ext cx="422104" cy="4330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7" idx="4"/>
              <a:endCxn id="14" idx="0"/>
            </p:cNvCxnSpPr>
            <p:nvPr/>
          </p:nvCxnSpPr>
          <p:spPr>
            <a:xfrm>
              <a:off x="6578600" y="5084426"/>
              <a:ext cx="0" cy="6970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2" idx="2"/>
              <a:endCxn id="14" idx="7"/>
            </p:cNvCxnSpPr>
            <p:nvPr/>
          </p:nvCxnSpPr>
          <p:spPr>
            <a:xfrm flipH="1">
              <a:off x="6681873" y="5376527"/>
              <a:ext cx="900027" cy="4458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3" idx="4"/>
              <a:endCxn id="15" idx="0"/>
            </p:cNvCxnSpPr>
            <p:nvPr/>
          </p:nvCxnSpPr>
          <p:spPr>
            <a:xfrm flipH="1">
              <a:off x="4845050" y="4462992"/>
              <a:ext cx="57987" cy="1113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5" idx="5"/>
              <a:endCxn id="15" idx="2"/>
            </p:cNvCxnSpPr>
            <p:nvPr/>
          </p:nvCxnSpPr>
          <p:spPr>
            <a:xfrm>
              <a:off x="3662774" y="5281549"/>
              <a:ext cx="1036226" cy="4349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0" idx="3"/>
              <a:endCxn id="5" idx="0"/>
            </p:cNvCxnSpPr>
            <p:nvPr/>
          </p:nvCxnSpPr>
          <p:spPr>
            <a:xfrm flipH="1">
              <a:off x="3559501" y="4309860"/>
              <a:ext cx="344076" cy="7332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8" idx="4"/>
              <a:endCxn id="10" idx="0"/>
            </p:cNvCxnSpPr>
            <p:nvPr/>
          </p:nvCxnSpPr>
          <p:spPr>
            <a:xfrm>
              <a:off x="3851601" y="3453358"/>
              <a:ext cx="15524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7" idx="4"/>
              <a:endCxn id="13" idx="0"/>
            </p:cNvCxnSpPr>
            <p:nvPr/>
          </p:nvCxnSpPr>
          <p:spPr>
            <a:xfrm flipH="1">
              <a:off x="4903037" y="3555225"/>
              <a:ext cx="638890" cy="6283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8" idx="4"/>
              <a:endCxn id="18" idx="0"/>
            </p:cNvCxnSpPr>
            <p:nvPr/>
          </p:nvCxnSpPr>
          <p:spPr>
            <a:xfrm flipH="1">
              <a:off x="3851601" y="2555939"/>
              <a:ext cx="301299" cy="6180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9" idx="4"/>
              <a:endCxn id="17" idx="0"/>
            </p:cNvCxnSpPr>
            <p:nvPr/>
          </p:nvCxnSpPr>
          <p:spPr>
            <a:xfrm>
              <a:off x="5279953" y="2715865"/>
              <a:ext cx="261974" cy="5599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4" idx="4"/>
              <a:endCxn id="23" idx="0"/>
            </p:cNvCxnSpPr>
            <p:nvPr/>
          </p:nvCxnSpPr>
          <p:spPr>
            <a:xfrm>
              <a:off x="5949950" y="2519015"/>
              <a:ext cx="482600" cy="14126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22" idx="3"/>
              <a:endCxn id="8" idx="6"/>
            </p:cNvCxnSpPr>
            <p:nvPr/>
          </p:nvCxnSpPr>
          <p:spPr>
            <a:xfrm flipH="1">
              <a:off x="4298950" y="1774728"/>
              <a:ext cx="595227" cy="6415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2" idx="4"/>
              <a:endCxn id="19" idx="0"/>
            </p:cNvCxnSpPr>
            <p:nvPr/>
          </p:nvCxnSpPr>
          <p:spPr>
            <a:xfrm>
              <a:off x="4997450" y="1815645"/>
              <a:ext cx="282503" cy="6208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2" idx="6"/>
              <a:endCxn id="4" idx="1"/>
            </p:cNvCxnSpPr>
            <p:nvPr/>
          </p:nvCxnSpPr>
          <p:spPr>
            <a:xfrm>
              <a:off x="5143500" y="1675945"/>
              <a:ext cx="703177" cy="6045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9" idx="4"/>
              <a:endCxn id="23" idx="7"/>
            </p:cNvCxnSpPr>
            <p:nvPr/>
          </p:nvCxnSpPr>
          <p:spPr>
            <a:xfrm flipH="1">
              <a:off x="6535823" y="3148702"/>
              <a:ext cx="242730" cy="823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23" idx="3"/>
              <a:endCxn id="15" idx="7"/>
            </p:cNvCxnSpPr>
            <p:nvPr/>
          </p:nvCxnSpPr>
          <p:spPr>
            <a:xfrm flipH="1">
              <a:off x="4948323" y="4170160"/>
              <a:ext cx="1380954" cy="144753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23" idx="4"/>
              <a:endCxn id="7" idx="0"/>
            </p:cNvCxnSpPr>
            <p:nvPr/>
          </p:nvCxnSpPr>
          <p:spPr>
            <a:xfrm>
              <a:off x="6432550" y="4211077"/>
              <a:ext cx="146050" cy="593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1" idx="4"/>
            </p:cNvCxnSpPr>
            <p:nvPr/>
          </p:nvCxnSpPr>
          <p:spPr>
            <a:xfrm>
              <a:off x="7232650" y="4289051"/>
              <a:ext cx="495300" cy="1087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11" idx="4"/>
              <a:endCxn id="7" idx="7"/>
            </p:cNvCxnSpPr>
            <p:nvPr/>
          </p:nvCxnSpPr>
          <p:spPr>
            <a:xfrm flipH="1">
              <a:off x="6681873" y="4289051"/>
              <a:ext cx="550777" cy="5568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9" idx="4"/>
              <a:endCxn id="11" idx="7"/>
            </p:cNvCxnSpPr>
            <p:nvPr/>
          </p:nvCxnSpPr>
          <p:spPr>
            <a:xfrm>
              <a:off x="6778553" y="3148702"/>
              <a:ext cx="557370" cy="9018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6" idx="3"/>
              <a:endCxn id="11" idx="6"/>
            </p:cNvCxnSpPr>
            <p:nvPr/>
          </p:nvCxnSpPr>
          <p:spPr>
            <a:xfrm flipH="1">
              <a:off x="7378700" y="3657135"/>
              <a:ext cx="855577" cy="492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21" idx="4"/>
              <a:endCxn id="9" idx="0"/>
            </p:cNvCxnSpPr>
            <p:nvPr/>
          </p:nvCxnSpPr>
          <p:spPr>
            <a:xfrm>
              <a:off x="6578600" y="2003628"/>
              <a:ext cx="199953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0" idx="4"/>
              <a:endCxn id="9" idx="6"/>
            </p:cNvCxnSpPr>
            <p:nvPr/>
          </p:nvCxnSpPr>
          <p:spPr>
            <a:xfrm flipH="1">
              <a:off x="6924603" y="2143328"/>
              <a:ext cx="669997" cy="8656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20" idx="4"/>
              <a:endCxn id="6" idx="1"/>
            </p:cNvCxnSpPr>
            <p:nvPr/>
          </p:nvCxnSpPr>
          <p:spPr>
            <a:xfrm>
              <a:off x="7594600" y="2143328"/>
              <a:ext cx="639677" cy="13162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13" idx="3"/>
              <a:endCxn id="5" idx="6"/>
            </p:cNvCxnSpPr>
            <p:nvPr/>
          </p:nvCxnSpPr>
          <p:spPr>
            <a:xfrm flipH="1">
              <a:off x="3705551" y="4422075"/>
              <a:ext cx="1094213" cy="7606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17" idx="5"/>
              <a:endCxn id="23" idx="1"/>
            </p:cNvCxnSpPr>
            <p:nvPr/>
          </p:nvCxnSpPr>
          <p:spPr>
            <a:xfrm>
              <a:off x="5645200" y="3514308"/>
              <a:ext cx="684077" cy="458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9217468" y="5652279"/>
            <a:ext cx="2974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 specific hypothesis that </a:t>
            </a:r>
            <a:br>
              <a:rPr lang="en-US" dirty="0" smtClean="0"/>
            </a:br>
            <a:r>
              <a:rPr lang="en-US" dirty="0" smtClean="0"/>
              <a:t>satisfies the observations</a:t>
            </a:r>
            <a:endParaRPr lang="en-US" dirty="0"/>
          </a:p>
        </p:txBody>
      </p:sp>
      <p:cxnSp>
        <p:nvCxnSpPr>
          <p:cNvPr id="55" name="Straight Arrow Connector 54"/>
          <p:cNvCxnSpPr>
            <a:stCxn id="60" idx="5"/>
            <a:endCxn id="21" idx="0"/>
          </p:cNvCxnSpPr>
          <p:nvPr/>
        </p:nvCxnSpPr>
        <p:spPr>
          <a:xfrm>
            <a:off x="9212557" y="1563686"/>
            <a:ext cx="454949" cy="403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1" idx="6"/>
            <a:endCxn id="20" idx="2"/>
          </p:cNvCxnSpPr>
          <p:nvPr/>
        </p:nvCxnSpPr>
        <p:spPr>
          <a:xfrm>
            <a:off x="9744559" y="2072001"/>
            <a:ext cx="381917" cy="105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9081018" y="1384377"/>
            <a:ext cx="154107" cy="2100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>
            <a:stCxn id="60" idx="4"/>
            <a:endCxn id="22" idx="7"/>
          </p:cNvCxnSpPr>
          <p:nvPr/>
        </p:nvCxnSpPr>
        <p:spPr>
          <a:xfrm flipH="1">
            <a:off x="8887806" y="1594450"/>
            <a:ext cx="270266" cy="261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83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set representable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You can represent a VS by the pair (G,S) where </a:t>
                </a:r>
              </a:p>
              <a:p>
                <a:pPr lvl="1"/>
                <a:r>
                  <a:rPr lang="en-US" dirty="0" smtClean="0"/>
                  <a:t>G is most general hypothesis (i.e.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⊤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 smtClean="0"/>
                  <a:t>S is the most specific (i.e.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Applies in general when hypothesis space is partially ordered and version space is a lattice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852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𝑉𝑆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𝑉𝑆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𝑤h𝑒𝑟𝑒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)}</m:t>
                    </m:r>
                  </m:oMath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lvl="1"/>
                <a:r>
                  <a:rPr lang="en-US" dirty="0" smtClean="0"/>
                  <a:t>Subset of a version space satisfying a new example d</a:t>
                </a:r>
              </a:p>
              <a:p>
                <a:r>
                  <a:rPr lang="en-US" dirty="0"/>
                  <a:t>E</a:t>
                </a:r>
                <a:r>
                  <a:rPr lang="en-US" dirty="0" smtClean="0"/>
                  <a:t>x: For boolean HS</a:t>
                </a:r>
              </a:p>
              <a:p>
                <a:pPr lvl="1"/>
                <a:r>
                  <a:rPr lang="en-US" dirty="0"/>
                  <a:t>V</a:t>
                </a:r>
                <a:r>
                  <a:rPr lang="en-US" dirty="0" smtClean="0"/>
                  <a:t>S=(G,S)</a:t>
                </a:r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𝑡𝑟𝑢𝑒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𝑡h𝑒𝑛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𝑡𝑟𝑢𝑒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𝑓𝑎𝑙𝑠𝑒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𝑓𝑎𝑙𝑠𝑒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∧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𝑖𝑓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𝑡h𝑒𝑛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𝑓𝑎𝑙𝑠𝑒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𝑡𝑟𝑢𝑒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8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FindSuffix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1825625"/>
                <a:ext cx="9761306" cy="67146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 smtClean="0"/>
                  <a:t> move to the position right before the next occurrence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1825625"/>
                <a:ext cx="9761306" cy="671469"/>
              </a:xfrm>
              <a:blipFill>
                <a:blip r:embed="rId2"/>
                <a:stretch>
                  <a:fillRect t="-14414" r="-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56062" y="3225338"/>
            <a:ext cx="7052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 shall go on to the end. We </a:t>
            </a:r>
            <a:r>
              <a:rPr lang="en-US" b="1" dirty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in France, we 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on the seas and oceans, we shall fight with growing confidence and growing strength in the air</a:t>
            </a:r>
            <a:r>
              <a:rPr lang="en-US" b="1" dirty="0" smtClean="0"/>
              <a:t>,…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3304061" y="2923388"/>
            <a:ext cx="2375133" cy="364703"/>
          </a:xfrm>
          <a:custGeom>
            <a:avLst/>
            <a:gdLst>
              <a:gd name="connsiteX0" fmla="*/ 0 w 2378635"/>
              <a:gd name="connsiteY0" fmla="*/ 364628 h 364628"/>
              <a:gd name="connsiteX1" fmla="*/ 1225176 w 2378635"/>
              <a:gd name="connsiteY1" fmla="*/ 63 h 364628"/>
              <a:gd name="connsiteX2" fmla="*/ 2378635 w 2378635"/>
              <a:gd name="connsiteY2" fmla="*/ 334746 h 364628"/>
              <a:gd name="connsiteX0" fmla="*/ 0 w 2374970"/>
              <a:gd name="connsiteY0" fmla="*/ 364628 h 364628"/>
              <a:gd name="connsiteX1" fmla="*/ 1225176 w 2374970"/>
              <a:gd name="connsiteY1" fmla="*/ 63 h 364628"/>
              <a:gd name="connsiteX2" fmla="*/ 2374970 w 2374970"/>
              <a:gd name="connsiteY2" fmla="*/ 334746 h 364628"/>
              <a:gd name="connsiteX0" fmla="*/ 0 w 2374970"/>
              <a:gd name="connsiteY0" fmla="*/ 364679 h 364679"/>
              <a:gd name="connsiteX1" fmla="*/ 1225176 w 2374970"/>
              <a:gd name="connsiteY1" fmla="*/ 114 h 364679"/>
              <a:gd name="connsiteX2" fmla="*/ 2374970 w 2374970"/>
              <a:gd name="connsiteY2" fmla="*/ 334797 h 364679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5133" h="364703">
                <a:moveTo>
                  <a:pt x="0" y="364703"/>
                </a:moveTo>
                <a:cubicBezTo>
                  <a:pt x="209132" y="49308"/>
                  <a:pt x="829348" y="5118"/>
                  <a:pt x="1225176" y="138"/>
                </a:cubicBezTo>
                <a:cubicBezTo>
                  <a:pt x="1621004" y="-4842"/>
                  <a:pt x="2388001" y="124597"/>
                  <a:pt x="2374970" y="334821"/>
                </a:cubicBez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139147" y="4223359"/>
                <a:ext cx="10507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9147" y="4223359"/>
                <a:ext cx="1050737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019864" y="5018985"/>
                <a:ext cx="1542217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9864" y="5018985"/>
                <a:ext cx="1542217" cy="391902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28793" y="6282962"/>
                <a:ext cx="4823500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𝑠𝑒𝑎𝑠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𝑜𝑐𝑒𝑎𝑛𝑠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…"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793" y="6282962"/>
                <a:ext cx="4823500" cy="391902"/>
              </a:xfrm>
              <a:prstGeom prst="rect">
                <a:avLst/>
              </a:prstGeom>
              <a:blipFill>
                <a:blip r:embed="rId5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363576" y="2856006"/>
                <a:ext cx="7221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576" y="2856006"/>
                <a:ext cx="722121" cy="369332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257769" y="3484695"/>
                <a:ext cx="9321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7769" y="3484695"/>
                <a:ext cx="932115" cy="369332"/>
              </a:xfrm>
              <a:prstGeom prst="rect">
                <a:avLst/>
              </a:prstGeom>
              <a:blipFill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403642" y="2302008"/>
                <a:ext cx="6403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""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3642" y="2302008"/>
                <a:ext cx="640368" cy="369332"/>
              </a:xfrm>
              <a:prstGeom prst="rect">
                <a:avLst/>
              </a:prstGeom>
              <a:blipFill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827843" y="5747229"/>
                <a:ext cx="1791965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7843" y="5747229"/>
                <a:ext cx="1791965" cy="391902"/>
              </a:xfrm>
              <a:prstGeom prst="rect">
                <a:avLst/>
              </a:prstGeom>
              <a:blipFill>
                <a:blip r:embed="rId9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946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FindSuffix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 smtClean="0"/>
                  <a:t> move to the position right before the next occurrence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41" r="-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56062" y="3225338"/>
            <a:ext cx="7052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 shall go on to the end. We </a:t>
            </a:r>
            <a:r>
              <a:rPr lang="en-US" b="1" dirty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in France, we 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on the seas and oceans, we 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with growing confidence and growing strength in the air</a:t>
            </a:r>
            <a:r>
              <a:rPr lang="en-US" b="1" dirty="0" smtClean="0"/>
              <a:t>,…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3304061" y="2923388"/>
            <a:ext cx="2375133" cy="364703"/>
          </a:xfrm>
          <a:custGeom>
            <a:avLst/>
            <a:gdLst>
              <a:gd name="connsiteX0" fmla="*/ 0 w 2378635"/>
              <a:gd name="connsiteY0" fmla="*/ 364628 h 364628"/>
              <a:gd name="connsiteX1" fmla="*/ 1225176 w 2378635"/>
              <a:gd name="connsiteY1" fmla="*/ 63 h 364628"/>
              <a:gd name="connsiteX2" fmla="*/ 2378635 w 2378635"/>
              <a:gd name="connsiteY2" fmla="*/ 334746 h 364628"/>
              <a:gd name="connsiteX0" fmla="*/ 0 w 2374970"/>
              <a:gd name="connsiteY0" fmla="*/ 364628 h 364628"/>
              <a:gd name="connsiteX1" fmla="*/ 1225176 w 2374970"/>
              <a:gd name="connsiteY1" fmla="*/ 63 h 364628"/>
              <a:gd name="connsiteX2" fmla="*/ 2374970 w 2374970"/>
              <a:gd name="connsiteY2" fmla="*/ 334746 h 364628"/>
              <a:gd name="connsiteX0" fmla="*/ 0 w 2374970"/>
              <a:gd name="connsiteY0" fmla="*/ 364679 h 364679"/>
              <a:gd name="connsiteX1" fmla="*/ 1225176 w 2374970"/>
              <a:gd name="connsiteY1" fmla="*/ 114 h 364679"/>
              <a:gd name="connsiteX2" fmla="*/ 2374970 w 2374970"/>
              <a:gd name="connsiteY2" fmla="*/ 334797 h 364679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5133" h="364703">
                <a:moveTo>
                  <a:pt x="0" y="364703"/>
                </a:moveTo>
                <a:cubicBezTo>
                  <a:pt x="209132" y="49308"/>
                  <a:pt x="829348" y="5118"/>
                  <a:pt x="1225176" y="138"/>
                </a:cubicBezTo>
                <a:cubicBezTo>
                  <a:pt x="1621004" y="-4842"/>
                  <a:pt x="2388001" y="124597"/>
                  <a:pt x="2374970" y="334821"/>
                </a:cubicBez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139147" y="4223359"/>
                <a:ext cx="10507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9147" y="4223359"/>
                <a:ext cx="1050737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019864" y="5018985"/>
                <a:ext cx="1542217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9864" y="5018985"/>
                <a:ext cx="1542217" cy="391902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28793" y="6282962"/>
                <a:ext cx="4823500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𝑠𝑒𝑎𝑠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𝑜𝑐𝑒𝑎𝑛𝑠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…"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793" y="6282962"/>
                <a:ext cx="4823500" cy="391902"/>
              </a:xfrm>
              <a:prstGeom prst="rect">
                <a:avLst/>
              </a:prstGeom>
              <a:blipFill>
                <a:blip r:embed="rId5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363576" y="2856006"/>
                <a:ext cx="7221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576" y="2856006"/>
                <a:ext cx="722121" cy="369332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257769" y="3484695"/>
                <a:ext cx="9321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7769" y="3484695"/>
                <a:ext cx="932115" cy="369332"/>
              </a:xfrm>
              <a:prstGeom prst="rect">
                <a:avLst/>
              </a:prstGeom>
              <a:blipFill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403642" y="2302008"/>
                <a:ext cx="6403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""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3642" y="2302008"/>
                <a:ext cx="640368" cy="369332"/>
              </a:xfrm>
              <a:prstGeom prst="rect">
                <a:avLst/>
              </a:prstGeom>
              <a:blipFill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 4"/>
          <p:cNvSpPr/>
          <p:nvPr/>
        </p:nvSpPr>
        <p:spPr>
          <a:xfrm>
            <a:off x="2748880" y="3372256"/>
            <a:ext cx="2930623" cy="599556"/>
          </a:xfrm>
          <a:custGeom>
            <a:avLst/>
            <a:gdLst>
              <a:gd name="connsiteX0" fmla="*/ 2930623 w 2930623"/>
              <a:gd name="connsiteY0" fmla="*/ 149036 h 599556"/>
              <a:gd name="connsiteX1" fmla="*/ 2578494 w 2930623"/>
              <a:gd name="connsiteY1" fmla="*/ 535242 h 599556"/>
              <a:gd name="connsiteX2" fmla="*/ 823527 w 2930623"/>
              <a:gd name="connsiteY2" fmla="*/ 546601 h 599556"/>
              <a:gd name="connsiteX3" fmla="*/ 335090 w 2930623"/>
              <a:gd name="connsiteY3" fmla="*/ 12728 h 599556"/>
              <a:gd name="connsiteX4" fmla="*/ 0 w 2930623"/>
              <a:gd name="connsiteY4" fmla="*/ 154715 h 599556"/>
              <a:gd name="connsiteX5" fmla="*/ 0 w 2930623"/>
              <a:gd name="connsiteY5" fmla="*/ 154715 h 59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0623" h="599556">
                <a:moveTo>
                  <a:pt x="2930623" y="149036"/>
                </a:moveTo>
                <a:cubicBezTo>
                  <a:pt x="2930150" y="309008"/>
                  <a:pt x="2929677" y="468981"/>
                  <a:pt x="2578494" y="535242"/>
                </a:cubicBezTo>
                <a:cubicBezTo>
                  <a:pt x="2227311" y="601503"/>
                  <a:pt x="1197428" y="633687"/>
                  <a:pt x="823527" y="546601"/>
                </a:cubicBezTo>
                <a:cubicBezTo>
                  <a:pt x="449626" y="459515"/>
                  <a:pt x="472344" y="78042"/>
                  <a:pt x="335090" y="12728"/>
                </a:cubicBezTo>
                <a:cubicBezTo>
                  <a:pt x="197836" y="-52586"/>
                  <a:pt x="0" y="154715"/>
                  <a:pt x="0" y="154715"/>
                </a:cubicBezTo>
                <a:lnTo>
                  <a:pt x="0" y="154715"/>
                </a:ln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827843" y="5747229"/>
                <a:ext cx="1791965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7843" y="5747229"/>
                <a:ext cx="1791965" cy="391902"/>
              </a:xfrm>
              <a:prstGeom prst="rect">
                <a:avLst/>
              </a:prstGeom>
              <a:blipFill>
                <a:blip r:embed="rId9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056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 we have been generating ASTs 1-by-1 and evaluating them</a:t>
            </a:r>
          </a:p>
          <a:p>
            <a:pPr lvl="1"/>
            <a:r>
              <a:rPr lang="en-US" dirty="0" smtClean="0"/>
              <a:t>Our representations have been either complete or partial ASTs</a:t>
            </a:r>
          </a:p>
          <a:p>
            <a:pPr lvl="1"/>
            <a:endParaRPr lang="en-US" dirty="0"/>
          </a:p>
          <a:p>
            <a:r>
              <a:rPr lang="en-US" dirty="0" smtClean="0"/>
              <a:t>We want ‘symbols’ that concisely represent large sets of ASTs</a:t>
            </a:r>
          </a:p>
          <a:p>
            <a:pPr lvl="1"/>
            <a:r>
              <a:rPr lang="en-US" dirty="0" smtClean="0"/>
              <a:t>by manipulating those symbols, we can eliminate large sets of ASTs</a:t>
            </a:r>
          </a:p>
          <a:p>
            <a:pPr lvl="1"/>
            <a:endParaRPr lang="en-US" dirty="0"/>
          </a:p>
          <a:p>
            <a:r>
              <a:rPr lang="en-US" dirty="0" smtClean="0"/>
              <a:t>Key challenges:</a:t>
            </a:r>
          </a:p>
          <a:p>
            <a:pPr lvl="1"/>
            <a:r>
              <a:rPr lang="en-US" dirty="0" smtClean="0"/>
              <a:t>Define the symbols</a:t>
            </a:r>
          </a:p>
          <a:p>
            <a:pPr lvl="1"/>
            <a:r>
              <a:rPr lang="en-US" dirty="0" smtClean="0"/>
              <a:t>Define operations over symbols to efficiently incorporate new evidence</a:t>
            </a:r>
          </a:p>
          <a:p>
            <a:pPr lvl="1"/>
            <a:r>
              <a:rPr lang="en-US" dirty="0" smtClean="0"/>
              <a:t>Query the symbols to extract concrete programs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FindSuffix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 smtClean="0"/>
                  <a:t> move to the position right before the next occurrence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41" r="-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56062" y="3225338"/>
            <a:ext cx="7052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 shall go on to the end. We </a:t>
            </a:r>
            <a:r>
              <a:rPr lang="en-US" b="1" dirty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in France, we 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on the seas and oceans, we 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with growing confidence and growing strength in the air</a:t>
            </a:r>
            <a:r>
              <a:rPr lang="en-US" b="1" dirty="0" smtClean="0"/>
              <a:t>,…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3304061" y="2923388"/>
            <a:ext cx="2375133" cy="364703"/>
          </a:xfrm>
          <a:custGeom>
            <a:avLst/>
            <a:gdLst>
              <a:gd name="connsiteX0" fmla="*/ 0 w 2378635"/>
              <a:gd name="connsiteY0" fmla="*/ 364628 h 364628"/>
              <a:gd name="connsiteX1" fmla="*/ 1225176 w 2378635"/>
              <a:gd name="connsiteY1" fmla="*/ 63 h 364628"/>
              <a:gd name="connsiteX2" fmla="*/ 2378635 w 2378635"/>
              <a:gd name="connsiteY2" fmla="*/ 334746 h 364628"/>
              <a:gd name="connsiteX0" fmla="*/ 0 w 2374970"/>
              <a:gd name="connsiteY0" fmla="*/ 364628 h 364628"/>
              <a:gd name="connsiteX1" fmla="*/ 1225176 w 2374970"/>
              <a:gd name="connsiteY1" fmla="*/ 63 h 364628"/>
              <a:gd name="connsiteX2" fmla="*/ 2374970 w 2374970"/>
              <a:gd name="connsiteY2" fmla="*/ 334746 h 364628"/>
              <a:gd name="connsiteX0" fmla="*/ 0 w 2374970"/>
              <a:gd name="connsiteY0" fmla="*/ 364679 h 364679"/>
              <a:gd name="connsiteX1" fmla="*/ 1225176 w 2374970"/>
              <a:gd name="connsiteY1" fmla="*/ 114 h 364679"/>
              <a:gd name="connsiteX2" fmla="*/ 2374970 w 2374970"/>
              <a:gd name="connsiteY2" fmla="*/ 334797 h 364679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5133" h="364703">
                <a:moveTo>
                  <a:pt x="0" y="364703"/>
                </a:moveTo>
                <a:cubicBezTo>
                  <a:pt x="209132" y="49308"/>
                  <a:pt x="829348" y="5118"/>
                  <a:pt x="1225176" y="138"/>
                </a:cubicBezTo>
                <a:cubicBezTo>
                  <a:pt x="1621004" y="-4842"/>
                  <a:pt x="2388001" y="124597"/>
                  <a:pt x="2374970" y="334821"/>
                </a:cubicBez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139147" y="4223359"/>
                <a:ext cx="10507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9147" y="4223359"/>
                <a:ext cx="1050737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019864" y="5018985"/>
                <a:ext cx="1542217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9864" y="5018985"/>
                <a:ext cx="1542217" cy="391902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28793" y="6282962"/>
                <a:ext cx="4823500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𝑠𝑒𝑎𝑠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𝑜𝑐𝑒𝑎𝑛𝑠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𝑤𝑒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…"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793" y="6282962"/>
                <a:ext cx="4823500" cy="391902"/>
              </a:xfrm>
              <a:prstGeom prst="rect">
                <a:avLst/>
              </a:prstGeom>
              <a:blipFill>
                <a:blip r:embed="rId5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363576" y="2856006"/>
                <a:ext cx="7221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576" y="2856006"/>
                <a:ext cx="722121" cy="369332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257769" y="3484695"/>
                <a:ext cx="9321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7769" y="3484695"/>
                <a:ext cx="932115" cy="369332"/>
              </a:xfrm>
              <a:prstGeom prst="rect">
                <a:avLst/>
              </a:prstGeom>
              <a:blipFill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403642" y="2302008"/>
                <a:ext cx="6403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""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3642" y="2302008"/>
                <a:ext cx="640368" cy="369332"/>
              </a:xfrm>
              <a:prstGeom prst="rect">
                <a:avLst/>
              </a:prstGeom>
              <a:blipFill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 4"/>
          <p:cNvSpPr/>
          <p:nvPr/>
        </p:nvSpPr>
        <p:spPr>
          <a:xfrm>
            <a:off x="2748880" y="3372256"/>
            <a:ext cx="2930623" cy="599556"/>
          </a:xfrm>
          <a:custGeom>
            <a:avLst/>
            <a:gdLst>
              <a:gd name="connsiteX0" fmla="*/ 2930623 w 2930623"/>
              <a:gd name="connsiteY0" fmla="*/ 149036 h 599556"/>
              <a:gd name="connsiteX1" fmla="*/ 2578494 w 2930623"/>
              <a:gd name="connsiteY1" fmla="*/ 535242 h 599556"/>
              <a:gd name="connsiteX2" fmla="*/ 823527 w 2930623"/>
              <a:gd name="connsiteY2" fmla="*/ 546601 h 599556"/>
              <a:gd name="connsiteX3" fmla="*/ 335090 w 2930623"/>
              <a:gd name="connsiteY3" fmla="*/ 12728 h 599556"/>
              <a:gd name="connsiteX4" fmla="*/ 0 w 2930623"/>
              <a:gd name="connsiteY4" fmla="*/ 154715 h 599556"/>
              <a:gd name="connsiteX5" fmla="*/ 0 w 2930623"/>
              <a:gd name="connsiteY5" fmla="*/ 154715 h 59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0623" h="599556">
                <a:moveTo>
                  <a:pt x="2930623" y="149036"/>
                </a:moveTo>
                <a:cubicBezTo>
                  <a:pt x="2930150" y="309008"/>
                  <a:pt x="2929677" y="468981"/>
                  <a:pt x="2578494" y="535242"/>
                </a:cubicBezTo>
                <a:cubicBezTo>
                  <a:pt x="2227311" y="601503"/>
                  <a:pt x="1197428" y="633687"/>
                  <a:pt x="823527" y="546601"/>
                </a:cubicBezTo>
                <a:cubicBezTo>
                  <a:pt x="449626" y="459515"/>
                  <a:pt x="472344" y="78042"/>
                  <a:pt x="335090" y="12728"/>
                </a:cubicBezTo>
                <a:cubicBezTo>
                  <a:pt x="197836" y="-52586"/>
                  <a:pt x="0" y="154715"/>
                  <a:pt x="0" y="154715"/>
                </a:cubicBezTo>
                <a:lnTo>
                  <a:pt x="0" y="154715"/>
                </a:ln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827843" y="5747229"/>
                <a:ext cx="1791965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7843" y="5747229"/>
                <a:ext cx="1791965" cy="391902"/>
              </a:xfrm>
              <a:prstGeom prst="rect">
                <a:avLst/>
              </a:prstGeom>
              <a:blipFill>
                <a:blip r:embed="rId9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47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FindSuffix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 smtClean="0"/>
                  <a:t> move to the position right before the next occurrence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241" r="-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56062" y="3225338"/>
            <a:ext cx="7052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 shall go on to the end. We </a:t>
            </a:r>
            <a:r>
              <a:rPr lang="en-US" b="1" dirty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in France, we 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on the seas and oceans, we 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with growing confidence and growing strength in the air</a:t>
            </a:r>
            <a:r>
              <a:rPr lang="en-US" b="1" dirty="0" smtClean="0"/>
              <a:t>,…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3304061" y="2923388"/>
            <a:ext cx="2375133" cy="364703"/>
          </a:xfrm>
          <a:custGeom>
            <a:avLst/>
            <a:gdLst>
              <a:gd name="connsiteX0" fmla="*/ 0 w 2378635"/>
              <a:gd name="connsiteY0" fmla="*/ 364628 h 364628"/>
              <a:gd name="connsiteX1" fmla="*/ 1225176 w 2378635"/>
              <a:gd name="connsiteY1" fmla="*/ 63 h 364628"/>
              <a:gd name="connsiteX2" fmla="*/ 2378635 w 2378635"/>
              <a:gd name="connsiteY2" fmla="*/ 334746 h 364628"/>
              <a:gd name="connsiteX0" fmla="*/ 0 w 2374970"/>
              <a:gd name="connsiteY0" fmla="*/ 364628 h 364628"/>
              <a:gd name="connsiteX1" fmla="*/ 1225176 w 2374970"/>
              <a:gd name="connsiteY1" fmla="*/ 63 h 364628"/>
              <a:gd name="connsiteX2" fmla="*/ 2374970 w 2374970"/>
              <a:gd name="connsiteY2" fmla="*/ 334746 h 364628"/>
              <a:gd name="connsiteX0" fmla="*/ 0 w 2374970"/>
              <a:gd name="connsiteY0" fmla="*/ 364679 h 364679"/>
              <a:gd name="connsiteX1" fmla="*/ 1225176 w 2374970"/>
              <a:gd name="connsiteY1" fmla="*/ 114 h 364679"/>
              <a:gd name="connsiteX2" fmla="*/ 2374970 w 2374970"/>
              <a:gd name="connsiteY2" fmla="*/ 334797 h 364679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5133" h="364703">
                <a:moveTo>
                  <a:pt x="0" y="364703"/>
                </a:moveTo>
                <a:cubicBezTo>
                  <a:pt x="209132" y="49308"/>
                  <a:pt x="829348" y="5118"/>
                  <a:pt x="1225176" y="138"/>
                </a:cubicBezTo>
                <a:cubicBezTo>
                  <a:pt x="1621004" y="-4842"/>
                  <a:pt x="2388001" y="124597"/>
                  <a:pt x="2374970" y="334821"/>
                </a:cubicBez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139147" y="4223359"/>
                <a:ext cx="10507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9147" y="4223359"/>
                <a:ext cx="1050737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019864" y="5018985"/>
                <a:ext cx="1542217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9864" y="5018985"/>
                <a:ext cx="1542217" cy="391902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28793" y="6282962"/>
                <a:ext cx="4823500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𝑡h𝑒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𝑠𝑒𝑎𝑠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𝑎𝑛𝑑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𝑜𝑐𝑒𝑎𝑛𝑠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𝑤𝑒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…"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793" y="6282962"/>
                <a:ext cx="4823500" cy="391902"/>
              </a:xfrm>
              <a:prstGeom prst="rect">
                <a:avLst/>
              </a:prstGeom>
              <a:blipFill>
                <a:blip r:embed="rId5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363576" y="2856006"/>
                <a:ext cx="7221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576" y="2856006"/>
                <a:ext cx="722121" cy="369332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257769" y="3484695"/>
                <a:ext cx="9321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𝑠h𝑎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7769" y="3484695"/>
                <a:ext cx="932115" cy="369332"/>
              </a:xfrm>
              <a:prstGeom prst="rect">
                <a:avLst/>
              </a:prstGeom>
              <a:blipFill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403642" y="2302008"/>
                <a:ext cx="6403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""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3642" y="2302008"/>
                <a:ext cx="640368" cy="369332"/>
              </a:xfrm>
              <a:prstGeom prst="rect">
                <a:avLst/>
              </a:prstGeom>
              <a:blipFill>
                <a:blip r:embed="rId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 4"/>
          <p:cNvSpPr/>
          <p:nvPr/>
        </p:nvSpPr>
        <p:spPr>
          <a:xfrm>
            <a:off x="2748880" y="3372256"/>
            <a:ext cx="2930623" cy="599556"/>
          </a:xfrm>
          <a:custGeom>
            <a:avLst/>
            <a:gdLst>
              <a:gd name="connsiteX0" fmla="*/ 2930623 w 2930623"/>
              <a:gd name="connsiteY0" fmla="*/ 149036 h 599556"/>
              <a:gd name="connsiteX1" fmla="*/ 2578494 w 2930623"/>
              <a:gd name="connsiteY1" fmla="*/ 535242 h 599556"/>
              <a:gd name="connsiteX2" fmla="*/ 823527 w 2930623"/>
              <a:gd name="connsiteY2" fmla="*/ 546601 h 599556"/>
              <a:gd name="connsiteX3" fmla="*/ 335090 w 2930623"/>
              <a:gd name="connsiteY3" fmla="*/ 12728 h 599556"/>
              <a:gd name="connsiteX4" fmla="*/ 0 w 2930623"/>
              <a:gd name="connsiteY4" fmla="*/ 154715 h 599556"/>
              <a:gd name="connsiteX5" fmla="*/ 0 w 2930623"/>
              <a:gd name="connsiteY5" fmla="*/ 154715 h 59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0623" h="599556">
                <a:moveTo>
                  <a:pt x="2930623" y="149036"/>
                </a:moveTo>
                <a:cubicBezTo>
                  <a:pt x="2930150" y="309008"/>
                  <a:pt x="2929677" y="468981"/>
                  <a:pt x="2578494" y="535242"/>
                </a:cubicBezTo>
                <a:cubicBezTo>
                  <a:pt x="2227311" y="601503"/>
                  <a:pt x="1197428" y="633687"/>
                  <a:pt x="823527" y="546601"/>
                </a:cubicBezTo>
                <a:cubicBezTo>
                  <a:pt x="449626" y="459515"/>
                  <a:pt x="472344" y="78042"/>
                  <a:pt x="335090" y="12728"/>
                </a:cubicBezTo>
                <a:cubicBezTo>
                  <a:pt x="197836" y="-52586"/>
                  <a:pt x="0" y="154715"/>
                  <a:pt x="0" y="154715"/>
                </a:cubicBezTo>
                <a:lnTo>
                  <a:pt x="0" y="154715"/>
                </a:ln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827843" y="5747229"/>
                <a:ext cx="1791965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𝑠h𝑎𝑙𝑙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𝑓𝑖𝑔h𝑡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𝑜𝑛</m:t>
                          </m:r>
                          <m:r>
                            <a:rPr lang="en-US" b="0" i="1" smtClean="0">
                              <a:solidFill>
                                <a:schemeClr val="bg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"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7843" y="5747229"/>
                <a:ext cx="1791965" cy="391902"/>
              </a:xfrm>
              <a:prstGeom prst="rect">
                <a:avLst/>
              </a:prstGeom>
              <a:blipFill>
                <a:blip r:embed="rId9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2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your hypothesis space is partially ordered and your VS are boundary set representable, you can represent and search very efficiently</a:t>
            </a:r>
          </a:p>
          <a:p>
            <a:endParaRPr lang="en-US" dirty="0"/>
          </a:p>
          <a:p>
            <a:r>
              <a:rPr lang="en-US" dirty="0" smtClean="0"/>
              <a:t>If they are not?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accent2"/>
                </a:solidFill>
              </a:rPr>
              <a:t>Break them down into simpler hypothesis spaces!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29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92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FindSuffix</a:t>
            </a:r>
            <a:r>
              <a:rPr lang="en-US" dirty="0" smtClean="0"/>
              <a:t> U </a:t>
            </a:r>
            <a:r>
              <a:rPr lang="en-US" dirty="0" err="1" smtClean="0"/>
              <a:t>FindPrefix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66477" y="3481536"/>
            <a:ext cx="23676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FS(“</a:t>
            </a:r>
            <a:r>
              <a:rPr lang="en-US" sz="2000" dirty="0" err="1" smtClean="0"/>
              <a:t>sh</a:t>
            </a:r>
            <a:r>
              <a:rPr lang="en-US" sz="2000" dirty="0" smtClean="0"/>
              <a:t>”-”shall fight ”)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459580" y="4543984"/>
            <a:ext cx="2097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FP(“we “ – “, we”) 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062847" y="4012760"/>
            <a:ext cx="349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96233" y="1880009"/>
            <a:ext cx="7052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 shall go on to the end. We </a:t>
            </a:r>
            <a:r>
              <a:rPr lang="en-US" b="1" dirty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in France, we 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on the seas and oceans, we 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with growing confidence and growing strength in the air</a:t>
            </a:r>
            <a:r>
              <a:rPr lang="en-US" b="1" dirty="0" smtClean="0"/>
              <a:t>,…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3244232" y="1578059"/>
            <a:ext cx="2375133" cy="364703"/>
          </a:xfrm>
          <a:custGeom>
            <a:avLst/>
            <a:gdLst>
              <a:gd name="connsiteX0" fmla="*/ 0 w 2378635"/>
              <a:gd name="connsiteY0" fmla="*/ 364628 h 364628"/>
              <a:gd name="connsiteX1" fmla="*/ 1225176 w 2378635"/>
              <a:gd name="connsiteY1" fmla="*/ 63 h 364628"/>
              <a:gd name="connsiteX2" fmla="*/ 2378635 w 2378635"/>
              <a:gd name="connsiteY2" fmla="*/ 334746 h 364628"/>
              <a:gd name="connsiteX0" fmla="*/ 0 w 2374970"/>
              <a:gd name="connsiteY0" fmla="*/ 364628 h 364628"/>
              <a:gd name="connsiteX1" fmla="*/ 1225176 w 2374970"/>
              <a:gd name="connsiteY1" fmla="*/ 63 h 364628"/>
              <a:gd name="connsiteX2" fmla="*/ 2374970 w 2374970"/>
              <a:gd name="connsiteY2" fmla="*/ 334746 h 364628"/>
              <a:gd name="connsiteX0" fmla="*/ 0 w 2374970"/>
              <a:gd name="connsiteY0" fmla="*/ 364679 h 364679"/>
              <a:gd name="connsiteX1" fmla="*/ 1225176 w 2374970"/>
              <a:gd name="connsiteY1" fmla="*/ 114 h 364679"/>
              <a:gd name="connsiteX2" fmla="*/ 2374970 w 2374970"/>
              <a:gd name="connsiteY2" fmla="*/ 334797 h 364679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5133" h="364703">
                <a:moveTo>
                  <a:pt x="0" y="364703"/>
                </a:moveTo>
                <a:cubicBezTo>
                  <a:pt x="209132" y="49308"/>
                  <a:pt x="829348" y="5118"/>
                  <a:pt x="1225176" y="138"/>
                </a:cubicBezTo>
                <a:cubicBezTo>
                  <a:pt x="1621004" y="-4842"/>
                  <a:pt x="2388001" y="124597"/>
                  <a:pt x="2374970" y="334821"/>
                </a:cubicBez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689051" y="2026927"/>
            <a:ext cx="2930623" cy="599556"/>
          </a:xfrm>
          <a:custGeom>
            <a:avLst/>
            <a:gdLst>
              <a:gd name="connsiteX0" fmla="*/ 2930623 w 2930623"/>
              <a:gd name="connsiteY0" fmla="*/ 149036 h 599556"/>
              <a:gd name="connsiteX1" fmla="*/ 2578494 w 2930623"/>
              <a:gd name="connsiteY1" fmla="*/ 535242 h 599556"/>
              <a:gd name="connsiteX2" fmla="*/ 823527 w 2930623"/>
              <a:gd name="connsiteY2" fmla="*/ 546601 h 599556"/>
              <a:gd name="connsiteX3" fmla="*/ 335090 w 2930623"/>
              <a:gd name="connsiteY3" fmla="*/ 12728 h 599556"/>
              <a:gd name="connsiteX4" fmla="*/ 0 w 2930623"/>
              <a:gd name="connsiteY4" fmla="*/ 154715 h 599556"/>
              <a:gd name="connsiteX5" fmla="*/ 0 w 2930623"/>
              <a:gd name="connsiteY5" fmla="*/ 154715 h 59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0623" h="599556">
                <a:moveTo>
                  <a:pt x="2930623" y="149036"/>
                </a:moveTo>
                <a:cubicBezTo>
                  <a:pt x="2930150" y="309008"/>
                  <a:pt x="2929677" y="468981"/>
                  <a:pt x="2578494" y="535242"/>
                </a:cubicBezTo>
                <a:cubicBezTo>
                  <a:pt x="2227311" y="601503"/>
                  <a:pt x="1197428" y="633687"/>
                  <a:pt x="823527" y="546601"/>
                </a:cubicBezTo>
                <a:cubicBezTo>
                  <a:pt x="449626" y="459515"/>
                  <a:pt x="472344" y="78042"/>
                  <a:pt x="335090" y="12728"/>
                </a:cubicBezTo>
                <a:cubicBezTo>
                  <a:pt x="197836" y="-52586"/>
                  <a:pt x="0" y="154715"/>
                  <a:pt x="0" y="154715"/>
                </a:cubicBezTo>
                <a:lnTo>
                  <a:pt x="0" y="154715"/>
                </a:ln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3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FindSuffix</a:t>
            </a:r>
            <a:r>
              <a:rPr lang="en-US" dirty="0" smtClean="0"/>
              <a:t> U </a:t>
            </a:r>
            <a:r>
              <a:rPr lang="en-US" dirty="0" err="1" smtClean="0"/>
              <a:t>FindPrefix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66477" y="3481536"/>
            <a:ext cx="23676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FS(“</a:t>
            </a:r>
            <a:r>
              <a:rPr lang="en-US" sz="2000" dirty="0" err="1" smtClean="0"/>
              <a:t>sh</a:t>
            </a:r>
            <a:r>
              <a:rPr lang="en-US" sz="2000" dirty="0" smtClean="0"/>
              <a:t>”-”shall fight ”)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33219" y="4543984"/>
                <a:ext cx="40267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219" y="4543984"/>
                <a:ext cx="402674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062847" y="4012760"/>
            <a:ext cx="349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96233" y="1880009"/>
            <a:ext cx="7052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We shall go on to the end. We </a:t>
            </a:r>
            <a:r>
              <a:rPr lang="en-US" b="1" dirty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in France, we 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on the seas and oceans, we </a:t>
            </a:r>
            <a:r>
              <a:rPr lang="en-US" b="1" dirty="0" smtClean="0">
                <a:solidFill>
                  <a:srgbClr val="00B050"/>
                </a:solidFill>
              </a:rPr>
              <a:t>|</a:t>
            </a:r>
            <a:r>
              <a:rPr lang="en-US" b="1" dirty="0" smtClean="0"/>
              <a:t>shall </a:t>
            </a:r>
            <a:r>
              <a:rPr lang="en-US" b="1" dirty="0"/>
              <a:t>fight with growing confidence and growing strength in the air</a:t>
            </a:r>
            <a:r>
              <a:rPr lang="en-US" b="1" dirty="0" smtClean="0"/>
              <a:t>,…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3244232" y="1578059"/>
            <a:ext cx="2375133" cy="364703"/>
          </a:xfrm>
          <a:custGeom>
            <a:avLst/>
            <a:gdLst>
              <a:gd name="connsiteX0" fmla="*/ 0 w 2378635"/>
              <a:gd name="connsiteY0" fmla="*/ 364628 h 364628"/>
              <a:gd name="connsiteX1" fmla="*/ 1225176 w 2378635"/>
              <a:gd name="connsiteY1" fmla="*/ 63 h 364628"/>
              <a:gd name="connsiteX2" fmla="*/ 2378635 w 2378635"/>
              <a:gd name="connsiteY2" fmla="*/ 334746 h 364628"/>
              <a:gd name="connsiteX0" fmla="*/ 0 w 2374970"/>
              <a:gd name="connsiteY0" fmla="*/ 364628 h 364628"/>
              <a:gd name="connsiteX1" fmla="*/ 1225176 w 2374970"/>
              <a:gd name="connsiteY1" fmla="*/ 63 h 364628"/>
              <a:gd name="connsiteX2" fmla="*/ 2374970 w 2374970"/>
              <a:gd name="connsiteY2" fmla="*/ 334746 h 364628"/>
              <a:gd name="connsiteX0" fmla="*/ 0 w 2374970"/>
              <a:gd name="connsiteY0" fmla="*/ 364679 h 364679"/>
              <a:gd name="connsiteX1" fmla="*/ 1225176 w 2374970"/>
              <a:gd name="connsiteY1" fmla="*/ 114 h 364679"/>
              <a:gd name="connsiteX2" fmla="*/ 2374970 w 2374970"/>
              <a:gd name="connsiteY2" fmla="*/ 334797 h 364679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5133" h="364703">
                <a:moveTo>
                  <a:pt x="0" y="364703"/>
                </a:moveTo>
                <a:cubicBezTo>
                  <a:pt x="209132" y="49308"/>
                  <a:pt x="829348" y="5118"/>
                  <a:pt x="1225176" y="138"/>
                </a:cubicBezTo>
                <a:cubicBezTo>
                  <a:pt x="1621004" y="-4842"/>
                  <a:pt x="2388001" y="124597"/>
                  <a:pt x="2374970" y="334821"/>
                </a:cubicBez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689051" y="2026927"/>
            <a:ext cx="2930623" cy="599556"/>
          </a:xfrm>
          <a:custGeom>
            <a:avLst/>
            <a:gdLst>
              <a:gd name="connsiteX0" fmla="*/ 2930623 w 2930623"/>
              <a:gd name="connsiteY0" fmla="*/ 149036 h 599556"/>
              <a:gd name="connsiteX1" fmla="*/ 2578494 w 2930623"/>
              <a:gd name="connsiteY1" fmla="*/ 535242 h 599556"/>
              <a:gd name="connsiteX2" fmla="*/ 823527 w 2930623"/>
              <a:gd name="connsiteY2" fmla="*/ 546601 h 599556"/>
              <a:gd name="connsiteX3" fmla="*/ 335090 w 2930623"/>
              <a:gd name="connsiteY3" fmla="*/ 12728 h 599556"/>
              <a:gd name="connsiteX4" fmla="*/ 0 w 2930623"/>
              <a:gd name="connsiteY4" fmla="*/ 154715 h 599556"/>
              <a:gd name="connsiteX5" fmla="*/ 0 w 2930623"/>
              <a:gd name="connsiteY5" fmla="*/ 154715 h 59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0623" h="599556">
                <a:moveTo>
                  <a:pt x="2930623" y="149036"/>
                </a:moveTo>
                <a:cubicBezTo>
                  <a:pt x="2930150" y="309008"/>
                  <a:pt x="2929677" y="468981"/>
                  <a:pt x="2578494" y="535242"/>
                </a:cubicBezTo>
                <a:cubicBezTo>
                  <a:pt x="2227311" y="601503"/>
                  <a:pt x="1197428" y="633687"/>
                  <a:pt x="823527" y="546601"/>
                </a:cubicBezTo>
                <a:cubicBezTo>
                  <a:pt x="449626" y="459515"/>
                  <a:pt x="472344" y="78042"/>
                  <a:pt x="335090" y="12728"/>
                </a:cubicBezTo>
                <a:cubicBezTo>
                  <a:pt x="197836" y="-52586"/>
                  <a:pt x="0" y="154715"/>
                  <a:pt x="0" y="154715"/>
                </a:cubicBezTo>
                <a:lnTo>
                  <a:pt x="0" y="154715"/>
                </a:ln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50187" y="1578058"/>
            <a:ext cx="2994045" cy="364703"/>
          </a:xfrm>
          <a:custGeom>
            <a:avLst/>
            <a:gdLst>
              <a:gd name="connsiteX0" fmla="*/ 0 w 2378635"/>
              <a:gd name="connsiteY0" fmla="*/ 364628 h 364628"/>
              <a:gd name="connsiteX1" fmla="*/ 1225176 w 2378635"/>
              <a:gd name="connsiteY1" fmla="*/ 63 h 364628"/>
              <a:gd name="connsiteX2" fmla="*/ 2378635 w 2378635"/>
              <a:gd name="connsiteY2" fmla="*/ 334746 h 364628"/>
              <a:gd name="connsiteX0" fmla="*/ 0 w 2374970"/>
              <a:gd name="connsiteY0" fmla="*/ 364628 h 364628"/>
              <a:gd name="connsiteX1" fmla="*/ 1225176 w 2374970"/>
              <a:gd name="connsiteY1" fmla="*/ 63 h 364628"/>
              <a:gd name="connsiteX2" fmla="*/ 2374970 w 2374970"/>
              <a:gd name="connsiteY2" fmla="*/ 334746 h 364628"/>
              <a:gd name="connsiteX0" fmla="*/ 0 w 2374970"/>
              <a:gd name="connsiteY0" fmla="*/ 364679 h 364679"/>
              <a:gd name="connsiteX1" fmla="*/ 1225176 w 2374970"/>
              <a:gd name="connsiteY1" fmla="*/ 114 h 364679"/>
              <a:gd name="connsiteX2" fmla="*/ 2374970 w 2374970"/>
              <a:gd name="connsiteY2" fmla="*/ 334797 h 364679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  <a:gd name="connsiteX0" fmla="*/ 0 w 2375133"/>
              <a:gd name="connsiteY0" fmla="*/ 364703 h 364703"/>
              <a:gd name="connsiteX1" fmla="*/ 1225176 w 2375133"/>
              <a:gd name="connsiteY1" fmla="*/ 138 h 364703"/>
              <a:gd name="connsiteX2" fmla="*/ 2374970 w 2375133"/>
              <a:gd name="connsiteY2" fmla="*/ 334821 h 36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5133" h="364703">
                <a:moveTo>
                  <a:pt x="0" y="364703"/>
                </a:moveTo>
                <a:cubicBezTo>
                  <a:pt x="209132" y="49308"/>
                  <a:pt x="829348" y="5118"/>
                  <a:pt x="1225176" y="138"/>
                </a:cubicBezTo>
                <a:cubicBezTo>
                  <a:pt x="1621004" y="-4842"/>
                  <a:pt x="2388001" y="124597"/>
                  <a:pt x="2374970" y="334821"/>
                </a:cubicBezTo>
              </a:path>
            </a:pathLst>
          </a:custGeom>
          <a:noFill/>
          <a:ln w="1905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8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b="0" i="1" dirty="0" smtClean="0">
                    <a:latin typeface="Cambria Math" panose="02040503050406030204" pitchFamily="18" charset="0"/>
                  </a:rPr>
                </a:br>
                <a:r>
                  <a:rPr lang="en-US" b="0" i="1" dirty="0" smtClean="0">
                    <a:latin typeface="Cambria Math" panose="02040503050406030204" pitchFamily="18" charset="0"/>
                  </a:rPr>
                  <a:t>  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)}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=0..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=0..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p>
                                </m:sSub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Sup>
                                  <m:sSub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p>
                                </m:sSubSup>
                              </m:e>
                            </m:d>
                          </m:e>
                        </m:d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=0..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r>
                  <a:rPr lang="en-US" dirty="0" smtClean="0"/>
                  <a:t> means that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is consistent with the input output pairs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What does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mean? What about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?</a:t>
                </a:r>
              </a:p>
              <a:p>
                <a:pPr lvl="1"/>
                <a:r>
                  <a:rPr lang="en-US" dirty="0" smtClean="0"/>
                  <a:t>Pair</a:t>
                </a:r>
              </a:p>
              <a:p>
                <a:pPr lvl="1"/>
                <a:r>
                  <a:rPr lang="en-US" dirty="0" smtClean="0"/>
                  <a:t>Composition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∘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𝑜𝑢𝑡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Independent join: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 smtClean="0"/>
                  <a:t> is unnecessary</a:t>
                </a:r>
              </a:p>
              <a:p>
                <a:pPr lvl="1"/>
                <a:r>
                  <a:rPr lang="en-US" dirty="0" smtClean="0"/>
                  <a:t>It’s a property of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., .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True for pair, not for composition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064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𝑡𝑟𝑎𝑛𝑠𝑓𝑜𝑟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iff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2  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∘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71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SMARTedit</a:t>
            </a:r>
            <a:r>
              <a:rPr lang="en-US" dirty="0" smtClean="0"/>
              <a:t> version space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883" y="1354752"/>
            <a:ext cx="9594451" cy="518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Flashfill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Spreadsheet Data Manipulations Using Examples</a:t>
            </a:r>
          </a:p>
          <a:p>
            <a:r>
              <a:rPr lang="en-US" dirty="0" smtClean="0"/>
              <a:t>Gulwani, Harris, Singh, CACM August 2012</a:t>
            </a:r>
          </a:p>
          <a:p>
            <a:r>
              <a:rPr lang="en-US" dirty="0" smtClean="0"/>
              <a:t>With slides from Sumit Gulwani and Rishabh Singh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7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94784" y="2395851"/>
            <a:ext cx="9781309" cy="332509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27000">
                <a:schemeClr val="accent5">
                  <a:lumMod val="20000"/>
                  <a:lumOff val="80000"/>
                </a:schemeClr>
              </a:gs>
              <a:gs pos="62000">
                <a:schemeClr val="accent4">
                  <a:lumMod val="10000"/>
                  <a:lumOff val="90000"/>
                </a:schemeClr>
              </a:gs>
              <a:gs pos="100000">
                <a:schemeClr val="accent4">
                  <a:lumMod val="10000"/>
                  <a:lumOff val="9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vs Enumerative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740237"/>
          </a:xfrm>
        </p:spPr>
        <p:txBody>
          <a:bodyPr/>
          <a:lstStyle/>
          <a:p>
            <a:r>
              <a:rPr lang="en-US" dirty="0" smtClean="0"/>
              <a:t>The boundary between them is not crisp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58909" y="3219796"/>
            <a:ext cx="1584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Basic bottom-up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00225" y="4058396"/>
            <a:ext cx="10459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Stochastic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08370" y="5721548"/>
            <a:ext cx="180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Enumerative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340494" y="5721548"/>
            <a:ext cx="1331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Symbolic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136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language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92494" y="4356099"/>
                <a:ext cx="9761306" cy="1820863"/>
              </a:xfrm>
            </p:spPr>
            <p:txBody>
              <a:bodyPr/>
              <a:lstStyle/>
              <a:p>
                <a:r>
                  <a:rPr lang="en-US" dirty="0" smtClean="0"/>
                  <a:t>Additional shorthand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𝑆𝑢𝑏𝑆𝑡𝑟</m:t>
                      </m:r>
                      <m:r>
                        <a:rPr lang="en-US" sz="2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2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400" i="1" baseline="-25000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i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400" i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 dirty="0" err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dirty="0" err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𝑆𝑢𝑏𝑠𝑆𝑡𝑟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 dirty="0" err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i="1" baseline="-25000" dirty="0" err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i="1" dirty="0" err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 dirty="0" err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𝑃𝑜𝑠</m:t>
                      </m:r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),</m:t>
                      </m:r>
                      <m:r>
                        <a:rPr lang="en-US" sz="2400" i="1" dirty="0" err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𝑃𝑜𝑠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pPr lvl="2"/>
                <a:r>
                  <a:rPr lang="en-US" dirty="0" err="1" smtClean="0"/>
                  <a:t>k</a:t>
                </a:r>
                <a:r>
                  <a:rPr lang="en-US" baseline="30000" dirty="0" err="1" smtClean="0"/>
                  <a:t>th</a:t>
                </a:r>
                <a:r>
                  <a:rPr lang="en-US" dirty="0" smtClean="0"/>
                  <a:t> </a:t>
                </a:r>
                <a:r>
                  <a:rPr lang="en-US" dirty="0"/>
                  <a:t>occurrence of regular expression r in v</a:t>
                </a:r>
                <a:r>
                  <a:rPr lang="en-US" baseline="-25000" dirty="0"/>
                  <a:t>i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92494" y="4356099"/>
                <a:ext cx="9761306" cy="1820863"/>
              </a:xfrm>
              <a:blipFill rotWithShape="0">
                <a:blip r:embed="rId3"/>
                <a:stretch>
                  <a:fillRect t="-5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lum bright="-20000" contrast="40000"/>
          </a:blip>
          <a:stretch>
            <a:fillRect/>
          </a:stretch>
        </p:blipFill>
        <p:spPr>
          <a:xfrm>
            <a:off x="1460519" y="1654681"/>
            <a:ext cx="9212765" cy="21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59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55559" y="1274210"/>
            <a:ext cx="7772400" cy="113714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Let w = </a:t>
            </a:r>
            <a:r>
              <a:rPr lang="en-US" dirty="0" err="1" smtClean="0"/>
              <a:t>SubString</a:t>
            </a:r>
            <a:r>
              <a:rPr lang="en-US" dirty="0" smtClean="0"/>
              <a:t>(s, p</a:t>
            </a:r>
            <a:r>
              <a:rPr lang="en-US" baseline="-25000" dirty="0" smtClean="0"/>
              <a:t>,</a:t>
            </a:r>
            <a:r>
              <a:rPr lang="en-US" dirty="0" smtClean="0"/>
              <a:t> p’)</a:t>
            </a:r>
          </a:p>
          <a:p>
            <a:pPr marL="0" indent="0">
              <a:buNone/>
            </a:pPr>
            <a:r>
              <a:rPr lang="en-US" dirty="0" smtClean="0"/>
              <a:t>where p = </a:t>
            </a:r>
            <a:r>
              <a:rPr lang="en-US" dirty="0" err="1" smtClean="0"/>
              <a:t>Pos</a:t>
            </a:r>
            <a:r>
              <a:rPr lang="en-US" dirty="0" smtClean="0"/>
              <a:t>(r</a:t>
            </a:r>
            <a:r>
              <a:rPr lang="en-US" baseline="-25000" dirty="0" smtClean="0"/>
              <a:t>1, 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, k) and p’ = </a:t>
            </a:r>
            <a:r>
              <a:rPr lang="en-US" dirty="0" err="1" smtClean="0"/>
              <a:t>Pos</a:t>
            </a:r>
            <a:r>
              <a:rPr lang="en-US" dirty="0" smtClean="0"/>
              <a:t>(r</a:t>
            </a:r>
            <a:r>
              <a:rPr lang="en-US" baseline="-25000" dirty="0" smtClean="0"/>
              <a:t>1</a:t>
            </a:r>
            <a:r>
              <a:rPr lang="en-US" dirty="0" smtClean="0"/>
              <a:t>’, r</a:t>
            </a:r>
            <a:r>
              <a:rPr lang="en-US" baseline="-25000" dirty="0" smtClean="0"/>
              <a:t>2</a:t>
            </a:r>
            <a:r>
              <a:rPr lang="en-US" dirty="0" smtClean="0"/>
              <a:t>’, k’)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Substring Operator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838794" y="3013024"/>
            <a:ext cx="5681272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ight Brace 9"/>
          <p:cNvSpPr/>
          <p:nvPr/>
        </p:nvSpPr>
        <p:spPr bwMode="auto">
          <a:xfrm rot="5400000">
            <a:off x="4429244" y="2056355"/>
            <a:ext cx="530352" cy="3163824"/>
          </a:xfrm>
          <a:prstGeom prst="rightBrace">
            <a:avLst>
              <a:gd name="adj1" fmla="val 8333"/>
              <a:gd name="adj2" fmla="val 505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52014" y="4352636"/>
            <a:ext cx="284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s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3202898" y="2937101"/>
            <a:ext cx="0" cy="137634"/>
          </a:xfrm>
          <a:prstGeom prst="line">
            <a:avLst/>
          </a:prstGeom>
          <a:noFill/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008023" y="2933736"/>
            <a:ext cx="419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9900"/>
                </a:solidFill>
              </a:rPr>
              <a:t>p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263390" y="2937101"/>
            <a:ext cx="0" cy="137634"/>
          </a:xfrm>
          <a:prstGeom prst="line">
            <a:avLst/>
          </a:prstGeom>
          <a:noFill/>
          <a:ln w="1905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098498" y="2983045"/>
            <a:ext cx="447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9900"/>
                </a:solidFill>
              </a:rPr>
              <a:t>p’</a:t>
            </a:r>
          </a:p>
        </p:txBody>
      </p:sp>
      <p:sp>
        <p:nvSpPr>
          <p:cNvPr id="19" name="Left Brace 18"/>
          <p:cNvSpPr/>
          <p:nvPr/>
        </p:nvSpPr>
        <p:spPr bwMode="auto">
          <a:xfrm rot="5400000">
            <a:off x="2808689" y="2630620"/>
            <a:ext cx="193460" cy="40784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20" name="Left Brace 19"/>
          <p:cNvSpPr/>
          <p:nvPr/>
        </p:nvSpPr>
        <p:spPr bwMode="auto">
          <a:xfrm rot="5400000">
            <a:off x="3357423" y="2646338"/>
            <a:ext cx="193460" cy="40784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21" name="Left Brace 20"/>
          <p:cNvSpPr/>
          <p:nvPr/>
        </p:nvSpPr>
        <p:spPr bwMode="auto">
          <a:xfrm rot="5400000">
            <a:off x="5896872" y="2624601"/>
            <a:ext cx="193460" cy="40784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22" name="Left Brace 21"/>
          <p:cNvSpPr/>
          <p:nvPr/>
        </p:nvSpPr>
        <p:spPr bwMode="auto">
          <a:xfrm rot="5400000">
            <a:off x="6406259" y="2622531"/>
            <a:ext cx="193460" cy="40784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23" name="Right Brace 22"/>
          <p:cNvSpPr/>
          <p:nvPr/>
        </p:nvSpPr>
        <p:spPr bwMode="auto">
          <a:xfrm rot="5400000">
            <a:off x="4416890" y="1363161"/>
            <a:ext cx="599896" cy="5678424"/>
          </a:xfrm>
          <a:prstGeom prst="rightBrace">
            <a:avLst>
              <a:gd name="adj1" fmla="val 8333"/>
              <a:gd name="adj2" fmla="val 505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sz="200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56946" y="3708595"/>
            <a:ext cx="284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w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35384" y="2289406"/>
            <a:ext cx="740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w</a:t>
            </a:r>
            <a:r>
              <a:rPr lang="en-US" sz="2400" baseline="-25000" dirty="0">
                <a:solidFill>
                  <a:schemeClr val="accent2"/>
                </a:solidFill>
              </a:rPr>
              <a:t>1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94622" y="2282565"/>
            <a:ext cx="578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w</a:t>
            </a:r>
            <a:r>
              <a:rPr lang="en-US" sz="2400" baseline="-25000" dirty="0">
                <a:solidFill>
                  <a:schemeClr val="accent2"/>
                </a:solidFill>
              </a:rPr>
              <a:t>2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91913" y="2281584"/>
            <a:ext cx="646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w</a:t>
            </a:r>
            <a:r>
              <a:rPr lang="en-US" sz="2400" baseline="-25000" dirty="0">
                <a:solidFill>
                  <a:schemeClr val="accent2"/>
                </a:solidFill>
              </a:rPr>
              <a:t>1</a:t>
            </a:r>
            <a:r>
              <a:rPr lang="en-US" sz="2400" dirty="0">
                <a:solidFill>
                  <a:schemeClr val="accent2"/>
                </a:solidFill>
              </a:rPr>
              <a:t>’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57073" y="2260618"/>
            <a:ext cx="709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w</a:t>
            </a:r>
            <a:r>
              <a:rPr lang="en-US" sz="2400" baseline="-25000" dirty="0">
                <a:solidFill>
                  <a:schemeClr val="accent2"/>
                </a:solidFill>
              </a:rPr>
              <a:t>2</a:t>
            </a:r>
            <a:r>
              <a:rPr lang="en-US" sz="2400" dirty="0">
                <a:solidFill>
                  <a:schemeClr val="accent2"/>
                </a:solidFill>
              </a:rPr>
              <a:t>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108432" y="2376829"/>
            <a:ext cx="247795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</a:t>
            </a:r>
            <a:r>
              <a:rPr lang="en-US" sz="2400" baseline="-25000" dirty="0"/>
              <a:t>1 </a:t>
            </a:r>
            <a:r>
              <a:rPr lang="en-US" sz="2400" dirty="0"/>
              <a:t>matches w</a:t>
            </a:r>
            <a:r>
              <a:rPr lang="en-US" sz="2400" baseline="-25000" dirty="0"/>
              <a:t>1</a:t>
            </a:r>
          </a:p>
          <a:p>
            <a:r>
              <a:rPr lang="en-US" sz="2400" dirty="0"/>
              <a:t>r</a:t>
            </a:r>
            <a:r>
              <a:rPr lang="en-US" sz="2400" baseline="-25000" dirty="0"/>
              <a:t>2 </a:t>
            </a:r>
            <a:r>
              <a:rPr lang="en-US" sz="2400" dirty="0"/>
              <a:t>matches w</a:t>
            </a:r>
            <a:r>
              <a:rPr lang="en-US" sz="2400" baseline="-25000" dirty="0"/>
              <a:t>2</a:t>
            </a:r>
          </a:p>
          <a:p>
            <a:endParaRPr lang="en-US" sz="1000" dirty="0"/>
          </a:p>
          <a:p>
            <a:r>
              <a:rPr lang="en-US" sz="2400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’</a:t>
            </a:r>
            <a:r>
              <a:rPr lang="en-US" sz="2400" baseline="-25000" dirty="0"/>
              <a:t> </a:t>
            </a:r>
            <a:r>
              <a:rPr lang="en-US" sz="2400" dirty="0"/>
              <a:t>matches w</a:t>
            </a:r>
            <a:r>
              <a:rPr lang="en-US" sz="2400" baseline="-25000" dirty="0"/>
              <a:t>1</a:t>
            </a:r>
            <a:r>
              <a:rPr lang="en-US" sz="2400" dirty="0"/>
              <a:t>’</a:t>
            </a:r>
          </a:p>
          <a:p>
            <a:r>
              <a:rPr lang="en-US" sz="2400" dirty="0"/>
              <a:t>r</a:t>
            </a:r>
            <a:r>
              <a:rPr lang="en-US" sz="2400" baseline="-25000" dirty="0"/>
              <a:t>2</a:t>
            </a:r>
            <a:r>
              <a:rPr lang="en-US" sz="2400" dirty="0"/>
              <a:t>’</a:t>
            </a:r>
            <a:r>
              <a:rPr lang="en-US" sz="2400" baseline="-25000" dirty="0"/>
              <a:t> </a:t>
            </a:r>
            <a:r>
              <a:rPr lang="en-US" sz="2400" dirty="0"/>
              <a:t>matches w</a:t>
            </a:r>
            <a:r>
              <a:rPr lang="en-US" sz="2400" baseline="-25000" dirty="0"/>
              <a:t>2</a:t>
            </a:r>
            <a:r>
              <a:rPr lang="en-US" sz="2400" dirty="0"/>
              <a:t>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45352" y="4488120"/>
                <a:ext cx="10096500" cy="2369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Two special cases: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r</a:t>
                </a:r>
                <a:r>
                  <a:rPr lang="en-US" sz="2400" baseline="-25000" dirty="0"/>
                  <a:t>1 </a:t>
                </a:r>
                <a:r>
                  <a:rPr lang="en-US" sz="2400" dirty="0"/>
                  <a:t>= r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’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400" dirty="0"/>
                  <a:t> : This describes the substring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r</a:t>
                </a:r>
                <a:r>
                  <a:rPr lang="en-US" sz="2400" baseline="-25000" dirty="0"/>
                  <a:t>2 </a:t>
                </a:r>
                <a:r>
                  <a:rPr lang="en-US" sz="2400" dirty="0"/>
                  <a:t>= r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’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US" sz="2400" dirty="0"/>
                  <a:t> : This describes boundaries around the substring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000" dirty="0"/>
              </a:p>
              <a:p>
                <a:r>
                  <a:rPr lang="en-US" sz="2400" dirty="0"/>
                  <a:t>The general case allows for the combination of the two and is thus a very powerful operator!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352" y="4488120"/>
                <a:ext cx="10096500" cy="2369880"/>
              </a:xfrm>
              <a:prstGeom prst="rect">
                <a:avLst/>
              </a:prstGeom>
              <a:blipFill rotWithShape="0">
                <a:blip r:embed="rId2"/>
                <a:stretch>
                  <a:fillRect l="-906" t="-2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9549289" y="6415057"/>
            <a:ext cx="2642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Slide by Sumit Gulwani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88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4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4381499"/>
            <a:ext cx="9761306" cy="1795463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 bright="-20000" contrast="40000"/>
          </a:blip>
          <a:stretch>
            <a:fillRect/>
          </a:stretch>
        </p:blipFill>
        <p:spPr>
          <a:xfrm>
            <a:off x="1307209" y="1592900"/>
            <a:ext cx="9399781" cy="212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95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700" y="29189"/>
            <a:ext cx="10465613" cy="1325563"/>
          </a:xfrm>
        </p:spPr>
        <p:txBody>
          <a:bodyPr/>
          <a:lstStyle/>
          <a:p>
            <a:r>
              <a:rPr lang="en-US" dirty="0" smtClean="0"/>
              <a:t>Syntactic String Transformations: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19101" y="3642581"/>
                <a:ext cx="11493500" cy="2875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𝑤𝑖𝑡𝑐h</m:t>
                    </m:r>
                    <m:r>
                      <a:rPr lang="en-US" sz="2400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((</m:t>
                    </m:r>
                    <m:r>
                      <a:rPr lang="en-US" sz="2400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i="1" baseline="-250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400" i="1" baseline="-250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), (</m:t>
                    </m:r>
                    <m:r>
                      <a:rPr lang="en-US" sz="2400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i="1" baseline="-250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400" i="1" baseline="-250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en-US" sz="2400" dirty="0"/>
                  <a:t>, </a:t>
                </a:r>
                <a:r>
                  <a:rPr lang="en-US" sz="2400" dirty="0" smtClean="0"/>
                  <a:t>where</a:t>
                </a:r>
              </a:p>
              <a:p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𝑀𝑎𝑡𝑐h</m:t>
                      </m:r>
                      <m:d>
                        <m:d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000" i="1" baseline="-25000" dirty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𝑁𝑢𝑚𝑇𝑜𝑘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,3</m:t>
                          </m:r>
                        </m:e>
                      </m:d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,      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≡¬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𝑀𝑎𝑡𝑐h</m:t>
                      </m:r>
                      <m:d>
                        <m:d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000" i="1" baseline="-25000" dirty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𝑁𝑢𝑚𝑇𝑜𝑘</m:t>
                          </m:r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,3</m:t>
                          </m:r>
                        </m:e>
                      </m:d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endParaRPr lang="en-US" sz="2000" dirty="0" smtClean="0"/>
              </a:p>
              <a:p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sz="2000" i="1" baseline="-25000" dirty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𝐶𝑜𝑛𝑐𝑎𝑡𝑒𝑛𝑎𝑡𝑒</m:t>
                      </m:r>
                      <m:d>
                        <m:d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𝑆𝑢𝑏𝑆𝑡𝑟</m:t>
                                      </m:r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d>
                                        <m:d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  <m:r>
                                            <a:rPr lang="en-US" sz="2000" i="1" baseline="-25000" dirty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𝑁𝑢𝑚𝑇𝑜𝑘</m:t>
                                          </m:r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,1</m:t>
                                          </m:r>
                                        </m:e>
                                      </m:d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𝐶𝑜𝑛𝑠𝑡𝑆𝑡𝑟</m:t>
                                      </m:r>
                                      <m:d>
                                        <m:d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“−”</m:t>
                                          </m:r>
                                        </m:e>
                                      </m:d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𝑆𝑢𝑏𝑆𝑡𝑟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d>
                                  <m:dPr>
                                    <m:ctrlP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sz="2000" i="1" baseline="-25000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  <m:t>𝑁𝑢𝑚𝑇𝑜𝑘</m:t>
                                    </m:r>
                                    <m: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  <m:t>,2</m:t>
                                    </m:r>
                                  </m:e>
                                </m:d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𝐶𝑜𝑛𝑠𝑡𝑆𝑡𝑟</m:t>
                                      </m:r>
                                      <m:d>
                                        <m:d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“−”</m:t>
                                          </m:r>
                                        </m:e>
                                      </m:d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𝑆𝑢𝑏𝑆𝑡𝑟</m:t>
                                      </m:r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d>
                                        <m:d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  <m:r>
                                            <a:rPr lang="en-US" sz="2000" i="1" baseline="-25000" dirty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𝑁𝑢𝑚𝑇𝑜𝑘</m:t>
                                          </m:r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,3</m:t>
                                          </m:r>
                                        </m:e>
                                      </m:d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𝐶𝑜𝑛𝑐𝑎𝑡𝑒𝑛𝑎𝑡𝑒</m:t>
                      </m:r>
                      <m:d>
                        <m:d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sz="2000" dirty="0"/>
                                        <m:t>ConstStr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sz="2000" dirty="0"/>
                                        <m:t>(“425−”)</m:t>
                                      </m:r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𝐶𝑜𝑛𝑠𝑡𝑆𝑡𝑟</m:t>
                                      </m:r>
                                      <m:d>
                                        <m:d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“−”</m:t>
                                          </m:r>
                                        </m:e>
                                      </m:d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𝑆𝑢𝑏𝑆𝑡𝑟</m:t>
                                </m:r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d>
                                  <m:dPr>
                                    <m:ctrlP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sz="2000" i="1" baseline="-25000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  <m:t>𝑁𝑢𝑚𝑇𝑜𝑘</m:t>
                                    </m:r>
                                    <m: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  <m:t>,1</m:t>
                                    </m:r>
                                  </m:e>
                                </m:d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200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𝐶𝑜𝑛𝑠𝑡𝑆𝑡𝑟</m:t>
                                      </m:r>
                                      <m:d>
                                        <m:d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“−”</m:t>
                                          </m:r>
                                        </m:e>
                                      </m:d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𝑆𝑢𝑏𝑆𝑡𝑟</m:t>
                                      </m:r>
                                      <m:r>
                                        <a:rPr lang="en-US" sz="2000" i="1" dirty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d>
                                        <m:dPr>
                                          <m:ctrlP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𝑣</m:t>
                                          </m:r>
                                          <m:r>
                                            <a:rPr lang="en-US" sz="2000" i="1" baseline="-25000" dirty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𝑁𝑢𝑚𝑇𝑜𝑘</m:t>
                                          </m:r>
                                          <m:r>
                                            <a:rPr lang="en-US" sz="2000" i="1" dirty="0">
                                              <a:latin typeface="Cambria Math" panose="02040503050406030204" pitchFamily="18" charset="0"/>
                                            </a:rPr>
                                            <m:t>,2</m:t>
                                          </m:r>
                                        </m:e>
                                      </m:d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1" y="3642581"/>
                <a:ext cx="11493500" cy="2875852"/>
              </a:xfrm>
              <a:prstGeom prst="rect">
                <a:avLst/>
              </a:prstGeom>
              <a:blipFill rotWithShape="0">
                <a:blip r:embed="rId3"/>
                <a:stretch>
                  <a:fillRect l="-159" t="-1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329963" y="1354752"/>
          <a:ext cx="7060223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0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Input v</a:t>
                      </a:r>
                      <a:r>
                        <a:rPr lang="en-US" sz="2400" baseline="-25000" dirty="0" smtClean="0"/>
                        <a:t>1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Output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(425)-706-7709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425-706-7709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510.220.5586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510-220-5586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235 7654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425-235-7654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745-8139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425-745-8139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549289" y="6453157"/>
            <a:ext cx="2642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Slide by Sumit Gulwani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0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228"/>
    </mc:Choice>
    <mc:Fallback xmlns="">
      <p:transition spd="slow" advTm="632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Reuse ideas from version space algebra</a:t>
            </a:r>
          </a:p>
          <a:p>
            <a:pPr lvl="1"/>
            <a:r>
              <a:rPr lang="en-US" dirty="0" smtClean="0"/>
              <a:t>Start with simple version spaces</a:t>
            </a:r>
          </a:p>
          <a:p>
            <a:pPr lvl="1"/>
            <a:r>
              <a:rPr lang="en-US" dirty="0" smtClean="0"/>
              <a:t>Define combinators to construct complex version spaces from simple ones</a:t>
            </a:r>
          </a:p>
          <a:p>
            <a:pPr lvl="1"/>
            <a:endParaRPr lang="en-US" dirty="0"/>
          </a:p>
          <a:p>
            <a:r>
              <a:rPr lang="en-US" dirty="0" smtClean="0"/>
              <a:t>New twist:</a:t>
            </a:r>
          </a:p>
          <a:p>
            <a:pPr lvl="1"/>
            <a:r>
              <a:rPr lang="en-US" dirty="0" smtClean="0"/>
              <a:t>Move beyond simple lattice representations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62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E-Graph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55022"/>
            <a:ext cx="2222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(x+2*y)+4*y</a:t>
            </a:r>
            <a:endParaRPr lang="en-US" sz="3200" dirty="0"/>
          </a:p>
        </p:txBody>
      </p:sp>
      <p:cxnSp>
        <p:nvCxnSpPr>
          <p:cNvPr id="25" name="Straight Arrow Connector 24"/>
          <p:cNvCxnSpPr>
            <a:stCxn id="6" idx="4"/>
            <a:endCxn id="8" idx="7"/>
          </p:cNvCxnSpPr>
          <p:nvPr/>
        </p:nvCxnSpPr>
        <p:spPr>
          <a:xfrm flipH="1">
            <a:off x="5180963" y="2743200"/>
            <a:ext cx="318137" cy="359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oup 195"/>
          <p:cNvGrpSpPr/>
          <p:nvPr/>
        </p:nvGrpSpPr>
        <p:grpSpPr>
          <a:xfrm>
            <a:off x="3489651" y="2340068"/>
            <a:ext cx="3434952" cy="3745178"/>
            <a:chOff x="3489651" y="2340068"/>
            <a:chExt cx="3434952" cy="3745178"/>
          </a:xfrm>
        </p:grpSpPr>
        <p:sp>
          <p:nvSpPr>
            <p:cNvPr id="5" name="Oval 4"/>
            <p:cNvSpPr/>
            <p:nvPr/>
          </p:nvSpPr>
          <p:spPr>
            <a:xfrm>
              <a:off x="3489651" y="2409785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5321300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215124" y="411047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877439" y="304865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606411" y="5416127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032500" y="343949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cxnSp>
          <p:nvCxnSpPr>
            <p:cNvPr id="13" name="Straight Arrow Connector 12"/>
            <p:cNvCxnSpPr>
              <a:stCxn id="8" idx="4"/>
              <a:endCxn id="7" idx="0"/>
            </p:cNvCxnSpPr>
            <p:nvPr/>
          </p:nvCxnSpPr>
          <p:spPr>
            <a:xfrm flipH="1">
              <a:off x="4392924" y="3416954"/>
              <a:ext cx="662315" cy="6935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523027" y="234006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>
              <a:stCxn id="5" idx="4"/>
              <a:endCxn id="7" idx="0"/>
            </p:cNvCxnSpPr>
            <p:nvPr/>
          </p:nvCxnSpPr>
          <p:spPr>
            <a:xfrm>
              <a:off x="3667451" y="2778085"/>
              <a:ext cx="725473" cy="13323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5" idx="4"/>
              <a:endCxn id="8" idx="1"/>
            </p:cNvCxnSpPr>
            <p:nvPr/>
          </p:nvCxnSpPr>
          <p:spPr>
            <a:xfrm>
              <a:off x="4700827" y="2708368"/>
              <a:ext cx="228688" cy="3942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7" idx="5"/>
              <a:endCxn id="9" idx="1"/>
            </p:cNvCxnSpPr>
            <p:nvPr/>
          </p:nvCxnSpPr>
          <p:spPr>
            <a:xfrm>
              <a:off x="4518648" y="4424838"/>
              <a:ext cx="1139839" cy="10452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1" idx="4"/>
              <a:endCxn id="9" idx="7"/>
            </p:cNvCxnSpPr>
            <p:nvPr/>
          </p:nvCxnSpPr>
          <p:spPr>
            <a:xfrm flipH="1">
              <a:off x="5909935" y="3807798"/>
              <a:ext cx="300365" cy="16622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6569003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cxnSp>
          <p:nvCxnSpPr>
            <p:cNvPr id="40" name="Straight Arrow Connector 39"/>
            <p:cNvCxnSpPr>
              <a:stCxn id="6" idx="4"/>
              <a:endCxn id="11" idx="1"/>
            </p:cNvCxnSpPr>
            <p:nvPr/>
          </p:nvCxnSpPr>
          <p:spPr>
            <a:xfrm>
              <a:off x="5499100" y="2743200"/>
              <a:ext cx="585476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4"/>
              <a:endCxn id="11" idx="7"/>
            </p:cNvCxnSpPr>
            <p:nvPr/>
          </p:nvCxnSpPr>
          <p:spPr>
            <a:xfrm flipH="1">
              <a:off x="6336024" y="2743200"/>
              <a:ext cx="410779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9" idx="4"/>
            </p:cNvCxnSpPr>
            <p:nvPr/>
          </p:nvCxnSpPr>
          <p:spPr>
            <a:xfrm>
              <a:off x="5784211" y="5784427"/>
              <a:ext cx="0" cy="3008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74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E-Graph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55022"/>
            <a:ext cx="2222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(x+2*y)+4*y</a:t>
            </a:r>
            <a:endParaRPr lang="en-US" sz="3200" dirty="0"/>
          </a:p>
        </p:txBody>
      </p:sp>
      <p:cxnSp>
        <p:nvCxnSpPr>
          <p:cNvPr id="25" name="Straight Arrow Connector 24"/>
          <p:cNvCxnSpPr>
            <a:stCxn id="6" idx="4"/>
            <a:endCxn id="8" idx="7"/>
          </p:cNvCxnSpPr>
          <p:nvPr/>
        </p:nvCxnSpPr>
        <p:spPr>
          <a:xfrm flipH="1">
            <a:off x="5180963" y="2743200"/>
            <a:ext cx="318137" cy="359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oup 195"/>
          <p:cNvGrpSpPr/>
          <p:nvPr/>
        </p:nvGrpSpPr>
        <p:grpSpPr>
          <a:xfrm>
            <a:off x="3489651" y="2340068"/>
            <a:ext cx="3434952" cy="3745178"/>
            <a:chOff x="3489651" y="2340068"/>
            <a:chExt cx="3434952" cy="3745178"/>
          </a:xfrm>
        </p:grpSpPr>
        <p:sp>
          <p:nvSpPr>
            <p:cNvPr id="5" name="Oval 4"/>
            <p:cNvSpPr/>
            <p:nvPr/>
          </p:nvSpPr>
          <p:spPr>
            <a:xfrm>
              <a:off x="3489651" y="2409785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5321300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215124" y="411047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877439" y="304865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606411" y="5416127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032500" y="343949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cxnSp>
          <p:nvCxnSpPr>
            <p:cNvPr id="13" name="Straight Arrow Connector 12"/>
            <p:cNvCxnSpPr>
              <a:stCxn id="8" idx="4"/>
              <a:endCxn id="7" idx="0"/>
            </p:cNvCxnSpPr>
            <p:nvPr/>
          </p:nvCxnSpPr>
          <p:spPr>
            <a:xfrm flipH="1">
              <a:off x="4392924" y="3416954"/>
              <a:ext cx="662315" cy="6935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523027" y="234006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>
              <a:stCxn id="5" idx="4"/>
              <a:endCxn id="7" idx="0"/>
            </p:cNvCxnSpPr>
            <p:nvPr/>
          </p:nvCxnSpPr>
          <p:spPr>
            <a:xfrm>
              <a:off x="3667451" y="2778085"/>
              <a:ext cx="725473" cy="13323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5" idx="4"/>
              <a:endCxn id="8" idx="1"/>
            </p:cNvCxnSpPr>
            <p:nvPr/>
          </p:nvCxnSpPr>
          <p:spPr>
            <a:xfrm>
              <a:off x="4700827" y="2708368"/>
              <a:ext cx="228688" cy="3942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7" idx="5"/>
              <a:endCxn id="9" idx="1"/>
            </p:cNvCxnSpPr>
            <p:nvPr/>
          </p:nvCxnSpPr>
          <p:spPr>
            <a:xfrm>
              <a:off x="4518648" y="4424838"/>
              <a:ext cx="1139839" cy="10452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1" idx="4"/>
              <a:endCxn id="9" idx="7"/>
            </p:cNvCxnSpPr>
            <p:nvPr/>
          </p:nvCxnSpPr>
          <p:spPr>
            <a:xfrm flipH="1">
              <a:off x="5909935" y="3807798"/>
              <a:ext cx="300365" cy="16622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6569003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cxnSp>
          <p:nvCxnSpPr>
            <p:cNvPr id="40" name="Straight Arrow Connector 39"/>
            <p:cNvCxnSpPr>
              <a:stCxn id="6" idx="4"/>
              <a:endCxn id="11" idx="1"/>
            </p:cNvCxnSpPr>
            <p:nvPr/>
          </p:nvCxnSpPr>
          <p:spPr>
            <a:xfrm>
              <a:off x="5499100" y="2743200"/>
              <a:ext cx="585476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4"/>
              <a:endCxn id="11" idx="7"/>
            </p:cNvCxnSpPr>
            <p:nvPr/>
          </p:nvCxnSpPr>
          <p:spPr>
            <a:xfrm flipH="1">
              <a:off x="6336024" y="2743200"/>
              <a:ext cx="410779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9" idx="4"/>
            </p:cNvCxnSpPr>
            <p:nvPr/>
          </p:nvCxnSpPr>
          <p:spPr>
            <a:xfrm>
              <a:off x="5784211" y="5784427"/>
              <a:ext cx="0" cy="3008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5233039" y="2374900"/>
            <a:ext cx="2298061" cy="978554"/>
            <a:chOff x="5233039" y="2374900"/>
            <a:chExt cx="2298061" cy="978554"/>
          </a:xfrm>
        </p:grpSpPr>
        <p:sp>
          <p:nvSpPr>
            <p:cNvPr id="50" name="Oval 49"/>
            <p:cNvSpPr/>
            <p:nvPr/>
          </p:nvSpPr>
          <p:spPr>
            <a:xfrm>
              <a:off x="7200900" y="3048654"/>
              <a:ext cx="3302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</a:t>
              </a:r>
              <a:endParaRPr lang="en-US" dirty="0"/>
            </a:p>
          </p:txBody>
        </p:sp>
        <p:cxnSp>
          <p:nvCxnSpPr>
            <p:cNvPr id="52" name="Curved Connector 51"/>
            <p:cNvCxnSpPr>
              <a:stCxn id="6" idx="7"/>
              <a:endCxn id="50" idx="0"/>
            </p:cNvCxnSpPr>
            <p:nvPr/>
          </p:nvCxnSpPr>
          <p:spPr>
            <a:xfrm rot="16200000" flipH="1">
              <a:off x="6185503" y="1868157"/>
              <a:ext cx="619818" cy="1741176"/>
            </a:xfrm>
            <a:prstGeom prst="curvedConnector3">
              <a:avLst>
                <a:gd name="adj1" fmla="val -4558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urved Connector 53"/>
            <p:cNvCxnSpPr>
              <a:stCxn id="6" idx="0"/>
              <a:endCxn id="50" idx="7"/>
            </p:cNvCxnSpPr>
            <p:nvPr/>
          </p:nvCxnSpPr>
          <p:spPr>
            <a:xfrm rot="16200000" flipH="1">
              <a:off x="6131725" y="1742274"/>
              <a:ext cx="718391" cy="1983643"/>
            </a:xfrm>
            <a:prstGeom prst="curvedConnector3">
              <a:avLst>
                <a:gd name="adj1" fmla="val -5126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8" idx="6"/>
              <a:endCxn id="50" idx="2"/>
            </p:cNvCxnSpPr>
            <p:nvPr/>
          </p:nvCxnSpPr>
          <p:spPr>
            <a:xfrm flipV="1">
              <a:off x="5233039" y="3201054"/>
              <a:ext cx="1967861" cy="317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234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E-Graph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55022"/>
            <a:ext cx="2222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(x+2*y)+4*y</a:t>
            </a:r>
            <a:endParaRPr lang="en-US" sz="3200" dirty="0"/>
          </a:p>
        </p:txBody>
      </p:sp>
      <p:cxnSp>
        <p:nvCxnSpPr>
          <p:cNvPr id="25" name="Straight Arrow Connector 24"/>
          <p:cNvCxnSpPr>
            <a:stCxn id="6" idx="4"/>
            <a:endCxn id="8" idx="7"/>
          </p:cNvCxnSpPr>
          <p:nvPr/>
        </p:nvCxnSpPr>
        <p:spPr>
          <a:xfrm flipH="1">
            <a:off x="5180963" y="2743200"/>
            <a:ext cx="318137" cy="359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oup 195"/>
          <p:cNvGrpSpPr/>
          <p:nvPr/>
        </p:nvGrpSpPr>
        <p:grpSpPr>
          <a:xfrm>
            <a:off x="3489651" y="2340068"/>
            <a:ext cx="3434952" cy="3745178"/>
            <a:chOff x="3489651" y="2340068"/>
            <a:chExt cx="3434952" cy="3745178"/>
          </a:xfrm>
        </p:grpSpPr>
        <p:sp>
          <p:nvSpPr>
            <p:cNvPr id="5" name="Oval 4"/>
            <p:cNvSpPr/>
            <p:nvPr/>
          </p:nvSpPr>
          <p:spPr>
            <a:xfrm>
              <a:off x="3489651" y="2409785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5321300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215124" y="411047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877439" y="304865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606411" y="5416127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032500" y="343949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cxnSp>
          <p:nvCxnSpPr>
            <p:cNvPr id="13" name="Straight Arrow Connector 12"/>
            <p:cNvCxnSpPr>
              <a:stCxn id="8" idx="4"/>
              <a:endCxn id="7" idx="0"/>
            </p:cNvCxnSpPr>
            <p:nvPr/>
          </p:nvCxnSpPr>
          <p:spPr>
            <a:xfrm flipH="1">
              <a:off x="4392924" y="3416954"/>
              <a:ext cx="662315" cy="6935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523027" y="234006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>
              <a:stCxn id="5" idx="4"/>
              <a:endCxn id="7" idx="0"/>
            </p:cNvCxnSpPr>
            <p:nvPr/>
          </p:nvCxnSpPr>
          <p:spPr>
            <a:xfrm>
              <a:off x="3667451" y="2778085"/>
              <a:ext cx="725473" cy="13323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5" idx="4"/>
              <a:endCxn id="8" idx="1"/>
            </p:cNvCxnSpPr>
            <p:nvPr/>
          </p:nvCxnSpPr>
          <p:spPr>
            <a:xfrm>
              <a:off x="4700827" y="2708368"/>
              <a:ext cx="228688" cy="3942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7" idx="5"/>
              <a:endCxn id="9" idx="1"/>
            </p:cNvCxnSpPr>
            <p:nvPr/>
          </p:nvCxnSpPr>
          <p:spPr>
            <a:xfrm>
              <a:off x="4518648" y="4424838"/>
              <a:ext cx="1139839" cy="10452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1" idx="4"/>
              <a:endCxn id="9" idx="7"/>
            </p:cNvCxnSpPr>
            <p:nvPr/>
          </p:nvCxnSpPr>
          <p:spPr>
            <a:xfrm flipH="1">
              <a:off x="5909935" y="3807798"/>
              <a:ext cx="300365" cy="16622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6569003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cxnSp>
          <p:nvCxnSpPr>
            <p:cNvPr id="40" name="Straight Arrow Connector 39"/>
            <p:cNvCxnSpPr>
              <a:stCxn id="6" idx="4"/>
              <a:endCxn id="11" idx="1"/>
            </p:cNvCxnSpPr>
            <p:nvPr/>
          </p:nvCxnSpPr>
          <p:spPr>
            <a:xfrm>
              <a:off x="5499100" y="2743200"/>
              <a:ext cx="585476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4"/>
              <a:endCxn id="11" idx="7"/>
            </p:cNvCxnSpPr>
            <p:nvPr/>
          </p:nvCxnSpPr>
          <p:spPr>
            <a:xfrm flipH="1">
              <a:off x="6336024" y="2743200"/>
              <a:ext cx="410779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9" idx="4"/>
            </p:cNvCxnSpPr>
            <p:nvPr/>
          </p:nvCxnSpPr>
          <p:spPr>
            <a:xfrm>
              <a:off x="5784211" y="5784427"/>
              <a:ext cx="0" cy="3008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5233039" y="2374900"/>
            <a:ext cx="2298061" cy="978554"/>
            <a:chOff x="5233039" y="2374900"/>
            <a:chExt cx="2298061" cy="978554"/>
          </a:xfrm>
        </p:grpSpPr>
        <p:sp>
          <p:nvSpPr>
            <p:cNvPr id="50" name="Oval 49"/>
            <p:cNvSpPr/>
            <p:nvPr/>
          </p:nvSpPr>
          <p:spPr>
            <a:xfrm>
              <a:off x="7200900" y="3048654"/>
              <a:ext cx="3302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</a:t>
              </a:r>
              <a:endParaRPr lang="en-US" dirty="0"/>
            </a:p>
          </p:txBody>
        </p:sp>
        <p:cxnSp>
          <p:nvCxnSpPr>
            <p:cNvPr id="52" name="Curved Connector 51"/>
            <p:cNvCxnSpPr>
              <a:stCxn id="6" idx="7"/>
              <a:endCxn id="50" idx="0"/>
            </p:cNvCxnSpPr>
            <p:nvPr/>
          </p:nvCxnSpPr>
          <p:spPr>
            <a:xfrm rot="16200000" flipH="1">
              <a:off x="6185503" y="1868157"/>
              <a:ext cx="619818" cy="1741176"/>
            </a:xfrm>
            <a:prstGeom prst="curvedConnector3">
              <a:avLst>
                <a:gd name="adj1" fmla="val -4558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urved Connector 53"/>
            <p:cNvCxnSpPr>
              <a:stCxn id="6" idx="0"/>
              <a:endCxn id="50" idx="7"/>
            </p:cNvCxnSpPr>
            <p:nvPr/>
          </p:nvCxnSpPr>
          <p:spPr>
            <a:xfrm rot="16200000" flipH="1">
              <a:off x="6131725" y="1742274"/>
              <a:ext cx="718391" cy="1983643"/>
            </a:xfrm>
            <a:prstGeom prst="curvedConnector3">
              <a:avLst>
                <a:gd name="adj1" fmla="val -5126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8" idx="6"/>
              <a:endCxn id="50" idx="2"/>
            </p:cNvCxnSpPr>
            <p:nvPr/>
          </p:nvCxnSpPr>
          <p:spPr>
            <a:xfrm flipV="1">
              <a:off x="5233039" y="3201054"/>
              <a:ext cx="1967861" cy="317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2" name="Oval 61"/>
          <p:cNvSpPr/>
          <p:nvPr/>
        </p:nvSpPr>
        <p:spPr>
          <a:xfrm>
            <a:off x="7152542" y="3569712"/>
            <a:ext cx="330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63" name="Straight Connector 62"/>
          <p:cNvCxnSpPr>
            <a:stCxn id="11" idx="5"/>
            <a:endCxn id="62" idx="2"/>
          </p:cNvCxnSpPr>
          <p:nvPr/>
        </p:nvCxnSpPr>
        <p:spPr>
          <a:xfrm flipV="1">
            <a:off x="6336024" y="3722112"/>
            <a:ext cx="816518" cy="317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0" idx="3"/>
            <a:endCxn id="62" idx="1"/>
          </p:cNvCxnSpPr>
          <p:nvPr/>
        </p:nvCxnSpPr>
        <p:spPr>
          <a:xfrm flipH="1">
            <a:off x="7200899" y="3308817"/>
            <a:ext cx="48358" cy="305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0" idx="5"/>
            <a:endCxn id="62" idx="7"/>
          </p:cNvCxnSpPr>
          <p:nvPr/>
        </p:nvCxnSpPr>
        <p:spPr>
          <a:xfrm flipH="1">
            <a:off x="7434385" y="3308817"/>
            <a:ext cx="48358" cy="305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65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E-Graph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55022"/>
            <a:ext cx="2222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(x+2*y)+4*y</a:t>
            </a:r>
            <a:endParaRPr lang="en-US" sz="3200" dirty="0"/>
          </a:p>
        </p:txBody>
      </p:sp>
      <p:cxnSp>
        <p:nvCxnSpPr>
          <p:cNvPr id="25" name="Straight Arrow Connector 24"/>
          <p:cNvCxnSpPr>
            <a:stCxn id="6" idx="4"/>
            <a:endCxn id="8" idx="7"/>
          </p:cNvCxnSpPr>
          <p:nvPr/>
        </p:nvCxnSpPr>
        <p:spPr>
          <a:xfrm flipH="1">
            <a:off x="5180963" y="2743200"/>
            <a:ext cx="318137" cy="359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oup 195"/>
          <p:cNvGrpSpPr/>
          <p:nvPr/>
        </p:nvGrpSpPr>
        <p:grpSpPr>
          <a:xfrm>
            <a:off x="3489651" y="2340068"/>
            <a:ext cx="3434952" cy="3745178"/>
            <a:chOff x="3489651" y="2340068"/>
            <a:chExt cx="3434952" cy="3745178"/>
          </a:xfrm>
        </p:grpSpPr>
        <p:sp>
          <p:nvSpPr>
            <p:cNvPr id="5" name="Oval 4"/>
            <p:cNvSpPr/>
            <p:nvPr/>
          </p:nvSpPr>
          <p:spPr>
            <a:xfrm>
              <a:off x="3489651" y="2409785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5321300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215124" y="411047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877439" y="304865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606411" y="5416127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032500" y="343949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cxnSp>
          <p:nvCxnSpPr>
            <p:cNvPr id="13" name="Straight Arrow Connector 12"/>
            <p:cNvCxnSpPr>
              <a:stCxn id="8" idx="4"/>
              <a:endCxn id="7" idx="0"/>
            </p:cNvCxnSpPr>
            <p:nvPr/>
          </p:nvCxnSpPr>
          <p:spPr>
            <a:xfrm flipH="1">
              <a:off x="4392924" y="3416954"/>
              <a:ext cx="662315" cy="6935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523027" y="234006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>
              <a:stCxn id="5" idx="4"/>
              <a:endCxn id="7" idx="0"/>
            </p:cNvCxnSpPr>
            <p:nvPr/>
          </p:nvCxnSpPr>
          <p:spPr>
            <a:xfrm>
              <a:off x="3667451" y="2778085"/>
              <a:ext cx="725473" cy="13323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5" idx="4"/>
              <a:endCxn id="8" idx="1"/>
            </p:cNvCxnSpPr>
            <p:nvPr/>
          </p:nvCxnSpPr>
          <p:spPr>
            <a:xfrm>
              <a:off x="4700827" y="2708368"/>
              <a:ext cx="228688" cy="3942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7" idx="5"/>
              <a:endCxn id="9" idx="1"/>
            </p:cNvCxnSpPr>
            <p:nvPr/>
          </p:nvCxnSpPr>
          <p:spPr>
            <a:xfrm>
              <a:off x="4518648" y="4424838"/>
              <a:ext cx="1139839" cy="10452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1" idx="4"/>
              <a:endCxn id="9" idx="7"/>
            </p:cNvCxnSpPr>
            <p:nvPr/>
          </p:nvCxnSpPr>
          <p:spPr>
            <a:xfrm flipH="1">
              <a:off x="5909935" y="3807798"/>
              <a:ext cx="300365" cy="16622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6569003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cxnSp>
          <p:nvCxnSpPr>
            <p:cNvPr id="40" name="Straight Arrow Connector 39"/>
            <p:cNvCxnSpPr>
              <a:stCxn id="6" idx="4"/>
              <a:endCxn id="11" idx="1"/>
            </p:cNvCxnSpPr>
            <p:nvPr/>
          </p:nvCxnSpPr>
          <p:spPr>
            <a:xfrm>
              <a:off x="5499100" y="2743200"/>
              <a:ext cx="585476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4"/>
              <a:endCxn id="11" idx="7"/>
            </p:cNvCxnSpPr>
            <p:nvPr/>
          </p:nvCxnSpPr>
          <p:spPr>
            <a:xfrm flipH="1">
              <a:off x="6336024" y="2743200"/>
              <a:ext cx="410779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9" idx="4"/>
            </p:cNvCxnSpPr>
            <p:nvPr/>
          </p:nvCxnSpPr>
          <p:spPr>
            <a:xfrm>
              <a:off x="5784211" y="5784427"/>
              <a:ext cx="0" cy="3008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5233039" y="2374900"/>
            <a:ext cx="2298061" cy="978554"/>
            <a:chOff x="5233039" y="2374900"/>
            <a:chExt cx="2298061" cy="978554"/>
          </a:xfrm>
        </p:grpSpPr>
        <p:sp>
          <p:nvSpPr>
            <p:cNvPr id="50" name="Oval 49"/>
            <p:cNvSpPr/>
            <p:nvPr/>
          </p:nvSpPr>
          <p:spPr>
            <a:xfrm>
              <a:off x="7200900" y="3048654"/>
              <a:ext cx="3302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</a:t>
              </a:r>
              <a:endParaRPr lang="en-US" dirty="0"/>
            </a:p>
          </p:txBody>
        </p:sp>
        <p:cxnSp>
          <p:nvCxnSpPr>
            <p:cNvPr id="52" name="Curved Connector 51"/>
            <p:cNvCxnSpPr>
              <a:stCxn id="6" idx="7"/>
              <a:endCxn id="50" idx="0"/>
            </p:cNvCxnSpPr>
            <p:nvPr/>
          </p:nvCxnSpPr>
          <p:spPr>
            <a:xfrm rot="16200000" flipH="1">
              <a:off x="6185503" y="1868157"/>
              <a:ext cx="619818" cy="1741176"/>
            </a:xfrm>
            <a:prstGeom prst="curvedConnector3">
              <a:avLst>
                <a:gd name="adj1" fmla="val -4558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urved Connector 53"/>
            <p:cNvCxnSpPr>
              <a:stCxn id="6" idx="0"/>
              <a:endCxn id="50" idx="7"/>
            </p:cNvCxnSpPr>
            <p:nvPr/>
          </p:nvCxnSpPr>
          <p:spPr>
            <a:xfrm rot="16200000" flipH="1">
              <a:off x="6131725" y="1742274"/>
              <a:ext cx="718391" cy="1983643"/>
            </a:xfrm>
            <a:prstGeom prst="curvedConnector3">
              <a:avLst>
                <a:gd name="adj1" fmla="val -5126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8" idx="6"/>
              <a:endCxn id="50" idx="2"/>
            </p:cNvCxnSpPr>
            <p:nvPr/>
          </p:nvCxnSpPr>
          <p:spPr>
            <a:xfrm flipV="1">
              <a:off x="5233039" y="3201054"/>
              <a:ext cx="1967861" cy="317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2" name="Oval 61"/>
          <p:cNvSpPr/>
          <p:nvPr/>
        </p:nvSpPr>
        <p:spPr>
          <a:xfrm>
            <a:off x="7152542" y="3569712"/>
            <a:ext cx="330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63" name="Straight Connector 62"/>
          <p:cNvCxnSpPr>
            <a:stCxn id="11" idx="5"/>
            <a:endCxn id="62" idx="2"/>
          </p:cNvCxnSpPr>
          <p:nvPr/>
        </p:nvCxnSpPr>
        <p:spPr>
          <a:xfrm flipV="1">
            <a:off x="6336024" y="3722112"/>
            <a:ext cx="816518" cy="317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0" idx="3"/>
            <a:endCxn id="62" idx="1"/>
          </p:cNvCxnSpPr>
          <p:nvPr/>
        </p:nvCxnSpPr>
        <p:spPr>
          <a:xfrm flipH="1">
            <a:off x="7200899" y="3308817"/>
            <a:ext cx="48358" cy="305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0" idx="5"/>
            <a:endCxn id="62" idx="7"/>
          </p:cNvCxnSpPr>
          <p:nvPr/>
        </p:nvCxnSpPr>
        <p:spPr>
          <a:xfrm flipH="1">
            <a:off x="7434385" y="3308817"/>
            <a:ext cx="48358" cy="305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>
            <a:off x="8724283" y="2340068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164" name="Oval 163"/>
          <p:cNvSpPr/>
          <p:nvPr/>
        </p:nvSpPr>
        <p:spPr>
          <a:xfrm>
            <a:off x="8187780" y="2978409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*</a:t>
            </a:r>
            <a:endParaRPr lang="en-US" sz="2000" dirty="0"/>
          </a:p>
        </p:txBody>
      </p:sp>
      <p:cxnSp>
        <p:nvCxnSpPr>
          <p:cNvPr id="165" name="Curved Connector 164"/>
          <p:cNvCxnSpPr>
            <a:stCxn id="6" idx="1"/>
            <a:endCxn id="164" idx="1"/>
          </p:cNvCxnSpPr>
          <p:nvPr/>
        </p:nvCxnSpPr>
        <p:spPr>
          <a:xfrm rot="16200000" flipH="1">
            <a:off x="6504861" y="1297350"/>
            <a:ext cx="603509" cy="2866480"/>
          </a:xfrm>
          <a:prstGeom prst="curvedConnector3">
            <a:avLst>
              <a:gd name="adj1" fmla="val -10784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163" idx="3"/>
            <a:endCxn id="164" idx="7"/>
          </p:cNvCxnSpPr>
          <p:nvPr/>
        </p:nvCxnSpPr>
        <p:spPr>
          <a:xfrm flipH="1">
            <a:off x="8491304" y="2654432"/>
            <a:ext cx="285055" cy="377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8013700" y="3572504"/>
            <a:ext cx="330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177" name="Straight Connector 176"/>
          <p:cNvCxnSpPr>
            <a:stCxn id="62" idx="6"/>
            <a:endCxn id="176" idx="2"/>
          </p:cNvCxnSpPr>
          <p:nvPr/>
        </p:nvCxnSpPr>
        <p:spPr>
          <a:xfrm>
            <a:off x="7482742" y="3722112"/>
            <a:ext cx="530958" cy="27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4" name="Curved Connector 183"/>
          <p:cNvCxnSpPr>
            <a:stCxn id="6" idx="1"/>
            <a:endCxn id="176" idx="1"/>
          </p:cNvCxnSpPr>
          <p:nvPr/>
        </p:nvCxnSpPr>
        <p:spPr>
          <a:xfrm rot="16200000" flipH="1">
            <a:off x="6123563" y="1678648"/>
            <a:ext cx="1188305" cy="2688681"/>
          </a:xfrm>
          <a:prstGeom prst="curvedConnector3">
            <a:avLst>
              <a:gd name="adj1" fmla="val -504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164" idx="4"/>
            <a:endCxn id="176" idx="7"/>
          </p:cNvCxnSpPr>
          <p:nvPr/>
        </p:nvCxnSpPr>
        <p:spPr>
          <a:xfrm flipH="1">
            <a:off x="8295543" y="3346709"/>
            <a:ext cx="70037" cy="270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47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E-Graph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55022"/>
            <a:ext cx="2222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(x+2*y)+4*y</a:t>
            </a:r>
            <a:endParaRPr lang="en-US" sz="3200" dirty="0"/>
          </a:p>
        </p:txBody>
      </p:sp>
      <p:cxnSp>
        <p:nvCxnSpPr>
          <p:cNvPr id="25" name="Straight Arrow Connector 24"/>
          <p:cNvCxnSpPr>
            <a:stCxn id="6" idx="4"/>
            <a:endCxn id="8" idx="7"/>
          </p:cNvCxnSpPr>
          <p:nvPr/>
        </p:nvCxnSpPr>
        <p:spPr>
          <a:xfrm flipH="1">
            <a:off x="5180963" y="2743200"/>
            <a:ext cx="318137" cy="359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oup 195"/>
          <p:cNvGrpSpPr/>
          <p:nvPr/>
        </p:nvGrpSpPr>
        <p:grpSpPr>
          <a:xfrm>
            <a:off x="3489651" y="2340068"/>
            <a:ext cx="3434952" cy="3745178"/>
            <a:chOff x="3489651" y="2340068"/>
            <a:chExt cx="3434952" cy="3745178"/>
          </a:xfrm>
        </p:grpSpPr>
        <p:sp>
          <p:nvSpPr>
            <p:cNvPr id="5" name="Oval 4"/>
            <p:cNvSpPr/>
            <p:nvPr/>
          </p:nvSpPr>
          <p:spPr>
            <a:xfrm>
              <a:off x="3489651" y="2409785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5321300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215124" y="411047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877439" y="304865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606411" y="5416127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032500" y="343949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cxnSp>
          <p:nvCxnSpPr>
            <p:cNvPr id="13" name="Straight Arrow Connector 12"/>
            <p:cNvCxnSpPr>
              <a:stCxn id="8" idx="4"/>
              <a:endCxn id="7" idx="0"/>
            </p:cNvCxnSpPr>
            <p:nvPr/>
          </p:nvCxnSpPr>
          <p:spPr>
            <a:xfrm flipH="1">
              <a:off x="4392924" y="3416954"/>
              <a:ext cx="662315" cy="6935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523027" y="234006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>
              <a:stCxn id="5" idx="4"/>
              <a:endCxn id="7" idx="0"/>
            </p:cNvCxnSpPr>
            <p:nvPr/>
          </p:nvCxnSpPr>
          <p:spPr>
            <a:xfrm>
              <a:off x="3667451" y="2778085"/>
              <a:ext cx="725473" cy="13323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5" idx="4"/>
              <a:endCxn id="8" idx="1"/>
            </p:cNvCxnSpPr>
            <p:nvPr/>
          </p:nvCxnSpPr>
          <p:spPr>
            <a:xfrm>
              <a:off x="4700827" y="2708368"/>
              <a:ext cx="228688" cy="3942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7" idx="5"/>
              <a:endCxn id="9" idx="1"/>
            </p:cNvCxnSpPr>
            <p:nvPr/>
          </p:nvCxnSpPr>
          <p:spPr>
            <a:xfrm>
              <a:off x="4518648" y="4424838"/>
              <a:ext cx="1139839" cy="10452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1" idx="4"/>
              <a:endCxn id="9" idx="7"/>
            </p:cNvCxnSpPr>
            <p:nvPr/>
          </p:nvCxnSpPr>
          <p:spPr>
            <a:xfrm flipH="1">
              <a:off x="5909935" y="3807798"/>
              <a:ext cx="300365" cy="16622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6569003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cxnSp>
          <p:nvCxnSpPr>
            <p:cNvPr id="40" name="Straight Arrow Connector 39"/>
            <p:cNvCxnSpPr>
              <a:stCxn id="6" idx="4"/>
              <a:endCxn id="11" idx="1"/>
            </p:cNvCxnSpPr>
            <p:nvPr/>
          </p:nvCxnSpPr>
          <p:spPr>
            <a:xfrm>
              <a:off x="5499100" y="2743200"/>
              <a:ext cx="585476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4"/>
              <a:endCxn id="11" idx="7"/>
            </p:cNvCxnSpPr>
            <p:nvPr/>
          </p:nvCxnSpPr>
          <p:spPr>
            <a:xfrm flipH="1">
              <a:off x="6336024" y="2743200"/>
              <a:ext cx="410779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9" idx="4"/>
            </p:cNvCxnSpPr>
            <p:nvPr/>
          </p:nvCxnSpPr>
          <p:spPr>
            <a:xfrm>
              <a:off x="5784211" y="5784427"/>
              <a:ext cx="0" cy="3008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5233039" y="2374900"/>
            <a:ext cx="2298061" cy="978554"/>
            <a:chOff x="5233039" y="2374900"/>
            <a:chExt cx="2298061" cy="978554"/>
          </a:xfrm>
        </p:grpSpPr>
        <p:sp>
          <p:nvSpPr>
            <p:cNvPr id="50" name="Oval 49"/>
            <p:cNvSpPr/>
            <p:nvPr/>
          </p:nvSpPr>
          <p:spPr>
            <a:xfrm>
              <a:off x="7200900" y="3048654"/>
              <a:ext cx="3302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</a:t>
              </a:r>
              <a:endParaRPr lang="en-US" dirty="0"/>
            </a:p>
          </p:txBody>
        </p:sp>
        <p:cxnSp>
          <p:nvCxnSpPr>
            <p:cNvPr id="52" name="Curved Connector 51"/>
            <p:cNvCxnSpPr>
              <a:stCxn id="6" idx="7"/>
              <a:endCxn id="50" idx="0"/>
            </p:cNvCxnSpPr>
            <p:nvPr/>
          </p:nvCxnSpPr>
          <p:spPr>
            <a:xfrm rot="16200000" flipH="1">
              <a:off x="6185503" y="1868157"/>
              <a:ext cx="619818" cy="1741176"/>
            </a:xfrm>
            <a:prstGeom prst="curvedConnector3">
              <a:avLst>
                <a:gd name="adj1" fmla="val -4558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urved Connector 53"/>
            <p:cNvCxnSpPr>
              <a:stCxn id="6" idx="0"/>
              <a:endCxn id="50" idx="7"/>
            </p:cNvCxnSpPr>
            <p:nvPr/>
          </p:nvCxnSpPr>
          <p:spPr>
            <a:xfrm rot="16200000" flipH="1">
              <a:off x="6131725" y="1742274"/>
              <a:ext cx="718391" cy="1983643"/>
            </a:xfrm>
            <a:prstGeom prst="curvedConnector3">
              <a:avLst>
                <a:gd name="adj1" fmla="val -5126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8" idx="6"/>
              <a:endCxn id="50" idx="2"/>
            </p:cNvCxnSpPr>
            <p:nvPr/>
          </p:nvCxnSpPr>
          <p:spPr>
            <a:xfrm flipV="1">
              <a:off x="5233039" y="3201054"/>
              <a:ext cx="1967861" cy="317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2" name="Oval 61"/>
          <p:cNvSpPr/>
          <p:nvPr/>
        </p:nvSpPr>
        <p:spPr>
          <a:xfrm>
            <a:off x="7152542" y="3569712"/>
            <a:ext cx="330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63" name="Straight Connector 62"/>
          <p:cNvCxnSpPr>
            <a:stCxn id="11" idx="5"/>
            <a:endCxn id="62" idx="2"/>
          </p:cNvCxnSpPr>
          <p:nvPr/>
        </p:nvCxnSpPr>
        <p:spPr>
          <a:xfrm flipV="1">
            <a:off x="6336024" y="3722112"/>
            <a:ext cx="816518" cy="317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0" idx="3"/>
            <a:endCxn id="62" idx="1"/>
          </p:cNvCxnSpPr>
          <p:nvPr/>
        </p:nvCxnSpPr>
        <p:spPr>
          <a:xfrm flipH="1">
            <a:off x="7200899" y="3308817"/>
            <a:ext cx="48358" cy="305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0" idx="5"/>
            <a:endCxn id="62" idx="7"/>
          </p:cNvCxnSpPr>
          <p:nvPr/>
        </p:nvCxnSpPr>
        <p:spPr>
          <a:xfrm flipH="1">
            <a:off x="7434385" y="3308817"/>
            <a:ext cx="48358" cy="305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5143500" y="4541019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+</a:t>
            </a:r>
            <a:endParaRPr lang="en-US" sz="2000" dirty="0"/>
          </a:p>
        </p:txBody>
      </p:sp>
      <p:sp>
        <p:nvSpPr>
          <p:cNvPr id="70" name="Oval 69"/>
          <p:cNvSpPr/>
          <p:nvPr/>
        </p:nvSpPr>
        <p:spPr>
          <a:xfrm>
            <a:off x="4305300" y="5416127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+</a:t>
            </a:r>
            <a:endParaRPr lang="en-US" sz="2000" dirty="0"/>
          </a:p>
        </p:txBody>
      </p:sp>
      <p:cxnSp>
        <p:nvCxnSpPr>
          <p:cNvPr id="71" name="Straight Arrow Connector 70"/>
          <p:cNvCxnSpPr>
            <a:stCxn id="69" idx="3"/>
            <a:endCxn id="70" idx="7"/>
          </p:cNvCxnSpPr>
          <p:nvPr/>
        </p:nvCxnSpPr>
        <p:spPr>
          <a:xfrm flipH="1">
            <a:off x="4608824" y="4855383"/>
            <a:ext cx="586752" cy="614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8" idx="4"/>
            <a:endCxn id="69" idx="1"/>
          </p:cNvCxnSpPr>
          <p:nvPr/>
        </p:nvCxnSpPr>
        <p:spPr>
          <a:xfrm>
            <a:off x="5055239" y="3416954"/>
            <a:ext cx="140337" cy="1178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11" idx="3"/>
            <a:endCxn id="69" idx="6"/>
          </p:cNvCxnSpPr>
          <p:nvPr/>
        </p:nvCxnSpPr>
        <p:spPr>
          <a:xfrm flipH="1">
            <a:off x="5499100" y="3753862"/>
            <a:ext cx="585476" cy="971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7" idx="4"/>
            <a:endCxn id="70" idx="0"/>
          </p:cNvCxnSpPr>
          <p:nvPr/>
        </p:nvCxnSpPr>
        <p:spPr>
          <a:xfrm>
            <a:off x="4392924" y="4478774"/>
            <a:ext cx="90176" cy="937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0" idx="6"/>
            <a:endCxn id="9" idx="2"/>
          </p:cNvCxnSpPr>
          <p:nvPr/>
        </p:nvCxnSpPr>
        <p:spPr>
          <a:xfrm>
            <a:off x="4660900" y="5600277"/>
            <a:ext cx="94551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>
            <a:off x="8724283" y="2340068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164" name="Oval 163"/>
          <p:cNvSpPr/>
          <p:nvPr/>
        </p:nvSpPr>
        <p:spPr>
          <a:xfrm>
            <a:off x="8187780" y="2978409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*</a:t>
            </a:r>
            <a:endParaRPr lang="en-US" sz="2000" dirty="0"/>
          </a:p>
        </p:txBody>
      </p:sp>
      <p:cxnSp>
        <p:nvCxnSpPr>
          <p:cNvPr id="165" name="Curved Connector 164"/>
          <p:cNvCxnSpPr>
            <a:stCxn id="6" idx="1"/>
            <a:endCxn id="164" idx="1"/>
          </p:cNvCxnSpPr>
          <p:nvPr/>
        </p:nvCxnSpPr>
        <p:spPr>
          <a:xfrm rot="16200000" flipH="1">
            <a:off x="6504861" y="1297350"/>
            <a:ext cx="603509" cy="2866480"/>
          </a:xfrm>
          <a:prstGeom prst="curvedConnector3">
            <a:avLst>
              <a:gd name="adj1" fmla="val -10784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163" idx="3"/>
            <a:endCxn id="164" idx="7"/>
          </p:cNvCxnSpPr>
          <p:nvPr/>
        </p:nvCxnSpPr>
        <p:spPr>
          <a:xfrm flipH="1">
            <a:off x="8491304" y="2654432"/>
            <a:ext cx="285055" cy="377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8013700" y="3572504"/>
            <a:ext cx="330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177" name="Straight Connector 176"/>
          <p:cNvCxnSpPr>
            <a:stCxn id="62" idx="6"/>
            <a:endCxn id="176" idx="2"/>
          </p:cNvCxnSpPr>
          <p:nvPr/>
        </p:nvCxnSpPr>
        <p:spPr>
          <a:xfrm>
            <a:off x="7482742" y="3722112"/>
            <a:ext cx="530958" cy="27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4" name="Curved Connector 183"/>
          <p:cNvCxnSpPr>
            <a:stCxn id="6" idx="1"/>
            <a:endCxn id="176" idx="1"/>
          </p:cNvCxnSpPr>
          <p:nvPr/>
        </p:nvCxnSpPr>
        <p:spPr>
          <a:xfrm rot="16200000" flipH="1">
            <a:off x="6123563" y="1678648"/>
            <a:ext cx="1188305" cy="2688681"/>
          </a:xfrm>
          <a:prstGeom prst="curvedConnector3">
            <a:avLst>
              <a:gd name="adj1" fmla="val -504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164" idx="4"/>
            <a:endCxn id="176" idx="7"/>
          </p:cNvCxnSpPr>
          <p:nvPr/>
        </p:nvCxnSpPr>
        <p:spPr>
          <a:xfrm flipH="1">
            <a:off x="8295543" y="3346709"/>
            <a:ext cx="70037" cy="270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07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94784" y="2395851"/>
            <a:ext cx="9781309" cy="332509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27000">
                <a:schemeClr val="accent5">
                  <a:lumMod val="20000"/>
                  <a:lumOff val="80000"/>
                </a:schemeClr>
              </a:gs>
              <a:gs pos="62000">
                <a:schemeClr val="accent4">
                  <a:lumMod val="10000"/>
                  <a:lumOff val="90000"/>
                </a:schemeClr>
              </a:gs>
              <a:gs pos="100000">
                <a:schemeClr val="accent4">
                  <a:lumMod val="10000"/>
                  <a:lumOff val="9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vs Enumerative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740237"/>
          </a:xfrm>
        </p:spPr>
        <p:txBody>
          <a:bodyPr/>
          <a:lstStyle/>
          <a:p>
            <a:r>
              <a:rPr lang="en-US" dirty="0" smtClean="0"/>
              <a:t>The boundary between them is not crisp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58909" y="3219796"/>
            <a:ext cx="1584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Basic bottom-up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00225" y="4058396"/>
            <a:ext cx="10459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Stochastic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08370" y="5721548"/>
            <a:ext cx="180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Enumerative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340494" y="5721548"/>
            <a:ext cx="1331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Symbolic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71037" y="3537847"/>
            <a:ext cx="21609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Hierarchical Bottom-up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3876" y="4260062"/>
            <a:ext cx="10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Top-down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90983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E-Graph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55022"/>
            <a:ext cx="2222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(x+2*y)+4*y</a:t>
            </a:r>
            <a:endParaRPr lang="en-US" sz="3200" dirty="0"/>
          </a:p>
        </p:txBody>
      </p:sp>
      <p:cxnSp>
        <p:nvCxnSpPr>
          <p:cNvPr id="25" name="Straight Arrow Connector 24"/>
          <p:cNvCxnSpPr>
            <a:stCxn id="6" idx="4"/>
            <a:endCxn id="8" idx="7"/>
          </p:cNvCxnSpPr>
          <p:nvPr/>
        </p:nvCxnSpPr>
        <p:spPr>
          <a:xfrm flipH="1">
            <a:off x="5180963" y="2743200"/>
            <a:ext cx="318137" cy="359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oup 195"/>
          <p:cNvGrpSpPr/>
          <p:nvPr/>
        </p:nvGrpSpPr>
        <p:grpSpPr>
          <a:xfrm>
            <a:off x="3489651" y="2340068"/>
            <a:ext cx="3434952" cy="3745178"/>
            <a:chOff x="3489651" y="2340068"/>
            <a:chExt cx="3434952" cy="3745178"/>
          </a:xfrm>
        </p:grpSpPr>
        <p:sp>
          <p:nvSpPr>
            <p:cNvPr id="5" name="Oval 4"/>
            <p:cNvSpPr/>
            <p:nvPr/>
          </p:nvSpPr>
          <p:spPr>
            <a:xfrm>
              <a:off x="3489651" y="2409785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5321300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215124" y="411047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877439" y="304865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606411" y="5416127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032500" y="343949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cxnSp>
          <p:nvCxnSpPr>
            <p:cNvPr id="13" name="Straight Arrow Connector 12"/>
            <p:cNvCxnSpPr>
              <a:stCxn id="8" idx="4"/>
              <a:endCxn id="7" idx="0"/>
            </p:cNvCxnSpPr>
            <p:nvPr/>
          </p:nvCxnSpPr>
          <p:spPr>
            <a:xfrm flipH="1">
              <a:off x="4392924" y="3416954"/>
              <a:ext cx="662315" cy="6935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523027" y="234006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>
              <a:stCxn id="5" idx="4"/>
              <a:endCxn id="7" idx="0"/>
            </p:cNvCxnSpPr>
            <p:nvPr/>
          </p:nvCxnSpPr>
          <p:spPr>
            <a:xfrm>
              <a:off x="3667451" y="2778085"/>
              <a:ext cx="725473" cy="13323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5" idx="4"/>
              <a:endCxn id="8" idx="1"/>
            </p:cNvCxnSpPr>
            <p:nvPr/>
          </p:nvCxnSpPr>
          <p:spPr>
            <a:xfrm>
              <a:off x="4700827" y="2708368"/>
              <a:ext cx="228688" cy="3942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7" idx="5"/>
              <a:endCxn id="9" idx="1"/>
            </p:cNvCxnSpPr>
            <p:nvPr/>
          </p:nvCxnSpPr>
          <p:spPr>
            <a:xfrm>
              <a:off x="4518648" y="4424838"/>
              <a:ext cx="1139839" cy="10452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1" idx="4"/>
              <a:endCxn id="9" idx="7"/>
            </p:cNvCxnSpPr>
            <p:nvPr/>
          </p:nvCxnSpPr>
          <p:spPr>
            <a:xfrm flipH="1">
              <a:off x="5909935" y="3807798"/>
              <a:ext cx="300365" cy="16622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6569003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cxnSp>
          <p:nvCxnSpPr>
            <p:cNvPr id="40" name="Straight Arrow Connector 39"/>
            <p:cNvCxnSpPr>
              <a:stCxn id="6" idx="4"/>
              <a:endCxn id="11" idx="1"/>
            </p:cNvCxnSpPr>
            <p:nvPr/>
          </p:nvCxnSpPr>
          <p:spPr>
            <a:xfrm>
              <a:off x="5499100" y="2743200"/>
              <a:ext cx="585476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4"/>
              <a:endCxn id="11" idx="7"/>
            </p:cNvCxnSpPr>
            <p:nvPr/>
          </p:nvCxnSpPr>
          <p:spPr>
            <a:xfrm flipH="1">
              <a:off x="6336024" y="2743200"/>
              <a:ext cx="410779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9" idx="4"/>
            </p:cNvCxnSpPr>
            <p:nvPr/>
          </p:nvCxnSpPr>
          <p:spPr>
            <a:xfrm>
              <a:off x="5784211" y="5784427"/>
              <a:ext cx="0" cy="3008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5233039" y="2374900"/>
            <a:ext cx="2298061" cy="978554"/>
            <a:chOff x="5233039" y="2374900"/>
            <a:chExt cx="2298061" cy="978554"/>
          </a:xfrm>
        </p:grpSpPr>
        <p:sp>
          <p:nvSpPr>
            <p:cNvPr id="50" name="Oval 49"/>
            <p:cNvSpPr/>
            <p:nvPr/>
          </p:nvSpPr>
          <p:spPr>
            <a:xfrm>
              <a:off x="7200900" y="3048654"/>
              <a:ext cx="3302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</a:t>
              </a:r>
              <a:endParaRPr lang="en-US" dirty="0"/>
            </a:p>
          </p:txBody>
        </p:sp>
        <p:cxnSp>
          <p:nvCxnSpPr>
            <p:cNvPr id="52" name="Curved Connector 51"/>
            <p:cNvCxnSpPr>
              <a:stCxn id="6" idx="7"/>
              <a:endCxn id="50" idx="0"/>
            </p:cNvCxnSpPr>
            <p:nvPr/>
          </p:nvCxnSpPr>
          <p:spPr>
            <a:xfrm rot="16200000" flipH="1">
              <a:off x="6185503" y="1868157"/>
              <a:ext cx="619818" cy="1741176"/>
            </a:xfrm>
            <a:prstGeom prst="curvedConnector3">
              <a:avLst>
                <a:gd name="adj1" fmla="val -4558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urved Connector 53"/>
            <p:cNvCxnSpPr>
              <a:stCxn id="6" idx="0"/>
              <a:endCxn id="50" idx="7"/>
            </p:cNvCxnSpPr>
            <p:nvPr/>
          </p:nvCxnSpPr>
          <p:spPr>
            <a:xfrm rot="16200000" flipH="1">
              <a:off x="6131725" y="1742274"/>
              <a:ext cx="718391" cy="1983643"/>
            </a:xfrm>
            <a:prstGeom prst="curvedConnector3">
              <a:avLst>
                <a:gd name="adj1" fmla="val -5126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8" idx="6"/>
              <a:endCxn id="50" idx="2"/>
            </p:cNvCxnSpPr>
            <p:nvPr/>
          </p:nvCxnSpPr>
          <p:spPr>
            <a:xfrm flipV="1">
              <a:off x="5233039" y="3201054"/>
              <a:ext cx="1967861" cy="317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2" name="Oval 61"/>
          <p:cNvSpPr/>
          <p:nvPr/>
        </p:nvSpPr>
        <p:spPr>
          <a:xfrm>
            <a:off x="7152542" y="3569712"/>
            <a:ext cx="330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63" name="Straight Connector 62"/>
          <p:cNvCxnSpPr>
            <a:stCxn id="11" idx="5"/>
            <a:endCxn id="62" idx="2"/>
          </p:cNvCxnSpPr>
          <p:nvPr/>
        </p:nvCxnSpPr>
        <p:spPr>
          <a:xfrm flipV="1">
            <a:off x="6336024" y="3722112"/>
            <a:ext cx="816518" cy="317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0" idx="3"/>
            <a:endCxn id="62" idx="1"/>
          </p:cNvCxnSpPr>
          <p:nvPr/>
        </p:nvCxnSpPr>
        <p:spPr>
          <a:xfrm flipH="1">
            <a:off x="7200899" y="3308817"/>
            <a:ext cx="48358" cy="305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0" idx="5"/>
            <a:endCxn id="62" idx="7"/>
          </p:cNvCxnSpPr>
          <p:nvPr/>
        </p:nvCxnSpPr>
        <p:spPr>
          <a:xfrm flipH="1">
            <a:off x="7434385" y="3308817"/>
            <a:ext cx="48358" cy="305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5143500" y="4541019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+</a:t>
            </a:r>
            <a:endParaRPr lang="en-US" sz="2000" dirty="0"/>
          </a:p>
        </p:txBody>
      </p:sp>
      <p:sp>
        <p:nvSpPr>
          <p:cNvPr id="70" name="Oval 69"/>
          <p:cNvSpPr/>
          <p:nvPr/>
        </p:nvSpPr>
        <p:spPr>
          <a:xfrm>
            <a:off x="4305300" y="5416127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+</a:t>
            </a:r>
            <a:endParaRPr lang="en-US" sz="2000" dirty="0"/>
          </a:p>
        </p:txBody>
      </p:sp>
      <p:cxnSp>
        <p:nvCxnSpPr>
          <p:cNvPr id="71" name="Straight Arrow Connector 70"/>
          <p:cNvCxnSpPr>
            <a:stCxn id="69" idx="3"/>
            <a:endCxn id="70" idx="7"/>
          </p:cNvCxnSpPr>
          <p:nvPr/>
        </p:nvCxnSpPr>
        <p:spPr>
          <a:xfrm flipH="1">
            <a:off x="4608824" y="4855383"/>
            <a:ext cx="586752" cy="614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8" idx="4"/>
            <a:endCxn id="69" idx="1"/>
          </p:cNvCxnSpPr>
          <p:nvPr/>
        </p:nvCxnSpPr>
        <p:spPr>
          <a:xfrm>
            <a:off x="5055239" y="3416954"/>
            <a:ext cx="140337" cy="1178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11" idx="3"/>
            <a:endCxn id="69" idx="6"/>
          </p:cNvCxnSpPr>
          <p:nvPr/>
        </p:nvCxnSpPr>
        <p:spPr>
          <a:xfrm flipH="1">
            <a:off x="5499100" y="3753862"/>
            <a:ext cx="585476" cy="971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7" idx="4"/>
            <a:endCxn id="70" idx="0"/>
          </p:cNvCxnSpPr>
          <p:nvPr/>
        </p:nvCxnSpPr>
        <p:spPr>
          <a:xfrm>
            <a:off x="4392924" y="4478774"/>
            <a:ext cx="90176" cy="937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0" idx="6"/>
            <a:endCxn id="9" idx="2"/>
          </p:cNvCxnSpPr>
          <p:nvPr/>
        </p:nvCxnSpPr>
        <p:spPr>
          <a:xfrm>
            <a:off x="4660900" y="5600277"/>
            <a:ext cx="94551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6131577" y="4536960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*</a:t>
            </a:r>
            <a:endParaRPr lang="en-US" sz="2000" dirty="0"/>
          </a:p>
        </p:txBody>
      </p:sp>
      <p:sp>
        <p:nvSpPr>
          <p:cNvPr id="92" name="Oval 91"/>
          <p:cNvSpPr/>
          <p:nvPr/>
        </p:nvSpPr>
        <p:spPr>
          <a:xfrm>
            <a:off x="6350637" y="3978581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cxnSp>
        <p:nvCxnSpPr>
          <p:cNvPr id="94" name="Straight Arrow Connector 93"/>
          <p:cNvCxnSpPr>
            <a:stCxn id="6" idx="4"/>
            <a:endCxn id="91" idx="1"/>
          </p:cNvCxnSpPr>
          <p:nvPr/>
        </p:nvCxnSpPr>
        <p:spPr>
          <a:xfrm>
            <a:off x="5499100" y="2743200"/>
            <a:ext cx="684553" cy="1847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92" idx="4"/>
            <a:endCxn id="91" idx="7"/>
          </p:cNvCxnSpPr>
          <p:nvPr/>
        </p:nvCxnSpPr>
        <p:spPr>
          <a:xfrm flipH="1">
            <a:off x="6435101" y="4346881"/>
            <a:ext cx="93336" cy="244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69" idx="6"/>
            <a:endCxn id="91" idx="2"/>
          </p:cNvCxnSpPr>
          <p:nvPr/>
        </p:nvCxnSpPr>
        <p:spPr>
          <a:xfrm flipV="1">
            <a:off x="5499100" y="4721110"/>
            <a:ext cx="632477" cy="4059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>
            <a:off x="8724283" y="2340068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164" name="Oval 163"/>
          <p:cNvSpPr/>
          <p:nvPr/>
        </p:nvSpPr>
        <p:spPr>
          <a:xfrm>
            <a:off x="8187780" y="2978409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*</a:t>
            </a:r>
            <a:endParaRPr lang="en-US" sz="2000" dirty="0"/>
          </a:p>
        </p:txBody>
      </p:sp>
      <p:cxnSp>
        <p:nvCxnSpPr>
          <p:cNvPr id="165" name="Curved Connector 164"/>
          <p:cNvCxnSpPr>
            <a:stCxn id="6" idx="1"/>
            <a:endCxn id="164" idx="1"/>
          </p:cNvCxnSpPr>
          <p:nvPr/>
        </p:nvCxnSpPr>
        <p:spPr>
          <a:xfrm rot="16200000" flipH="1">
            <a:off x="6504861" y="1297350"/>
            <a:ext cx="603509" cy="2866480"/>
          </a:xfrm>
          <a:prstGeom prst="curvedConnector3">
            <a:avLst>
              <a:gd name="adj1" fmla="val -10784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163" idx="3"/>
            <a:endCxn id="164" idx="7"/>
          </p:cNvCxnSpPr>
          <p:nvPr/>
        </p:nvCxnSpPr>
        <p:spPr>
          <a:xfrm flipH="1">
            <a:off x="8491304" y="2654432"/>
            <a:ext cx="285055" cy="377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8013700" y="3572504"/>
            <a:ext cx="330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177" name="Straight Connector 176"/>
          <p:cNvCxnSpPr>
            <a:stCxn id="62" idx="6"/>
            <a:endCxn id="176" idx="2"/>
          </p:cNvCxnSpPr>
          <p:nvPr/>
        </p:nvCxnSpPr>
        <p:spPr>
          <a:xfrm>
            <a:off x="7482742" y="3722112"/>
            <a:ext cx="530958" cy="27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4" name="Curved Connector 183"/>
          <p:cNvCxnSpPr>
            <a:stCxn id="6" idx="1"/>
            <a:endCxn id="176" idx="1"/>
          </p:cNvCxnSpPr>
          <p:nvPr/>
        </p:nvCxnSpPr>
        <p:spPr>
          <a:xfrm rot="16200000" flipH="1">
            <a:off x="6123563" y="1678648"/>
            <a:ext cx="1188305" cy="2688681"/>
          </a:xfrm>
          <a:prstGeom prst="curvedConnector3">
            <a:avLst>
              <a:gd name="adj1" fmla="val -504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164" idx="4"/>
            <a:endCxn id="176" idx="7"/>
          </p:cNvCxnSpPr>
          <p:nvPr/>
        </p:nvCxnSpPr>
        <p:spPr>
          <a:xfrm flipH="1">
            <a:off x="8295543" y="3346709"/>
            <a:ext cx="70037" cy="270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1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E-Graph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55022"/>
            <a:ext cx="22220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(x+2*y)+4*y</a:t>
            </a:r>
            <a:endParaRPr lang="en-US" sz="3200" dirty="0"/>
          </a:p>
        </p:txBody>
      </p:sp>
      <p:cxnSp>
        <p:nvCxnSpPr>
          <p:cNvPr id="25" name="Straight Arrow Connector 24"/>
          <p:cNvCxnSpPr>
            <a:stCxn id="6" idx="4"/>
            <a:endCxn id="8" idx="7"/>
          </p:cNvCxnSpPr>
          <p:nvPr/>
        </p:nvCxnSpPr>
        <p:spPr>
          <a:xfrm flipH="1">
            <a:off x="5180963" y="2743200"/>
            <a:ext cx="318137" cy="359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oup 195"/>
          <p:cNvGrpSpPr/>
          <p:nvPr/>
        </p:nvGrpSpPr>
        <p:grpSpPr>
          <a:xfrm>
            <a:off x="3489651" y="2340068"/>
            <a:ext cx="3434952" cy="3745178"/>
            <a:chOff x="3489651" y="2340068"/>
            <a:chExt cx="3434952" cy="3745178"/>
          </a:xfrm>
        </p:grpSpPr>
        <p:sp>
          <p:nvSpPr>
            <p:cNvPr id="5" name="Oval 4"/>
            <p:cNvSpPr/>
            <p:nvPr/>
          </p:nvSpPr>
          <p:spPr>
            <a:xfrm>
              <a:off x="3489651" y="2409785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x</a:t>
              </a:r>
              <a:endParaRPr lang="en-US" sz="2000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5321300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y</a:t>
              </a:r>
              <a:endParaRPr lang="en-US" sz="200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215124" y="411047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4877439" y="3048654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606411" y="5416127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</a:t>
              </a:r>
              <a:endParaRPr lang="en-US" sz="20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032500" y="343949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*</a:t>
              </a:r>
              <a:endParaRPr lang="en-US" sz="2000" dirty="0"/>
            </a:p>
          </p:txBody>
        </p:sp>
        <p:cxnSp>
          <p:nvCxnSpPr>
            <p:cNvPr id="13" name="Straight Arrow Connector 12"/>
            <p:cNvCxnSpPr>
              <a:stCxn id="8" idx="4"/>
              <a:endCxn id="7" idx="0"/>
            </p:cNvCxnSpPr>
            <p:nvPr/>
          </p:nvCxnSpPr>
          <p:spPr>
            <a:xfrm flipH="1">
              <a:off x="4392924" y="3416954"/>
              <a:ext cx="662315" cy="6935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4523027" y="2340068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2</a:t>
              </a:r>
              <a:endParaRPr lang="en-US" sz="2000" dirty="0"/>
            </a:p>
          </p:txBody>
        </p:sp>
        <p:cxnSp>
          <p:nvCxnSpPr>
            <p:cNvPr id="19" name="Straight Arrow Connector 18"/>
            <p:cNvCxnSpPr>
              <a:stCxn id="5" idx="4"/>
              <a:endCxn id="7" idx="0"/>
            </p:cNvCxnSpPr>
            <p:nvPr/>
          </p:nvCxnSpPr>
          <p:spPr>
            <a:xfrm>
              <a:off x="3667451" y="2778085"/>
              <a:ext cx="725473" cy="13323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5" idx="4"/>
              <a:endCxn id="8" idx="1"/>
            </p:cNvCxnSpPr>
            <p:nvPr/>
          </p:nvCxnSpPr>
          <p:spPr>
            <a:xfrm>
              <a:off x="4700827" y="2708368"/>
              <a:ext cx="228688" cy="3942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7" idx="5"/>
              <a:endCxn id="9" idx="1"/>
            </p:cNvCxnSpPr>
            <p:nvPr/>
          </p:nvCxnSpPr>
          <p:spPr>
            <a:xfrm>
              <a:off x="4518648" y="4424838"/>
              <a:ext cx="1139839" cy="10452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1" idx="4"/>
              <a:endCxn id="9" idx="7"/>
            </p:cNvCxnSpPr>
            <p:nvPr/>
          </p:nvCxnSpPr>
          <p:spPr>
            <a:xfrm flipH="1">
              <a:off x="5909935" y="3807798"/>
              <a:ext cx="300365" cy="16622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6569003" y="2374900"/>
              <a:ext cx="355600" cy="368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4</a:t>
              </a:r>
              <a:endParaRPr lang="en-US" sz="2000" dirty="0"/>
            </a:p>
          </p:txBody>
        </p:sp>
        <p:cxnSp>
          <p:nvCxnSpPr>
            <p:cNvPr id="40" name="Straight Arrow Connector 39"/>
            <p:cNvCxnSpPr>
              <a:stCxn id="6" idx="4"/>
              <a:endCxn id="11" idx="1"/>
            </p:cNvCxnSpPr>
            <p:nvPr/>
          </p:nvCxnSpPr>
          <p:spPr>
            <a:xfrm>
              <a:off x="5499100" y="2743200"/>
              <a:ext cx="585476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4"/>
              <a:endCxn id="11" idx="7"/>
            </p:cNvCxnSpPr>
            <p:nvPr/>
          </p:nvCxnSpPr>
          <p:spPr>
            <a:xfrm flipH="1">
              <a:off x="6336024" y="2743200"/>
              <a:ext cx="410779" cy="7502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9" idx="4"/>
            </p:cNvCxnSpPr>
            <p:nvPr/>
          </p:nvCxnSpPr>
          <p:spPr>
            <a:xfrm>
              <a:off x="5784211" y="5784427"/>
              <a:ext cx="0" cy="3008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5233039" y="2374900"/>
            <a:ext cx="2298061" cy="978554"/>
            <a:chOff x="5233039" y="2374900"/>
            <a:chExt cx="2298061" cy="978554"/>
          </a:xfrm>
        </p:grpSpPr>
        <p:sp>
          <p:nvSpPr>
            <p:cNvPr id="50" name="Oval 49"/>
            <p:cNvSpPr/>
            <p:nvPr/>
          </p:nvSpPr>
          <p:spPr>
            <a:xfrm>
              <a:off x="7200900" y="3048654"/>
              <a:ext cx="3302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</a:t>
              </a:r>
              <a:endParaRPr lang="en-US" dirty="0"/>
            </a:p>
          </p:txBody>
        </p:sp>
        <p:cxnSp>
          <p:nvCxnSpPr>
            <p:cNvPr id="52" name="Curved Connector 51"/>
            <p:cNvCxnSpPr>
              <a:stCxn id="6" idx="7"/>
              <a:endCxn id="50" idx="0"/>
            </p:cNvCxnSpPr>
            <p:nvPr/>
          </p:nvCxnSpPr>
          <p:spPr>
            <a:xfrm rot="16200000" flipH="1">
              <a:off x="6185503" y="1868157"/>
              <a:ext cx="619818" cy="1741176"/>
            </a:xfrm>
            <a:prstGeom prst="curvedConnector3">
              <a:avLst>
                <a:gd name="adj1" fmla="val -45584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urved Connector 53"/>
            <p:cNvCxnSpPr>
              <a:stCxn id="6" idx="0"/>
              <a:endCxn id="50" idx="7"/>
            </p:cNvCxnSpPr>
            <p:nvPr/>
          </p:nvCxnSpPr>
          <p:spPr>
            <a:xfrm rot="16200000" flipH="1">
              <a:off x="6131725" y="1742274"/>
              <a:ext cx="718391" cy="1983643"/>
            </a:xfrm>
            <a:prstGeom prst="curvedConnector3">
              <a:avLst>
                <a:gd name="adj1" fmla="val -51267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8" idx="6"/>
              <a:endCxn id="50" idx="2"/>
            </p:cNvCxnSpPr>
            <p:nvPr/>
          </p:nvCxnSpPr>
          <p:spPr>
            <a:xfrm flipV="1">
              <a:off x="5233039" y="3201054"/>
              <a:ext cx="1967861" cy="3175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2" name="Oval 61"/>
          <p:cNvSpPr/>
          <p:nvPr/>
        </p:nvSpPr>
        <p:spPr>
          <a:xfrm>
            <a:off x="7152542" y="3569712"/>
            <a:ext cx="330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63" name="Straight Connector 62"/>
          <p:cNvCxnSpPr>
            <a:stCxn id="11" idx="5"/>
            <a:endCxn id="62" idx="2"/>
          </p:cNvCxnSpPr>
          <p:nvPr/>
        </p:nvCxnSpPr>
        <p:spPr>
          <a:xfrm flipV="1">
            <a:off x="6336024" y="3722112"/>
            <a:ext cx="816518" cy="317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0" idx="3"/>
            <a:endCxn id="62" idx="1"/>
          </p:cNvCxnSpPr>
          <p:nvPr/>
        </p:nvCxnSpPr>
        <p:spPr>
          <a:xfrm flipH="1">
            <a:off x="7200899" y="3308817"/>
            <a:ext cx="48358" cy="305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0" idx="5"/>
            <a:endCxn id="62" idx="7"/>
          </p:cNvCxnSpPr>
          <p:nvPr/>
        </p:nvCxnSpPr>
        <p:spPr>
          <a:xfrm flipH="1">
            <a:off x="7434385" y="3308817"/>
            <a:ext cx="48358" cy="305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5143500" y="4541019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+</a:t>
            </a:r>
            <a:endParaRPr lang="en-US" sz="2000" dirty="0"/>
          </a:p>
        </p:txBody>
      </p:sp>
      <p:sp>
        <p:nvSpPr>
          <p:cNvPr id="70" name="Oval 69"/>
          <p:cNvSpPr/>
          <p:nvPr/>
        </p:nvSpPr>
        <p:spPr>
          <a:xfrm>
            <a:off x="4305300" y="5416127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+</a:t>
            </a:r>
            <a:endParaRPr lang="en-US" sz="2000" dirty="0"/>
          </a:p>
        </p:txBody>
      </p:sp>
      <p:cxnSp>
        <p:nvCxnSpPr>
          <p:cNvPr id="71" name="Straight Arrow Connector 70"/>
          <p:cNvCxnSpPr>
            <a:stCxn id="69" idx="3"/>
            <a:endCxn id="70" idx="7"/>
          </p:cNvCxnSpPr>
          <p:nvPr/>
        </p:nvCxnSpPr>
        <p:spPr>
          <a:xfrm flipH="1">
            <a:off x="4608824" y="4855383"/>
            <a:ext cx="586752" cy="614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8" idx="4"/>
            <a:endCxn id="69" idx="1"/>
          </p:cNvCxnSpPr>
          <p:nvPr/>
        </p:nvCxnSpPr>
        <p:spPr>
          <a:xfrm>
            <a:off x="5055239" y="3416954"/>
            <a:ext cx="140337" cy="1178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11" idx="3"/>
            <a:endCxn id="69" idx="6"/>
          </p:cNvCxnSpPr>
          <p:nvPr/>
        </p:nvCxnSpPr>
        <p:spPr>
          <a:xfrm flipH="1">
            <a:off x="5499100" y="3753862"/>
            <a:ext cx="585476" cy="971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7" idx="4"/>
            <a:endCxn id="70" idx="0"/>
          </p:cNvCxnSpPr>
          <p:nvPr/>
        </p:nvCxnSpPr>
        <p:spPr>
          <a:xfrm>
            <a:off x="4392924" y="4478774"/>
            <a:ext cx="90176" cy="937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0" idx="6"/>
            <a:endCxn id="9" idx="2"/>
          </p:cNvCxnSpPr>
          <p:nvPr/>
        </p:nvCxnSpPr>
        <p:spPr>
          <a:xfrm>
            <a:off x="4660900" y="5600277"/>
            <a:ext cx="94551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6131577" y="4536960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*</a:t>
            </a:r>
            <a:endParaRPr lang="en-US" sz="2000" dirty="0"/>
          </a:p>
        </p:txBody>
      </p:sp>
      <p:sp>
        <p:nvSpPr>
          <p:cNvPr id="92" name="Oval 91"/>
          <p:cNvSpPr/>
          <p:nvPr/>
        </p:nvSpPr>
        <p:spPr>
          <a:xfrm>
            <a:off x="6350637" y="3978581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6</a:t>
            </a:r>
            <a:endParaRPr lang="en-US" sz="2000" dirty="0"/>
          </a:p>
        </p:txBody>
      </p:sp>
      <p:cxnSp>
        <p:nvCxnSpPr>
          <p:cNvPr id="94" name="Straight Arrow Connector 93"/>
          <p:cNvCxnSpPr>
            <a:stCxn id="6" idx="4"/>
            <a:endCxn id="91" idx="1"/>
          </p:cNvCxnSpPr>
          <p:nvPr/>
        </p:nvCxnSpPr>
        <p:spPr>
          <a:xfrm>
            <a:off x="5499100" y="2743200"/>
            <a:ext cx="684553" cy="1847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92" idx="4"/>
            <a:endCxn id="91" idx="7"/>
          </p:cNvCxnSpPr>
          <p:nvPr/>
        </p:nvCxnSpPr>
        <p:spPr>
          <a:xfrm flipH="1">
            <a:off x="6435101" y="4346881"/>
            <a:ext cx="93336" cy="244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69" idx="6"/>
            <a:endCxn id="91" idx="2"/>
          </p:cNvCxnSpPr>
          <p:nvPr/>
        </p:nvCxnSpPr>
        <p:spPr>
          <a:xfrm flipV="1">
            <a:off x="5499100" y="4721110"/>
            <a:ext cx="632477" cy="4059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>
            <a:off x="8724283" y="2340068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164" name="Oval 163"/>
          <p:cNvSpPr/>
          <p:nvPr/>
        </p:nvSpPr>
        <p:spPr>
          <a:xfrm>
            <a:off x="8187780" y="2978409"/>
            <a:ext cx="355600" cy="368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*</a:t>
            </a:r>
            <a:endParaRPr lang="en-US" sz="2000" dirty="0"/>
          </a:p>
        </p:txBody>
      </p:sp>
      <p:cxnSp>
        <p:nvCxnSpPr>
          <p:cNvPr id="165" name="Curved Connector 164"/>
          <p:cNvCxnSpPr>
            <a:stCxn id="6" idx="1"/>
            <a:endCxn id="164" idx="1"/>
          </p:cNvCxnSpPr>
          <p:nvPr/>
        </p:nvCxnSpPr>
        <p:spPr>
          <a:xfrm rot="16200000" flipH="1">
            <a:off x="6504861" y="1297350"/>
            <a:ext cx="603509" cy="2866480"/>
          </a:xfrm>
          <a:prstGeom prst="curvedConnector3">
            <a:avLst>
              <a:gd name="adj1" fmla="val -10784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163" idx="3"/>
            <a:endCxn id="164" idx="7"/>
          </p:cNvCxnSpPr>
          <p:nvPr/>
        </p:nvCxnSpPr>
        <p:spPr>
          <a:xfrm flipH="1">
            <a:off x="8491304" y="2654432"/>
            <a:ext cx="285055" cy="377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8013700" y="3572504"/>
            <a:ext cx="330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177" name="Straight Connector 176"/>
          <p:cNvCxnSpPr>
            <a:stCxn id="62" idx="6"/>
            <a:endCxn id="176" idx="2"/>
          </p:cNvCxnSpPr>
          <p:nvPr/>
        </p:nvCxnSpPr>
        <p:spPr>
          <a:xfrm>
            <a:off x="7482742" y="3722112"/>
            <a:ext cx="530958" cy="27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4" name="Curved Connector 183"/>
          <p:cNvCxnSpPr>
            <a:stCxn id="6" idx="1"/>
            <a:endCxn id="176" idx="1"/>
          </p:cNvCxnSpPr>
          <p:nvPr/>
        </p:nvCxnSpPr>
        <p:spPr>
          <a:xfrm rot="16200000" flipH="1">
            <a:off x="6123563" y="1678648"/>
            <a:ext cx="1188305" cy="2688681"/>
          </a:xfrm>
          <a:prstGeom prst="curvedConnector3">
            <a:avLst>
              <a:gd name="adj1" fmla="val -5049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>
            <a:stCxn id="164" idx="4"/>
            <a:endCxn id="176" idx="7"/>
          </p:cNvCxnSpPr>
          <p:nvPr/>
        </p:nvCxnSpPr>
        <p:spPr>
          <a:xfrm flipH="1">
            <a:off x="8295543" y="3346709"/>
            <a:ext cx="70037" cy="270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Oval 198"/>
          <p:cNvSpPr/>
          <p:nvPr/>
        </p:nvSpPr>
        <p:spPr>
          <a:xfrm>
            <a:off x="8661398" y="3874512"/>
            <a:ext cx="3302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200" name="Straight Arrow Connector 199"/>
          <p:cNvCxnSpPr>
            <a:stCxn id="164" idx="4"/>
            <a:endCxn id="199" idx="1"/>
          </p:cNvCxnSpPr>
          <p:nvPr/>
        </p:nvCxnSpPr>
        <p:spPr>
          <a:xfrm>
            <a:off x="8365580" y="3346709"/>
            <a:ext cx="344175" cy="572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>
            <a:stCxn id="164" idx="6"/>
            <a:endCxn id="199" idx="7"/>
          </p:cNvCxnSpPr>
          <p:nvPr/>
        </p:nvCxnSpPr>
        <p:spPr>
          <a:xfrm>
            <a:off x="8543380" y="3162559"/>
            <a:ext cx="399861" cy="756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>
            <a:stCxn id="91" idx="6"/>
            <a:endCxn id="199" idx="3"/>
          </p:cNvCxnSpPr>
          <p:nvPr/>
        </p:nvCxnSpPr>
        <p:spPr>
          <a:xfrm flipV="1">
            <a:off x="6487177" y="4134675"/>
            <a:ext cx="2222578" cy="586435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207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Guarded Expressions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/>
                  <a:t> is a set of examples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 smtClean="0"/>
                  <a:t> corresponds to trace expressions</a:t>
                </a:r>
              </a:p>
              <a:p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𝐷𝐻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=∩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Solution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𝑆𝑤𝑖𝑡𝑐h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pPr lvl="1"/>
                <a:r>
                  <a:rPr lang="en-US" dirty="0" smtClean="0"/>
                  <a:t>Either you can find a solution to D in H, or you can split D and find solutions for subsets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b="0" dirty="0" smtClean="0"/>
                  <a:t>Partition into subsets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must satisfy the following properties: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≠∅</m:t>
                    </m:r>
                  </m:oMath>
                </a14:m>
                <a:endParaRPr lang="en-US" b="0" dirty="0" smtClean="0"/>
              </a:p>
              <a:p>
                <a:pPr lvl="2"/>
                <a:r>
                  <a:rPr lang="en-US" dirty="0" smtClean="0"/>
                  <a:t>Partition is </a:t>
                </a:r>
                <a:r>
                  <a:rPr lang="en-US" dirty="0" err="1" smtClean="0"/>
                  <a:t>minimial</a:t>
                </a:r>
                <a:endParaRPr lang="en-US" dirty="0" smtClean="0"/>
              </a:p>
              <a:p>
                <a:pPr lvl="2"/>
                <a:r>
                  <a:rPr lang="en-US" dirty="0" smtClean="0"/>
                  <a:t>You can learn predicates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to create the partitions</a:t>
                </a:r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008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Trace Expressions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07510"/>
              </p:ext>
            </p:extLst>
          </p:nvPr>
        </p:nvGraphicFramePr>
        <p:xfrm>
          <a:off x="2352908" y="2085280"/>
          <a:ext cx="6802243" cy="4070192"/>
        </p:xfrm>
        <a:graphic>
          <a:graphicData uri="http://schemas.openxmlformats.org/drawingml/2006/table">
            <a:tbl>
              <a:tblPr/>
              <a:tblGrid>
                <a:gridCol w="4181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1456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Full Name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Title Name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456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 Miller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Mr. Rob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456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Saman </a:t>
                      </a:r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Amarasinghe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456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Sumit</a:t>
                      </a:r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Gulwani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456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Armando Solar-</a:t>
                      </a:r>
                      <a:r>
                        <a:rPr lang="en-US" sz="3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Lezama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456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Martin Rinard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4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49289" y="6453157"/>
            <a:ext cx="2501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Slide by Rishabh Singh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58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Trace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level is always concatenation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03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466704"/>
            <a:ext cx="11986591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Rob Miller </a:t>
            </a:r>
            <a:r>
              <a:rPr lang="en-US" sz="6000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 </a:t>
            </a:r>
            <a:r>
              <a:rPr lang="en-US" sz="6000" dirty="0" smtClean="0">
                <a:solidFill>
                  <a:srgbClr val="47A64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Mr. Rob</a:t>
            </a:r>
            <a:endParaRPr lang="en-US" sz="6000" dirty="0">
              <a:solidFill>
                <a:srgbClr val="47A64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8885936" cy="1325563"/>
          </a:xfrm>
        </p:spPr>
        <p:txBody>
          <a:bodyPr>
            <a:normAutofit fontScale="90000"/>
          </a:bodyPr>
          <a:lstStyle/>
          <a:p>
            <a:r>
              <a:rPr lang="en-US" sz="5400" dirty="0" err="1" smtClean="0"/>
              <a:t>Concat</a:t>
            </a:r>
            <a:r>
              <a:rPr lang="en-US" sz="5400" dirty="0" smtClean="0"/>
              <a:t> Expression (Associative)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9549289" y="6478557"/>
            <a:ext cx="2501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Slide by Rishabh Singh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57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6927" y="3604129"/>
            <a:ext cx="8463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47A64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Mr. Rob</a:t>
            </a:r>
            <a:endParaRPr lang="en-US" sz="6000" dirty="0">
              <a:solidFill>
                <a:srgbClr val="47A64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8809736" cy="1325563"/>
          </a:xfrm>
        </p:spPr>
        <p:txBody>
          <a:bodyPr>
            <a:normAutofit fontScale="90000"/>
          </a:bodyPr>
          <a:lstStyle/>
          <a:p>
            <a:r>
              <a:rPr lang="en-US" sz="5400" dirty="0" err="1" smtClean="0"/>
              <a:t>Concat</a:t>
            </a:r>
            <a:r>
              <a:rPr lang="en-US" sz="5400" dirty="0" smtClean="0"/>
              <a:t> Expression (Associative)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4150256" y="4634130"/>
            <a:ext cx="3610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A2D8"/>
                </a:solidFill>
              </a:rPr>
              <a:t>0     1    2    3   4     5   6     7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837692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651813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44753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25420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488236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95296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69264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332170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938376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0</a:t>
            </a:r>
            <a:endParaRPr lang="en-US" sz="2800" b="1" dirty="0"/>
          </a:p>
        </p:txBody>
      </p:sp>
      <p:sp>
        <p:nvSpPr>
          <p:cNvPr id="16" name="Oval 15"/>
          <p:cNvSpPr/>
          <p:nvPr/>
        </p:nvSpPr>
        <p:spPr>
          <a:xfrm>
            <a:off x="3126103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7" name="Oval 16"/>
          <p:cNvSpPr/>
          <p:nvPr/>
        </p:nvSpPr>
        <p:spPr>
          <a:xfrm>
            <a:off x="4313830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</a:p>
        </p:txBody>
      </p:sp>
      <p:sp>
        <p:nvSpPr>
          <p:cNvPr id="18" name="Oval 17"/>
          <p:cNvSpPr/>
          <p:nvPr/>
        </p:nvSpPr>
        <p:spPr>
          <a:xfrm>
            <a:off x="6689284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9" name="Oval 18"/>
          <p:cNvSpPr/>
          <p:nvPr/>
        </p:nvSpPr>
        <p:spPr>
          <a:xfrm>
            <a:off x="10260410" y="2432031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7</a:t>
            </a:r>
          </a:p>
        </p:txBody>
      </p:sp>
      <p:sp>
        <p:nvSpPr>
          <p:cNvPr id="20" name="Oval 19"/>
          <p:cNvSpPr/>
          <p:nvPr/>
        </p:nvSpPr>
        <p:spPr>
          <a:xfrm>
            <a:off x="5503146" y="243203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21" name="Oval 20"/>
          <p:cNvSpPr/>
          <p:nvPr/>
        </p:nvSpPr>
        <p:spPr>
          <a:xfrm>
            <a:off x="7875422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22" name="Oval 21"/>
          <p:cNvSpPr/>
          <p:nvPr/>
        </p:nvSpPr>
        <p:spPr>
          <a:xfrm>
            <a:off x="9067916" y="243203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6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672865" y="2877293"/>
            <a:ext cx="26551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549289" y="6453157"/>
            <a:ext cx="2501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Slide by Rishabh Singh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6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6927" y="3604129"/>
            <a:ext cx="8463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47A64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Mr. Rob</a:t>
            </a:r>
            <a:endParaRPr lang="en-US" sz="6000" dirty="0">
              <a:solidFill>
                <a:srgbClr val="47A64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10384536" cy="1325563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Concat</a:t>
            </a:r>
            <a:r>
              <a:rPr lang="en-US" sz="5400" dirty="0" smtClean="0"/>
              <a:t> Expression (Associative)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4150256" y="4634130"/>
            <a:ext cx="3610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A2D8"/>
                </a:solidFill>
              </a:rPr>
              <a:t>0     1    2    3   4     5   6     7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837692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651813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44753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25420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488236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95296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69264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332170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938376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0</a:t>
            </a:r>
            <a:endParaRPr lang="en-US" sz="2800" b="1" dirty="0"/>
          </a:p>
        </p:txBody>
      </p:sp>
      <p:sp>
        <p:nvSpPr>
          <p:cNvPr id="16" name="Oval 15"/>
          <p:cNvSpPr/>
          <p:nvPr/>
        </p:nvSpPr>
        <p:spPr>
          <a:xfrm>
            <a:off x="3126103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7" name="Oval 16"/>
          <p:cNvSpPr/>
          <p:nvPr/>
        </p:nvSpPr>
        <p:spPr>
          <a:xfrm>
            <a:off x="4313830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</a:p>
        </p:txBody>
      </p:sp>
      <p:sp>
        <p:nvSpPr>
          <p:cNvPr id="18" name="Oval 17"/>
          <p:cNvSpPr/>
          <p:nvPr/>
        </p:nvSpPr>
        <p:spPr>
          <a:xfrm>
            <a:off x="6689284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9" name="Oval 18"/>
          <p:cNvSpPr/>
          <p:nvPr/>
        </p:nvSpPr>
        <p:spPr>
          <a:xfrm>
            <a:off x="10260410" y="2432031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7</a:t>
            </a:r>
          </a:p>
        </p:txBody>
      </p:sp>
      <p:sp>
        <p:nvSpPr>
          <p:cNvPr id="20" name="Oval 19"/>
          <p:cNvSpPr/>
          <p:nvPr/>
        </p:nvSpPr>
        <p:spPr>
          <a:xfrm>
            <a:off x="5503146" y="243203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21" name="Oval 20"/>
          <p:cNvSpPr/>
          <p:nvPr/>
        </p:nvSpPr>
        <p:spPr>
          <a:xfrm>
            <a:off x="7875422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22" name="Oval 21"/>
          <p:cNvSpPr/>
          <p:nvPr/>
        </p:nvSpPr>
        <p:spPr>
          <a:xfrm>
            <a:off x="9067916" y="243203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730194" y="2768401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672865" y="2884462"/>
            <a:ext cx="26551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51199" y="3743757"/>
            <a:ext cx="441890" cy="738875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57467" y="2891946"/>
                <a:ext cx="47647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467" y="2891946"/>
                <a:ext cx="476476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9549289" y="6453157"/>
            <a:ext cx="2501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Slide by Rishabh Singh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0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6927" y="3604129"/>
            <a:ext cx="8463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47A64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Mr. Rob</a:t>
            </a:r>
            <a:endParaRPr lang="en-US" sz="6000" dirty="0">
              <a:solidFill>
                <a:srgbClr val="47A64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9571736" cy="1325563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Concat</a:t>
            </a:r>
            <a:r>
              <a:rPr lang="en-US" sz="5400" dirty="0" smtClean="0"/>
              <a:t> Expression (Associative)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4150256" y="4634130"/>
            <a:ext cx="3610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A2D8"/>
                </a:solidFill>
              </a:rPr>
              <a:t>0     1    2    3   4     5   6     7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837692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651813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44753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25420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488236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95296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69264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332170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938376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0</a:t>
            </a:r>
            <a:endParaRPr lang="en-US" sz="2800" b="1" dirty="0"/>
          </a:p>
        </p:txBody>
      </p:sp>
      <p:sp>
        <p:nvSpPr>
          <p:cNvPr id="16" name="Oval 15"/>
          <p:cNvSpPr/>
          <p:nvPr/>
        </p:nvSpPr>
        <p:spPr>
          <a:xfrm>
            <a:off x="3126103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7" name="Oval 16"/>
          <p:cNvSpPr/>
          <p:nvPr/>
        </p:nvSpPr>
        <p:spPr>
          <a:xfrm>
            <a:off x="4313830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</a:p>
        </p:txBody>
      </p:sp>
      <p:sp>
        <p:nvSpPr>
          <p:cNvPr id="18" name="Oval 17"/>
          <p:cNvSpPr/>
          <p:nvPr/>
        </p:nvSpPr>
        <p:spPr>
          <a:xfrm>
            <a:off x="6689284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9" name="Oval 18"/>
          <p:cNvSpPr/>
          <p:nvPr/>
        </p:nvSpPr>
        <p:spPr>
          <a:xfrm>
            <a:off x="10260410" y="2432031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7</a:t>
            </a:r>
          </a:p>
        </p:txBody>
      </p:sp>
      <p:sp>
        <p:nvSpPr>
          <p:cNvPr id="20" name="Oval 19"/>
          <p:cNvSpPr/>
          <p:nvPr/>
        </p:nvSpPr>
        <p:spPr>
          <a:xfrm>
            <a:off x="5503146" y="243203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21" name="Oval 20"/>
          <p:cNvSpPr/>
          <p:nvPr/>
        </p:nvSpPr>
        <p:spPr>
          <a:xfrm>
            <a:off x="7875422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22" name="Oval 21"/>
          <p:cNvSpPr/>
          <p:nvPr/>
        </p:nvSpPr>
        <p:spPr>
          <a:xfrm>
            <a:off x="9067916" y="243203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730194" y="2768401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672865" y="2884462"/>
            <a:ext cx="26551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74018" y="3718402"/>
            <a:ext cx="1295245" cy="738875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57467" y="2891946"/>
                <a:ext cx="47647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467" y="2891946"/>
                <a:ext cx="476476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urved Connector 30"/>
          <p:cNvCxnSpPr>
            <a:stCxn id="18" idx="0"/>
            <a:endCxn id="19" idx="0"/>
          </p:cNvCxnSpPr>
          <p:nvPr/>
        </p:nvCxnSpPr>
        <p:spPr>
          <a:xfrm rot="5400000" flipH="1" flipV="1">
            <a:off x="8867581" y="649643"/>
            <a:ext cx="6350" cy="3571126"/>
          </a:xfrm>
          <a:prstGeom prst="curvedConnector3">
            <a:avLst>
              <a:gd name="adj1" fmla="val 86170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829678" y="1356714"/>
                <a:ext cx="6590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9678" y="1356714"/>
                <a:ext cx="659091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9549289" y="6453157"/>
            <a:ext cx="2501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Slide by Rishabh Singh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34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6927" y="3604129"/>
            <a:ext cx="8463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47A64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Mr. Rob</a:t>
            </a:r>
            <a:endParaRPr lang="en-US" sz="6000" dirty="0">
              <a:solidFill>
                <a:srgbClr val="47A64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9811226" cy="1325563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Concat</a:t>
            </a:r>
            <a:r>
              <a:rPr lang="en-US" sz="5400" dirty="0" smtClean="0"/>
              <a:t> Expression (Associative)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4150256" y="4634130"/>
            <a:ext cx="3610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A2D8"/>
                </a:solidFill>
              </a:rPr>
              <a:t>0     1    2    3   4     5   6     7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837692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651813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44753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25420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488236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95296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369264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332170" y="4345472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938376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0</a:t>
            </a:r>
            <a:endParaRPr lang="en-US" sz="2800" b="1" dirty="0"/>
          </a:p>
        </p:txBody>
      </p:sp>
      <p:sp>
        <p:nvSpPr>
          <p:cNvPr id="16" name="Oval 15"/>
          <p:cNvSpPr/>
          <p:nvPr/>
        </p:nvSpPr>
        <p:spPr>
          <a:xfrm>
            <a:off x="3126103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7" name="Oval 16"/>
          <p:cNvSpPr/>
          <p:nvPr/>
        </p:nvSpPr>
        <p:spPr>
          <a:xfrm>
            <a:off x="4313830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</a:p>
        </p:txBody>
      </p:sp>
      <p:sp>
        <p:nvSpPr>
          <p:cNvPr id="18" name="Oval 17"/>
          <p:cNvSpPr/>
          <p:nvPr/>
        </p:nvSpPr>
        <p:spPr>
          <a:xfrm>
            <a:off x="6689284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9" name="Oval 18"/>
          <p:cNvSpPr/>
          <p:nvPr/>
        </p:nvSpPr>
        <p:spPr>
          <a:xfrm>
            <a:off x="10260410" y="2432031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7</a:t>
            </a:r>
          </a:p>
        </p:txBody>
      </p:sp>
      <p:sp>
        <p:nvSpPr>
          <p:cNvPr id="20" name="Oval 19"/>
          <p:cNvSpPr/>
          <p:nvPr/>
        </p:nvSpPr>
        <p:spPr>
          <a:xfrm>
            <a:off x="5503146" y="243203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21" name="Oval 20"/>
          <p:cNvSpPr/>
          <p:nvPr/>
        </p:nvSpPr>
        <p:spPr>
          <a:xfrm>
            <a:off x="7875422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22" name="Oval 21"/>
          <p:cNvSpPr/>
          <p:nvPr/>
        </p:nvSpPr>
        <p:spPr>
          <a:xfrm>
            <a:off x="9067916" y="243203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730194" y="2768401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672865" y="2884462"/>
            <a:ext cx="26551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57467" y="2891946"/>
                <a:ext cx="47647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467" y="2891946"/>
                <a:ext cx="476476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urved Connector 30"/>
          <p:cNvCxnSpPr>
            <a:stCxn id="18" idx="0"/>
            <a:endCxn id="19" idx="0"/>
          </p:cNvCxnSpPr>
          <p:nvPr/>
        </p:nvCxnSpPr>
        <p:spPr>
          <a:xfrm rot="5400000" flipH="1" flipV="1">
            <a:off x="8867581" y="649643"/>
            <a:ext cx="6350" cy="3571126"/>
          </a:xfrm>
          <a:prstGeom prst="curvedConnector3">
            <a:avLst>
              <a:gd name="adj1" fmla="val 86170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829678" y="1356714"/>
                <a:ext cx="6590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9678" y="1356714"/>
                <a:ext cx="659091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3917921" y="2768401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26363" y="2866773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363" y="2866773"/>
                <a:ext cx="485966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129204" y="2761030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56477" y="2884575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477" y="2884575"/>
                <a:ext cx="485966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6299731" y="2757039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04" y="2880584"/>
                <a:ext cx="47647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04" y="2880584"/>
                <a:ext cx="476476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>
            <a:off x="7476131" y="2768401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481102" y="2891946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102" y="2891946"/>
                <a:ext cx="485966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>
            <a:off x="8665651" y="2761030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692924" y="2884575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2924" y="2884575"/>
                <a:ext cx="485966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>
            <a:off x="9838817" y="2738517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866090" y="2862062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6090" y="2862062"/>
                <a:ext cx="485966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urved Connector 25"/>
          <p:cNvCxnSpPr>
            <a:stCxn id="16" idx="0"/>
            <a:endCxn id="17" idx="0"/>
          </p:cNvCxnSpPr>
          <p:nvPr/>
        </p:nvCxnSpPr>
        <p:spPr>
          <a:xfrm rot="5400000" flipH="1" flipV="1">
            <a:off x="4115875" y="1844518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 rot="5400000" flipH="1" flipV="1">
            <a:off x="7660660" y="1861838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stCxn id="18" idx="0"/>
            <a:endCxn id="22" idx="0"/>
          </p:cNvCxnSpPr>
          <p:nvPr/>
        </p:nvCxnSpPr>
        <p:spPr>
          <a:xfrm rot="5400000" flipH="1" flipV="1">
            <a:off x="8271334" y="1245890"/>
            <a:ext cx="6350" cy="2378632"/>
          </a:xfrm>
          <a:prstGeom prst="curvedConnector3">
            <a:avLst>
              <a:gd name="adj1" fmla="val 54561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/>
          <p:nvPr/>
        </p:nvCxnSpPr>
        <p:spPr>
          <a:xfrm rot="5400000" flipH="1" flipV="1">
            <a:off x="2876109" y="1852577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39476" y="1630328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9476" y="1630328"/>
                <a:ext cx="485966" cy="49244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00015" y="1644181"/>
                <a:ext cx="47795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015" y="1644181"/>
                <a:ext cx="477951" cy="49244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399284" y="2132357"/>
                <a:ext cx="6496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9284" y="2132357"/>
                <a:ext cx="649601" cy="49244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460018" y="1985754"/>
                <a:ext cx="6496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018" y="1985754"/>
                <a:ext cx="649601" cy="49244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9549289" y="6453157"/>
            <a:ext cx="2501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Slide by Rishabh Singh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9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94784" y="2395851"/>
            <a:ext cx="9781309" cy="332509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27000">
                <a:schemeClr val="accent5">
                  <a:lumMod val="20000"/>
                  <a:lumOff val="80000"/>
                </a:schemeClr>
              </a:gs>
              <a:gs pos="62000">
                <a:schemeClr val="accent4">
                  <a:lumMod val="10000"/>
                  <a:lumOff val="90000"/>
                </a:schemeClr>
              </a:gs>
              <a:gs pos="100000">
                <a:schemeClr val="accent4">
                  <a:lumMod val="10000"/>
                  <a:lumOff val="9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vs Enumerative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740237"/>
          </a:xfrm>
        </p:spPr>
        <p:txBody>
          <a:bodyPr/>
          <a:lstStyle/>
          <a:p>
            <a:r>
              <a:rPr lang="en-US" dirty="0" smtClean="0"/>
              <a:t>The boundary between them is not crisp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58909" y="3219796"/>
            <a:ext cx="1584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Basic bottom-up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00225" y="4058396"/>
            <a:ext cx="10459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Stochastic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08370" y="5721548"/>
            <a:ext cx="180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Enumerative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340494" y="5721548"/>
            <a:ext cx="1331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Symbolic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71037" y="3537847"/>
            <a:ext cx="21609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Hierarchical Bottom-up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3876" y="4260062"/>
            <a:ext cx="10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Top-down</a:t>
            </a:r>
            <a:endParaRPr lang="en-US" sz="1600" b="1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3084593" y="5002306"/>
            <a:ext cx="1882588" cy="1180907"/>
          </a:xfrm>
          <a:prstGeom prst="wedgeRoundRectCallout">
            <a:avLst>
              <a:gd name="adj1" fmla="val 55012"/>
              <a:gd name="adj2" fmla="val -8426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They work by constructing sets of ASTs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1243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9317736" cy="1325563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DAG-based Sharing</a:t>
            </a:r>
            <a:endParaRPr lang="en-US" sz="5400" dirty="0"/>
          </a:p>
        </p:txBody>
      </p:sp>
      <p:sp>
        <p:nvSpPr>
          <p:cNvPr id="15" name="Oval 14"/>
          <p:cNvSpPr/>
          <p:nvPr/>
        </p:nvSpPr>
        <p:spPr>
          <a:xfrm>
            <a:off x="1938376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0</a:t>
            </a:r>
            <a:endParaRPr lang="en-US" sz="2800" b="1" dirty="0"/>
          </a:p>
        </p:txBody>
      </p:sp>
      <p:sp>
        <p:nvSpPr>
          <p:cNvPr id="16" name="Oval 15"/>
          <p:cNvSpPr/>
          <p:nvPr/>
        </p:nvSpPr>
        <p:spPr>
          <a:xfrm>
            <a:off x="3126103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17" name="Oval 16"/>
          <p:cNvSpPr/>
          <p:nvPr/>
        </p:nvSpPr>
        <p:spPr>
          <a:xfrm>
            <a:off x="4313830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</a:t>
            </a:r>
          </a:p>
        </p:txBody>
      </p:sp>
      <p:sp>
        <p:nvSpPr>
          <p:cNvPr id="18" name="Oval 17"/>
          <p:cNvSpPr/>
          <p:nvPr/>
        </p:nvSpPr>
        <p:spPr>
          <a:xfrm>
            <a:off x="6689284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9" name="Oval 18"/>
          <p:cNvSpPr/>
          <p:nvPr/>
        </p:nvSpPr>
        <p:spPr>
          <a:xfrm>
            <a:off x="10260410" y="2432031"/>
            <a:ext cx="791818" cy="676656"/>
          </a:xfrm>
          <a:prstGeom prst="ellipse">
            <a:avLst/>
          </a:prstGeom>
          <a:ln w="50800" cmpd="thinThick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7</a:t>
            </a:r>
          </a:p>
        </p:txBody>
      </p:sp>
      <p:sp>
        <p:nvSpPr>
          <p:cNvPr id="20" name="Oval 19"/>
          <p:cNvSpPr/>
          <p:nvPr/>
        </p:nvSpPr>
        <p:spPr>
          <a:xfrm>
            <a:off x="5503146" y="243203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3</a:t>
            </a:r>
            <a:endParaRPr lang="en-US" sz="2800" b="1" dirty="0"/>
          </a:p>
        </p:txBody>
      </p:sp>
      <p:sp>
        <p:nvSpPr>
          <p:cNvPr id="21" name="Oval 20"/>
          <p:cNvSpPr/>
          <p:nvPr/>
        </p:nvSpPr>
        <p:spPr>
          <a:xfrm>
            <a:off x="7875422" y="243838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5</a:t>
            </a:r>
            <a:endParaRPr lang="en-US" sz="2800" b="1" dirty="0"/>
          </a:p>
        </p:txBody>
      </p:sp>
      <p:sp>
        <p:nvSpPr>
          <p:cNvPr id="22" name="Oval 21"/>
          <p:cNvSpPr/>
          <p:nvPr/>
        </p:nvSpPr>
        <p:spPr>
          <a:xfrm>
            <a:off x="9067916" y="2432031"/>
            <a:ext cx="791818" cy="676656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730194" y="2768401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672865" y="2884462"/>
            <a:ext cx="265511" cy="475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57467" y="2891946"/>
                <a:ext cx="47647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467" y="2891946"/>
                <a:ext cx="476476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urved Connector 30"/>
          <p:cNvCxnSpPr>
            <a:stCxn id="18" idx="0"/>
            <a:endCxn id="19" idx="0"/>
          </p:cNvCxnSpPr>
          <p:nvPr/>
        </p:nvCxnSpPr>
        <p:spPr>
          <a:xfrm rot="5400000" flipH="1" flipV="1">
            <a:off x="8867581" y="649643"/>
            <a:ext cx="6350" cy="3571126"/>
          </a:xfrm>
          <a:prstGeom prst="curvedConnector3">
            <a:avLst>
              <a:gd name="adj1" fmla="val 86170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829678" y="1356714"/>
                <a:ext cx="65909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9678" y="1356714"/>
                <a:ext cx="659091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3917921" y="2768401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26363" y="2866773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363" y="2866773"/>
                <a:ext cx="485966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5129204" y="2761030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56477" y="2884575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477" y="2884575"/>
                <a:ext cx="485966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6299731" y="2757039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04" y="2880584"/>
                <a:ext cx="47647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04" y="2880584"/>
                <a:ext cx="476476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>
            <a:off x="7476131" y="2768401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481102" y="2891946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102" y="2891946"/>
                <a:ext cx="485966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>
            <a:off x="8665651" y="2761030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692924" y="2884575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2924" y="2884575"/>
                <a:ext cx="485966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>
            <a:off x="9838817" y="2738517"/>
            <a:ext cx="3959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866090" y="2862062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6090" y="2862062"/>
                <a:ext cx="485966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urved Connector 25"/>
          <p:cNvCxnSpPr>
            <a:stCxn id="16" idx="0"/>
            <a:endCxn id="17" idx="0"/>
          </p:cNvCxnSpPr>
          <p:nvPr/>
        </p:nvCxnSpPr>
        <p:spPr>
          <a:xfrm rot="5400000" flipH="1" flipV="1">
            <a:off x="4115875" y="1844518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 rot="5400000" flipH="1" flipV="1">
            <a:off x="7660660" y="1861838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stCxn id="18" idx="0"/>
            <a:endCxn id="22" idx="0"/>
          </p:cNvCxnSpPr>
          <p:nvPr/>
        </p:nvCxnSpPr>
        <p:spPr>
          <a:xfrm rot="5400000" flipH="1" flipV="1">
            <a:off x="8271334" y="1245890"/>
            <a:ext cx="6350" cy="2378632"/>
          </a:xfrm>
          <a:prstGeom prst="curvedConnector3">
            <a:avLst>
              <a:gd name="adj1" fmla="val 54561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/>
          <p:nvPr/>
        </p:nvCxnSpPr>
        <p:spPr>
          <a:xfrm rot="5400000" flipH="1" flipV="1">
            <a:off x="2876109" y="1852577"/>
            <a:ext cx="12700" cy="1187727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39476" y="1630328"/>
                <a:ext cx="48596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9476" y="1630328"/>
                <a:ext cx="485966" cy="49244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00015" y="1644181"/>
                <a:ext cx="47795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015" y="1644181"/>
                <a:ext cx="477951" cy="49244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399284" y="2132357"/>
                <a:ext cx="6496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9284" y="2132357"/>
                <a:ext cx="649601" cy="49244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460018" y="1985754"/>
                <a:ext cx="6496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018" y="1985754"/>
                <a:ext cx="649601" cy="49244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31674" y="4783632"/>
                <a:ext cx="518753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74" y="4783632"/>
                <a:ext cx="5187536" cy="61555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31674" y="5563026"/>
                <a:ext cx="518753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74" y="5563026"/>
                <a:ext cx="5187536" cy="615553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899055" y="4762109"/>
                <a:ext cx="518753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4000">
                          <a:latin typeface="Cambria Math" panose="020405030504060302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055" y="4762109"/>
                <a:ext cx="5187536" cy="61555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1228806" y="3584630"/>
            <a:ext cx="94353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66A2D8"/>
                </a:solidFill>
                <a:latin typeface="Gill Sans MT" panose="020B0502020104020203" pitchFamily="34" charset="0"/>
                <a:cs typeface="Consolas" panose="020B0609020204030204" pitchFamily="49" charset="0"/>
              </a:rPr>
              <a:t>Any Path is a valid program</a:t>
            </a:r>
            <a:endParaRPr lang="en-US" sz="6000" dirty="0">
              <a:solidFill>
                <a:srgbClr val="66A2D8"/>
              </a:solidFill>
              <a:latin typeface="Gill Sans MT" panose="020B0502020104020203" pitchFamily="34" charset="0"/>
              <a:cs typeface="Consolas" panose="020B0609020204030204" pitchFamily="49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59804" y="5561650"/>
            <a:ext cx="6450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47A640"/>
                </a:solidFill>
                <a:latin typeface="Gill Sans MT" panose="020B0502020104020203" pitchFamily="34" charset="0"/>
                <a:cs typeface="Consolas" panose="020B0609020204030204" pitchFamily="49" charset="0"/>
              </a:rPr>
              <a:t>Exponential Number of paths</a:t>
            </a:r>
            <a:endParaRPr lang="en-US" sz="3600" dirty="0">
              <a:solidFill>
                <a:srgbClr val="47A640"/>
              </a:solidFill>
              <a:latin typeface="Gill Sans MT" panose="020B0502020104020203" pitchFamily="34" charset="0"/>
              <a:cs typeface="Consolas" panose="020B0609020204030204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549289" y="6453157"/>
            <a:ext cx="2501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Slide by Rishabh Singh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48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4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atomic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only be constants, substring or loop expressions</a:t>
            </a:r>
          </a:p>
          <a:p>
            <a:r>
              <a:rPr lang="en-US" dirty="0" smtClean="0"/>
              <a:t>Constants are trivial to learn</a:t>
            </a:r>
          </a:p>
          <a:p>
            <a:r>
              <a:rPr lang="en-US" dirty="0" smtClean="0"/>
              <a:t>Substring can be factored!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8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635707" y="1369335"/>
            <a:ext cx="4765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$145.67 </a:t>
            </a:r>
            <a:r>
              <a:rPr lang="en-US" sz="36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  <a:sym typeface="Wingdings" panose="05000000000000000000" pitchFamily="2" charset="2"/>
              </a:rPr>
              <a:t> 145.67</a:t>
            </a:r>
            <a:endParaRPr lang="en-US" sz="3600" dirty="0">
              <a:solidFill>
                <a:prstClr val="black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Substring Expression</a:t>
            </a:r>
            <a:endParaRPr lang="en-US" sz="5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5715762" y="2794532"/>
            <a:ext cx="5181600" cy="1554045"/>
            <a:chOff x="2533650" y="3025396"/>
            <a:chExt cx="5181600" cy="1554045"/>
          </a:xfrm>
        </p:grpSpPr>
        <p:sp>
          <p:nvSpPr>
            <p:cNvPr id="14" name="TextBox 13"/>
            <p:cNvSpPr txBox="1"/>
            <p:nvPr/>
          </p:nvSpPr>
          <p:spPr>
            <a:xfrm>
              <a:off x="2533650" y="3025396"/>
              <a:ext cx="5181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err="1" smtClean="0">
                  <a:solidFill>
                    <a:prstClr val="black"/>
                  </a:solidFill>
                </a:rPr>
                <a:t>Substr</a:t>
              </a:r>
              <a:r>
                <a:rPr lang="en-US" sz="4000" dirty="0" smtClean="0">
                  <a:solidFill>
                    <a:prstClr val="black"/>
                  </a:solidFill>
                </a:rPr>
                <a:t>(left, right)</a:t>
              </a:r>
              <a:endParaRPr lang="en-US" sz="4000" dirty="0">
                <a:solidFill>
                  <a:prstClr val="black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4267200" y="3669462"/>
              <a:ext cx="240723" cy="32768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218938" y="3612910"/>
              <a:ext cx="226556" cy="32522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733800" y="3810000"/>
              <a:ext cx="65116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prstClr val="black"/>
                  </a:solidFill>
                </a:rPr>
                <a:t>1</a:t>
              </a:r>
              <a:endParaRPr lang="en-US" sz="4400" dirty="0">
                <a:solidFill>
                  <a:prstClr val="black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92436" y="3810000"/>
              <a:ext cx="80356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prstClr val="black"/>
                  </a:solidFill>
                </a:rPr>
                <a:t>7</a:t>
              </a:r>
              <a:endParaRPr lang="en-US" sz="4400" dirty="0">
                <a:solidFill>
                  <a:prstClr val="black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08871" y="4296365"/>
                <a:ext cx="2286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dollar,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𝜖</m:t>
                    </m:r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, 1</m:t>
                    </m:r>
                  </m:oMath>
                </a14:m>
                <a:endParaRPr lang="en-US" sz="2000" dirty="0" smtClean="0">
                  <a:solidFill>
                    <a:prstClr val="black"/>
                  </a:solidFill>
                </a:endParaRPr>
              </a:p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dollar,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𝜖</m:t>
                    </m:r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, 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</a:rPr>
                  <a:t>-1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𝜖</m:t>
                    </m:r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</a:rPr>
                  <a:t>, decimal, -1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𝜖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</a:rPr>
                  <a:t> , number, 1</a:t>
                </a:r>
              </a:p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…….</a:t>
                </a:r>
                <a:endParaRPr lang="en-US" sz="2000" dirty="0">
                  <a:solidFill>
                    <a:prstClr val="black"/>
                  </a:solidFill>
                </a:endParaRPr>
              </a:p>
              <a:p>
                <a:pPr algn="ctr"/>
                <a:r>
                  <a:rPr lang="en-US" sz="2000" dirty="0">
                    <a:solidFill>
                      <a:prstClr val="black"/>
                    </a:solidFill>
                  </a:rPr>
                  <a:t>c</a:t>
                </a:r>
                <a:r>
                  <a:rPr lang="en-US" sz="2000" dirty="0" smtClean="0">
                    <a:solidFill>
                      <a:prstClr val="black"/>
                    </a:solidFill>
                  </a:rPr>
                  <a:t>onstant 1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8871" y="4296365"/>
                <a:ext cx="2286000" cy="1938992"/>
              </a:xfrm>
              <a:prstGeom prst="rect">
                <a:avLst/>
              </a:prstGeom>
              <a:blipFill rotWithShape="0">
                <a:blip r:embed="rId4"/>
                <a:stretch>
                  <a:fillRect t="-1887" b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095297" y="4327841"/>
                <a:ext cx="2209800" cy="2014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𝜖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</a:rPr>
                  <a:t> , End of line, 1</a:t>
                </a:r>
              </a:p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alphanumeric,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𝜖</m:t>
                    </m:r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m:rPr>
                        <m:nor/>
                      </m:rPr>
                      <a:rPr lang="en-US" sz="2000" dirty="0" smtClean="0">
                        <a:solidFill>
                          <a:prstClr val="black"/>
                        </a:solidFill>
                      </a:rPr>
                      <m:t>−1</m:t>
                    </m:r>
                  </m:oMath>
                </a14:m>
                <a:endParaRPr lang="en-US" sz="2000" dirty="0" smtClean="0">
                  <a:solidFill>
                    <a:prstClr val="black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smtClean="0">
                          <a:solidFill>
                            <a:prstClr val="black"/>
                          </a:solidFill>
                        </a:rPr>
                        <m:t>alphanumeric</m:t>
                      </m:r>
                      <m:r>
                        <m:rPr>
                          <m:nor/>
                        </m:rPr>
                        <a:rPr lang="en-US" sz="2000" dirty="0" smtClean="0">
                          <a:solidFill>
                            <a:prstClr val="black"/>
                          </a:solidFill>
                        </a:rPr>
                        <m:t>, </m:t>
                      </m:r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𝜖</m:t>
                      </m:r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 2</m:t>
                      </m:r>
                    </m:oMath>
                  </m:oMathPara>
                </a14:m>
                <a:endParaRPr lang="en-US" sz="2000" dirty="0" smtClean="0">
                  <a:solidFill>
                    <a:prstClr val="black"/>
                  </a:solidFill>
                </a:endParaRPr>
              </a:p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decimal,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𝜖</m:t>
                    </m:r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</a:rPr>
                      <m:t>,</m:t>
                    </m:r>
                    <m:r>
                      <m:rPr>
                        <m:nor/>
                      </m:rPr>
                      <a:rPr lang="en-US" sz="2000" dirty="0" smtClean="0">
                        <a:solidFill>
                          <a:prstClr val="black"/>
                        </a:solidFill>
                      </a:rPr>
                      <m:t>−1</m:t>
                    </m:r>
                  </m:oMath>
                </a14:m>
                <a:endParaRPr lang="en-US" sz="2000" dirty="0" smtClean="0">
                  <a:solidFill>
                    <a:prstClr val="black"/>
                  </a:solidFill>
                </a:endParaRPr>
              </a:p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…….</a:t>
                </a:r>
                <a:endParaRPr lang="en-US" sz="2000" dirty="0">
                  <a:solidFill>
                    <a:prstClr val="black"/>
                  </a:solidFill>
                </a:endParaRPr>
              </a:p>
              <a:p>
                <a:pPr algn="ctr"/>
                <a:r>
                  <a:rPr lang="en-US" sz="2000" dirty="0">
                    <a:solidFill>
                      <a:prstClr val="black"/>
                    </a:solidFill>
                  </a:rPr>
                  <a:t>c</a:t>
                </a:r>
                <a:r>
                  <a:rPr lang="en-US" sz="2000" dirty="0" smtClean="0">
                    <a:solidFill>
                      <a:prstClr val="black"/>
                    </a:solidFill>
                  </a:rPr>
                  <a:t>onstant 7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5297" y="4327841"/>
                <a:ext cx="2209800" cy="2014141"/>
              </a:xfrm>
              <a:prstGeom prst="rect">
                <a:avLst/>
              </a:prstGeom>
              <a:blipFill rotWithShape="0">
                <a:blip r:embed="rId5"/>
                <a:stretch>
                  <a:fillRect l="-3039" t="-1818" b="-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3984137" y="1814498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459038" y="1796210"/>
            <a:ext cx="0" cy="2743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20883" y="1996899"/>
            <a:ext cx="651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6A2D8"/>
                </a:solidFill>
              </a:rPr>
              <a:t>1</a:t>
            </a:r>
            <a:endParaRPr lang="en-US" sz="4400" dirty="0">
              <a:solidFill>
                <a:srgbClr val="66A2D8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73615" y="1969581"/>
            <a:ext cx="461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6A2D8"/>
                </a:solidFill>
              </a:rPr>
              <a:t>7</a:t>
            </a:r>
            <a:endParaRPr lang="en-US" sz="4400" dirty="0">
              <a:solidFill>
                <a:srgbClr val="66A2D8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10978" y="3850409"/>
            <a:ext cx="64367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prstClr val="black"/>
                </a:solidFill>
                <a:ea typeface="DFKai-SB" panose="03000509000000000000" pitchFamily="65" charset="-120"/>
                <a:cs typeface="Arabic Typesetting" panose="03020402040406030203" pitchFamily="66" charset="-78"/>
              </a:rPr>
              <a:t>{</a:t>
            </a:r>
            <a:endParaRPr lang="en-US" sz="16600" dirty="0">
              <a:solidFill>
                <a:prstClr val="black"/>
              </a:solidFill>
              <a:ea typeface="DFKai-SB" panose="03000509000000000000" pitchFamily="65" charset="-120"/>
              <a:cs typeface="Arabic Typesetting" panose="03020402040406030203" pitchFamily="66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58673" y="3840174"/>
            <a:ext cx="64367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prstClr val="black"/>
                </a:solidFill>
                <a:ea typeface="DFKai-SB" panose="03000509000000000000" pitchFamily="65" charset="-120"/>
                <a:cs typeface="Arabic Typesetting" panose="03020402040406030203" pitchFamily="66" charset="-78"/>
              </a:rPr>
              <a:t>{</a:t>
            </a:r>
            <a:endParaRPr lang="en-US" sz="16600" dirty="0">
              <a:solidFill>
                <a:prstClr val="black"/>
              </a:solidFill>
              <a:ea typeface="DFKai-SB" panose="03000509000000000000" pitchFamily="65" charset="-120"/>
              <a:cs typeface="Arabic Typesetting" panose="03020402040406030203" pitchFamily="66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119082" y="3847581"/>
            <a:ext cx="64367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prstClr val="black"/>
                </a:solidFill>
                <a:ea typeface="DFKai-SB" panose="03000509000000000000" pitchFamily="65" charset="-120"/>
                <a:cs typeface="Arabic Typesetting" panose="03020402040406030203" pitchFamily="66" charset="-78"/>
              </a:rPr>
              <a:t>}</a:t>
            </a:r>
            <a:endParaRPr lang="en-US" sz="16600" dirty="0">
              <a:solidFill>
                <a:prstClr val="black"/>
              </a:solidFill>
              <a:ea typeface="DFKai-SB" panose="03000509000000000000" pitchFamily="65" charset="-120"/>
              <a:cs typeface="Arabic Typesetting" panose="03020402040406030203" pitchFamily="66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62646" y="3843002"/>
            <a:ext cx="64367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 smtClean="0">
                <a:solidFill>
                  <a:prstClr val="black"/>
                </a:solidFill>
                <a:ea typeface="DFKai-SB" panose="03000509000000000000" pitchFamily="65" charset="-120"/>
                <a:cs typeface="Arabic Typesetting" panose="03020402040406030203" pitchFamily="66" charset="-78"/>
              </a:rPr>
              <a:t>}</a:t>
            </a:r>
            <a:endParaRPr lang="en-US" sz="16600" dirty="0">
              <a:solidFill>
                <a:prstClr val="black"/>
              </a:solidFill>
              <a:ea typeface="DFKai-SB" panose="03000509000000000000" pitchFamily="65" charset="-120"/>
              <a:cs typeface="Arabic Typesetting" panose="03020402040406030203" pitchFamily="66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549289" y="6453157"/>
            <a:ext cx="2501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Slide by Rishabh Singh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57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3" grpId="0"/>
      <p:bldP spid="24" grpId="0"/>
      <p:bldP spid="26" grpId="0"/>
      <p:bldP spid="27" grpId="0"/>
      <p:bldP spid="28" grpId="0"/>
      <p:bldP spid="3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42652" y="1354752"/>
            <a:ext cx="1854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Armando Solar  </a:t>
            </a:r>
          </a:p>
        </p:txBody>
      </p:sp>
      <p:sp>
        <p:nvSpPr>
          <p:cNvPr id="4" name="Oval 3"/>
          <p:cNvSpPr/>
          <p:nvPr/>
        </p:nvSpPr>
        <p:spPr>
          <a:xfrm>
            <a:off x="599070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0411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1752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3093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04434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55775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07116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584574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9359577" y="1199803"/>
            <a:ext cx="1300869" cy="549040"/>
            <a:chOff x="115824" y="2579716"/>
            <a:chExt cx="1300869" cy="54904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04039" y="3009021"/>
              <a:ext cx="1108815" cy="5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15824" y="2579716"/>
              <a:ext cx="13008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A. </a:t>
              </a:r>
              <a:r>
                <a:rPr lang="en-US" sz="2800" dirty="0" smtClean="0"/>
                <a:t>Solar</a:t>
              </a:r>
              <a:endParaRPr lang="en-US" sz="28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20449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06770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1483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00731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47589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949866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03022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18262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31285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1276156" y="5462888"/>
            <a:ext cx="1348574" cy="549040"/>
            <a:chOff x="1697634" y="2579716"/>
            <a:chExt cx="1348574" cy="54904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1785849" y="3009021"/>
              <a:ext cx="1108815" cy="5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697634" y="2579716"/>
              <a:ext cx="13485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R. Singh</a:t>
              </a:r>
              <a:endParaRPr lang="en-US" sz="2800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8630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88580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09664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171457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318315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592638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412525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76443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89466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1276156" y="2811573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Rishabh </a:t>
            </a:r>
            <a:r>
              <a:rPr lang="en-US" dirty="0" smtClean="0"/>
              <a:t>Singh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4231178" y="3074580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231178" y="3482943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231178" y="389130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231178" y="4299669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231178" y="4708032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231178" y="5116395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231178" y="5524758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231178" y="5933121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231178" y="6341482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>
            <a:stCxn id="40" idx="4"/>
            <a:endCxn id="41" idx="0"/>
          </p:cNvCxnSpPr>
          <p:nvPr/>
        </p:nvCxnSpPr>
        <p:spPr>
          <a:xfrm>
            <a:off x="4330931" y="3287230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1" idx="4"/>
            <a:endCxn id="42" idx="0"/>
          </p:cNvCxnSpPr>
          <p:nvPr/>
        </p:nvCxnSpPr>
        <p:spPr>
          <a:xfrm>
            <a:off x="4330931" y="3695593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2" idx="4"/>
            <a:endCxn id="43" idx="0"/>
          </p:cNvCxnSpPr>
          <p:nvPr/>
        </p:nvCxnSpPr>
        <p:spPr>
          <a:xfrm>
            <a:off x="4330931" y="4103956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3" idx="4"/>
            <a:endCxn id="44" idx="0"/>
          </p:cNvCxnSpPr>
          <p:nvPr/>
        </p:nvCxnSpPr>
        <p:spPr>
          <a:xfrm>
            <a:off x="4330931" y="4512319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4"/>
            <a:endCxn id="45" idx="0"/>
          </p:cNvCxnSpPr>
          <p:nvPr/>
        </p:nvCxnSpPr>
        <p:spPr>
          <a:xfrm>
            <a:off x="4330931" y="4920682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5" idx="4"/>
            <a:endCxn id="46" idx="0"/>
          </p:cNvCxnSpPr>
          <p:nvPr/>
        </p:nvCxnSpPr>
        <p:spPr>
          <a:xfrm>
            <a:off x="4330931" y="5329045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6" idx="4"/>
            <a:endCxn id="47" idx="0"/>
          </p:cNvCxnSpPr>
          <p:nvPr/>
        </p:nvCxnSpPr>
        <p:spPr>
          <a:xfrm>
            <a:off x="4330931" y="5737408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7" idx="4"/>
            <a:endCxn id="48" idx="0"/>
          </p:cNvCxnSpPr>
          <p:nvPr/>
        </p:nvCxnSpPr>
        <p:spPr>
          <a:xfrm>
            <a:off x="4330931" y="6145771"/>
            <a:ext cx="0" cy="19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" idx="6"/>
            <a:endCxn id="5" idx="2"/>
          </p:cNvCxnSpPr>
          <p:nvPr/>
        </p:nvCxnSpPr>
        <p:spPr>
          <a:xfrm>
            <a:off x="619021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" idx="6"/>
            <a:endCxn id="6" idx="2"/>
          </p:cNvCxnSpPr>
          <p:nvPr/>
        </p:nvCxnSpPr>
        <p:spPr>
          <a:xfrm>
            <a:off x="670362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" idx="6"/>
            <a:endCxn id="7" idx="2"/>
          </p:cNvCxnSpPr>
          <p:nvPr/>
        </p:nvCxnSpPr>
        <p:spPr>
          <a:xfrm>
            <a:off x="721703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" idx="6"/>
            <a:endCxn id="8" idx="2"/>
          </p:cNvCxnSpPr>
          <p:nvPr/>
        </p:nvCxnSpPr>
        <p:spPr>
          <a:xfrm>
            <a:off x="773044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8" idx="6"/>
            <a:endCxn id="9" idx="2"/>
          </p:cNvCxnSpPr>
          <p:nvPr/>
        </p:nvCxnSpPr>
        <p:spPr>
          <a:xfrm>
            <a:off x="824385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9" idx="6"/>
            <a:endCxn id="10" idx="2"/>
          </p:cNvCxnSpPr>
          <p:nvPr/>
        </p:nvCxnSpPr>
        <p:spPr>
          <a:xfrm>
            <a:off x="875726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0" idx="6"/>
            <a:endCxn id="11" idx="2"/>
          </p:cNvCxnSpPr>
          <p:nvPr/>
        </p:nvCxnSpPr>
        <p:spPr>
          <a:xfrm>
            <a:off x="9270671" y="2320991"/>
            <a:ext cx="313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urved Connector 82"/>
          <p:cNvCxnSpPr>
            <a:stCxn id="40" idx="2"/>
            <a:endCxn id="42" idx="2"/>
          </p:cNvCxnSpPr>
          <p:nvPr/>
        </p:nvCxnSpPr>
        <p:spPr>
          <a:xfrm rot="10800000" flipV="1">
            <a:off x="4231178" y="3180905"/>
            <a:ext cx="12700" cy="81672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43" idx="2"/>
            <a:endCxn id="48" idx="2"/>
          </p:cNvCxnSpPr>
          <p:nvPr/>
        </p:nvCxnSpPr>
        <p:spPr>
          <a:xfrm rot="10800000" flipV="1">
            <a:off x="4231178" y="4405993"/>
            <a:ext cx="12700" cy="2041813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4" idx="0"/>
            <a:endCxn id="6" idx="0"/>
          </p:cNvCxnSpPr>
          <p:nvPr/>
        </p:nvCxnSpPr>
        <p:spPr>
          <a:xfrm rot="5400000" flipH="1" flipV="1">
            <a:off x="6603868" y="1701256"/>
            <a:ext cx="12700" cy="1026820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>
            <a:stCxn id="7" idx="0"/>
            <a:endCxn id="11" idx="0"/>
          </p:cNvCxnSpPr>
          <p:nvPr/>
        </p:nvCxnSpPr>
        <p:spPr>
          <a:xfrm rot="5400000" flipH="1" flipV="1">
            <a:off x="8657507" y="1187847"/>
            <a:ext cx="12700" cy="2053639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40" idx="2"/>
            <a:endCxn id="48" idx="2"/>
          </p:cNvCxnSpPr>
          <p:nvPr/>
        </p:nvCxnSpPr>
        <p:spPr>
          <a:xfrm rot="10800000" flipV="1">
            <a:off x="4231178" y="3180905"/>
            <a:ext cx="12700" cy="3266902"/>
          </a:xfrm>
          <a:prstGeom prst="curvedConnector3">
            <a:avLst>
              <a:gd name="adj1" fmla="val 524726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4" idx="0"/>
            <a:endCxn id="11" idx="0"/>
          </p:cNvCxnSpPr>
          <p:nvPr/>
        </p:nvCxnSpPr>
        <p:spPr>
          <a:xfrm rot="5400000" flipH="1" flipV="1">
            <a:off x="7887392" y="417732"/>
            <a:ext cx="12700" cy="3593869"/>
          </a:xfrm>
          <a:prstGeom prst="curvedConnector3">
            <a:avLst>
              <a:gd name="adj1" fmla="val 363273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5990705" y="3074580"/>
            <a:ext cx="3793375" cy="3479552"/>
            <a:chOff x="5990705" y="3074580"/>
            <a:chExt cx="3793375" cy="3479552"/>
          </a:xfrm>
          <a:solidFill>
            <a:srgbClr val="000000">
              <a:alpha val="12941"/>
            </a:srgbClr>
          </a:solidFill>
        </p:grpSpPr>
        <p:grpSp>
          <p:nvGrpSpPr>
            <p:cNvPr id="55" name="Group 54"/>
            <p:cNvGrpSpPr/>
            <p:nvPr/>
          </p:nvGrpSpPr>
          <p:grpSpPr>
            <a:xfrm>
              <a:off x="5990705" y="3074580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74" name="Oval 73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5990705" y="6341482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92" name="Oval 91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5990705" y="3482943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01" name="Oval 100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5990705" y="3891306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10" name="Oval 109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5990705" y="4299669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19" name="Oval 118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7" name="Group 126"/>
            <p:cNvGrpSpPr/>
            <p:nvPr/>
          </p:nvGrpSpPr>
          <p:grpSpPr>
            <a:xfrm>
              <a:off x="5990705" y="4708032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28" name="Oval 127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5990705" y="5116395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37" name="Oval 136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5" name="Group 144"/>
            <p:cNvGrpSpPr/>
            <p:nvPr/>
          </p:nvGrpSpPr>
          <p:grpSpPr>
            <a:xfrm>
              <a:off x="5990705" y="5524758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46" name="Oval 145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>
              <a:off x="5990705" y="5933121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55" name="Oval 154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87325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/>
          <p:cNvGrpSpPr/>
          <p:nvPr/>
        </p:nvGrpSpPr>
        <p:grpSpPr>
          <a:xfrm>
            <a:off x="5990705" y="3074580"/>
            <a:ext cx="3793375" cy="3479552"/>
            <a:chOff x="5990705" y="3074580"/>
            <a:chExt cx="3793375" cy="3479552"/>
          </a:xfrm>
          <a:solidFill>
            <a:srgbClr val="000000">
              <a:alpha val="12941"/>
            </a:srgbClr>
          </a:solidFill>
        </p:grpSpPr>
        <p:grpSp>
          <p:nvGrpSpPr>
            <p:cNvPr id="82" name="Group 81"/>
            <p:cNvGrpSpPr/>
            <p:nvPr/>
          </p:nvGrpSpPr>
          <p:grpSpPr>
            <a:xfrm>
              <a:off x="5990705" y="3074580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59" name="Oval 158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5990705" y="6341482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51" name="Oval 150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5990705" y="3482943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43" name="Oval 142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990705" y="3891306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35" name="Oval 134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5990705" y="4299669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27" name="Oval 126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5990705" y="4708032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19" name="Oval 118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5990705" y="5116395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11" name="Oval 110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5990705" y="5524758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03" name="Oval 102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5990705" y="5933121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95" name="Oval 94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42652" y="1354752"/>
            <a:ext cx="1854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Armando Solar  </a:t>
            </a:r>
          </a:p>
        </p:txBody>
      </p:sp>
      <p:sp>
        <p:nvSpPr>
          <p:cNvPr id="4" name="Oval 3"/>
          <p:cNvSpPr/>
          <p:nvPr/>
        </p:nvSpPr>
        <p:spPr>
          <a:xfrm>
            <a:off x="599070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0411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1752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3093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04434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55775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07116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584574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9359577" y="1199803"/>
            <a:ext cx="1300869" cy="549040"/>
            <a:chOff x="115824" y="2579716"/>
            <a:chExt cx="1300869" cy="54904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04039" y="3009021"/>
              <a:ext cx="1108815" cy="5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15824" y="2579716"/>
              <a:ext cx="13008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A. </a:t>
              </a:r>
              <a:r>
                <a:rPr lang="en-US" sz="2800" dirty="0" smtClean="0"/>
                <a:t>Solar</a:t>
              </a:r>
              <a:endParaRPr lang="en-US" sz="28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20449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06770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1483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00731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47589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949866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03022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18262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31285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1276156" y="5462888"/>
            <a:ext cx="1348574" cy="549040"/>
            <a:chOff x="1697634" y="2579716"/>
            <a:chExt cx="1348574" cy="54904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1785849" y="3009021"/>
              <a:ext cx="1108815" cy="5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697634" y="2579716"/>
              <a:ext cx="13485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R. Singh</a:t>
              </a:r>
              <a:endParaRPr lang="en-US" sz="2800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8630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88580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09664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171457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318315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592638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412525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76443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89466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1276156" y="2811573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Rishabh </a:t>
            </a:r>
            <a:r>
              <a:rPr lang="en-US" dirty="0" smtClean="0"/>
              <a:t>Singh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4231178" y="3074580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231178" y="3482943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231178" y="389130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231178" y="4299669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231178" y="4708032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231178" y="5116395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231178" y="5524758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231178" y="5933121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231178" y="6341482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>
            <a:stCxn id="40" idx="4"/>
            <a:endCxn id="41" idx="0"/>
          </p:cNvCxnSpPr>
          <p:nvPr/>
        </p:nvCxnSpPr>
        <p:spPr>
          <a:xfrm>
            <a:off x="4330931" y="3287230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1" idx="4"/>
            <a:endCxn id="42" idx="0"/>
          </p:cNvCxnSpPr>
          <p:nvPr/>
        </p:nvCxnSpPr>
        <p:spPr>
          <a:xfrm>
            <a:off x="4330931" y="3695593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2" idx="4"/>
            <a:endCxn id="43" idx="0"/>
          </p:cNvCxnSpPr>
          <p:nvPr/>
        </p:nvCxnSpPr>
        <p:spPr>
          <a:xfrm>
            <a:off x="4330931" y="4103956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3" idx="4"/>
            <a:endCxn id="44" idx="0"/>
          </p:cNvCxnSpPr>
          <p:nvPr/>
        </p:nvCxnSpPr>
        <p:spPr>
          <a:xfrm>
            <a:off x="4330931" y="4512319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4"/>
            <a:endCxn id="45" idx="0"/>
          </p:cNvCxnSpPr>
          <p:nvPr/>
        </p:nvCxnSpPr>
        <p:spPr>
          <a:xfrm>
            <a:off x="4330931" y="4920682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5" idx="4"/>
            <a:endCxn id="46" idx="0"/>
          </p:cNvCxnSpPr>
          <p:nvPr/>
        </p:nvCxnSpPr>
        <p:spPr>
          <a:xfrm>
            <a:off x="4330931" y="5329045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6" idx="4"/>
            <a:endCxn id="47" idx="0"/>
          </p:cNvCxnSpPr>
          <p:nvPr/>
        </p:nvCxnSpPr>
        <p:spPr>
          <a:xfrm>
            <a:off x="4330931" y="5737408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7" idx="4"/>
            <a:endCxn id="48" idx="0"/>
          </p:cNvCxnSpPr>
          <p:nvPr/>
        </p:nvCxnSpPr>
        <p:spPr>
          <a:xfrm>
            <a:off x="4330931" y="6145771"/>
            <a:ext cx="0" cy="19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" idx="6"/>
            <a:endCxn id="5" idx="2"/>
          </p:cNvCxnSpPr>
          <p:nvPr/>
        </p:nvCxnSpPr>
        <p:spPr>
          <a:xfrm>
            <a:off x="619021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" idx="6"/>
            <a:endCxn id="6" idx="2"/>
          </p:cNvCxnSpPr>
          <p:nvPr/>
        </p:nvCxnSpPr>
        <p:spPr>
          <a:xfrm>
            <a:off x="670362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" idx="6"/>
            <a:endCxn id="7" idx="2"/>
          </p:cNvCxnSpPr>
          <p:nvPr/>
        </p:nvCxnSpPr>
        <p:spPr>
          <a:xfrm>
            <a:off x="721703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" idx="6"/>
            <a:endCxn id="8" idx="2"/>
          </p:cNvCxnSpPr>
          <p:nvPr/>
        </p:nvCxnSpPr>
        <p:spPr>
          <a:xfrm>
            <a:off x="773044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8" idx="6"/>
            <a:endCxn id="9" idx="2"/>
          </p:cNvCxnSpPr>
          <p:nvPr/>
        </p:nvCxnSpPr>
        <p:spPr>
          <a:xfrm>
            <a:off x="824385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9" idx="6"/>
            <a:endCxn id="10" idx="2"/>
          </p:cNvCxnSpPr>
          <p:nvPr/>
        </p:nvCxnSpPr>
        <p:spPr>
          <a:xfrm>
            <a:off x="875726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0" idx="6"/>
            <a:endCxn id="11" idx="2"/>
          </p:cNvCxnSpPr>
          <p:nvPr/>
        </p:nvCxnSpPr>
        <p:spPr>
          <a:xfrm>
            <a:off x="9270671" y="2320991"/>
            <a:ext cx="313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urved Connector 82"/>
          <p:cNvCxnSpPr>
            <a:stCxn id="40" idx="2"/>
            <a:endCxn id="42" idx="2"/>
          </p:cNvCxnSpPr>
          <p:nvPr/>
        </p:nvCxnSpPr>
        <p:spPr>
          <a:xfrm rot="10800000" flipV="1">
            <a:off x="4231178" y="3180905"/>
            <a:ext cx="12700" cy="81672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43" idx="2"/>
            <a:endCxn id="48" idx="2"/>
          </p:cNvCxnSpPr>
          <p:nvPr/>
        </p:nvCxnSpPr>
        <p:spPr>
          <a:xfrm rot="10800000" flipV="1">
            <a:off x="4231178" y="4405993"/>
            <a:ext cx="12700" cy="2041813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4" idx="0"/>
            <a:endCxn id="6" idx="0"/>
          </p:cNvCxnSpPr>
          <p:nvPr/>
        </p:nvCxnSpPr>
        <p:spPr>
          <a:xfrm rot="5400000" flipH="1" flipV="1">
            <a:off x="6603868" y="1701256"/>
            <a:ext cx="12700" cy="1026820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>
            <a:stCxn id="7" idx="0"/>
            <a:endCxn id="11" idx="0"/>
          </p:cNvCxnSpPr>
          <p:nvPr/>
        </p:nvCxnSpPr>
        <p:spPr>
          <a:xfrm rot="5400000" flipH="1" flipV="1">
            <a:off x="8657507" y="1187847"/>
            <a:ext cx="12700" cy="2053639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40" idx="2"/>
            <a:endCxn id="48" idx="2"/>
          </p:cNvCxnSpPr>
          <p:nvPr/>
        </p:nvCxnSpPr>
        <p:spPr>
          <a:xfrm rot="10800000" flipV="1">
            <a:off x="4231178" y="3180905"/>
            <a:ext cx="12700" cy="3266902"/>
          </a:xfrm>
          <a:prstGeom prst="curvedConnector3">
            <a:avLst>
              <a:gd name="adj1" fmla="val 524726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4" idx="0"/>
            <a:endCxn id="11" idx="0"/>
          </p:cNvCxnSpPr>
          <p:nvPr/>
        </p:nvCxnSpPr>
        <p:spPr>
          <a:xfrm rot="5400000" flipH="1" flipV="1">
            <a:off x="7887392" y="417732"/>
            <a:ext cx="12700" cy="3593869"/>
          </a:xfrm>
          <a:prstGeom prst="curvedConnector3">
            <a:avLst>
              <a:gd name="adj1" fmla="val 363273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ular Callout 11"/>
          <p:cNvSpPr/>
          <p:nvPr/>
        </p:nvSpPr>
        <p:spPr>
          <a:xfrm>
            <a:off x="1749979" y="3997632"/>
            <a:ext cx="1281396" cy="408361"/>
          </a:xfrm>
          <a:prstGeom prst="wedgeRoundRectCallout">
            <a:avLst>
              <a:gd name="adj1" fmla="val 91039"/>
              <a:gd name="adj2" fmla="val 7607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“R. Singh”</a:t>
            </a:r>
            <a:endParaRPr lang="en-US" dirty="0"/>
          </a:p>
        </p:txBody>
      </p:sp>
      <p:sp>
        <p:nvSpPr>
          <p:cNvPr id="70" name="Rounded Rectangular Callout 69"/>
          <p:cNvSpPr/>
          <p:nvPr/>
        </p:nvSpPr>
        <p:spPr>
          <a:xfrm>
            <a:off x="7760105" y="880359"/>
            <a:ext cx="1281396" cy="408361"/>
          </a:xfrm>
          <a:prstGeom prst="wedgeRoundRectCallout">
            <a:avLst>
              <a:gd name="adj1" fmla="val -34381"/>
              <a:gd name="adj2" fmla="val 1602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“A. Solar”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5990705" y="3075610"/>
            <a:ext cx="199506" cy="2105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9584574" y="6343543"/>
            <a:ext cx="199506" cy="2105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Curved Connector 48"/>
          <p:cNvCxnSpPr>
            <a:stCxn id="72" idx="5"/>
            <a:endCxn id="74" idx="1"/>
          </p:cNvCxnSpPr>
          <p:nvPr/>
        </p:nvCxnSpPr>
        <p:spPr>
          <a:xfrm rot="16200000" flipH="1">
            <a:off x="6327880" y="3088472"/>
            <a:ext cx="3119024" cy="345279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ounded Rectangular Callout 75"/>
              <p:cNvSpPr/>
              <p:nvPr/>
            </p:nvSpPr>
            <p:spPr>
              <a:xfrm>
                <a:off x="7603153" y="3899775"/>
                <a:ext cx="2670822" cy="408361"/>
              </a:xfrm>
              <a:prstGeom prst="wedgeRoundRectCallout">
                <a:avLst>
                  <a:gd name="adj1" fmla="val -34381"/>
                  <a:gd name="adj2" fmla="val 160211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“A. Solar”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US" dirty="0" smtClean="0"/>
                  <a:t> “R. Singh”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∅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6" name="Rounded Rectangular Callout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3153" y="3899775"/>
                <a:ext cx="2670822" cy="408361"/>
              </a:xfrm>
              <a:prstGeom prst="wedgeRoundRectCallout">
                <a:avLst>
                  <a:gd name="adj1" fmla="val -34381"/>
                  <a:gd name="adj2" fmla="val 160211"/>
                  <a:gd name="adj3" fmla="val 16667"/>
                </a:avLst>
              </a:prstGeom>
              <a:blipFill>
                <a:blip r:embed="rId2"/>
                <a:stretch>
                  <a:fillRect l="-909" t="-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81924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5990705" y="3074580"/>
            <a:ext cx="3793375" cy="3479552"/>
            <a:chOff x="5990705" y="3074580"/>
            <a:chExt cx="3793375" cy="3479552"/>
          </a:xfrm>
          <a:solidFill>
            <a:srgbClr val="000000">
              <a:alpha val="12941"/>
            </a:srgbClr>
          </a:solidFill>
        </p:grpSpPr>
        <p:grpSp>
          <p:nvGrpSpPr>
            <p:cNvPr id="82" name="Group 81"/>
            <p:cNvGrpSpPr/>
            <p:nvPr/>
          </p:nvGrpSpPr>
          <p:grpSpPr>
            <a:xfrm>
              <a:off x="5990705" y="3074580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59" name="Oval 158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5990705" y="6341482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51" name="Oval 150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5990705" y="3482943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43" name="Oval 142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990705" y="3891306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35" name="Oval 134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5990705" y="4299669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27" name="Oval 126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5990705" y="4708032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19" name="Oval 118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5990705" y="5116395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11" name="Oval 110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5990705" y="5524758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03" name="Oval 102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5990705" y="5933121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95" name="Oval 94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42652" y="1354752"/>
            <a:ext cx="1854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Armando Solar  </a:t>
            </a:r>
          </a:p>
        </p:txBody>
      </p:sp>
      <p:sp>
        <p:nvSpPr>
          <p:cNvPr id="4" name="Oval 3"/>
          <p:cNvSpPr/>
          <p:nvPr/>
        </p:nvSpPr>
        <p:spPr>
          <a:xfrm>
            <a:off x="599070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0411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1752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3093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04434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55775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07116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584574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9359577" y="1199803"/>
            <a:ext cx="1300869" cy="549040"/>
            <a:chOff x="115824" y="2579716"/>
            <a:chExt cx="1300869" cy="54904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04039" y="3009021"/>
              <a:ext cx="1108815" cy="5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15824" y="2579716"/>
              <a:ext cx="13008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A. </a:t>
              </a:r>
              <a:r>
                <a:rPr lang="en-US" sz="2800" dirty="0" smtClean="0"/>
                <a:t>Solar</a:t>
              </a:r>
              <a:endParaRPr lang="en-US" sz="28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20449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06770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1483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00731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47589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949866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03022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18262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31285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1276156" y="5462888"/>
            <a:ext cx="1348574" cy="549040"/>
            <a:chOff x="1697634" y="2579716"/>
            <a:chExt cx="1348574" cy="54904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1785849" y="3009021"/>
              <a:ext cx="1108815" cy="5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697634" y="2579716"/>
              <a:ext cx="13485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R. Singh</a:t>
              </a:r>
              <a:endParaRPr lang="en-US" sz="2800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8630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88580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09664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171457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318315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592638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412525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76443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89466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1276156" y="2811573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Rishabh </a:t>
            </a:r>
            <a:r>
              <a:rPr lang="en-US" dirty="0" smtClean="0"/>
              <a:t>Singh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4231178" y="3074580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231178" y="3482943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231178" y="389130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231178" y="4299669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231178" y="4708032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231178" y="5116395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231178" y="5524758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231178" y="5933121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231178" y="6341482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>
            <a:stCxn id="40" idx="4"/>
            <a:endCxn id="41" idx="0"/>
          </p:cNvCxnSpPr>
          <p:nvPr/>
        </p:nvCxnSpPr>
        <p:spPr>
          <a:xfrm>
            <a:off x="4330931" y="3287230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1" idx="4"/>
            <a:endCxn id="42" idx="0"/>
          </p:cNvCxnSpPr>
          <p:nvPr/>
        </p:nvCxnSpPr>
        <p:spPr>
          <a:xfrm>
            <a:off x="4330931" y="3695593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2" idx="4"/>
            <a:endCxn id="43" idx="0"/>
          </p:cNvCxnSpPr>
          <p:nvPr/>
        </p:nvCxnSpPr>
        <p:spPr>
          <a:xfrm>
            <a:off x="4330931" y="4103956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3" idx="4"/>
            <a:endCxn id="44" idx="0"/>
          </p:cNvCxnSpPr>
          <p:nvPr/>
        </p:nvCxnSpPr>
        <p:spPr>
          <a:xfrm>
            <a:off x="4330931" y="4512319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4"/>
            <a:endCxn id="45" idx="0"/>
          </p:cNvCxnSpPr>
          <p:nvPr/>
        </p:nvCxnSpPr>
        <p:spPr>
          <a:xfrm>
            <a:off x="4330931" y="4920682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5" idx="4"/>
            <a:endCxn id="46" idx="0"/>
          </p:cNvCxnSpPr>
          <p:nvPr/>
        </p:nvCxnSpPr>
        <p:spPr>
          <a:xfrm>
            <a:off x="4330931" y="5329045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6" idx="4"/>
            <a:endCxn id="47" idx="0"/>
          </p:cNvCxnSpPr>
          <p:nvPr/>
        </p:nvCxnSpPr>
        <p:spPr>
          <a:xfrm>
            <a:off x="4330931" y="5737408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7" idx="4"/>
            <a:endCxn id="48" idx="0"/>
          </p:cNvCxnSpPr>
          <p:nvPr/>
        </p:nvCxnSpPr>
        <p:spPr>
          <a:xfrm>
            <a:off x="4330931" y="6145771"/>
            <a:ext cx="0" cy="19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" idx="6"/>
            <a:endCxn id="5" idx="2"/>
          </p:cNvCxnSpPr>
          <p:nvPr/>
        </p:nvCxnSpPr>
        <p:spPr>
          <a:xfrm>
            <a:off x="619021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" idx="6"/>
            <a:endCxn id="6" idx="2"/>
          </p:cNvCxnSpPr>
          <p:nvPr/>
        </p:nvCxnSpPr>
        <p:spPr>
          <a:xfrm>
            <a:off x="670362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" idx="6"/>
            <a:endCxn id="7" idx="2"/>
          </p:cNvCxnSpPr>
          <p:nvPr/>
        </p:nvCxnSpPr>
        <p:spPr>
          <a:xfrm>
            <a:off x="721703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" idx="6"/>
            <a:endCxn id="8" idx="2"/>
          </p:cNvCxnSpPr>
          <p:nvPr/>
        </p:nvCxnSpPr>
        <p:spPr>
          <a:xfrm>
            <a:off x="773044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8" idx="6"/>
            <a:endCxn id="9" idx="2"/>
          </p:cNvCxnSpPr>
          <p:nvPr/>
        </p:nvCxnSpPr>
        <p:spPr>
          <a:xfrm>
            <a:off x="824385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9" idx="6"/>
            <a:endCxn id="10" idx="2"/>
          </p:cNvCxnSpPr>
          <p:nvPr/>
        </p:nvCxnSpPr>
        <p:spPr>
          <a:xfrm>
            <a:off x="875726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0" idx="6"/>
            <a:endCxn id="11" idx="2"/>
          </p:cNvCxnSpPr>
          <p:nvPr/>
        </p:nvCxnSpPr>
        <p:spPr>
          <a:xfrm>
            <a:off x="9270671" y="2320991"/>
            <a:ext cx="313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urved Connector 82"/>
          <p:cNvCxnSpPr>
            <a:stCxn id="40" idx="2"/>
            <a:endCxn id="42" idx="2"/>
          </p:cNvCxnSpPr>
          <p:nvPr/>
        </p:nvCxnSpPr>
        <p:spPr>
          <a:xfrm rot="10800000" flipV="1">
            <a:off x="4231178" y="3180905"/>
            <a:ext cx="12700" cy="81672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43" idx="2"/>
            <a:endCxn id="48" idx="2"/>
          </p:cNvCxnSpPr>
          <p:nvPr/>
        </p:nvCxnSpPr>
        <p:spPr>
          <a:xfrm rot="10800000" flipV="1">
            <a:off x="4231178" y="4405993"/>
            <a:ext cx="12700" cy="2041813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4" idx="0"/>
            <a:endCxn id="6" idx="0"/>
          </p:cNvCxnSpPr>
          <p:nvPr/>
        </p:nvCxnSpPr>
        <p:spPr>
          <a:xfrm rot="5400000" flipH="1" flipV="1">
            <a:off x="6603868" y="1701256"/>
            <a:ext cx="12700" cy="1026820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>
            <a:stCxn id="7" idx="0"/>
            <a:endCxn id="11" idx="0"/>
          </p:cNvCxnSpPr>
          <p:nvPr/>
        </p:nvCxnSpPr>
        <p:spPr>
          <a:xfrm rot="5400000" flipH="1" flipV="1">
            <a:off x="8657507" y="1187847"/>
            <a:ext cx="12700" cy="2053639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40" idx="2"/>
            <a:endCxn id="48" idx="2"/>
          </p:cNvCxnSpPr>
          <p:nvPr/>
        </p:nvCxnSpPr>
        <p:spPr>
          <a:xfrm rot="10800000" flipV="1">
            <a:off x="4231178" y="3180905"/>
            <a:ext cx="12700" cy="3266902"/>
          </a:xfrm>
          <a:prstGeom prst="curvedConnector3">
            <a:avLst>
              <a:gd name="adj1" fmla="val 524726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4" idx="0"/>
            <a:endCxn id="11" idx="0"/>
          </p:cNvCxnSpPr>
          <p:nvPr/>
        </p:nvCxnSpPr>
        <p:spPr>
          <a:xfrm rot="5400000" flipH="1" flipV="1">
            <a:off x="7887392" y="417732"/>
            <a:ext cx="12700" cy="3593869"/>
          </a:xfrm>
          <a:prstGeom prst="curvedConnector3">
            <a:avLst>
              <a:gd name="adj1" fmla="val 363273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ounded Rectangular Callout 11"/>
              <p:cNvSpPr/>
              <p:nvPr/>
            </p:nvSpPr>
            <p:spPr>
              <a:xfrm>
                <a:off x="763180" y="2137771"/>
                <a:ext cx="4267200" cy="408361"/>
              </a:xfrm>
              <a:prstGeom prst="wedgeRoundRectCallout">
                <a:avLst>
                  <a:gd name="adj1" fmla="val 33229"/>
                  <a:gd name="adj2" fmla="val 240279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SubStr(</a:t>
                </a:r>
                <a:r>
                  <a:rPr lang="en-US" dirty="0" err="1" smtClean="0"/>
                  <a:t>Pos</a:t>
                </a:r>
                <a:r>
                  <a:rPr lang="en-US" dirty="0" smtClean="0"/>
                  <a:t>(“”, Word), </a:t>
                </a:r>
                <a:r>
                  <a:rPr lang="en-US" dirty="0" err="1" smtClean="0"/>
                  <a:t>Pos</a:t>
                </a:r>
                <a:r>
                  <a:rPr lang="en-US" dirty="0" smtClean="0"/>
                  <a:t>(Char,””))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dirty="0" smtClean="0"/>
                  <a:t> “R”</a:t>
                </a:r>
                <a:endParaRPr lang="en-US" dirty="0"/>
              </a:p>
            </p:txBody>
          </p:sp>
        </mc:Choice>
        <mc:Fallback xmlns="">
          <p:sp>
            <p:nvSpPr>
              <p:cNvPr id="12" name="Rounded Rectangular Callout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180" y="2137771"/>
                <a:ext cx="4267200" cy="408361"/>
              </a:xfrm>
              <a:prstGeom prst="wedgeRoundRectCallout">
                <a:avLst>
                  <a:gd name="adj1" fmla="val 33229"/>
                  <a:gd name="adj2" fmla="val 240279"/>
                  <a:gd name="adj3" fmla="val 16667"/>
                </a:avLst>
              </a:prstGeom>
              <a:blipFill>
                <a:blip r:embed="rId2"/>
                <a:stretch>
                  <a:fillRect t="-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Oval 71"/>
          <p:cNvSpPr/>
          <p:nvPr/>
        </p:nvSpPr>
        <p:spPr>
          <a:xfrm>
            <a:off x="5990705" y="3075610"/>
            <a:ext cx="199506" cy="2105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502152" y="3479166"/>
            <a:ext cx="199506" cy="2105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ounded Rectangular Callout 77"/>
              <p:cNvSpPr/>
              <p:nvPr/>
            </p:nvSpPr>
            <p:spPr>
              <a:xfrm>
                <a:off x="2236915" y="991044"/>
                <a:ext cx="4267200" cy="408361"/>
              </a:xfrm>
              <a:prstGeom prst="wedgeRoundRectCallout">
                <a:avLst>
                  <a:gd name="adj1" fmla="val 43748"/>
                  <a:gd name="adj2" fmla="val 266064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SubStr(</a:t>
                </a:r>
                <a:r>
                  <a:rPr lang="en-US" dirty="0" err="1" smtClean="0"/>
                  <a:t>Pos</a:t>
                </a:r>
                <a:r>
                  <a:rPr lang="en-US" dirty="0" smtClean="0"/>
                  <a:t>(“”, Word), </a:t>
                </a:r>
                <a:r>
                  <a:rPr lang="en-US" dirty="0" err="1" smtClean="0"/>
                  <a:t>Pos</a:t>
                </a:r>
                <a:r>
                  <a:rPr lang="en-US" dirty="0" smtClean="0"/>
                  <a:t>(Char,””))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dirty="0" smtClean="0"/>
                  <a:t> “A”</a:t>
                </a:r>
                <a:endParaRPr lang="en-US" dirty="0"/>
              </a:p>
            </p:txBody>
          </p:sp>
        </mc:Choice>
        <mc:Fallback xmlns="">
          <p:sp>
            <p:nvSpPr>
              <p:cNvPr id="78" name="Rounded Rectangular Callout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915" y="991044"/>
                <a:ext cx="4267200" cy="408361"/>
              </a:xfrm>
              <a:prstGeom prst="wedgeRoundRectCallout">
                <a:avLst>
                  <a:gd name="adj1" fmla="val 43748"/>
                  <a:gd name="adj2" fmla="val 266064"/>
                  <a:gd name="adj3" fmla="val 16667"/>
                </a:avLst>
              </a:prstGeom>
              <a:blipFill>
                <a:blip r:embed="rId3"/>
                <a:stretch>
                  <a:fillRect t="-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Curved Connector 52"/>
          <p:cNvCxnSpPr>
            <a:stCxn id="72" idx="5"/>
            <a:endCxn id="74" idx="1"/>
          </p:cNvCxnSpPr>
          <p:nvPr/>
        </p:nvCxnSpPr>
        <p:spPr>
          <a:xfrm rot="16200000" flipH="1">
            <a:off x="6218858" y="3197494"/>
            <a:ext cx="254647" cy="37037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ular Callout 79"/>
          <p:cNvSpPr/>
          <p:nvPr/>
        </p:nvSpPr>
        <p:spPr>
          <a:xfrm>
            <a:off x="6623661" y="2661092"/>
            <a:ext cx="4267200" cy="408361"/>
          </a:xfrm>
          <a:prstGeom prst="wedgeRoundRectCallout">
            <a:avLst>
              <a:gd name="adj1" fmla="val -53655"/>
              <a:gd name="adj2" fmla="val 1330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SubStr(</a:t>
            </a:r>
            <a:r>
              <a:rPr lang="en-US" dirty="0" err="1" smtClean="0"/>
              <a:t>Pos</a:t>
            </a:r>
            <a:r>
              <a:rPr lang="en-US" dirty="0" smtClean="0"/>
              <a:t>(“”, Word), </a:t>
            </a:r>
            <a:r>
              <a:rPr lang="en-US" dirty="0" err="1" smtClean="0"/>
              <a:t>Pos</a:t>
            </a:r>
            <a:r>
              <a:rPr lang="en-US" dirty="0" smtClean="0"/>
              <a:t>(Char,””))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7117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5990705" y="3074580"/>
            <a:ext cx="3793375" cy="3479552"/>
            <a:chOff x="5990705" y="3074580"/>
            <a:chExt cx="3793375" cy="3479552"/>
          </a:xfrm>
          <a:solidFill>
            <a:srgbClr val="000000">
              <a:alpha val="12941"/>
            </a:srgbClr>
          </a:solidFill>
        </p:grpSpPr>
        <p:grpSp>
          <p:nvGrpSpPr>
            <p:cNvPr id="82" name="Group 81"/>
            <p:cNvGrpSpPr/>
            <p:nvPr/>
          </p:nvGrpSpPr>
          <p:grpSpPr>
            <a:xfrm>
              <a:off x="5990705" y="3074580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59" name="Oval 158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5990705" y="6341482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51" name="Oval 150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5990705" y="3482943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43" name="Oval 142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990705" y="3891306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35" name="Oval 134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5990705" y="4299669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27" name="Oval 126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>
              <a:off x="5990705" y="4708032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19" name="Oval 118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5990705" y="5116395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11" name="Oval 110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5990705" y="5524758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103" name="Oval 102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5990705" y="5933121"/>
              <a:ext cx="3793375" cy="212650"/>
              <a:chOff x="5997054" y="3074580"/>
              <a:chExt cx="3793375" cy="212650"/>
            </a:xfrm>
            <a:grpFill/>
          </p:grpSpPr>
          <p:sp>
            <p:nvSpPr>
              <p:cNvPr id="95" name="Oval 94"/>
              <p:cNvSpPr/>
              <p:nvPr/>
            </p:nvSpPr>
            <p:spPr>
              <a:xfrm>
                <a:off x="599705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651046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702387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753728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805069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856410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9077514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9590923" y="3074580"/>
                <a:ext cx="199506" cy="212650"/>
              </a:xfrm>
              <a:prstGeom prst="ellipse">
                <a:avLst/>
              </a:prstGeom>
              <a:grpFill/>
              <a:ln>
                <a:solidFill>
                  <a:srgbClr val="0E4153">
                    <a:alpha val="14118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Intersection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42652" y="1354752"/>
            <a:ext cx="1854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Armando Solar  </a:t>
            </a:r>
          </a:p>
        </p:txBody>
      </p:sp>
      <p:sp>
        <p:nvSpPr>
          <p:cNvPr id="4" name="Oval 3"/>
          <p:cNvSpPr/>
          <p:nvPr/>
        </p:nvSpPr>
        <p:spPr>
          <a:xfrm>
            <a:off x="599070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0411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01752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3093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04434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55775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071165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9584574" y="221466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9359577" y="1199803"/>
            <a:ext cx="1300869" cy="549040"/>
            <a:chOff x="115824" y="2579716"/>
            <a:chExt cx="1300869" cy="54904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04039" y="3009021"/>
              <a:ext cx="1108815" cy="5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15824" y="2579716"/>
              <a:ext cx="13008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A. </a:t>
              </a:r>
              <a:r>
                <a:rPr lang="en-US" sz="2800" dirty="0" smtClean="0"/>
                <a:t>Solar</a:t>
              </a:r>
              <a:endParaRPr lang="en-US" sz="28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20449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06770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1483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00731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47589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949866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03022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18262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31285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1276156" y="5462888"/>
            <a:ext cx="1348574" cy="549040"/>
            <a:chOff x="1697634" y="2579716"/>
            <a:chExt cx="1348574" cy="54904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1785849" y="3009021"/>
              <a:ext cx="1108815" cy="5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697634" y="2579716"/>
              <a:ext cx="13485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R. Singh</a:t>
              </a:r>
              <a:endParaRPr lang="en-US" sz="2800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8630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88580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09664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171457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318315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592638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412525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764432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894664" y="2899505"/>
              <a:ext cx="0" cy="2292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1276156" y="2811573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Rishabh </a:t>
            </a:r>
            <a:r>
              <a:rPr lang="en-US" dirty="0" smtClean="0"/>
              <a:t>Singh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4231178" y="3074580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231178" y="3482943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231178" y="3891306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231178" y="4299669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231178" y="4708032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231178" y="5116395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231178" y="5524758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231178" y="5933121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231178" y="6341482"/>
            <a:ext cx="199506" cy="212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>
            <a:stCxn id="40" idx="4"/>
            <a:endCxn id="41" idx="0"/>
          </p:cNvCxnSpPr>
          <p:nvPr/>
        </p:nvCxnSpPr>
        <p:spPr>
          <a:xfrm>
            <a:off x="4330931" y="3287230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1" idx="4"/>
            <a:endCxn id="42" idx="0"/>
          </p:cNvCxnSpPr>
          <p:nvPr/>
        </p:nvCxnSpPr>
        <p:spPr>
          <a:xfrm>
            <a:off x="4330931" y="3695593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2" idx="4"/>
            <a:endCxn id="43" idx="0"/>
          </p:cNvCxnSpPr>
          <p:nvPr/>
        </p:nvCxnSpPr>
        <p:spPr>
          <a:xfrm>
            <a:off x="4330931" y="4103956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3" idx="4"/>
            <a:endCxn id="44" idx="0"/>
          </p:cNvCxnSpPr>
          <p:nvPr/>
        </p:nvCxnSpPr>
        <p:spPr>
          <a:xfrm>
            <a:off x="4330931" y="4512319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4"/>
            <a:endCxn id="45" idx="0"/>
          </p:cNvCxnSpPr>
          <p:nvPr/>
        </p:nvCxnSpPr>
        <p:spPr>
          <a:xfrm>
            <a:off x="4330931" y="4920682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5" idx="4"/>
            <a:endCxn id="46" idx="0"/>
          </p:cNvCxnSpPr>
          <p:nvPr/>
        </p:nvCxnSpPr>
        <p:spPr>
          <a:xfrm>
            <a:off x="4330931" y="5329045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6" idx="4"/>
            <a:endCxn id="47" idx="0"/>
          </p:cNvCxnSpPr>
          <p:nvPr/>
        </p:nvCxnSpPr>
        <p:spPr>
          <a:xfrm>
            <a:off x="4330931" y="5737408"/>
            <a:ext cx="0" cy="1957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7" idx="4"/>
            <a:endCxn id="48" idx="0"/>
          </p:cNvCxnSpPr>
          <p:nvPr/>
        </p:nvCxnSpPr>
        <p:spPr>
          <a:xfrm>
            <a:off x="4330931" y="6145771"/>
            <a:ext cx="0" cy="195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" idx="6"/>
            <a:endCxn id="5" idx="2"/>
          </p:cNvCxnSpPr>
          <p:nvPr/>
        </p:nvCxnSpPr>
        <p:spPr>
          <a:xfrm>
            <a:off x="619021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" idx="6"/>
            <a:endCxn id="6" idx="2"/>
          </p:cNvCxnSpPr>
          <p:nvPr/>
        </p:nvCxnSpPr>
        <p:spPr>
          <a:xfrm>
            <a:off x="670362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" idx="6"/>
            <a:endCxn id="7" idx="2"/>
          </p:cNvCxnSpPr>
          <p:nvPr/>
        </p:nvCxnSpPr>
        <p:spPr>
          <a:xfrm>
            <a:off x="721703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" idx="6"/>
            <a:endCxn id="8" idx="2"/>
          </p:cNvCxnSpPr>
          <p:nvPr/>
        </p:nvCxnSpPr>
        <p:spPr>
          <a:xfrm>
            <a:off x="773044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8" idx="6"/>
            <a:endCxn id="9" idx="2"/>
          </p:cNvCxnSpPr>
          <p:nvPr/>
        </p:nvCxnSpPr>
        <p:spPr>
          <a:xfrm>
            <a:off x="824385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9" idx="6"/>
            <a:endCxn id="10" idx="2"/>
          </p:cNvCxnSpPr>
          <p:nvPr/>
        </p:nvCxnSpPr>
        <p:spPr>
          <a:xfrm>
            <a:off x="8757261" y="2320991"/>
            <a:ext cx="3139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10" idx="6"/>
            <a:endCxn id="11" idx="2"/>
          </p:cNvCxnSpPr>
          <p:nvPr/>
        </p:nvCxnSpPr>
        <p:spPr>
          <a:xfrm>
            <a:off x="9270671" y="2320991"/>
            <a:ext cx="313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urved Connector 82"/>
          <p:cNvCxnSpPr>
            <a:stCxn id="40" idx="2"/>
            <a:endCxn id="42" idx="2"/>
          </p:cNvCxnSpPr>
          <p:nvPr/>
        </p:nvCxnSpPr>
        <p:spPr>
          <a:xfrm rot="10800000" flipV="1">
            <a:off x="4231178" y="3180905"/>
            <a:ext cx="12700" cy="816726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43" idx="2"/>
            <a:endCxn id="48" idx="2"/>
          </p:cNvCxnSpPr>
          <p:nvPr/>
        </p:nvCxnSpPr>
        <p:spPr>
          <a:xfrm rot="10800000" flipV="1">
            <a:off x="4231178" y="4405993"/>
            <a:ext cx="12700" cy="2041813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4" idx="0"/>
            <a:endCxn id="6" idx="0"/>
          </p:cNvCxnSpPr>
          <p:nvPr/>
        </p:nvCxnSpPr>
        <p:spPr>
          <a:xfrm rot="5400000" flipH="1" flipV="1">
            <a:off x="6603868" y="1701256"/>
            <a:ext cx="12700" cy="1026820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urved Connector 88"/>
          <p:cNvCxnSpPr>
            <a:stCxn id="7" idx="0"/>
            <a:endCxn id="11" idx="0"/>
          </p:cNvCxnSpPr>
          <p:nvPr/>
        </p:nvCxnSpPr>
        <p:spPr>
          <a:xfrm rot="5400000" flipH="1" flipV="1">
            <a:off x="8657507" y="1187847"/>
            <a:ext cx="12700" cy="2053639"/>
          </a:xfrm>
          <a:prstGeom prst="curved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40" idx="2"/>
            <a:endCxn id="48" idx="2"/>
          </p:cNvCxnSpPr>
          <p:nvPr/>
        </p:nvCxnSpPr>
        <p:spPr>
          <a:xfrm rot="10800000" flipV="1">
            <a:off x="4231178" y="3180905"/>
            <a:ext cx="12700" cy="3266902"/>
          </a:xfrm>
          <a:prstGeom prst="curvedConnector3">
            <a:avLst>
              <a:gd name="adj1" fmla="val 524726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>
            <a:stCxn id="4" idx="0"/>
            <a:endCxn id="11" idx="0"/>
          </p:cNvCxnSpPr>
          <p:nvPr/>
        </p:nvCxnSpPr>
        <p:spPr>
          <a:xfrm rot="5400000" flipH="1" flipV="1">
            <a:off x="7887392" y="417732"/>
            <a:ext cx="12700" cy="3593869"/>
          </a:xfrm>
          <a:prstGeom prst="curvedConnector3">
            <a:avLst>
              <a:gd name="adj1" fmla="val 363273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ular Callout 11"/>
          <p:cNvSpPr/>
          <p:nvPr/>
        </p:nvSpPr>
        <p:spPr>
          <a:xfrm>
            <a:off x="2937500" y="3235574"/>
            <a:ext cx="699449" cy="408361"/>
          </a:xfrm>
          <a:prstGeom prst="wedgeRoundRectCallout">
            <a:avLst>
              <a:gd name="adj1" fmla="val 147322"/>
              <a:gd name="adj2" fmla="val 81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</a:t>
            </a:r>
            <a:r>
              <a:rPr lang="en-US" dirty="0"/>
              <a:t>.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5990705" y="3075610"/>
            <a:ext cx="199506" cy="2105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502152" y="3479166"/>
            <a:ext cx="199506" cy="2105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ounded Rectangular Callout 77"/>
          <p:cNvSpPr/>
          <p:nvPr/>
        </p:nvSpPr>
        <p:spPr>
          <a:xfrm>
            <a:off x="7487955" y="995622"/>
            <a:ext cx="929046" cy="408361"/>
          </a:xfrm>
          <a:prstGeom prst="wedgeRoundRectCallout">
            <a:avLst>
              <a:gd name="adj1" fmla="val -117905"/>
              <a:gd name="adj2" fmla="val 2714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</a:t>
            </a:r>
            <a:r>
              <a:rPr lang="en-US" dirty="0"/>
              <a:t>.</a:t>
            </a:r>
            <a:r>
              <a:rPr lang="en-US" dirty="0" smtClean="0"/>
              <a:t>”</a:t>
            </a:r>
            <a:endParaRPr lang="en-US" dirty="0"/>
          </a:p>
        </p:txBody>
      </p:sp>
      <p:cxnSp>
        <p:nvCxnSpPr>
          <p:cNvPr id="53" name="Curved Connector 52"/>
          <p:cNvCxnSpPr>
            <a:stCxn id="72" idx="5"/>
            <a:endCxn id="74" idx="1"/>
          </p:cNvCxnSpPr>
          <p:nvPr/>
        </p:nvCxnSpPr>
        <p:spPr>
          <a:xfrm rot="16200000" flipH="1">
            <a:off x="6218858" y="3197494"/>
            <a:ext cx="254647" cy="37037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ular Callout 79"/>
          <p:cNvSpPr/>
          <p:nvPr/>
        </p:nvSpPr>
        <p:spPr>
          <a:xfrm>
            <a:off x="6963858" y="3005866"/>
            <a:ext cx="580703" cy="408361"/>
          </a:xfrm>
          <a:prstGeom prst="wedgeRoundRectCallout">
            <a:avLst>
              <a:gd name="adj1" fmla="val -53655"/>
              <a:gd name="adj2" fmla="val 1330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“.”</a:t>
            </a:r>
            <a:endParaRPr lang="en-US" dirty="0"/>
          </a:p>
        </p:txBody>
      </p:sp>
      <p:sp>
        <p:nvSpPr>
          <p:cNvPr id="167" name="Oval 166"/>
          <p:cNvSpPr/>
          <p:nvPr/>
        </p:nvSpPr>
        <p:spPr>
          <a:xfrm>
            <a:off x="7017525" y="3893367"/>
            <a:ext cx="199506" cy="2105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8" name="Curved Connector 167"/>
          <p:cNvCxnSpPr>
            <a:stCxn id="74" idx="5"/>
            <a:endCxn id="167" idx="0"/>
          </p:cNvCxnSpPr>
          <p:nvPr/>
        </p:nvCxnSpPr>
        <p:spPr>
          <a:xfrm rot="16200000" flipH="1">
            <a:off x="6777633" y="3553722"/>
            <a:ext cx="234452" cy="44483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8345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Prefer shorter programs.</a:t>
            </a:r>
          </a:p>
          <a:p>
            <a:pPr lvl="1"/>
            <a:r>
              <a:rPr lang="en-US" dirty="0" smtClean="0"/>
              <a:t>Fewer number of conditionals.</a:t>
            </a:r>
          </a:p>
          <a:p>
            <a:pPr lvl="1"/>
            <a:r>
              <a:rPr lang="en-US" dirty="0" smtClean="0"/>
              <a:t>Shorter string expression, regular expressions.</a:t>
            </a:r>
            <a:endParaRPr lang="en-US" dirty="0"/>
          </a:p>
          <a:p>
            <a:r>
              <a:rPr lang="en-US" dirty="0" smtClean="0"/>
              <a:t>Prefer programs with fewer constants.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Strategies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Baseline: </a:t>
            </a:r>
            <a:r>
              <a:rPr lang="en-US" dirty="0" smtClean="0"/>
              <a:t>Pick any minimal sized program using minimal number of constants.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Manual:</a:t>
            </a:r>
            <a:r>
              <a:rPr lang="en-US" dirty="0" smtClean="0"/>
              <a:t> Break conflicts using a weighted score of program features.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Machine Learning: </a:t>
            </a:r>
            <a:r>
              <a:rPr lang="en-US" dirty="0"/>
              <a:t>W</a:t>
            </a:r>
            <a:r>
              <a:rPr lang="en-US" dirty="0" smtClean="0"/>
              <a:t>eights are learned from training data.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21014" y="6447781"/>
            <a:ext cx="40709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Adapted from slide by Sumit Gulwani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91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319"/>
    </mc:Choice>
    <mc:Fallback xmlns="">
      <p:transition spd="slow" advTm="363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94784" y="2395851"/>
            <a:ext cx="9781309" cy="332509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27000">
                <a:schemeClr val="accent5">
                  <a:lumMod val="20000"/>
                  <a:lumOff val="80000"/>
                </a:schemeClr>
              </a:gs>
              <a:gs pos="62000">
                <a:schemeClr val="accent4">
                  <a:lumMod val="10000"/>
                  <a:lumOff val="90000"/>
                </a:schemeClr>
              </a:gs>
              <a:gs pos="100000">
                <a:schemeClr val="accent4">
                  <a:lumMod val="10000"/>
                  <a:lumOff val="9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vs Enumerative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740237"/>
          </a:xfrm>
        </p:spPr>
        <p:txBody>
          <a:bodyPr/>
          <a:lstStyle/>
          <a:p>
            <a:r>
              <a:rPr lang="en-US" dirty="0" smtClean="0"/>
              <a:t>The boundary between them is not crisp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58909" y="3219796"/>
            <a:ext cx="1584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Basic bottom-up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00225" y="4058396"/>
            <a:ext cx="10459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Stochastic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08370" y="5721548"/>
            <a:ext cx="180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Enumerative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340494" y="5721548"/>
            <a:ext cx="1331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Symbolic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71037" y="3537847"/>
            <a:ext cx="21609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Hierarchical Bottom-up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3876" y="4260062"/>
            <a:ext cx="10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Top-down</a:t>
            </a:r>
            <a:endParaRPr lang="en-US" sz="1600" b="1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3084593" y="5002306"/>
            <a:ext cx="1882588" cy="1180907"/>
          </a:xfrm>
          <a:prstGeom prst="wedgeRoundRectCallout">
            <a:avLst>
              <a:gd name="adj1" fmla="val 55012"/>
              <a:gd name="adj2" fmla="val -8426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They work by constructing sets of ASTs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5561840" y="4982277"/>
            <a:ext cx="1882588" cy="1496217"/>
          </a:xfrm>
          <a:prstGeom prst="wedgeRoundRectCallout">
            <a:avLst>
              <a:gd name="adj1" fmla="val -54512"/>
              <a:gd name="adj2" fmla="val -75160"/>
              <a:gd name="adj3" fmla="val 16667"/>
            </a:avLst>
          </a:prstGeom>
          <a:solidFill>
            <a:schemeClr val="accent4">
              <a:lumMod val="10000"/>
              <a:lumOff val="9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ASTs have holes, so each AST represents a set of actual programs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54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94784" y="2395851"/>
            <a:ext cx="9781309" cy="332509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27000">
                <a:schemeClr val="accent5">
                  <a:lumMod val="20000"/>
                  <a:lumOff val="80000"/>
                </a:schemeClr>
              </a:gs>
              <a:gs pos="62000">
                <a:schemeClr val="accent4">
                  <a:lumMod val="10000"/>
                  <a:lumOff val="90000"/>
                </a:schemeClr>
              </a:gs>
              <a:gs pos="100000">
                <a:schemeClr val="accent4">
                  <a:lumMod val="10000"/>
                  <a:lumOff val="9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vs Enumerative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740237"/>
          </a:xfrm>
        </p:spPr>
        <p:txBody>
          <a:bodyPr/>
          <a:lstStyle/>
          <a:p>
            <a:r>
              <a:rPr lang="en-US" dirty="0" smtClean="0"/>
              <a:t>The boundary between them is not crisp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58909" y="3219796"/>
            <a:ext cx="1584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Basic bottom-up</a:t>
            </a:r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00225" y="4058396"/>
            <a:ext cx="10459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Stochastic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08370" y="5721548"/>
            <a:ext cx="180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Enumerative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340494" y="5721548"/>
            <a:ext cx="1331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Symbolic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71037" y="3537847"/>
            <a:ext cx="21609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Hierarchical Bottom-up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3876" y="4260062"/>
            <a:ext cx="10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Top-down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15887" y="3093616"/>
            <a:ext cx="19285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2001-Version Spaces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097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spaces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Programming by demonstration using version space algebra</a:t>
            </a:r>
          </a:p>
          <a:p>
            <a:r>
              <a:rPr lang="en-US" dirty="0" smtClean="0"/>
              <a:t>Lau, </a:t>
            </a:r>
            <a:r>
              <a:rPr lang="en-US" dirty="0" err="1" smtClean="0"/>
              <a:t>Wolfman</a:t>
            </a:r>
            <a:r>
              <a:rPr lang="en-US" dirty="0" smtClean="0"/>
              <a:t>, </a:t>
            </a:r>
            <a:r>
              <a:rPr lang="en-US" dirty="0" err="1" smtClean="0"/>
              <a:t>Domingos</a:t>
            </a:r>
            <a:r>
              <a:rPr lang="en-US" dirty="0" smtClean="0"/>
              <a:t>, Weld, 2001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0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Space Formulation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Hypothesis space H</a:t>
                </a:r>
              </a:p>
              <a:p>
                <a:pPr lvl="1"/>
                <a:r>
                  <a:rPr lang="en-US" dirty="0" smtClean="0"/>
                  <a:t>Space of possible functions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𝐼𝑛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𝑂𝑢𝑡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Version Space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 smtClean="0"/>
                  <a:t> is the original hypothesis space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 smtClean="0"/>
                  <a:t> is a set of examples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⇔∀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Hypothesis space provides </a:t>
                </a:r>
                <a:r>
                  <a:rPr lang="en-US" i="1" dirty="0" smtClean="0"/>
                  <a:t>restriction bias</a:t>
                </a:r>
              </a:p>
              <a:p>
                <a:pPr lvl="1"/>
                <a:r>
                  <a:rPr lang="en-US" dirty="0" smtClean="0"/>
                  <a:t>Defines what functions one is allowed to consider</a:t>
                </a:r>
              </a:p>
              <a:p>
                <a:pPr lvl="1"/>
                <a:r>
                  <a:rPr lang="en-US" i="1" dirty="0" smtClean="0"/>
                  <a:t>Preference bias</a:t>
                </a:r>
                <a:r>
                  <a:rPr lang="en-US" dirty="0" smtClean="0"/>
                  <a:t> needs to be provided independently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41" b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9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13.6"/>
</p:tagLst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25847</TotalTime>
  <Words>1821</Words>
  <Application>Microsoft Office PowerPoint</Application>
  <PresentationFormat>Widescreen</PresentationFormat>
  <Paragraphs>604</Paragraphs>
  <Slides>57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73" baseType="lpstr">
      <vt:lpstr>ＭＳ Ｐゴシック</vt:lpstr>
      <vt:lpstr>Arabic Typesetting</vt:lpstr>
      <vt:lpstr>Arial</vt:lpstr>
      <vt:lpstr>Berlin Sans FB</vt:lpstr>
      <vt:lpstr>Calibri</vt:lpstr>
      <vt:lpstr>Cambria Math</vt:lpstr>
      <vt:lpstr>Comic Sans MS</vt:lpstr>
      <vt:lpstr>Consolas</vt:lpstr>
      <vt:lpstr>DFKai-SB</vt:lpstr>
      <vt:lpstr>Gill Sans MT</vt:lpstr>
      <vt:lpstr>Lucida Sans Unicode</vt:lpstr>
      <vt:lpstr>Symbol</vt:lpstr>
      <vt:lpstr>Tahoma</vt:lpstr>
      <vt:lpstr>Times New Roman</vt:lpstr>
      <vt:lpstr>Wingdings</vt:lpstr>
      <vt:lpstr>office theme</vt:lpstr>
      <vt:lpstr>Lecture 5 Symbolic Representations: Version Spaces</vt:lpstr>
      <vt:lpstr>Symbolic representations</vt:lpstr>
      <vt:lpstr>Symbolic vs Enumerative</vt:lpstr>
      <vt:lpstr>Symbolic vs Enumerative</vt:lpstr>
      <vt:lpstr>Symbolic vs Enumerative</vt:lpstr>
      <vt:lpstr>Symbolic vs Enumerative</vt:lpstr>
      <vt:lpstr>Symbolic vs Enumerative</vt:lpstr>
      <vt:lpstr>Version spaces</vt:lpstr>
      <vt:lpstr>Version Space Formulation</vt:lpstr>
      <vt:lpstr>Partial Ordering of hypothesis</vt:lpstr>
      <vt:lpstr>Partial Orders</vt:lpstr>
      <vt:lpstr>Upper Bounds</vt:lpstr>
      <vt:lpstr>Lower Bounds</vt:lpstr>
      <vt:lpstr>Lattices</vt:lpstr>
      <vt:lpstr>Partial Ordering of hypothesis</vt:lpstr>
      <vt:lpstr>Boundary set representable</vt:lpstr>
      <vt:lpstr>Update</vt:lpstr>
      <vt:lpstr>Example: FindSuffix</vt:lpstr>
      <vt:lpstr>Example: FindSuffix</vt:lpstr>
      <vt:lpstr>Example: FindSuffix</vt:lpstr>
      <vt:lpstr>Example: FindSuffix</vt:lpstr>
      <vt:lpstr>Idea</vt:lpstr>
      <vt:lpstr>Union</vt:lpstr>
      <vt:lpstr>FindSuffix U FindPrefix</vt:lpstr>
      <vt:lpstr>FindSuffix U FindPrefix</vt:lpstr>
      <vt:lpstr>Join</vt:lpstr>
      <vt:lpstr>Transform</vt:lpstr>
      <vt:lpstr>SMARTedit version space</vt:lpstr>
      <vt:lpstr>Flashfill</vt:lpstr>
      <vt:lpstr>Core language</vt:lpstr>
      <vt:lpstr>Substring Operator</vt:lpstr>
      <vt:lpstr>Additional Control Structure</vt:lpstr>
      <vt:lpstr>Syntactic String Transformations: Example</vt:lpstr>
      <vt:lpstr>How does it work</vt:lpstr>
      <vt:lpstr>E-Graph</vt:lpstr>
      <vt:lpstr>E-Graph</vt:lpstr>
      <vt:lpstr>E-Graph</vt:lpstr>
      <vt:lpstr>E-Graph</vt:lpstr>
      <vt:lpstr>E-Graph</vt:lpstr>
      <vt:lpstr>E-Graph</vt:lpstr>
      <vt:lpstr>E-Graph</vt:lpstr>
      <vt:lpstr>Guarded Expressions</vt:lpstr>
      <vt:lpstr>Learning Trace Expressions</vt:lpstr>
      <vt:lpstr>Learning Trace Expressions</vt:lpstr>
      <vt:lpstr>Concat Expression (Associative)</vt:lpstr>
      <vt:lpstr>Concat Expression (Associative)</vt:lpstr>
      <vt:lpstr>Concat Expression (Associative)</vt:lpstr>
      <vt:lpstr>Concat Expression (Associative)</vt:lpstr>
      <vt:lpstr>Concat Expression (Associative)</vt:lpstr>
      <vt:lpstr>DAG-based Sharing</vt:lpstr>
      <vt:lpstr>Learning atomic expressions</vt:lpstr>
      <vt:lpstr>Substring Expression</vt:lpstr>
      <vt:lpstr>Intersection</vt:lpstr>
      <vt:lpstr>Intersection</vt:lpstr>
      <vt:lpstr>Intersection</vt:lpstr>
      <vt:lpstr>Intersection</vt:lpstr>
      <vt:lpstr>Ranking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713</cp:revision>
  <cp:lastPrinted>2014-10-05T11:58:39Z</cp:lastPrinted>
  <dcterms:created xsi:type="dcterms:W3CDTF">2014-09-23T19:26:18Z</dcterms:created>
  <dcterms:modified xsi:type="dcterms:W3CDTF">2020-02-21T18:29:33Z</dcterms:modified>
</cp:coreProperties>
</file>