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336" r:id="rId2"/>
    <p:sldId id="453" r:id="rId3"/>
    <p:sldId id="454" r:id="rId4"/>
    <p:sldId id="455" r:id="rId5"/>
    <p:sldId id="456" r:id="rId6"/>
    <p:sldId id="470" r:id="rId7"/>
    <p:sldId id="472" r:id="rId8"/>
    <p:sldId id="471" r:id="rId9"/>
    <p:sldId id="473" r:id="rId10"/>
    <p:sldId id="474" r:id="rId11"/>
    <p:sldId id="475" r:id="rId12"/>
    <p:sldId id="457" r:id="rId13"/>
    <p:sldId id="458" r:id="rId14"/>
    <p:sldId id="459" r:id="rId15"/>
    <p:sldId id="460" r:id="rId16"/>
    <p:sldId id="461" r:id="rId17"/>
    <p:sldId id="462" r:id="rId18"/>
    <p:sldId id="463" r:id="rId19"/>
    <p:sldId id="464" r:id="rId20"/>
    <p:sldId id="465" r:id="rId21"/>
    <p:sldId id="466" r:id="rId22"/>
    <p:sldId id="467" r:id="rId23"/>
    <p:sldId id="468" r:id="rId24"/>
    <p:sldId id="481" r:id="rId25"/>
    <p:sldId id="469" r:id="rId26"/>
    <p:sldId id="479" r:id="rId27"/>
    <p:sldId id="480" r:id="rId28"/>
    <p:sldId id="476" r:id="rId29"/>
    <p:sldId id="477" r:id="rId30"/>
    <p:sldId id="478" r:id="rId31"/>
    <p:sldId id="396" r:id="rId3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5B73"/>
    <a:srgbClr val="0E4153"/>
    <a:srgbClr val="080F0B"/>
    <a:srgbClr val="CA703B"/>
    <a:srgbClr val="CFE5C9"/>
    <a:srgbClr val="9AC890"/>
    <a:srgbClr val="C7CEFF"/>
    <a:srgbClr val="7F8A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7" autoAdjust="0"/>
    <p:restoredTop sz="80987" autoAdjust="0"/>
  </p:normalViewPr>
  <p:slideViewPr>
    <p:cSldViewPr snapToGrid="0">
      <p:cViewPr>
        <p:scale>
          <a:sx n="59" d="100"/>
          <a:sy n="59" d="100"/>
        </p:scale>
        <p:origin x="1440" y="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B0CA21C-B112-4BD8-B9E9-462888A52112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0BC8A-3D2D-4399-A152-F8F7638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44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783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70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732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120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35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928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179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037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636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71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03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41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966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2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6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30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338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55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728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8604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9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6869903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4351338"/>
          </a:xfrm>
        </p:spPr>
        <p:txBody>
          <a:bodyPr/>
          <a:lstStyle>
            <a:lvl1pPr>
              <a:buClr>
                <a:schemeClr val="bg1"/>
              </a:buClr>
              <a:buSzPct val="25000"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871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0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59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</a:t>
            </a:r>
            <a:r>
              <a:rPr lang="en-US" dirty="0" smtClean="0"/>
              <a:t>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Solving Constraints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Armando 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Solar-Lezama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2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Hot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Basically Unary encoding</a:t>
            </a:r>
          </a:p>
          <a:p>
            <a:pPr lvl="1"/>
            <a:r>
              <a:rPr lang="en-US" dirty="0" smtClean="0"/>
              <a:t>One bit per possible value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592494" y="3044285"/>
                <a:ext cx="872738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[(5,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 smtClean="0"/>
                  <a:t>), (7,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 smtClean="0"/>
                  <a:t>), (9,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200" dirty="0" smtClean="0"/>
                  <a:t>)]    +    [(3,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3200" dirty="0" smtClean="0"/>
                  <a:t>), (5,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sz="3200" dirty="0" smtClean="0"/>
                  <a:t>), (7,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r>
                  <a:rPr lang="en-US" sz="3200" dirty="0" smtClean="0"/>
                  <a:t>)]</a:t>
                </a:r>
                <a:endParaRPr lang="en-US" sz="32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494" y="3044285"/>
                <a:ext cx="8727389" cy="584775"/>
              </a:xfrm>
              <a:prstGeom prst="rect">
                <a:avLst/>
              </a:prstGeom>
              <a:blipFill>
                <a:blip r:embed="rId3"/>
                <a:stretch>
                  <a:fillRect l="-1746" t="-12500" r="-908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170489" y="5062080"/>
                <a:ext cx="9984785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[(8,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3200" dirty="0" smtClean="0"/>
                  <a:t>), (10,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3200" dirty="0" smtClean="0"/>
                  <a:t>) , </a:t>
                </a:r>
                <a:br>
                  <a:rPr lang="en-US" sz="3200" dirty="0" smtClean="0"/>
                </a:br>
                <a:r>
                  <a:rPr lang="en-US" sz="3200" dirty="0" smtClean="0"/>
                  <a:t>       (12,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3200" dirty="0" smtClean="0"/>
                  <a:t>), (14,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sz="3200" dirty="0" smtClean="0"/>
                  <a:t>), (16,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r>
                  <a:rPr lang="en-US" sz="3200" dirty="0" smtClean="0"/>
                  <a:t>)]</a:t>
                </a:r>
                <a:endParaRPr lang="en-US" sz="32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489" y="5062080"/>
                <a:ext cx="9984785" cy="1077218"/>
              </a:xfrm>
              <a:prstGeom prst="rect">
                <a:avLst/>
              </a:prstGeom>
              <a:blipFill>
                <a:blip r:embed="rId4"/>
                <a:stretch>
                  <a:fillRect l="-1526" t="-6780" r="-611" b="-180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own Arrow 5"/>
          <p:cNvSpPr/>
          <p:nvPr/>
        </p:nvSpPr>
        <p:spPr>
          <a:xfrm>
            <a:off x="5580254" y="4099933"/>
            <a:ext cx="582627" cy="594982"/>
          </a:xfrm>
          <a:prstGeom prst="downArrow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Hot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very efficient, but can also blow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51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" name="Rectangle 21"/>
          <p:cNvSpPr/>
          <p:nvPr/>
        </p:nvSpPr>
        <p:spPr>
          <a:xfrm>
            <a:off x="1999842" y="3982823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001359" y="4342166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999841" y="470150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999841" y="5060852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001358" y="5420195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999840" y="577953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9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999840" y="615592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78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999842" y="3982823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2001359" y="4342166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1999841" y="470150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999841" y="5060852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2001358" y="5420195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999840" y="577953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9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1999840" y="615592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10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999842" y="3982823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001359" y="4342166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999841" y="470150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1999841" y="5060852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001358" y="5420195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1999840" y="577953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9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999840" y="615592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11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sp>
        <p:nvSpPr>
          <p:cNvPr id="40" name="Rectangle 39"/>
          <p:cNvSpPr/>
          <p:nvPr/>
        </p:nvSpPr>
        <p:spPr>
          <a:xfrm>
            <a:off x="1999842" y="3982823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001359" y="4342166"/>
            <a:ext cx="339865" cy="342295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1999841" y="470150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999841" y="5060852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001358" y="5420195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1999840" y="577953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9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1999840" y="615592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18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sp>
        <p:nvSpPr>
          <p:cNvPr id="41" name="Rectangle 40"/>
          <p:cNvSpPr/>
          <p:nvPr/>
        </p:nvSpPr>
        <p:spPr>
          <a:xfrm>
            <a:off x="1999842" y="3982823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001359" y="4342166"/>
            <a:ext cx="339865" cy="342295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999841" y="4701509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1999841" y="5060852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001358" y="5420195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1999840" y="577953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9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999840" y="615592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16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  <p:sp>
        <p:nvSpPr>
          <p:cNvPr id="48" name="Rectangle 47"/>
          <p:cNvSpPr/>
          <p:nvPr/>
        </p:nvSpPr>
        <p:spPr>
          <a:xfrm>
            <a:off x="1999842" y="3982823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2001359" y="4342166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999841" y="4701509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1999841" y="5060852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2001358" y="5420195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1999840" y="577953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9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1999840" y="615592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01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48" name="Rectangle 47" descr=" 45"/>
          <p:cNvSpPr/>
          <p:nvPr/>
        </p:nvSpPr>
        <p:spPr>
          <a:xfrm>
            <a:off x="7464975" y="3918882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-x</a:t>
            </a:r>
            <a:r>
              <a:rPr lang="en-US" sz="2400" baseline="-25000" dirty="0"/>
              <a:t>9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  <p:sp>
        <p:nvSpPr>
          <p:cNvPr id="49" name="Rectangle 48"/>
          <p:cNvSpPr/>
          <p:nvPr/>
        </p:nvSpPr>
        <p:spPr>
          <a:xfrm>
            <a:off x="1999842" y="3982823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2001359" y="4342166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1999841" y="4701509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999841" y="5060852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001358" y="5420195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64008" rtlCol="0" anchor="ctr"/>
          <a:lstStyle/>
          <a:p>
            <a:pPr algn="ctr"/>
            <a:r>
              <a:rPr lang="en-US" dirty="0" smtClean="0"/>
              <a:t>-x</a:t>
            </a:r>
            <a:r>
              <a:rPr lang="en-US" baseline="-25000" dirty="0" smtClean="0"/>
              <a:t>9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1999840" y="577953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9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1999840" y="615592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68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48" name="Rectangle 47" descr=" 45"/>
          <p:cNvSpPr/>
          <p:nvPr/>
        </p:nvSpPr>
        <p:spPr>
          <a:xfrm>
            <a:off x="7464975" y="3918882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-x</a:t>
            </a:r>
            <a:r>
              <a:rPr lang="en-US" sz="2400" baseline="-25000" dirty="0"/>
              <a:t>9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9" name="Rectangle 48" descr=" 51"/>
          <p:cNvSpPr/>
          <p:nvPr/>
        </p:nvSpPr>
        <p:spPr>
          <a:xfrm>
            <a:off x="5537504" y="5064157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  <p:grpSp>
        <p:nvGrpSpPr>
          <p:cNvPr id="50" name="Group 49" descr=" 88"/>
          <p:cNvGrpSpPr/>
          <p:nvPr/>
        </p:nvGrpSpPr>
        <p:grpSpPr>
          <a:xfrm>
            <a:off x="6120303" y="4372839"/>
            <a:ext cx="1677194" cy="570253"/>
            <a:chOff x="5257589" y="5077359"/>
            <a:chExt cx="889124" cy="261371"/>
          </a:xfrm>
        </p:grpSpPr>
        <p:cxnSp>
          <p:nvCxnSpPr>
            <p:cNvPr id="51" name="Straight Connector 50"/>
            <p:cNvCxnSpPr>
              <a:endCxn id="54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57589" y="5077359"/>
              <a:ext cx="889124" cy="178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-x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sp>
        <p:nvSpPr>
          <p:cNvPr id="61" name="Rectangle 60"/>
          <p:cNvSpPr/>
          <p:nvPr/>
        </p:nvSpPr>
        <p:spPr>
          <a:xfrm>
            <a:off x="1999840" y="5779539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-x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1999840" y="615592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9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1999842" y="3982823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001359" y="4342166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1999841" y="4701509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1999841" y="5060852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001358" y="5420195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64008" rtlCol="0" anchor="ctr"/>
          <a:lstStyle/>
          <a:p>
            <a:pPr algn="ctr"/>
            <a:r>
              <a:rPr lang="en-US" dirty="0" smtClean="0"/>
              <a:t>-x</a:t>
            </a:r>
            <a:r>
              <a:rPr lang="en-US" baseline="-25000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799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to SAT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31" descr=" 32"/>
              <p:cNvSpPr>
                <a:spLocks noGrp="1"/>
              </p:cNvSpPr>
              <p:nvPr>
                <p:ph idx="1"/>
              </p:nvPr>
            </p:nvSpPr>
            <p:spPr>
              <a:xfrm>
                <a:off x="6578600" y="1825625"/>
                <a:ext cx="5257800" cy="4351338"/>
              </a:xfrm>
            </p:spPr>
            <p:txBody>
              <a:bodyPr/>
              <a:lstStyle/>
              <a:p>
                <a:r>
                  <a:rPr lang="en-US" dirty="0" smtClean="0"/>
                  <a:t>SAT Solver only understands CNF</a:t>
                </a:r>
              </a:p>
              <a:p>
                <a:pPr lvl="1"/>
                <a:r>
                  <a:rPr lang="en-US" dirty="0" smtClean="0"/>
                  <a:t>Sum (OR) of variables and their negation</a:t>
                </a:r>
              </a:p>
              <a:p>
                <a:pPr lvl="1"/>
                <a:r>
                  <a:rPr lang="en-US" dirty="0" smtClean="0"/>
                  <a:t>Equivalent to </a:t>
                </a:r>
                <a14:m>
                  <m:oMath xmlns:m="http://schemas.openxmlformats.org/officeDocument/2006/math">
                    <m:nary>
                      <m:naryPr>
                        <m:chr m:val="⋀"/>
                        <m:limLoc m:val="subSup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2" name="Content Placeholder 31" descr=" 3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78600" y="1825625"/>
                <a:ext cx="5257800" cy="4351338"/>
              </a:xfrm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 descr=" 3"/>
          <p:cNvGrpSpPr/>
          <p:nvPr/>
        </p:nvGrpSpPr>
        <p:grpSpPr>
          <a:xfrm>
            <a:off x="1164336" y="2607407"/>
            <a:ext cx="2209800" cy="3030655"/>
            <a:chOff x="7899009" y="2315307"/>
            <a:chExt cx="2209800" cy="3030655"/>
          </a:xfrm>
        </p:grpSpPr>
        <p:sp>
          <p:nvSpPr>
            <p:cNvPr id="4" name="Rectangle 70"/>
            <p:cNvSpPr>
              <a:spLocks noChangeArrowheads="1"/>
            </p:cNvSpPr>
            <p:nvPr/>
          </p:nvSpPr>
          <p:spPr bwMode="auto">
            <a:xfrm>
              <a:off x="78990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5" name="Rectangle 71"/>
            <p:cNvSpPr>
              <a:spLocks noChangeArrowheads="1"/>
            </p:cNvSpPr>
            <p:nvPr/>
          </p:nvSpPr>
          <p:spPr bwMode="auto">
            <a:xfrm>
              <a:off x="87372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1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val 72"/>
                <p:cNvSpPr>
                  <a:spLocks noChangeArrowheads="1"/>
                </p:cNvSpPr>
                <p:nvPr/>
              </p:nvSpPr>
              <p:spPr bwMode="auto">
                <a:xfrm>
                  <a:off x="8466445" y="3289246"/>
                  <a:ext cx="381000" cy="38100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∧</m:t>
                        </m:r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Oval 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466445" y="3289246"/>
                  <a:ext cx="381000" cy="381000"/>
                </a:xfrm>
                <a:prstGeom prst="ellipse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Oval 73"/>
            <p:cNvSpPr>
              <a:spLocks noChangeArrowheads="1"/>
            </p:cNvSpPr>
            <p:nvPr/>
          </p:nvSpPr>
          <p:spPr bwMode="auto">
            <a:xfrm>
              <a:off x="9158341" y="4229862"/>
              <a:ext cx="5715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5400">
                <a:solidFill>
                  <a:schemeClr val="bg1"/>
                </a:solidFill>
              </a:endParaRPr>
            </a:p>
          </p:txBody>
        </p:sp>
        <p:cxnSp>
          <p:nvCxnSpPr>
            <p:cNvPr id="8" name="AutoShape 74"/>
            <p:cNvCxnSpPr>
              <a:cxnSpLocks noChangeShapeType="1"/>
              <a:stCxn id="4" idx="2"/>
              <a:endCxn id="6" idx="1"/>
            </p:cNvCxnSpPr>
            <p:nvPr/>
          </p:nvCxnSpPr>
          <p:spPr bwMode="auto">
            <a:xfrm>
              <a:off x="8165709" y="2772507"/>
              <a:ext cx="356532" cy="5725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AutoShape 75"/>
            <p:cNvCxnSpPr>
              <a:cxnSpLocks noChangeShapeType="1"/>
              <a:stCxn id="5" idx="2"/>
              <a:endCxn id="6" idx="7"/>
            </p:cNvCxnSpPr>
            <p:nvPr/>
          </p:nvCxnSpPr>
          <p:spPr bwMode="auto">
            <a:xfrm flipH="1">
              <a:off x="8791649" y="2772507"/>
              <a:ext cx="212260" cy="5725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AutoShape 76"/>
            <p:cNvCxnSpPr>
              <a:cxnSpLocks noChangeShapeType="1"/>
              <a:stCxn id="6" idx="4"/>
              <a:endCxn id="7" idx="1"/>
            </p:cNvCxnSpPr>
            <p:nvPr/>
          </p:nvCxnSpPr>
          <p:spPr bwMode="auto">
            <a:xfrm>
              <a:off x="8656945" y="3670246"/>
              <a:ext cx="585090" cy="6154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 Box 78"/>
            <p:cNvSpPr txBox="1">
              <a:spLocks noChangeArrowheads="1"/>
            </p:cNvSpPr>
            <p:nvPr/>
          </p:nvSpPr>
          <p:spPr bwMode="auto">
            <a:xfrm>
              <a:off x="9206210" y="4186985"/>
              <a:ext cx="512833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 err="1" smtClean="0">
                  <a:solidFill>
                    <a:schemeClr val="bg1"/>
                  </a:solidFill>
                </a:rPr>
                <a:t>xor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3" name="AutoShape 79"/>
            <p:cNvCxnSpPr>
              <a:cxnSpLocks noChangeShapeType="1"/>
              <a:stCxn id="14" idx="2"/>
              <a:endCxn id="7" idx="7"/>
            </p:cNvCxnSpPr>
            <p:nvPr/>
          </p:nvCxnSpPr>
          <p:spPr bwMode="auto">
            <a:xfrm flipH="1">
              <a:off x="9646147" y="2772507"/>
              <a:ext cx="195962" cy="15131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Rectangle 80"/>
            <p:cNvSpPr>
              <a:spLocks noChangeArrowheads="1"/>
            </p:cNvSpPr>
            <p:nvPr/>
          </p:nvSpPr>
          <p:spPr bwMode="auto">
            <a:xfrm>
              <a:off x="95754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2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5" name="AutoShape 82"/>
            <p:cNvCxnSpPr>
              <a:cxnSpLocks noChangeShapeType="1"/>
              <a:stCxn id="7" idx="4"/>
              <a:endCxn id="17" idx="0"/>
            </p:cNvCxnSpPr>
            <p:nvPr/>
          </p:nvCxnSpPr>
          <p:spPr bwMode="auto">
            <a:xfrm>
              <a:off x="9444091" y="4610862"/>
              <a:ext cx="0" cy="4476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Oval 92"/>
            <p:cNvSpPr>
              <a:spLocks noChangeArrowheads="1"/>
            </p:cNvSpPr>
            <p:nvPr/>
          </p:nvSpPr>
          <p:spPr bwMode="auto">
            <a:xfrm>
              <a:off x="9046073" y="5058507"/>
              <a:ext cx="796036" cy="2874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Assert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155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48" name="Rectangle 47" descr=" 45"/>
          <p:cNvSpPr/>
          <p:nvPr/>
        </p:nvSpPr>
        <p:spPr>
          <a:xfrm>
            <a:off x="7464975" y="3918882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-x</a:t>
            </a:r>
            <a:r>
              <a:rPr lang="en-US" sz="2400" baseline="-25000" dirty="0"/>
              <a:t>9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56" name="Rectangle 55" descr=" 49"/>
          <p:cNvSpPr/>
          <p:nvPr/>
        </p:nvSpPr>
        <p:spPr>
          <a:xfrm>
            <a:off x="7181842" y="5947800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9" name="Rectangle 48" descr=" 51"/>
          <p:cNvSpPr/>
          <p:nvPr/>
        </p:nvSpPr>
        <p:spPr>
          <a:xfrm>
            <a:off x="5537504" y="5064157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  <p:grpSp>
        <p:nvGrpSpPr>
          <p:cNvPr id="50" name="Group 49" descr=" 88"/>
          <p:cNvGrpSpPr/>
          <p:nvPr/>
        </p:nvGrpSpPr>
        <p:grpSpPr>
          <a:xfrm>
            <a:off x="6120303" y="4372839"/>
            <a:ext cx="1677194" cy="570253"/>
            <a:chOff x="5257589" y="5077359"/>
            <a:chExt cx="889124" cy="261371"/>
          </a:xfrm>
        </p:grpSpPr>
        <p:cxnSp>
          <p:nvCxnSpPr>
            <p:cNvPr id="51" name="Straight Connector 50"/>
            <p:cNvCxnSpPr>
              <a:endCxn id="54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57589" y="5077359"/>
              <a:ext cx="889124" cy="178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-x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grpSp>
        <p:nvGrpSpPr>
          <p:cNvPr id="57" name="Group 56" descr=" 89"/>
          <p:cNvGrpSpPr/>
          <p:nvPr/>
        </p:nvGrpSpPr>
        <p:grpSpPr>
          <a:xfrm>
            <a:off x="4965107" y="5475315"/>
            <a:ext cx="1420581" cy="586428"/>
            <a:chOff x="4821130" y="5900355"/>
            <a:chExt cx="817548" cy="308105"/>
          </a:xfrm>
        </p:grpSpPr>
        <p:cxnSp>
          <p:nvCxnSpPr>
            <p:cNvPr id="58" name="Straight Connector 57"/>
            <p:cNvCxnSpPr>
              <a:endCxn id="61" idx="6"/>
            </p:cNvCxnSpPr>
            <p:nvPr/>
          </p:nvCxnSpPr>
          <p:spPr>
            <a:xfrm flipV="1">
              <a:off x="4890106" y="616274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48901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51949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54997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21130" y="5900355"/>
              <a:ext cx="817548" cy="194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6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</a:p>
          </p:txBody>
        </p:sp>
      </p:grpSp>
      <p:sp>
        <p:nvSpPr>
          <p:cNvPr id="70" name="Rectangle 69"/>
          <p:cNvSpPr/>
          <p:nvPr/>
        </p:nvSpPr>
        <p:spPr>
          <a:xfrm>
            <a:off x="1999840" y="5779539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-x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1999840" y="6155929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1999842" y="3982823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2001359" y="4342166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1999841" y="4701509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1999841" y="5060852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2001358" y="5420195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64008" rtlCol="0" anchor="ctr"/>
          <a:lstStyle/>
          <a:p>
            <a:pPr algn="ctr"/>
            <a:r>
              <a:rPr lang="en-US" dirty="0" smtClean="0"/>
              <a:t>-x</a:t>
            </a:r>
            <a:r>
              <a:rPr lang="en-US" baseline="-25000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02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48" name="Rectangle 47" descr=" 45"/>
          <p:cNvSpPr/>
          <p:nvPr/>
        </p:nvSpPr>
        <p:spPr>
          <a:xfrm>
            <a:off x="7464975" y="3918882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-x</a:t>
            </a:r>
            <a:r>
              <a:rPr lang="en-US" sz="2400" baseline="-25000" dirty="0"/>
              <a:t>9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56" name="Rectangle 55" descr=" 49"/>
          <p:cNvSpPr/>
          <p:nvPr/>
        </p:nvSpPr>
        <p:spPr>
          <a:xfrm>
            <a:off x="7181842" y="5947800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9" name="Rectangle 48" descr=" 51"/>
          <p:cNvSpPr/>
          <p:nvPr/>
        </p:nvSpPr>
        <p:spPr>
          <a:xfrm>
            <a:off x="5537504" y="5064157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  <p:grpSp>
        <p:nvGrpSpPr>
          <p:cNvPr id="50" name="Group 49" descr=" 88"/>
          <p:cNvGrpSpPr/>
          <p:nvPr/>
        </p:nvGrpSpPr>
        <p:grpSpPr>
          <a:xfrm>
            <a:off x="6120303" y="4372839"/>
            <a:ext cx="1677194" cy="570253"/>
            <a:chOff x="5257589" y="5077359"/>
            <a:chExt cx="889124" cy="261371"/>
          </a:xfrm>
        </p:grpSpPr>
        <p:cxnSp>
          <p:nvCxnSpPr>
            <p:cNvPr id="51" name="Straight Connector 50"/>
            <p:cNvCxnSpPr>
              <a:endCxn id="54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57589" y="5077359"/>
              <a:ext cx="889124" cy="178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-x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grpSp>
        <p:nvGrpSpPr>
          <p:cNvPr id="57" name="Group 56" descr=" 89"/>
          <p:cNvGrpSpPr/>
          <p:nvPr/>
        </p:nvGrpSpPr>
        <p:grpSpPr>
          <a:xfrm>
            <a:off x="4965107" y="5475315"/>
            <a:ext cx="1420581" cy="586428"/>
            <a:chOff x="4821130" y="5900355"/>
            <a:chExt cx="817548" cy="308105"/>
          </a:xfrm>
        </p:grpSpPr>
        <p:cxnSp>
          <p:nvCxnSpPr>
            <p:cNvPr id="58" name="Straight Connector 57"/>
            <p:cNvCxnSpPr>
              <a:endCxn id="61" idx="6"/>
            </p:cNvCxnSpPr>
            <p:nvPr/>
          </p:nvCxnSpPr>
          <p:spPr>
            <a:xfrm flipV="1">
              <a:off x="4890106" y="616274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48901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51949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54997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21130" y="5900355"/>
              <a:ext cx="817548" cy="194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6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</a:p>
          </p:txBody>
        </p:sp>
      </p:grpSp>
      <p:grpSp>
        <p:nvGrpSpPr>
          <p:cNvPr id="63" name="Group 62" descr=" 90"/>
          <p:cNvGrpSpPr/>
          <p:nvPr/>
        </p:nvGrpSpPr>
        <p:grpSpPr>
          <a:xfrm>
            <a:off x="8308664" y="3315738"/>
            <a:ext cx="1692292" cy="563557"/>
            <a:chOff x="5261145" y="5032065"/>
            <a:chExt cx="975689" cy="306665"/>
          </a:xfrm>
        </p:grpSpPr>
        <p:cxnSp>
          <p:nvCxnSpPr>
            <p:cNvPr id="64" name="Straight Connector 63"/>
            <p:cNvCxnSpPr>
              <a:endCxn id="67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6" name="Oval 65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7" name="Oval 66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261145" y="5032065"/>
              <a:ext cx="975689" cy="238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  <a:r>
                <a:rPr lang="en-US" dirty="0"/>
                <a:t>  v  -x</a:t>
              </a:r>
              <a:r>
                <a:rPr lang="en-US" baseline="-25000" dirty="0"/>
                <a:t>4</a:t>
              </a:r>
            </a:p>
          </p:txBody>
        </p:sp>
      </p:grpSp>
      <p:sp>
        <p:nvSpPr>
          <p:cNvPr id="76" name="Rectangle 75"/>
          <p:cNvSpPr/>
          <p:nvPr/>
        </p:nvSpPr>
        <p:spPr>
          <a:xfrm>
            <a:off x="1999840" y="5779539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-x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1999840" y="6155929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1999842" y="3982823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2001359" y="4342166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1999841" y="4701509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1999841" y="5060852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2001358" y="5420195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64008" rtlCol="0" anchor="ctr"/>
          <a:lstStyle/>
          <a:p>
            <a:pPr algn="ctr"/>
            <a:r>
              <a:rPr lang="en-US" dirty="0" smtClean="0"/>
              <a:t>-x</a:t>
            </a:r>
            <a:r>
              <a:rPr lang="en-US" baseline="-25000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80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48" name="Rectangle 47" descr=" 45"/>
          <p:cNvSpPr/>
          <p:nvPr/>
        </p:nvSpPr>
        <p:spPr>
          <a:xfrm>
            <a:off x="7464975" y="3918882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-x</a:t>
            </a:r>
            <a:r>
              <a:rPr lang="en-US" sz="2400" baseline="-25000" dirty="0"/>
              <a:t>9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56" name="Rectangle 55" descr=" 49"/>
          <p:cNvSpPr/>
          <p:nvPr/>
        </p:nvSpPr>
        <p:spPr>
          <a:xfrm>
            <a:off x="7181842" y="5947800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9" name="Rectangle 48" descr=" 51"/>
          <p:cNvSpPr/>
          <p:nvPr/>
        </p:nvSpPr>
        <p:spPr>
          <a:xfrm>
            <a:off x="5537504" y="5064157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  <p:grpSp>
        <p:nvGrpSpPr>
          <p:cNvPr id="50" name="Group 49" descr=" 88"/>
          <p:cNvGrpSpPr/>
          <p:nvPr/>
        </p:nvGrpSpPr>
        <p:grpSpPr>
          <a:xfrm>
            <a:off x="6120303" y="4372839"/>
            <a:ext cx="1677194" cy="570253"/>
            <a:chOff x="5257589" y="5077359"/>
            <a:chExt cx="889124" cy="261371"/>
          </a:xfrm>
        </p:grpSpPr>
        <p:cxnSp>
          <p:nvCxnSpPr>
            <p:cNvPr id="51" name="Straight Connector 50"/>
            <p:cNvCxnSpPr>
              <a:endCxn id="54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57589" y="5077359"/>
              <a:ext cx="889124" cy="178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-x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grpSp>
        <p:nvGrpSpPr>
          <p:cNvPr id="57" name="Group 56" descr=" 89"/>
          <p:cNvGrpSpPr/>
          <p:nvPr/>
        </p:nvGrpSpPr>
        <p:grpSpPr>
          <a:xfrm>
            <a:off x="4965107" y="5475315"/>
            <a:ext cx="1420581" cy="586428"/>
            <a:chOff x="4821130" y="5900355"/>
            <a:chExt cx="817548" cy="308105"/>
          </a:xfrm>
        </p:grpSpPr>
        <p:cxnSp>
          <p:nvCxnSpPr>
            <p:cNvPr id="58" name="Straight Connector 57"/>
            <p:cNvCxnSpPr>
              <a:endCxn id="61" idx="6"/>
            </p:cNvCxnSpPr>
            <p:nvPr/>
          </p:nvCxnSpPr>
          <p:spPr>
            <a:xfrm flipV="1">
              <a:off x="4890106" y="616274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48901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51949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54997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21130" y="5900355"/>
              <a:ext cx="817548" cy="194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6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</a:p>
          </p:txBody>
        </p:sp>
      </p:grpSp>
      <p:grpSp>
        <p:nvGrpSpPr>
          <p:cNvPr id="63" name="Group 62" descr=" 90"/>
          <p:cNvGrpSpPr/>
          <p:nvPr/>
        </p:nvGrpSpPr>
        <p:grpSpPr>
          <a:xfrm>
            <a:off x="8308664" y="3315738"/>
            <a:ext cx="1692292" cy="563557"/>
            <a:chOff x="5261145" y="5032065"/>
            <a:chExt cx="975689" cy="306665"/>
          </a:xfrm>
        </p:grpSpPr>
        <p:cxnSp>
          <p:nvCxnSpPr>
            <p:cNvPr id="64" name="Straight Connector 63"/>
            <p:cNvCxnSpPr>
              <a:endCxn id="67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6" name="Oval 65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7" name="Oval 66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261145" y="5032065"/>
              <a:ext cx="975689" cy="238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  <a:r>
                <a:rPr lang="en-US" dirty="0"/>
                <a:t>  v  -x</a:t>
              </a:r>
              <a:r>
                <a:rPr lang="en-US" baseline="-25000" dirty="0"/>
                <a:t>4</a:t>
              </a:r>
            </a:p>
          </p:txBody>
        </p:sp>
      </p:grpSp>
      <p:sp>
        <p:nvSpPr>
          <p:cNvPr id="69" name="Rectangle 68" descr=" 96"/>
          <p:cNvSpPr/>
          <p:nvPr/>
        </p:nvSpPr>
        <p:spPr>
          <a:xfrm>
            <a:off x="8523788" y="4377898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70" name="Freeform 69" descr=" 104"/>
          <p:cNvSpPr/>
          <p:nvPr/>
        </p:nvSpPr>
        <p:spPr>
          <a:xfrm>
            <a:off x="7177395" y="4310086"/>
            <a:ext cx="1931934" cy="2298356"/>
          </a:xfrm>
          <a:custGeom>
            <a:avLst/>
            <a:gdLst>
              <a:gd name="connsiteX0" fmla="*/ 1865870 w 1931934"/>
              <a:gd name="connsiteY0" fmla="*/ 98854 h 2298356"/>
              <a:gd name="connsiteX1" fmla="*/ 1828800 w 1931934"/>
              <a:gd name="connsiteY1" fmla="*/ 86497 h 2298356"/>
              <a:gd name="connsiteX2" fmla="*/ 1804086 w 1931934"/>
              <a:gd name="connsiteY2" fmla="*/ 49427 h 2298356"/>
              <a:gd name="connsiteX3" fmla="*/ 1643448 w 1931934"/>
              <a:gd name="connsiteY3" fmla="*/ 0 h 2298356"/>
              <a:gd name="connsiteX4" fmla="*/ 1556951 w 1931934"/>
              <a:gd name="connsiteY4" fmla="*/ 12356 h 2298356"/>
              <a:gd name="connsiteX5" fmla="*/ 1519881 w 1931934"/>
              <a:gd name="connsiteY5" fmla="*/ 24713 h 2298356"/>
              <a:gd name="connsiteX6" fmla="*/ 1458097 w 1931934"/>
              <a:gd name="connsiteY6" fmla="*/ 37070 h 2298356"/>
              <a:gd name="connsiteX7" fmla="*/ 1408670 w 1931934"/>
              <a:gd name="connsiteY7" fmla="*/ 74140 h 2298356"/>
              <a:gd name="connsiteX8" fmla="*/ 1334530 w 1931934"/>
              <a:gd name="connsiteY8" fmla="*/ 123567 h 2298356"/>
              <a:gd name="connsiteX9" fmla="*/ 1297459 w 1931934"/>
              <a:gd name="connsiteY9" fmla="*/ 160637 h 2298356"/>
              <a:gd name="connsiteX10" fmla="*/ 1260389 w 1931934"/>
              <a:gd name="connsiteY10" fmla="*/ 185351 h 2298356"/>
              <a:gd name="connsiteX11" fmla="*/ 1099751 w 1931934"/>
              <a:gd name="connsiteY11" fmla="*/ 321275 h 2298356"/>
              <a:gd name="connsiteX12" fmla="*/ 1013254 w 1931934"/>
              <a:gd name="connsiteY12" fmla="*/ 444843 h 2298356"/>
              <a:gd name="connsiteX13" fmla="*/ 963827 w 1931934"/>
              <a:gd name="connsiteY13" fmla="*/ 481913 h 2298356"/>
              <a:gd name="connsiteX14" fmla="*/ 902043 w 1931934"/>
              <a:gd name="connsiteY14" fmla="*/ 543697 h 2298356"/>
              <a:gd name="connsiteX15" fmla="*/ 877330 w 1931934"/>
              <a:gd name="connsiteY15" fmla="*/ 580767 h 2298356"/>
              <a:gd name="connsiteX16" fmla="*/ 803189 w 1931934"/>
              <a:gd name="connsiteY16" fmla="*/ 654908 h 2298356"/>
              <a:gd name="connsiteX17" fmla="*/ 766119 w 1931934"/>
              <a:gd name="connsiteY17" fmla="*/ 704335 h 2298356"/>
              <a:gd name="connsiteX18" fmla="*/ 741405 w 1931934"/>
              <a:gd name="connsiteY18" fmla="*/ 753762 h 2298356"/>
              <a:gd name="connsiteX19" fmla="*/ 704335 w 1931934"/>
              <a:gd name="connsiteY19" fmla="*/ 790832 h 2298356"/>
              <a:gd name="connsiteX20" fmla="*/ 691978 w 1931934"/>
              <a:gd name="connsiteY20" fmla="*/ 827902 h 2298356"/>
              <a:gd name="connsiteX21" fmla="*/ 617838 w 1931934"/>
              <a:gd name="connsiteY21" fmla="*/ 902043 h 2298356"/>
              <a:gd name="connsiteX22" fmla="*/ 543697 w 1931934"/>
              <a:gd name="connsiteY22" fmla="*/ 1000897 h 2298356"/>
              <a:gd name="connsiteX23" fmla="*/ 457200 w 1931934"/>
              <a:gd name="connsiteY23" fmla="*/ 1112108 h 2298356"/>
              <a:gd name="connsiteX24" fmla="*/ 432486 w 1931934"/>
              <a:gd name="connsiteY24" fmla="*/ 1186248 h 2298356"/>
              <a:gd name="connsiteX25" fmla="*/ 358346 w 1931934"/>
              <a:gd name="connsiteY25" fmla="*/ 1309816 h 2298356"/>
              <a:gd name="connsiteX26" fmla="*/ 333632 w 1931934"/>
              <a:gd name="connsiteY26" fmla="*/ 1346886 h 2298356"/>
              <a:gd name="connsiteX27" fmla="*/ 321275 w 1931934"/>
              <a:gd name="connsiteY27" fmla="*/ 1383956 h 2298356"/>
              <a:gd name="connsiteX28" fmla="*/ 284205 w 1931934"/>
              <a:gd name="connsiteY28" fmla="*/ 1433383 h 2298356"/>
              <a:gd name="connsiteX29" fmla="*/ 259492 w 1931934"/>
              <a:gd name="connsiteY29" fmla="*/ 1482810 h 2298356"/>
              <a:gd name="connsiteX30" fmla="*/ 222421 w 1931934"/>
              <a:gd name="connsiteY30" fmla="*/ 1519881 h 2298356"/>
              <a:gd name="connsiteX31" fmla="*/ 160638 w 1931934"/>
              <a:gd name="connsiteY31" fmla="*/ 1618735 h 2298356"/>
              <a:gd name="connsiteX32" fmla="*/ 111211 w 1931934"/>
              <a:gd name="connsiteY32" fmla="*/ 1692875 h 2298356"/>
              <a:gd name="connsiteX33" fmla="*/ 74140 w 1931934"/>
              <a:gd name="connsiteY33" fmla="*/ 1779373 h 2298356"/>
              <a:gd name="connsiteX34" fmla="*/ 49427 w 1931934"/>
              <a:gd name="connsiteY34" fmla="*/ 1853513 h 2298356"/>
              <a:gd name="connsiteX35" fmla="*/ 37070 w 1931934"/>
              <a:gd name="connsiteY35" fmla="*/ 1890583 h 2298356"/>
              <a:gd name="connsiteX36" fmla="*/ 24713 w 1931934"/>
              <a:gd name="connsiteY36" fmla="*/ 1940010 h 2298356"/>
              <a:gd name="connsiteX37" fmla="*/ 12357 w 1931934"/>
              <a:gd name="connsiteY37" fmla="*/ 2001794 h 2298356"/>
              <a:gd name="connsiteX38" fmla="*/ 0 w 1931934"/>
              <a:gd name="connsiteY38" fmla="*/ 2038864 h 2298356"/>
              <a:gd name="connsiteX39" fmla="*/ 24713 w 1931934"/>
              <a:gd name="connsiteY39" fmla="*/ 2211859 h 2298356"/>
              <a:gd name="connsiteX40" fmla="*/ 49427 w 1931934"/>
              <a:gd name="connsiteY40" fmla="*/ 2248929 h 2298356"/>
              <a:gd name="connsiteX41" fmla="*/ 135924 w 1931934"/>
              <a:gd name="connsiteY41" fmla="*/ 2298356 h 2298356"/>
              <a:gd name="connsiteX42" fmla="*/ 333632 w 1931934"/>
              <a:gd name="connsiteY42" fmla="*/ 2273643 h 2298356"/>
              <a:gd name="connsiteX43" fmla="*/ 407773 w 1931934"/>
              <a:gd name="connsiteY43" fmla="*/ 2248929 h 2298356"/>
              <a:gd name="connsiteX44" fmla="*/ 506627 w 1931934"/>
              <a:gd name="connsiteY44" fmla="*/ 2187146 h 2298356"/>
              <a:gd name="connsiteX45" fmla="*/ 543697 w 1931934"/>
              <a:gd name="connsiteY45" fmla="*/ 2150075 h 2298356"/>
              <a:gd name="connsiteX46" fmla="*/ 630194 w 1931934"/>
              <a:gd name="connsiteY46" fmla="*/ 2088291 h 2298356"/>
              <a:gd name="connsiteX47" fmla="*/ 716692 w 1931934"/>
              <a:gd name="connsiteY47" fmla="*/ 1989437 h 2298356"/>
              <a:gd name="connsiteX48" fmla="*/ 778475 w 1931934"/>
              <a:gd name="connsiteY48" fmla="*/ 1927654 h 2298356"/>
              <a:gd name="connsiteX49" fmla="*/ 803189 w 1931934"/>
              <a:gd name="connsiteY49" fmla="*/ 1890583 h 2298356"/>
              <a:gd name="connsiteX50" fmla="*/ 840259 w 1931934"/>
              <a:gd name="connsiteY50" fmla="*/ 1841156 h 2298356"/>
              <a:gd name="connsiteX51" fmla="*/ 852616 w 1931934"/>
              <a:gd name="connsiteY51" fmla="*/ 1791729 h 2298356"/>
              <a:gd name="connsiteX52" fmla="*/ 914400 w 1931934"/>
              <a:gd name="connsiteY52" fmla="*/ 1717589 h 2298356"/>
              <a:gd name="connsiteX53" fmla="*/ 951470 w 1931934"/>
              <a:gd name="connsiteY53" fmla="*/ 1668162 h 2298356"/>
              <a:gd name="connsiteX54" fmla="*/ 1000897 w 1931934"/>
              <a:gd name="connsiteY54" fmla="*/ 1594021 h 2298356"/>
              <a:gd name="connsiteX55" fmla="*/ 1025611 w 1931934"/>
              <a:gd name="connsiteY55" fmla="*/ 1556951 h 2298356"/>
              <a:gd name="connsiteX56" fmla="*/ 1037967 w 1931934"/>
              <a:gd name="connsiteY56" fmla="*/ 1519881 h 2298356"/>
              <a:gd name="connsiteX57" fmla="*/ 1087394 w 1931934"/>
              <a:gd name="connsiteY57" fmla="*/ 1445740 h 2298356"/>
              <a:gd name="connsiteX58" fmla="*/ 1124465 w 1931934"/>
              <a:gd name="connsiteY58" fmla="*/ 1371600 h 2298356"/>
              <a:gd name="connsiteX59" fmla="*/ 1136821 w 1931934"/>
              <a:gd name="connsiteY59" fmla="*/ 1334529 h 2298356"/>
              <a:gd name="connsiteX60" fmla="*/ 1210962 w 1931934"/>
              <a:gd name="connsiteY60" fmla="*/ 1198605 h 2298356"/>
              <a:gd name="connsiteX61" fmla="*/ 1248032 w 1931934"/>
              <a:gd name="connsiteY61" fmla="*/ 1112108 h 2298356"/>
              <a:gd name="connsiteX62" fmla="*/ 1285102 w 1931934"/>
              <a:gd name="connsiteY62" fmla="*/ 1062681 h 2298356"/>
              <a:gd name="connsiteX63" fmla="*/ 1309816 w 1931934"/>
              <a:gd name="connsiteY63" fmla="*/ 1013254 h 2298356"/>
              <a:gd name="connsiteX64" fmla="*/ 1346886 w 1931934"/>
              <a:gd name="connsiteY64" fmla="*/ 976183 h 2298356"/>
              <a:gd name="connsiteX65" fmla="*/ 1383957 w 1931934"/>
              <a:gd name="connsiteY65" fmla="*/ 889686 h 2298356"/>
              <a:gd name="connsiteX66" fmla="*/ 1470454 w 1931934"/>
              <a:gd name="connsiteY66" fmla="*/ 790832 h 2298356"/>
              <a:gd name="connsiteX67" fmla="*/ 1519881 w 1931934"/>
              <a:gd name="connsiteY67" fmla="*/ 716691 h 2298356"/>
              <a:gd name="connsiteX68" fmla="*/ 1569308 w 1931934"/>
              <a:gd name="connsiteY68" fmla="*/ 642551 h 2298356"/>
              <a:gd name="connsiteX69" fmla="*/ 1594021 w 1931934"/>
              <a:gd name="connsiteY69" fmla="*/ 605481 h 2298356"/>
              <a:gd name="connsiteX70" fmla="*/ 1631092 w 1931934"/>
              <a:gd name="connsiteY70" fmla="*/ 580767 h 2298356"/>
              <a:gd name="connsiteX71" fmla="*/ 1705232 w 1931934"/>
              <a:gd name="connsiteY71" fmla="*/ 506627 h 2298356"/>
              <a:gd name="connsiteX72" fmla="*/ 1779373 w 1931934"/>
              <a:gd name="connsiteY72" fmla="*/ 457200 h 2298356"/>
              <a:gd name="connsiteX73" fmla="*/ 1853513 w 1931934"/>
              <a:gd name="connsiteY73" fmla="*/ 395416 h 2298356"/>
              <a:gd name="connsiteX74" fmla="*/ 1902940 w 1931934"/>
              <a:gd name="connsiteY74" fmla="*/ 321275 h 2298356"/>
              <a:gd name="connsiteX75" fmla="*/ 1927654 w 1931934"/>
              <a:gd name="connsiteY75" fmla="*/ 247135 h 2298356"/>
              <a:gd name="connsiteX76" fmla="*/ 1902940 w 1931934"/>
              <a:gd name="connsiteY76" fmla="*/ 135924 h 2298356"/>
              <a:gd name="connsiteX77" fmla="*/ 1890584 w 1931934"/>
              <a:gd name="connsiteY77" fmla="*/ 98854 h 2298356"/>
              <a:gd name="connsiteX78" fmla="*/ 1816443 w 1931934"/>
              <a:gd name="connsiteY78" fmla="*/ 61783 h 2298356"/>
              <a:gd name="connsiteX79" fmla="*/ 1828800 w 1931934"/>
              <a:gd name="connsiteY79" fmla="*/ 12356 h 229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931934" h="2298356">
                <a:moveTo>
                  <a:pt x="1865870" y="98854"/>
                </a:moveTo>
                <a:cubicBezTo>
                  <a:pt x="1853513" y="94735"/>
                  <a:pt x="1838971" y="94634"/>
                  <a:pt x="1828800" y="86497"/>
                </a:cubicBezTo>
                <a:cubicBezTo>
                  <a:pt x="1817203" y="77220"/>
                  <a:pt x="1817544" y="55707"/>
                  <a:pt x="1804086" y="49427"/>
                </a:cubicBezTo>
                <a:cubicBezTo>
                  <a:pt x="1753318" y="25736"/>
                  <a:pt x="1696994" y="16476"/>
                  <a:pt x="1643448" y="0"/>
                </a:cubicBezTo>
                <a:cubicBezTo>
                  <a:pt x="1614616" y="4119"/>
                  <a:pt x="1585510" y="6644"/>
                  <a:pt x="1556951" y="12356"/>
                </a:cubicBezTo>
                <a:cubicBezTo>
                  <a:pt x="1544179" y="14910"/>
                  <a:pt x="1532517" y="21554"/>
                  <a:pt x="1519881" y="24713"/>
                </a:cubicBezTo>
                <a:cubicBezTo>
                  <a:pt x="1499506" y="29807"/>
                  <a:pt x="1478692" y="32951"/>
                  <a:pt x="1458097" y="37070"/>
                </a:cubicBezTo>
                <a:cubicBezTo>
                  <a:pt x="1441621" y="49427"/>
                  <a:pt x="1425542" y="62330"/>
                  <a:pt x="1408670" y="74140"/>
                </a:cubicBezTo>
                <a:cubicBezTo>
                  <a:pt x="1384337" y="91173"/>
                  <a:pt x="1355533" y="102565"/>
                  <a:pt x="1334530" y="123567"/>
                </a:cubicBezTo>
                <a:cubicBezTo>
                  <a:pt x="1322173" y="135924"/>
                  <a:pt x="1310884" y="149450"/>
                  <a:pt x="1297459" y="160637"/>
                </a:cubicBezTo>
                <a:cubicBezTo>
                  <a:pt x="1286050" y="170144"/>
                  <a:pt x="1272270" y="176440"/>
                  <a:pt x="1260389" y="185351"/>
                </a:cubicBezTo>
                <a:cubicBezTo>
                  <a:pt x="1221264" y="214695"/>
                  <a:pt x="1137496" y="274093"/>
                  <a:pt x="1099751" y="321275"/>
                </a:cubicBezTo>
                <a:cubicBezTo>
                  <a:pt x="1083605" y="341458"/>
                  <a:pt x="1037149" y="420948"/>
                  <a:pt x="1013254" y="444843"/>
                </a:cubicBezTo>
                <a:cubicBezTo>
                  <a:pt x="998691" y="459406"/>
                  <a:pt x="978390" y="467351"/>
                  <a:pt x="963827" y="481913"/>
                </a:cubicBezTo>
                <a:cubicBezTo>
                  <a:pt x="881445" y="564294"/>
                  <a:pt x="1000900" y="477791"/>
                  <a:pt x="902043" y="543697"/>
                </a:cubicBezTo>
                <a:cubicBezTo>
                  <a:pt x="893805" y="556054"/>
                  <a:pt x="887196" y="569667"/>
                  <a:pt x="877330" y="580767"/>
                </a:cubicBezTo>
                <a:cubicBezTo>
                  <a:pt x="854110" y="606889"/>
                  <a:pt x="824159" y="626948"/>
                  <a:pt x="803189" y="654908"/>
                </a:cubicBezTo>
                <a:cubicBezTo>
                  <a:pt x="790832" y="671384"/>
                  <a:pt x="777034" y="686871"/>
                  <a:pt x="766119" y="704335"/>
                </a:cubicBezTo>
                <a:cubicBezTo>
                  <a:pt x="756356" y="719955"/>
                  <a:pt x="752112" y="738773"/>
                  <a:pt x="741405" y="753762"/>
                </a:cubicBezTo>
                <a:cubicBezTo>
                  <a:pt x="731248" y="767982"/>
                  <a:pt x="716692" y="778475"/>
                  <a:pt x="704335" y="790832"/>
                </a:cubicBezTo>
                <a:cubicBezTo>
                  <a:pt x="700216" y="803189"/>
                  <a:pt x="699975" y="817621"/>
                  <a:pt x="691978" y="827902"/>
                </a:cubicBezTo>
                <a:cubicBezTo>
                  <a:pt x="670521" y="855490"/>
                  <a:pt x="638808" y="874083"/>
                  <a:pt x="617838" y="902043"/>
                </a:cubicBezTo>
                <a:cubicBezTo>
                  <a:pt x="593124" y="934994"/>
                  <a:pt x="572822" y="971772"/>
                  <a:pt x="543697" y="1000897"/>
                </a:cubicBezTo>
                <a:cubicBezTo>
                  <a:pt x="511711" y="1032883"/>
                  <a:pt x="471981" y="1067766"/>
                  <a:pt x="457200" y="1112108"/>
                </a:cubicBezTo>
                <a:cubicBezTo>
                  <a:pt x="448962" y="1136821"/>
                  <a:pt x="446936" y="1164573"/>
                  <a:pt x="432486" y="1186248"/>
                </a:cubicBezTo>
                <a:cubicBezTo>
                  <a:pt x="311559" y="1367639"/>
                  <a:pt x="434347" y="1176814"/>
                  <a:pt x="358346" y="1309816"/>
                </a:cubicBezTo>
                <a:cubicBezTo>
                  <a:pt x="350978" y="1322710"/>
                  <a:pt x="340274" y="1333603"/>
                  <a:pt x="333632" y="1346886"/>
                </a:cubicBezTo>
                <a:cubicBezTo>
                  <a:pt x="327807" y="1358536"/>
                  <a:pt x="327737" y="1372647"/>
                  <a:pt x="321275" y="1383956"/>
                </a:cubicBezTo>
                <a:cubicBezTo>
                  <a:pt x="311057" y="1401837"/>
                  <a:pt x="295120" y="1415919"/>
                  <a:pt x="284205" y="1433383"/>
                </a:cubicBezTo>
                <a:cubicBezTo>
                  <a:pt x="274442" y="1449003"/>
                  <a:pt x="270199" y="1467821"/>
                  <a:pt x="259492" y="1482810"/>
                </a:cubicBezTo>
                <a:cubicBezTo>
                  <a:pt x="249335" y="1497030"/>
                  <a:pt x="233608" y="1506456"/>
                  <a:pt x="222421" y="1519881"/>
                </a:cubicBezTo>
                <a:cubicBezTo>
                  <a:pt x="208018" y="1537164"/>
                  <a:pt x="167129" y="1608535"/>
                  <a:pt x="160638" y="1618735"/>
                </a:cubicBezTo>
                <a:cubicBezTo>
                  <a:pt x="144692" y="1643793"/>
                  <a:pt x="120604" y="1664697"/>
                  <a:pt x="111211" y="1692875"/>
                </a:cubicBezTo>
                <a:cubicBezTo>
                  <a:pt x="71433" y="1812208"/>
                  <a:pt x="135220" y="1626674"/>
                  <a:pt x="74140" y="1779373"/>
                </a:cubicBezTo>
                <a:cubicBezTo>
                  <a:pt x="64465" y="1803560"/>
                  <a:pt x="57665" y="1828800"/>
                  <a:pt x="49427" y="1853513"/>
                </a:cubicBezTo>
                <a:cubicBezTo>
                  <a:pt x="45308" y="1865870"/>
                  <a:pt x="40229" y="1877947"/>
                  <a:pt x="37070" y="1890583"/>
                </a:cubicBezTo>
                <a:cubicBezTo>
                  <a:pt x="32951" y="1907059"/>
                  <a:pt x="28397" y="1923432"/>
                  <a:pt x="24713" y="1940010"/>
                </a:cubicBezTo>
                <a:cubicBezTo>
                  <a:pt x="20157" y="1960512"/>
                  <a:pt x="17451" y="1981419"/>
                  <a:pt x="12357" y="2001794"/>
                </a:cubicBezTo>
                <a:cubicBezTo>
                  <a:pt x="9198" y="2014430"/>
                  <a:pt x="4119" y="2026507"/>
                  <a:pt x="0" y="2038864"/>
                </a:cubicBezTo>
                <a:cubicBezTo>
                  <a:pt x="3156" y="2073576"/>
                  <a:pt x="943" y="2164318"/>
                  <a:pt x="24713" y="2211859"/>
                </a:cubicBezTo>
                <a:cubicBezTo>
                  <a:pt x="31355" y="2225142"/>
                  <a:pt x="38926" y="2238428"/>
                  <a:pt x="49427" y="2248929"/>
                </a:cubicBezTo>
                <a:cubicBezTo>
                  <a:pt x="66895" y="2266397"/>
                  <a:pt x="116537" y="2288663"/>
                  <a:pt x="135924" y="2298356"/>
                </a:cubicBezTo>
                <a:cubicBezTo>
                  <a:pt x="235391" y="2290068"/>
                  <a:pt x="258597" y="2296154"/>
                  <a:pt x="333632" y="2273643"/>
                </a:cubicBezTo>
                <a:cubicBezTo>
                  <a:pt x="358584" y="2266157"/>
                  <a:pt x="384473" y="2260579"/>
                  <a:pt x="407773" y="2248929"/>
                </a:cubicBezTo>
                <a:cubicBezTo>
                  <a:pt x="458402" y="2223615"/>
                  <a:pt x="461714" y="2225643"/>
                  <a:pt x="506627" y="2187146"/>
                </a:cubicBezTo>
                <a:cubicBezTo>
                  <a:pt x="519895" y="2175773"/>
                  <a:pt x="530272" y="2161262"/>
                  <a:pt x="543697" y="2150075"/>
                </a:cubicBezTo>
                <a:cubicBezTo>
                  <a:pt x="682135" y="2034709"/>
                  <a:pt x="452076" y="2244146"/>
                  <a:pt x="630194" y="2088291"/>
                </a:cubicBezTo>
                <a:cubicBezTo>
                  <a:pt x="710319" y="2018181"/>
                  <a:pt x="651379" y="2062913"/>
                  <a:pt x="716692" y="1989437"/>
                </a:cubicBezTo>
                <a:cubicBezTo>
                  <a:pt x="736042" y="1967669"/>
                  <a:pt x="759296" y="1949573"/>
                  <a:pt x="778475" y="1927654"/>
                </a:cubicBezTo>
                <a:cubicBezTo>
                  <a:pt x="788255" y="1916477"/>
                  <a:pt x="794557" y="1902668"/>
                  <a:pt x="803189" y="1890583"/>
                </a:cubicBezTo>
                <a:cubicBezTo>
                  <a:pt x="815159" y="1873825"/>
                  <a:pt x="827902" y="1857632"/>
                  <a:pt x="840259" y="1841156"/>
                </a:cubicBezTo>
                <a:cubicBezTo>
                  <a:pt x="844378" y="1824680"/>
                  <a:pt x="845926" y="1807339"/>
                  <a:pt x="852616" y="1791729"/>
                </a:cubicBezTo>
                <a:cubicBezTo>
                  <a:pt x="868222" y="1755316"/>
                  <a:pt x="888953" y="1747278"/>
                  <a:pt x="914400" y="1717589"/>
                </a:cubicBezTo>
                <a:cubicBezTo>
                  <a:pt x="927803" y="1701952"/>
                  <a:pt x="939660" y="1685034"/>
                  <a:pt x="951470" y="1668162"/>
                </a:cubicBezTo>
                <a:cubicBezTo>
                  <a:pt x="968503" y="1643829"/>
                  <a:pt x="984421" y="1618735"/>
                  <a:pt x="1000897" y="1594021"/>
                </a:cubicBezTo>
                <a:lnTo>
                  <a:pt x="1025611" y="1556951"/>
                </a:lnTo>
                <a:cubicBezTo>
                  <a:pt x="1029730" y="1544594"/>
                  <a:pt x="1031642" y="1531267"/>
                  <a:pt x="1037967" y="1519881"/>
                </a:cubicBezTo>
                <a:cubicBezTo>
                  <a:pt x="1052391" y="1493917"/>
                  <a:pt x="1078001" y="1473918"/>
                  <a:pt x="1087394" y="1445740"/>
                </a:cubicBezTo>
                <a:cubicBezTo>
                  <a:pt x="1104447" y="1394581"/>
                  <a:pt x="1092526" y="1419507"/>
                  <a:pt x="1124465" y="1371600"/>
                </a:cubicBezTo>
                <a:cubicBezTo>
                  <a:pt x="1128584" y="1359243"/>
                  <a:pt x="1130996" y="1346179"/>
                  <a:pt x="1136821" y="1334529"/>
                </a:cubicBezTo>
                <a:cubicBezTo>
                  <a:pt x="1181949" y="1244272"/>
                  <a:pt x="1154948" y="1366641"/>
                  <a:pt x="1210962" y="1198605"/>
                </a:cubicBezTo>
                <a:cubicBezTo>
                  <a:pt x="1222974" y="1162571"/>
                  <a:pt x="1226220" y="1147007"/>
                  <a:pt x="1248032" y="1112108"/>
                </a:cubicBezTo>
                <a:cubicBezTo>
                  <a:pt x="1258947" y="1094644"/>
                  <a:pt x="1274187" y="1080145"/>
                  <a:pt x="1285102" y="1062681"/>
                </a:cubicBezTo>
                <a:cubicBezTo>
                  <a:pt x="1294865" y="1047061"/>
                  <a:pt x="1299109" y="1028243"/>
                  <a:pt x="1309816" y="1013254"/>
                </a:cubicBezTo>
                <a:cubicBezTo>
                  <a:pt x="1319973" y="999034"/>
                  <a:pt x="1336729" y="990403"/>
                  <a:pt x="1346886" y="976183"/>
                </a:cubicBezTo>
                <a:cubicBezTo>
                  <a:pt x="1408759" y="889560"/>
                  <a:pt x="1343618" y="962295"/>
                  <a:pt x="1383957" y="889686"/>
                </a:cubicBezTo>
                <a:cubicBezTo>
                  <a:pt x="1426358" y="813366"/>
                  <a:pt x="1416303" y="826934"/>
                  <a:pt x="1470454" y="790832"/>
                </a:cubicBezTo>
                <a:cubicBezTo>
                  <a:pt x="1494086" y="719937"/>
                  <a:pt x="1465888" y="786111"/>
                  <a:pt x="1519881" y="716691"/>
                </a:cubicBezTo>
                <a:cubicBezTo>
                  <a:pt x="1538116" y="693246"/>
                  <a:pt x="1552832" y="667264"/>
                  <a:pt x="1569308" y="642551"/>
                </a:cubicBezTo>
                <a:cubicBezTo>
                  <a:pt x="1577546" y="630194"/>
                  <a:pt x="1581664" y="613719"/>
                  <a:pt x="1594021" y="605481"/>
                </a:cubicBezTo>
                <a:cubicBezTo>
                  <a:pt x="1606378" y="597243"/>
                  <a:pt x="1619992" y="590634"/>
                  <a:pt x="1631092" y="580767"/>
                </a:cubicBezTo>
                <a:cubicBezTo>
                  <a:pt x="1657214" y="557548"/>
                  <a:pt x="1676152" y="526014"/>
                  <a:pt x="1705232" y="506627"/>
                </a:cubicBezTo>
                <a:cubicBezTo>
                  <a:pt x="1729946" y="490151"/>
                  <a:pt x="1758371" y="478203"/>
                  <a:pt x="1779373" y="457200"/>
                </a:cubicBezTo>
                <a:cubicBezTo>
                  <a:pt x="1826944" y="409628"/>
                  <a:pt x="1801903" y="429822"/>
                  <a:pt x="1853513" y="395416"/>
                </a:cubicBezTo>
                <a:cubicBezTo>
                  <a:pt x="1869989" y="370702"/>
                  <a:pt x="1893547" y="349453"/>
                  <a:pt x="1902940" y="321275"/>
                </a:cubicBezTo>
                <a:lnTo>
                  <a:pt x="1927654" y="247135"/>
                </a:lnTo>
                <a:cubicBezTo>
                  <a:pt x="1899838" y="163687"/>
                  <a:pt x="1931934" y="266399"/>
                  <a:pt x="1902940" y="135924"/>
                </a:cubicBezTo>
                <a:cubicBezTo>
                  <a:pt x="1900115" y="123209"/>
                  <a:pt x="1898721" y="109025"/>
                  <a:pt x="1890584" y="98854"/>
                </a:cubicBezTo>
                <a:cubicBezTo>
                  <a:pt x="1873163" y="77078"/>
                  <a:pt x="1840863" y="69923"/>
                  <a:pt x="1816443" y="61783"/>
                </a:cubicBezTo>
                <a:lnTo>
                  <a:pt x="1828800" y="12356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1999840" y="5779539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-x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1999840" y="6155929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1999842" y="3982823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2001359" y="4342166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1999841" y="4701509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1999841" y="5060852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2001358" y="5420195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64008" rtlCol="0" anchor="ctr"/>
          <a:lstStyle/>
          <a:p>
            <a:pPr algn="ctr"/>
            <a:r>
              <a:rPr lang="en-US" dirty="0" smtClean="0"/>
              <a:t>-x</a:t>
            </a:r>
            <a:r>
              <a:rPr lang="en-US" baseline="-25000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08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48" name="Rectangle 47" descr=" 45"/>
          <p:cNvSpPr/>
          <p:nvPr/>
        </p:nvSpPr>
        <p:spPr>
          <a:xfrm>
            <a:off x="7464975" y="3918882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-x</a:t>
            </a:r>
            <a:r>
              <a:rPr lang="en-US" sz="2400" baseline="-25000" dirty="0"/>
              <a:t>9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56" name="Rectangle 55" descr=" 49"/>
          <p:cNvSpPr/>
          <p:nvPr/>
        </p:nvSpPr>
        <p:spPr>
          <a:xfrm>
            <a:off x="7181842" y="5947800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9" name="Rectangle 48" descr=" 51"/>
          <p:cNvSpPr/>
          <p:nvPr/>
        </p:nvSpPr>
        <p:spPr>
          <a:xfrm>
            <a:off x="5537504" y="5064157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  <p:grpSp>
        <p:nvGrpSpPr>
          <p:cNvPr id="50" name="Group 49" descr=" 88"/>
          <p:cNvGrpSpPr/>
          <p:nvPr/>
        </p:nvGrpSpPr>
        <p:grpSpPr>
          <a:xfrm>
            <a:off x="6120303" y="4372839"/>
            <a:ext cx="1677194" cy="570253"/>
            <a:chOff x="5257589" y="5077359"/>
            <a:chExt cx="889124" cy="261371"/>
          </a:xfrm>
        </p:grpSpPr>
        <p:cxnSp>
          <p:nvCxnSpPr>
            <p:cNvPr id="51" name="Straight Connector 50"/>
            <p:cNvCxnSpPr>
              <a:endCxn id="54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57589" y="5077359"/>
              <a:ext cx="889124" cy="178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-x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grpSp>
        <p:nvGrpSpPr>
          <p:cNvPr id="57" name="Group 56" descr=" 89"/>
          <p:cNvGrpSpPr/>
          <p:nvPr/>
        </p:nvGrpSpPr>
        <p:grpSpPr>
          <a:xfrm>
            <a:off x="4965107" y="5475315"/>
            <a:ext cx="1420581" cy="586428"/>
            <a:chOff x="4821130" y="5900355"/>
            <a:chExt cx="817548" cy="308105"/>
          </a:xfrm>
        </p:grpSpPr>
        <p:cxnSp>
          <p:nvCxnSpPr>
            <p:cNvPr id="58" name="Straight Connector 57"/>
            <p:cNvCxnSpPr>
              <a:endCxn id="61" idx="6"/>
            </p:cNvCxnSpPr>
            <p:nvPr/>
          </p:nvCxnSpPr>
          <p:spPr>
            <a:xfrm flipV="1">
              <a:off x="4890106" y="616274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48901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51949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54997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21130" y="5900355"/>
              <a:ext cx="817548" cy="194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6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</a:p>
          </p:txBody>
        </p:sp>
      </p:grpSp>
      <p:sp>
        <p:nvSpPr>
          <p:cNvPr id="71" name="Oval 70" descr=" 82"/>
          <p:cNvSpPr/>
          <p:nvPr/>
        </p:nvSpPr>
        <p:spPr>
          <a:xfrm>
            <a:off x="3072536" y="2389436"/>
            <a:ext cx="468191" cy="41962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3" name="Oval 72" descr=" 83"/>
          <p:cNvSpPr/>
          <p:nvPr/>
        </p:nvSpPr>
        <p:spPr>
          <a:xfrm>
            <a:off x="5537504" y="3081520"/>
            <a:ext cx="385729" cy="410769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2" name="Oval 71" descr=" 84"/>
          <p:cNvSpPr/>
          <p:nvPr/>
        </p:nvSpPr>
        <p:spPr>
          <a:xfrm>
            <a:off x="7523124" y="3965941"/>
            <a:ext cx="389302" cy="370553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pSp>
        <p:nvGrpSpPr>
          <p:cNvPr id="63" name="Group 62" descr=" 90"/>
          <p:cNvGrpSpPr/>
          <p:nvPr/>
        </p:nvGrpSpPr>
        <p:grpSpPr>
          <a:xfrm>
            <a:off x="8308664" y="3315738"/>
            <a:ext cx="1692292" cy="563557"/>
            <a:chOff x="5261145" y="5032065"/>
            <a:chExt cx="975689" cy="306665"/>
          </a:xfrm>
        </p:grpSpPr>
        <p:cxnSp>
          <p:nvCxnSpPr>
            <p:cNvPr id="64" name="Straight Connector 63"/>
            <p:cNvCxnSpPr>
              <a:endCxn id="67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6" name="Oval 65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7" name="Oval 66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261145" y="5032065"/>
              <a:ext cx="975689" cy="238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  <a:r>
                <a:rPr lang="en-US" dirty="0"/>
                <a:t>  v  -x</a:t>
              </a:r>
              <a:r>
                <a:rPr lang="en-US" baseline="-25000" dirty="0"/>
                <a:t>4</a:t>
              </a:r>
            </a:p>
          </p:txBody>
        </p:sp>
      </p:grpSp>
      <p:sp>
        <p:nvSpPr>
          <p:cNvPr id="69" name="Rectangle 68" descr=" 96"/>
          <p:cNvSpPr/>
          <p:nvPr/>
        </p:nvSpPr>
        <p:spPr>
          <a:xfrm>
            <a:off x="8523788" y="4377898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70" name="Freeform 69" descr=" 104"/>
          <p:cNvSpPr/>
          <p:nvPr/>
        </p:nvSpPr>
        <p:spPr>
          <a:xfrm>
            <a:off x="7177395" y="4310086"/>
            <a:ext cx="1931934" cy="2298356"/>
          </a:xfrm>
          <a:custGeom>
            <a:avLst/>
            <a:gdLst>
              <a:gd name="connsiteX0" fmla="*/ 1865870 w 1931934"/>
              <a:gd name="connsiteY0" fmla="*/ 98854 h 2298356"/>
              <a:gd name="connsiteX1" fmla="*/ 1828800 w 1931934"/>
              <a:gd name="connsiteY1" fmla="*/ 86497 h 2298356"/>
              <a:gd name="connsiteX2" fmla="*/ 1804086 w 1931934"/>
              <a:gd name="connsiteY2" fmla="*/ 49427 h 2298356"/>
              <a:gd name="connsiteX3" fmla="*/ 1643448 w 1931934"/>
              <a:gd name="connsiteY3" fmla="*/ 0 h 2298356"/>
              <a:gd name="connsiteX4" fmla="*/ 1556951 w 1931934"/>
              <a:gd name="connsiteY4" fmla="*/ 12356 h 2298356"/>
              <a:gd name="connsiteX5" fmla="*/ 1519881 w 1931934"/>
              <a:gd name="connsiteY5" fmla="*/ 24713 h 2298356"/>
              <a:gd name="connsiteX6" fmla="*/ 1458097 w 1931934"/>
              <a:gd name="connsiteY6" fmla="*/ 37070 h 2298356"/>
              <a:gd name="connsiteX7" fmla="*/ 1408670 w 1931934"/>
              <a:gd name="connsiteY7" fmla="*/ 74140 h 2298356"/>
              <a:gd name="connsiteX8" fmla="*/ 1334530 w 1931934"/>
              <a:gd name="connsiteY8" fmla="*/ 123567 h 2298356"/>
              <a:gd name="connsiteX9" fmla="*/ 1297459 w 1931934"/>
              <a:gd name="connsiteY9" fmla="*/ 160637 h 2298356"/>
              <a:gd name="connsiteX10" fmla="*/ 1260389 w 1931934"/>
              <a:gd name="connsiteY10" fmla="*/ 185351 h 2298356"/>
              <a:gd name="connsiteX11" fmla="*/ 1099751 w 1931934"/>
              <a:gd name="connsiteY11" fmla="*/ 321275 h 2298356"/>
              <a:gd name="connsiteX12" fmla="*/ 1013254 w 1931934"/>
              <a:gd name="connsiteY12" fmla="*/ 444843 h 2298356"/>
              <a:gd name="connsiteX13" fmla="*/ 963827 w 1931934"/>
              <a:gd name="connsiteY13" fmla="*/ 481913 h 2298356"/>
              <a:gd name="connsiteX14" fmla="*/ 902043 w 1931934"/>
              <a:gd name="connsiteY14" fmla="*/ 543697 h 2298356"/>
              <a:gd name="connsiteX15" fmla="*/ 877330 w 1931934"/>
              <a:gd name="connsiteY15" fmla="*/ 580767 h 2298356"/>
              <a:gd name="connsiteX16" fmla="*/ 803189 w 1931934"/>
              <a:gd name="connsiteY16" fmla="*/ 654908 h 2298356"/>
              <a:gd name="connsiteX17" fmla="*/ 766119 w 1931934"/>
              <a:gd name="connsiteY17" fmla="*/ 704335 h 2298356"/>
              <a:gd name="connsiteX18" fmla="*/ 741405 w 1931934"/>
              <a:gd name="connsiteY18" fmla="*/ 753762 h 2298356"/>
              <a:gd name="connsiteX19" fmla="*/ 704335 w 1931934"/>
              <a:gd name="connsiteY19" fmla="*/ 790832 h 2298356"/>
              <a:gd name="connsiteX20" fmla="*/ 691978 w 1931934"/>
              <a:gd name="connsiteY20" fmla="*/ 827902 h 2298356"/>
              <a:gd name="connsiteX21" fmla="*/ 617838 w 1931934"/>
              <a:gd name="connsiteY21" fmla="*/ 902043 h 2298356"/>
              <a:gd name="connsiteX22" fmla="*/ 543697 w 1931934"/>
              <a:gd name="connsiteY22" fmla="*/ 1000897 h 2298356"/>
              <a:gd name="connsiteX23" fmla="*/ 457200 w 1931934"/>
              <a:gd name="connsiteY23" fmla="*/ 1112108 h 2298356"/>
              <a:gd name="connsiteX24" fmla="*/ 432486 w 1931934"/>
              <a:gd name="connsiteY24" fmla="*/ 1186248 h 2298356"/>
              <a:gd name="connsiteX25" fmla="*/ 358346 w 1931934"/>
              <a:gd name="connsiteY25" fmla="*/ 1309816 h 2298356"/>
              <a:gd name="connsiteX26" fmla="*/ 333632 w 1931934"/>
              <a:gd name="connsiteY26" fmla="*/ 1346886 h 2298356"/>
              <a:gd name="connsiteX27" fmla="*/ 321275 w 1931934"/>
              <a:gd name="connsiteY27" fmla="*/ 1383956 h 2298356"/>
              <a:gd name="connsiteX28" fmla="*/ 284205 w 1931934"/>
              <a:gd name="connsiteY28" fmla="*/ 1433383 h 2298356"/>
              <a:gd name="connsiteX29" fmla="*/ 259492 w 1931934"/>
              <a:gd name="connsiteY29" fmla="*/ 1482810 h 2298356"/>
              <a:gd name="connsiteX30" fmla="*/ 222421 w 1931934"/>
              <a:gd name="connsiteY30" fmla="*/ 1519881 h 2298356"/>
              <a:gd name="connsiteX31" fmla="*/ 160638 w 1931934"/>
              <a:gd name="connsiteY31" fmla="*/ 1618735 h 2298356"/>
              <a:gd name="connsiteX32" fmla="*/ 111211 w 1931934"/>
              <a:gd name="connsiteY32" fmla="*/ 1692875 h 2298356"/>
              <a:gd name="connsiteX33" fmla="*/ 74140 w 1931934"/>
              <a:gd name="connsiteY33" fmla="*/ 1779373 h 2298356"/>
              <a:gd name="connsiteX34" fmla="*/ 49427 w 1931934"/>
              <a:gd name="connsiteY34" fmla="*/ 1853513 h 2298356"/>
              <a:gd name="connsiteX35" fmla="*/ 37070 w 1931934"/>
              <a:gd name="connsiteY35" fmla="*/ 1890583 h 2298356"/>
              <a:gd name="connsiteX36" fmla="*/ 24713 w 1931934"/>
              <a:gd name="connsiteY36" fmla="*/ 1940010 h 2298356"/>
              <a:gd name="connsiteX37" fmla="*/ 12357 w 1931934"/>
              <a:gd name="connsiteY37" fmla="*/ 2001794 h 2298356"/>
              <a:gd name="connsiteX38" fmla="*/ 0 w 1931934"/>
              <a:gd name="connsiteY38" fmla="*/ 2038864 h 2298356"/>
              <a:gd name="connsiteX39" fmla="*/ 24713 w 1931934"/>
              <a:gd name="connsiteY39" fmla="*/ 2211859 h 2298356"/>
              <a:gd name="connsiteX40" fmla="*/ 49427 w 1931934"/>
              <a:gd name="connsiteY40" fmla="*/ 2248929 h 2298356"/>
              <a:gd name="connsiteX41" fmla="*/ 135924 w 1931934"/>
              <a:gd name="connsiteY41" fmla="*/ 2298356 h 2298356"/>
              <a:gd name="connsiteX42" fmla="*/ 333632 w 1931934"/>
              <a:gd name="connsiteY42" fmla="*/ 2273643 h 2298356"/>
              <a:gd name="connsiteX43" fmla="*/ 407773 w 1931934"/>
              <a:gd name="connsiteY43" fmla="*/ 2248929 h 2298356"/>
              <a:gd name="connsiteX44" fmla="*/ 506627 w 1931934"/>
              <a:gd name="connsiteY44" fmla="*/ 2187146 h 2298356"/>
              <a:gd name="connsiteX45" fmla="*/ 543697 w 1931934"/>
              <a:gd name="connsiteY45" fmla="*/ 2150075 h 2298356"/>
              <a:gd name="connsiteX46" fmla="*/ 630194 w 1931934"/>
              <a:gd name="connsiteY46" fmla="*/ 2088291 h 2298356"/>
              <a:gd name="connsiteX47" fmla="*/ 716692 w 1931934"/>
              <a:gd name="connsiteY47" fmla="*/ 1989437 h 2298356"/>
              <a:gd name="connsiteX48" fmla="*/ 778475 w 1931934"/>
              <a:gd name="connsiteY48" fmla="*/ 1927654 h 2298356"/>
              <a:gd name="connsiteX49" fmla="*/ 803189 w 1931934"/>
              <a:gd name="connsiteY49" fmla="*/ 1890583 h 2298356"/>
              <a:gd name="connsiteX50" fmla="*/ 840259 w 1931934"/>
              <a:gd name="connsiteY50" fmla="*/ 1841156 h 2298356"/>
              <a:gd name="connsiteX51" fmla="*/ 852616 w 1931934"/>
              <a:gd name="connsiteY51" fmla="*/ 1791729 h 2298356"/>
              <a:gd name="connsiteX52" fmla="*/ 914400 w 1931934"/>
              <a:gd name="connsiteY52" fmla="*/ 1717589 h 2298356"/>
              <a:gd name="connsiteX53" fmla="*/ 951470 w 1931934"/>
              <a:gd name="connsiteY53" fmla="*/ 1668162 h 2298356"/>
              <a:gd name="connsiteX54" fmla="*/ 1000897 w 1931934"/>
              <a:gd name="connsiteY54" fmla="*/ 1594021 h 2298356"/>
              <a:gd name="connsiteX55" fmla="*/ 1025611 w 1931934"/>
              <a:gd name="connsiteY55" fmla="*/ 1556951 h 2298356"/>
              <a:gd name="connsiteX56" fmla="*/ 1037967 w 1931934"/>
              <a:gd name="connsiteY56" fmla="*/ 1519881 h 2298356"/>
              <a:gd name="connsiteX57" fmla="*/ 1087394 w 1931934"/>
              <a:gd name="connsiteY57" fmla="*/ 1445740 h 2298356"/>
              <a:gd name="connsiteX58" fmla="*/ 1124465 w 1931934"/>
              <a:gd name="connsiteY58" fmla="*/ 1371600 h 2298356"/>
              <a:gd name="connsiteX59" fmla="*/ 1136821 w 1931934"/>
              <a:gd name="connsiteY59" fmla="*/ 1334529 h 2298356"/>
              <a:gd name="connsiteX60" fmla="*/ 1210962 w 1931934"/>
              <a:gd name="connsiteY60" fmla="*/ 1198605 h 2298356"/>
              <a:gd name="connsiteX61" fmla="*/ 1248032 w 1931934"/>
              <a:gd name="connsiteY61" fmla="*/ 1112108 h 2298356"/>
              <a:gd name="connsiteX62" fmla="*/ 1285102 w 1931934"/>
              <a:gd name="connsiteY62" fmla="*/ 1062681 h 2298356"/>
              <a:gd name="connsiteX63" fmla="*/ 1309816 w 1931934"/>
              <a:gd name="connsiteY63" fmla="*/ 1013254 h 2298356"/>
              <a:gd name="connsiteX64" fmla="*/ 1346886 w 1931934"/>
              <a:gd name="connsiteY64" fmla="*/ 976183 h 2298356"/>
              <a:gd name="connsiteX65" fmla="*/ 1383957 w 1931934"/>
              <a:gd name="connsiteY65" fmla="*/ 889686 h 2298356"/>
              <a:gd name="connsiteX66" fmla="*/ 1470454 w 1931934"/>
              <a:gd name="connsiteY66" fmla="*/ 790832 h 2298356"/>
              <a:gd name="connsiteX67" fmla="*/ 1519881 w 1931934"/>
              <a:gd name="connsiteY67" fmla="*/ 716691 h 2298356"/>
              <a:gd name="connsiteX68" fmla="*/ 1569308 w 1931934"/>
              <a:gd name="connsiteY68" fmla="*/ 642551 h 2298356"/>
              <a:gd name="connsiteX69" fmla="*/ 1594021 w 1931934"/>
              <a:gd name="connsiteY69" fmla="*/ 605481 h 2298356"/>
              <a:gd name="connsiteX70" fmla="*/ 1631092 w 1931934"/>
              <a:gd name="connsiteY70" fmla="*/ 580767 h 2298356"/>
              <a:gd name="connsiteX71" fmla="*/ 1705232 w 1931934"/>
              <a:gd name="connsiteY71" fmla="*/ 506627 h 2298356"/>
              <a:gd name="connsiteX72" fmla="*/ 1779373 w 1931934"/>
              <a:gd name="connsiteY72" fmla="*/ 457200 h 2298356"/>
              <a:gd name="connsiteX73" fmla="*/ 1853513 w 1931934"/>
              <a:gd name="connsiteY73" fmla="*/ 395416 h 2298356"/>
              <a:gd name="connsiteX74" fmla="*/ 1902940 w 1931934"/>
              <a:gd name="connsiteY74" fmla="*/ 321275 h 2298356"/>
              <a:gd name="connsiteX75" fmla="*/ 1927654 w 1931934"/>
              <a:gd name="connsiteY75" fmla="*/ 247135 h 2298356"/>
              <a:gd name="connsiteX76" fmla="*/ 1902940 w 1931934"/>
              <a:gd name="connsiteY76" fmla="*/ 135924 h 2298356"/>
              <a:gd name="connsiteX77" fmla="*/ 1890584 w 1931934"/>
              <a:gd name="connsiteY77" fmla="*/ 98854 h 2298356"/>
              <a:gd name="connsiteX78" fmla="*/ 1816443 w 1931934"/>
              <a:gd name="connsiteY78" fmla="*/ 61783 h 2298356"/>
              <a:gd name="connsiteX79" fmla="*/ 1828800 w 1931934"/>
              <a:gd name="connsiteY79" fmla="*/ 12356 h 229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931934" h="2298356">
                <a:moveTo>
                  <a:pt x="1865870" y="98854"/>
                </a:moveTo>
                <a:cubicBezTo>
                  <a:pt x="1853513" y="94735"/>
                  <a:pt x="1838971" y="94634"/>
                  <a:pt x="1828800" y="86497"/>
                </a:cubicBezTo>
                <a:cubicBezTo>
                  <a:pt x="1817203" y="77220"/>
                  <a:pt x="1817544" y="55707"/>
                  <a:pt x="1804086" y="49427"/>
                </a:cubicBezTo>
                <a:cubicBezTo>
                  <a:pt x="1753318" y="25736"/>
                  <a:pt x="1696994" y="16476"/>
                  <a:pt x="1643448" y="0"/>
                </a:cubicBezTo>
                <a:cubicBezTo>
                  <a:pt x="1614616" y="4119"/>
                  <a:pt x="1585510" y="6644"/>
                  <a:pt x="1556951" y="12356"/>
                </a:cubicBezTo>
                <a:cubicBezTo>
                  <a:pt x="1544179" y="14910"/>
                  <a:pt x="1532517" y="21554"/>
                  <a:pt x="1519881" y="24713"/>
                </a:cubicBezTo>
                <a:cubicBezTo>
                  <a:pt x="1499506" y="29807"/>
                  <a:pt x="1478692" y="32951"/>
                  <a:pt x="1458097" y="37070"/>
                </a:cubicBezTo>
                <a:cubicBezTo>
                  <a:pt x="1441621" y="49427"/>
                  <a:pt x="1425542" y="62330"/>
                  <a:pt x="1408670" y="74140"/>
                </a:cubicBezTo>
                <a:cubicBezTo>
                  <a:pt x="1384337" y="91173"/>
                  <a:pt x="1355533" y="102565"/>
                  <a:pt x="1334530" y="123567"/>
                </a:cubicBezTo>
                <a:cubicBezTo>
                  <a:pt x="1322173" y="135924"/>
                  <a:pt x="1310884" y="149450"/>
                  <a:pt x="1297459" y="160637"/>
                </a:cubicBezTo>
                <a:cubicBezTo>
                  <a:pt x="1286050" y="170144"/>
                  <a:pt x="1272270" y="176440"/>
                  <a:pt x="1260389" y="185351"/>
                </a:cubicBezTo>
                <a:cubicBezTo>
                  <a:pt x="1221264" y="214695"/>
                  <a:pt x="1137496" y="274093"/>
                  <a:pt x="1099751" y="321275"/>
                </a:cubicBezTo>
                <a:cubicBezTo>
                  <a:pt x="1083605" y="341458"/>
                  <a:pt x="1037149" y="420948"/>
                  <a:pt x="1013254" y="444843"/>
                </a:cubicBezTo>
                <a:cubicBezTo>
                  <a:pt x="998691" y="459406"/>
                  <a:pt x="978390" y="467351"/>
                  <a:pt x="963827" y="481913"/>
                </a:cubicBezTo>
                <a:cubicBezTo>
                  <a:pt x="881445" y="564294"/>
                  <a:pt x="1000900" y="477791"/>
                  <a:pt x="902043" y="543697"/>
                </a:cubicBezTo>
                <a:cubicBezTo>
                  <a:pt x="893805" y="556054"/>
                  <a:pt x="887196" y="569667"/>
                  <a:pt x="877330" y="580767"/>
                </a:cubicBezTo>
                <a:cubicBezTo>
                  <a:pt x="854110" y="606889"/>
                  <a:pt x="824159" y="626948"/>
                  <a:pt x="803189" y="654908"/>
                </a:cubicBezTo>
                <a:cubicBezTo>
                  <a:pt x="790832" y="671384"/>
                  <a:pt x="777034" y="686871"/>
                  <a:pt x="766119" y="704335"/>
                </a:cubicBezTo>
                <a:cubicBezTo>
                  <a:pt x="756356" y="719955"/>
                  <a:pt x="752112" y="738773"/>
                  <a:pt x="741405" y="753762"/>
                </a:cubicBezTo>
                <a:cubicBezTo>
                  <a:pt x="731248" y="767982"/>
                  <a:pt x="716692" y="778475"/>
                  <a:pt x="704335" y="790832"/>
                </a:cubicBezTo>
                <a:cubicBezTo>
                  <a:pt x="700216" y="803189"/>
                  <a:pt x="699975" y="817621"/>
                  <a:pt x="691978" y="827902"/>
                </a:cubicBezTo>
                <a:cubicBezTo>
                  <a:pt x="670521" y="855490"/>
                  <a:pt x="638808" y="874083"/>
                  <a:pt x="617838" y="902043"/>
                </a:cubicBezTo>
                <a:cubicBezTo>
                  <a:pt x="593124" y="934994"/>
                  <a:pt x="572822" y="971772"/>
                  <a:pt x="543697" y="1000897"/>
                </a:cubicBezTo>
                <a:cubicBezTo>
                  <a:pt x="511711" y="1032883"/>
                  <a:pt x="471981" y="1067766"/>
                  <a:pt x="457200" y="1112108"/>
                </a:cubicBezTo>
                <a:cubicBezTo>
                  <a:pt x="448962" y="1136821"/>
                  <a:pt x="446936" y="1164573"/>
                  <a:pt x="432486" y="1186248"/>
                </a:cubicBezTo>
                <a:cubicBezTo>
                  <a:pt x="311559" y="1367639"/>
                  <a:pt x="434347" y="1176814"/>
                  <a:pt x="358346" y="1309816"/>
                </a:cubicBezTo>
                <a:cubicBezTo>
                  <a:pt x="350978" y="1322710"/>
                  <a:pt x="340274" y="1333603"/>
                  <a:pt x="333632" y="1346886"/>
                </a:cubicBezTo>
                <a:cubicBezTo>
                  <a:pt x="327807" y="1358536"/>
                  <a:pt x="327737" y="1372647"/>
                  <a:pt x="321275" y="1383956"/>
                </a:cubicBezTo>
                <a:cubicBezTo>
                  <a:pt x="311057" y="1401837"/>
                  <a:pt x="295120" y="1415919"/>
                  <a:pt x="284205" y="1433383"/>
                </a:cubicBezTo>
                <a:cubicBezTo>
                  <a:pt x="274442" y="1449003"/>
                  <a:pt x="270199" y="1467821"/>
                  <a:pt x="259492" y="1482810"/>
                </a:cubicBezTo>
                <a:cubicBezTo>
                  <a:pt x="249335" y="1497030"/>
                  <a:pt x="233608" y="1506456"/>
                  <a:pt x="222421" y="1519881"/>
                </a:cubicBezTo>
                <a:cubicBezTo>
                  <a:pt x="208018" y="1537164"/>
                  <a:pt x="167129" y="1608535"/>
                  <a:pt x="160638" y="1618735"/>
                </a:cubicBezTo>
                <a:cubicBezTo>
                  <a:pt x="144692" y="1643793"/>
                  <a:pt x="120604" y="1664697"/>
                  <a:pt x="111211" y="1692875"/>
                </a:cubicBezTo>
                <a:cubicBezTo>
                  <a:pt x="71433" y="1812208"/>
                  <a:pt x="135220" y="1626674"/>
                  <a:pt x="74140" y="1779373"/>
                </a:cubicBezTo>
                <a:cubicBezTo>
                  <a:pt x="64465" y="1803560"/>
                  <a:pt x="57665" y="1828800"/>
                  <a:pt x="49427" y="1853513"/>
                </a:cubicBezTo>
                <a:cubicBezTo>
                  <a:pt x="45308" y="1865870"/>
                  <a:pt x="40229" y="1877947"/>
                  <a:pt x="37070" y="1890583"/>
                </a:cubicBezTo>
                <a:cubicBezTo>
                  <a:pt x="32951" y="1907059"/>
                  <a:pt x="28397" y="1923432"/>
                  <a:pt x="24713" y="1940010"/>
                </a:cubicBezTo>
                <a:cubicBezTo>
                  <a:pt x="20157" y="1960512"/>
                  <a:pt x="17451" y="1981419"/>
                  <a:pt x="12357" y="2001794"/>
                </a:cubicBezTo>
                <a:cubicBezTo>
                  <a:pt x="9198" y="2014430"/>
                  <a:pt x="4119" y="2026507"/>
                  <a:pt x="0" y="2038864"/>
                </a:cubicBezTo>
                <a:cubicBezTo>
                  <a:pt x="3156" y="2073576"/>
                  <a:pt x="943" y="2164318"/>
                  <a:pt x="24713" y="2211859"/>
                </a:cubicBezTo>
                <a:cubicBezTo>
                  <a:pt x="31355" y="2225142"/>
                  <a:pt x="38926" y="2238428"/>
                  <a:pt x="49427" y="2248929"/>
                </a:cubicBezTo>
                <a:cubicBezTo>
                  <a:pt x="66895" y="2266397"/>
                  <a:pt x="116537" y="2288663"/>
                  <a:pt x="135924" y="2298356"/>
                </a:cubicBezTo>
                <a:cubicBezTo>
                  <a:pt x="235391" y="2290068"/>
                  <a:pt x="258597" y="2296154"/>
                  <a:pt x="333632" y="2273643"/>
                </a:cubicBezTo>
                <a:cubicBezTo>
                  <a:pt x="358584" y="2266157"/>
                  <a:pt x="384473" y="2260579"/>
                  <a:pt x="407773" y="2248929"/>
                </a:cubicBezTo>
                <a:cubicBezTo>
                  <a:pt x="458402" y="2223615"/>
                  <a:pt x="461714" y="2225643"/>
                  <a:pt x="506627" y="2187146"/>
                </a:cubicBezTo>
                <a:cubicBezTo>
                  <a:pt x="519895" y="2175773"/>
                  <a:pt x="530272" y="2161262"/>
                  <a:pt x="543697" y="2150075"/>
                </a:cubicBezTo>
                <a:cubicBezTo>
                  <a:pt x="682135" y="2034709"/>
                  <a:pt x="452076" y="2244146"/>
                  <a:pt x="630194" y="2088291"/>
                </a:cubicBezTo>
                <a:cubicBezTo>
                  <a:pt x="710319" y="2018181"/>
                  <a:pt x="651379" y="2062913"/>
                  <a:pt x="716692" y="1989437"/>
                </a:cubicBezTo>
                <a:cubicBezTo>
                  <a:pt x="736042" y="1967669"/>
                  <a:pt x="759296" y="1949573"/>
                  <a:pt x="778475" y="1927654"/>
                </a:cubicBezTo>
                <a:cubicBezTo>
                  <a:pt x="788255" y="1916477"/>
                  <a:pt x="794557" y="1902668"/>
                  <a:pt x="803189" y="1890583"/>
                </a:cubicBezTo>
                <a:cubicBezTo>
                  <a:pt x="815159" y="1873825"/>
                  <a:pt x="827902" y="1857632"/>
                  <a:pt x="840259" y="1841156"/>
                </a:cubicBezTo>
                <a:cubicBezTo>
                  <a:pt x="844378" y="1824680"/>
                  <a:pt x="845926" y="1807339"/>
                  <a:pt x="852616" y="1791729"/>
                </a:cubicBezTo>
                <a:cubicBezTo>
                  <a:pt x="868222" y="1755316"/>
                  <a:pt x="888953" y="1747278"/>
                  <a:pt x="914400" y="1717589"/>
                </a:cubicBezTo>
                <a:cubicBezTo>
                  <a:pt x="927803" y="1701952"/>
                  <a:pt x="939660" y="1685034"/>
                  <a:pt x="951470" y="1668162"/>
                </a:cubicBezTo>
                <a:cubicBezTo>
                  <a:pt x="968503" y="1643829"/>
                  <a:pt x="984421" y="1618735"/>
                  <a:pt x="1000897" y="1594021"/>
                </a:cubicBezTo>
                <a:lnTo>
                  <a:pt x="1025611" y="1556951"/>
                </a:lnTo>
                <a:cubicBezTo>
                  <a:pt x="1029730" y="1544594"/>
                  <a:pt x="1031642" y="1531267"/>
                  <a:pt x="1037967" y="1519881"/>
                </a:cubicBezTo>
                <a:cubicBezTo>
                  <a:pt x="1052391" y="1493917"/>
                  <a:pt x="1078001" y="1473918"/>
                  <a:pt x="1087394" y="1445740"/>
                </a:cubicBezTo>
                <a:cubicBezTo>
                  <a:pt x="1104447" y="1394581"/>
                  <a:pt x="1092526" y="1419507"/>
                  <a:pt x="1124465" y="1371600"/>
                </a:cubicBezTo>
                <a:cubicBezTo>
                  <a:pt x="1128584" y="1359243"/>
                  <a:pt x="1130996" y="1346179"/>
                  <a:pt x="1136821" y="1334529"/>
                </a:cubicBezTo>
                <a:cubicBezTo>
                  <a:pt x="1181949" y="1244272"/>
                  <a:pt x="1154948" y="1366641"/>
                  <a:pt x="1210962" y="1198605"/>
                </a:cubicBezTo>
                <a:cubicBezTo>
                  <a:pt x="1222974" y="1162571"/>
                  <a:pt x="1226220" y="1147007"/>
                  <a:pt x="1248032" y="1112108"/>
                </a:cubicBezTo>
                <a:cubicBezTo>
                  <a:pt x="1258947" y="1094644"/>
                  <a:pt x="1274187" y="1080145"/>
                  <a:pt x="1285102" y="1062681"/>
                </a:cubicBezTo>
                <a:cubicBezTo>
                  <a:pt x="1294865" y="1047061"/>
                  <a:pt x="1299109" y="1028243"/>
                  <a:pt x="1309816" y="1013254"/>
                </a:cubicBezTo>
                <a:cubicBezTo>
                  <a:pt x="1319973" y="999034"/>
                  <a:pt x="1336729" y="990403"/>
                  <a:pt x="1346886" y="976183"/>
                </a:cubicBezTo>
                <a:cubicBezTo>
                  <a:pt x="1408759" y="889560"/>
                  <a:pt x="1343618" y="962295"/>
                  <a:pt x="1383957" y="889686"/>
                </a:cubicBezTo>
                <a:cubicBezTo>
                  <a:pt x="1426358" y="813366"/>
                  <a:pt x="1416303" y="826934"/>
                  <a:pt x="1470454" y="790832"/>
                </a:cubicBezTo>
                <a:cubicBezTo>
                  <a:pt x="1494086" y="719937"/>
                  <a:pt x="1465888" y="786111"/>
                  <a:pt x="1519881" y="716691"/>
                </a:cubicBezTo>
                <a:cubicBezTo>
                  <a:pt x="1538116" y="693246"/>
                  <a:pt x="1552832" y="667264"/>
                  <a:pt x="1569308" y="642551"/>
                </a:cubicBezTo>
                <a:cubicBezTo>
                  <a:pt x="1577546" y="630194"/>
                  <a:pt x="1581664" y="613719"/>
                  <a:pt x="1594021" y="605481"/>
                </a:cubicBezTo>
                <a:cubicBezTo>
                  <a:pt x="1606378" y="597243"/>
                  <a:pt x="1619992" y="590634"/>
                  <a:pt x="1631092" y="580767"/>
                </a:cubicBezTo>
                <a:cubicBezTo>
                  <a:pt x="1657214" y="557548"/>
                  <a:pt x="1676152" y="526014"/>
                  <a:pt x="1705232" y="506627"/>
                </a:cubicBezTo>
                <a:cubicBezTo>
                  <a:pt x="1729946" y="490151"/>
                  <a:pt x="1758371" y="478203"/>
                  <a:pt x="1779373" y="457200"/>
                </a:cubicBezTo>
                <a:cubicBezTo>
                  <a:pt x="1826944" y="409628"/>
                  <a:pt x="1801903" y="429822"/>
                  <a:pt x="1853513" y="395416"/>
                </a:cubicBezTo>
                <a:cubicBezTo>
                  <a:pt x="1869989" y="370702"/>
                  <a:pt x="1893547" y="349453"/>
                  <a:pt x="1902940" y="321275"/>
                </a:cubicBezTo>
                <a:lnTo>
                  <a:pt x="1927654" y="247135"/>
                </a:lnTo>
                <a:cubicBezTo>
                  <a:pt x="1899838" y="163687"/>
                  <a:pt x="1931934" y="266399"/>
                  <a:pt x="1902940" y="135924"/>
                </a:cubicBezTo>
                <a:cubicBezTo>
                  <a:pt x="1900115" y="123209"/>
                  <a:pt x="1898721" y="109025"/>
                  <a:pt x="1890584" y="98854"/>
                </a:cubicBezTo>
                <a:cubicBezTo>
                  <a:pt x="1873163" y="77078"/>
                  <a:pt x="1840863" y="69923"/>
                  <a:pt x="1816443" y="61783"/>
                </a:cubicBezTo>
                <a:lnTo>
                  <a:pt x="1828800" y="12356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1999840" y="5779539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-x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1999840" y="6155929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1999842" y="3982823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2001359" y="4342166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1999841" y="4701509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1999841" y="5060852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2001358" y="5420195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64008" rtlCol="0" anchor="ctr"/>
          <a:lstStyle/>
          <a:p>
            <a:pPr algn="ctr"/>
            <a:r>
              <a:rPr lang="en-US" dirty="0" smtClean="0"/>
              <a:t>-x</a:t>
            </a:r>
            <a:r>
              <a:rPr lang="en-US" baseline="-25000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57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48" name="Rectangle 47" descr=" 45"/>
          <p:cNvSpPr/>
          <p:nvPr/>
        </p:nvSpPr>
        <p:spPr>
          <a:xfrm>
            <a:off x="7464975" y="3619478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-x</a:t>
            </a:r>
            <a:r>
              <a:rPr lang="en-US" sz="2400" baseline="-25000" dirty="0"/>
              <a:t>9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56" name="Rectangle 55" descr=" 49"/>
          <p:cNvSpPr/>
          <p:nvPr/>
        </p:nvSpPr>
        <p:spPr>
          <a:xfrm>
            <a:off x="7181842" y="5947800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9" name="Rectangle 48" descr=" 51"/>
          <p:cNvSpPr/>
          <p:nvPr/>
        </p:nvSpPr>
        <p:spPr>
          <a:xfrm>
            <a:off x="5537504" y="5064157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  <p:grpSp>
        <p:nvGrpSpPr>
          <p:cNvPr id="50" name="Group 49" descr=" 88"/>
          <p:cNvGrpSpPr/>
          <p:nvPr/>
        </p:nvGrpSpPr>
        <p:grpSpPr>
          <a:xfrm>
            <a:off x="6120303" y="4372839"/>
            <a:ext cx="1677194" cy="570253"/>
            <a:chOff x="5257589" y="5077359"/>
            <a:chExt cx="889124" cy="261371"/>
          </a:xfrm>
        </p:grpSpPr>
        <p:cxnSp>
          <p:nvCxnSpPr>
            <p:cNvPr id="51" name="Straight Connector 50"/>
            <p:cNvCxnSpPr>
              <a:endCxn id="54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57589" y="5077359"/>
              <a:ext cx="889124" cy="178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-x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grpSp>
        <p:nvGrpSpPr>
          <p:cNvPr id="57" name="Group 56" descr=" 89"/>
          <p:cNvGrpSpPr/>
          <p:nvPr/>
        </p:nvGrpSpPr>
        <p:grpSpPr>
          <a:xfrm>
            <a:off x="4965107" y="5475315"/>
            <a:ext cx="1420581" cy="586428"/>
            <a:chOff x="4821130" y="5900355"/>
            <a:chExt cx="817548" cy="308105"/>
          </a:xfrm>
        </p:grpSpPr>
        <p:cxnSp>
          <p:nvCxnSpPr>
            <p:cNvPr id="58" name="Straight Connector 57"/>
            <p:cNvCxnSpPr>
              <a:endCxn id="61" idx="6"/>
            </p:cNvCxnSpPr>
            <p:nvPr/>
          </p:nvCxnSpPr>
          <p:spPr>
            <a:xfrm flipV="1">
              <a:off x="4890106" y="616274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48901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51949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54997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21130" y="5900355"/>
              <a:ext cx="817548" cy="194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6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</a:p>
          </p:txBody>
        </p:sp>
      </p:grpSp>
      <p:sp>
        <p:nvSpPr>
          <p:cNvPr id="71" name="Oval 70" descr=" 82"/>
          <p:cNvSpPr/>
          <p:nvPr/>
        </p:nvSpPr>
        <p:spPr>
          <a:xfrm>
            <a:off x="3072536" y="2389436"/>
            <a:ext cx="468191" cy="41962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3" name="Oval 72" descr=" 83"/>
          <p:cNvSpPr/>
          <p:nvPr/>
        </p:nvSpPr>
        <p:spPr>
          <a:xfrm>
            <a:off x="5537504" y="3081520"/>
            <a:ext cx="385729" cy="410769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2" name="Oval 71" descr=" 84"/>
          <p:cNvSpPr/>
          <p:nvPr/>
        </p:nvSpPr>
        <p:spPr>
          <a:xfrm>
            <a:off x="7523124" y="3666537"/>
            <a:ext cx="389302" cy="370553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pSp>
        <p:nvGrpSpPr>
          <p:cNvPr id="63" name="Group 62" descr=" 90"/>
          <p:cNvGrpSpPr/>
          <p:nvPr/>
        </p:nvGrpSpPr>
        <p:grpSpPr>
          <a:xfrm>
            <a:off x="8308664" y="3315738"/>
            <a:ext cx="1692292" cy="563557"/>
            <a:chOff x="5261145" y="5032065"/>
            <a:chExt cx="975689" cy="306665"/>
          </a:xfrm>
        </p:grpSpPr>
        <p:cxnSp>
          <p:nvCxnSpPr>
            <p:cNvPr id="64" name="Straight Connector 63"/>
            <p:cNvCxnSpPr>
              <a:endCxn id="67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6" name="Oval 65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7" name="Oval 66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261145" y="5032065"/>
              <a:ext cx="975689" cy="238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  <a:r>
                <a:rPr lang="en-US" dirty="0"/>
                <a:t>  v  -x</a:t>
              </a:r>
              <a:r>
                <a:rPr lang="en-US" baseline="-25000" dirty="0"/>
                <a:t>4</a:t>
              </a:r>
            </a:p>
          </p:txBody>
        </p:sp>
      </p:grpSp>
      <p:sp>
        <p:nvSpPr>
          <p:cNvPr id="69" name="Rectangle 68" descr=" 96"/>
          <p:cNvSpPr/>
          <p:nvPr/>
        </p:nvSpPr>
        <p:spPr>
          <a:xfrm>
            <a:off x="8523788" y="4377898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74" name="Group 73" descr=" 97"/>
          <p:cNvGrpSpPr/>
          <p:nvPr/>
        </p:nvGrpSpPr>
        <p:grpSpPr>
          <a:xfrm>
            <a:off x="9122288" y="5315868"/>
            <a:ext cx="1567425" cy="571834"/>
            <a:chOff x="5301751" y="5080725"/>
            <a:chExt cx="809140" cy="258005"/>
          </a:xfrm>
        </p:grpSpPr>
        <p:cxnSp>
          <p:nvCxnSpPr>
            <p:cNvPr id="75" name="Straight Connector 74"/>
            <p:cNvCxnSpPr>
              <a:endCxn id="78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Oval 75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301751" y="5080725"/>
              <a:ext cx="809140" cy="166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sp>
        <p:nvSpPr>
          <p:cNvPr id="80" name="Rectangle 79" descr=" 103"/>
          <p:cNvSpPr/>
          <p:nvPr/>
        </p:nvSpPr>
        <p:spPr>
          <a:xfrm>
            <a:off x="9097015" y="5416649"/>
            <a:ext cx="1557171" cy="56795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 descr=" 104"/>
          <p:cNvSpPr/>
          <p:nvPr/>
        </p:nvSpPr>
        <p:spPr>
          <a:xfrm>
            <a:off x="7177395" y="4310086"/>
            <a:ext cx="1931934" cy="2298356"/>
          </a:xfrm>
          <a:custGeom>
            <a:avLst/>
            <a:gdLst>
              <a:gd name="connsiteX0" fmla="*/ 1865870 w 1931934"/>
              <a:gd name="connsiteY0" fmla="*/ 98854 h 2298356"/>
              <a:gd name="connsiteX1" fmla="*/ 1828800 w 1931934"/>
              <a:gd name="connsiteY1" fmla="*/ 86497 h 2298356"/>
              <a:gd name="connsiteX2" fmla="*/ 1804086 w 1931934"/>
              <a:gd name="connsiteY2" fmla="*/ 49427 h 2298356"/>
              <a:gd name="connsiteX3" fmla="*/ 1643448 w 1931934"/>
              <a:gd name="connsiteY3" fmla="*/ 0 h 2298356"/>
              <a:gd name="connsiteX4" fmla="*/ 1556951 w 1931934"/>
              <a:gd name="connsiteY4" fmla="*/ 12356 h 2298356"/>
              <a:gd name="connsiteX5" fmla="*/ 1519881 w 1931934"/>
              <a:gd name="connsiteY5" fmla="*/ 24713 h 2298356"/>
              <a:gd name="connsiteX6" fmla="*/ 1458097 w 1931934"/>
              <a:gd name="connsiteY6" fmla="*/ 37070 h 2298356"/>
              <a:gd name="connsiteX7" fmla="*/ 1408670 w 1931934"/>
              <a:gd name="connsiteY7" fmla="*/ 74140 h 2298356"/>
              <a:gd name="connsiteX8" fmla="*/ 1334530 w 1931934"/>
              <a:gd name="connsiteY8" fmla="*/ 123567 h 2298356"/>
              <a:gd name="connsiteX9" fmla="*/ 1297459 w 1931934"/>
              <a:gd name="connsiteY9" fmla="*/ 160637 h 2298356"/>
              <a:gd name="connsiteX10" fmla="*/ 1260389 w 1931934"/>
              <a:gd name="connsiteY10" fmla="*/ 185351 h 2298356"/>
              <a:gd name="connsiteX11" fmla="*/ 1099751 w 1931934"/>
              <a:gd name="connsiteY11" fmla="*/ 321275 h 2298356"/>
              <a:gd name="connsiteX12" fmla="*/ 1013254 w 1931934"/>
              <a:gd name="connsiteY12" fmla="*/ 444843 h 2298356"/>
              <a:gd name="connsiteX13" fmla="*/ 963827 w 1931934"/>
              <a:gd name="connsiteY13" fmla="*/ 481913 h 2298356"/>
              <a:gd name="connsiteX14" fmla="*/ 902043 w 1931934"/>
              <a:gd name="connsiteY14" fmla="*/ 543697 h 2298356"/>
              <a:gd name="connsiteX15" fmla="*/ 877330 w 1931934"/>
              <a:gd name="connsiteY15" fmla="*/ 580767 h 2298356"/>
              <a:gd name="connsiteX16" fmla="*/ 803189 w 1931934"/>
              <a:gd name="connsiteY16" fmla="*/ 654908 h 2298356"/>
              <a:gd name="connsiteX17" fmla="*/ 766119 w 1931934"/>
              <a:gd name="connsiteY17" fmla="*/ 704335 h 2298356"/>
              <a:gd name="connsiteX18" fmla="*/ 741405 w 1931934"/>
              <a:gd name="connsiteY18" fmla="*/ 753762 h 2298356"/>
              <a:gd name="connsiteX19" fmla="*/ 704335 w 1931934"/>
              <a:gd name="connsiteY19" fmla="*/ 790832 h 2298356"/>
              <a:gd name="connsiteX20" fmla="*/ 691978 w 1931934"/>
              <a:gd name="connsiteY20" fmla="*/ 827902 h 2298356"/>
              <a:gd name="connsiteX21" fmla="*/ 617838 w 1931934"/>
              <a:gd name="connsiteY21" fmla="*/ 902043 h 2298356"/>
              <a:gd name="connsiteX22" fmla="*/ 543697 w 1931934"/>
              <a:gd name="connsiteY22" fmla="*/ 1000897 h 2298356"/>
              <a:gd name="connsiteX23" fmla="*/ 457200 w 1931934"/>
              <a:gd name="connsiteY23" fmla="*/ 1112108 h 2298356"/>
              <a:gd name="connsiteX24" fmla="*/ 432486 w 1931934"/>
              <a:gd name="connsiteY24" fmla="*/ 1186248 h 2298356"/>
              <a:gd name="connsiteX25" fmla="*/ 358346 w 1931934"/>
              <a:gd name="connsiteY25" fmla="*/ 1309816 h 2298356"/>
              <a:gd name="connsiteX26" fmla="*/ 333632 w 1931934"/>
              <a:gd name="connsiteY26" fmla="*/ 1346886 h 2298356"/>
              <a:gd name="connsiteX27" fmla="*/ 321275 w 1931934"/>
              <a:gd name="connsiteY27" fmla="*/ 1383956 h 2298356"/>
              <a:gd name="connsiteX28" fmla="*/ 284205 w 1931934"/>
              <a:gd name="connsiteY28" fmla="*/ 1433383 h 2298356"/>
              <a:gd name="connsiteX29" fmla="*/ 259492 w 1931934"/>
              <a:gd name="connsiteY29" fmla="*/ 1482810 h 2298356"/>
              <a:gd name="connsiteX30" fmla="*/ 222421 w 1931934"/>
              <a:gd name="connsiteY30" fmla="*/ 1519881 h 2298356"/>
              <a:gd name="connsiteX31" fmla="*/ 160638 w 1931934"/>
              <a:gd name="connsiteY31" fmla="*/ 1618735 h 2298356"/>
              <a:gd name="connsiteX32" fmla="*/ 111211 w 1931934"/>
              <a:gd name="connsiteY32" fmla="*/ 1692875 h 2298356"/>
              <a:gd name="connsiteX33" fmla="*/ 74140 w 1931934"/>
              <a:gd name="connsiteY33" fmla="*/ 1779373 h 2298356"/>
              <a:gd name="connsiteX34" fmla="*/ 49427 w 1931934"/>
              <a:gd name="connsiteY34" fmla="*/ 1853513 h 2298356"/>
              <a:gd name="connsiteX35" fmla="*/ 37070 w 1931934"/>
              <a:gd name="connsiteY35" fmla="*/ 1890583 h 2298356"/>
              <a:gd name="connsiteX36" fmla="*/ 24713 w 1931934"/>
              <a:gd name="connsiteY36" fmla="*/ 1940010 h 2298356"/>
              <a:gd name="connsiteX37" fmla="*/ 12357 w 1931934"/>
              <a:gd name="connsiteY37" fmla="*/ 2001794 h 2298356"/>
              <a:gd name="connsiteX38" fmla="*/ 0 w 1931934"/>
              <a:gd name="connsiteY38" fmla="*/ 2038864 h 2298356"/>
              <a:gd name="connsiteX39" fmla="*/ 24713 w 1931934"/>
              <a:gd name="connsiteY39" fmla="*/ 2211859 h 2298356"/>
              <a:gd name="connsiteX40" fmla="*/ 49427 w 1931934"/>
              <a:gd name="connsiteY40" fmla="*/ 2248929 h 2298356"/>
              <a:gd name="connsiteX41" fmla="*/ 135924 w 1931934"/>
              <a:gd name="connsiteY41" fmla="*/ 2298356 h 2298356"/>
              <a:gd name="connsiteX42" fmla="*/ 333632 w 1931934"/>
              <a:gd name="connsiteY42" fmla="*/ 2273643 h 2298356"/>
              <a:gd name="connsiteX43" fmla="*/ 407773 w 1931934"/>
              <a:gd name="connsiteY43" fmla="*/ 2248929 h 2298356"/>
              <a:gd name="connsiteX44" fmla="*/ 506627 w 1931934"/>
              <a:gd name="connsiteY44" fmla="*/ 2187146 h 2298356"/>
              <a:gd name="connsiteX45" fmla="*/ 543697 w 1931934"/>
              <a:gd name="connsiteY45" fmla="*/ 2150075 h 2298356"/>
              <a:gd name="connsiteX46" fmla="*/ 630194 w 1931934"/>
              <a:gd name="connsiteY46" fmla="*/ 2088291 h 2298356"/>
              <a:gd name="connsiteX47" fmla="*/ 716692 w 1931934"/>
              <a:gd name="connsiteY47" fmla="*/ 1989437 h 2298356"/>
              <a:gd name="connsiteX48" fmla="*/ 778475 w 1931934"/>
              <a:gd name="connsiteY48" fmla="*/ 1927654 h 2298356"/>
              <a:gd name="connsiteX49" fmla="*/ 803189 w 1931934"/>
              <a:gd name="connsiteY49" fmla="*/ 1890583 h 2298356"/>
              <a:gd name="connsiteX50" fmla="*/ 840259 w 1931934"/>
              <a:gd name="connsiteY50" fmla="*/ 1841156 h 2298356"/>
              <a:gd name="connsiteX51" fmla="*/ 852616 w 1931934"/>
              <a:gd name="connsiteY51" fmla="*/ 1791729 h 2298356"/>
              <a:gd name="connsiteX52" fmla="*/ 914400 w 1931934"/>
              <a:gd name="connsiteY52" fmla="*/ 1717589 h 2298356"/>
              <a:gd name="connsiteX53" fmla="*/ 951470 w 1931934"/>
              <a:gd name="connsiteY53" fmla="*/ 1668162 h 2298356"/>
              <a:gd name="connsiteX54" fmla="*/ 1000897 w 1931934"/>
              <a:gd name="connsiteY54" fmla="*/ 1594021 h 2298356"/>
              <a:gd name="connsiteX55" fmla="*/ 1025611 w 1931934"/>
              <a:gd name="connsiteY55" fmla="*/ 1556951 h 2298356"/>
              <a:gd name="connsiteX56" fmla="*/ 1037967 w 1931934"/>
              <a:gd name="connsiteY56" fmla="*/ 1519881 h 2298356"/>
              <a:gd name="connsiteX57" fmla="*/ 1087394 w 1931934"/>
              <a:gd name="connsiteY57" fmla="*/ 1445740 h 2298356"/>
              <a:gd name="connsiteX58" fmla="*/ 1124465 w 1931934"/>
              <a:gd name="connsiteY58" fmla="*/ 1371600 h 2298356"/>
              <a:gd name="connsiteX59" fmla="*/ 1136821 w 1931934"/>
              <a:gd name="connsiteY59" fmla="*/ 1334529 h 2298356"/>
              <a:gd name="connsiteX60" fmla="*/ 1210962 w 1931934"/>
              <a:gd name="connsiteY60" fmla="*/ 1198605 h 2298356"/>
              <a:gd name="connsiteX61" fmla="*/ 1248032 w 1931934"/>
              <a:gd name="connsiteY61" fmla="*/ 1112108 h 2298356"/>
              <a:gd name="connsiteX62" fmla="*/ 1285102 w 1931934"/>
              <a:gd name="connsiteY62" fmla="*/ 1062681 h 2298356"/>
              <a:gd name="connsiteX63" fmla="*/ 1309816 w 1931934"/>
              <a:gd name="connsiteY63" fmla="*/ 1013254 h 2298356"/>
              <a:gd name="connsiteX64" fmla="*/ 1346886 w 1931934"/>
              <a:gd name="connsiteY64" fmla="*/ 976183 h 2298356"/>
              <a:gd name="connsiteX65" fmla="*/ 1383957 w 1931934"/>
              <a:gd name="connsiteY65" fmla="*/ 889686 h 2298356"/>
              <a:gd name="connsiteX66" fmla="*/ 1470454 w 1931934"/>
              <a:gd name="connsiteY66" fmla="*/ 790832 h 2298356"/>
              <a:gd name="connsiteX67" fmla="*/ 1519881 w 1931934"/>
              <a:gd name="connsiteY67" fmla="*/ 716691 h 2298356"/>
              <a:gd name="connsiteX68" fmla="*/ 1569308 w 1931934"/>
              <a:gd name="connsiteY68" fmla="*/ 642551 h 2298356"/>
              <a:gd name="connsiteX69" fmla="*/ 1594021 w 1931934"/>
              <a:gd name="connsiteY69" fmla="*/ 605481 h 2298356"/>
              <a:gd name="connsiteX70" fmla="*/ 1631092 w 1931934"/>
              <a:gd name="connsiteY70" fmla="*/ 580767 h 2298356"/>
              <a:gd name="connsiteX71" fmla="*/ 1705232 w 1931934"/>
              <a:gd name="connsiteY71" fmla="*/ 506627 h 2298356"/>
              <a:gd name="connsiteX72" fmla="*/ 1779373 w 1931934"/>
              <a:gd name="connsiteY72" fmla="*/ 457200 h 2298356"/>
              <a:gd name="connsiteX73" fmla="*/ 1853513 w 1931934"/>
              <a:gd name="connsiteY73" fmla="*/ 395416 h 2298356"/>
              <a:gd name="connsiteX74" fmla="*/ 1902940 w 1931934"/>
              <a:gd name="connsiteY74" fmla="*/ 321275 h 2298356"/>
              <a:gd name="connsiteX75" fmla="*/ 1927654 w 1931934"/>
              <a:gd name="connsiteY75" fmla="*/ 247135 h 2298356"/>
              <a:gd name="connsiteX76" fmla="*/ 1902940 w 1931934"/>
              <a:gd name="connsiteY76" fmla="*/ 135924 h 2298356"/>
              <a:gd name="connsiteX77" fmla="*/ 1890584 w 1931934"/>
              <a:gd name="connsiteY77" fmla="*/ 98854 h 2298356"/>
              <a:gd name="connsiteX78" fmla="*/ 1816443 w 1931934"/>
              <a:gd name="connsiteY78" fmla="*/ 61783 h 2298356"/>
              <a:gd name="connsiteX79" fmla="*/ 1828800 w 1931934"/>
              <a:gd name="connsiteY79" fmla="*/ 12356 h 229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931934" h="2298356">
                <a:moveTo>
                  <a:pt x="1865870" y="98854"/>
                </a:moveTo>
                <a:cubicBezTo>
                  <a:pt x="1853513" y="94735"/>
                  <a:pt x="1838971" y="94634"/>
                  <a:pt x="1828800" y="86497"/>
                </a:cubicBezTo>
                <a:cubicBezTo>
                  <a:pt x="1817203" y="77220"/>
                  <a:pt x="1817544" y="55707"/>
                  <a:pt x="1804086" y="49427"/>
                </a:cubicBezTo>
                <a:cubicBezTo>
                  <a:pt x="1753318" y="25736"/>
                  <a:pt x="1696994" y="16476"/>
                  <a:pt x="1643448" y="0"/>
                </a:cubicBezTo>
                <a:cubicBezTo>
                  <a:pt x="1614616" y="4119"/>
                  <a:pt x="1585510" y="6644"/>
                  <a:pt x="1556951" y="12356"/>
                </a:cubicBezTo>
                <a:cubicBezTo>
                  <a:pt x="1544179" y="14910"/>
                  <a:pt x="1532517" y="21554"/>
                  <a:pt x="1519881" y="24713"/>
                </a:cubicBezTo>
                <a:cubicBezTo>
                  <a:pt x="1499506" y="29807"/>
                  <a:pt x="1478692" y="32951"/>
                  <a:pt x="1458097" y="37070"/>
                </a:cubicBezTo>
                <a:cubicBezTo>
                  <a:pt x="1441621" y="49427"/>
                  <a:pt x="1425542" y="62330"/>
                  <a:pt x="1408670" y="74140"/>
                </a:cubicBezTo>
                <a:cubicBezTo>
                  <a:pt x="1384337" y="91173"/>
                  <a:pt x="1355533" y="102565"/>
                  <a:pt x="1334530" y="123567"/>
                </a:cubicBezTo>
                <a:cubicBezTo>
                  <a:pt x="1322173" y="135924"/>
                  <a:pt x="1310884" y="149450"/>
                  <a:pt x="1297459" y="160637"/>
                </a:cubicBezTo>
                <a:cubicBezTo>
                  <a:pt x="1286050" y="170144"/>
                  <a:pt x="1272270" y="176440"/>
                  <a:pt x="1260389" y="185351"/>
                </a:cubicBezTo>
                <a:cubicBezTo>
                  <a:pt x="1221264" y="214695"/>
                  <a:pt x="1137496" y="274093"/>
                  <a:pt x="1099751" y="321275"/>
                </a:cubicBezTo>
                <a:cubicBezTo>
                  <a:pt x="1083605" y="341458"/>
                  <a:pt x="1037149" y="420948"/>
                  <a:pt x="1013254" y="444843"/>
                </a:cubicBezTo>
                <a:cubicBezTo>
                  <a:pt x="998691" y="459406"/>
                  <a:pt x="978390" y="467351"/>
                  <a:pt x="963827" y="481913"/>
                </a:cubicBezTo>
                <a:cubicBezTo>
                  <a:pt x="881445" y="564294"/>
                  <a:pt x="1000900" y="477791"/>
                  <a:pt x="902043" y="543697"/>
                </a:cubicBezTo>
                <a:cubicBezTo>
                  <a:pt x="893805" y="556054"/>
                  <a:pt x="887196" y="569667"/>
                  <a:pt x="877330" y="580767"/>
                </a:cubicBezTo>
                <a:cubicBezTo>
                  <a:pt x="854110" y="606889"/>
                  <a:pt x="824159" y="626948"/>
                  <a:pt x="803189" y="654908"/>
                </a:cubicBezTo>
                <a:cubicBezTo>
                  <a:pt x="790832" y="671384"/>
                  <a:pt x="777034" y="686871"/>
                  <a:pt x="766119" y="704335"/>
                </a:cubicBezTo>
                <a:cubicBezTo>
                  <a:pt x="756356" y="719955"/>
                  <a:pt x="752112" y="738773"/>
                  <a:pt x="741405" y="753762"/>
                </a:cubicBezTo>
                <a:cubicBezTo>
                  <a:pt x="731248" y="767982"/>
                  <a:pt x="716692" y="778475"/>
                  <a:pt x="704335" y="790832"/>
                </a:cubicBezTo>
                <a:cubicBezTo>
                  <a:pt x="700216" y="803189"/>
                  <a:pt x="699975" y="817621"/>
                  <a:pt x="691978" y="827902"/>
                </a:cubicBezTo>
                <a:cubicBezTo>
                  <a:pt x="670521" y="855490"/>
                  <a:pt x="638808" y="874083"/>
                  <a:pt x="617838" y="902043"/>
                </a:cubicBezTo>
                <a:cubicBezTo>
                  <a:pt x="593124" y="934994"/>
                  <a:pt x="572822" y="971772"/>
                  <a:pt x="543697" y="1000897"/>
                </a:cubicBezTo>
                <a:cubicBezTo>
                  <a:pt x="511711" y="1032883"/>
                  <a:pt x="471981" y="1067766"/>
                  <a:pt x="457200" y="1112108"/>
                </a:cubicBezTo>
                <a:cubicBezTo>
                  <a:pt x="448962" y="1136821"/>
                  <a:pt x="446936" y="1164573"/>
                  <a:pt x="432486" y="1186248"/>
                </a:cubicBezTo>
                <a:cubicBezTo>
                  <a:pt x="311559" y="1367639"/>
                  <a:pt x="434347" y="1176814"/>
                  <a:pt x="358346" y="1309816"/>
                </a:cubicBezTo>
                <a:cubicBezTo>
                  <a:pt x="350978" y="1322710"/>
                  <a:pt x="340274" y="1333603"/>
                  <a:pt x="333632" y="1346886"/>
                </a:cubicBezTo>
                <a:cubicBezTo>
                  <a:pt x="327807" y="1358536"/>
                  <a:pt x="327737" y="1372647"/>
                  <a:pt x="321275" y="1383956"/>
                </a:cubicBezTo>
                <a:cubicBezTo>
                  <a:pt x="311057" y="1401837"/>
                  <a:pt x="295120" y="1415919"/>
                  <a:pt x="284205" y="1433383"/>
                </a:cubicBezTo>
                <a:cubicBezTo>
                  <a:pt x="274442" y="1449003"/>
                  <a:pt x="270199" y="1467821"/>
                  <a:pt x="259492" y="1482810"/>
                </a:cubicBezTo>
                <a:cubicBezTo>
                  <a:pt x="249335" y="1497030"/>
                  <a:pt x="233608" y="1506456"/>
                  <a:pt x="222421" y="1519881"/>
                </a:cubicBezTo>
                <a:cubicBezTo>
                  <a:pt x="208018" y="1537164"/>
                  <a:pt x="167129" y="1608535"/>
                  <a:pt x="160638" y="1618735"/>
                </a:cubicBezTo>
                <a:cubicBezTo>
                  <a:pt x="144692" y="1643793"/>
                  <a:pt x="120604" y="1664697"/>
                  <a:pt x="111211" y="1692875"/>
                </a:cubicBezTo>
                <a:cubicBezTo>
                  <a:pt x="71433" y="1812208"/>
                  <a:pt x="135220" y="1626674"/>
                  <a:pt x="74140" y="1779373"/>
                </a:cubicBezTo>
                <a:cubicBezTo>
                  <a:pt x="64465" y="1803560"/>
                  <a:pt x="57665" y="1828800"/>
                  <a:pt x="49427" y="1853513"/>
                </a:cubicBezTo>
                <a:cubicBezTo>
                  <a:pt x="45308" y="1865870"/>
                  <a:pt x="40229" y="1877947"/>
                  <a:pt x="37070" y="1890583"/>
                </a:cubicBezTo>
                <a:cubicBezTo>
                  <a:pt x="32951" y="1907059"/>
                  <a:pt x="28397" y="1923432"/>
                  <a:pt x="24713" y="1940010"/>
                </a:cubicBezTo>
                <a:cubicBezTo>
                  <a:pt x="20157" y="1960512"/>
                  <a:pt x="17451" y="1981419"/>
                  <a:pt x="12357" y="2001794"/>
                </a:cubicBezTo>
                <a:cubicBezTo>
                  <a:pt x="9198" y="2014430"/>
                  <a:pt x="4119" y="2026507"/>
                  <a:pt x="0" y="2038864"/>
                </a:cubicBezTo>
                <a:cubicBezTo>
                  <a:pt x="3156" y="2073576"/>
                  <a:pt x="943" y="2164318"/>
                  <a:pt x="24713" y="2211859"/>
                </a:cubicBezTo>
                <a:cubicBezTo>
                  <a:pt x="31355" y="2225142"/>
                  <a:pt x="38926" y="2238428"/>
                  <a:pt x="49427" y="2248929"/>
                </a:cubicBezTo>
                <a:cubicBezTo>
                  <a:pt x="66895" y="2266397"/>
                  <a:pt x="116537" y="2288663"/>
                  <a:pt x="135924" y="2298356"/>
                </a:cubicBezTo>
                <a:cubicBezTo>
                  <a:pt x="235391" y="2290068"/>
                  <a:pt x="258597" y="2296154"/>
                  <a:pt x="333632" y="2273643"/>
                </a:cubicBezTo>
                <a:cubicBezTo>
                  <a:pt x="358584" y="2266157"/>
                  <a:pt x="384473" y="2260579"/>
                  <a:pt x="407773" y="2248929"/>
                </a:cubicBezTo>
                <a:cubicBezTo>
                  <a:pt x="458402" y="2223615"/>
                  <a:pt x="461714" y="2225643"/>
                  <a:pt x="506627" y="2187146"/>
                </a:cubicBezTo>
                <a:cubicBezTo>
                  <a:pt x="519895" y="2175773"/>
                  <a:pt x="530272" y="2161262"/>
                  <a:pt x="543697" y="2150075"/>
                </a:cubicBezTo>
                <a:cubicBezTo>
                  <a:pt x="682135" y="2034709"/>
                  <a:pt x="452076" y="2244146"/>
                  <a:pt x="630194" y="2088291"/>
                </a:cubicBezTo>
                <a:cubicBezTo>
                  <a:pt x="710319" y="2018181"/>
                  <a:pt x="651379" y="2062913"/>
                  <a:pt x="716692" y="1989437"/>
                </a:cubicBezTo>
                <a:cubicBezTo>
                  <a:pt x="736042" y="1967669"/>
                  <a:pt x="759296" y="1949573"/>
                  <a:pt x="778475" y="1927654"/>
                </a:cubicBezTo>
                <a:cubicBezTo>
                  <a:pt x="788255" y="1916477"/>
                  <a:pt x="794557" y="1902668"/>
                  <a:pt x="803189" y="1890583"/>
                </a:cubicBezTo>
                <a:cubicBezTo>
                  <a:pt x="815159" y="1873825"/>
                  <a:pt x="827902" y="1857632"/>
                  <a:pt x="840259" y="1841156"/>
                </a:cubicBezTo>
                <a:cubicBezTo>
                  <a:pt x="844378" y="1824680"/>
                  <a:pt x="845926" y="1807339"/>
                  <a:pt x="852616" y="1791729"/>
                </a:cubicBezTo>
                <a:cubicBezTo>
                  <a:pt x="868222" y="1755316"/>
                  <a:pt x="888953" y="1747278"/>
                  <a:pt x="914400" y="1717589"/>
                </a:cubicBezTo>
                <a:cubicBezTo>
                  <a:pt x="927803" y="1701952"/>
                  <a:pt x="939660" y="1685034"/>
                  <a:pt x="951470" y="1668162"/>
                </a:cubicBezTo>
                <a:cubicBezTo>
                  <a:pt x="968503" y="1643829"/>
                  <a:pt x="984421" y="1618735"/>
                  <a:pt x="1000897" y="1594021"/>
                </a:cubicBezTo>
                <a:lnTo>
                  <a:pt x="1025611" y="1556951"/>
                </a:lnTo>
                <a:cubicBezTo>
                  <a:pt x="1029730" y="1544594"/>
                  <a:pt x="1031642" y="1531267"/>
                  <a:pt x="1037967" y="1519881"/>
                </a:cubicBezTo>
                <a:cubicBezTo>
                  <a:pt x="1052391" y="1493917"/>
                  <a:pt x="1078001" y="1473918"/>
                  <a:pt x="1087394" y="1445740"/>
                </a:cubicBezTo>
                <a:cubicBezTo>
                  <a:pt x="1104447" y="1394581"/>
                  <a:pt x="1092526" y="1419507"/>
                  <a:pt x="1124465" y="1371600"/>
                </a:cubicBezTo>
                <a:cubicBezTo>
                  <a:pt x="1128584" y="1359243"/>
                  <a:pt x="1130996" y="1346179"/>
                  <a:pt x="1136821" y="1334529"/>
                </a:cubicBezTo>
                <a:cubicBezTo>
                  <a:pt x="1181949" y="1244272"/>
                  <a:pt x="1154948" y="1366641"/>
                  <a:pt x="1210962" y="1198605"/>
                </a:cubicBezTo>
                <a:cubicBezTo>
                  <a:pt x="1222974" y="1162571"/>
                  <a:pt x="1226220" y="1147007"/>
                  <a:pt x="1248032" y="1112108"/>
                </a:cubicBezTo>
                <a:cubicBezTo>
                  <a:pt x="1258947" y="1094644"/>
                  <a:pt x="1274187" y="1080145"/>
                  <a:pt x="1285102" y="1062681"/>
                </a:cubicBezTo>
                <a:cubicBezTo>
                  <a:pt x="1294865" y="1047061"/>
                  <a:pt x="1299109" y="1028243"/>
                  <a:pt x="1309816" y="1013254"/>
                </a:cubicBezTo>
                <a:cubicBezTo>
                  <a:pt x="1319973" y="999034"/>
                  <a:pt x="1336729" y="990403"/>
                  <a:pt x="1346886" y="976183"/>
                </a:cubicBezTo>
                <a:cubicBezTo>
                  <a:pt x="1408759" y="889560"/>
                  <a:pt x="1343618" y="962295"/>
                  <a:pt x="1383957" y="889686"/>
                </a:cubicBezTo>
                <a:cubicBezTo>
                  <a:pt x="1426358" y="813366"/>
                  <a:pt x="1416303" y="826934"/>
                  <a:pt x="1470454" y="790832"/>
                </a:cubicBezTo>
                <a:cubicBezTo>
                  <a:pt x="1494086" y="719937"/>
                  <a:pt x="1465888" y="786111"/>
                  <a:pt x="1519881" y="716691"/>
                </a:cubicBezTo>
                <a:cubicBezTo>
                  <a:pt x="1538116" y="693246"/>
                  <a:pt x="1552832" y="667264"/>
                  <a:pt x="1569308" y="642551"/>
                </a:cubicBezTo>
                <a:cubicBezTo>
                  <a:pt x="1577546" y="630194"/>
                  <a:pt x="1581664" y="613719"/>
                  <a:pt x="1594021" y="605481"/>
                </a:cubicBezTo>
                <a:cubicBezTo>
                  <a:pt x="1606378" y="597243"/>
                  <a:pt x="1619992" y="590634"/>
                  <a:pt x="1631092" y="580767"/>
                </a:cubicBezTo>
                <a:cubicBezTo>
                  <a:pt x="1657214" y="557548"/>
                  <a:pt x="1676152" y="526014"/>
                  <a:pt x="1705232" y="506627"/>
                </a:cubicBezTo>
                <a:cubicBezTo>
                  <a:pt x="1729946" y="490151"/>
                  <a:pt x="1758371" y="478203"/>
                  <a:pt x="1779373" y="457200"/>
                </a:cubicBezTo>
                <a:cubicBezTo>
                  <a:pt x="1826944" y="409628"/>
                  <a:pt x="1801903" y="429822"/>
                  <a:pt x="1853513" y="395416"/>
                </a:cubicBezTo>
                <a:cubicBezTo>
                  <a:pt x="1869989" y="370702"/>
                  <a:pt x="1893547" y="349453"/>
                  <a:pt x="1902940" y="321275"/>
                </a:cubicBezTo>
                <a:lnTo>
                  <a:pt x="1927654" y="247135"/>
                </a:lnTo>
                <a:cubicBezTo>
                  <a:pt x="1899838" y="163687"/>
                  <a:pt x="1931934" y="266399"/>
                  <a:pt x="1902940" y="135924"/>
                </a:cubicBezTo>
                <a:cubicBezTo>
                  <a:pt x="1900115" y="123209"/>
                  <a:pt x="1898721" y="109025"/>
                  <a:pt x="1890584" y="98854"/>
                </a:cubicBezTo>
                <a:cubicBezTo>
                  <a:pt x="1873163" y="77078"/>
                  <a:pt x="1840863" y="69923"/>
                  <a:pt x="1816443" y="61783"/>
                </a:cubicBezTo>
                <a:lnTo>
                  <a:pt x="1828800" y="12356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1999840" y="5779539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-x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1999840" y="6155929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1999842" y="3982823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2001359" y="4342166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1999841" y="4701509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92" name="Rectangle 91"/>
          <p:cNvSpPr/>
          <p:nvPr/>
        </p:nvSpPr>
        <p:spPr>
          <a:xfrm>
            <a:off x="1999841" y="5060852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2001358" y="5420195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64008" rtlCol="0" anchor="ctr"/>
          <a:lstStyle/>
          <a:p>
            <a:pPr algn="ctr"/>
            <a:r>
              <a:rPr lang="en-US" dirty="0" smtClean="0"/>
              <a:t>-x</a:t>
            </a:r>
            <a:r>
              <a:rPr lang="en-US" baseline="-25000" dirty="0" smtClean="0"/>
              <a:t>9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71" idx="4"/>
          </p:cNvCxnSpPr>
          <p:nvPr/>
        </p:nvCxnSpPr>
        <p:spPr>
          <a:xfrm>
            <a:off x="3306632" y="2809061"/>
            <a:ext cx="499350" cy="122983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73" idx="4"/>
            <a:endCxn id="41" idx="0"/>
          </p:cNvCxnSpPr>
          <p:nvPr/>
        </p:nvCxnSpPr>
        <p:spPr>
          <a:xfrm flipH="1">
            <a:off x="5193090" y="3492289"/>
            <a:ext cx="537279" cy="150531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34" idx="2"/>
            <a:endCxn id="41" idx="1"/>
          </p:cNvCxnSpPr>
          <p:nvPr/>
        </p:nvCxnSpPr>
        <p:spPr>
          <a:xfrm>
            <a:off x="3844217" y="4357947"/>
            <a:ext cx="1103453" cy="87048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48" idx="2"/>
            <a:endCxn id="49" idx="0"/>
          </p:cNvCxnSpPr>
          <p:nvPr/>
        </p:nvCxnSpPr>
        <p:spPr>
          <a:xfrm flipH="1">
            <a:off x="5830213" y="4081143"/>
            <a:ext cx="1927471" cy="983014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73" idx="4"/>
            <a:endCxn id="49" idx="0"/>
          </p:cNvCxnSpPr>
          <p:nvPr/>
        </p:nvCxnSpPr>
        <p:spPr>
          <a:xfrm>
            <a:off x="5730369" y="3492289"/>
            <a:ext cx="99844" cy="1571868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73" idx="4"/>
            <a:endCxn id="69" idx="1"/>
          </p:cNvCxnSpPr>
          <p:nvPr/>
        </p:nvCxnSpPr>
        <p:spPr>
          <a:xfrm>
            <a:off x="5730369" y="3492289"/>
            <a:ext cx="2793419" cy="1116442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72" idx="4"/>
          </p:cNvCxnSpPr>
          <p:nvPr/>
        </p:nvCxnSpPr>
        <p:spPr>
          <a:xfrm>
            <a:off x="7717775" y="4037090"/>
            <a:ext cx="780378" cy="55396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endCxn id="70" idx="36"/>
          </p:cNvCxnSpPr>
          <p:nvPr/>
        </p:nvCxnSpPr>
        <p:spPr>
          <a:xfrm>
            <a:off x="5243846" y="5459182"/>
            <a:ext cx="1958262" cy="790914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endCxn id="56" idx="1"/>
          </p:cNvCxnSpPr>
          <p:nvPr/>
        </p:nvCxnSpPr>
        <p:spPr>
          <a:xfrm>
            <a:off x="5937384" y="5392624"/>
            <a:ext cx="1244458" cy="78600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4084677" y="2267315"/>
            <a:ext cx="2010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Conflict Graph</a:t>
            </a:r>
            <a:endParaRPr 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48" name="Rectangle 47" descr=" 45"/>
          <p:cNvSpPr/>
          <p:nvPr/>
        </p:nvSpPr>
        <p:spPr>
          <a:xfrm>
            <a:off x="7464975" y="3918882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-x</a:t>
            </a:r>
            <a:r>
              <a:rPr lang="en-US" sz="2400" baseline="-25000" dirty="0"/>
              <a:t>9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56" name="Rectangle 55" descr=" 49"/>
          <p:cNvSpPr/>
          <p:nvPr/>
        </p:nvSpPr>
        <p:spPr>
          <a:xfrm>
            <a:off x="7181842" y="5947800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9" name="Rectangle 48" descr=" 51"/>
          <p:cNvSpPr/>
          <p:nvPr/>
        </p:nvSpPr>
        <p:spPr>
          <a:xfrm>
            <a:off x="5537504" y="5064157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  <p:grpSp>
        <p:nvGrpSpPr>
          <p:cNvPr id="50" name="Group 49" descr=" 88"/>
          <p:cNvGrpSpPr/>
          <p:nvPr/>
        </p:nvGrpSpPr>
        <p:grpSpPr>
          <a:xfrm>
            <a:off x="6120303" y="4372839"/>
            <a:ext cx="1677194" cy="570253"/>
            <a:chOff x="5257589" y="5077359"/>
            <a:chExt cx="889124" cy="261371"/>
          </a:xfrm>
        </p:grpSpPr>
        <p:cxnSp>
          <p:nvCxnSpPr>
            <p:cNvPr id="51" name="Straight Connector 50"/>
            <p:cNvCxnSpPr>
              <a:endCxn id="54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57589" y="5077359"/>
              <a:ext cx="889124" cy="178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-x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grpSp>
        <p:nvGrpSpPr>
          <p:cNvPr id="57" name="Group 56" descr=" 89"/>
          <p:cNvGrpSpPr/>
          <p:nvPr/>
        </p:nvGrpSpPr>
        <p:grpSpPr>
          <a:xfrm>
            <a:off x="4965107" y="5475315"/>
            <a:ext cx="1420581" cy="586428"/>
            <a:chOff x="4821130" y="5900355"/>
            <a:chExt cx="817548" cy="308105"/>
          </a:xfrm>
        </p:grpSpPr>
        <p:cxnSp>
          <p:nvCxnSpPr>
            <p:cNvPr id="58" name="Straight Connector 57"/>
            <p:cNvCxnSpPr>
              <a:endCxn id="61" idx="6"/>
            </p:cNvCxnSpPr>
            <p:nvPr/>
          </p:nvCxnSpPr>
          <p:spPr>
            <a:xfrm flipV="1">
              <a:off x="4890106" y="616274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48901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51949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54997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21130" y="5900355"/>
              <a:ext cx="817548" cy="194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6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</a:p>
          </p:txBody>
        </p:sp>
      </p:grpSp>
      <p:sp>
        <p:nvSpPr>
          <p:cNvPr id="71" name="Oval 70" descr=" 82"/>
          <p:cNvSpPr/>
          <p:nvPr/>
        </p:nvSpPr>
        <p:spPr>
          <a:xfrm>
            <a:off x="3072536" y="2389436"/>
            <a:ext cx="468191" cy="41962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3" name="Oval 72" descr=" 83"/>
          <p:cNvSpPr/>
          <p:nvPr/>
        </p:nvSpPr>
        <p:spPr>
          <a:xfrm>
            <a:off x="5537504" y="3081520"/>
            <a:ext cx="385729" cy="410769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2" name="Oval 71" descr=" 84"/>
          <p:cNvSpPr/>
          <p:nvPr/>
        </p:nvSpPr>
        <p:spPr>
          <a:xfrm>
            <a:off x="7523124" y="3965941"/>
            <a:ext cx="389302" cy="370553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pSp>
        <p:nvGrpSpPr>
          <p:cNvPr id="63" name="Group 62" descr=" 90"/>
          <p:cNvGrpSpPr/>
          <p:nvPr/>
        </p:nvGrpSpPr>
        <p:grpSpPr>
          <a:xfrm>
            <a:off x="8308664" y="3315738"/>
            <a:ext cx="1692292" cy="563557"/>
            <a:chOff x="5261145" y="5032065"/>
            <a:chExt cx="975689" cy="306665"/>
          </a:xfrm>
        </p:grpSpPr>
        <p:cxnSp>
          <p:nvCxnSpPr>
            <p:cNvPr id="64" name="Straight Connector 63"/>
            <p:cNvCxnSpPr>
              <a:endCxn id="67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6" name="Oval 65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7" name="Oval 66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261145" y="5032065"/>
              <a:ext cx="975689" cy="238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  <a:r>
                <a:rPr lang="en-US" dirty="0"/>
                <a:t>  v  -x</a:t>
              </a:r>
              <a:r>
                <a:rPr lang="en-US" baseline="-25000" dirty="0"/>
                <a:t>4</a:t>
              </a:r>
            </a:p>
          </p:txBody>
        </p:sp>
      </p:grpSp>
      <p:sp>
        <p:nvSpPr>
          <p:cNvPr id="69" name="Rectangle 68" descr=" 96"/>
          <p:cNvSpPr/>
          <p:nvPr/>
        </p:nvSpPr>
        <p:spPr>
          <a:xfrm>
            <a:off x="8523788" y="4377898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74" name="Group 73" descr=" 97"/>
          <p:cNvGrpSpPr/>
          <p:nvPr/>
        </p:nvGrpSpPr>
        <p:grpSpPr>
          <a:xfrm>
            <a:off x="9122288" y="5315868"/>
            <a:ext cx="1567425" cy="571834"/>
            <a:chOff x="5301751" y="5080725"/>
            <a:chExt cx="809140" cy="258005"/>
          </a:xfrm>
        </p:grpSpPr>
        <p:cxnSp>
          <p:nvCxnSpPr>
            <p:cNvPr id="75" name="Straight Connector 74"/>
            <p:cNvCxnSpPr>
              <a:endCxn id="78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Oval 75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301751" y="5080725"/>
              <a:ext cx="809140" cy="166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sp>
        <p:nvSpPr>
          <p:cNvPr id="80" name="Rectangle 79" descr=" 103"/>
          <p:cNvSpPr/>
          <p:nvPr/>
        </p:nvSpPr>
        <p:spPr>
          <a:xfrm>
            <a:off x="9097015" y="5416649"/>
            <a:ext cx="1557171" cy="56795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 descr=" 104"/>
          <p:cNvSpPr/>
          <p:nvPr/>
        </p:nvSpPr>
        <p:spPr>
          <a:xfrm>
            <a:off x="7177395" y="4310086"/>
            <a:ext cx="1931934" cy="2298356"/>
          </a:xfrm>
          <a:custGeom>
            <a:avLst/>
            <a:gdLst>
              <a:gd name="connsiteX0" fmla="*/ 1865870 w 1931934"/>
              <a:gd name="connsiteY0" fmla="*/ 98854 h 2298356"/>
              <a:gd name="connsiteX1" fmla="*/ 1828800 w 1931934"/>
              <a:gd name="connsiteY1" fmla="*/ 86497 h 2298356"/>
              <a:gd name="connsiteX2" fmla="*/ 1804086 w 1931934"/>
              <a:gd name="connsiteY2" fmla="*/ 49427 h 2298356"/>
              <a:gd name="connsiteX3" fmla="*/ 1643448 w 1931934"/>
              <a:gd name="connsiteY3" fmla="*/ 0 h 2298356"/>
              <a:gd name="connsiteX4" fmla="*/ 1556951 w 1931934"/>
              <a:gd name="connsiteY4" fmla="*/ 12356 h 2298356"/>
              <a:gd name="connsiteX5" fmla="*/ 1519881 w 1931934"/>
              <a:gd name="connsiteY5" fmla="*/ 24713 h 2298356"/>
              <a:gd name="connsiteX6" fmla="*/ 1458097 w 1931934"/>
              <a:gd name="connsiteY6" fmla="*/ 37070 h 2298356"/>
              <a:gd name="connsiteX7" fmla="*/ 1408670 w 1931934"/>
              <a:gd name="connsiteY7" fmla="*/ 74140 h 2298356"/>
              <a:gd name="connsiteX8" fmla="*/ 1334530 w 1931934"/>
              <a:gd name="connsiteY8" fmla="*/ 123567 h 2298356"/>
              <a:gd name="connsiteX9" fmla="*/ 1297459 w 1931934"/>
              <a:gd name="connsiteY9" fmla="*/ 160637 h 2298356"/>
              <a:gd name="connsiteX10" fmla="*/ 1260389 w 1931934"/>
              <a:gd name="connsiteY10" fmla="*/ 185351 h 2298356"/>
              <a:gd name="connsiteX11" fmla="*/ 1099751 w 1931934"/>
              <a:gd name="connsiteY11" fmla="*/ 321275 h 2298356"/>
              <a:gd name="connsiteX12" fmla="*/ 1013254 w 1931934"/>
              <a:gd name="connsiteY12" fmla="*/ 444843 h 2298356"/>
              <a:gd name="connsiteX13" fmla="*/ 963827 w 1931934"/>
              <a:gd name="connsiteY13" fmla="*/ 481913 h 2298356"/>
              <a:gd name="connsiteX14" fmla="*/ 902043 w 1931934"/>
              <a:gd name="connsiteY14" fmla="*/ 543697 h 2298356"/>
              <a:gd name="connsiteX15" fmla="*/ 877330 w 1931934"/>
              <a:gd name="connsiteY15" fmla="*/ 580767 h 2298356"/>
              <a:gd name="connsiteX16" fmla="*/ 803189 w 1931934"/>
              <a:gd name="connsiteY16" fmla="*/ 654908 h 2298356"/>
              <a:gd name="connsiteX17" fmla="*/ 766119 w 1931934"/>
              <a:gd name="connsiteY17" fmla="*/ 704335 h 2298356"/>
              <a:gd name="connsiteX18" fmla="*/ 741405 w 1931934"/>
              <a:gd name="connsiteY18" fmla="*/ 753762 h 2298356"/>
              <a:gd name="connsiteX19" fmla="*/ 704335 w 1931934"/>
              <a:gd name="connsiteY19" fmla="*/ 790832 h 2298356"/>
              <a:gd name="connsiteX20" fmla="*/ 691978 w 1931934"/>
              <a:gd name="connsiteY20" fmla="*/ 827902 h 2298356"/>
              <a:gd name="connsiteX21" fmla="*/ 617838 w 1931934"/>
              <a:gd name="connsiteY21" fmla="*/ 902043 h 2298356"/>
              <a:gd name="connsiteX22" fmla="*/ 543697 w 1931934"/>
              <a:gd name="connsiteY22" fmla="*/ 1000897 h 2298356"/>
              <a:gd name="connsiteX23" fmla="*/ 457200 w 1931934"/>
              <a:gd name="connsiteY23" fmla="*/ 1112108 h 2298356"/>
              <a:gd name="connsiteX24" fmla="*/ 432486 w 1931934"/>
              <a:gd name="connsiteY24" fmla="*/ 1186248 h 2298356"/>
              <a:gd name="connsiteX25" fmla="*/ 358346 w 1931934"/>
              <a:gd name="connsiteY25" fmla="*/ 1309816 h 2298356"/>
              <a:gd name="connsiteX26" fmla="*/ 333632 w 1931934"/>
              <a:gd name="connsiteY26" fmla="*/ 1346886 h 2298356"/>
              <a:gd name="connsiteX27" fmla="*/ 321275 w 1931934"/>
              <a:gd name="connsiteY27" fmla="*/ 1383956 h 2298356"/>
              <a:gd name="connsiteX28" fmla="*/ 284205 w 1931934"/>
              <a:gd name="connsiteY28" fmla="*/ 1433383 h 2298356"/>
              <a:gd name="connsiteX29" fmla="*/ 259492 w 1931934"/>
              <a:gd name="connsiteY29" fmla="*/ 1482810 h 2298356"/>
              <a:gd name="connsiteX30" fmla="*/ 222421 w 1931934"/>
              <a:gd name="connsiteY30" fmla="*/ 1519881 h 2298356"/>
              <a:gd name="connsiteX31" fmla="*/ 160638 w 1931934"/>
              <a:gd name="connsiteY31" fmla="*/ 1618735 h 2298356"/>
              <a:gd name="connsiteX32" fmla="*/ 111211 w 1931934"/>
              <a:gd name="connsiteY32" fmla="*/ 1692875 h 2298356"/>
              <a:gd name="connsiteX33" fmla="*/ 74140 w 1931934"/>
              <a:gd name="connsiteY33" fmla="*/ 1779373 h 2298356"/>
              <a:gd name="connsiteX34" fmla="*/ 49427 w 1931934"/>
              <a:gd name="connsiteY34" fmla="*/ 1853513 h 2298356"/>
              <a:gd name="connsiteX35" fmla="*/ 37070 w 1931934"/>
              <a:gd name="connsiteY35" fmla="*/ 1890583 h 2298356"/>
              <a:gd name="connsiteX36" fmla="*/ 24713 w 1931934"/>
              <a:gd name="connsiteY36" fmla="*/ 1940010 h 2298356"/>
              <a:gd name="connsiteX37" fmla="*/ 12357 w 1931934"/>
              <a:gd name="connsiteY37" fmla="*/ 2001794 h 2298356"/>
              <a:gd name="connsiteX38" fmla="*/ 0 w 1931934"/>
              <a:gd name="connsiteY38" fmla="*/ 2038864 h 2298356"/>
              <a:gd name="connsiteX39" fmla="*/ 24713 w 1931934"/>
              <a:gd name="connsiteY39" fmla="*/ 2211859 h 2298356"/>
              <a:gd name="connsiteX40" fmla="*/ 49427 w 1931934"/>
              <a:gd name="connsiteY40" fmla="*/ 2248929 h 2298356"/>
              <a:gd name="connsiteX41" fmla="*/ 135924 w 1931934"/>
              <a:gd name="connsiteY41" fmla="*/ 2298356 h 2298356"/>
              <a:gd name="connsiteX42" fmla="*/ 333632 w 1931934"/>
              <a:gd name="connsiteY42" fmla="*/ 2273643 h 2298356"/>
              <a:gd name="connsiteX43" fmla="*/ 407773 w 1931934"/>
              <a:gd name="connsiteY43" fmla="*/ 2248929 h 2298356"/>
              <a:gd name="connsiteX44" fmla="*/ 506627 w 1931934"/>
              <a:gd name="connsiteY44" fmla="*/ 2187146 h 2298356"/>
              <a:gd name="connsiteX45" fmla="*/ 543697 w 1931934"/>
              <a:gd name="connsiteY45" fmla="*/ 2150075 h 2298356"/>
              <a:gd name="connsiteX46" fmla="*/ 630194 w 1931934"/>
              <a:gd name="connsiteY46" fmla="*/ 2088291 h 2298356"/>
              <a:gd name="connsiteX47" fmla="*/ 716692 w 1931934"/>
              <a:gd name="connsiteY47" fmla="*/ 1989437 h 2298356"/>
              <a:gd name="connsiteX48" fmla="*/ 778475 w 1931934"/>
              <a:gd name="connsiteY48" fmla="*/ 1927654 h 2298356"/>
              <a:gd name="connsiteX49" fmla="*/ 803189 w 1931934"/>
              <a:gd name="connsiteY49" fmla="*/ 1890583 h 2298356"/>
              <a:gd name="connsiteX50" fmla="*/ 840259 w 1931934"/>
              <a:gd name="connsiteY50" fmla="*/ 1841156 h 2298356"/>
              <a:gd name="connsiteX51" fmla="*/ 852616 w 1931934"/>
              <a:gd name="connsiteY51" fmla="*/ 1791729 h 2298356"/>
              <a:gd name="connsiteX52" fmla="*/ 914400 w 1931934"/>
              <a:gd name="connsiteY52" fmla="*/ 1717589 h 2298356"/>
              <a:gd name="connsiteX53" fmla="*/ 951470 w 1931934"/>
              <a:gd name="connsiteY53" fmla="*/ 1668162 h 2298356"/>
              <a:gd name="connsiteX54" fmla="*/ 1000897 w 1931934"/>
              <a:gd name="connsiteY54" fmla="*/ 1594021 h 2298356"/>
              <a:gd name="connsiteX55" fmla="*/ 1025611 w 1931934"/>
              <a:gd name="connsiteY55" fmla="*/ 1556951 h 2298356"/>
              <a:gd name="connsiteX56" fmla="*/ 1037967 w 1931934"/>
              <a:gd name="connsiteY56" fmla="*/ 1519881 h 2298356"/>
              <a:gd name="connsiteX57" fmla="*/ 1087394 w 1931934"/>
              <a:gd name="connsiteY57" fmla="*/ 1445740 h 2298356"/>
              <a:gd name="connsiteX58" fmla="*/ 1124465 w 1931934"/>
              <a:gd name="connsiteY58" fmla="*/ 1371600 h 2298356"/>
              <a:gd name="connsiteX59" fmla="*/ 1136821 w 1931934"/>
              <a:gd name="connsiteY59" fmla="*/ 1334529 h 2298356"/>
              <a:gd name="connsiteX60" fmla="*/ 1210962 w 1931934"/>
              <a:gd name="connsiteY60" fmla="*/ 1198605 h 2298356"/>
              <a:gd name="connsiteX61" fmla="*/ 1248032 w 1931934"/>
              <a:gd name="connsiteY61" fmla="*/ 1112108 h 2298356"/>
              <a:gd name="connsiteX62" fmla="*/ 1285102 w 1931934"/>
              <a:gd name="connsiteY62" fmla="*/ 1062681 h 2298356"/>
              <a:gd name="connsiteX63" fmla="*/ 1309816 w 1931934"/>
              <a:gd name="connsiteY63" fmla="*/ 1013254 h 2298356"/>
              <a:gd name="connsiteX64" fmla="*/ 1346886 w 1931934"/>
              <a:gd name="connsiteY64" fmla="*/ 976183 h 2298356"/>
              <a:gd name="connsiteX65" fmla="*/ 1383957 w 1931934"/>
              <a:gd name="connsiteY65" fmla="*/ 889686 h 2298356"/>
              <a:gd name="connsiteX66" fmla="*/ 1470454 w 1931934"/>
              <a:gd name="connsiteY66" fmla="*/ 790832 h 2298356"/>
              <a:gd name="connsiteX67" fmla="*/ 1519881 w 1931934"/>
              <a:gd name="connsiteY67" fmla="*/ 716691 h 2298356"/>
              <a:gd name="connsiteX68" fmla="*/ 1569308 w 1931934"/>
              <a:gd name="connsiteY68" fmla="*/ 642551 h 2298356"/>
              <a:gd name="connsiteX69" fmla="*/ 1594021 w 1931934"/>
              <a:gd name="connsiteY69" fmla="*/ 605481 h 2298356"/>
              <a:gd name="connsiteX70" fmla="*/ 1631092 w 1931934"/>
              <a:gd name="connsiteY70" fmla="*/ 580767 h 2298356"/>
              <a:gd name="connsiteX71" fmla="*/ 1705232 w 1931934"/>
              <a:gd name="connsiteY71" fmla="*/ 506627 h 2298356"/>
              <a:gd name="connsiteX72" fmla="*/ 1779373 w 1931934"/>
              <a:gd name="connsiteY72" fmla="*/ 457200 h 2298356"/>
              <a:gd name="connsiteX73" fmla="*/ 1853513 w 1931934"/>
              <a:gd name="connsiteY73" fmla="*/ 395416 h 2298356"/>
              <a:gd name="connsiteX74" fmla="*/ 1902940 w 1931934"/>
              <a:gd name="connsiteY74" fmla="*/ 321275 h 2298356"/>
              <a:gd name="connsiteX75" fmla="*/ 1927654 w 1931934"/>
              <a:gd name="connsiteY75" fmla="*/ 247135 h 2298356"/>
              <a:gd name="connsiteX76" fmla="*/ 1902940 w 1931934"/>
              <a:gd name="connsiteY76" fmla="*/ 135924 h 2298356"/>
              <a:gd name="connsiteX77" fmla="*/ 1890584 w 1931934"/>
              <a:gd name="connsiteY77" fmla="*/ 98854 h 2298356"/>
              <a:gd name="connsiteX78" fmla="*/ 1816443 w 1931934"/>
              <a:gd name="connsiteY78" fmla="*/ 61783 h 2298356"/>
              <a:gd name="connsiteX79" fmla="*/ 1828800 w 1931934"/>
              <a:gd name="connsiteY79" fmla="*/ 12356 h 229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931934" h="2298356">
                <a:moveTo>
                  <a:pt x="1865870" y="98854"/>
                </a:moveTo>
                <a:cubicBezTo>
                  <a:pt x="1853513" y="94735"/>
                  <a:pt x="1838971" y="94634"/>
                  <a:pt x="1828800" y="86497"/>
                </a:cubicBezTo>
                <a:cubicBezTo>
                  <a:pt x="1817203" y="77220"/>
                  <a:pt x="1817544" y="55707"/>
                  <a:pt x="1804086" y="49427"/>
                </a:cubicBezTo>
                <a:cubicBezTo>
                  <a:pt x="1753318" y="25736"/>
                  <a:pt x="1696994" y="16476"/>
                  <a:pt x="1643448" y="0"/>
                </a:cubicBezTo>
                <a:cubicBezTo>
                  <a:pt x="1614616" y="4119"/>
                  <a:pt x="1585510" y="6644"/>
                  <a:pt x="1556951" y="12356"/>
                </a:cubicBezTo>
                <a:cubicBezTo>
                  <a:pt x="1544179" y="14910"/>
                  <a:pt x="1532517" y="21554"/>
                  <a:pt x="1519881" y="24713"/>
                </a:cubicBezTo>
                <a:cubicBezTo>
                  <a:pt x="1499506" y="29807"/>
                  <a:pt x="1478692" y="32951"/>
                  <a:pt x="1458097" y="37070"/>
                </a:cubicBezTo>
                <a:cubicBezTo>
                  <a:pt x="1441621" y="49427"/>
                  <a:pt x="1425542" y="62330"/>
                  <a:pt x="1408670" y="74140"/>
                </a:cubicBezTo>
                <a:cubicBezTo>
                  <a:pt x="1384337" y="91173"/>
                  <a:pt x="1355533" y="102565"/>
                  <a:pt x="1334530" y="123567"/>
                </a:cubicBezTo>
                <a:cubicBezTo>
                  <a:pt x="1322173" y="135924"/>
                  <a:pt x="1310884" y="149450"/>
                  <a:pt x="1297459" y="160637"/>
                </a:cubicBezTo>
                <a:cubicBezTo>
                  <a:pt x="1286050" y="170144"/>
                  <a:pt x="1272270" y="176440"/>
                  <a:pt x="1260389" y="185351"/>
                </a:cubicBezTo>
                <a:cubicBezTo>
                  <a:pt x="1221264" y="214695"/>
                  <a:pt x="1137496" y="274093"/>
                  <a:pt x="1099751" y="321275"/>
                </a:cubicBezTo>
                <a:cubicBezTo>
                  <a:pt x="1083605" y="341458"/>
                  <a:pt x="1037149" y="420948"/>
                  <a:pt x="1013254" y="444843"/>
                </a:cubicBezTo>
                <a:cubicBezTo>
                  <a:pt x="998691" y="459406"/>
                  <a:pt x="978390" y="467351"/>
                  <a:pt x="963827" y="481913"/>
                </a:cubicBezTo>
                <a:cubicBezTo>
                  <a:pt x="881445" y="564294"/>
                  <a:pt x="1000900" y="477791"/>
                  <a:pt x="902043" y="543697"/>
                </a:cubicBezTo>
                <a:cubicBezTo>
                  <a:pt x="893805" y="556054"/>
                  <a:pt x="887196" y="569667"/>
                  <a:pt x="877330" y="580767"/>
                </a:cubicBezTo>
                <a:cubicBezTo>
                  <a:pt x="854110" y="606889"/>
                  <a:pt x="824159" y="626948"/>
                  <a:pt x="803189" y="654908"/>
                </a:cubicBezTo>
                <a:cubicBezTo>
                  <a:pt x="790832" y="671384"/>
                  <a:pt x="777034" y="686871"/>
                  <a:pt x="766119" y="704335"/>
                </a:cubicBezTo>
                <a:cubicBezTo>
                  <a:pt x="756356" y="719955"/>
                  <a:pt x="752112" y="738773"/>
                  <a:pt x="741405" y="753762"/>
                </a:cubicBezTo>
                <a:cubicBezTo>
                  <a:pt x="731248" y="767982"/>
                  <a:pt x="716692" y="778475"/>
                  <a:pt x="704335" y="790832"/>
                </a:cubicBezTo>
                <a:cubicBezTo>
                  <a:pt x="700216" y="803189"/>
                  <a:pt x="699975" y="817621"/>
                  <a:pt x="691978" y="827902"/>
                </a:cubicBezTo>
                <a:cubicBezTo>
                  <a:pt x="670521" y="855490"/>
                  <a:pt x="638808" y="874083"/>
                  <a:pt x="617838" y="902043"/>
                </a:cubicBezTo>
                <a:cubicBezTo>
                  <a:pt x="593124" y="934994"/>
                  <a:pt x="572822" y="971772"/>
                  <a:pt x="543697" y="1000897"/>
                </a:cubicBezTo>
                <a:cubicBezTo>
                  <a:pt x="511711" y="1032883"/>
                  <a:pt x="471981" y="1067766"/>
                  <a:pt x="457200" y="1112108"/>
                </a:cubicBezTo>
                <a:cubicBezTo>
                  <a:pt x="448962" y="1136821"/>
                  <a:pt x="446936" y="1164573"/>
                  <a:pt x="432486" y="1186248"/>
                </a:cubicBezTo>
                <a:cubicBezTo>
                  <a:pt x="311559" y="1367639"/>
                  <a:pt x="434347" y="1176814"/>
                  <a:pt x="358346" y="1309816"/>
                </a:cubicBezTo>
                <a:cubicBezTo>
                  <a:pt x="350978" y="1322710"/>
                  <a:pt x="340274" y="1333603"/>
                  <a:pt x="333632" y="1346886"/>
                </a:cubicBezTo>
                <a:cubicBezTo>
                  <a:pt x="327807" y="1358536"/>
                  <a:pt x="327737" y="1372647"/>
                  <a:pt x="321275" y="1383956"/>
                </a:cubicBezTo>
                <a:cubicBezTo>
                  <a:pt x="311057" y="1401837"/>
                  <a:pt x="295120" y="1415919"/>
                  <a:pt x="284205" y="1433383"/>
                </a:cubicBezTo>
                <a:cubicBezTo>
                  <a:pt x="274442" y="1449003"/>
                  <a:pt x="270199" y="1467821"/>
                  <a:pt x="259492" y="1482810"/>
                </a:cubicBezTo>
                <a:cubicBezTo>
                  <a:pt x="249335" y="1497030"/>
                  <a:pt x="233608" y="1506456"/>
                  <a:pt x="222421" y="1519881"/>
                </a:cubicBezTo>
                <a:cubicBezTo>
                  <a:pt x="208018" y="1537164"/>
                  <a:pt x="167129" y="1608535"/>
                  <a:pt x="160638" y="1618735"/>
                </a:cubicBezTo>
                <a:cubicBezTo>
                  <a:pt x="144692" y="1643793"/>
                  <a:pt x="120604" y="1664697"/>
                  <a:pt x="111211" y="1692875"/>
                </a:cubicBezTo>
                <a:cubicBezTo>
                  <a:pt x="71433" y="1812208"/>
                  <a:pt x="135220" y="1626674"/>
                  <a:pt x="74140" y="1779373"/>
                </a:cubicBezTo>
                <a:cubicBezTo>
                  <a:pt x="64465" y="1803560"/>
                  <a:pt x="57665" y="1828800"/>
                  <a:pt x="49427" y="1853513"/>
                </a:cubicBezTo>
                <a:cubicBezTo>
                  <a:pt x="45308" y="1865870"/>
                  <a:pt x="40229" y="1877947"/>
                  <a:pt x="37070" y="1890583"/>
                </a:cubicBezTo>
                <a:cubicBezTo>
                  <a:pt x="32951" y="1907059"/>
                  <a:pt x="28397" y="1923432"/>
                  <a:pt x="24713" y="1940010"/>
                </a:cubicBezTo>
                <a:cubicBezTo>
                  <a:pt x="20157" y="1960512"/>
                  <a:pt x="17451" y="1981419"/>
                  <a:pt x="12357" y="2001794"/>
                </a:cubicBezTo>
                <a:cubicBezTo>
                  <a:pt x="9198" y="2014430"/>
                  <a:pt x="4119" y="2026507"/>
                  <a:pt x="0" y="2038864"/>
                </a:cubicBezTo>
                <a:cubicBezTo>
                  <a:pt x="3156" y="2073576"/>
                  <a:pt x="943" y="2164318"/>
                  <a:pt x="24713" y="2211859"/>
                </a:cubicBezTo>
                <a:cubicBezTo>
                  <a:pt x="31355" y="2225142"/>
                  <a:pt x="38926" y="2238428"/>
                  <a:pt x="49427" y="2248929"/>
                </a:cubicBezTo>
                <a:cubicBezTo>
                  <a:pt x="66895" y="2266397"/>
                  <a:pt x="116537" y="2288663"/>
                  <a:pt x="135924" y="2298356"/>
                </a:cubicBezTo>
                <a:cubicBezTo>
                  <a:pt x="235391" y="2290068"/>
                  <a:pt x="258597" y="2296154"/>
                  <a:pt x="333632" y="2273643"/>
                </a:cubicBezTo>
                <a:cubicBezTo>
                  <a:pt x="358584" y="2266157"/>
                  <a:pt x="384473" y="2260579"/>
                  <a:pt x="407773" y="2248929"/>
                </a:cubicBezTo>
                <a:cubicBezTo>
                  <a:pt x="458402" y="2223615"/>
                  <a:pt x="461714" y="2225643"/>
                  <a:pt x="506627" y="2187146"/>
                </a:cubicBezTo>
                <a:cubicBezTo>
                  <a:pt x="519895" y="2175773"/>
                  <a:pt x="530272" y="2161262"/>
                  <a:pt x="543697" y="2150075"/>
                </a:cubicBezTo>
                <a:cubicBezTo>
                  <a:pt x="682135" y="2034709"/>
                  <a:pt x="452076" y="2244146"/>
                  <a:pt x="630194" y="2088291"/>
                </a:cubicBezTo>
                <a:cubicBezTo>
                  <a:pt x="710319" y="2018181"/>
                  <a:pt x="651379" y="2062913"/>
                  <a:pt x="716692" y="1989437"/>
                </a:cubicBezTo>
                <a:cubicBezTo>
                  <a:pt x="736042" y="1967669"/>
                  <a:pt x="759296" y="1949573"/>
                  <a:pt x="778475" y="1927654"/>
                </a:cubicBezTo>
                <a:cubicBezTo>
                  <a:pt x="788255" y="1916477"/>
                  <a:pt x="794557" y="1902668"/>
                  <a:pt x="803189" y="1890583"/>
                </a:cubicBezTo>
                <a:cubicBezTo>
                  <a:pt x="815159" y="1873825"/>
                  <a:pt x="827902" y="1857632"/>
                  <a:pt x="840259" y="1841156"/>
                </a:cubicBezTo>
                <a:cubicBezTo>
                  <a:pt x="844378" y="1824680"/>
                  <a:pt x="845926" y="1807339"/>
                  <a:pt x="852616" y="1791729"/>
                </a:cubicBezTo>
                <a:cubicBezTo>
                  <a:pt x="868222" y="1755316"/>
                  <a:pt x="888953" y="1747278"/>
                  <a:pt x="914400" y="1717589"/>
                </a:cubicBezTo>
                <a:cubicBezTo>
                  <a:pt x="927803" y="1701952"/>
                  <a:pt x="939660" y="1685034"/>
                  <a:pt x="951470" y="1668162"/>
                </a:cubicBezTo>
                <a:cubicBezTo>
                  <a:pt x="968503" y="1643829"/>
                  <a:pt x="984421" y="1618735"/>
                  <a:pt x="1000897" y="1594021"/>
                </a:cubicBezTo>
                <a:lnTo>
                  <a:pt x="1025611" y="1556951"/>
                </a:lnTo>
                <a:cubicBezTo>
                  <a:pt x="1029730" y="1544594"/>
                  <a:pt x="1031642" y="1531267"/>
                  <a:pt x="1037967" y="1519881"/>
                </a:cubicBezTo>
                <a:cubicBezTo>
                  <a:pt x="1052391" y="1493917"/>
                  <a:pt x="1078001" y="1473918"/>
                  <a:pt x="1087394" y="1445740"/>
                </a:cubicBezTo>
                <a:cubicBezTo>
                  <a:pt x="1104447" y="1394581"/>
                  <a:pt x="1092526" y="1419507"/>
                  <a:pt x="1124465" y="1371600"/>
                </a:cubicBezTo>
                <a:cubicBezTo>
                  <a:pt x="1128584" y="1359243"/>
                  <a:pt x="1130996" y="1346179"/>
                  <a:pt x="1136821" y="1334529"/>
                </a:cubicBezTo>
                <a:cubicBezTo>
                  <a:pt x="1181949" y="1244272"/>
                  <a:pt x="1154948" y="1366641"/>
                  <a:pt x="1210962" y="1198605"/>
                </a:cubicBezTo>
                <a:cubicBezTo>
                  <a:pt x="1222974" y="1162571"/>
                  <a:pt x="1226220" y="1147007"/>
                  <a:pt x="1248032" y="1112108"/>
                </a:cubicBezTo>
                <a:cubicBezTo>
                  <a:pt x="1258947" y="1094644"/>
                  <a:pt x="1274187" y="1080145"/>
                  <a:pt x="1285102" y="1062681"/>
                </a:cubicBezTo>
                <a:cubicBezTo>
                  <a:pt x="1294865" y="1047061"/>
                  <a:pt x="1299109" y="1028243"/>
                  <a:pt x="1309816" y="1013254"/>
                </a:cubicBezTo>
                <a:cubicBezTo>
                  <a:pt x="1319973" y="999034"/>
                  <a:pt x="1336729" y="990403"/>
                  <a:pt x="1346886" y="976183"/>
                </a:cubicBezTo>
                <a:cubicBezTo>
                  <a:pt x="1408759" y="889560"/>
                  <a:pt x="1343618" y="962295"/>
                  <a:pt x="1383957" y="889686"/>
                </a:cubicBezTo>
                <a:cubicBezTo>
                  <a:pt x="1426358" y="813366"/>
                  <a:pt x="1416303" y="826934"/>
                  <a:pt x="1470454" y="790832"/>
                </a:cubicBezTo>
                <a:cubicBezTo>
                  <a:pt x="1494086" y="719937"/>
                  <a:pt x="1465888" y="786111"/>
                  <a:pt x="1519881" y="716691"/>
                </a:cubicBezTo>
                <a:cubicBezTo>
                  <a:pt x="1538116" y="693246"/>
                  <a:pt x="1552832" y="667264"/>
                  <a:pt x="1569308" y="642551"/>
                </a:cubicBezTo>
                <a:cubicBezTo>
                  <a:pt x="1577546" y="630194"/>
                  <a:pt x="1581664" y="613719"/>
                  <a:pt x="1594021" y="605481"/>
                </a:cubicBezTo>
                <a:cubicBezTo>
                  <a:pt x="1606378" y="597243"/>
                  <a:pt x="1619992" y="590634"/>
                  <a:pt x="1631092" y="580767"/>
                </a:cubicBezTo>
                <a:cubicBezTo>
                  <a:pt x="1657214" y="557548"/>
                  <a:pt x="1676152" y="526014"/>
                  <a:pt x="1705232" y="506627"/>
                </a:cubicBezTo>
                <a:cubicBezTo>
                  <a:pt x="1729946" y="490151"/>
                  <a:pt x="1758371" y="478203"/>
                  <a:pt x="1779373" y="457200"/>
                </a:cubicBezTo>
                <a:cubicBezTo>
                  <a:pt x="1826944" y="409628"/>
                  <a:pt x="1801903" y="429822"/>
                  <a:pt x="1853513" y="395416"/>
                </a:cubicBezTo>
                <a:cubicBezTo>
                  <a:pt x="1869989" y="370702"/>
                  <a:pt x="1893547" y="349453"/>
                  <a:pt x="1902940" y="321275"/>
                </a:cubicBezTo>
                <a:lnTo>
                  <a:pt x="1927654" y="247135"/>
                </a:lnTo>
                <a:cubicBezTo>
                  <a:pt x="1899838" y="163687"/>
                  <a:pt x="1931934" y="266399"/>
                  <a:pt x="1902940" y="135924"/>
                </a:cubicBezTo>
                <a:cubicBezTo>
                  <a:pt x="1900115" y="123209"/>
                  <a:pt x="1898721" y="109025"/>
                  <a:pt x="1890584" y="98854"/>
                </a:cubicBezTo>
                <a:cubicBezTo>
                  <a:pt x="1873163" y="77078"/>
                  <a:pt x="1840863" y="69923"/>
                  <a:pt x="1816443" y="61783"/>
                </a:cubicBezTo>
                <a:lnTo>
                  <a:pt x="1828800" y="12356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1999840" y="5779539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-x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1999840" y="6155929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1999842" y="3982823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2001359" y="4342166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1999841" y="4701509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92" name="Rectangle 91"/>
          <p:cNvSpPr/>
          <p:nvPr/>
        </p:nvSpPr>
        <p:spPr>
          <a:xfrm>
            <a:off x="1999841" y="5060852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2001358" y="5420195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64008" rtlCol="0" anchor="ctr"/>
          <a:lstStyle/>
          <a:p>
            <a:pPr algn="ctr"/>
            <a:r>
              <a:rPr lang="en-US" dirty="0" smtClean="0"/>
              <a:t>-x</a:t>
            </a:r>
            <a:r>
              <a:rPr lang="en-US" baseline="-25000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53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  <p:grpSp>
        <p:nvGrpSpPr>
          <p:cNvPr id="50" name="Group 49" descr=" 88"/>
          <p:cNvGrpSpPr/>
          <p:nvPr/>
        </p:nvGrpSpPr>
        <p:grpSpPr>
          <a:xfrm>
            <a:off x="6120303" y="4372839"/>
            <a:ext cx="1677194" cy="570253"/>
            <a:chOff x="5257589" y="5077359"/>
            <a:chExt cx="889124" cy="261371"/>
          </a:xfrm>
        </p:grpSpPr>
        <p:cxnSp>
          <p:nvCxnSpPr>
            <p:cNvPr id="51" name="Straight Connector 50"/>
            <p:cNvCxnSpPr>
              <a:endCxn id="54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57589" y="5077359"/>
              <a:ext cx="889124" cy="178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-x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grpSp>
        <p:nvGrpSpPr>
          <p:cNvPr id="57" name="Group 56" descr=" 89"/>
          <p:cNvGrpSpPr/>
          <p:nvPr/>
        </p:nvGrpSpPr>
        <p:grpSpPr>
          <a:xfrm>
            <a:off x="4965107" y="5475315"/>
            <a:ext cx="1420581" cy="586428"/>
            <a:chOff x="4821130" y="5900355"/>
            <a:chExt cx="817548" cy="308105"/>
          </a:xfrm>
        </p:grpSpPr>
        <p:cxnSp>
          <p:nvCxnSpPr>
            <p:cNvPr id="58" name="Straight Connector 57"/>
            <p:cNvCxnSpPr>
              <a:endCxn id="61" idx="6"/>
            </p:cNvCxnSpPr>
            <p:nvPr/>
          </p:nvCxnSpPr>
          <p:spPr>
            <a:xfrm flipV="1">
              <a:off x="4890106" y="616274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48901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51949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54997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21130" y="5900355"/>
              <a:ext cx="817548" cy="194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6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</a:p>
          </p:txBody>
        </p:sp>
      </p:grpSp>
      <p:sp>
        <p:nvSpPr>
          <p:cNvPr id="71" name="Oval 70" descr=" 82"/>
          <p:cNvSpPr/>
          <p:nvPr/>
        </p:nvSpPr>
        <p:spPr>
          <a:xfrm>
            <a:off x="3072536" y="2389436"/>
            <a:ext cx="468191" cy="41962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3" name="Oval 72" descr=" 83"/>
          <p:cNvSpPr/>
          <p:nvPr/>
        </p:nvSpPr>
        <p:spPr>
          <a:xfrm>
            <a:off x="5537504" y="3081520"/>
            <a:ext cx="385729" cy="410769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pSp>
        <p:nvGrpSpPr>
          <p:cNvPr id="63" name="Group 62" descr=" 90"/>
          <p:cNvGrpSpPr/>
          <p:nvPr/>
        </p:nvGrpSpPr>
        <p:grpSpPr>
          <a:xfrm>
            <a:off x="8308664" y="3315738"/>
            <a:ext cx="1692292" cy="563557"/>
            <a:chOff x="5261145" y="5032065"/>
            <a:chExt cx="975689" cy="306665"/>
          </a:xfrm>
        </p:grpSpPr>
        <p:cxnSp>
          <p:nvCxnSpPr>
            <p:cNvPr id="64" name="Straight Connector 63"/>
            <p:cNvCxnSpPr>
              <a:endCxn id="67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6" name="Oval 65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7" name="Oval 66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261145" y="5032065"/>
              <a:ext cx="975689" cy="238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  <a:r>
                <a:rPr lang="en-US" dirty="0"/>
                <a:t>  v  -x</a:t>
              </a:r>
              <a:r>
                <a:rPr lang="en-US" baseline="-25000" dirty="0"/>
                <a:t>4</a:t>
              </a:r>
            </a:p>
          </p:txBody>
        </p:sp>
      </p:grpSp>
      <p:grpSp>
        <p:nvGrpSpPr>
          <p:cNvPr id="74" name="Group 73" descr=" 97"/>
          <p:cNvGrpSpPr/>
          <p:nvPr/>
        </p:nvGrpSpPr>
        <p:grpSpPr>
          <a:xfrm>
            <a:off x="9122288" y="5315868"/>
            <a:ext cx="1567425" cy="571834"/>
            <a:chOff x="5301751" y="5080725"/>
            <a:chExt cx="809140" cy="258005"/>
          </a:xfrm>
        </p:grpSpPr>
        <p:cxnSp>
          <p:nvCxnSpPr>
            <p:cNvPr id="75" name="Straight Connector 74"/>
            <p:cNvCxnSpPr>
              <a:endCxn id="78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Oval 75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301751" y="5080725"/>
              <a:ext cx="809140" cy="166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sp>
        <p:nvSpPr>
          <p:cNvPr id="80" name="Rectangle 79" descr=" 103"/>
          <p:cNvSpPr/>
          <p:nvPr/>
        </p:nvSpPr>
        <p:spPr>
          <a:xfrm>
            <a:off x="9097015" y="5416649"/>
            <a:ext cx="1557171" cy="56795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1999840" y="577953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-x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1999840" y="615592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1999842" y="3982823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2001359" y="4342166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1999841" y="4701509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92" name="Rectangle 91"/>
          <p:cNvSpPr/>
          <p:nvPr/>
        </p:nvSpPr>
        <p:spPr>
          <a:xfrm>
            <a:off x="1999841" y="5060852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9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2001358" y="5420195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30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48" name="Rectangle 47" descr=" 45"/>
          <p:cNvSpPr/>
          <p:nvPr/>
        </p:nvSpPr>
        <p:spPr>
          <a:xfrm>
            <a:off x="7464975" y="39188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9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  <p:grpSp>
        <p:nvGrpSpPr>
          <p:cNvPr id="50" name="Group 49" descr=" 88"/>
          <p:cNvGrpSpPr/>
          <p:nvPr/>
        </p:nvGrpSpPr>
        <p:grpSpPr>
          <a:xfrm>
            <a:off x="6120303" y="4372839"/>
            <a:ext cx="1677194" cy="570253"/>
            <a:chOff x="5257589" y="5077359"/>
            <a:chExt cx="889124" cy="261371"/>
          </a:xfrm>
        </p:grpSpPr>
        <p:cxnSp>
          <p:nvCxnSpPr>
            <p:cNvPr id="51" name="Straight Connector 50"/>
            <p:cNvCxnSpPr>
              <a:endCxn id="54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57589" y="5077359"/>
              <a:ext cx="889124" cy="178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-x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grpSp>
        <p:nvGrpSpPr>
          <p:cNvPr id="57" name="Group 56" descr=" 89"/>
          <p:cNvGrpSpPr/>
          <p:nvPr/>
        </p:nvGrpSpPr>
        <p:grpSpPr>
          <a:xfrm>
            <a:off x="4965107" y="5475315"/>
            <a:ext cx="1420581" cy="586428"/>
            <a:chOff x="4821130" y="5900355"/>
            <a:chExt cx="817548" cy="308105"/>
          </a:xfrm>
        </p:grpSpPr>
        <p:cxnSp>
          <p:nvCxnSpPr>
            <p:cNvPr id="58" name="Straight Connector 57"/>
            <p:cNvCxnSpPr>
              <a:endCxn id="61" idx="6"/>
            </p:cNvCxnSpPr>
            <p:nvPr/>
          </p:nvCxnSpPr>
          <p:spPr>
            <a:xfrm flipV="1">
              <a:off x="4890106" y="616274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48901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51949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54997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21130" y="5900355"/>
              <a:ext cx="817548" cy="194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6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</a:p>
          </p:txBody>
        </p:sp>
      </p:grpSp>
      <p:sp>
        <p:nvSpPr>
          <p:cNvPr id="71" name="Oval 70" descr=" 82"/>
          <p:cNvSpPr/>
          <p:nvPr/>
        </p:nvSpPr>
        <p:spPr>
          <a:xfrm>
            <a:off x="3072536" y="2389436"/>
            <a:ext cx="468191" cy="41962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3" name="Oval 72" descr=" 83"/>
          <p:cNvSpPr/>
          <p:nvPr/>
        </p:nvSpPr>
        <p:spPr>
          <a:xfrm>
            <a:off x="5537504" y="3081520"/>
            <a:ext cx="385729" cy="410769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pSp>
        <p:nvGrpSpPr>
          <p:cNvPr id="63" name="Group 62" descr=" 90"/>
          <p:cNvGrpSpPr/>
          <p:nvPr/>
        </p:nvGrpSpPr>
        <p:grpSpPr>
          <a:xfrm>
            <a:off x="8308664" y="3315738"/>
            <a:ext cx="1692292" cy="563557"/>
            <a:chOff x="5261145" y="5032065"/>
            <a:chExt cx="975689" cy="306665"/>
          </a:xfrm>
        </p:grpSpPr>
        <p:cxnSp>
          <p:nvCxnSpPr>
            <p:cNvPr id="64" name="Straight Connector 63"/>
            <p:cNvCxnSpPr>
              <a:endCxn id="67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6" name="Oval 65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7" name="Oval 66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261145" y="5032065"/>
              <a:ext cx="975689" cy="238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  <a:r>
                <a:rPr lang="en-US" dirty="0"/>
                <a:t>  v  -x</a:t>
              </a:r>
              <a:r>
                <a:rPr lang="en-US" baseline="-25000" dirty="0"/>
                <a:t>4</a:t>
              </a:r>
            </a:p>
          </p:txBody>
        </p:sp>
      </p:grpSp>
      <p:grpSp>
        <p:nvGrpSpPr>
          <p:cNvPr id="74" name="Group 73" descr=" 97"/>
          <p:cNvGrpSpPr/>
          <p:nvPr/>
        </p:nvGrpSpPr>
        <p:grpSpPr>
          <a:xfrm>
            <a:off x="9122288" y="5315868"/>
            <a:ext cx="1567425" cy="571834"/>
            <a:chOff x="5301751" y="5080725"/>
            <a:chExt cx="809140" cy="258005"/>
          </a:xfrm>
        </p:grpSpPr>
        <p:cxnSp>
          <p:nvCxnSpPr>
            <p:cNvPr id="75" name="Straight Connector 74"/>
            <p:cNvCxnSpPr>
              <a:endCxn id="78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Oval 75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301751" y="5080725"/>
              <a:ext cx="809140" cy="166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sp>
        <p:nvSpPr>
          <p:cNvPr id="80" name="Rectangle 79" descr=" 103"/>
          <p:cNvSpPr/>
          <p:nvPr/>
        </p:nvSpPr>
        <p:spPr>
          <a:xfrm>
            <a:off x="9097015" y="5416649"/>
            <a:ext cx="1557171" cy="56795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1999840" y="577953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-x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1999840" y="6155929"/>
            <a:ext cx="339865" cy="342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1999842" y="3982823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2001359" y="4342166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1999841" y="4701509"/>
            <a:ext cx="339865" cy="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92" name="Rectangle 91"/>
          <p:cNvSpPr/>
          <p:nvPr/>
        </p:nvSpPr>
        <p:spPr>
          <a:xfrm>
            <a:off x="1999841" y="5060852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9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2001358" y="5420195"/>
            <a:ext cx="339865" cy="342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rIns="64008"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00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find all the relevant clauses after a variable is set</a:t>
            </a:r>
          </a:p>
          <a:p>
            <a:endParaRPr lang="en-US" dirty="0" smtClean="0"/>
          </a:p>
          <a:p>
            <a:r>
              <a:rPr lang="en-US" dirty="0" smtClean="0"/>
              <a:t>How do we know which variable to try next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59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Two-literal watching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3398655"/>
            <a:ext cx="9761306" cy="2778308"/>
          </a:xfrm>
        </p:spPr>
        <p:txBody>
          <a:bodyPr/>
          <a:lstStyle/>
          <a:p>
            <a:r>
              <a:rPr lang="en-US" dirty="0" smtClean="0"/>
              <a:t>Propagation only happens when the second to last literal is set</a:t>
            </a:r>
          </a:p>
          <a:p>
            <a:pPr lvl="1"/>
            <a:r>
              <a:rPr lang="en-US" dirty="0" smtClean="0"/>
              <a:t>visiting the clause when this is not the case is a waste of time</a:t>
            </a:r>
          </a:p>
          <a:p>
            <a:r>
              <a:rPr lang="en-US" dirty="0" smtClean="0"/>
              <a:t>Watch two unset literals. </a:t>
            </a:r>
          </a:p>
          <a:p>
            <a:pPr lvl="1"/>
            <a:r>
              <a:rPr lang="en-US" dirty="0" smtClean="0"/>
              <a:t>when others are set, ignore</a:t>
            </a:r>
          </a:p>
          <a:p>
            <a:pPr lvl="1"/>
            <a:endParaRPr lang="en-US" dirty="0"/>
          </a:p>
        </p:txBody>
      </p:sp>
      <p:grpSp>
        <p:nvGrpSpPr>
          <p:cNvPr id="4" name="Group 3" descr=" 85"/>
          <p:cNvGrpSpPr/>
          <p:nvPr/>
        </p:nvGrpSpPr>
        <p:grpSpPr>
          <a:xfrm>
            <a:off x="3732058" y="1856548"/>
            <a:ext cx="2809338" cy="520155"/>
            <a:chOff x="3376513" y="3332491"/>
            <a:chExt cx="1720412" cy="340349"/>
          </a:xfrm>
        </p:grpSpPr>
        <p:cxnSp>
          <p:nvCxnSpPr>
            <p:cNvPr id="5" name="Straight Connector 4"/>
            <p:cNvCxnSpPr>
              <a:endCxn id="11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76513" y="3332491"/>
              <a:ext cx="1720412" cy="241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</a:t>
              </a:r>
              <a:r>
                <a:rPr lang="en-US" dirty="0" smtClean="0"/>
                <a:t>-x</a:t>
              </a:r>
              <a:r>
                <a:rPr lang="en-US" baseline="-25000" dirty="0" smtClean="0"/>
                <a:t>3</a:t>
              </a:r>
              <a:r>
                <a:rPr lang="en-US" dirty="0" smtClean="0"/>
                <a:t> v </a:t>
              </a:r>
              <a:r>
                <a:rPr lang="en-US" dirty="0"/>
                <a:t>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830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to SAT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31" descr=" 32"/>
              <p:cNvSpPr>
                <a:spLocks noGrp="1"/>
              </p:cNvSpPr>
              <p:nvPr>
                <p:ph idx="1"/>
              </p:nvPr>
            </p:nvSpPr>
            <p:spPr>
              <a:xfrm>
                <a:off x="6578600" y="1825625"/>
                <a:ext cx="5257800" cy="4351338"/>
              </a:xfrm>
            </p:spPr>
            <p:txBody>
              <a:bodyPr/>
              <a:lstStyle/>
              <a:p>
                <a:r>
                  <a:rPr lang="en-US" dirty="0" smtClean="0"/>
                  <a:t>SAT Solver only understands CNF</a:t>
                </a:r>
              </a:p>
              <a:p>
                <a:pPr lvl="1"/>
                <a:r>
                  <a:rPr lang="en-US" dirty="0" smtClean="0"/>
                  <a:t>Sum (OR) of variables and their negation</a:t>
                </a:r>
              </a:p>
              <a:p>
                <a:pPr lvl="1"/>
                <a:r>
                  <a:rPr lang="en-US" dirty="0" smtClean="0"/>
                  <a:t>Equivalent to </a:t>
                </a:r>
                <a14:m>
                  <m:oMath xmlns:m="http://schemas.openxmlformats.org/officeDocument/2006/math">
                    <m:nary>
                      <m:naryPr>
                        <m:chr m:val="⋀"/>
                        <m:limLoc m:val="subSup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2" name="Content Placeholder 31" descr=" 3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78600" y="1825625"/>
                <a:ext cx="5257800" cy="4351338"/>
              </a:xfrm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 descr=" 3"/>
          <p:cNvGrpSpPr/>
          <p:nvPr/>
        </p:nvGrpSpPr>
        <p:grpSpPr>
          <a:xfrm>
            <a:off x="1164336" y="2607407"/>
            <a:ext cx="2209800" cy="3030655"/>
            <a:chOff x="7899009" y="2315307"/>
            <a:chExt cx="2209800" cy="3030655"/>
          </a:xfrm>
        </p:grpSpPr>
        <p:sp>
          <p:nvSpPr>
            <p:cNvPr id="4" name="Rectangle 70"/>
            <p:cNvSpPr>
              <a:spLocks noChangeArrowheads="1"/>
            </p:cNvSpPr>
            <p:nvPr/>
          </p:nvSpPr>
          <p:spPr bwMode="auto">
            <a:xfrm>
              <a:off x="78990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5" name="Rectangle 71"/>
            <p:cNvSpPr>
              <a:spLocks noChangeArrowheads="1"/>
            </p:cNvSpPr>
            <p:nvPr/>
          </p:nvSpPr>
          <p:spPr bwMode="auto">
            <a:xfrm>
              <a:off x="87372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1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val 72"/>
                <p:cNvSpPr>
                  <a:spLocks noChangeArrowheads="1"/>
                </p:cNvSpPr>
                <p:nvPr/>
              </p:nvSpPr>
              <p:spPr bwMode="auto">
                <a:xfrm>
                  <a:off x="8466445" y="3289246"/>
                  <a:ext cx="381000" cy="38100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∧</m:t>
                        </m:r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Oval 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466445" y="3289246"/>
                  <a:ext cx="381000" cy="381000"/>
                </a:xfrm>
                <a:prstGeom prst="ellipse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Oval 73"/>
            <p:cNvSpPr>
              <a:spLocks noChangeArrowheads="1"/>
            </p:cNvSpPr>
            <p:nvPr/>
          </p:nvSpPr>
          <p:spPr bwMode="auto">
            <a:xfrm>
              <a:off x="9158341" y="4229862"/>
              <a:ext cx="5715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5400">
                <a:solidFill>
                  <a:schemeClr val="bg1"/>
                </a:solidFill>
              </a:endParaRPr>
            </a:p>
          </p:txBody>
        </p:sp>
        <p:cxnSp>
          <p:nvCxnSpPr>
            <p:cNvPr id="8" name="AutoShape 74"/>
            <p:cNvCxnSpPr>
              <a:cxnSpLocks noChangeShapeType="1"/>
              <a:stCxn id="4" idx="2"/>
              <a:endCxn id="6" idx="1"/>
            </p:cNvCxnSpPr>
            <p:nvPr/>
          </p:nvCxnSpPr>
          <p:spPr bwMode="auto">
            <a:xfrm>
              <a:off x="8165709" y="2772507"/>
              <a:ext cx="356532" cy="5725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AutoShape 75"/>
            <p:cNvCxnSpPr>
              <a:cxnSpLocks noChangeShapeType="1"/>
              <a:stCxn id="5" idx="2"/>
              <a:endCxn id="6" idx="7"/>
            </p:cNvCxnSpPr>
            <p:nvPr/>
          </p:nvCxnSpPr>
          <p:spPr bwMode="auto">
            <a:xfrm flipH="1">
              <a:off x="8791649" y="2772507"/>
              <a:ext cx="212260" cy="5725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AutoShape 76"/>
            <p:cNvCxnSpPr>
              <a:cxnSpLocks noChangeShapeType="1"/>
              <a:stCxn id="6" idx="4"/>
              <a:endCxn id="7" idx="1"/>
            </p:cNvCxnSpPr>
            <p:nvPr/>
          </p:nvCxnSpPr>
          <p:spPr bwMode="auto">
            <a:xfrm>
              <a:off x="8656945" y="3670246"/>
              <a:ext cx="585090" cy="6154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 Box 78"/>
            <p:cNvSpPr txBox="1">
              <a:spLocks noChangeArrowheads="1"/>
            </p:cNvSpPr>
            <p:nvPr/>
          </p:nvSpPr>
          <p:spPr bwMode="auto">
            <a:xfrm>
              <a:off x="9206210" y="4186985"/>
              <a:ext cx="512833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 err="1" smtClean="0">
                  <a:solidFill>
                    <a:schemeClr val="bg1"/>
                  </a:solidFill>
                </a:rPr>
                <a:t>xor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3" name="AutoShape 79"/>
            <p:cNvCxnSpPr>
              <a:cxnSpLocks noChangeShapeType="1"/>
              <a:stCxn id="14" idx="2"/>
              <a:endCxn id="7" idx="7"/>
            </p:cNvCxnSpPr>
            <p:nvPr/>
          </p:nvCxnSpPr>
          <p:spPr bwMode="auto">
            <a:xfrm flipH="1">
              <a:off x="9646147" y="2772507"/>
              <a:ext cx="195962" cy="15131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Rectangle 80"/>
            <p:cNvSpPr>
              <a:spLocks noChangeArrowheads="1"/>
            </p:cNvSpPr>
            <p:nvPr/>
          </p:nvSpPr>
          <p:spPr bwMode="auto">
            <a:xfrm>
              <a:off x="95754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2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5" name="AutoShape 82"/>
            <p:cNvCxnSpPr>
              <a:cxnSpLocks noChangeShapeType="1"/>
              <a:stCxn id="7" idx="4"/>
              <a:endCxn id="17" idx="0"/>
            </p:cNvCxnSpPr>
            <p:nvPr/>
          </p:nvCxnSpPr>
          <p:spPr bwMode="auto">
            <a:xfrm>
              <a:off x="9444091" y="4610862"/>
              <a:ext cx="0" cy="4476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Oval 92"/>
            <p:cNvSpPr>
              <a:spLocks noChangeArrowheads="1"/>
            </p:cNvSpPr>
            <p:nvPr/>
          </p:nvSpPr>
          <p:spPr bwMode="auto">
            <a:xfrm>
              <a:off x="9046073" y="5058507"/>
              <a:ext cx="796036" cy="2874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Assert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 descr=" 33"/>
              <p:cNvSpPr txBox="1"/>
              <p:nvPr/>
            </p:nvSpPr>
            <p:spPr>
              <a:xfrm>
                <a:off x="1495743" y="3838900"/>
                <a:ext cx="4275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 descr="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743" y="3838900"/>
                <a:ext cx="427553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 descr=" 34"/>
              <p:cNvSpPr txBox="1"/>
              <p:nvPr/>
            </p:nvSpPr>
            <p:spPr>
              <a:xfrm>
                <a:off x="2946583" y="4694529"/>
                <a:ext cx="4328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 descr="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583" y="4694529"/>
                <a:ext cx="43287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529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VSIDS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 State Independent Decaying </a:t>
            </a:r>
            <a:r>
              <a:rPr lang="en-US" dirty="0" smtClean="0"/>
              <a:t>Sum</a:t>
            </a:r>
          </a:p>
          <a:p>
            <a:pPr lvl="1"/>
            <a:r>
              <a:rPr lang="en-US" dirty="0" smtClean="0"/>
              <a:t>Additive bumping and multiplicative decay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Bump when a variable participates in a conflict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Imprecise but very </a:t>
            </a:r>
            <a:r>
              <a:rPr lang="en-US" dirty="0" err="1" smtClean="0"/>
              <a:t>very</a:t>
            </a:r>
            <a:r>
              <a:rPr lang="en-US" dirty="0" smtClean="0"/>
              <a:t> fast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49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Arithmetic?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Bit-blast</a:t>
            </a:r>
          </a:p>
          <a:p>
            <a:endParaRPr lang="en-US" dirty="0"/>
          </a:p>
          <a:p>
            <a:r>
              <a:rPr lang="en-US" dirty="0" smtClean="0"/>
              <a:t>2) Unary encoding</a:t>
            </a:r>
          </a:p>
          <a:p>
            <a:endParaRPr lang="en-US" dirty="0"/>
          </a:p>
          <a:p>
            <a:r>
              <a:rPr lang="en-US" dirty="0" smtClean="0"/>
              <a:t>3) SMT</a:t>
            </a:r>
          </a:p>
        </p:txBody>
      </p:sp>
    </p:spTree>
    <p:extLst>
      <p:ext uri="{BB962C8B-B14F-4D97-AF65-F5344CB8AC3E}">
        <p14:creationId xmlns:p14="http://schemas.microsoft.com/office/powerpoint/2010/main" val="385768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to SAT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31" descr=" 32"/>
              <p:cNvSpPr>
                <a:spLocks noGrp="1"/>
              </p:cNvSpPr>
              <p:nvPr>
                <p:ph idx="1"/>
              </p:nvPr>
            </p:nvSpPr>
            <p:spPr>
              <a:xfrm>
                <a:off x="6578600" y="1825625"/>
                <a:ext cx="5257800" cy="4351338"/>
              </a:xfrm>
            </p:spPr>
            <p:txBody>
              <a:bodyPr/>
              <a:lstStyle/>
              <a:p>
                <a:r>
                  <a:rPr lang="en-US" dirty="0" smtClean="0"/>
                  <a:t>SAT Solver only understands CNF</a:t>
                </a:r>
              </a:p>
              <a:p>
                <a:pPr lvl="1"/>
                <a:r>
                  <a:rPr lang="en-US" dirty="0" smtClean="0"/>
                  <a:t>Sum (OR) of variables and their negation</a:t>
                </a:r>
              </a:p>
              <a:p>
                <a:pPr lvl="1"/>
                <a:r>
                  <a:rPr lang="en-US" dirty="0" smtClean="0"/>
                  <a:t>Equivalent to </a:t>
                </a:r>
                <a14:m>
                  <m:oMath xmlns:m="http://schemas.openxmlformats.org/officeDocument/2006/math">
                    <m:nary>
                      <m:naryPr>
                        <m:chr m:val="⋀"/>
                        <m:limLoc m:val="subSup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2" name="Content Placeholder 31" descr=" 3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78600" y="1825625"/>
                <a:ext cx="5257800" cy="4351338"/>
              </a:xfrm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 descr=" 3"/>
          <p:cNvGrpSpPr/>
          <p:nvPr/>
        </p:nvGrpSpPr>
        <p:grpSpPr>
          <a:xfrm>
            <a:off x="1164336" y="2607407"/>
            <a:ext cx="2209800" cy="3030655"/>
            <a:chOff x="7899009" y="2315307"/>
            <a:chExt cx="2209800" cy="3030655"/>
          </a:xfrm>
        </p:grpSpPr>
        <p:sp>
          <p:nvSpPr>
            <p:cNvPr id="4" name="Rectangle 70"/>
            <p:cNvSpPr>
              <a:spLocks noChangeArrowheads="1"/>
            </p:cNvSpPr>
            <p:nvPr/>
          </p:nvSpPr>
          <p:spPr bwMode="auto">
            <a:xfrm>
              <a:off x="78990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5" name="Rectangle 71"/>
            <p:cNvSpPr>
              <a:spLocks noChangeArrowheads="1"/>
            </p:cNvSpPr>
            <p:nvPr/>
          </p:nvSpPr>
          <p:spPr bwMode="auto">
            <a:xfrm>
              <a:off x="87372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1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val 72"/>
                <p:cNvSpPr>
                  <a:spLocks noChangeArrowheads="1"/>
                </p:cNvSpPr>
                <p:nvPr/>
              </p:nvSpPr>
              <p:spPr bwMode="auto">
                <a:xfrm>
                  <a:off x="8466445" y="3289246"/>
                  <a:ext cx="381000" cy="38100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∧</m:t>
                        </m:r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Oval 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466445" y="3289246"/>
                  <a:ext cx="381000" cy="381000"/>
                </a:xfrm>
                <a:prstGeom prst="ellipse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Oval 73"/>
            <p:cNvSpPr>
              <a:spLocks noChangeArrowheads="1"/>
            </p:cNvSpPr>
            <p:nvPr/>
          </p:nvSpPr>
          <p:spPr bwMode="auto">
            <a:xfrm>
              <a:off x="9158341" y="4229862"/>
              <a:ext cx="5715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5400">
                <a:solidFill>
                  <a:schemeClr val="bg1"/>
                </a:solidFill>
              </a:endParaRPr>
            </a:p>
          </p:txBody>
        </p:sp>
        <p:cxnSp>
          <p:nvCxnSpPr>
            <p:cNvPr id="8" name="AutoShape 74"/>
            <p:cNvCxnSpPr>
              <a:cxnSpLocks noChangeShapeType="1"/>
              <a:stCxn id="4" idx="2"/>
              <a:endCxn id="6" idx="1"/>
            </p:cNvCxnSpPr>
            <p:nvPr/>
          </p:nvCxnSpPr>
          <p:spPr bwMode="auto">
            <a:xfrm>
              <a:off x="8165709" y="2772507"/>
              <a:ext cx="356532" cy="5725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AutoShape 75"/>
            <p:cNvCxnSpPr>
              <a:cxnSpLocks noChangeShapeType="1"/>
              <a:stCxn id="5" idx="2"/>
              <a:endCxn id="6" idx="7"/>
            </p:cNvCxnSpPr>
            <p:nvPr/>
          </p:nvCxnSpPr>
          <p:spPr bwMode="auto">
            <a:xfrm flipH="1">
              <a:off x="8791649" y="2772507"/>
              <a:ext cx="212260" cy="5725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AutoShape 76"/>
            <p:cNvCxnSpPr>
              <a:cxnSpLocks noChangeShapeType="1"/>
              <a:stCxn id="6" idx="4"/>
              <a:endCxn id="7" idx="1"/>
            </p:cNvCxnSpPr>
            <p:nvPr/>
          </p:nvCxnSpPr>
          <p:spPr bwMode="auto">
            <a:xfrm>
              <a:off x="8656945" y="3670246"/>
              <a:ext cx="585090" cy="6154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 Box 78"/>
            <p:cNvSpPr txBox="1">
              <a:spLocks noChangeArrowheads="1"/>
            </p:cNvSpPr>
            <p:nvPr/>
          </p:nvSpPr>
          <p:spPr bwMode="auto">
            <a:xfrm>
              <a:off x="9206210" y="4186985"/>
              <a:ext cx="512833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 err="1" smtClean="0">
                  <a:solidFill>
                    <a:schemeClr val="bg1"/>
                  </a:solidFill>
                </a:rPr>
                <a:t>xor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3" name="AutoShape 79"/>
            <p:cNvCxnSpPr>
              <a:cxnSpLocks noChangeShapeType="1"/>
              <a:stCxn id="14" idx="2"/>
              <a:endCxn id="7" idx="7"/>
            </p:cNvCxnSpPr>
            <p:nvPr/>
          </p:nvCxnSpPr>
          <p:spPr bwMode="auto">
            <a:xfrm flipH="1">
              <a:off x="9646147" y="2772507"/>
              <a:ext cx="195962" cy="15131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Rectangle 80"/>
            <p:cNvSpPr>
              <a:spLocks noChangeArrowheads="1"/>
            </p:cNvSpPr>
            <p:nvPr/>
          </p:nvSpPr>
          <p:spPr bwMode="auto">
            <a:xfrm>
              <a:off x="95754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2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5" name="AutoShape 82"/>
            <p:cNvCxnSpPr>
              <a:cxnSpLocks noChangeShapeType="1"/>
              <a:stCxn id="7" idx="4"/>
              <a:endCxn id="17" idx="0"/>
            </p:cNvCxnSpPr>
            <p:nvPr/>
          </p:nvCxnSpPr>
          <p:spPr bwMode="auto">
            <a:xfrm>
              <a:off x="9444091" y="4610862"/>
              <a:ext cx="0" cy="4476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Oval 92"/>
            <p:cNvSpPr>
              <a:spLocks noChangeArrowheads="1"/>
            </p:cNvSpPr>
            <p:nvPr/>
          </p:nvSpPr>
          <p:spPr bwMode="auto">
            <a:xfrm>
              <a:off x="9046073" y="5058507"/>
              <a:ext cx="796036" cy="2874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Assert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 descr=" 33"/>
              <p:cNvSpPr txBox="1"/>
              <p:nvPr/>
            </p:nvSpPr>
            <p:spPr>
              <a:xfrm>
                <a:off x="1495743" y="3838900"/>
                <a:ext cx="4275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 descr="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743" y="3838900"/>
                <a:ext cx="427553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 descr=" 34"/>
              <p:cNvSpPr txBox="1"/>
              <p:nvPr/>
            </p:nvSpPr>
            <p:spPr>
              <a:xfrm>
                <a:off x="2946583" y="4694529"/>
                <a:ext cx="4328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 descr="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583" y="4694529"/>
                <a:ext cx="43287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 descr=" 36"/>
              <p:cNvSpPr txBox="1"/>
              <p:nvPr/>
            </p:nvSpPr>
            <p:spPr>
              <a:xfrm>
                <a:off x="4056460" y="2607407"/>
                <a:ext cx="1460848" cy="9538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 descr="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460" y="2607407"/>
                <a:ext cx="1460848" cy="95385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364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to SAT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31" descr=" 32"/>
              <p:cNvSpPr>
                <a:spLocks noGrp="1"/>
              </p:cNvSpPr>
              <p:nvPr>
                <p:ph idx="1"/>
              </p:nvPr>
            </p:nvSpPr>
            <p:spPr>
              <a:xfrm>
                <a:off x="6578600" y="1825625"/>
                <a:ext cx="5257800" cy="4351338"/>
              </a:xfrm>
            </p:spPr>
            <p:txBody>
              <a:bodyPr/>
              <a:lstStyle/>
              <a:p>
                <a:r>
                  <a:rPr lang="en-US" dirty="0" smtClean="0"/>
                  <a:t>SAT Solver only understands CNF</a:t>
                </a:r>
              </a:p>
              <a:p>
                <a:pPr lvl="1"/>
                <a:r>
                  <a:rPr lang="en-US" dirty="0" smtClean="0"/>
                  <a:t>Sum (OR) of variables and their negation</a:t>
                </a:r>
              </a:p>
              <a:p>
                <a:pPr lvl="1"/>
                <a:r>
                  <a:rPr lang="en-US" dirty="0" smtClean="0"/>
                  <a:t>Equivalent to </a:t>
                </a:r>
                <a14:m>
                  <m:oMath xmlns:m="http://schemas.openxmlformats.org/officeDocument/2006/math">
                    <m:nary>
                      <m:naryPr>
                        <m:chr m:val="⋀"/>
                        <m:limLoc m:val="subSup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2" name="Content Placeholder 31" descr=" 3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78600" y="1825625"/>
                <a:ext cx="5257800" cy="4351338"/>
              </a:xfrm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 descr=" 3"/>
          <p:cNvGrpSpPr/>
          <p:nvPr/>
        </p:nvGrpSpPr>
        <p:grpSpPr>
          <a:xfrm>
            <a:off x="1164336" y="2607407"/>
            <a:ext cx="2209800" cy="3030655"/>
            <a:chOff x="7899009" y="2315307"/>
            <a:chExt cx="2209800" cy="3030655"/>
          </a:xfrm>
        </p:grpSpPr>
        <p:sp>
          <p:nvSpPr>
            <p:cNvPr id="4" name="Rectangle 70"/>
            <p:cNvSpPr>
              <a:spLocks noChangeArrowheads="1"/>
            </p:cNvSpPr>
            <p:nvPr/>
          </p:nvSpPr>
          <p:spPr bwMode="auto">
            <a:xfrm>
              <a:off x="78990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5" name="Rectangle 71"/>
            <p:cNvSpPr>
              <a:spLocks noChangeArrowheads="1"/>
            </p:cNvSpPr>
            <p:nvPr/>
          </p:nvSpPr>
          <p:spPr bwMode="auto">
            <a:xfrm>
              <a:off x="87372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1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val 72"/>
                <p:cNvSpPr>
                  <a:spLocks noChangeArrowheads="1"/>
                </p:cNvSpPr>
                <p:nvPr/>
              </p:nvSpPr>
              <p:spPr bwMode="auto">
                <a:xfrm>
                  <a:off x="8466445" y="3289246"/>
                  <a:ext cx="381000" cy="38100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∧</m:t>
                        </m:r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Oval 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466445" y="3289246"/>
                  <a:ext cx="381000" cy="381000"/>
                </a:xfrm>
                <a:prstGeom prst="ellipse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Oval 73"/>
            <p:cNvSpPr>
              <a:spLocks noChangeArrowheads="1"/>
            </p:cNvSpPr>
            <p:nvPr/>
          </p:nvSpPr>
          <p:spPr bwMode="auto">
            <a:xfrm>
              <a:off x="9158341" y="4229862"/>
              <a:ext cx="5715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5400">
                <a:solidFill>
                  <a:schemeClr val="bg1"/>
                </a:solidFill>
              </a:endParaRPr>
            </a:p>
          </p:txBody>
        </p:sp>
        <p:cxnSp>
          <p:nvCxnSpPr>
            <p:cNvPr id="8" name="AutoShape 74"/>
            <p:cNvCxnSpPr>
              <a:cxnSpLocks noChangeShapeType="1"/>
              <a:stCxn id="4" idx="2"/>
              <a:endCxn id="6" idx="1"/>
            </p:cNvCxnSpPr>
            <p:nvPr/>
          </p:nvCxnSpPr>
          <p:spPr bwMode="auto">
            <a:xfrm>
              <a:off x="8165709" y="2772507"/>
              <a:ext cx="356532" cy="5725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AutoShape 75"/>
            <p:cNvCxnSpPr>
              <a:cxnSpLocks noChangeShapeType="1"/>
              <a:stCxn id="5" idx="2"/>
              <a:endCxn id="6" idx="7"/>
            </p:cNvCxnSpPr>
            <p:nvPr/>
          </p:nvCxnSpPr>
          <p:spPr bwMode="auto">
            <a:xfrm flipH="1">
              <a:off x="8791649" y="2772507"/>
              <a:ext cx="212260" cy="5725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AutoShape 76"/>
            <p:cNvCxnSpPr>
              <a:cxnSpLocks noChangeShapeType="1"/>
              <a:stCxn id="6" idx="4"/>
              <a:endCxn id="7" idx="1"/>
            </p:cNvCxnSpPr>
            <p:nvPr/>
          </p:nvCxnSpPr>
          <p:spPr bwMode="auto">
            <a:xfrm>
              <a:off x="8656945" y="3670246"/>
              <a:ext cx="585090" cy="6154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 Box 78"/>
            <p:cNvSpPr txBox="1">
              <a:spLocks noChangeArrowheads="1"/>
            </p:cNvSpPr>
            <p:nvPr/>
          </p:nvSpPr>
          <p:spPr bwMode="auto">
            <a:xfrm>
              <a:off x="9206210" y="4186985"/>
              <a:ext cx="512833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 err="1" smtClean="0">
                  <a:solidFill>
                    <a:schemeClr val="bg1"/>
                  </a:solidFill>
                </a:rPr>
                <a:t>xor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3" name="AutoShape 79"/>
            <p:cNvCxnSpPr>
              <a:cxnSpLocks noChangeShapeType="1"/>
              <a:stCxn id="14" idx="2"/>
              <a:endCxn id="7" idx="7"/>
            </p:cNvCxnSpPr>
            <p:nvPr/>
          </p:nvCxnSpPr>
          <p:spPr bwMode="auto">
            <a:xfrm flipH="1">
              <a:off x="9646147" y="2772507"/>
              <a:ext cx="195962" cy="15131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Rectangle 80"/>
            <p:cNvSpPr>
              <a:spLocks noChangeArrowheads="1"/>
            </p:cNvSpPr>
            <p:nvPr/>
          </p:nvSpPr>
          <p:spPr bwMode="auto">
            <a:xfrm>
              <a:off x="95754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2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5" name="AutoShape 82"/>
            <p:cNvCxnSpPr>
              <a:cxnSpLocks noChangeShapeType="1"/>
              <a:stCxn id="7" idx="4"/>
              <a:endCxn id="17" idx="0"/>
            </p:cNvCxnSpPr>
            <p:nvPr/>
          </p:nvCxnSpPr>
          <p:spPr bwMode="auto">
            <a:xfrm>
              <a:off x="9444091" y="4610862"/>
              <a:ext cx="0" cy="4476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Oval 92"/>
            <p:cNvSpPr>
              <a:spLocks noChangeArrowheads="1"/>
            </p:cNvSpPr>
            <p:nvPr/>
          </p:nvSpPr>
          <p:spPr bwMode="auto">
            <a:xfrm>
              <a:off x="9046073" y="5058507"/>
              <a:ext cx="796036" cy="2874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Assert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 descr=" 33"/>
              <p:cNvSpPr txBox="1"/>
              <p:nvPr/>
            </p:nvSpPr>
            <p:spPr>
              <a:xfrm>
                <a:off x="1495743" y="3838900"/>
                <a:ext cx="4275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 descr="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743" y="3838900"/>
                <a:ext cx="427553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 descr=" 34"/>
              <p:cNvSpPr txBox="1"/>
              <p:nvPr/>
            </p:nvSpPr>
            <p:spPr>
              <a:xfrm>
                <a:off x="2946583" y="4694529"/>
                <a:ext cx="4328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 descr="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583" y="4694529"/>
                <a:ext cx="43287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 descr=" 36"/>
              <p:cNvSpPr txBox="1"/>
              <p:nvPr/>
            </p:nvSpPr>
            <p:spPr>
              <a:xfrm>
                <a:off x="4056460" y="2607407"/>
                <a:ext cx="1460848" cy="9538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 descr="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460" y="2607407"/>
                <a:ext cx="1460848" cy="95385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 descr=" 37"/>
              <p:cNvSpPr txBox="1"/>
              <p:nvPr/>
            </p:nvSpPr>
            <p:spPr>
              <a:xfrm>
                <a:off x="3852639" y="4679140"/>
                <a:ext cx="1582741" cy="12125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∧</m:t>
                      </m:r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⇒</m:t>
                      </m:r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∧</m:t>
                      </m:r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r>
                  <a:rPr lang="en-US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US" b="0" i="1" dirty="0" smtClean="0">
                    <a:latin typeface="Cambria Math" panose="020405030504060302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21" name="TextBox 20" descr="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2639" y="4679140"/>
                <a:ext cx="1582741" cy="1212576"/>
              </a:xfrm>
              <a:prstGeom prst="rect">
                <a:avLst/>
              </a:prstGeom>
              <a:blipFill rotWithShape="0">
                <a:blip r:embed="rId7"/>
                <a:stretch>
                  <a:fillRect r="-12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479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approach is bit-blasting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45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1481948" y="6120542"/>
            <a:ext cx="9784603" cy="483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3800">
                <a:solidFill>
                  <a:srgbClr val="00882B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672" dirty="0" smtClean="0"/>
              <a:t>Simple approach: Individually Generate CNF Clauses for each operator</a:t>
            </a:r>
            <a:endParaRPr sz="2672" dirty="0"/>
          </a:p>
        </p:txBody>
      </p:sp>
      <p:sp>
        <p:nvSpPr>
          <p:cNvPr id="78" name="Shape 78"/>
          <p:cNvSpPr/>
          <p:nvPr/>
        </p:nvSpPr>
        <p:spPr>
          <a:xfrm>
            <a:off x="7371729" y="5636397"/>
            <a:ext cx="378310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/>
            </a:pPr>
            <a:r>
              <a:rPr sz="2531" dirty="0"/>
              <a:t>….</a:t>
            </a:r>
          </a:p>
        </p:txBody>
      </p:sp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34" dirty="0" smtClean="0">
                <a:solidFill>
                  <a:srgbClr val="08110B"/>
                </a:solidFill>
              </a:rPr>
              <a:t>Eager bit-blasting to CNF</a:t>
            </a:r>
            <a:endParaRPr sz="3234" dirty="0">
              <a:solidFill>
                <a:srgbClr val="08110B"/>
              </a:solidFill>
            </a:endParaRPr>
          </a:p>
        </p:txBody>
      </p:sp>
      <p:grpSp>
        <p:nvGrpSpPr>
          <p:cNvPr id="83" name="Group 83"/>
          <p:cNvGrpSpPr/>
          <p:nvPr/>
        </p:nvGrpSpPr>
        <p:grpSpPr>
          <a:xfrm>
            <a:off x="6690866" y="1868397"/>
            <a:ext cx="3419608" cy="1849857"/>
            <a:chOff x="0" y="0"/>
            <a:chExt cx="2875005" cy="1778000"/>
          </a:xfrm>
        </p:grpSpPr>
        <p:pic>
          <p:nvPicPr>
            <p:cNvPr id="81" name="pasted-image.pdf"/>
            <p:cNvPicPr/>
            <p:nvPr/>
          </p:nvPicPr>
          <p:blipFill>
            <a:blip r:embed="rId2">
              <a:extLst/>
            </a:blip>
            <a:srcRect/>
            <a:stretch>
              <a:fillRect/>
            </a:stretch>
          </p:blipFill>
          <p:spPr>
            <a:xfrm>
              <a:off x="0" y="0"/>
              <a:ext cx="889000" cy="177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2" name="pasted-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643105" y="0"/>
              <a:ext cx="1231901" cy="1778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4" name="Shape 84"/>
          <p:cNvSpPr/>
          <p:nvPr/>
        </p:nvSpPr>
        <p:spPr>
          <a:xfrm>
            <a:off x="1594132" y="1413944"/>
            <a:ext cx="3835625" cy="3799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lvl="0">
              <a:defRPr sz="1800"/>
            </a:pPr>
            <a:r>
              <a:rPr sz="2000" dirty="0"/>
              <a:t>SMT </a:t>
            </a:r>
            <a:r>
              <a:rPr sz="2000" dirty="0" smtClean="0"/>
              <a:t>solver</a:t>
            </a:r>
            <a:r>
              <a:rPr lang="en-US" sz="2000" dirty="0" smtClean="0"/>
              <a:t>  </a:t>
            </a:r>
            <a:r>
              <a:rPr sz="2000" dirty="0" smtClean="0"/>
              <a:t>High-level </a:t>
            </a:r>
            <a:r>
              <a:rPr sz="2000" dirty="0"/>
              <a:t>constraint</a:t>
            </a:r>
          </a:p>
        </p:txBody>
      </p:sp>
      <p:sp>
        <p:nvSpPr>
          <p:cNvPr id="85" name="Shape 85"/>
          <p:cNvSpPr/>
          <p:nvPr/>
        </p:nvSpPr>
        <p:spPr>
          <a:xfrm>
            <a:off x="7259895" y="1413786"/>
            <a:ext cx="2533963" cy="3799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/>
            </a:pPr>
            <a:r>
              <a:rPr sz="2000" dirty="0"/>
              <a:t>SAT </a:t>
            </a:r>
            <a:r>
              <a:rPr sz="2000" dirty="0" smtClean="0"/>
              <a:t>solver</a:t>
            </a:r>
            <a:r>
              <a:rPr lang="en-US" sz="2000" dirty="0" smtClean="0"/>
              <a:t>   </a:t>
            </a:r>
            <a:r>
              <a:rPr sz="2000" dirty="0" smtClean="0"/>
              <a:t>CNF </a:t>
            </a:r>
            <a:r>
              <a:rPr sz="2000" dirty="0"/>
              <a:t>clauses</a:t>
            </a:r>
          </a:p>
        </p:txBody>
      </p:sp>
      <p:sp>
        <p:nvSpPr>
          <p:cNvPr id="86" name="Shape 86"/>
          <p:cNvSpPr/>
          <p:nvPr/>
        </p:nvSpPr>
        <p:spPr>
          <a:xfrm>
            <a:off x="3557300" y="4192856"/>
            <a:ext cx="1" cy="452575"/>
          </a:xfrm>
          <a:prstGeom prst="line">
            <a:avLst/>
          </a:prstGeom>
          <a:ln w="6350">
            <a:solidFill>
              <a:srgbClr val="175B73"/>
            </a:solidFill>
            <a:miter/>
          </a:ln>
        </p:spPr>
        <p:txBody>
          <a:bodyPr lIns="32146" rIns="32146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844"/>
          </a:p>
        </p:txBody>
      </p:sp>
      <p:sp>
        <p:nvSpPr>
          <p:cNvPr id="87" name="Shape 87"/>
          <p:cNvSpPr/>
          <p:nvPr/>
        </p:nvSpPr>
        <p:spPr>
          <a:xfrm>
            <a:off x="2972760" y="2777070"/>
            <a:ext cx="135452" cy="287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2146" rIns="32146">
            <a:spAutoFit/>
          </a:bodyPr>
          <a:lstStyle>
            <a:lvl1pPr algn="l" defTabSz="9144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r>
              <a:rPr sz="1266"/>
              <a:t>x</a:t>
            </a:r>
          </a:p>
        </p:txBody>
      </p:sp>
      <p:sp>
        <p:nvSpPr>
          <p:cNvPr id="88" name="Shape 88"/>
          <p:cNvSpPr/>
          <p:nvPr/>
        </p:nvSpPr>
        <p:spPr>
          <a:xfrm>
            <a:off x="3757111" y="2763355"/>
            <a:ext cx="138658" cy="287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2146" rIns="32146">
            <a:spAutoFit/>
          </a:bodyPr>
          <a:lstStyle>
            <a:lvl1pPr algn="l" defTabSz="9144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r>
              <a:rPr sz="1266"/>
              <a:t>y</a:t>
            </a:r>
          </a:p>
        </p:txBody>
      </p:sp>
      <p:sp>
        <p:nvSpPr>
          <p:cNvPr id="112" name="Shape 112"/>
          <p:cNvSpPr/>
          <p:nvPr/>
        </p:nvSpPr>
        <p:spPr>
          <a:xfrm>
            <a:off x="3057227" y="3028776"/>
            <a:ext cx="29203" cy="4837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7200" y="7200"/>
                  <a:pt x="14400" y="14400"/>
                  <a:pt x="21600" y="21600"/>
                </a:cubicBezTo>
              </a:path>
            </a:pathLst>
          </a:custGeom>
          <a:ln w="6350">
            <a:solidFill>
              <a:srgbClr val="175B73"/>
            </a:solidFill>
            <a:miter/>
          </a:ln>
        </p:spPr>
        <p:txBody>
          <a:bodyPr/>
          <a:lstStyle/>
          <a:p>
            <a:pPr lvl="0"/>
            <a:endParaRPr sz="1266"/>
          </a:p>
        </p:txBody>
      </p:sp>
      <p:sp>
        <p:nvSpPr>
          <p:cNvPr id="113" name="Shape 113"/>
          <p:cNvSpPr/>
          <p:nvPr/>
        </p:nvSpPr>
        <p:spPr>
          <a:xfrm>
            <a:off x="3086429" y="2952889"/>
            <a:ext cx="670682" cy="5596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14400" y="7200"/>
                  <a:pt x="7200" y="14400"/>
                  <a:pt x="0" y="21600"/>
                </a:cubicBezTo>
              </a:path>
            </a:pathLst>
          </a:custGeom>
          <a:ln w="6350">
            <a:solidFill>
              <a:srgbClr val="175B73"/>
            </a:solidFill>
            <a:miter/>
          </a:ln>
        </p:spPr>
        <p:txBody>
          <a:bodyPr/>
          <a:lstStyle/>
          <a:p>
            <a:pPr lvl="0"/>
            <a:endParaRPr sz="1266"/>
          </a:p>
        </p:txBody>
      </p:sp>
      <p:sp>
        <p:nvSpPr>
          <p:cNvPr id="91" name="Shape 91"/>
          <p:cNvSpPr/>
          <p:nvPr/>
        </p:nvSpPr>
        <p:spPr>
          <a:xfrm>
            <a:off x="3167349" y="3680592"/>
            <a:ext cx="221982" cy="170987"/>
          </a:xfrm>
          <a:prstGeom prst="line">
            <a:avLst/>
          </a:prstGeom>
          <a:ln w="6350">
            <a:solidFill>
              <a:srgbClr val="175B73"/>
            </a:solidFill>
            <a:miter/>
          </a:ln>
        </p:spPr>
        <p:txBody>
          <a:bodyPr lIns="32146" rIns="32146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844"/>
          </a:p>
        </p:txBody>
      </p:sp>
      <p:sp>
        <p:nvSpPr>
          <p:cNvPr id="114" name="Shape 114"/>
          <p:cNvSpPr/>
          <p:nvPr/>
        </p:nvSpPr>
        <p:spPr>
          <a:xfrm>
            <a:off x="3109161" y="3028776"/>
            <a:ext cx="445577" cy="9416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7200" y="7200"/>
                  <a:pt x="14400" y="14400"/>
                  <a:pt x="21600" y="21600"/>
                </a:cubicBezTo>
              </a:path>
            </a:pathLst>
          </a:custGeom>
          <a:ln w="6350">
            <a:solidFill>
              <a:srgbClr val="175B73"/>
            </a:solidFill>
            <a:miter/>
          </a:ln>
        </p:spPr>
        <p:txBody>
          <a:bodyPr/>
          <a:lstStyle/>
          <a:p>
            <a:pPr lvl="0"/>
            <a:endParaRPr sz="1266"/>
          </a:p>
        </p:txBody>
      </p:sp>
      <p:sp>
        <p:nvSpPr>
          <p:cNvPr id="93" name="Shape 93"/>
          <p:cNvSpPr/>
          <p:nvPr/>
        </p:nvSpPr>
        <p:spPr>
          <a:xfrm flipH="1">
            <a:off x="3641910" y="3071594"/>
            <a:ext cx="160110" cy="779318"/>
          </a:xfrm>
          <a:prstGeom prst="line">
            <a:avLst/>
          </a:prstGeom>
          <a:ln w="6350">
            <a:solidFill>
              <a:srgbClr val="175B73"/>
            </a:solidFill>
            <a:miter/>
          </a:ln>
        </p:spPr>
        <p:txBody>
          <a:bodyPr lIns="32146" rIns="32146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844"/>
          </a:p>
        </p:txBody>
      </p:sp>
      <p:sp>
        <p:nvSpPr>
          <p:cNvPr id="94" name="Shape 94"/>
          <p:cNvSpPr/>
          <p:nvPr/>
        </p:nvSpPr>
        <p:spPr>
          <a:xfrm>
            <a:off x="2816673" y="2586662"/>
            <a:ext cx="197265" cy="189960"/>
          </a:xfrm>
          <a:prstGeom prst="rect">
            <a:avLst/>
          </a:prstGeom>
          <a:solidFill>
            <a:srgbClr val="FFFFFF"/>
          </a:solidFill>
          <a:ln w="12700">
            <a:solidFill>
              <a:srgbClr val="114254"/>
            </a:solidFill>
            <a:miter/>
          </a:ln>
        </p:spPr>
        <p:txBody>
          <a:bodyPr lIns="32146" rIns="32146" anchor="ctr"/>
          <a:lstStyle/>
          <a:p>
            <a:pPr defTabSz="642915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266"/>
          </a:p>
        </p:txBody>
      </p:sp>
      <p:sp>
        <p:nvSpPr>
          <p:cNvPr id="95" name="Shape 95"/>
          <p:cNvSpPr/>
          <p:nvPr/>
        </p:nvSpPr>
        <p:spPr>
          <a:xfrm>
            <a:off x="3004195" y="2586662"/>
            <a:ext cx="197265" cy="189960"/>
          </a:xfrm>
          <a:prstGeom prst="rect">
            <a:avLst/>
          </a:prstGeom>
          <a:solidFill>
            <a:srgbClr val="FFFFFF"/>
          </a:solidFill>
          <a:ln w="12700">
            <a:solidFill>
              <a:srgbClr val="114254"/>
            </a:solidFill>
            <a:miter/>
          </a:ln>
        </p:spPr>
        <p:txBody>
          <a:bodyPr lIns="32146" rIns="32146" anchor="ctr"/>
          <a:lstStyle/>
          <a:p>
            <a:pPr defTabSz="642915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266"/>
          </a:p>
        </p:txBody>
      </p:sp>
      <p:sp>
        <p:nvSpPr>
          <p:cNvPr id="96" name="Shape 96"/>
          <p:cNvSpPr/>
          <p:nvPr/>
        </p:nvSpPr>
        <p:spPr>
          <a:xfrm>
            <a:off x="3651802" y="2586662"/>
            <a:ext cx="197265" cy="189960"/>
          </a:xfrm>
          <a:prstGeom prst="rect">
            <a:avLst/>
          </a:prstGeom>
          <a:solidFill>
            <a:srgbClr val="FFFFFF"/>
          </a:solidFill>
          <a:ln w="12700">
            <a:solidFill>
              <a:srgbClr val="114254"/>
            </a:solidFill>
            <a:miter/>
          </a:ln>
        </p:spPr>
        <p:txBody>
          <a:bodyPr lIns="32146" rIns="32146" anchor="ctr"/>
          <a:lstStyle/>
          <a:p>
            <a:pPr defTabSz="642915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266"/>
          </a:p>
        </p:txBody>
      </p:sp>
      <p:sp>
        <p:nvSpPr>
          <p:cNvPr id="97" name="Shape 97"/>
          <p:cNvSpPr/>
          <p:nvPr/>
        </p:nvSpPr>
        <p:spPr>
          <a:xfrm>
            <a:off x="3839324" y="2586662"/>
            <a:ext cx="197265" cy="189960"/>
          </a:xfrm>
          <a:prstGeom prst="rect">
            <a:avLst/>
          </a:prstGeom>
          <a:solidFill>
            <a:srgbClr val="FFFFFF"/>
          </a:solidFill>
          <a:ln w="12700">
            <a:solidFill>
              <a:srgbClr val="114254"/>
            </a:solidFill>
            <a:miter/>
          </a:ln>
        </p:spPr>
        <p:txBody>
          <a:bodyPr lIns="32146" rIns="32146" anchor="ctr"/>
          <a:lstStyle/>
          <a:p>
            <a:pPr defTabSz="642915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266"/>
          </a:p>
        </p:txBody>
      </p:sp>
      <p:grpSp>
        <p:nvGrpSpPr>
          <p:cNvPr id="103" name="Group 103"/>
          <p:cNvGrpSpPr/>
          <p:nvPr/>
        </p:nvGrpSpPr>
        <p:grpSpPr>
          <a:xfrm>
            <a:off x="2661094" y="3642395"/>
            <a:ext cx="1250986" cy="995780"/>
            <a:chOff x="0" y="0"/>
            <a:chExt cx="1779179" cy="1416219"/>
          </a:xfrm>
        </p:grpSpPr>
        <p:sp>
          <p:nvSpPr>
            <p:cNvPr id="98" name="Shape 98"/>
            <p:cNvSpPr/>
            <p:nvPr/>
          </p:nvSpPr>
          <p:spPr>
            <a:xfrm>
              <a:off x="310283" y="0"/>
              <a:ext cx="329432" cy="3693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32146" tIns="32146" rIns="32146" bIns="32146" numCol="1" anchor="t">
              <a:spAutoFit/>
            </a:bodyPr>
            <a:lstStyle/>
            <a:p>
              <a:pPr defTabSz="642915">
                <a:defRPr sz="1800"/>
              </a:pPr>
              <a:r>
                <a:rPr sz="1266">
                  <a:latin typeface="Calibri"/>
                  <a:ea typeface="Calibri"/>
                  <a:cs typeface="Calibri"/>
                  <a:sym typeface="Calibri"/>
                </a:rPr>
                <a:t>o1</a:t>
              </a:r>
            </a:p>
          </p:txBody>
        </p:sp>
        <p:sp>
          <p:nvSpPr>
            <p:cNvPr id="99" name="Shape 99"/>
            <p:cNvSpPr/>
            <p:nvPr/>
          </p:nvSpPr>
          <p:spPr>
            <a:xfrm>
              <a:off x="1449747" y="727850"/>
              <a:ext cx="329432" cy="3693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32146" tIns="32146" rIns="32146" bIns="32146" numCol="1" anchor="t">
              <a:spAutoFit/>
            </a:bodyPr>
            <a:lstStyle/>
            <a:p>
              <a:pPr defTabSz="642915">
                <a:defRPr sz="1800"/>
              </a:pPr>
              <a:r>
                <a:rPr sz="1266">
                  <a:latin typeface="Calibri"/>
                  <a:ea typeface="Calibri"/>
                  <a:cs typeface="Calibri"/>
                  <a:sym typeface="Calibri"/>
                </a:rPr>
                <a:t>o2</a:t>
              </a:r>
            </a:p>
          </p:txBody>
        </p:sp>
        <p:sp>
          <p:nvSpPr>
            <p:cNvPr id="100" name="Shape 100"/>
            <p:cNvSpPr/>
            <p:nvPr/>
          </p:nvSpPr>
          <p:spPr>
            <a:xfrm>
              <a:off x="965297" y="1146054"/>
              <a:ext cx="280554" cy="270165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114254"/>
              </a:solidFill>
              <a:prstDash val="solid"/>
              <a:miter lim="800000"/>
            </a:ln>
            <a:effectLst/>
          </p:spPr>
          <p:txBody>
            <a:bodyPr wrap="square" lIns="32146" tIns="32146" rIns="32146" bIns="32146" numCol="1" anchor="ctr">
              <a:noAutofit/>
            </a:bodyPr>
            <a:lstStyle/>
            <a:p>
              <a:pPr defTabSz="642915">
                <a:def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sz="1266"/>
            </a:p>
          </p:txBody>
        </p:sp>
        <p:sp>
          <p:nvSpPr>
            <p:cNvPr id="101" name="Shape 101"/>
            <p:cNvSpPr/>
            <p:nvPr/>
          </p:nvSpPr>
          <p:spPr>
            <a:xfrm>
              <a:off x="1244697" y="1146054"/>
              <a:ext cx="280554" cy="270165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114254"/>
              </a:solidFill>
              <a:prstDash val="solid"/>
              <a:miter lim="800000"/>
            </a:ln>
            <a:effectLst/>
          </p:spPr>
          <p:txBody>
            <a:bodyPr wrap="square" lIns="32146" tIns="32146" rIns="32146" bIns="32146" numCol="1" anchor="ctr">
              <a:noAutofit/>
            </a:bodyPr>
            <a:lstStyle/>
            <a:p>
              <a:pPr defTabSz="642915">
                <a:def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sz="1266"/>
            </a:p>
          </p:txBody>
        </p:sp>
        <p:sp>
          <p:nvSpPr>
            <p:cNvPr id="102" name="Shape 102"/>
            <p:cNvSpPr/>
            <p:nvPr/>
          </p:nvSpPr>
          <p:spPr>
            <a:xfrm>
              <a:off x="0" y="253026"/>
              <a:ext cx="280554" cy="270165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114254"/>
              </a:solidFill>
              <a:prstDash val="solid"/>
              <a:miter lim="800000"/>
            </a:ln>
            <a:effectLst/>
          </p:spPr>
          <p:txBody>
            <a:bodyPr wrap="square" lIns="32146" tIns="32146" rIns="32146" bIns="32146" numCol="1" anchor="ctr">
              <a:noAutofit/>
            </a:bodyPr>
            <a:lstStyle/>
            <a:p>
              <a:pPr defTabSz="642915">
                <a:def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sz="1266"/>
            </a:p>
          </p:txBody>
        </p:sp>
      </p:grpSp>
      <p:sp>
        <p:nvSpPr>
          <p:cNvPr id="104" name="Shape 104"/>
          <p:cNvSpPr/>
          <p:nvPr/>
        </p:nvSpPr>
        <p:spPr>
          <a:xfrm>
            <a:off x="3091617" y="2384573"/>
            <a:ext cx="282684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2146" rIns="32146">
            <a:spAutoFit/>
          </a:bodyPr>
          <a:lstStyle>
            <a:lvl1pPr algn="l" defTabSz="914400"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900"/>
              <a:t>lsb</a:t>
            </a:r>
          </a:p>
        </p:txBody>
      </p:sp>
      <p:sp>
        <p:nvSpPr>
          <p:cNvPr id="105" name="Shape 105"/>
          <p:cNvSpPr/>
          <p:nvPr/>
        </p:nvSpPr>
        <p:spPr>
          <a:xfrm>
            <a:off x="2776497" y="2379955"/>
            <a:ext cx="282684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2146" rIns="32146">
            <a:spAutoFit/>
          </a:bodyPr>
          <a:lstStyle>
            <a:lvl1pPr algn="l" defTabSz="914400"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900"/>
              <a:t>msb</a:t>
            </a:r>
          </a:p>
        </p:txBody>
      </p:sp>
      <p:sp>
        <p:nvSpPr>
          <p:cNvPr id="106" name="Shape 106"/>
          <p:cNvSpPr/>
          <p:nvPr/>
        </p:nvSpPr>
        <p:spPr>
          <a:xfrm>
            <a:off x="3219837" y="3864356"/>
            <a:ext cx="648850" cy="304215"/>
          </a:xfrm>
          <a:prstGeom prst="roundRect">
            <a:avLst>
              <a:gd name="adj" fmla="val 23991"/>
            </a:avLst>
          </a:prstGeom>
          <a:ln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8" tIns="35719" rIns="35719" bIns="35719" anchor="ctr"/>
          <a:lstStyle>
            <a:lvl1pPr>
              <a:defRPr sz="25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58" dirty="0" err="1">
                <a:solidFill>
                  <a:schemeClr val="bg1"/>
                </a:solidFill>
              </a:rPr>
              <a:t>ite</a:t>
            </a:r>
            <a:endParaRPr sz="1758" dirty="0">
              <a:solidFill>
                <a:schemeClr val="bg1"/>
              </a:solidFill>
            </a:endParaRPr>
          </a:p>
        </p:txBody>
      </p:sp>
      <p:sp>
        <p:nvSpPr>
          <p:cNvPr id="107" name="Shape 107"/>
          <p:cNvSpPr/>
          <p:nvPr/>
        </p:nvSpPr>
        <p:spPr>
          <a:xfrm>
            <a:off x="2931215" y="3349541"/>
            <a:ext cx="375406" cy="3042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8" tIns="35719" rIns="35719" bIns="35719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87" dirty="0">
                <a:solidFill>
                  <a:schemeClr val="bg1"/>
                </a:solidFill>
              </a:rPr>
              <a:t>&gt;</a:t>
            </a:r>
          </a:p>
        </p:txBody>
      </p:sp>
      <p:grpSp>
        <p:nvGrpSpPr>
          <p:cNvPr id="111" name="Group 111"/>
          <p:cNvGrpSpPr/>
          <p:nvPr/>
        </p:nvGrpSpPr>
        <p:grpSpPr>
          <a:xfrm>
            <a:off x="6817071" y="4085121"/>
            <a:ext cx="3419609" cy="1666024"/>
            <a:chOff x="0" y="0"/>
            <a:chExt cx="3058949" cy="1498600"/>
          </a:xfrm>
        </p:grpSpPr>
        <p:pic>
          <p:nvPicPr>
            <p:cNvPr id="109" name="pasted-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068349" y="0"/>
              <a:ext cx="990601" cy="1498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0" name="pasted-image.pdf"/>
            <p:cNvPicPr/>
            <p:nvPr/>
          </p:nvPicPr>
          <p:blipFill>
            <a:blip r:embed="rId5">
              <a:extLst/>
            </a:blip>
            <a:srcRect/>
            <a:stretch>
              <a:fillRect/>
            </a:stretch>
          </p:blipFill>
          <p:spPr>
            <a:xfrm>
              <a:off x="0" y="3457"/>
              <a:ext cx="990600" cy="148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278126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Embelishments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through an intermediate representation</a:t>
            </a:r>
          </a:p>
          <a:p>
            <a:pPr lvl="1"/>
            <a:r>
              <a:rPr lang="en-US" dirty="0" smtClean="0"/>
              <a:t>And </a:t>
            </a:r>
            <a:r>
              <a:rPr lang="en-US" dirty="0"/>
              <a:t>I</a:t>
            </a:r>
            <a:r>
              <a:rPr lang="en-US" dirty="0" smtClean="0"/>
              <a:t>nverter Graphs (AIG) are a popular IR</a:t>
            </a:r>
          </a:p>
          <a:p>
            <a:pPr lvl="2"/>
            <a:r>
              <a:rPr lang="en-US" dirty="0" smtClean="0"/>
              <a:t>Allow additional algebraic simplification/structural hashing</a:t>
            </a:r>
          </a:p>
          <a:p>
            <a:pPr lvl="2"/>
            <a:r>
              <a:rPr lang="en-US" dirty="0" smtClean="0"/>
              <a:t>Bit-blasting is not confined to individual operator boundaries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9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Embelishments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Go through an intermediate representation</a:t>
                </a:r>
              </a:p>
              <a:p>
                <a:pPr lvl="1"/>
                <a:r>
                  <a:rPr lang="en-US" dirty="0" smtClean="0"/>
                  <a:t>And </a:t>
                </a:r>
                <a:r>
                  <a:rPr lang="en-US" dirty="0"/>
                  <a:t>I</a:t>
                </a:r>
                <a:r>
                  <a:rPr lang="en-US" dirty="0" smtClean="0"/>
                  <a:t>nverter Graphs (AIG) are a popular IR</a:t>
                </a:r>
              </a:p>
              <a:p>
                <a:pPr lvl="2"/>
                <a:r>
                  <a:rPr lang="en-US" dirty="0" smtClean="0"/>
                  <a:t>Allow additional algebraic simplification/structural hashing</a:t>
                </a:r>
              </a:p>
              <a:p>
                <a:pPr lvl="2"/>
                <a:r>
                  <a:rPr lang="en-US" dirty="0" smtClean="0"/>
                  <a:t>Bit-blasting is not confined to individual operator boundaries</a:t>
                </a:r>
              </a:p>
              <a:p>
                <a:pPr lvl="2"/>
                <a:endParaRPr lang="en-US" dirty="0"/>
              </a:p>
              <a:p>
                <a:r>
                  <a:rPr lang="en-US" dirty="0" smtClean="0"/>
                  <a:t>Bit-blast lazily</a:t>
                </a:r>
              </a:p>
              <a:p>
                <a:pPr lvl="1"/>
                <a:r>
                  <a:rPr lang="en-US" dirty="0" smtClean="0"/>
                  <a:t>Start with an predicate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The idea is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 smtClean="0"/>
                  <a:t> to be simpler, make it easy to find a solution.</a:t>
                </a:r>
              </a:p>
              <a:p>
                <a:pPr lvl="2"/>
                <a:r>
                  <a:rPr lang="en-US" dirty="0" smtClean="0"/>
                  <a:t>Examples include reduced bit-width</a:t>
                </a:r>
              </a:p>
              <a:p>
                <a:pPr lvl="1"/>
                <a:r>
                  <a:rPr lang="en-US" dirty="0" smtClean="0"/>
                  <a:t>Can also use an </a:t>
                </a:r>
                <a:r>
                  <a:rPr lang="en-US" dirty="0" err="1" smtClean="0"/>
                  <a:t>underapproximation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to whelp with the</a:t>
                </a:r>
                <a:br>
                  <a:rPr lang="en-US" dirty="0" smtClean="0"/>
                </a:br>
                <a:r>
                  <a:rPr lang="en-US" dirty="0" err="1" smtClean="0"/>
                  <a:t>unsat</a:t>
                </a:r>
                <a:r>
                  <a:rPr lang="en-US" dirty="0" smtClean="0"/>
                  <a:t> case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241" b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026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xperimenta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5B73"/>
      </a:accent1>
      <a:accent2>
        <a:srgbClr val="CD0909"/>
      </a:accent2>
      <a:accent3>
        <a:srgbClr val="3F7830"/>
      </a:accent3>
      <a:accent4>
        <a:srgbClr val="08110B"/>
      </a:accent4>
      <a:accent5>
        <a:srgbClr val="DC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erlin Sans FB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43172</TotalTime>
  <Words>1299</Words>
  <Application>Microsoft Office PowerPoint</Application>
  <PresentationFormat>Widescreen</PresentationFormat>
  <Paragraphs>449</Paragraphs>
  <Slides>31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Berlin Sans FB</vt:lpstr>
      <vt:lpstr>Calibri</vt:lpstr>
      <vt:lpstr>Cambria Math</vt:lpstr>
      <vt:lpstr>Helvetica</vt:lpstr>
      <vt:lpstr>office theme</vt:lpstr>
      <vt:lpstr>Lecture 9 Solving Constraints</vt:lpstr>
      <vt:lpstr>Constraints to SAT</vt:lpstr>
      <vt:lpstr>Constraints to SAT</vt:lpstr>
      <vt:lpstr>Constraints to SAT</vt:lpstr>
      <vt:lpstr>Constraints to SAT</vt:lpstr>
      <vt:lpstr>What about integers</vt:lpstr>
      <vt:lpstr>Eager bit-blasting to CNF</vt:lpstr>
      <vt:lpstr>Embelishments</vt:lpstr>
      <vt:lpstr>Embelishments</vt:lpstr>
      <vt:lpstr>One Hot encoding</vt:lpstr>
      <vt:lpstr>One Hot encoding</vt:lpstr>
      <vt:lpstr>SAT Solver</vt:lpstr>
      <vt:lpstr>SAT Solver</vt:lpstr>
      <vt:lpstr>SAT Solver</vt:lpstr>
      <vt:lpstr>SAT Solver</vt:lpstr>
      <vt:lpstr>SAT Solver</vt:lpstr>
      <vt:lpstr>SAT Solver</vt:lpstr>
      <vt:lpstr>SAT Solver</vt:lpstr>
      <vt:lpstr>SAT Solver</vt:lpstr>
      <vt:lpstr>SAT Solver</vt:lpstr>
      <vt:lpstr>SAT Solver</vt:lpstr>
      <vt:lpstr>SAT Solver</vt:lpstr>
      <vt:lpstr>SAT Solver</vt:lpstr>
      <vt:lpstr>SAT Solver</vt:lpstr>
      <vt:lpstr>SAT Solver</vt:lpstr>
      <vt:lpstr>SAT Solver</vt:lpstr>
      <vt:lpstr>SAT Solver</vt:lpstr>
      <vt:lpstr>Key questions</vt:lpstr>
      <vt:lpstr>Two-literal watching</vt:lpstr>
      <vt:lpstr>VSIDS</vt:lpstr>
      <vt:lpstr>What about Arithmetic?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Armando Solar-Lezama</cp:lastModifiedBy>
  <cp:revision>701</cp:revision>
  <cp:lastPrinted>2014-10-05T11:58:39Z</cp:lastPrinted>
  <dcterms:created xsi:type="dcterms:W3CDTF">2014-09-23T19:26:18Z</dcterms:created>
  <dcterms:modified xsi:type="dcterms:W3CDTF">2018-09-07T15:15:01Z</dcterms:modified>
</cp:coreProperties>
</file>