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36" r:id="rId2"/>
    <p:sldId id="350" r:id="rId3"/>
    <p:sldId id="337" r:id="rId4"/>
    <p:sldId id="338" r:id="rId5"/>
    <p:sldId id="339" r:id="rId6"/>
    <p:sldId id="340" r:id="rId7"/>
    <p:sldId id="354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1" r:id="rId18"/>
    <p:sldId id="352" r:id="rId19"/>
    <p:sldId id="353" r:id="rId20"/>
    <p:sldId id="355" r:id="rId21"/>
    <p:sldId id="356" r:id="rId2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F0B"/>
    <a:srgbClr val="CA703B"/>
    <a:srgbClr val="CFE5C9"/>
    <a:srgbClr val="9AC890"/>
    <a:srgbClr val="C7CEFF"/>
    <a:srgbClr val="7F8AFF"/>
    <a:srgbClr val="FFFFFF"/>
    <a:srgbClr val="000000"/>
    <a:srgbClr val="FF77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80987" autoAdjust="0"/>
  </p:normalViewPr>
  <p:slideViewPr>
    <p:cSldViewPr snapToGrid="0">
      <p:cViewPr varScale="1">
        <p:scale>
          <a:sx n="91" d="100"/>
          <a:sy n="91" d="100"/>
        </p:scale>
        <p:origin x="90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11-03T18:02:23.7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10864 6593 30,'8'-31'31,"0"7"-2,-8 24-9,15-33-6,5 27-4,-20-11-2,0 17-1,0 0 0,29-8-1,-29 8-1,0 0 2,0 0-3,19-16 0,-19 16-1,18-10-1,-18 10 1,35-7-2,-35 7 1,47 13-1,-22 1 0,8 9 0,-2 5 0,2 9 0,-1 8 0,-7 10 0,8 7 0,-6 1 1,-5 9-1,7 1-2,0-3 2,6-1-1,2-5 1,6-1-2,0-10 1,5 1-1,-7-16 1,-8-3 0,-5-6 1,-7-13-1,-21-16 0,27 19-1,-27-19 1,0 0-2,16-29-1,-10-4-1,11 15-5,-17-31-14,31 24-10,-23-18-6,8 6-2,-8-10 1</inkml:trace>
  <inkml:trace contextRef="#ctx0" brushRef="#br0" timeOffset="545.0309">11867 6399 11,'0'0'32,"0"0"1,0 0-2,-6-23-11,6 23-7,0 0-4,0 0-2,-23-10-1,23 10-1,-35 22 0,15 1-3,-19 7 1,-8 20-1,-11 7 0,-14 12 0,-21 11 0,-5 14 0,-5-2-1,-4 2-1,8-10 2,5-8-3,16-11 2,14-13-2,21-14 1,20-17-3,23-21 2,0 0-2,0 0-2,0 0-4,33-12-16,-29-7-11,-4 19-3,19-28 1</inkml:trace>
  <inkml:trace contextRef="#ctx0" brushRef="#br0" timeOffset="16134.9229">10835 7884 26,'0'0'16,"-23"2"-1,23-2 0,-24 16-4,24-16 0,-23 16-2,23-16-2,0 0 0,8 23-2,-8-23 0,0 0-1,19-2 1,-19 2-1,0 0 0,22 6-1,-22-6 0,0 0 0,0 0-1,0 0 1,0 0-2,0 0 1,21 10-1,-21-10 0,29 25-1,-7-3 1,-1 3 0,4 5 0,-1 7 0,1 10-1,-4-2 1,7 11 1,-1 3-1,2-8-1,-6 2 1,5-8-2,-5-6 2,2-6-1,-3-7 0,-22-26-1,21 23 0,-21-23 1,0 0-3,0 0 1,18-21-2,-18 1-3,0 20-15,19-27-14,-9 3-1,0-9 0</inkml:trace>
  <inkml:trace contextRef="#ctx0" brushRef="#br0" timeOffset="16683.9543">11339 7828 29,'0'0'28,"0"-20"-6,0 20-1,0 0-6,0 0-4,0 0-3,-21 39-2,-3-23-2,-3 21 1,-16 2-1,-1 18 0,-19 4-1,-3 19 0,-14-4-1,-5 12-1,1-17 0,16-5-2,11-11 0,18-20-3,37-9-13,10-46-18,39-21-2,21-20-1</inkml:trace>
  <inkml:trace contextRef="#ctx0" brushRef="#br0" timeOffset="35768.0458">18321 9180 18,'0'0'22,"0"0"-3,0 0-1,0 0-3,0 0-3,0 0-2,0 0-2,0 0-2,0 0-1,0 0 0,0 0-2,0 0 1,0-20-2,0 20 1,0 0-2,-10-18 1,10 18-1,0 0 0,0 0 0,0 0-1,0 0 0,0 0-1,16 10 1,-16-10 0,23 18-1,-23-18 1,35 35 0,-13-8-1,7 5 1,10 5 0,-2 0 0,6 10 0,0-4 0,-2 0-1,-1 8 1,-8-10 0,-3 2-1,-4-8 0,-7-9 0,-1-1-2,-17-25-5,20 20-14,-20-20-14,0-32 2,-2 5-2</inkml:trace>
  <inkml:trace contextRef="#ctx0" brushRef="#br0" timeOffset="36277.0749">18835 9076 16,'0'0'30,"0"0"-3,-6 25-9,6-25-8,0 0-3,0 0-2,0 0 0,0 0-1,0 0-1,-23-13 0,23 13 0,-45 29-1,16 6 1,-18 2-1,-3 16 0,-7 2-2,5 10 1,1 3-1,2 4 1,8-5-2,-3-4-2,16 1-2,-7-17-12,12 8-17,0-10 1,5-12-1</inkml:trace>
  <inkml:trace contextRef="#ctx0" brushRef="#br0" timeOffset="107007.1204">13508 13173 17,'4'-20'21,"-4"20"-4,0 0-3,-14-25-4,14 25-1,0 0-4,0 0-2,0 0 0,0 0-1,0 0-1,0 0 0,0 0 1,0 0 0,0 0 0,10 23 1,-10-23-1,22 22 1,-22-22 0,39 37 0,-20-12-1,10 11 0,0 3-1,10 10 1,-9 0-1,7 7-1,-2-5 1,0 4-1,0-8 1,-6-4-2,-2-6 2,-9-4-2,-3-7 1,-3-3 0,-4-3-2,-8-20 0,15 29-2,-15-29-4,12 20-6,-12-20-10,0 0-12,0 0 1</inkml:trace>
  <inkml:trace contextRef="#ctx0" brushRef="#br0" timeOffset="107500.1486">14131 13057 25,'0'0'22,"0"0"-5,0 0-3,0 0-2,-21 0-3,21 0-3,0 0 0,-29 28-2,7-18 0,-5 19-1,-12 2-1,-12 16 0,-19 4-1,-10 8 0,-11 13 0,5-3-2,-7-1 2,9-9-3,22-4-2,7-22-6,42-4-24,13-11-2,0-18 0</inkml:trace>
  <inkml:trace contextRef="#ctx0" brushRef="#br0" timeOffset="291474.6714">18027 10504 18,'0'0'21,"0"0"-1,0 0-3,0 0-1,0 0-1,-29-19-3,29 19-2,0 0-2,0 0 0,-23-4-2,23 4 0,0 0-1,0 0-1,0 0 0,0 0-2,2-20 0,-2 20-1,11-23 1,-7 1-2,2-5 1,0-1-1,0-3 1,3 4 0,-3-1 0,0 7 1,-6 3-1,0 18 1,0 0-1,0-21 1,0 21-1,0 0 1,0 0-1,0 0 0,0 0 0,0 0 0,0 0 0,25 35-1,-25-35 1,28 43 0,-7-20 0,6 16 0,8 1-1,4 5 1,8 11-1,6-1 1,11 6-1,0 3 1,8-1-1,-6 3-1,-11 1 2,3-10-2,-9-1 2,-14-14-2,-10-5 2,-7-6-2,-10-11 2,-8-20-2,0 0 1,0 0-1,0 0-2,15-22 0,-15 22-3,0-37-2,0 37-13,6-29-12,-6 29-7,6-24 0,-6 24 1</inkml:trace>
  <inkml:trace contextRef="#ctx0" brushRef="#br0" timeOffset="291961.6992">19005 10217 46,'0'0'37,"-26"-12"1,26 12-15,-43 8-9,43-8-5,-50 19-1,15 5-2,-24 13-2,-13 16-1,-37 25-1,-17 26 0,-32 15 0,-21 24-1,-8 11 1,-4 3-2,22-12 0,36-28-5,69-17-15,29-75-11,103-42-9,63-67-2,91-57-1</inkml:trace>
  <inkml:trace contextRef="#ctx0" brushRef="#br0" timeOffset="361429.6726">8374 12983 13,'12'-20'21,"-12"20"-5,9-37-4,-9 37-3,0-23-1,0 23 1,0 0-2,0 0-1,0 0 0,0 0-1,-21-12-1,21 12 0,0 0-1,0 0 0,0 0 0,0 0-1,0 0 0,0 0 1,12 20-2,-12-20 1,7 25-1,-3-7 1,2 1-1,8 3 0,1-1 0,5 5 0,-1-1 0,-1 6 0,1-1 0,-3 7 0,3 2-1,-9 6 0,2-2 1,-4 8-1,1-2 0,3 2 0,-4 6 1,5-9-1,-3 7 1,-12-4-1,-10 2 0,-17 2-1,-8-4 2,-13-6-2,1-2 0,-2-4 0,5-4-2,7-19-3,43 11-22,-4-27-7,52-8-4,12-15 1</inkml:trace>
  <inkml:trace contextRef="#ctx0" brushRef="#br0" timeOffset="362369.7264">5549 12928 10,'0'0'31,"0"0"-3,0 0-7,0 0-10,0 0-1,0 0-1,0 0-2,-31 4-1,23 20 1,-21-7-2,1 20-1,-18 3 0,-1 20-1,-6 3-1,-1 11 0,7 12 0,8-6-2,10 7 1,15-1-1,20-4 1,14-6-1,15-2 0,17-9 0,20-4-2,4-16-4,26 11-21,-15-26-8,5-5-5,-5-13 0</inkml:trace>
  <inkml:trace contextRef="#ctx0" brushRef="#br0" timeOffset="363390.7848">9805 12932 4,'0'0'27,"0"0"-8,0 0-6,16-14-5,-16 14-2,27-7-2,-27 7 1,17-4-2,-17 4 0,0 0 0,0 0 1,0 0 0,0 0 1,0 0 0,0 0-1,0 0-1,0 0 0,0 0 0,0 0 0,-17-18-2,17 18 1,0 0-1,-27 10 0,11 2 0,-5-1 0,-7 9 0,-1 1 1,-12 7-1,4 9 0,-6 6 0,4 10 1,-9 6-1,11 15 0,2 12 1,9 10-2,11 2 1,21 5-1,15-3 0,16-12-1,20-15 0,7-21-6,29-3-21,-17-37-8,4-16-2</inkml:trace>
  <inkml:trace contextRef="#ctx0" brushRef="#br0" timeOffset="364246.8337">12252 12969 0,'-25'12'19,"25"-12"-3,0 0-1,0 0-3,0 0-1,0 0-1,0 0-1,0 0 4,0 0-8,0 0-1,18 16 0,-18-16 0,23 21-1,0-7 1,10-4-1,12 9 0,-2 1-1,12 17 0,-5 4 0,7 12 0,-13 10-1,-5 17 0,-19 6 0,-12 10-1,-10 7 1,-10 5 0,-11-6-1,-5 1 0,-3-9 1,-10-4-1,4-13-1,2-13 0,4-9-3,-2-26-4,31 3-21,2-32-8,0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11-03T18:27:00.7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22441 17108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B0CA21C-B112-4BD8-B9E9-462888A52112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A80BC8A-3D2D-4399-A152-F8F7638B0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BC8A-3D2D-4399-A152-F8F7638B02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3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7284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97338"/>
            <a:ext cx="9144000" cy="8604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29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0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4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6869903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494" y="1825625"/>
            <a:ext cx="9761306" cy="4351338"/>
          </a:xfrm>
        </p:spPr>
        <p:txBody>
          <a:bodyPr/>
          <a:lstStyle>
            <a:lvl1pPr>
              <a:buClr>
                <a:schemeClr val="bg1"/>
              </a:buClr>
              <a:buSzPct val="25000"/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871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31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0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50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25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3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8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6B1FC-33B3-4A41-B046-2D6AAAB3391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3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675" r:id="rId4"/>
    <p:sldLayoutId id="2147483676" r:id="rId5"/>
    <p:sldLayoutId id="2147483677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7283"/>
            <a:ext cx="9144000" cy="3336799"/>
          </a:xfrm>
        </p:spPr>
        <p:txBody>
          <a:bodyPr>
            <a:normAutofit/>
          </a:bodyPr>
          <a:lstStyle/>
          <a:p>
            <a:r>
              <a:rPr lang="en-US" dirty="0" smtClean="0"/>
              <a:t>Separation Logic Tutorial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Armando Solar-Lezama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 of heap predicates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9144000" cy="838200"/>
          </a:xfrm>
        </p:spPr>
        <p:txBody>
          <a:bodyPr/>
          <a:lstStyle/>
          <a:p>
            <a:r>
              <a:rPr lang="en-US" dirty="0" smtClean="0"/>
              <a:t>Which assertions are valid?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2249158"/>
            <a:ext cx="5148263" cy="443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368640" y="2253720"/>
              <a:ext cx="4997520" cy="2890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7120" y="2241840"/>
                <a:ext cx="5016240" cy="291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493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450" y="166688"/>
            <a:ext cx="8972550" cy="1096962"/>
          </a:xfrm>
        </p:spPr>
        <p:txBody>
          <a:bodyPr/>
          <a:lstStyle/>
          <a:p>
            <a:r>
              <a:rPr lang="en-US" dirty="0" smtClean="0"/>
              <a:t>Describing data-structures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does this heap describe?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⟼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𝑜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∗(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𝑜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𝑜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971801" y="3175958"/>
            <a:ext cx="3212479" cy="927174"/>
            <a:chOff x="1447800" y="3175958"/>
            <a:chExt cx="3212479" cy="927174"/>
          </a:xfrm>
        </p:grpSpPr>
        <p:sp>
          <p:nvSpPr>
            <p:cNvPr id="4" name="Rectangle 3"/>
            <p:cNvSpPr/>
            <p:nvPr/>
          </p:nvSpPr>
          <p:spPr bwMode="auto">
            <a:xfrm>
              <a:off x="1447800" y="3200400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latin typeface="Consolas" pitchFamily="49" charset="0"/>
                </a:rPr>
                <a:t>a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5206" y="3200400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latin typeface="Consolas" pitchFamily="49" charset="0"/>
                </a:rPr>
                <a:t>o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508794" y="3175958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latin typeface="Consolas" pitchFamily="49" charset="0"/>
                </a:rPr>
                <a:t>b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886200" y="3175958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latin typeface="Consolas" pitchFamily="49" charset="0"/>
                </a:rPr>
                <a:t>-o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17496" y="373380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3733800"/>
              <a:ext cx="516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x+1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90800" y="3200400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...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17005" y="3633158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x+o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06547" y="3669268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x+o+1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0165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Proofs Rules for Separation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Axioms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30" y="2588173"/>
            <a:ext cx="9223364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0" y="12954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200" dirty="0"/>
              <a:t>Copied from the paper by </a:t>
            </a:r>
            <a:r>
              <a:rPr lang="en-US" sz="1200" dirty="0" err="1"/>
              <a:t>O’Hearn</a:t>
            </a:r>
            <a:r>
              <a:rPr lang="en-US" sz="1200" dirty="0"/>
              <a:t>, Reynolds and Yang</a:t>
            </a:r>
          </a:p>
        </p:txBody>
      </p:sp>
    </p:spTree>
    <p:extLst>
      <p:ext uri="{BB962C8B-B14F-4D97-AF65-F5344CB8AC3E}">
        <p14:creationId xmlns:p14="http://schemas.microsoft.com/office/powerpoint/2010/main" val="22243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Rules for Separation Logic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13"/>
          <a:stretch/>
        </p:blipFill>
        <p:spPr bwMode="auto">
          <a:xfrm>
            <a:off x="2397162" y="1811032"/>
            <a:ext cx="7391400" cy="203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06209"/>
            <a:ext cx="7114332" cy="36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886200" y="4054948"/>
                <a:ext cx="3587136" cy="745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{∃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}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𝐹𝑟𝑒𝑒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054948"/>
                <a:ext cx="3587136" cy="7456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096000" y="12954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200" dirty="0"/>
              <a:t>Copied from the paper by </a:t>
            </a:r>
            <a:r>
              <a:rPr lang="en-US" sz="1200" dirty="0" err="1"/>
              <a:t>O’Hearn</a:t>
            </a:r>
            <a:r>
              <a:rPr lang="en-US" sz="1200" dirty="0"/>
              <a:t>, Reynolds and Yang</a:t>
            </a:r>
          </a:p>
        </p:txBody>
      </p:sp>
    </p:spTree>
    <p:extLst>
      <p:ext uri="{BB962C8B-B14F-4D97-AF65-F5344CB8AC3E}">
        <p14:creationId xmlns:p14="http://schemas.microsoft.com/office/powerpoint/2010/main" val="11545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Cycle Free Data-structures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447800"/>
            <a:ext cx="788158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602760" y="6158880"/>
              <a:ext cx="360" cy="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93400" y="614952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/>
          <p:cNvSpPr/>
          <p:nvPr/>
        </p:nvSpPr>
        <p:spPr>
          <a:xfrm>
            <a:off x="6096000" y="12954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200" dirty="0"/>
              <a:t>Copied from the paper by </a:t>
            </a:r>
            <a:r>
              <a:rPr lang="en-US" sz="1200" dirty="0" err="1"/>
              <a:t>O’Hearn</a:t>
            </a:r>
            <a:r>
              <a:rPr lang="en-US" sz="1200" dirty="0"/>
              <a:t>, Reynolds and Yang</a:t>
            </a:r>
          </a:p>
        </p:txBody>
      </p:sp>
    </p:spTree>
    <p:extLst>
      <p:ext uri="{BB962C8B-B14F-4D97-AF65-F5344CB8AC3E}">
        <p14:creationId xmlns:p14="http://schemas.microsoft.com/office/powerpoint/2010/main" val="150827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9" y="2514600"/>
            <a:ext cx="850582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886185" y="3234907"/>
            <a:ext cx="7927848" cy="172172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Consolas" pitchFamily="49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06752" y="3313731"/>
            <a:ext cx="7927848" cy="1295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Consolas" pitchFamily="49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06752" y="3200400"/>
            <a:ext cx="7927848" cy="6822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7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371601"/>
            <a:ext cx="7072313" cy="527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514600" y="2012080"/>
            <a:ext cx="7927848" cy="202652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Consolas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514600" y="1981200"/>
            <a:ext cx="7927848" cy="1752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Consolas" pitchFamily="49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514600" y="1981200"/>
            <a:ext cx="7927848" cy="144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Consolas" pitchFamily="49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14600" y="1981200"/>
            <a:ext cx="7927848" cy="114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Consolas" pitchFamily="49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14600" y="1905000"/>
            <a:ext cx="7927848" cy="8763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Consolas" pitchFamily="49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514600" y="1905000"/>
            <a:ext cx="7927848" cy="571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Consolas" pitchFamily="49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362200" y="4648201"/>
            <a:ext cx="6172200" cy="19956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6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Resources, Concurrency and Local Reasoning</a:t>
            </a:r>
          </a:p>
          <a:p>
            <a:pPr lvl="1"/>
            <a:r>
              <a:rPr lang="en-US" dirty="0" smtClean="0"/>
              <a:t>By Peter </a:t>
            </a:r>
            <a:r>
              <a:rPr lang="en-US" dirty="0" err="1" smtClean="0"/>
              <a:t>O’Hearn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59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Disjoint Concurrency Rule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173" y="2265965"/>
            <a:ext cx="72961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63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2057400"/>
            <a:ext cx="56007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Axiomatic Semantics of IMP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Derivation rules for each language construct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 be combined together with the </a:t>
            </a:r>
            <a:r>
              <a:rPr lang="en-US" u="sng" dirty="0" smtClean="0"/>
              <a:t>rule of consequence</a:t>
            </a:r>
            <a:endParaRPr lang="en-US" u="sng" dirty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2400300"/>
            <a:ext cx="3009900" cy="838200"/>
          </a:xfrm>
          <a:prstGeom prst="rect">
            <a:avLst/>
          </a:prstGeom>
          <a:noFill/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524001" y="11107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4050" y="2552701"/>
            <a:ext cx="4933950" cy="828675"/>
          </a:xfrm>
          <a:prstGeom prst="rect">
            <a:avLst/>
          </a:prstGeom>
          <a:noFill/>
        </p:spPr>
      </p:pic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1524001" y="11012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59946" y="3899079"/>
            <a:ext cx="3848100" cy="828675"/>
          </a:xfrm>
          <a:prstGeom prst="rect">
            <a:avLst/>
          </a:prstGeom>
          <a:noFill/>
        </p:spPr>
      </p:pic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1524001" y="11012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0406" y="3886814"/>
            <a:ext cx="3343275" cy="828675"/>
          </a:xfrm>
          <a:prstGeom prst="rect">
            <a:avLst/>
          </a:prstGeom>
          <a:noFill/>
        </p:spPr>
      </p:pic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1524001" y="11012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7357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5250" y="5913438"/>
            <a:ext cx="3962400" cy="838200"/>
          </a:xfrm>
          <a:prstGeom prst="rect">
            <a:avLst/>
          </a:prstGeom>
          <a:noFill/>
        </p:spPr>
      </p:pic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1524001" y="11107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853" y="3843757"/>
            <a:ext cx="2005758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8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Mergesort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651" y="1354752"/>
            <a:ext cx="5450271" cy="2751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217" y="4220334"/>
            <a:ext cx="7537999" cy="242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Mergesort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75" y="2260052"/>
            <a:ext cx="105537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8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</a:t>
            </a:r>
            <a:r>
              <a:rPr lang="en-US" dirty="0"/>
              <a:t>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See: “Local Reasoning about Programs that Alter Data Structures”</a:t>
            </a:r>
          </a:p>
          <a:p>
            <a:pPr lvl="2"/>
            <a:r>
              <a:rPr lang="en-US" dirty="0" smtClean="0"/>
              <a:t>By </a:t>
            </a:r>
            <a:r>
              <a:rPr lang="en-US" dirty="0" err="1" smtClean="0"/>
              <a:t>O’Hearn</a:t>
            </a:r>
            <a:r>
              <a:rPr lang="en-US" dirty="0" smtClean="0"/>
              <a:t>, Reynolds and Yang</a:t>
            </a:r>
          </a:p>
          <a:p>
            <a:endParaRPr lang="en-US" dirty="0"/>
          </a:p>
          <a:p>
            <a:r>
              <a:rPr lang="en-US" dirty="0" smtClean="0"/>
              <a:t>Key idea: </a:t>
            </a:r>
          </a:p>
          <a:p>
            <a:pPr lvl="1"/>
            <a:r>
              <a:rPr lang="en-US" dirty="0" smtClean="0"/>
              <a:t>Break the heap into </a:t>
            </a:r>
            <a:r>
              <a:rPr lang="en-US" u="sng" dirty="0" smtClean="0"/>
              <a:t>disjoint</a:t>
            </a:r>
            <a:r>
              <a:rPr lang="en-US" dirty="0" smtClean="0"/>
              <a:t> pieces</a:t>
            </a:r>
          </a:p>
          <a:p>
            <a:pPr lvl="1"/>
            <a:r>
              <a:rPr lang="en-US" dirty="0" smtClean="0"/>
              <a:t>Focus on a few small pieces at a time</a:t>
            </a:r>
          </a:p>
          <a:p>
            <a:pPr lvl="1"/>
            <a:r>
              <a:rPr lang="en-US" dirty="0" smtClean="0"/>
              <a:t>Statements affect one piece at a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0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language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295400"/>
                <a:ext cx="9144000" cy="5410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Imp + extensions</a:t>
                </a:r>
                <a:endParaRPr lang="en-US" dirty="0"/>
              </a:p>
              <a:p>
                <a:pPr lvl="1"/>
                <a:r>
                  <a:rPr lang="en-US" dirty="0" err="1" smtClean="0"/>
                  <a:t>Stmt</a:t>
                </a:r>
                <a:r>
                  <a:rPr lang="en-US" dirty="0" smtClean="0"/>
                  <a:t> 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𝑐𝑜𝑛𝑠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1,…,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𝑒𝑘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𝑑𝑖𝑠𝑝𝑜𝑠𝑒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Operational Semantics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𝐼𝑛𝑡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𝑁𝑎𝑡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𝐼𝑛𝑡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⊥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𝐼𝑛𝑡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⟦"/>
                                <m:endChr m:val="⟧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𝑐𝑜𝑛𝑠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…,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𝑑𝑜𝑚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)+1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𝑑𝑖𝑠𝑝𝑜𝑠𝑒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→ }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295400"/>
                <a:ext cx="9144000" cy="5410200"/>
              </a:xfrm>
              <a:blipFill>
                <a:blip r:embed="rId2"/>
                <a:stretch>
                  <a:fillRect t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36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Logic: Notation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295400"/>
                <a:ext cx="9144000" cy="5562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Heaps are described by predicates in the following language:</a:t>
                </a:r>
              </a:p>
              <a:p>
                <a:endParaRPr lang="en-US" dirty="0"/>
              </a:p>
              <a:p>
                <a:r>
                  <a:rPr lang="en-US" dirty="0" err="1" smtClean="0"/>
                  <a:t>emp</a:t>
                </a:r>
                <a:r>
                  <a:rPr lang="en-US" dirty="0" smtClean="0"/>
                  <a:t> := The heap is empty</a:t>
                </a:r>
              </a:p>
              <a:p>
                <a:pPr lvl="1"/>
                <a:r>
                  <a:rPr lang="en-US" dirty="0" smtClean="0"/>
                  <a:t>There are no cells in this heap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 := The heap has exactly one cell. </a:t>
                </a:r>
              </a:p>
              <a:p>
                <a:pPr lvl="1"/>
                <a:r>
                  <a:rPr lang="en-US" dirty="0" smtClean="0"/>
                  <a:t>This cell is at location x</a:t>
                </a:r>
              </a:p>
              <a:p>
                <a:pPr lvl="1"/>
                <a:r>
                  <a:rPr lang="en-US" dirty="0" smtClean="0"/>
                  <a:t>This cell stores the value y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A * B  := </a:t>
                </a:r>
                <a:r>
                  <a:rPr lang="en-US" dirty="0"/>
                  <a:t>H</a:t>
                </a:r>
                <a:r>
                  <a:rPr lang="en-US" dirty="0" smtClean="0"/>
                  <a:t>eap can be partitioned into two </a:t>
                </a:r>
                <a:r>
                  <a:rPr lang="en-US" u="sng" dirty="0" smtClean="0"/>
                  <a:t>disjoint </a:t>
                </a:r>
                <a:r>
                  <a:rPr lang="en-US" dirty="0" smtClean="0"/>
                  <a:t>regions, </a:t>
                </a:r>
              </a:p>
              <a:p>
                <a:pPr lvl="1"/>
                <a:r>
                  <a:rPr lang="en-US" dirty="0" smtClean="0"/>
                  <a:t>one region where A is true, </a:t>
                </a:r>
              </a:p>
              <a:p>
                <a:pPr lvl="1"/>
                <a:r>
                  <a:rPr lang="en-US" dirty="0" smtClean="0"/>
                  <a:t>one region where B is true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295400"/>
                <a:ext cx="9144000" cy="5562600"/>
              </a:xfrm>
              <a:blipFill>
                <a:blip r:embed="rId2"/>
                <a:stretch>
                  <a:fillRect t="-2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43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Formalizing the notation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r="5890"/>
          <a:stretch/>
        </p:blipFill>
        <p:spPr bwMode="auto">
          <a:xfrm>
            <a:off x="1720847" y="1828800"/>
            <a:ext cx="8971472" cy="404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209800" y="6104399"/>
                <a:ext cx="37706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#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≡ </m:t>
                    </m:r>
                  </m:oMath>
                </a14:m>
                <a:r>
                  <a:rPr lang="en-US" sz="1600" dirty="0"/>
                  <a:t>Domains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 are disjoint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1600" dirty="0"/>
                  <a:t> Union of disjoint heaps</a:t>
                </a:r>
                <a:endParaRPr lang="en-US" sz="16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6104399"/>
                <a:ext cx="3770648" cy="584775"/>
              </a:xfrm>
              <a:prstGeom prst="rect">
                <a:avLst/>
              </a:prstGeom>
              <a:blipFill>
                <a:blip r:embed="rId3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096000" y="12954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200" dirty="0"/>
              <a:t>Copied from the paper by </a:t>
            </a:r>
            <a:r>
              <a:rPr lang="en-US" sz="1200" dirty="0" err="1"/>
              <a:t>O’Hearn</a:t>
            </a:r>
            <a:r>
              <a:rPr lang="en-US" sz="1200" dirty="0"/>
              <a:t>, Reynolds and Yang</a:t>
            </a:r>
          </a:p>
        </p:txBody>
      </p:sp>
    </p:spTree>
    <p:extLst>
      <p:ext uri="{BB962C8B-B14F-4D97-AF65-F5344CB8AC3E}">
        <p14:creationId xmlns:p14="http://schemas.microsoft.com/office/powerpoint/2010/main" val="20310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more definitions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904" y="1991381"/>
            <a:ext cx="8440133" cy="6601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235669" y="2918840"/>
                <a:ext cx="40043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⟼10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→∗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⟼10</m:t>
                        </m:r>
                      </m:e>
                    </m:d>
                  </m:oMath>
                </a14:m>
                <a:r>
                  <a:rPr lang="en-US" sz="2000" dirty="0" smtClean="0"/>
                  <a:t>*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669" y="2918840"/>
                <a:ext cx="4004301" cy="400110"/>
              </a:xfrm>
              <a:prstGeom prst="rect">
                <a:avLst/>
              </a:prstGeom>
              <a:blipFill>
                <a:blip r:embed="rId3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776" y="4143295"/>
            <a:ext cx="6211159" cy="20262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3435" y="3681630"/>
            <a:ext cx="248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Some useful rules: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484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additional shorthand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4648200"/>
            <a:ext cx="9144000" cy="1143000"/>
          </a:xfrm>
        </p:spPr>
        <p:txBody>
          <a:bodyPr/>
          <a:lstStyle/>
          <a:p>
            <a:r>
              <a:rPr lang="en-US" dirty="0" smtClean="0"/>
              <a:t>An interesting property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35752"/>
            <a:ext cx="86868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257800"/>
            <a:ext cx="49530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8305800" y="3429000"/>
            <a:ext cx="21336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Consolas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12954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200" dirty="0"/>
              <a:t>Copied from the paper by </a:t>
            </a:r>
            <a:r>
              <a:rPr lang="en-US" sz="1200" dirty="0" err="1"/>
              <a:t>O’Hearn</a:t>
            </a:r>
            <a:r>
              <a:rPr lang="en-US" sz="1200" dirty="0"/>
              <a:t>, Reynolds and Yang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242" y="3224630"/>
            <a:ext cx="3547898" cy="6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 of heap predicates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9144000" cy="838200"/>
          </a:xfrm>
        </p:spPr>
        <p:txBody>
          <a:bodyPr/>
          <a:lstStyle/>
          <a:p>
            <a:r>
              <a:rPr lang="en-US" dirty="0" smtClean="0"/>
              <a:t>Which assertions are valid?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2249158"/>
            <a:ext cx="5148263" cy="443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0" y="639633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200" dirty="0"/>
              <a:t>Copied from the paper by </a:t>
            </a:r>
            <a:r>
              <a:rPr lang="en-US" sz="1200" dirty="0" err="1"/>
              <a:t>O’Hearn</a:t>
            </a:r>
            <a:r>
              <a:rPr lang="en-US" sz="1200" dirty="0"/>
              <a:t>, Reynolds and Yang</a:t>
            </a:r>
          </a:p>
        </p:txBody>
      </p:sp>
    </p:spTree>
    <p:extLst>
      <p:ext uri="{BB962C8B-B14F-4D97-AF65-F5344CB8AC3E}">
        <p14:creationId xmlns:p14="http://schemas.microsoft.com/office/powerpoint/2010/main" val="34032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perimental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5B73"/>
      </a:accent1>
      <a:accent2>
        <a:srgbClr val="CD0909"/>
      </a:accent2>
      <a:accent3>
        <a:srgbClr val="3F7830"/>
      </a:accent3>
      <a:accent4>
        <a:srgbClr val="08110B"/>
      </a:accent4>
      <a:accent5>
        <a:srgbClr val="DC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Berlin Sans FB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56269</TotalTime>
  <Words>296</Words>
  <Application>Microsoft Office PowerPoint</Application>
  <PresentationFormat>Widescreen</PresentationFormat>
  <Paragraphs>89</Paragraphs>
  <Slides>21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Berlin Sans FB</vt:lpstr>
      <vt:lpstr>Calibri</vt:lpstr>
      <vt:lpstr>Cambria Math</vt:lpstr>
      <vt:lpstr>Consolas</vt:lpstr>
      <vt:lpstr>office theme</vt:lpstr>
      <vt:lpstr>Separation Logic Tutorial</vt:lpstr>
      <vt:lpstr>Axiomatic Semantics of IMP</vt:lpstr>
      <vt:lpstr>Separation logic</vt:lpstr>
      <vt:lpstr>The language</vt:lpstr>
      <vt:lpstr>Separation Logic: Notation</vt:lpstr>
      <vt:lpstr>Formalizing the notation</vt:lpstr>
      <vt:lpstr>A few more definitions</vt:lpstr>
      <vt:lpstr>Some additional shorthand</vt:lpstr>
      <vt:lpstr>Algebra of heap predicates</vt:lpstr>
      <vt:lpstr>Algebra of heap predicates</vt:lpstr>
      <vt:lpstr>Describing data-structures</vt:lpstr>
      <vt:lpstr>Proofs Rules for Separation Logic</vt:lpstr>
      <vt:lpstr>Proof Rules for Separation Logic</vt:lpstr>
      <vt:lpstr>More Cycle Free Data-structures</vt:lpstr>
      <vt:lpstr>Examples</vt:lpstr>
      <vt:lpstr>Examples</vt:lpstr>
      <vt:lpstr>Concurrency</vt:lpstr>
      <vt:lpstr>Disjoint Concurrency Rule</vt:lpstr>
      <vt:lpstr>Simple Example</vt:lpstr>
      <vt:lpstr>Mergesort</vt:lpstr>
      <vt:lpstr>Mergesort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Armando Solar-Lezama</dc:creator>
  <cp:lastModifiedBy>Armando Solar-Lezama</cp:lastModifiedBy>
  <cp:revision>777</cp:revision>
  <cp:lastPrinted>2015-02-26T04:09:31Z</cp:lastPrinted>
  <dcterms:created xsi:type="dcterms:W3CDTF">2014-09-23T19:26:18Z</dcterms:created>
  <dcterms:modified xsi:type="dcterms:W3CDTF">2018-10-04T14:41:10Z</dcterms:modified>
</cp:coreProperties>
</file>