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477" r:id="rId2"/>
    <p:sldId id="336" r:id="rId3"/>
    <p:sldId id="535" r:id="rId4"/>
    <p:sldId id="536" r:id="rId5"/>
    <p:sldId id="478" r:id="rId6"/>
    <p:sldId id="479" r:id="rId7"/>
    <p:sldId id="490" r:id="rId8"/>
    <p:sldId id="489" r:id="rId9"/>
    <p:sldId id="488" r:id="rId10"/>
    <p:sldId id="492" r:id="rId11"/>
    <p:sldId id="491" r:id="rId12"/>
    <p:sldId id="493" r:id="rId13"/>
    <p:sldId id="503" r:id="rId14"/>
    <p:sldId id="506" r:id="rId15"/>
    <p:sldId id="507" r:id="rId16"/>
    <p:sldId id="494" r:id="rId17"/>
    <p:sldId id="495" r:id="rId18"/>
    <p:sldId id="497" r:id="rId19"/>
    <p:sldId id="498" r:id="rId20"/>
    <p:sldId id="499" r:id="rId21"/>
    <p:sldId id="496" r:id="rId22"/>
    <p:sldId id="541" r:id="rId23"/>
    <p:sldId id="542" r:id="rId24"/>
    <p:sldId id="504" r:id="rId25"/>
    <p:sldId id="531" r:id="rId26"/>
    <p:sldId id="516" r:id="rId27"/>
    <p:sldId id="517" r:id="rId28"/>
    <p:sldId id="518" r:id="rId29"/>
    <p:sldId id="522" r:id="rId30"/>
    <p:sldId id="523" r:id="rId31"/>
    <p:sldId id="524" r:id="rId32"/>
    <p:sldId id="525" r:id="rId33"/>
    <p:sldId id="526" r:id="rId34"/>
    <p:sldId id="527" r:id="rId35"/>
    <p:sldId id="528" r:id="rId36"/>
    <p:sldId id="529" r:id="rId37"/>
    <p:sldId id="530" r:id="rId38"/>
    <p:sldId id="532" r:id="rId39"/>
    <p:sldId id="533" r:id="rId40"/>
    <p:sldId id="534" r:id="rId41"/>
    <p:sldId id="540" r:id="rId42"/>
    <p:sldId id="537" r:id="rId43"/>
    <p:sldId id="538" r:id="rId44"/>
    <p:sldId id="539"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F0B"/>
    <a:srgbClr val="CA703B"/>
    <a:srgbClr val="CFE5C9"/>
    <a:srgbClr val="9AC890"/>
    <a:srgbClr val="C7CEFF"/>
    <a:srgbClr val="7F8AFF"/>
    <a:srgbClr val="FFFFFF"/>
    <a:srgbClr val="000000"/>
    <a:srgbClr val="FF77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78712" autoAdjust="0"/>
  </p:normalViewPr>
  <p:slideViewPr>
    <p:cSldViewPr snapToGrid="0">
      <p:cViewPr varScale="1">
        <p:scale>
          <a:sx n="81" d="100"/>
          <a:sy n="81" d="100"/>
        </p:scale>
        <p:origin x="594"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kcheung:Desktop:pldiExperi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1751553863824"/>
          <c:y val="2.82580562846311E-2"/>
          <c:w val="0.83200972434725295"/>
          <c:h val="0.79320832492092297"/>
        </c:manualLayout>
      </c:layout>
      <c:scatterChart>
        <c:scatterStyle val="lineMarker"/>
        <c:varyColors val="0"/>
        <c:ser>
          <c:idx val="0"/>
          <c:order val="0"/>
          <c:tx>
            <c:strRef>
              <c:f>join!$B$1</c:f>
              <c:strCache>
                <c:ptCount val="1"/>
                <c:pt idx="0">
                  <c:v>original </c:v>
                </c:pt>
              </c:strCache>
            </c:strRef>
          </c:tx>
          <c:xVal>
            <c:numRef>
              <c:f>join!$A$2:$A$7</c:f>
              <c:numCache>
                <c:formatCode>General</c:formatCode>
                <c:ptCount val="6"/>
                <c:pt idx="0">
                  <c:v>1000</c:v>
                </c:pt>
                <c:pt idx="1">
                  <c:v>5000</c:v>
                </c:pt>
                <c:pt idx="2">
                  <c:v>10000</c:v>
                </c:pt>
                <c:pt idx="3">
                  <c:v>50000</c:v>
                </c:pt>
                <c:pt idx="4">
                  <c:v>80000</c:v>
                </c:pt>
                <c:pt idx="5">
                  <c:v>100000</c:v>
                </c:pt>
              </c:numCache>
            </c:numRef>
          </c:xVal>
          <c:yVal>
            <c:numRef>
              <c:f>join!$B$2:$B$7</c:f>
              <c:numCache>
                <c:formatCode>General</c:formatCode>
                <c:ptCount val="6"/>
                <c:pt idx="0">
                  <c:v>800</c:v>
                </c:pt>
                <c:pt idx="1">
                  <c:v>2100</c:v>
                </c:pt>
                <c:pt idx="2">
                  <c:v>5000</c:v>
                </c:pt>
                <c:pt idx="3">
                  <c:v>150000</c:v>
                </c:pt>
                <c:pt idx="4">
                  <c:v>700000</c:v>
                </c:pt>
                <c:pt idx="5">
                  <c:v>900000</c:v>
                </c:pt>
              </c:numCache>
            </c:numRef>
          </c:yVal>
          <c:smooth val="0"/>
          <c:extLst>
            <c:ext xmlns:c16="http://schemas.microsoft.com/office/drawing/2014/chart" uri="{C3380CC4-5D6E-409C-BE32-E72D297353CC}">
              <c16:uniqueId val="{00000000-08FC-40CB-9450-D4E9F5934B43}"/>
            </c:ext>
          </c:extLst>
        </c:ser>
        <c:ser>
          <c:idx val="1"/>
          <c:order val="1"/>
          <c:tx>
            <c:strRef>
              <c:f>join!$C$1</c:f>
              <c:strCache>
                <c:ptCount val="1"/>
                <c:pt idx="0">
                  <c:v>inferred</c:v>
                </c:pt>
              </c:strCache>
            </c:strRef>
          </c:tx>
          <c:xVal>
            <c:numRef>
              <c:f>join!$A$2:$A$7</c:f>
              <c:numCache>
                <c:formatCode>General</c:formatCode>
                <c:ptCount val="6"/>
                <c:pt idx="0">
                  <c:v>1000</c:v>
                </c:pt>
                <c:pt idx="1">
                  <c:v>5000</c:v>
                </c:pt>
                <c:pt idx="2">
                  <c:v>10000</c:v>
                </c:pt>
                <c:pt idx="3">
                  <c:v>50000</c:v>
                </c:pt>
                <c:pt idx="4">
                  <c:v>80000</c:v>
                </c:pt>
                <c:pt idx="5">
                  <c:v>100000</c:v>
                </c:pt>
              </c:numCache>
            </c:numRef>
          </c:xVal>
          <c:yVal>
            <c:numRef>
              <c:f>join!$C$2:$C$7</c:f>
              <c:numCache>
                <c:formatCode>General</c:formatCode>
                <c:ptCount val="6"/>
                <c:pt idx="0">
                  <c:v>350</c:v>
                </c:pt>
                <c:pt idx="1">
                  <c:v>500</c:v>
                </c:pt>
                <c:pt idx="2">
                  <c:v>490</c:v>
                </c:pt>
                <c:pt idx="3">
                  <c:v>950</c:v>
                </c:pt>
                <c:pt idx="4">
                  <c:v>1100</c:v>
                </c:pt>
                <c:pt idx="5">
                  <c:v>1300</c:v>
                </c:pt>
              </c:numCache>
            </c:numRef>
          </c:yVal>
          <c:smooth val="0"/>
          <c:extLst>
            <c:ext xmlns:c16="http://schemas.microsoft.com/office/drawing/2014/chart" uri="{C3380CC4-5D6E-409C-BE32-E72D297353CC}">
              <c16:uniqueId val="{00000001-08FC-40CB-9450-D4E9F5934B43}"/>
            </c:ext>
          </c:extLst>
        </c:ser>
        <c:dLbls>
          <c:showLegendKey val="0"/>
          <c:showVal val="0"/>
          <c:showCatName val="0"/>
          <c:showSerName val="0"/>
          <c:showPercent val="0"/>
          <c:showBubbleSize val="0"/>
        </c:dLbls>
        <c:axId val="309892056"/>
        <c:axId val="309890880"/>
      </c:scatterChart>
      <c:valAx>
        <c:axId val="309892056"/>
        <c:scaling>
          <c:orientation val="minMax"/>
          <c:max val="100000"/>
        </c:scaling>
        <c:delete val="0"/>
        <c:axPos val="b"/>
        <c:title>
          <c:tx>
            <c:rich>
              <a:bodyPr/>
              <a:lstStyle/>
              <a:p>
                <a:pPr>
                  <a:defRPr/>
                </a:pPr>
                <a:r>
                  <a:rPr lang="en-US"/>
                  <a:t>Number of roles / users in DB</a:t>
                </a:r>
              </a:p>
            </c:rich>
          </c:tx>
          <c:layout/>
          <c:overlay val="0"/>
        </c:title>
        <c:numFmt formatCode="[&gt;=1000]0,&quot;K&quot;;0" sourceLinked="0"/>
        <c:majorTickMark val="out"/>
        <c:minorTickMark val="none"/>
        <c:tickLblPos val="nextTo"/>
        <c:crossAx val="309890880"/>
        <c:crosses val="autoZero"/>
        <c:crossBetween val="midCat"/>
        <c:majorUnit val="20000"/>
      </c:valAx>
      <c:valAx>
        <c:axId val="309890880"/>
        <c:scaling>
          <c:logBase val="10"/>
          <c:orientation val="minMax"/>
          <c:max val="1100000"/>
          <c:min val="100"/>
        </c:scaling>
        <c:delete val="0"/>
        <c:axPos val="l"/>
        <c:majorGridlines/>
        <c:title>
          <c:tx>
            <c:rich>
              <a:bodyPr rot="-5400000" vert="horz"/>
              <a:lstStyle/>
              <a:p>
                <a:pPr>
                  <a:defRPr/>
                </a:pPr>
                <a:r>
                  <a:rPr lang="en-US"/>
                  <a:t>Page load time (ms)</a:t>
                </a:r>
              </a:p>
            </c:rich>
          </c:tx>
          <c:layout>
            <c:manualLayout>
              <c:xMode val="edge"/>
              <c:yMode val="edge"/>
              <c:x val="0"/>
              <c:y val="0.27746810294546498"/>
            </c:manualLayout>
          </c:layout>
          <c:overlay val="0"/>
        </c:title>
        <c:numFmt formatCode="[&gt;=1000]0,&quot;K&quot;;0" sourceLinked="0"/>
        <c:majorTickMark val="out"/>
        <c:minorTickMark val="none"/>
        <c:tickLblPos val="nextTo"/>
        <c:crossAx val="309892056"/>
        <c:crosses val="autoZero"/>
        <c:crossBetween val="midCat"/>
      </c:valAx>
    </c:plotArea>
    <c:legend>
      <c:legendPos val="r"/>
      <c:layout>
        <c:manualLayout>
          <c:xMode val="edge"/>
          <c:yMode val="edge"/>
          <c:x val="0.13215629962723899"/>
          <c:y val="5.0588887656648499E-2"/>
          <c:w val="0.35770678620741098"/>
          <c:h val="0.15631379410907001"/>
        </c:manualLayout>
      </c:layout>
      <c:overlay val="0"/>
    </c:legend>
    <c:plotVisOnly val="1"/>
    <c:dispBlanksAs val="gap"/>
    <c:showDLblsOverMax val="0"/>
  </c:chart>
  <c:spPr>
    <a:ln>
      <a:noFill/>
    </a:ln>
  </c:spPr>
  <c:txPr>
    <a:bodyPr/>
    <a:lstStyle/>
    <a:p>
      <a:pPr>
        <a:defRPr sz="20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34.11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459 58 8,'0'0'14,"0"0"-1,0 0-2,0 0 1,-20-12-1,20 12 0,-15-1-1,15 1-3,-14-2-1,14 2-1,-18-1 0,18 1-1,-14-5-1,14 5 1,-18-3-2,18 3 1,-25-3-1,25 3 0,-24 0 0,9 2-1,-4-4 1,3 4-1,-3-1 0,6 2 0,-6-1 0,4 1 0,0 0-1,0 1 1,1 1-1,14-5 0,-25 12 0,25-12 0,-22 18 0,22-18 0,-20 19 0,20-19 1,-16 28-1,7-12 0,3 2 0,2 5 1,1-2-1,-3 2 0,1-4 0,2 1 0,0-1 0,-2-1 0,1-3 1,1-1-1,3-14 1,-8 24-1,8-24 1,-8 21 0,8-21-1,-1 23 1,1-23-1,0 21 0,0-21 1,1 27-1,1-13 0,1-1 0,-3-13 1,6 26-1,-6-26 0,8 27 1,-8-27-1,12 21 0,-12-21 0,12 23 0,-12-23 0,15 22 0,-9-8 0,2-1 0,-2 1 0,-6-14 1,17 26-1,-17-26 0,18 22 0,-18-22 0,23 14 0,-9-10 0,1-1 0,2-1 0,0-2 0,-1 0 0,1-2 1,0 2-1,0-1 0,1 1 0,-1-2 0,1 1 0,-3-4 0,4 4 0,23-7 1,-22 1-1,5-2 0,-4-2 0,2 1 0,1-4 0,-2 2 0,-2 0 1,-1 0-1,-2 0 0,-2 1 0,-15 11 0,25-21 0,-25 21 1,18-23-1,-18 23 1,15-27-1,-9 11 0,11-17 1,-11 13-1,0-3 0,4 1 1,-4 1-1,0 0 0,0-5 1,-1 5 0,-1-2-1,-2 2 1,-2-1 0,-2 2 0,-2 2-1,2 0 1,-3 1 1,1 1-1,-4 1 0,4 1-1,-6 0 1,1-1 0,9 15-1,-27-22 1,12 11-1,-5 1 1,-8 2-1,-2 1 1,-5-1-1,0 2 0,-4 0 1,6-2-1,-4 5 0,5 0 0,6 2 0,2-1 0,6 5-1,2 2 0,16-5-2,-22 18-2,22 2-5,0-20-16,0 24-12,0-24-2,22 24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37.32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 1065 20,'13'-6'31,"-13"6"-9,0 0-5,0 0-6,0 0-3,0 0-2,0 0-1,0 0-2,15-14 0,-15 14 0,17-9-1,-17 9 0,26-12 0,-8 6 0,2-5-1,0 5 1,1-3-1,0 0 0,-2 2 0,2 4 0,-6-5 0,4 3-1,-3 1 1,3 2 0,-1-2-1,2-1 1,0 2-1,1 0 1,-1 0 0,0-3-1,2 3 0,0-2 1,2 1-1,-1-1 0,3-1 1,2-1-1,1 1 1,1-1-1,2 1 1,-1 0-1,-1 0 1,4 2-1,-7-4 0,-1 2 0,3-2 0,-6 4 0,1-4 0,1 4 0,-1-2 0,1 0 0,0 3 0,-5 0 0,3-1 0,-1 3 0,3-2 0,0-2 1,-1 1-1,2-1 1,3-2-1,0 1 1,3-4 0,-1 3 0,1-2-1,-2 1 1,1 1-1,5-1 0,-4 3 0,-1-1 1,4-1-1,0 2 0,2 1 0,1-1 1,0 1-1,2-1 0,-4 0 0,4 1 0,-2-1 1,-3 1-1,-1-1 0,-4 2 0,1-1 0,-4 2 0,-1-1 0,2 3 0,-2-1 0,1 1 0,-1 0 0,0-2 0,-2 4 0,4-4 0,-5 4 0,3-2 0,-2 0 0,0 0 0,2 0 0,-1-2 1,-1 2-1,4 0 0,-1-1 0,-1-1 0,3 0 1,4-1-1,0 0 0,2-1 0,3 2 0,-3-2 0,1 2 0,3-2 0,-6 1 1,4 1-1,-5-1 0,0 2 0,1-2 0,-2 3 0,-2-2 0,0 1 0,-3 1 0,-3 0 0,-2 0 0,3 1 0,-2-1 0,-1 0 0,0 2 0,2-4 0,0 2 0,-1 0 0,2-1 0,-6 1 0,4-2 0,-1 2 0,-3 2 0,1-2 1,0 0-1,1 1 0,0-1 0,3 2-1,-3-4 1,4 4 0,-1-2 0,0 1 0,-2 1 0,2-1 0,-3 1 0,1-1 0,1 2 0,-1-1 0,1-1 0,-1-1 0,3 0 0,-4 0 0,3 3 0,-3-3 0,0 2 0,-4-2 0,3 0 0,-4 0 0,2 1 0,0-1 0,-1 0 0,1-1 0,4-1 0,-2 2 0,2-1 1,-1-4-1,3 4 0,3-1 0,-2 1 0,-1-1 0,3 1 2,0-1-2,0 1 0,-2-1 0,7 1 0,-7-3 0,2 0 0,2 1 0,1 0 1,0-2-1,0 2 0,6-1 0,-5-1 0,4 1 0,1-2 0,4-1 0,3 0 0,-1 1 0,2 0 0,-1-3 1,2 1-1,4 2 0,-7-2 0,2 1 0,-4-2 0,6 1 0,-4-1 0,-2 1 0,0 1 0,0 1 0,-4 0 0,2 0 0,-5-1 0,2 3 1,-1 1-1,-1-3 0,3-2 0,0 2 0,3-1 0,2-1 0,-2-1 0,2 1 0,-2 1 0,-3 1 0,0-1 0,-3 1 0,0-1 0,-1 2 0,-4 2 0,5-1 0,-4-2 0,1 1 0,0-1 0,0 1 0,-3 1 0,0-2 0,3 0 0,-5 1 0,0 1 0,1-1 0,1 2 0,-2-2 0,-3 2 0,2-1 0,-4 2 0,0-5 0,-3 5 0,2-2 0,-1 2 1,-2-1-1,6 0 0,-1 2 0,8-4 0,-1 2 0,5-2 0,6 1 0,0-4 0,5 4 0,-2-2 0,2 0 0,1-2 0,1 3 0,0-1 0,-3 2 0,-1-1 0,-2 1 0,0-2 0,0 3 0,-1-2 0,-4 3 1,1-1-1,-5 0 0,-2 2 0,-1-2 0,-2 1 0,-4-1 0,-1 2 0,-2-1 0,-4 1 1,1-1-1,1-1 0,-3 3 0,1-1 0,4-1 0,-1 2 0,1-1 0,2 1 0,2-2 0,-3 2 0,3-1 0,-5 1 0,-17 0 0,24 0 0,-24 0 0,18 1 0,-18-1 0,0 0 0,19 5 0,-19-5 0,24 4 0,-10-2 0,-2-1 0,-12-1 0,27 3 0,-27-3 0,23 3 0,-23-3 0,12 0 0,-12 0 0,0 0 0,22 2 0,-22-2 0,21 0 0,-4 0 0,-2 0 1,-1 0-1,0 0 0,-14 0-1,15 1 1,-15-1-1,0 0 1,0 0-1,0 0-1,-20 11 0,20-11-2,0 0 0,11-18-1,-1-8-7,27 11-17,-10-13-10,13-2 1,1-3 1</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40.424"/>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188 0 5,'0'0'20,"0"0"-5,0 0-3,0 0-1,0 0-3,0 0-1,0 0-2,0 0 1,-6 15-2,6-15-1,0 0 0,-6 15-1,6-15 1,-9 18-2,9-18 2,-16 23-2,16-23 1,-16 26 0,16-26-1,-19 33 1,10-19-1,3 1 0,0-1 0,1-1 0,5-13-1,-3 25 1,3-25-1,-4 19 0,4-19 1,0 0-1,0 19 0,0-19 0,-2 13 0,2-13 1,-6 16-1,6-16 0,-6 21 0,6-21 0,-9 15 1,9-15-1,0 0 1,0 0 0,0 0 0,0 0 0,0 0-1,0 0 1,0 0-1,0 0 1,-8 15-1,8-15 0,0 0 0,-7 17 1,7-17-1,-13 15 1,13-15 0,-13 15-1,13-15 0,0 0 1,-19 14-1,19-14 0,0 0 0,0 0 0,0 0-1,0 0 1,0 0 0,14 11 1,-14-11-1,0 0 0,0 0 1,17 0-1,-17 0 0,0 0 0,0 0 0,0 0 0,0 0 0,14 0 0,-14 0 0,0 0 0,0 0 0,12 0 0,-12 0 0,0 0 0,15-3 0,-15 3 0,15-5 0,-15 5 0,19-5 1,-19 5-2,22-3 1,-8 3 0,1 2 0,2-2 0,-2 0 0,5 0 0,-1-2 0,-1 1 0,0-4 0,1-1 0,0 2 0,0-1 0,-1 2 0,0 0 0,-2 0 0,-3 0 0,1 4 0,-14-1 0,23 4 0,-23-4 0,17 3-1,-17-3 1,15 3 0,-15-3 0,0 0-1,17 4 1,-17-4-2,0 0 0,0 0-13,0 0-14,0 0-6,0 0 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17.467"/>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339 52 5,'0'0'7,"0"0"0,0 0 0,0 0 0,-14 0 0,14 0-1,0 0-1,-14-3-1,14 3-1,0 0 0,0 0 0,-20 3 0,20-3 0,0 0-1,-15 9 0,15-9 1,0 0-1,-17 6 0,17-6 0,0 0 1,-18 8-2,18-8 0,-14 6 0,14-6-1,0 0 1,-19 8 0,19-8 0,-14 7 0,14-7-1,-15 9 1,15-9 0,0 0 0,-19 14 0,19-14-1,0 0 1,-16 15-1,16-15 1,-14 12 0,14-12-1,-14 11 1,14-11-1,0 0 0,-18 15 1,18-15-1,0 0 1,-14 11-1,14-11 1,0 0-1,0 0 1,0 0-1,-14 18 1,14-18-1,0 0 1,-10 14-1,10-14 0,0 0 1,-14 18-1,14-18 0,-11 14 0,11-14 0,-6 16 0,6-16 0,-6 14 0,6-14 0,-3 14 1,3-14-1,0 0 0,-5 15 0,5-15 0,0 0 0,-4 17 0,4-17 0,0 0 1,-6 21-1,6-21 0,0 0 0,-2 17 0,2-17 0,0 0 1,0 0-1,-4 16 0,4-16 0,0 0 0,1 14 0,-1-14 0,0 0 0,5 20 0,-5-20 0,3 15 0,-3-15 0,7 15 0,-7-15 1,2 15-1,-2-15 0,0 0 1,11 17-1,-11-17 0,0 0 1,10 18-1,-10-18 0,0 0 1,15 17-1,-15-17 0,0 0 0,17 15 1,-17-15 0,0 0-1,16 14 1,-16-14-1,0 0 1,19 15-1,-19-15 0,17 10 1,-17-10-1,14 8 1,-14-8-1,14 8 0,-14-8 0,0 0 1,21 12-1,-21-12 0,14 6 0,-14-6 0,12 6 1,-12-6-1,20 1 0,-20-1 1,18 4-1,-18-4 0,23 0 0,-23 0 1,21 0-1,-21 0 0,22 0 0,-22 0 0,19 1 0,-19-1 0,17 3 0,-17-3 1,14 2-1,-14-2 0,0 0 0,18 1 0,-18-1 0,14-1 0,-14 1 1,20-2-1,-20 2 0,18-1 0,-18 1 0,18-2 0,-18 2 0,0 0 0,17-1 0,-17 1 0,0 0 0,14 0 0,-14 0 0,0 0 0,17 0 0,-17 0 0,21 0 0,-21 0 0,23-2 0,-9 2 0,-14 0 0,21-2-1,-21 2 1,21-1 0,-21 1 0,14-2 0,-14 2 0,0 0 1,18-4-1,-18 4 0,14-5 0,-14 5 0,18-9 0,-18 9 0,13-9 1,-13 9-1,16-9 0,-16 9 0,0 0 0,17-12 0,-17 12 0,0 0 0,16-11 0,-16 11 0,0 0 0,13-9 0,-13 9 0,0 0 0,17-9 0,-17 9 0,0 0 0,20-12 0,-20 12 0,0 0 0,17-12 0,-17 12 0,0 0 0,16-14 0,-16 14 0,0 0 1,0 0-1,13-18 0,-13 18 1,0 0-1,6-20 0,-6 20 0,4-20 1,-4 20-1,5-21 0,-5 21 0,4-24 0,-4 24 0,3-23 0,-3 23 0,4-21 1,-4 21-1,-4-18 0,4 18 0,-3-23 1,3 23-1,-6-22 0,6 22 0,-9-24 0,6 11 0,0-1 0,3 14 0,-8-23 0,8 23 0,-3-18 1,3 18-1,-4-12 0,4 12 0,-6-14 1,6 14-1,-6-14 0,6 14 0,-11-15 0,11 15 1,-9-13-1,9 13 0,0 0 0,-19-19 0,19 19 0,0 0 1,-16-13-1,16 13 0,0 0 0,-16-13 0,16 13 0,0 0 0,-15-10 0,15 10 1,0 0-1,-17-12 0,17 12 1,0 0-1,-16-12 0,16 12 0,0 0 0,-16-11 0,16 11 0,0 0 1,-16-8-1,16 8 0,0 0 1,-16-6-1,16 6 1,0 0-1,-16-6 0,16 6 1,0 0-1,-16-4 0,16 4 1,0 0-1,-15-2 0,15 2 0,-15 0 0,15 0 1,-14 2-1,14-2 0,-23 0 0,9 1 1,14-1-1,-24 3 0,12 0 0,12-3 1,-25 5-1,25-5 0,-25 9 0,25-9 0,-22 12-1,22-12 1,-24 20 0,10-10 0,14-10 0,-24 25-1,14-12-1,10-13-2,-15 29-5,0-26-17,15-3-11,-8 17 1</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1.18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1628 2,'0'0'15,"0"0"-2,0 0-4,0 0-1,0 0-2,0 0-1,12-9-1,-12 9 0,0 0-1,0 0 0,0 0 0,14-6 0,-14 6-1,18-4 1,-18 4 1,19-6-2,-19 6 0,21-6 1,-4 4-1,-17 2 0,32-8 0,-17 4-1,3 2 0,1-2 1,3-1-1,0 2 0,1-4 0,-2 1-1,5-1 1,-2 0 0,-1-2 0,0 0 1,0-2-1,1-1-1,1 0 3,2 0-3,2-1 2,-1 0-1,-1 4 1,-2-4-2,-1 6 2,0-2-2,-2 3 1,-4 1-1,0 1 0,-4-1 0,4 2 1,-1-2-1,-3 4 0,4-5 0,-4 1 0,4 1 0,1-2 0,-1 0 0,2 1-1,1 0 1,-1-1 0,1-1 0,2 1 0,2-2 0,-3 1 0,3-1 0,2 0 0,-4 1 0,3-1-1,2 1 2,1-1-2,-3-3 2,4 2-2,2-4 1,0-4 0,5-1 0,2-4 0,6 0 0,-1-4 0,2 3 0,-2-1-1,-1-1 1,1 1 0,-6 3 0,3 3 0,-7-1 0,-1-2 0,-1 3 0,0 3 0,0-3 0,-1-1 0,-1 0 0,-2 0 0,2-2 0,1 3 0,-1-2 0,1 0 0,1 4 0,-5 2 0,4-1 0,-4 1 0,-4 2 0,2 0-1,-4-2 1,-1 4 0,-2-1 0,-1 2 0,-2-2 0,2-1 0,-3 1 1,2 2-1,1-1 0,-2 1-1,4-2 1,-4 0 0,5 2 0,1-1 0,1-1 0,2 0-1,-3 1 1,1-7 0,4 8 0,-3-5 0,-2-1 0,0 1 1,4-1-1,-1 0 1,2-2 0,0 2 0,-2-5-1,7 5 2,-5 0-2,1-2 1,-1 2-1,-1 1 0,-1 1 0,2-1 0,-5 2 1,4-2-1,-4 1 1,-1 2-1,0 2 0,-4 0 1,-2 1-1,-14 8 1,19-7-1,-19 7 0,0 0 0,18-5 0,-18 5 0,15-8 0,-15 8 0,23-10 0,-23 10 1,21-12-2,-21 12 2,25-12-1,-25 12 0,23-13 0,-23 13 0,19-4 0,-19 4 0,20-6 0,-20 6 0,19-5 0,-19 5 0,19-3 0,-19 3 1,14-1-1,-14 1 0,0 0 0,18-2 0,-18 2 0,16-3 0,-16 3 1,16-1-1,-16 1 0,20-5 0,-20 5 0,20-3 1,-20 3-1,17-3 0,-17 3 1,17-3-1,-17 3 0,18-3 0,-18 3 1,15-3-1,-15 3 1,17-3-1,-17 3 0,18-2 0,-18 2 0,16 2 1,-16-2-1,19 3 0,-19-3 0,19-2 0,-19 2 1,17-4-1,-17 4 1,15-6-1,-15 6 1,18-8-1,-18 8 0,14-6 1,-14 6-1,0 0 0,15-5 0,-15 5 0,0 0 1,0 0-1,15-7 0,-15 7 0,0 0 1,0 0-1,17-2 0,-17 2 0,0 0 0,0 0 0,18 6 1,-18-6-1,0 0 0,14 2 0,-14-2 0,0 0 0,18-6 0,-18 6 1,0 0-1,16-2 0,-16 2 0,0 0 0,0 0 0,15-4 1,-15 4-1,0 0 0,0 0 0,15-8 0,-15 8 0,0 0 0,14-9 0,-14 9 0,0 0 0,0 0 0,0 0 0,14-1 0,-14 1 0,0 0 0,0 0 0,0 0 0,0 0 0,16 1 0,-16-1 0,0 0 0,17 0 0,-17 0 0,0 0 0,17 0 0,-17 0 0,0 0 0,0 0 0,0 0-1,0 0 0,14 0-2,-14 0-3,0 0-18,0 0-13,0 0 1,-17-3-1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2.26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8 21,'0'0'18,"0"0"-6,0 0-3,0 0-1,0 0-2,6-13-1,-6 13-2,0 0 1,0 0-2,0 0 0,0 0 0,14 6 1,-14-6-1,0 0 0,18 13 1,-18-13-1,0 0 0,18 19 0,-18-19 0,20 15-1,-20-15 1,23 13-1,-23-13 0,22 16 0,-22-16 0,24 15 0,-10-6 0,-14-9 0,24 17-1,-24-17 1,20 16-1,-20-16 0,15 14 1,-15-14-1,0 0 0,12 17 1,-12-17-1,0 0 0,0 0 0,9 15 1,-9-15-1,0 0 0,0 0 0,0 0 1,0 0-1,10 13 0,-10-13 0,0 0 0,0 0 0,0 0 1,0 0-1,0 0 1,0 0-1,0 0 1,6 14 0,-6-14 0,0 0 0,0 0 0,0 0-1,-8 17 1,8-17-1,-6 15 1,6-15-1,-12 23 0,4-10 1,-1 4-1,-3 0 0,0 1 0,-2 2 0,-1 3 0,-1-2 1,0 2-1,0-1 0,-2-2-1,4 0 2,1-5-2,13-15 1,-19 23-2,19-23 1,0 0-3,-18 14 0,21-1-4,-3-13-8,0 0-20,-17 9 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10.22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151-1 5,'0'0'16,"0"0"-2,0 0-3,0 0-2,-15 7-2,15-7-1,0 0-1,0 0-1,0 0 0,0 0 1,0 0-2,0 0 1,-19 9-1,19-9 0,0 0-1,-13 15 1,13-15-2,0 0 1,-15 17-1,15-17 1,-11 16-1,11-16 1,-11 18-1,11-18 1,-9 22-1,9-22 1,-14 26-1,8-11 1,-1 0 0,2 2-1,-1 2 1,3 4-1,0-3 0,-3 1 0,4-1 0,-2 1 0,4-3-1,0 2 1,0-5-1,0 2 1,-2-2 0,2-1 0,0 0 0,0 1 0,0-2 0,2 1 0,-2 0-1,0-14 1,6 26-1,-6-26 0,12 21 1,-12-21-1,12 20 0,-12-20 0,15 22 0,-15-22 0,17 22 0,-17-22 1,17 21-1,-17-21 0,21 24 1,-21-24-1,23 26 0,-9-15 1,0-4-1,-1 2 0,3-3 1,-3 2-1,1 0 0,0-2 0,3 1 0,-1-1 0,3 0 0,-3 2 1,3-5-1,-1 0 0,-1-4 0,4 1 1,-7-4-1,1 0 1,0-1-1,-1 1 1,1-1-1,1 1 1,-3-4-1,0 5 1,0-5-1,1 1 1,-2-7-1,0 1 0,-1-9 1,1 4-1,-4-3 1,0-2-1,-1-3 0,-1 3 1,-3 2-1,0 1 0,-1 2 0,-1 0 0,-1 1 1,-1 2-1,-2 1 0,1 1 1,-1-4-1,0 2 0,0 0 0,-1 1 0,4 14 1,-6-24-1,6 24 0,-7-28-1,7 28 0,-4-27 1,2 13-1,-1 1 1,3 13 0,-3-25 0,3 25-1,-6-19 2,6 19-1,-6-16 1,6 16-1,0 0 0,-11-18 0,11 18 0,0 0 0,-7-18 0,7 18 1,0 0-1,-8-15 0,8 15 0,0 0 0,-6-18 1,6 18-1,0 0 0,-11-20 0,11 20 0,0 0 1,-7-17-1,7 17 0,0 0 1,-8-13-1,8 13 0,0 0 0,-14-11 1,14 11-1,0 0 0,-16-6 0,16 6 0,0 0 0,-19-8 1,19 8-1,0 0 0,-18-7 0,18 7 0,0 0 0,-20-3 1,20 3-1,-14 0 0,14 0 0,0 0 0,-18 3 0,18-3 0,0 0 1,-14 1-1,14-1 0,0 0 0,-15 5 1,15-5-1,0 0 0,-15 4 0,15-4 0,-14 5 0,14-5 0,-17 4 0,17-4 0,0 0 0,-15 9 0,15-9 0,0 0 0,-15 8 0,15-8 0,-14 11 0,14-11 0,-21 15 0,21-15 0,-25 23 0,13-10-1,-2-2-1,5 4-3,-5-12-6,16 14-17,-2-17-11,0 0 1</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6.63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1622 7,'0'0'18,"16"-11"-4,-16 11-4,19-15-2,-19 15-3,18-12 1,-18 12-3,20-9 1,-20 9 0,20-8-1,-20 8 1,21 0-1,-21 0 0,21-1-1,-21 1 1,25-2-1,-25 2-1,27-1 1,-11-1 0,-1 4 0,2-2 0,-1 1-1,-2-1 1,6 3 0,-5-3-1,3 3 1,-2-3 0,2 3-1,14-3 1,-17 0-1,4 2 0,-3-4 0,6 2 0,-1-3 0,5 2 0,-2-4 0,4 1-1,-4-2 1,2 1 0,0-2 0,-1 2 0,-6-1 0,1 1 1,-1 2-2,-1 2 1,3-2 0,-1 3 0,1-3-1,1 0 0,4 0 1,0 0-1,-2-3 0,2-2 0,3 2 1,-2-2-1,-1 2 0,0 0 1,-1 2-1,-2 1 0,3-2 0,-2 3 0,-6 1 1,4-1-1,-1 1 0,-1-1 0,1 1 0,-1-2 0,1 0 0,1 0 0,-4-2 0,0 1 0,4 1 0,-6-3 0,3 1 0,-1 2 0,2-3 0,1 1 0,2 1 0,3-2 0,2 0 0,0-2 0,3 0 0,0-2 0,2 1 0,-1 0 0,-4-4 0,1 6 0,-4-1 1,0 2-1,-4 0 0,1 3 0,-4-2 1,0 2-1,4 0 0,-4 0 1,0-1-1,-1 1 1,6-2-1,-2 1 0,2-2 0,3 0 0,-2-1 1,2 1-1,0 0 0,2-1 0,-4 1 0,-1 0 0,1 1-1,-2-1 1,-1 0 0,-1 1 0,1-1 0,-2 0 0,4 0 0,-4-2 0,3 1 0,-2-1 0,1-1 1,0 0-1,-1 0 0,1 0 0,1 0 0,2 0 0,-2 1 0,0 2-1,1 1 2,-1-1-2,-2 2 1,-2-1 0,-1 1 0,-1-2 0,3 3 0,-1-4 0,0 1 0,2-1 0,-2 2 0,7-1 0,-1 0 0,2 2 0,2 1 0,1-2 0,0 3 0,1-1 0,1 2 0,-1-1 0,-2 2 0,-2-1 0,-1 1 0,0 0 0,-4-2 0,-4 1 0,1-1 0,-4 1 0,-14 1 0,24-3 0,-24 3 0,23-5 0,-23 5 1,22-6-1,-22 6 0,26-12 0,-11 4 1,-3 1-1,2-1 0,0 1 1,1-3-1,-15 10 0,27-13 0,-27 13 0,23-8 0,-23 8 0,23-9 0,-23 9 0,29-11 0,-12 5 0,-2 0 0,5 0 0,1 0-1,-2 0 1,5-1 0,0 0 0,1 1 0,1 0 0,1-1 0,5-1 0,3-1 0,2 0 0,1-2 0,3 1 0,-1-3 1,1 3-1,-3 1 0,-1 1 0,-5 2 0,-2 2 0,-1-1 0,-1 2 0,-2 0 0,-2 0 0,1-2 1,-3 2-1,1-3 0,3-1 0,-3-6 1,0 4-1,0-1 0,-2 1 0,2-1 0,-2 0 0,4-1 0,-2 5 1,-2-3-1,5-2 2,-2 2-2,2-1 1,3-1 0,-4-1 0,2-2 0,2 1-1,-1 0 0,1 0-1,0 2 1,-3 0 0,1 2 0,-4 2 0,1 1 0,-5 1 0,-1 1 0,0-2 0,-2 1 0,0-1 0,1 1 1,-3-2-1,6 1 0,-2 0 0,3-2 0,2 2 0,2-3 0,1-2 0,4 2 0,1-6 0,1 0 0,3-2 0,-3 0 0,4-1 0,-4 1 1,6-1-1,-1 0 0,0 3-1,-2 0 1,1 1 0,-2 0 0,1 4 0,-4-1 0,-6 0 0,1 4 0,-1 1 0,-5 1 0,-1-1 0,0 3 0,1 0 0,1 1 0,-1-2 0,-2-1 0,2 2 1,1-3-1,2 0 0,-3 0 0,4-2 0,-1 2 0,0-1 0,2-1 0,2 2 0,-3 0 0,2 0 0,-1 1 0,-2 1 0,-2 1 0,-1 0 0,-2 1 0,0 2 0,-1 0 0,-3 2 0,0-2 0,-1 1 0,3 1 0,-3-2 0,0 0 0,0 0 0,4 0 0,-2 0 0,2 0 0,1 0 0,1 1 0,1-1 0,-5 2 0,2-1 0,-2 1 0,0-1 0,-15-1 0,23 3-1,-23-3 2,21 5-1,-21-5-1,20 3 1,-20-3 0,22 5 1,-22-5-1,21 4 0,-21-4 0,23 5 0,-23-5 0,18 1 0,-18-1 0,23 2 0,-23-2 0,20 0 0,-20 0 0,20 1 0,-20-1 0,20 0 0,-20 0 0,18 2 0,-18-2 1,18-2-1,-18 2 0,20-4 0,-20 4 0,24-8 0,-24 8 0,28-7 0,-28 7 0,27-8 0,-13 3 0,3 1 0,-17 4 1,24-6-1,-24 6 0,20-6 0,-20 6 0,18-5 0,-18 5 0,13-1 0,-13 1 0,15 0 0,-15 0 0,15 1 0,-15-1 0,17 2 0,-17-2 0,14 1 0,-14-1 0,16 0 0,-16 0 0,0 0 0,0 0 0,0 0 0,0 0 0,0 0-1,0 0 1,0 0 0,0 0-1,0 0 0,0 0-2,0 0-3,14 15-12,-14-15-15,0 0-5,-18-15 0</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8.26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0 15,'0'0'16,"0"0"-3,0 0-1,0 0-2,0 0-1,0 0-2,0 0 0,0 0-2,0 0-1,0 0-1,0 0 0,0 0 1,14 6-1,-14-6 0,17 2-1,-17-2 1,20 3-2,-20-3 1,22 3-1,-22-3 0,22 4 0,-22-4 0,21 8-1,-21-8 1,20 7-1,-20-7 0,24 8 1,-24-8-1,14 6 0,-14-6 1,0 0-1,18 12 0,-18-12 0,0 0 1,14 12-1,-14-12 0,0 0 1,14 11-1,-14-11 0,0 0 0,0 0 1,0 0-1,0 0 0,0 0 0,15 8 1,-15-8-1,0 0 0,0 0 1,0 0 0,0 0 0,0 0 1,0 0-1,0 0 0,0 0 0,0 0 1,0 0-2,0 0 1,0 0-1,0 0 0,0 0 0,0 0 0,0 0 0,-6 15 1,6-15-1,0 0 0,-9 15 0,9-15 0,-9 24 0,3-7 0,-7 3 0,7 6 0,-6-2 1,3 3-1,-2 2 0,1-5 0,2-1 0,0-2 0,2-2 1,0-6-1,6-13 0,-6 22 0,6-22-1,-5 13 0,5-13-1,0 18-1,0-18-2,0 26-6,0-26-18,-15 17-8,15-17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0CA21C-B112-4BD8-B9E9-462888A52112}" type="datetimeFigureOut">
              <a:rPr lang="en-US" smtClean="0"/>
              <a:t>8/5/2018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80BC8A-3D2D-4399-A152-F8F7638B0202}" type="slidenum">
              <a:rPr lang="en-US" smtClean="0"/>
              <a:t>‹#›</a:t>
            </a:fld>
            <a:endParaRPr lang="en-US"/>
          </a:p>
        </p:txBody>
      </p:sp>
    </p:spTree>
    <p:extLst>
      <p:ext uri="{BB962C8B-B14F-4D97-AF65-F5344CB8AC3E}">
        <p14:creationId xmlns:p14="http://schemas.microsoft.com/office/powerpoint/2010/main" val="1149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a:t>
            </a:fld>
            <a:endParaRPr lang="en-US"/>
          </a:p>
        </p:txBody>
      </p:sp>
    </p:spTree>
    <p:extLst>
      <p:ext uri="{BB962C8B-B14F-4D97-AF65-F5344CB8AC3E}">
        <p14:creationId xmlns:p14="http://schemas.microsoft.com/office/powerpoint/2010/main" val="157761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recent exciting example of domain specific</a:t>
            </a:r>
            <a:r>
              <a:rPr lang="en-US" baseline="0" dirty="0" smtClean="0"/>
              <a:t> synthesis was developed by </a:t>
            </a:r>
            <a:r>
              <a:rPr lang="en-US" baseline="0" dirty="0" err="1" smtClean="0"/>
              <a:t>Gulwani</a:t>
            </a:r>
            <a:r>
              <a:rPr lang="en-US" baseline="0" dirty="0" smtClean="0"/>
              <a:t> for automatically producing Excel macros from examples.  In this slide we see that column A contains a line of text with personal data.  Columns B, C, D, E, and F contain extracted elements of the data in column A, as shown in the first row.  Using the first row, </a:t>
            </a:r>
            <a:r>
              <a:rPr lang="en-US" baseline="0" dirty="0" err="1" smtClean="0"/>
              <a:t>Gulwani’s</a:t>
            </a:r>
            <a:r>
              <a:rPr lang="en-US" baseline="0" dirty="0" smtClean="0"/>
              <a:t> system will synthesize a program that, given data in column A, will produce the data on columns B to E.  As shown in the next slide, this program can then be applied to the remaining rows to produce the desired result.</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pPr>
                <a:defRPr/>
              </a:pPr>
              <a:t>14</a:t>
            </a:fld>
            <a:endParaRPr lang="en-US"/>
          </a:p>
        </p:txBody>
      </p:sp>
    </p:spTree>
    <p:extLst>
      <p:ext uri="{BB962C8B-B14F-4D97-AF65-F5344CB8AC3E}">
        <p14:creationId xmlns:p14="http://schemas.microsoft.com/office/powerpoint/2010/main" val="142778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 of the program</a:t>
            </a:r>
            <a:r>
              <a:rPr lang="en-US" baseline="0" dirty="0" smtClean="0"/>
              <a:t> generated from the first row applied to the remaining rows.</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pPr>
                <a:defRPr/>
              </a:pPr>
              <a:t>15</a:t>
            </a:fld>
            <a:endParaRPr lang="en-US"/>
          </a:p>
        </p:txBody>
      </p:sp>
    </p:spTree>
    <p:extLst>
      <p:ext uri="{BB962C8B-B14F-4D97-AF65-F5344CB8AC3E}">
        <p14:creationId xmlns:p14="http://schemas.microsoft.com/office/powerpoint/2010/main" val="82095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1D0FFAA-3468-4AA7-985E-428203FBB15B}" type="slidenum">
              <a:rPr lang="en-US" smtClean="0"/>
              <a:pPr/>
              <a:t>18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18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 we have a text notation not a UI yet.</a:t>
            </a:r>
            <a:endParaRPr lang="en-US" dirty="0"/>
          </a:p>
        </p:txBody>
      </p:sp>
      <p:sp>
        <p:nvSpPr>
          <p:cNvPr id="4" name="Slide Number Placeholder 3"/>
          <p:cNvSpPr>
            <a:spLocks noGrp="1"/>
          </p:cNvSpPr>
          <p:nvPr>
            <p:ph type="sldNum" sz="quarter" idx="10"/>
          </p:nvPr>
        </p:nvSpPr>
        <p:spPr/>
        <p:txBody>
          <a:bodyPr/>
          <a:lstStyle/>
          <a:p>
            <a:fld id="{0E6DCE16-B332-400E-9DAA-DBBCD723058F}" type="slidenum">
              <a:rPr lang="en-US" smtClean="0"/>
              <a:pPr/>
              <a:t>22</a:t>
            </a:fld>
            <a:endParaRPr lang="en-US"/>
          </a:p>
        </p:txBody>
      </p:sp>
    </p:spTree>
    <p:extLst>
      <p:ext uri="{BB962C8B-B14F-4D97-AF65-F5344CB8AC3E}">
        <p14:creationId xmlns:p14="http://schemas.microsoft.com/office/powerpoint/2010/main" val="307102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generates the code as well as the unfold and fold annotations that are useful to verify the synthesized implementation.</a:t>
            </a:r>
            <a:endParaRPr lang="en-US" dirty="0"/>
          </a:p>
        </p:txBody>
      </p:sp>
      <p:sp>
        <p:nvSpPr>
          <p:cNvPr id="4" name="Slide Number Placeholder 3"/>
          <p:cNvSpPr>
            <a:spLocks noGrp="1"/>
          </p:cNvSpPr>
          <p:nvPr>
            <p:ph type="sldNum" sz="quarter" idx="10"/>
          </p:nvPr>
        </p:nvSpPr>
        <p:spPr/>
        <p:txBody>
          <a:bodyPr/>
          <a:lstStyle/>
          <a:p>
            <a:fld id="{0E6DCE16-B332-400E-9DAA-DBBCD723058F}" type="slidenum">
              <a:rPr lang="en-US" smtClean="0"/>
              <a:pPr/>
              <a:t>23</a:t>
            </a:fld>
            <a:endParaRPr lang="en-US"/>
          </a:p>
        </p:txBody>
      </p:sp>
    </p:spTree>
    <p:extLst>
      <p:ext uri="{BB962C8B-B14F-4D97-AF65-F5344CB8AC3E}">
        <p14:creationId xmlns:p14="http://schemas.microsoft.com/office/powerpoint/2010/main" val="381666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24</a:t>
            </a:fld>
            <a:endParaRPr lang="en-US"/>
          </a:p>
        </p:txBody>
      </p:sp>
    </p:spTree>
    <p:extLst>
      <p:ext uri="{BB962C8B-B14F-4D97-AF65-F5344CB8AC3E}">
        <p14:creationId xmlns:p14="http://schemas.microsoft.com/office/powerpoint/2010/main" val="115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very impactful</a:t>
            </a:r>
            <a:r>
              <a:rPr lang="en-US" baseline="0" dirty="0" smtClean="0"/>
              <a:t> piece of work during these early stages in this new approach to synthesis was a paper by </a:t>
            </a:r>
            <a:r>
              <a:rPr lang="en-US" baseline="0" dirty="0" err="1" smtClean="0"/>
              <a:t>Susmit</a:t>
            </a:r>
            <a:r>
              <a:rPr lang="en-US" baseline="0" dirty="0" smtClean="0"/>
              <a:t> </a:t>
            </a:r>
            <a:r>
              <a:rPr lang="en-US" baseline="0" dirty="0" err="1" smtClean="0"/>
              <a:t>Jha</a:t>
            </a:r>
            <a:r>
              <a:rPr lang="en-US" baseline="0" dirty="0" smtClean="0"/>
              <a:t>, Sumit Gulwani, Sanjit Seshia and Ashish Tiwari. </a:t>
            </a:r>
          </a:p>
          <a:p>
            <a:endParaRPr lang="en-US" baseline="0" dirty="0" smtClean="0"/>
          </a:p>
          <a:p>
            <a:r>
              <a:rPr lang="en-US" baseline="0" dirty="0" smtClean="0"/>
              <a:t>This paper introduced a number of new ideas at the level of synthesis algorithms, but just as importantly, it pointed to another high-impact application of synthesis. Up to this point, most of us were thinking about synthesis from the perspective of automated programming. How do you get the machine to do the coding for you, but this paper pointed to another application that has proven to be extremely relevant in the context of software engineering: reverse engineering, explaining the behavior of a complex piece of code.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26</a:t>
            </a:fld>
            <a:endParaRPr lang="en-US"/>
          </a:p>
        </p:txBody>
      </p:sp>
    </p:spTree>
    <p:extLst>
      <p:ext uri="{BB962C8B-B14F-4D97-AF65-F5344CB8AC3E}">
        <p14:creationId xmlns:p14="http://schemas.microsoft.com/office/powerpoint/2010/main" val="264117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when we</a:t>
            </a:r>
            <a:r>
              <a:rPr lang="en-US" baseline="0" dirty="0" smtClean="0"/>
              <a:t> think of synthesis, we think of a user writing a small compact specification, and the synthesizer producing a matching implementation. </a:t>
            </a:r>
          </a:p>
          <a:p>
            <a:endParaRPr lang="en-US" baseline="0" dirty="0" smtClean="0"/>
          </a:p>
          <a:p>
            <a:r>
              <a:rPr lang="en-US" baseline="0" dirty="0" smtClean="0"/>
              <a:t>In this search-based view of synthesis, however, a bigger implementation often implies an exponentially larger search space, so there are strong limitations to the scope of this approach. </a:t>
            </a:r>
          </a:p>
          <a:p>
            <a:endParaRPr lang="en-US" baseline="0" dirty="0" smtClean="0"/>
          </a:p>
        </p:txBody>
      </p:sp>
      <p:sp>
        <p:nvSpPr>
          <p:cNvPr id="4" name="Slide Number Placeholder 3"/>
          <p:cNvSpPr>
            <a:spLocks noGrp="1"/>
          </p:cNvSpPr>
          <p:nvPr>
            <p:ph type="sldNum" sz="quarter" idx="10"/>
          </p:nvPr>
        </p:nvSpPr>
        <p:spPr/>
        <p:txBody>
          <a:bodyPr/>
          <a:lstStyle/>
          <a:p>
            <a:fld id="{9A80BC8A-3D2D-4399-A152-F8F7638B0202}" type="slidenum">
              <a:rPr lang="en-US" smtClean="0"/>
              <a:t>27</a:t>
            </a:fld>
            <a:endParaRPr lang="en-US"/>
          </a:p>
        </p:txBody>
      </p:sp>
    </p:spTree>
    <p:extLst>
      <p:ext uri="{BB962C8B-B14F-4D97-AF65-F5344CB8AC3E}">
        <p14:creationId xmlns:p14="http://schemas.microsoft.com/office/powerpoint/2010/main" val="84605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 there are many situations where the user already has the big complex implementation, and wants to understand it in terms of a small compact specification. </a:t>
            </a:r>
          </a:p>
          <a:p>
            <a:r>
              <a:rPr lang="en-US" baseline="0" dirty="0" smtClean="0"/>
              <a:t>Because the complexity of the process is driven by the size of the search space, this direction can sometimes be much more tractable. </a:t>
            </a:r>
          </a:p>
          <a:p>
            <a:endParaRPr lang="en-US" baseline="0" dirty="0" smtClean="0"/>
          </a:p>
          <a:p>
            <a:r>
              <a:rPr lang="en-US" baseline="0" dirty="0" smtClean="0"/>
              <a:t>This paper used as a motivating example the problem of reverse engineering malware, but as we shall see, this is an idea that has demonstrated significant promise beyond that space.</a:t>
            </a:r>
          </a:p>
        </p:txBody>
      </p:sp>
      <p:sp>
        <p:nvSpPr>
          <p:cNvPr id="4" name="Slide Number Placeholder 3"/>
          <p:cNvSpPr>
            <a:spLocks noGrp="1"/>
          </p:cNvSpPr>
          <p:nvPr>
            <p:ph type="sldNum" sz="quarter" idx="10"/>
          </p:nvPr>
        </p:nvSpPr>
        <p:spPr/>
        <p:txBody>
          <a:bodyPr/>
          <a:lstStyle/>
          <a:p>
            <a:fld id="{9A80BC8A-3D2D-4399-A152-F8F7638B0202}" type="slidenum">
              <a:rPr lang="en-US" smtClean="0"/>
              <a:t>28</a:t>
            </a:fld>
            <a:endParaRPr lang="en-US"/>
          </a:p>
        </p:txBody>
      </p:sp>
    </p:spTree>
    <p:extLst>
      <p:ext uri="{BB962C8B-B14F-4D97-AF65-F5344CB8AC3E}">
        <p14:creationId xmlns:p14="http://schemas.microsoft.com/office/powerpoint/2010/main" val="344291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bad is</a:t>
            </a:r>
            <a:r>
              <a:rPr lang="en-US" baseline="0" dirty="0" smtClean="0"/>
              <a:t> the situation? Here is an example from a real-world </a:t>
            </a:r>
            <a:r>
              <a:rPr lang="en-US" baseline="0" dirty="0" err="1" smtClean="0"/>
              <a:t>aplication</a:t>
            </a:r>
            <a:endParaRPr lang="en-US" dirty="0" smtClean="0"/>
          </a:p>
          <a:p>
            <a:endParaRPr lang="en-US" baseline="0" dirty="0" smtClean="0"/>
          </a:p>
          <a:p>
            <a:r>
              <a:rPr lang="en-US" baseline="0" dirty="0" smtClean="0"/>
              <a:t>What the </a:t>
            </a:r>
            <a:r>
              <a:rPr lang="en-US" baseline="0" dirty="0" err="1" smtClean="0"/>
              <a:t>dev</a:t>
            </a:r>
            <a:r>
              <a:rPr lang="en-US" baseline="0" dirty="0" smtClean="0"/>
              <a:t> didn’t know is that the first two method calls actually fetch records from the </a:t>
            </a:r>
            <a:r>
              <a:rPr lang="en-US" baseline="0" dirty="0" err="1" smtClean="0"/>
              <a:t>db</a:t>
            </a:r>
            <a:r>
              <a:rPr lang="en-US" baseline="0" dirty="0" smtClean="0"/>
              <a:t>, as a result when the outer loop is executed a query will be sent to the </a:t>
            </a:r>
            <a:r>
              <a:rPr lang="en-US" baseline="0" dirty="0" err="1" smtClean="0"/>
              <a:t>db</a:t>
            </a:r>
            <a:r>
              <a:rPr lang="en-US" baseline="0" dirty="0" smtClean="0"/>
              <a:t>, and likewise for the inner one</a:t>
            </a:r>
          </a:p>
          <a:p>
            <a:r>
              <a:rPr lang="en-US" baseline="0" dirty="0" smtClean="0"/>
              <a:t>To speed things up we could have rewritten this code snippet using a simple SQL query as shown here</a:t>
            </a:r>
            <a:endParaRPr lang="en-US" dirty="0"/>
          </a:p>
        </p:txBody>
      </p:sp>
      <p:sp>
        <p:nvSpPr>
          <p:cNvPr id="4" name="Slide Number Placeholder 3"/>
          <p:cNvSpPr>
            <a:spLocks noGrp="1"/>
          </p:cNvSpPr>
          <p:nvPr>
            <p:ph type="sldNum" sz="quarter" idx="10"/>
          </p:nvPr>
        </p:nvSpPr>
        <p:spPr/>
        <p:txBody>
          <a:bodyPr/>
          <a:lstStyle/>
          <a:p>
            <a:pPr>
              <a:defRPr/>
            </a:pPr>
            <a:fld id="{0919110E-F2C2-6643-948A-1EC8D72E6D97}" type="slidenum">
              <a:rPr lang="en-US" smtClean="0"/>
              <a:pPr>
                <a:defRPr/>
              </a:pPr>
              <a:t>33</a:t>
            </a:fld>
            <a:endParaRPr lang="en-US"/>
          </a:p>
        </p:txBody>
      </p:sp>
    </p:spTree>
    <p:extLst>
      <p:ext uri="{BB962C8B-B14F-4D97-AF65-F5344CB8AC3E}">
        <p14:creationId xmlns:p14="http://schemas.microsoft.com/office/powerpoint/2010/main" val="129886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a:t>
            </a:fld>
            <a:endParaRPr lang="en-US"/>
          </a:p>
        </p:txBody>
      </p:sp>
    </p:spTree>
    <p:extLst>
      <p:ext uri="{BB962C8B-B14F-4D97-AF65-F5344CB8AC3E}">
        <p14:creationId xmlns:p14="http://schemas.microsoft.com/office/powerpoint/2010/main" val="343653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a:t>
            </a:r>
            <a:r>
              <a:rPr lang="en-US" baseline="0" dirty="0" smtClean="0"/>
              <a:t> scales up </a:t>
            </a:r>
            <a:r>
              <a:rPr lang="en-US" baseline="0" dirty="0" err="1" smtClean="0"/>
              <a:t>quadratically</a:t>
            </a:r>
            <a:r>
              <a:rPr lang="en-US" baseline="0" dirty="0" smtClean="0"/>
              <a:t> as database size increases</a:t>
            </a:r>
          </a:p>
          <a:p>
            <a:endParaRPr lang="en-US" baseline="0" dirty="0" smtClean="0"/>
          </a:p>
          <a:p>
            <a:r>
              <a:rPr lang="en-US" baseline="0" dirty="0" smtClean="0"/>
              <a:t>There are more experiments in our paper and I invite you to check them out</a:t>
            </a:r>
            <a:endParaRPr lang="en-US" dirty="0"/>
          </a:p>
        </p:txBody>
      </p:sp>
      <p:sp>
        <p:nvSpPr>
          <p:cNvPr id="4" name="Slide Number Placeholder 3"/>
          <p:cNvSpPr>
            <a:spLocks noGrp="1"/>
          </p:cNvSpPr>
          <p:nvPr>
            <p:ph type="sldNum" sz="quarter" idx="10"/>
          </p:nvPr>
        </p:nvSpPr>
        <p:spPr/>
        <p:txBody>
          <a:bodyPr/>
          <a:lstStyle/>
          <a:p>
            <a:pPr>
              <a:defRPr/>
            </a:pPr>
            <a:fld id="{0919110E-F2C2-6643-948A-1EC8D72E6D97}" type="slidenum">
              <a:rPr lang="en-US" smtClean="0"/>
              <a:pPr>
                <a:defRPr/>
              </a:pPr>
              <a:t>34</a:t>
            </a:fld>
            <a:endParaRPr lang="en-US"/>
          </a:p>
        </p:txBody>
      </p:sp>
    </p:spTree>
    <p:extLst>
      <p:ext uri="{BB962C8B-B14F-4D97-AF65-F5344CB8AC3E}">
        <p14:creationId xmlns:p14="http://schemas.microsoft.com/office/powerpoint/2010/main" val="384708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35</a:t>
            </a:fld>
            <a:endParaRPr lang="en-US"/>
          </a:p>
        </p:txBody>
      </p:sp>
    </p:spTree>
    <p:extLst>
      <p:ext uri="{BB962C8B-B14F-4D97-AF65-F5344CB8AC3E}">
        <p14:creationId xmlns:p14="http://schemas.microsoft.com/office/powerpoint/2010/main" val="349323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earlier quote</a:t>
            </a:r>
            <a:r>
              <a:rPr lang="en-US" baseline="0" dirty="0" smtClean="0"/>
              <a:t> by Turing illustrates, the notion of automation has been with us for a very long time. </a:t>
            </a:r>
            <a:endParaRPr lang="en-US" dirty="0" smtClean="0"/>
          </a:p>
          <a:p>
            <a:r>
              <a:rPr lang="en-US" dirty="0" smtClean="0"/>
              <a:t>In fact, when </a:t>
            </a:r>
            <a:r>
              <a:rPr lang="en-US" dirty="0" err="1" smtClean="0"/>
              <a:t>fortran</a:t>
            </a:r>
            <a:r>
              <a:rPr lang="en-US" dirty="0" smtClean="0"/>
              <a:t> first came on the scene back in 1957, it was introduced as an “automatic coding system”</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a:t>
            </a:fld>
            <a:endParaRPr lang="en-US"/>
          </a:p>
        </p:txBody>
      </p:sp>
    </p:spTree>
    <p:extLst>
      <p:ext uri="{BB962C8B-B14F-4D97-AF65-F5344CB8AC3E}">
        <p14:creationId xmlns:p14="http://schemas.microsoft.com/office/powerpoint/2010/main" val="35407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sentence in particular</a:t>
            </a:r>
            <a:r>
              <a:rPr lang="en-US" baseline="0" dirty="0" smtClean="0"/>
              <a:t> illustrates the ambition of the Fortran project: </a:t>
            </a:r>
            <a:r>
              <a:rPr lang="en-US" dirty="0" smtClean="0"/>
              <a:t>“to produce as good programs as human coders, but without the errors”. </a:t>
            </a:r>
          </a:p>
          <a:p>
            <a:endParaRPr lang="en-US" dirty="0" smtClean="0"/>
          </a:p>
          <a:p>
            <a:r>
              <a:rPr lang="en-US" dirty="0" smtClean="0"/>
              <a:t>The Fortran project </a:t>
            </a:r>
            <a:r>
              <a:rPr lang="en-US" baseline="0" dirty="0" smtClean="0"/>
              <a:t>was widely successful in “automating those processes that were quite mechanical” and were becoming a drudge. In the ensuing years, the field of compilers, very much born out of the Fortran project, has made great strides in continuing this automation, enabling small teams of programmers to develop systems that 30 years ago would have required small armies of developers. </a:t>
            </a:r>
            <a:endParaRPr lang="en-US" dirty="0" smtClean="0"/>
          </a:p>
          <a:p>
            <a:endParaRPr lang="en-US" dirty="0" smtClean="0"/>
          </a:p>
          <a:p>
            <a:r>
              <a:rPr lang="en-US" dirty="0" smtClean="0"/>
              <a:t>And yet, it’s hard to argue that the problem of automation has been solved.</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A80BC8A-3D2D-4399-A152-F8F7638B0202}" type="slidenum">
              <a:rPr lang="en-US" smtClean="0"/>
              <a:t>4</a:t>
            </a:fld>
            <a:endParaRPr lang="en-US"/>
          </a:p>
        </p:txBody>
      </p:sp>
    </p:spTree>
    <p:extLst>
      <p:ext uri="{BB962C8B-B14F-4D97-AF65-F5344CB8AC3E}">
        <p14:creationId xmlns:p14="http://schemas.microsoft.com/office/powerpoint/2010/main" val="64271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intuitively</a:t>
            </a:r>
            <a:r>
              <a:rPr lang="en-US" sz="1200" kern="1200" baseline="0" dirty="0" smtClean="0">
                <a:solidFill>
                  <a:schemeClr val="tx1"/>
                </a:solidFill>
                <a:effectLst/>
                <a:latin typeface="+mn-lt"/>
                <a:ea typeface="+mn-ea"/>
                <a:cs typeface="+mn-cs"/>
              </a:rPr>
              <a:t> think of as synthesis is probably better characterized by the title of this famous paper from 1979.</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Z. Manna, R. Waldinger. IEEE Trans. Soft. Eng., 5(4), July 1979, 294-328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was</a:t>
            </a:r>
            <a:r>
              <a:rPr lang="en-US" sz="1200" kern="1200" baseline="0" dirty="0" smtClean="0">
                <a:solidFill>
                  <a:schemeClr val="tx1"/>
                </a:solidFill>
                <a:effectLst/>
                <a:latin typeface="+mn-lt"/>
                <a:ea typeface="+mn-ea"/>
                <a:cs typeface="+mn-cs"/>
              </a:rPr>
              <a:t> not the first synthesis paper, but it is credited with creating the field. </a:t>
            </a:r>
          </a:p>
          <a:p>
            <a:r>
              <a:rPr lang="en-US" sz="1200" kern="1200" baseline="0" dirty="0" smtClean="0">
                <a:solidFill>
                  <a:schemeClr val="tx1"/>
                </a:solidFill>
                <a:effectLst/>
                <a:latin typeface="+mn-lt"/>
                <a:ea typeface="+mn-ea"/>
                <a:cs typeface="+mn-cs"/>
              </a:rPr>
              <a:t>A central aspect was that you told the computer “what” you wanted and the system would figure out how to do it.</a:t>
            </a:r>
          </a:p>
          <a:p>
            <a:r>
              <a:rPr lang="en-US" dirty="0" smtClean="0"/>
              <a:t>It</a:t>
            </a:r>
            <a:r>
              <a:rPr lang="en-US" baseline="0" dirty="0" smtClean="0"/>
              <a:t> was too ambitious given the technology of the time. </a:t>
            </a:r>
          </a:p>
        </p:txBody>
      </p:sp>
      <p:sp>
        <p:nvSpPr>
          <p:cNvPr id="4" name="Slide Number Placeholder 3"/>
          <p:cNvSpPr>
            <a:spLocks noGrp="1"/>
          </p:cNvSpPr>
          <p:nvPr>
            <p:ph type="sldNum" sz="quarter" idx="10"/>
          </p:nvPr>
        </p:nvSpPr>
        <p:spPr/>
        <p:txBody>
          <a:bodyPr/>
          <a:lstStyle/>
          <a:p>
            <a:fld id="{9A80BC8A-3D2D-4399-A152-F8F7638B0202}" type="slidenum">
              <a:rPr lang="en-US" smtClean="0"/>
              <a:t>5</a:t>
            </a:fld>
            <a:endParaRPr lang="en-US"/>
          </a:p>
        </p:txBody>
      </p:sp>
    </p:spTree>
    <p:extLst>
      <p:ext uri="{BB962C8B-B14F-4D97-AF65-F5344CB8AC3E}">
        <p14:creationId xmlns:p14="http://schemas.microsoft.com/office/powerpoint/2010/main" val="230219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hubris is best captured by this quote from Allan Perlis from the early eighties. </a:t>
            </a:r>
          </a:p>
          <a:p>
            <a:endParaRPr lang="en-US" dirty="0" smtClean="0"/>
          </a:p>
          <a:p>
            <a:r>
              <a:rPr lang="en-US" dirty="0" smtClean="0"/>
              <a:t>Since then, and in particular in the last 8 years, the technology for synthesis has advanced a lot, but one could argue that Perlis quote is still current. Beyond a certain level of complexity, it is unreasonable to expect a synthesizer to derive</a:t>
            </a:r>
            <a:r>
              <a:rPr lang="en-US" baseline="0" dirty="0" smtClean="0"/>
              <a:t> from scratch algorithms that have taken years to develop by the best minds in our field. </a:t>
            </a:r>
          </a:p>
          <a:p>
            <a:endParaRPr lang="en-US" baseline="0" dirty="0" smtClean="0"/>
          </a:p>
          <a:p>
            <a:r>
              <a:rPr lang="en-US" baseline="0" dirty="0" smtClean="0"/>
              <a:t>In addition to the harness question, there was a second critique to the Dreams=&gt;Programs agenda: dreams don’t make very good specs.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6</a:t>
            </a:fld>
            <a:endParaRPr lang="en-US"/>
          </a:p>
        </p:txBody>
      </p:sp>
    </p:spTree>
    <p:extLst>
      <p:ext uri="{BB962C8B-B14F-4D97-AF65-F5344CB8AC3E}">
        <p14:creationId xmlns:p14="http://schemas.microsoft.com/office/powerpoint/2010/main" val="13772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 view of what is synthesis could be was embodied by a system called the programmer’s assistant. </a:t>
            </a:r>
          </a:p>
          <a:p>
            <a:r>
              <a:rPr lang="en-US" dirty="0" smtClean="0"/>
              <a:t>http://citeseerx.ist.psu.edu/viewdoc/download?doi=10.1.1.131.3917&amp;rep=rep1&amp;type=pdf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http://hdl.handle.net/1721.1/6054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Apprentice is an active agent in the software process, rather than a passive tool. This provides the programmer with a familiar cooperation model, namely cooperation with an assistant, through which to introduce new kinds of automation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project was heavily</a:t>
            </a:r>
            <a:r>
              <a:rPr lang="en-US" baseline="0" dirty="0" smtClean="0"/>
              <a:t> constrained by the technology of the day, but t</a:t>
            </a:r>
            <a:r>
              <a:rPr lang="en-US" dirty="0" smtClean="0"/>
              <a:t>hroughout the course, we’ll keep coming back to many of the themes pioneered by this project.</a:t>
            </a:r>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8</a:t>
            </a:fld>
            <a:endParaRPr lang="en-US"/>
          </a:p>
        </p:txBody>
      </p:sp>
    </p:spTree>
    <p:extLst>
      <p:ext uri="{BB962C8B-B14F-4D97-AF65-F5344CB8AC3E}">
        <p14:creationId xmlns:p14="http://schemas.microsoft.com/office/powerpoint/2010/main" val="95558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9</a:t>
            </a:fld>
            <a:endParaRPr lang="en-US"/>
          </a:p>
        </p:txBody>
      </p:sp>
    </p:spTree>
    <p:extLst>
      <p:ext uri="{BB962C8B-B14F-4D97-AF65-F5344CB8AC3E}">
        <p14:creationId xmlns:p14="http://schemas.microsoft.com/office/powerpoint/2010/main" val="805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talk about these different forms of synthesis, we are going to be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11</a:t>
            </a:fld>
            <a:endParaRPr lang="en-US"/>
          </a:p>
        </p:txBody>
      </p:sp>
    </p:spTree>
    <p:extLst>
      <p:ext uri="{BB962C8B-B14F-4D97-AF65-F5344CB8AC3E}">
        <p14:creationId xmlns:p14="http://schemas.microsoft.com/office/powerpoint/2010/main" val="210158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284"/>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97338"/>
            <a:ext cx="9144000" cy="860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870729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154220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5856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6869903" cy="1325563"/>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92494" y="1825625"/>
            <a:ext cx="9761306" cy="4351338"/>
          </a:xfrm>
        </p:spPr>
        <p:txBody>
          <a:bodyPr/>
          <a:lstStyle>
            <a:lvl1pPr>
              <a:buClr>
                <a:schemeClr val="bg1"/>
              </a:buClr>
              <a:buSzPct val="25000"/>
              <a:defRPr>
                <a:solidFill>
                  <a:schemeClr val="accent4"/>
                </a:solidFill>
              </a:defRPr>
            </a:lvl1pPr>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cxnSp>
        <p:nvCxnSpPr>
          <p:cNvPr id="8" name="Straight Connector 7"/>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71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6B1FC-33B3-4A41-B046-2D6AAAB3391B}"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7" name="Straight Connector 6"/>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10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B1FC-33B3-4A41-B046-2D6AAAB3391B}"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418540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6B1FC-33B3-4A41-B046-2D6AAAB3391B}"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9" name="Straight Connector 8"/>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ED6B1FC-33B3-4A41-B046-2D6AAAB3391B}"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56B-1D4C-4693-B2DE-D7EA6C99149D}" type="slidenum">
              <a:rPr lang="en-US" smtClean="0"/>
              <a:t>‹#›</a:t>
            </a:fld>
            <a:endParaRPr lang="en-US"/>
          </a:p>
        </p:txBody>
      </p:sp>
      <p:sp>
        <p:nvSpPr>
          <p:cNvPr id="10"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11" name="Straight Connector 10"/>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94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B1FC-33B3-4A41-B046-2D6AAAB3391B}"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79034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5955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2928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B1FC-33B3-4A41-B046-2D6AAAB3391B}" type="datetimeFigureOut">
              <a:rPr lang="en-US" smtClean="0"/>
              <a:t>8/5/2018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56B-1D4C-4693-B2DE-D7EA6C99149D}" type="slidenum">
              <a:rPr lang="en-US" smtClean="0"/>
              <a:t>‹#›</a:t>
            </a:fld>
            <a:endParaRPr lang="en-US"/>
          </a:p>
        </p:txBody>
      </p:sp>
    </p:spTree>
    <p:extLst>
      <p:ext uri="{BB962C8B-B14F-4D97-AF65-F5344CB8AC3E}">
        <p14:creationId xmlns:p14="http://schemas.microsoft.com/office/powerpoint/2010/main" val="333643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gif"/></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customXml" Target="../ink/ink6.xml"/><Relationship Id="rId18" Type="http://schemas.openxmlformats.org/officeDocument/2006/relationships/image" Target="../media/image33.emf"/><Relationship Id="rId3" Type="http://schemas.openxmlformats.org/officeDocument/2006/relationships/image" Target="../media/image70.emf"/><Relationship Id="rId7" Type="http://schemas.openxmlformats.org/officeDocument/2006/relationships/customXml" Target="../ink/ink3.xml"/><Relationship Id="rId12" Type="http://schemas.openxmlformats.org/officeDocument/2006/relationships/image" Target="../media/image30.emf"/><Relationship Id="rId17" Type="http://schemas.openxmlformats.org/officeDocument/2006/relationships/customXml" Target="../ink/ink8.xml"/><Relationship Id="rId2" Type="http://schemas.openxmlformats.org/officeDocument/2006/relationships/customXml" Target="../ink/ink1.xml"/><Relationship Id="rId16" Type="http://schemas.openxmlformats.org/officeDocument/2006/relationships/image" Target="../media/image32.emf"/><Relationship Id="rId20"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71.emf"/><Relationship Id="rId11" Type="http://schemas.openxmlformats.org/officeDocument/2006/relationships/customXml" Target="../ink/ink5.xml"/><Relationship Id="rId15" Type="http://schemas.openxmlformats.org/officeDocument/2006/relationships/customXml" Target="../ink/ink7.xml"/><Relationship Id="rId10" Type="http://schemas.openxmlformats.org/officeDocument/2006/relationships/image" Target="../media/image29.emf"/><Relationship Id="rId19" Type="http://schemas.openxmlformats.org/officeDocument/2006/relationships/customXml" Target="../ink/ink9.xml"/><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31.emf"/></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a:blip r:embed="rId3"/>
          <a:stretch>
            <a:fillRect/>
          </a:stretch>
        </p:blipFill>
        <p:spPr>
          <a:xfrm>
            <a:off x="164974" y="1186087"/>
            <a:ext cx="4873483" cy="110826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836312" y="4473046"/>
                <a:ext cx="2151743" cy="1107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i="1">
                          <a:latin typeface="Cambria Math" panose="02040503050406030204" pitchFamily="18" charset="0"/>
                        </a:rPr>
                        <m:t>𝜑</m:t>
                      </m:r>
                      <m:d>
                        <m:dPr>
                          <m:ctrlPr>
                            <a:rPr lang="en-US" sz="6600" i="1">
                              <a:latin typeface="Cambria Math" panose="02040503050406030204" pitchFamily="18" charset="0"/>
                            </a:rPr>
                          </m:ctrlPr>
                        </m:dPr>
                        <m:e>
                          <m:r>
                            <a:rPr lang="en-US" sz="6600" i="1">
                              <a:latin typeface="Cambria Math" panose="02040503050406030204" pitchFamily="18" charset="0"/>
                            </a:rPr>
                            <m:t>𝑝</m:t>
                          </m:r>
                        </m:e>
                      </m:d>
                    </m:oMath>
                  </m:oMathPara>
                </a14:m>
                <a:endParaRPr lang="en-US" sz="6600" dirty="0"/>
              </a:p>
            </p:txBody>
          </p:sp>
        </mc:Choice>
        <mc:Fallback xmlns="">
          <p:sp>
            <p:nvSpPr>
              <p:cNvPr id="4" name="TextBox 3"/>
              <p:cNvSpPr txBox="1">
                <a:spLocks noRot="1" noChangeAspect="1" noMove="1" noResize="1" noEditPoints="1" noAdjustHandles="1" noChangeArrowheads="1" noChangeShapeType="1" noTextEdit="1"/>
              </p:cNvSpPr>
              <p:nvPr/>
            </p:nvSpPr>
            <p:spPr>
              <a:xfrm>
                <a:off x="9836312" y="4473046"/>
                <a:ext cx="2151743" cy="110799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77613" y="366443"/>
                <a:ext cx="344991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m:t>
                      </m:r>
                      <m:r>
                        <a:rPr lang="en-US" sz="4000" b="0" i="1" dirty="0" smtClean="0">
                          <a:latin typeface="Cambria Math" panose="02040503050406030204" pitchFamily="18" charset="0"/>
                        </a:rPr>
                        <m:t>𝑐</m:t>
                      </m:r>
                      <m:r>
                        <a:rPr lang="en-US" sz="4000" b="0" i="1" dirty="0" smtClean="0">
                          <a:latin typeface="Cambria Math" panose="02040503050406030204" pitchFamily="18" charset="0"/>
                        </a:rPr>
                        <m:t>∀</m:t>
                      </m:r>
                      <m:r>
                        <a:rPr lang="en-US" sz="4000" b="0" i="1" dirty="0" smtClean="0">
                          <a:latin typeface="Cambria Math" panose="02040503050406030204" pitchFamily="18" charset="0"/>
                        </a:rPr>
                        <m:t>𝑖𝑛</m:t>
                      </m:r>
                      <m:r>
                        <a:rPr lang="en-US" sz="4000" b="0" i="1" dirty="0" smtClean="0">
                          <a:latin typeface="Cambria Math" panose="02040503050406030204" pitchFamily="18" charset="0"/>
                        </a:rPr>
                        <m:t> </m:t>
                      </m:r>
                      <m:r>
                        <a:rPr lang="en-US" sz="4000" b="0" i="1" dirty="0" smtClean="0">
                          <a:latin typeface="Cambria Math" panose="02040503050406030204" pitchFamily="18" charset="0"/>
                        </a:rPr>
                        <m:t>𝑄</m:t>
                      </m:r>
                      <m:r>
                        <a:rPr lang="en-US" sz="4000" b="0" i="1" dirty="0" smtClean="0">
                          <a:latin typeface="Cambria Math" panose="02040503050406030204" pitchFamily="18" charset="0"/>
                        </a:rPr>
                        <m:t>(</m:t>
                      </m:r>
                      <m:r>
                        <a:rPr lang="en-US" sz="4000" b="0" i="1" dirty="0" smtClean="0">
                          <a:latin typeface="Cambria Math" panose="02040503050406030204" pitchFamily="18" charset="0"/>
                        </a:rPr>
                        <m:t>𝑐</m:t>
                      </m:r>
                      <m:r>
                        <a:rPr lang="en-US" sz="4000" b="0" i="1" dirty="0" smtClean="0">
                          <a:latin typeface="Cambria Math" panose="02040503050406030204" pitchFamily="18" charset="0"/>
                        </a:rPr>
                        <m:t>,</m:t>
                      </m:r>
                      <m:r>
                        <a:rPr lang="en-US" sz="4000" b="0" i="1" dirty="0" smtClean="0">
                          <a:latin typeface="Cambria Math" panose="02040503050406030204" pitchFamily="18" charset="0"/>
                        </a:rPr>
                        <m:t>𝑖𝑛</m:t>
                      </m:r>
                      <m:r>
                        <a:rPr lang="en-US" sz="4000" b="0" i="1" dirty="0" smtClean="0">
                          <a:latin typeface="Cambria Math" panose="02040503050406030204" pitchFamily="18" charset="0"/>
                        </a:rPr>
                        <m:t>)</m:t>
                      </m:r>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7613" y="366443"/>
                <a:ext cx="3449919" cy="707886"/>
              </a:xfrm>
              <a:prstGeom prst="rect">
                <a:avLst/>
              </a:prstGeom>
              <a:blipFill rotWithShape="0">
                <a:blip r:embed="rId5"/>
                <a:stretch>
                  <a:fillRect/>
                </a:stretch>
              </a:blipFill>
            </p:spPr>
            <p:txBody>
              <a:bodyPr/>
              <a:lstStyle/>
              <a:p>
                <a:r>
                  <a:rPr lang="en-US">
                    <a:noFill/>
                  </a:rPr>
                  <a:t> </a:t>
                </a:r>
              </a:p>
            </p:txBody>
          </p:sp>
        </mc:Fallback>
      </mc:AlternateContent>
      <p:pic>
        <p:nvPicPr>
          <p:cNvPr id="104" name="Picture 103"/>
          <p:cNvPicPr>
            <a:picLocks noChangeAspect="1"/>
          </p:cNvPicPr>
          <p:nvPr/>
        </p:nvPicPr>
        <p:blipFill>
          <a:blip r:embed="rId6"/>
          <a:stretch>
            <a:fillRect/>
          </a:stretch>
        </p:blipFill>
        <p:spPr>
          <a:xfrm>
            <a:off x="7038008" y="238984"/>
            <a:ext cx="4824434" cy="1447173"/>
          </a:xfrm>
          <a:prstGeom prst="rect">
            <a:avLst/>
          </a:prstGeom>
        </p:spPr>
      </p:pic>
      <p:pic>
        <p:nvPicPr>
          <p:cNvPr id="105" name="Picture 104"/>
          <p:cNvPicPr>
            <a:picLocks noChangeAspect="1"/>
          </p:cNvPicPr>
          <p:nvPr/>
        </p:nvPicPr>
        <p:blipFill>
          <a:blip r:embed="rId7"/>
          <a:stretch>
            <a:fillRect/>
          </a:stretch>
        </p:blipFill>
        <p:spPr>
          <a:xfrm>
            <a:off x="301336" y="4606275"/>
            <a:ext cx="2894591" cy="2054743"/>
          </a:xfrm>
          <a:prstGeom prst="rect">
            <a:avLst/>
          </a:prstGeom>
        </p:spPr>
      </p:pic>
      <p:pic>
        <p:nvPicPr>
          <p:cNvPr id="128" name="Picture 127"/>
          <p:cNvPicPr>
            <a:picLocks noChangeAspect="1"/>
          </p:cNvPicPr>
          <p:nvPr/>
        </p:nvPicPr>
        <p:blipFill>
          <a:blip r:embed="rId8"/>
          <a:stretch>
            <a:fillRect/>
          </a:stretch>
        </p:blipFill>
        <p:spPr>
          <a:xfrm>
            <a:off x="5015061" y="132532"/>
            <a:ext cx="1650374" cy="2207231"/>
          </a:xfrm>
          <a:prstGeom prst="rect">
            <a:avLst/>
          </a:prstGeom>
        </p:spPr>
      </p:pic>
      <p:pic>
        <p:nvPicPr>
          <p:cNvPr id="129" name="Picture 128"/>
          <p:cNvPicPr>
            <a:picLocks noChangeAspect="1"/>
          </p:cNvPicPr>
          <p:nvPr/>
        </p:nvPicPr>
        <p:blipFill>
          <a:blip r:embed="rId9"/>
          <a:stretch>
            <a:fillRect/>
          </a:stretch>
        </p:blipFill>
        <p:spPr>
          <a:xfrm>
            <a:off x="4214959" y="4359474"/>
            <a:ext cx="3848115" cy="2380791"/>
          </a:xfrm>
          <a:prstGeom prst="rect">
            <a:avLst/>
          </a:prstGeom>
        </p:spPr>
      </p:pic>
      <mc:AlternateContent xmlns:mc="http://schemas.openxmlformats.org/markup-compatibility/2006" xmlns:a14="http://schemas.microsoft.com/office/drawing/2010/main">
        <mc:Choice Requires="a14">
          <p:sp>
            <p:nvSpPr>
              <p:cNvPr id="130" name="TextBox 129"/>
              <p:cNvSpPr txBox="1"/>
              <p:nvPr/>
            </p:nvSpPr>
            <p:spPr>
              <a:xfrm>
                <a:off x="8250110" y="5784522"/>
                <a:ext cx="21539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𝑆𝑘</m:t>
                      </m:r>
                      <m:r>
                        <a:rPr lang="en-US" sz="3600" b="0" i="1" smtClean="0">
                          <a:latin typeface="Cambria Math" panose="02040503050406030204" pitchFamily="18" charset="0"/>
                        </a:rPr>
                        <m:t>[</m:t>
                      </m:r>
                      <m:r>
                        <a:rPr lang="en-US" sz="3600" b="0" i="1" smtClean="0">
                          <a:latin typeface="Cambria Math" panose="02040503050406030204" pitchFamily="18" charset="0"/>
                        </a:rPr>
                        <m:t>𝑐</m:t>
                      </m:r>
                      <m:r>
                        <a:rPr lang="en-US" sz="3600" b="0" i="1" smtClean="0">
                          <a:latin typeface="Cambria Math" panose="02040503050406030204" pitchFamily="18" charset="0"/>
                        </a:rPr>
                        <m:t>](</m:t>
                      </m:r>
                      <m:r>
                        <a:rPr lang="en-US" sz="3600" b="0" i="1" smtClean="0">
                          <a:latin typeface="Cambria Math" panose="02040503050406030204" pitchFamily="18" charset="0"/>
                        </a:rPr>
                        <m:t>𝑖𝑛</m:t>
                      </m:r>
                      <m:r>
                        <a:rPr lang="en-US" sz="3600" b="0" i="1" smtClean="0">
                          <a:latin typeface="Cambria Math" panose="02040503050406030204" pitchFamily="18" charset="0"/>
                        </a:rPr>
                        <m:t>)</m:t>
                      </m:r>
                    </m:oMath>
                  </m:oMathPara>
                </a14:m>
                <a:endParaRPr lang="en-US" sz="36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8250110" y="5784522"/>
                <a:ext cx="2153987" cy="646331"/>
              </a:xfrm>
              <a:prstGeom prst="rect">
                <a:avLst/>
              </a:prstGeom>
              <a:blipFill rotWithShape="0">
                <a:blip r:embed="rId10"/>
                <a:stretch>
                  <a:fillRect/>
                </a:stretch>
              </a:blipFill>
            </p:spPr>
            <p:txBody>
              <a:bodyPr/>
              <a:lstStyle/>
              <a:p>
                <a:r>
                  <a:rPr lang="en-US">
                    <a:noFill/>
                  </a:rPr>
                  <a:t> </a:t>
                </a:r>
              </a:p>
            </p:txBody>
          </p:sp>
        </mc:Fallback>
      </mc:AlternateContent>
      <p:sp>
        <p:nvSpPr>
          <p:cNvPr id="131" name="Rectangle 130"/>
          <p:cNvSpPr/>
          <p:nvPr/>
        </p:nvSpPr>
        <p:spPr>
          <a:xfrm>
            <a:off x="41564" y="52099"/>
            <a:ext cx="12115800" cy="6740121"/>
          </a:xfrm>
          <a:prstGeom prst="rect">
            <a:avLst/>
          </a:prstGeom>
          <a:solidFill>
            <a:srgbClr val="FFFFFF">
              <a:alpha val="6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Rectangle 133"/>
          <p:cNvSpPr/>
          <p:nvPr/>
        </p:nvSpPr>
        <p:spPr>
          <a:xfrm>
            <a:off x="426949" y="2177305"/>
            <a:ext cx="11561106" cy="2126636"/>
          </a:xfrm>
          <a:prstGeom prst="rect">
            <a:avLst/>
          </a:prstGeom>
          <a:solidFill>
            <a:srgbClr val="FFFFFF">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020" y="1860116"/>
            <a:ext cx="12111780" cy="2387600"/>
          </a:xfrm>
        </p:spPr>
        <p:txBody>
          <a:bodyPr>
            <a:noAutofit/>
          </a:bodyPr>
          <a:lstStyle/>
          <a:p>
            <a:r>
              <a:rPr lang="en-US" sz="7200" dirty="0" smtClean="0">
                <a:latin typeface="Berlin Sans FB" panose="020E0602020502020306" pitchFamily="34" charset="0"/>
              </a:rPr>
              <a:t>Introduction to Principles and Practice of Software Synthesis</a:t>
            </a:r>
            <a:endParaRPr lang="en-US" sz="7200" dirty="0">
              <a:latin typeface="Berlin Sans FB" panose="020E0602020502020306" pitchFamily="34" charset="0"/>
            </a:endParaRPr>
          </a:p>
        </p:txBody>
      </p:sp>
    </p:spTree>
    <p:extLst>
      <p:ext uri="{BB962C8B-B14F-4D97-AF65-F5344CB8AC3E}">
        <p14:creationId xmlns:p14="http://schemas.microsoft.com/office/powerpoint/2010/main" val="4217718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Course</a:t>
            </a:r>
            <a:endParaRPr lang="en-US" dirty="0"/>
          </a:p>
        </p:txBody>
      </p:sp>
      <p:sp>
        <p:nvSpPr>
          <p:cNvPr id="3" name="Content Placeholder 2"/>
          <p:cNvSpPr>
            <a:spLocks noGrp="1"/>
          </p:cNvSpPr>
          <p:nvPr>
            <p:ph idx="1"/>
          </p:nvPr>
        </p:nvSpPr>
        <p:spPr/>
        <p:txBody>
          <a:bodyPr>
            <a:normAutofit/>
          </a:bodyPr>
          <a:lstStyle/>
          <a:p>
            <a:r>
              <a:rPr lang="en-US" dirty="0" smtClean="0"/>
              <a:t>Unit 1: Inductive Synthesis</a:t>
            </a:r>
          </a:p>
          <a:p>
            <a:endParaRPr lang="en-US" dirty="0"/>
          </a:p>
          <a:p>
            <a:r>
              <a:rPr lang="en-US" dirty="0"/>
              <a:t>Unit </a:t>
            </a:r>
            <a:r>
              <a:rPr lang="en-US" dirty="0" smtClean="0"/>
              <a:t>2: Functional Synthesis</a:t>
            </a:r>
          </a:p>
          <a:p>
            <a:pPr marL="0" indent="0">
              <a:buNone/>
            </a:pPr>
            <a:endParaRPr lang="en-US" dirty="0"/>
          </a:p>
          <a:p>
            <a:r>
              <a:rPr lang="en-US" dirty="0"/>
              <a:t>Unit 3</a:t>
            </a:r>
            <a:r>
              <a:rPr lang="en-US" dirty="0" smtClean="0"/>
              <a:t>: Quantitative </a:t>
            </a:r>
            <a:r>
              <a:rPr lang="en-US" dirty="0" smtClean="0"/>
              <a:t>Synthesis</a:t>
            </a:r>
            <a:r>
              <a:rPr lang="en-US" dirty="0"/>
              <a:t> </a:t>
            </a:r>
            <a:r>
              <a:rPr lang="en-US" dirty="0" smtClean="0"/>
              <a:t>and Learning</a:t>
            </a:r>
            <a:endParaRPr lang="en-US" dirty="0" smtClean="0"/>
          </a:p>
        </p:txBody>
      </p:sp>
    </p:spTree>
    <p:extLst>
      <p:ext uri="{BB962C8B-B14F-4D97-AF65-F5344CB8AC3E}">
        <p14:creationId xmlns:p14="http://schemas.microsoft.com/office/powerpoint/2010/main" val="179465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for the course</a:t>
            </a:r>
            <a:endParaRPr lang="en-US" dirty="0"/>
          </a:p>
        </p:txBody>
      </p:sp>
      <p:sp>
        <p:nvSpPr>
          <p:cNvPr id="3" name="Content Placeholder 2"/>
          <p:cNvSpPr>
            <a:spLocks noGrp="1"/>
          </p:cNvSpPr>
          <p:nvPr>
            <p:ph idx="1"/>
          </p:nvPr>
        </p:nvSpPr>
        <p:spPr/>
        <p:txBody>
          <a:bodyPr/>
          <a:lstStyle/>
          <a:p>
            <a:r>
              <a:rPr lang="en-US" dirty="0" smtClean="0"/>
              <a:t>How do you tell the system what you want?</a:t>
            </a:r>
          </a:p>
          <a:p>
            <a:pPr lvl="1"/>
            <a:r>
              <a:rPr lang="en-US" dirty="0" smtClean="0"/>
              <a:t>What is the specification formalism</a:t>
            </a:r>
          </a:p>
          <a:p>
            <a:pPr lvl="1"/>
            <a:r>
              <a:rPr lang="en-US" dirty="0" smtClean="0"/>
              <a:t>What is the interaction model</a:t>
            </a:r>
          </a:p>
          <a:p>
            <a:pPr lvl="1"/>
            <a:r>
              <a:rPr lang="en-US" dirty="0" smtClean="0"/>
              <a:t>What happens when there is ambiguity</a:t>
            </a:r>
          </a:p>
          <a:p>
            <a:r>
              <a:rPr lang="en-US" dirty="0" smtClean="0"/>
              <a:t>How do you represent domain knowledge?</a:t>
            </a:r>
          </a:p>
          <a:p>
            <a:pPr lvl="1"/>
            <a:r>
              <a:rPr lang="en-US" dirty="0" smtClean="0"/>
              <a:t>How do you guide the system towards relevant programs</a:t>
            </a:r>
          </a:p>
          <a:p>
            <a:pPr lvl="1"/>
            <a:r>
              <a:rPr lang="en-US" dirty="0" smtClean="0"/>
              <a:t>How can you take advantage of the structure of the</a:t>
            </a:r>
            <a:br>
              <a:rPr lang="en-US" dirty="0" smtClean="0"/>
            </a:br>
            <a:r>
              <a:rPr lang="en-US" dirty="0" smtClean="0"/>
              <a:t>space of programs you care about</a:t>
            </a:r>
          </a:p>
          <a:p>
            <a:r>
              <a:rPr lang="en-US" dirty="0" smtClean="0"/>
              <a:t>How does the system find the program you actually want?</a:t>
            </a:r>
          </a:p>
          <a:p>
            <a:pPr lvl="1"/>
            <a:r>
              <a:rPr lang="en-US" dirty="0" smtClean="0"/>
              <a:t>And how does it know it is the program you want</a:t>
            </a:r>
            <a:endParaRPr lang="en-US" dirty="0"/>
          </a:p>
        </p:txBody>
      </p:sp>
    </p:spTree>
    <p:extLst>
      <p:ext uri="{BB962C8B-B14F-4D97-AF65-F5344CB8AC3E}">
        <p14:creationId xmlns:p14="http://schemas.microsoft.com/office/powerpoint/2010/main" val="325381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9788" y="2265779"/>
            <a:ext cx="5157787" cy="823912"/>
          </a:xfrm>
        </p:spPr>
        <p:txBody>
          <a:bodyPr/>
          <a:lstStyle/>
          <a:p>
            <a:r>
              <a:rPr lang="en-US" dirty="0" smtClean="0"/>
              <a:t>Traditional Machine Learning</a:t>
            </a:r>
            <a:endParaRPr lang="en-US" dirty="0"/>
          </a:p>
        </p:txBody>
      </p:sp>
      <p:sp>
        <p:nvSpPr>
          <p:cNvPr id="8" name="Content Placeholder 7"/>
          <p:cNvSpPr>
            <a:spLocks noGrp="1"/>
          </p:cNvSpPr>
          <p:nvPr>
            <p:ph sz="half" idx="2"/>
          </p:nvPr>
        </p:nvSpPr>
        <p:spPr>
          <a:xfrm>
            <a:off x="839788" y="3089691"/>
            <a:ext cx="5157787" cy="3684588"/>
          </a:xfrm>
        </p:spPr>
        <p:txBody>
          <a:bodyPr/>
          <a:lstStyle/>
          <a:p>
            <a:pPr>
              <a:buClrTx/>
              <a:buFont typeface="Wingdings" panose="05000000000000000000" pitchFamily="2" charset="2"/>
              <a:buChar char="§"/>
            </a:pPr>
            <a:r>
              <a:rPr lang="en-US" sz="2000" dirty="0" smtClean="0"/>
              <a:t>Learn a function from a set of examples</a:t>
            </a:r>
          </a:p>
          <a:p>
            <a:pPr>
              <a:buClrTx/>
              <a:buFont typeface="Wingdings" panose="05000000000000000000" pitchFamily="2" charset="2"/>
              <a:buChar char="§"/>
            </a:pPr>
            <a:r>
              <a:rPr lang="en-US" sz="2000" dirty="0" smtClean="0"/>
              <a:t>Scalability is very important, algorithms must scale to millions of data points</a:t>
            </a:r>
          </a:p>
          <a:p>
            <a:pPr>
              <a:buClrTx/>
              <a:buFont typeface="Wingdings" panose="05000000000000000000" pitchFamily="2" charset="2"/>
              <a:buChar char="§"/>
            </a:pPr>
            <a:r>
              <a:rPr lang="en-US" sz="2000" dirty="0" smtClean="0"/>
              <a:t>Data is assumed to be noisy; </a:t>
            </a:r>
          </a:p>
          <a:p>
            <a:pPr lvl="1">
              <a:buFont typeface="Wingdings" panose="05000000000000000000" pitchFamily="2" charset="2"/>
              <a:buChar char="§"/>
            </a:pPr>
            <a:r>
              <a:rPr lang="en-US" sz="1600" dirty="0" smtClean="0"/>
              <a:t>need to avoid overfitting</a:t>
            </a:r>
            <a:br>
              <a:rPr lang="en-US" sz="1600" dirty="0" smtClean="0"/>
            </a:br>
            <a:endParaRPr lang="en-US" sz="1600" dirty="0" smtClean="0"/>
          </a:p>
          <a:p>
            <a:pPr>
              <a:buClrTx/>
              <a:buFont typeface="Wingdings" panose="05000000000000000000" pitchFamily="2" charset="2"/>
              <a:buChar char="§"/>
            </a:pPr>
            <a:r>
              <a:rPr lang="en-US" sz="2000" dirty="0" smtClean="0"/>
              <a:t>Space of possible functions is highly stylized</a:t>
            </a:r>
          </a:p>
          <a:p>
            <a:pPr>
              <a:buClrTx/>
              <a:buFont typeface="Wingdings" panose="05000000000000000000" pitchFamily="2" charset="2"/>
              <a:buChar char="§"/>
            </a:pPr>
            <a:r>
              <a:rPr lang="en-US" sz="2000" dirty="0" smtClean="0"/>
              <a:t>Background knowledge incorporated as preprocessing and feature selection</a:t>
            </a:r>
            <a:endParaRPr lang="en-US" sz="2000" dirty="0"/>
          </a:p>
        </p:txBody>
      </p:sp>
      <p:sp>
        <p:nvSpPr>
          <p:cNvPr id="9" name="Text Placeholder 8"/>
          <p:cNvSpPr>
            <a:spLocks noGrp="1"/>
          </p:cNvSpPr>
          <p:nvPr>
            <p:ph type="body" sz="quarter" idx="3"/>
          </p:nvPr>
        </p:nvSpPr>
        <p:spPr>
          <a:xfrm>
            <a:off x="6172200" y="2265779"/>
            <a:ext cx="5183188" cy="823912"/>
          </a:xfrm>
        </p:spPr>
        <p:txBody>
          <a:bodyPr/>
          <a:lstStyle/>
          <a:p>
            <a:r>
              <a:rPr lang="en-US" dirty="0" smtClean="0"/>
              <a:t>Inductive Synthesis</a:t>
            </a:r>
            <a:endParaRPr lang="en-US" dirty="0"/>
          </a:p>
        </p:txBody>
      </p:sp>
      <p:sp>
        <p:nvSpPr>
          <p:cNvPr id="10" name="Content Placeholder 9"/>
          <p:cNvSpPr>
            <a:spLocks noGrp="1"/>
          </p:cNvSpPr>
          <p:nvPr>
            <p:ph sz="quarter" idx="4"/>
          </p:nvPr>
        </p:nvSpPr>
        <p:spPr>
          <a:xfrm>
            <a:off x="6172200" y="3089691"/>
            <a:ext cx="5183188" cy="3684588"/>
          </a:xfrm>
        </p:spPr>
        <p:txBody>
          <a:bodyPr>
            <a:normAutofit/>
          </a:bodyPr>
          <a:lstStyle/>
          <a:p>
            <a:pPr>
              <a:buClrTx/>
              <a:buFont typeface="Wingdings" panose="05000000000000000000" pitchFamily="2" charset="2"/>
              <a:buChar char="§"/>
            </a:pPr>
            <a:r>
              <a:rPr lang="en-US" sz="2000" dirty="0" smtClean="0"/>
              <a:t>Learn a function from a set of examples</a:t>
            </a:r>
          </a:p>
          <a:p>
            <a:pPr>
              <a:buClrTx/>
              <a:buFont typeface="Wingdings" panose="05000000000000000000" pitchFamily="2" charset="2"/>
              <a:buChar char="§"/>
            </a:pPr>
            <a:r>
              <a:rPr lang="en-US" sz="2000" dirty="0" smtClean="0"/>
              <a:t>Scalability is not so important, usually we are dealing with small numbers of examples</a:t>
            </a:r>
          </a:p>
          <a:p>
            <a:pPr>
              <a:buClrTx/>
              <a:buFont typeface="Wingdings" panose="05000000000000000000" pitchFamily="2" charset="2"/>
              <a:buChar char="§"/>
            </a:pPr>
            <a:r>
              <a:rPr lang="en-US" sz="2000" dirty="0" smtClean="0"/>
              <a:t>Data is assumed to be clean</a:t>
            </a:r>
          </a:p>
          <a:p>
            <a:pPr lvl="1">
              <a:buFont typeface="Wingdings" panose="05000000000000000000" pitchFamily="2" charset="2"/>
              <a:buChar char="§"/>
            </a:pPr>
            <a:r>
              <a:rPr lang="en-US" sz="1600" dirty="0" smtClean="0"/>
              <a:t>It’s annoying when user says f(x)=y and the system assumes the user is wrong and decides that f(x)=z</a:t>
            </a:r>
          </a:p>
          <a:p>
            <a:pPr>
              <a:buClrTx/>
              <a:buFont typeface="Wingdings" panose="05000000000000000000" pitchFamily="2" charset="2"/>
              <a:buChar char="§"/>
            </a:pPr>
            <a:r>
              <a:rPr lang="en-US" sz="2000" dirty="0" smtClean="0"/>
              <a:t>Space of possible functions can be arbitrary</a:t>
            </a:r>
          </a:p>
          <a:p>
            <a:pPr>
              <a:buClrTx/>
              <a:buFont typeface="Wingdings" panose="05000000000000000000" pitchFamily="2" charset="2"/>
              <a:buChar char="§"/>
            </a:pPr>
            <a:r>
              <a:rPr lang="en-US" sz="2000" dirty="0" smtClean="0"/>
              <a:t>Background knowledge encoded in the description of the space and in the search itself</a:t>
            </a:r>
            <a:endParaRPr lang="en-US" sz="2000" dirty="0"/>
          </a:p>
        </p:txBody>
      </p:sp>
      <p:sp>
        <p:nvSpPr>
          <p:cNvPr id="2" name="Title 1"/>
          <p:cNvSpPr>
            <a:spLocks noGrp="1"/>
          </p:cNvSpPr>
          <p:nvPr>
            <p:ph type="title"/>
          </p:nvPr>
        </p:nvSpPr>
        <p:spPr/>
        <p:txBody>
          <a:bodyPr/>
          <a:lstStyle/>
          <a:p>
            <a:r>
              <a:rPr lang="en-US" dirty="0" smtClean="0"/>
              <a:t>Unit 1: Inductive Synthesis</a:t>
            </a:r>
            <a:endParaRPr lang="en-US" dirty="0"/>
          </a:p>
        </p:txBody>
      </p:sp>
      <p:sp>
        <p:nvSpPr>
          <p:cNvPr id="11" name="Content Placeholder 2"/>
          <p:cNvSpPr txBox="1">
            <a:spLocks/>
          </p:cNvSpPr>
          <p:nvPr/>
        </p:nvSpPr>
        <p:spPr>
          <a:xfrm>
            <a:off x="839788" y="1255529"/>
            <a:ext cx="9761306" cy="112743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1"/>
              </a:buClr>
              <a:buSzPct val="100000"/>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Synthesize a program whose behavior satisfies a set of examples</a:t>
            </a:r>
          </a:p>
          <a:p>
            <a:pPr lvl="1"/>
            <a:r>
              <a:rPr lang="en-US" dirty="0" smtClean="0">
                <a:solidFill>
                  <a:schemeClr val="accent3">
                    <a:lumMod val="75000"/>
                  </a:schemeClr>
                </a:solidFill>
              </a:rPr>
              <a:t>Doesn’t machine learning do that?</a:t>
            </a:r>
            <a:endParaRPr lang="en-US" dirty="0">
              <a:solidFill>
                <a:schemeClr val="accent3">
                  <a:lumMod val="75000"/>
                </a:schemeClr>
              </a:solidFill>
            </a:endParaRPr>
          </a:p>
        </p:txBody>
      </p:sp>
    </p:spTree>
    <p:extLst>
      <p:ext uri="{BB962C8B-B14F-4D97-AF65-F5344CB8AC3E}">
        <p14:creationId xmlns:p14="http://schemas.microsoft.com/office/powerpoint/2010/main" val="2446337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284944" cy="1325563"/>
          </a:xfrm>
        </p:spPr>
        <p:txBody>
          <a:bodyPr>
            <a:normAutofit/>
          </a:bodyPr>
          <a:lstStyle/>
          <a:p>
            <a:r>
              <a:rPr lang="en-US" dirty="0" smtClean="0"/>
              <a:t>Real world application of synthesis</a:t>
            </a:r>
            <a:endParaRPr lang="en-US" sz="5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93" y="1826876"/>
            <a:ext cx="4315409" cy="4054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619" y="1826876"/>
            <a:ext cx="6496050" cy="438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686" y="2765789"/>
            <a:ext cx="6372225"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769" y="4497739"/>
            <a:ext cx="2524125"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2960" y="4419441"/>
            <a:ext cx="2762250"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82" y="4131027"/>
            <a:ext cx="41529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7229" y="5244203"/>
            <a:ext cx="2333625"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9644" y="1826876"/>
            <a:ext cx="2714625"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9718" y="4342177"/>
            <a:ext cx="2028825"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7725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473148" cy="1325563"/>
          </a:xfrm>
        </p:spPr>
        <p:txBody>
          <a:bodyPr/>
          <a:lstStyle/>
          <a:p>
            <a:r>
              <a:rPr lang="en-US" dirty="0" err="1" smtClean="0"/>
              <a:t>FlashFill</a:t>
            </a:r>
            <a:r>
              <a:rPr lang="en-US" dirty="0" smtClean="0"/>
              <a:t>: a feature of Excel 2013 </a:t>
            </a:r>
            <a:r>
              <a:rPr lang="en-US" sz="3600" dirty="0" smtClean="0"/>
              <a:t>(</a:t>
            </a:r>
            <a:r>
              <a:rPr lang="en-US" sz="3600" dirty="0" err="1" smtClean="0"/>
              <a:t>Sumit</a:t>
            </a:r>
            <a:r>
              <a:rPr lang="en-US" sz="3600" dirty="0" smtClean="0"/>
              <a:t> </a:t>
            </a:r>
            <a:r>
              <a:rPr lang="en-US" sz="3600" dirty="0" err="1" smtClean="0"/>
              <a:t>Gulwani</a:t>
            </a:r>
            <a:r>
              <a:rPr lang="en-US" sz="3600" dirty="0" smtClean="0"/>
              <a:t> et al.)</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1"/>
            <a:ext cx="9144000" cy="5426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403264" y="1937801"/>
            <a:ext cx="2368597" cy="40011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Provide one example</a:t>
            </a:r>
            <a:endParaRPr lang="en-US" sz="2000" dirty="0"/>
          </a:p>
        </p:txBody>
      </p:sp>
      <p:cxnSp>
        <p:nvCxnSpPr>
          <p:cNvPr id="5" name="Elbow Connector 4"/>
          <p:cNvCxnSpPr>
            <a:stCxn id="3" idx="3"/>
          </p:cNvCxnSpPr>
          <p:nvPr/>
        </p:nvCxnSpPr>
        <p:spPr>
          <a:xfrm>
            <a:off x="5771861" y="2137856"/>
            <a:ext cx="961999" cy="865736"/>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7000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533003" cy="1325563"/>
          </a:xfrm>
        </p:spPr>
        <p:txBody>
          <a:bodyPr>
            <a:normAutofit/>
          </a:bodyPr>
          <a:lstStyle/>
          <a:p>
            <a:r>
              <a:rPr lang="en-US" dirty="0" err="1"/>
              <a:t>FlashFill</a:t>
            </a:r>
            <a:r>
              <a:rPr lang="en-US" dirty="0"/>
              <a:t>: a feature of Excel 2013 </a:t>
            </a:r>
            <a:r>
              <a:rPr lang="en-US" sz="3600" dirty="0"/>
              <a:t>(</a:t>
            </a:r>
            <a:r>
              <a:rPr lang="en-US" sz="3600" dirty="0" err="1"/>
              <a:t>Sumit</a:t>
            </a:r>
            <a:r>
              <a:rPr lang="en-US" sz="3600" dirty="0"/>
              <a:t> </a:t>
            </a:r>
            <a:r>
              <a:rPr lang="en-US" sz="3600" dirty="0" err="1"/>
              <a:t>Gulwani</a:t>
            </a:r>
            <a:r>
              <a:rPr lang="en-US" sz="3600" dirty="0"/>
              <a:t> et al.)</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011" y="1351548"/>
            <a:ext cx="9137651"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403264" y="1937801"/>
            <a:ext cx="6152582" cy="40011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The synthesizer discovers the program and fills in the rest</a:t>
            </a:r>
            <a:endParaRPr lang="en-US" sz="2000" dirty="0"/>
          </a:p>
        </p:txBody>
      </p:sp>
      <p:cxnSp>
        <p:nvCxnSpPr>
          <p:cNvPr id="6" name="Elbow Connector 5"/>
          <p:cNvCxnSpPr>
            <a:stCxn id="5" idx="3"/>
          </p:cNvCxnSpPr>
          <p:nvPr/>
        </p:nvCxnSpPr>
        <p:spPr>
          <a:xfrm>
            <a:off x="9555846" y="2137856"/>
            <a:ext cx="339052" cy="623511"/>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320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FlashFill</a:t>
            </a:r>
            <a:r>
              <a:rPr lang="en-US" dirty="0" smtClean="0"/>
              <a:t> Demo</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604242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384486" cy="1325563"/>
          </a:xfrm>
        </p:spPr>
        <p:txBody>
          <a:bodyPr/>
          <a:lstStyle/>
          <a:p>
            <a:r>
              <a:rPr lang="en-US" dirty="0"/>
              <a:t>Unit 2: </a:t>
            </a:r>
            <a:r>
              <a:rPr lang="en-US" dirty="0" smtClean="0"/>
              <a:t>Functional Synthesis</a:t>
            </a:r>
            <a:endParaRPr lang="en-US" dirty="0"/>
          </a:p>
        </p:txBody>
      </p:sp>
      <p:sp>
        <p:nvSpPr>
          <p:cNvPr id="3" name="Content Placeholder 2"/>
          <p:cNvSpPr>
            <a:spLocks noGrp="1"/>
          </p:cNvSpPr>
          <p:nvPr>
            <p:ph idx="1"/>
          </p:nvPr>
        </p:nvSpPr>
        <p:spPr/>
        <p:txBody>
          <a:bodyPr/>
          <a:lstStyle/>
          <a:p>
            <a:r>
              <a:rPr lang="en-US" dirty="0" smtClean="0"/>
              <a:t>Goal: Synthesize a function that satisfies a specification</a:t>
            </a:r>
          </a:p>
          <a:p>
            <a:pPr lvl="1"/>
            <a:r>
              <a:rPr lang="en-US" dirty="0" smtClean="0"/>
              <a:t>How do we know the specification has been satisfied? Isn’t verification itself already quite hard?</a:t>
            </a:r>
          </a:p>
          <a:p>
            <a:pPr lvl="1"/>
            <a:r>
              <a:rPr lang="en-US" dirty="0" smtClean="0"/>
              <a:t>Can we leverage inductive synthesis machinery for this problem?</a:t>
            </a:r>
          </a:p>
          <a:p>
            <a:pPr lvl="1"/>
            <a:r>
              <a:rPr lang="en-US" dirty="0" smtClean="0"/>
              <a:t>What is the relevant space of functions?</a:t>
            </a:r>
          </a:p>
          <a:p>
            <a:pPr lvl="1"/>
            <a:r>
              <a:rPr lang="en-US" dirty="0" smtClean="0"/>
              <a:t>How do we explore this space efficiently?</a:t>
            </a:r>
            <a:endParaRPr lang="en-US" dirty="0"/>
          </a:p>
        </p:txBody>
      </p:sp>
    </p:spTree>
    <p:extLst>
      <p:ext uri="{BB962C8B-B14F-4D97-AF65-F5344CB8AC3E}">
        <p14:creationId xmlns:p14="http://schemas.microsoft.com/office/powerpoint/2010/main" val="342241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700" y="29189"/>
            <a:ext cx="8399752" cy="1325563"/>
          </a:xfrm>
        </p:spPr>
        <p:txBody>
          <a:bodyPr>
            <a:normAutofit/>
          </a:bodyPr>
          <a:lstStyle/>
          <a:p>
            <a:r>
              <a:rPr lang="en-US" dirty="0"/>
              <a:t>Example: Least Significant Zero Bit</a:t>
            </a:r>
          </a:p>
        </p:txBody>
      </p:sp>
      <p:sp>
        <p:nvSpPr>
          <p:cNvPr id="13315" name="Rectangle 3"/>
          <p:cNvSpPr>
            <a:spLocks noGrp="1" noChangeArrowheads="1"/>
          </p:cNvSpPr>
          <p:nvPr>
            <p:ph idx="1"/>
          </p:nvPr>
        </p:nvSpPr>
        <p:spPr/>
        <p:txBody>
          <a:bodyPr>
            <a:normAutofit fontScale="92500" lnSpcReduction="10000"/>
          </a:bodyPr>
          <a:lstStyle/>
          <a:p>
            <a:pPr eaLnBrk="1" hangingPunct="1"/>
            <a:r>
              <a:rPr lang="en-US" dirty="0" smtClean="0"/>
              <a:t> </a:t>
            </a:r>
          </a:p>
          <a:p>
            <a:pPr lvl="1" eaLnBrk="1" hangingPunct="1"/>
            <a:r>
              <a:rPr lang="en-US" dirty="0" smtClean="0"/>
              <a:t>0010 0101  </a:t>
            </a:r>
            <a:r>
              <a:rPr lang="en-US" dirty="0" smtClean="0">
                <a:sym typeface="Wingdings" pitchFamily="2" charset="2"/>
              </a:rPr>
              <a:t> 0000 0010</a:t>
            </a:r>
          </a:p>
          <a:p>
            <a:pPr lvl="1" eaLnBrk="1" hangingPunct="1"/>
            <a:endParaRPr lang="en-US" dirty="0" smtClean="0">
              <a:sym typeface="Wingdings" pitchFamily="2" charset="2"/>
            </a:endParaRPr>
          </a:p>
          <a:p>
            <a:pPr lvl="1" eaLnBrk="1" hangingPunct="1"/>
            <a:endParaRPr lang="en-US" dirty="0" smtClean="0">
              <a:sym typeface="Wingdings" pitchFamily="2" charset="2"/>
            </a:endParaRPr>
          </a:p>
          <a:p>
            <a:pPr lvl="1" eaLnBrk="1" hangingPunct="1"/>
            <a:endParaRPr lang="en-US" dirty="0" smtClean="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1000" dirty="0"/>
          </a:p>
          <a:p>
            <a:pPr eaLnBrk="1" hangingPunct="1"/>
            <a:r>
              <a:rPr lang="en-US" dirty="0" smtClean="0"/>
              <a:t>Trick: </a:t>
            </a:r>
          </a:p>
          <a:p>
            <a:pPr lvl="1" eaLnBrk="1" hangingPunct="1"/>
            <a:r>
              <a:rPr lang="en-US" dirty="0" smtClean="0"/>
              <a:t>Adding 1 to a string of ones turns the next zero to a 1</a:t>
            </a:r>
          </a:p>
          <a:p>
            <a:pPr lvl="1" eaLnBrk="1" hangingPunct="1"/>
            <a:r>
              <a:rPr lang="en-US" dirty="0" smtClean="0"/>
              <a:t>i.e. 000111 + 1 = 001000</a:t>
            </a:r>
          </a:p>
        </p:txBody>
      </p:sp>
      <p:sp>
        <p:nvSpPr>
          <p:cNvPr id="13316" name="Text Box 4"/>
          <p:cNvSpPr txBox="1">
            <a:spLocks noChangeArrowheads="1"/>
          </p:cNvSpPr>
          <p:nvPr/>
        </p:nvSpPr>
        <p:spPr bwMode="auto">
          <a:xfrm>
            <a:off x="2971801" y="2825645"/>
            <a:ext cx="7545655" cy="2139047"/>
          </a:xfrm>
          <a:prstGeom prst="rect">
            <a:avLst/>
          </a:prstGeom>
          <a:noFill/>
          <a:ln w="9525">
            <a:noFill/>
            <a:miter lim="800000"/>
            <a:headEnd/>
            <a:tailEnd/>
          </a:ln>
        </p:spPr>
        <p:txBody>
          <a:bodyPr wrap="none">
            <a:spAutoFit/>
          </a:bodyPr>
          <a:lstStyle/>
          <a:p>
            <a:r>
              <a:rPr lang="en-US" b="1" dirty="0" err="1">
                <a:solidFill>
                  <a:srgbClr val="800000"/>
                </a:solidFill>
                <a:latin typeface="Courier New" pitchFamily="49" charset="0"/>
                <a:cs typeface="Courier New" pitchFamily="49" charset="0"/>
              </a:rPr>
              <a:t>int</a:t>
            </a:r>
            <a:r>
              <a:rPr lang="en-US" dirty="0">
                <a:latin typeface="Courier New" pitchFamily="49" charset="0"/>
                <a:cs typeface="Courier New" pitchFamily="49" charset="0"/>
              </a:rPr>
              <a:t> W = 32;</a:t>
            </a:r>
          </a:p>
          <a:p>
            <a:endParaRPr lang="en-US" sz="700" dirty="0">
              <a:latin typeface="Courier New" pitchFamily="49" charset="0"/>
              <a:cs typeface="Courier New" pitchFamily="49" charset="0"/>
            </a:endParaRPr>
          </a:p>
          <a:p>
            <a:r>
              <a:rPr lang="en-US" b="1" dirty="0">
                <a:solidFill>
                  <a:srgbClr val="800000"/>
                </a:solidFill>
                <a:latin typeface="Courier New" pitchFamily="49" charset="0"/>
                <a:cs typeface="Courier New" pitchFamily="49" charset="0"/>
              </a:rPr>
              <a:t>bit</a:t>
            </a:r>
            <a:r>
              <a:rPr lang="en-US" dirty="0">
                <a:latin typeface="Courier New" pitchFamily="49" charset="0"/>
                <a:cs typeface="Courier New" pitchFamily="49" charset="0"/>
              </a:rPr>
              <a:t>[W] isolate0 (</a:t>
            </a:r>
            <a:r>
              <a:rPr lang="en-US" b="1" dirty="0">
                <a:solidFill>
                  <a:srgbClr val="800000"/>
                </a:solidFill>
                <a:latin typeface="Courier New" pitchFamily="49" charset="0"/>
                <a:cs typeface="Courier New" pitchFamily="49" charset="0"/>
              </a:rPr>
              <a:t>bit</a:t>
            </a:r>
            <a:r>
              <a:rPr lang="en-US" dirty="0">
                <a:latin typeface="Courier New" pitchFamily="49" charset="0"/>
                <a:cs typeface="Courier New" pitchFamily="49" charset="0"/>
              </a:rPr>
              <a:t>[W] x) {      // W: word size</a:t>
            </a:r>
          </a:p>
          <a:p>
            <a:r>
              <a:rPr lang="en-US" b="1" dirty="0">
                <a:solidFill>
                  <a:srgbClr val="800000"/>
                </a:solidFill>
                <a:latin typeface="Courier New" pitchFamily="49" charset="0"/>
                <a:cs typeface="Courier New" pitchFamily="49" charset="0"/>
              </a:rPr>
              <a:t>	bit</a:t>
            </a:r>
            <a:r>
              <a:rPr lang="en-US" dirty="0">
                <a:latin typeface="Courier New" pitchFamily="49" charset="0"/>
                <a:cs typeface="Courier New" pitchFamily="49" charset="0"/>
              </a:rPr>
              <a:t>[W] ret = 0;</a:t>
            </a:r>
          </a:p>
          <a:p>
            <a:r>
              <a:rPr lang="en-US" b="1" dirty="0">
                <a:solidFill>
                  <a:srgbClr val="800000"/>
                </a:solidFill>
                <a:latin typeface="Courier New" pitchFamily="49" charset="0"/>
                <a:cs typeface="Courier New" pitchFamily="49" charset="0"/>
              </a:rPr>
              <a:t>	for</a:t>
            </a:r>
            <a:r>
              <a:rPr lang="en-US" dirty="0">
                <a:latin typeface="Courier New" pitchFamily="49" charset="0"/>
                <a:cs typeface="Courier New" pitchFamily="49" charset="0"/>
              </a:rPr>
              <a:t> (</a:t>
            </a:r>
            <a:r>
              <a:rPr lang="en-US" b="1" dirty="0" err="1">
                <a:solidFill>
                  <a:srgbClr val="800000"/>
                </a:solidFill>
                <a:latin typeface="Courier New" pitchFamily="49" charset="0"/>
                <a:cs typeface="Courier New" pitchFamily="49" charset="0"/>
              </a:rPr>
              <a:t>int</a:t>
            </a:r>
            <a:r>
              <a:rPr lang="en-US" dirty="0">
                <a:latin typeface="Courier New" pitchFamily="49" charset="0"/>
                <a:cs typeface="Courier New" pitchFamily="49" charset="0"/>
              </a:rPr>
              <a:t> i = 0; i &lt; W; i++)  </a:t>
            </a:r>
          </a:p>
          <a:p>
            <a:r>
              <a:rPr lang="en-US" b="1" dirty="0">
                <a:solidFill>
                  <a:srgbClr val="800000"/>
                </a:solidFill>
                <a:latin typeface="Courier New" pitchFamily="49" charset="0"/>
                <a:cs typeface="Courier New" pitchFamily="49" charset="0"/>
              </a:rPr>
              <a:t>		if</a:t>
            </a:r>
            <a:r>
              <a:rPr lang="en-US" dirty="0">
                <a:latin typeface="Courier New" pitchFamily="49" charset="0"/>
                <a:cs typeface="Courier New" pitchFamily="49" charset="0"/>
              </a:rPr>
              <a:t> (!x[i]) { ret[i] = 1; </a:t>
            </a:r>
            <a:r>
              <a:rPr lang="en-US" b="1" dirty="0">
                <a:solidFill>
                  <a:srgbClr val="800000"/>
                </a:solidFill>
                <a:latin typeface="Courier New" pitchFamily="49" charset="0"/>
                <a:cs typeface="Courier New" pitchFamily="49" charset="0"/>
              </a:rPr>
              <a:t>return</a:t>
            </a:r>
            <a:r>
              <a:rPr lang="en-US" dirty="0">
                <a:latin typeface="Courier New" pitchFamily="49" charset="0"/>
                <a:cs typeface="Courier New" pitchFamily="49" charset="0"/>
              </a:rPr>
              <a:t> ret;  } </a:t>
            </a:r>
          </a:p>
          <a:p>
            <a:r>
              <a:rPr lang="en-US" dirty="0">
                <a:latin typeface="Courier New" pitchFamily="49" charset="0"/>
                <a:cs typeface="Courier New" pitchFamily="49" charset="0"/>
              </a:rPr>
              <a:t>}</a:t>
            </a:r>
          </a:p>
          <a:p>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2418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264841" cy="1325563"/>
          </a:xfrm>
        </p:spPr>
        <p:txBody>
          <a:bodyPr/>
          <a:lstStyle/>
          <a:p>
            <a:r>
              <a:rPr lang="en-US" dirty="0" smtClean="0"/>
              <a:t>Space of possible implementations</a:t>
            </a:r>
            <a:endParaRPr lang="en-US" dirty="0"/>
          </a:p>
        </p:txBody>
      </p:sp>
      <p:sp>
        <p:nvSpPr>
          <p:cNvPr id="4" name="TextBox 3"/>
          <p:cNvSpPr txBox="1"/>
          <p:nvPr/>
        </p:nvSpPr>
        <p:spPr>
          <a:xfrm>
            <a:off x="1981200" y="1397831"/>
            <a:ext cx="8731878" cy="5147563"/>
          </a:xfrm>
          <a:prstGeom prst="rect">
            <a:avLst/>
          </a:prstGeom>
          <a:noFill/>
        </p:spPr>
        <p:txBody>
          <a:bodyPr wrap="none" rtlCol="0">
            <a:spAutoFit/>
          </a:bodyPr>
          <a:lstStyle/>
          <a:p>
            <a:pPr>
              <a:lnSpc>
                <a:spcPct val="115000"/>
              </a:lnSpc>
            </a:pPr>
            <a:r>
              <a:rPr lang="en-US" b="1" dirty="0">
                <a:solidFill>
                  <a:schemeClr val="accent1">
                    <a:lumMod val="75000"/>
                  </a:schemeClr>
                </a:solidFill>
                <a:latin typeface="Courier New"/>
                <a:ea typeface="Calibri"/>
                <a:cs typeface="Times New Roman"/>
              </a:rPr>
              <a:t>/**</a:t>
            </a:r>
          </a:p>
          <a:p>
            <a:pPr>
              <a:lnSpc>
                <a:spcPct val="115000"/>
              </a:lnSpc>
            </a:pPr>
            <a:r>
              <a:rPr lang="en-US" b="1" dirty="0">
                <a:solidFill>
                  <a:schemeClr val="accent1">
                    <a:lumMod val="75000"/>
                  </a:schemeClr>
                </a:solidFill>
                <a:latin typeface="Courier New"/>
                <a:ea typeface="Calibri"/>
                <a:cs typeface="Times New Roman"/>
              </a:rPr>
              <a:t> * Generate the set of all bit-vector expressions </a:t>
            </a:r>
          </a:p>
          <a:p>
            <a:pPr>
              <a:lnSpc>
                <a:spcPct val="115000"/>
              </a:lnSpc>
            </a:pPr>
            <a:r>
              <a:rPr lang="en-US" b="1" dirty="0">
                <a:solidFill>
                  <a:schemeClr val="accent1">
                    <a:lumMod val="75000"/>
                  </a:schemeClr>
                </a:solidFill>
                <a:latin typeface="Courier New"/>
                <a:ea typeface="Calibri"/>
                <a:cs typeface="Times New Roman"/>
              </a:rPr>
              <a:t> * involving +, &amp;, </a:t>
            </a:r>
            <a:r>
              <a:rPr lang="en-US" b="1" dirty="0" err="1">
                <a:solidFill>
                  <a:schemeClr val="accent1">
                    <a:lumMod val="75000"/>
                  </a:schemeClr>
                </a:solidFill>
                <a:latin typeface="Courier New"/>
                <a:ea typeface="Calibri"/>
                <a:cs typeface="Times New Roman"/>
              </a:rPr>
              <a:t>xor</a:t>
            </a:r>
            <a:r>
              <a:rPr lang="en-US" b="1" dirty="0">
                <a:solidFill>
                  <a:schemeClr val="accent1">
                    <a:lumMod val="75000"/>
                  </a:schemeClr>
                </a:solidFill>
                <a:latin typeface="Courier New"/>
                <a:ea typeface="Calibri"/>
                <a:cs typeface="Times New Roman"/>
              </a:rPr>
              <a:t> and bitwise negation (~).</a:t>
            </a:r>
          </a:p>
          <a:p>
            <a:pPr>
              <a:lnSpc>
                <a:spcPct val="115000"/>
              </a:lnSpc>
            </a:pPr>
            <a:r>
              <a:rPr lang="en-US" b="1" dirty="0">
                <a:solidFill>
                  <a:schemeClr val="accent1">
                    <a:lumMod val="75000"/>
                  </a:schemeClr>
                </a:solidFill>
                <a:latin typeface="Courier New"/>
                <a:ea typeface="Calibri"/>
                <a:cs typeface="Times New Roman"/>
              </a:rPr>
              <a:t> * the </a:t>
            </a:r>
            <a:r>
              <a:rPr lang="en-US" b="1" dirty="0" err="1">
                <a:solidFill>
                  <a:schemeClr val="accent1">
                    <a:lumMod val="75000"/>
                  </a:schemeClr>
                </a:solidFill>
                <a:latin typeface="Courier New"/>
                <a:ea typeface="Calibri"/>
                <a:cs typeface="Times New Roman"/>
              </a:rPr>
              <a:t>bnd</a:t>
            </a:r>
            <a:r>
              <a:rPr lang="en-US" b="1" dirty="0">
                <a:solidFill>
                  <a:schemeClr val="accent1">
                    <a:lumMod val="75000"/>
                  </a:schemeClr>
                </a:solidFill>
                <a:latin typeface="Courier New"/>
                <a:ea typeface="Calibri"/>
                <a:cs typeface="Times New Roman"/>
              </a:rPr>
              <a:t> </a:t>
            </a:r>
            <a:r>
              <a:rPr lang="en-US" b="1" dirty="0" err="1">
                <a:solidFill>
                  <a:schemeClr val="accent1">
                    <a:lumMod val="75000"/>
                  </a:schemeClr>
                </a:solidFill>
                <a:latin typeface="Courier New"/>
                <a:ea typeface="Calibri"/>
                <a:cs typeface="Times New Roman"/>
              </a:rPr>
              <a:t>param</a:t>
            </a:r>
            <a:r>
              <a:rPr lang="en-US" b="1" dirty="0">
                <a:solidFill>
                  <a:schemeClr val="accent1">
                    <a:lumMod val="75000"/>
                  </a:schemeClr>
                </a:solidFill>
                <a:latin typeface="Courier New"/>
                <a:ea typeface="Calibri"/>
                <a:cs typeface="Times New Roman"/>
              </a:rPr>
              <a:t> limits the size of the generated expression.</a:t>
            </a:r>
          </a:p>
          <a:p>
            <a:pPr>
              <a:lnSpc>
                <a:spcPct val="115000"/>
              </a:lnSpc>
            </a:pPr>
            <a:r>
              <a:rPr lang="en-US" b="1" dirty="0">
                <a:solidFill>
                  <a:schemeClr val="accent1">
                    <a:lumMod val="75000"/>
                  </a:schemeClr>
                </a:solidFill>
                <a:latin typeface="Courier New"/>
                <a:ea typeface="Calibri"/>
                <a:cs typeface="Times New Roman"/>
              </a:rPr>
              <a:t> */</a:t>
            </a:r>
          </a:p>
          <a:p>
            <a:pPr>
              <a:lnSpc>
                <a:spcPct val="115000"/>
              </a:lnSpc>
            </a:pPr>
            <a:endParaRPr lang="en-US" b="1" dirty="0">
              <a:solidFill>
                <a:srgbClr val="7F0055"/>
              </a:solidFill>
              <a:latin typeface="Courier New"/>
              <a:ea typeface="Calibri"/>
              <a:cs typeface="Times New Roman"/>
            </a:endParaRPr>
          </a:p>
          <a:p>
            <a:pPr>
              <a:lnSpc>
                <a:spcPct val="115000"/>
              </a:lnSpc>
            </a:pPr>
            <a:r>
              <a:rPr lang="en-US" b="1" dirty="0">
                <a:solidFill>
                  <a:srgbClr val="7F0055"/>
                </a:solidFill>
                <a:latin typeface="Courier New"/>
                <a:ea typeface="Calibri"/>
                <a:cs typeface="Times New Roman"/>
              </a:rPr>
              <a:t>generator</a:t>
            </a:r>
            <a:r>
              <a:rPr lang="en-US" dirty="0">
                <a:solidFill>
                  <a:srgbClr val="7F0055"/>
                </a:solidFill>
                <a:latin typeface="Courier New"/>
                <a:ea typeface="Calibri"/>
                <a:cs typeface="Times New Roman"/>
              </a:rPr>
              <a:t> </a:t>
            </a:r>
            <a:r>
              <a:rPr lang="en-US" b="1" dirty="0">
                <a:solidFill>
                  <a:srgbClr val="7F0055"/>
                </a:solidFill>
                <a:latin typeface="Courier New"/>
                <a:ea typeface="Calibri"/>
                <a:cs typeface="Times New Roman"/>
              </a:rPr>
              <a:t>bit</a:t>
            </a:r>
            <a:r>
              <a:rPr lang="en-US" dirty="0">
                <a:solidFill>
                  <a:srgbClr val="000000"/>
                </a:solidFill>
                <a:latin typeface="Courier New"/>
                <a:ea typeface="Calibri"/>
                <a:cs typeface="Times New Roman"/>
              </a:rPr>
              <a:t>[W] gen(bit[W] x, </a:t>
            </a:r>
            <a:r>
              <a:rPr lang="en-US" b="1" dirty="0" err="1">
                <a:solidFill>
                  <a:srgbClr val="7F0055"/>
                </a:solidFill>
                <a:latin typeface="Courier New"/>
                <a:ea typeface="Calibri"/>
                <a:cs typeface="Times New Roman"/>
              </a:rPr>
              <a:t>int</a:t>
            </a:r>
            <a:r>
              <a:rPr lang="en-US" dirty="0">
                <a:solidFill>
                  <a:srgbClr val="000000"/>
                </a:solidFill>
                <a:latin typeface="Courier New"/>
                <a:ea typeface="Calibri"/>
                <a:cs typeface="Times New Roman"/>
              </a:rPr>
              <a:t> </a:t>
            </a:r>
            <a:r>
              <a:rPr lang="en-US" dirty="0" err="1">
                <a:solidFill>
                  <a:srgbClr val="000000"/>
                </a:solidFill>
                <a:latin typeface="Courier New"/>
                <a:ea typeface="Calibri"/>
                <a:cs typeface="Times New Roman"/>
              </a:rPr>
              <a:t>bnd</a:t>
            </a: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assert</a:t>
            </a:r>
            <a:r>
              <a:rPr lang="en-US" dirty="0">
                <a:solidFill>
                  <a:srgbClr val="000000"/>
                </a:solidFill>
                <a:latin typeface="Courier New"/>
                <a:ea typeface="Calibri"/>
                <a:cs typeface="Times New Roman"/>
              </a:rPr>
              <a:t> </a:t>
            </a:r>
            <a:r>
              <a:rPr lang="en-US" dirty="0" err="1">
                <a:solidFill>
                  <a:srgbClr val="000000"/>
                </a:solidFill>
                <a:latin typeface="Courier New"/>
                <a:ea typeface="Calibri"/>
                <a:cs typeface="Times New Roman"/>
              </a:rPr>
              <a:t>bnd</a:t>
            </a:r>
            <a:r>
              <a:rPr lang="en-US" dirty="0">
                <a:solidFill>
                  <a:srgbClr val="000000"/>
                </a:solidFill>
                <a:latin typeface="Courier New"/>
                <a:ea typeface="Calibri"/>
                <a:cs typeface="Times New Roman"/>
              </a:rPr>
              <a:t> &gt; 0;</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x;</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~gen(x, bnd-1);</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 gen(x, bnd-1) (+ | &amp; | ^) gen(x, bnd-1) |};</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endParaRPr lang="en-US" sz="1200" dirty="0">
              <a:latin typeface="Calibri"/>
              <a:ea typeface="Calibri"/>
              <a:cs typeface="Times New Roman"/>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endParaRPr lang="en-US" dirty="0"/>
          </a:p>
        </p:txBody>
      </p:sp>
    </p:spTree>
    <p:extLst>
      <p:ext uri="{BB962C8B-B14F-4D97-AF65-F5344CB8AC3E}">
        <p14:creationId xmlns:p14="http://schemas.microsoft.com/office/powerpoint/2010/main" val="87384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Lecture 1</a:t>
            </a:r>
            <a:br>
              <a:rPr lang="en-US" dirty="0" smtClean="0"/>
            </a:br>
            <a:r>
              <a:rPr lang="en-US" dirty="0" smtClean="0"/>
              <a:t> Course Overview and Introduction to Synthesis</a:t>
            </a:r>
            <a:endParaRPr lang="en-US" dirty="0"/>
          </a:p>
        </p:txBody>
      </p:sp>
      <p:sp>
        <p:nvSpPr>
          <p:cNvPr id="3" name="Subtitle 2"/>
          <p:cNvSpPr>
            <a:spLocks noGrp="1"/>
          </p:cNvSpPr>
          <p:nvPr>
            <p:ph type="subTitle" idx="1"/>
          </p:nvPr>
        </p:nvSpPr>
        <p:spPr/>
        <p:txBody>
          <a:bodyPr/>
          <a:lstStyle/>
          <a:p>
            <a:r>
              <a:rPr lang="en-US" i="1" dirty="0" smtClean="0">
                <a:solidFill>
                  <a:schemeClr val="tx1">
                    <a:lumMod val="65000"/>
                    <a:lumOff val="35000"/>
                  </a:schemeClr>
                </a:solidFill>
              </a:rPr>
              <a:t>Armando </a:t>
            </a:r>
            <a:r>
              <a:rPr lang="en-US" i="1" dirty="0" smtClean="0">
                <a:solidFill>
                  <a:schemeClr val="tx1">
                    <a:lumMod val="65000"/>
                    <a:lumOff val="35000"/>
                  </a:schemeClr>
                </a:solidFill>
              </a:rPr>
              <a:t>Solar-Lezama</a:t>
            </a:r>
            <a:endParaRPr lang="en-US" dirty="0">
              <a:solidFill>
                <a:schemeClr val="tx1">
                  <a:lumMod val="65000"/>
                  <a:lumOff val="35000"/>
                </a:schemeClr>
              </a:solidFill>
            </a:endParaRPr>
          </a:p>
        </p:txBody>
      </p:sp>
    </p:spTree>
    <p:extLst>
      <p:ext uri="{BB962C8B-B14F-4D97-AF65-F5344CB8AC3E}">
        <p14:creationId xmlns:p14="http://schemas.microsoft.com/office/powerpoint/2010/main" val="3642210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339792" cy="1325563"/>
          </a:xfrm>
        </p:spPr>
        <p:txBody>
          <a:bodyPr>
            <a:normAutofit/>
          </a:bodyPr>
          <a:lstStyle/>
          <a:p>
            <a:r>
              <a:rPr lang="en-US" dirty="0"/>
              <a:t>Example: Least Significant Zero Bit</a:t>
            </a:r>
          </a:p>
        </p:txBody>
      </p:sp>
      <p:sp>
        <p:nvSpPr>
          <p:cNvPr id="4" name="TextBox 3"/>
          <p:cNvSpPr txBox="1"/>
          <p:nvPr/>
        </p:nvSpPr>
        <p:spPr>
          <a:xfrm>
            <a:off x="2286001" y="1954307"/>
            <a:ext cx="7713971" cy="3323987"/>
          </a:xfrm>
          <a:prstGeom prst="rect">
            <a:avLst/>
          </a:prstGeom>
          <a:noFill/>
        </p:spPr>
        <p:txBody>
          <a:bodyPr wrap="none" rtlCol="0">
            <a:spAutoFit/>
          </a:bodyPr>
          <a:lstStyle/>
          <a:p>
            <a:r>
              <a:rPr lang="en-US" sz="1600" b="1" dirty="0">
                <a:solidFill>
                  <a:srgbClr val="7F0055"/>
                </a:solidFill>
                <a:latin typeface="Courier New"/>
              </a:rPr>
              <a:t>generator</a:t>
            </a:r>
            <a:r>
              <a:rPr lang="en-US" sz="1600" dirty="0">
                <a:solidFill>
                  <a:srgbClr val="000000"/>
                </a:solidFill>
                <a:latin typeface="Courier New"/>
              </a:rPr>
              <a:t> bit[W] gen(bit[W] x, </a:t>
            </a:r>
            <a:r>
              <a:rPr lang="en-US" sz="1600" b="1" dirty="0" err="1">
                <a:solidFill>
                  <a:srgbClr val="7F0055"/>
                </a:solidFill>
                <a:latin typeface="Courier New"/>
              </a:rPr>
              <a:t>int</a:t>
            </a:r>
            <a:r>
              <a:rPr lang="en-US" sz="1600" b="1" dirty="0">
                <a:solidFill>
                  <a:srgbClr val="000000"/>
                </a:solidFill>
                <a:latin typeface="Courier New"/>
              </a:rPr>
              <a:t> </a:t>
            </a:r>
            <a:r>
              <a:rPr lang="en-US" sz="1600" dirty="0" err="1">
                <a:solidFill>
                  <a:srgbClr val="000000"/>
                </a:solidFill>
                <a:latin typeface="Courier New"/>
              </a:rPr>
              <a:t>bnd</a:t>
            </a:r>
            <a:r>
              <a:rPr lang="en-US" sz="1600" dirty="0">
                <a:solidFill>
                  <a:srgbClr val="000000"/>
                </a:solidFill>
                <a:latin typeface="Courier New"/>
              </a:rPr>
              <a:t>){</a:t>
            </a:r>
          </a:p>
          <a:p>
            <a:r>
              <a:rPr lang="en-US" sz="1600" dirty="0">
                <a:solidFill>
                  <a:srgbClr val="000000"/>
                </a:solidFill>
                <a:latin typeface="Courier New"/>
              </a:rPr>
              <a:t>    </a:t>
            </a:r>
            <a:r>
              <a:rPr lang="en-US" sz="1600" b="1" dirty="0">
                <a:solidFill>
                  <a:srgbClr val="7F0055"/>
                </a:solidFill>
                <a:latin typeface="Courier New"/>
              </a:rPr>
              <a:t>assert</a:t>
            </a:r>
            <a:r>
              <a:rPr lang="en-US" sz="1600" b="1" dirty="0">
                <a:solidFill>
                  <a:srgbClr val="000000"/>
                </a:solidFill>
                <a:latin typeface="Courier New"/>
              </a:rPr>
              <a:t> </a:t>
            </a:r>
            <a:r>
              <a:rPr lang="en-US" sz="1600" b="1" dirty="0" err="1">
                <a:solidFill>
                  <a:srgbClr val="000000"/>
                </a:solidFill>
                <a:latin typeface="Courier New"/>
              </a:rPr>
              <a:t>bnd</a:t>
            </a:r>
            <a:r>
              <a:rPr lang="en-US" sz="1600" b="1" dirty="0">
                <a:solidFill>
                  <a:srgbClr val="000000"/>
                </a:solidFill>
                <a:latin typeface="Courier New"/>
              </a:rPr>
              <a:t> &gt; 0;</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x;</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~gen(x, bnd-1);</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a:t>
            </a:r>
            <a:r>
              <a:rPr lang="en-US" sz="1600" dirty="0">
                <a:solidFill>
                  <a:srgbClr val="000000"/>
                </a:solidFill>
                <a:latin typeface="Courier New"/>
              </a:rPr>
              <a:t>{</a:t>
            </a:r>
          </a:p>
          <a:p>
            <a:r>
              <a:rPr lang="en-US" sz="1600"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 gen(x, bnd-1) (+ | &amp; | ^) gen(x, bnd-1) |};</a:t>
            </a:r>
          </a:p>
          <a:p>
            <a:r>
              <a:rPr lang="en-US" sz="1600" dirty="0">
                <a:solidFill>
                  <a:srgbClr val="000000"/>
                </a:solidFill>
                <a:latin typeface="Courier New"/>
              </a:rPr>
              <a:t>    }</a:t>
            </a:r>
          </a:p>
          <a:p>
            <a:r>
              <a:rPr lang="en-US" sz="1600" dirty="0">
                <a:solidFill>
                  <a:srgbClr val="000000"/>
                </a:solidFill>
                <a:latin typeface="Courier New"/>
              </a:rPr>
              <a:t>}</a:t>
            </a:r>
          </a:p>
          <a:p>
            <a:endParaRPr lang="en-US" sz="1600" dirty="0">
              <a:latin typeface="Courier New"/>
            </a:endParaRPr>
          </a:p>
          <a:p>
            <a:r>
              <a:rPr lang="en-US" sz="1600" dirty="0">
                <a:solidFill>
                  <a:srgbClr val="000000"/>
                </a:solidFill>
                <a:latin typeface="Courier New"/>
              </a:rPr>
              <a:t>bit[W] isolate0sk (bit[W] x)  </a:t>
            </a:r>
            <a:r>
              <a:rPr lang="en-US" sz="1600" b="1" dirty="0">
                <a:solidFill>
                  <a:srgbClr val="7F0055"/>
                </a:solidFill>
                <a:latin typeface="Courier New"/>
              </a:rPr>
              <a:t>implements</a:t>
            </a:r>
            <a:r>
              <a:rPr lang="en-US" sz="1600" b="1" dirty="0">
                <a:solidFill>
                  <a:srgbClr val="000000"/>
                </a:solidFill>
                <a:latin typeface="Courier New"/>
              </a:rPr>
              <a:t> </a:t>
            </a:r>
            <a:r>
              <a:rPr lang="en-US" sz="1600" dirty="0">
                <a:solidFill>
                  <a:srgbClr val="000000"/>
                </a:solidFill>
                <a:latin typeface="Courier New"/>
              </a:rPr>
              <a:t>isolate0 {</a:t>
            </a:r>
          </a:p>
          <a:p>
            <a:r>
              <a:rPr lang="en-US" sz="1600" b="1" dirty="0">
                <a:solidFill>
                  <a:srgbClr val="7F0055"/>
                </a:solidFill>
                <a:latin typeface="Courier New"/>
              </a:rPr>
              <a:t>     return</a:t>
            </a:r>
            <a:r>
              <a:rPr lang="en-US" sz="1600" b="1" dirty="0">
                <a:solidFill>
                  <a:srgbClr val="000000"/>
                </a:solidFill>
                <a:latin typeface="Courier New"/>
              </a:rPr>
              <a:t> gen(x, 3);</a:t>
            </a:r>
          </a:p>
          <a:p>
            <a:r>
              <a:rPr lang="en-US" sz="1600" dirty="0">
                <a:solidFill>
                  <a:srgbClr val="000000"/>
                </a:solidFill>
                <a:latin typeface="Courier New"/>
              </a:rPr>
              <a:t>}</a:t>
            </a:r>
            <a:endParaRPr lang="en-US" sz="1600" dirty="0"/>
          </a:p>
        </p:txBody>
      </p:sp>
    </p:spTree>
    <p:extLst>
      <p:ext uri="{BB962C8B-B14F-4D97-AF65-F5344CB8AC3E}">
        <p14:creationId xmlns:p14="http://schemas.microsoft.com/office/powerpoint/2010/main" val="3580005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Demo</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67863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Storyboard Programming</a:t>
            </a:r>
            <a:endParaRPr lang="en-US" dirty="0"/>
          </a:p>
        </p:txBody>
      </p:sp>
      <p:grpSp>
        <p:nvGrpSpPr>
          <p:cNvPr id="119" name="Group 118"/>
          <p:cNvGrpSpPr/>
          <p:nvPr/>
        </p:nvGrpSpPr>
        <p:grpSpPr>
          <a:xfrm>
            <a:off x="1676400" y="1393454"/>
            <a:ext cx="8821244" cy="2187946"/>
            <a:chOff x="152400" y="1393454"/>
            <a:chExt cx="8821244" cy="2187946"/>
          </a:xfrm>
        </p:grpSpPr>
        <p:grpSp>
          <p:nvGrpSpPr>
            <p:cNvPr id="43" name="Group 42"/>
            <p:cNvGrpSpPr/>
            <p:nvPr/>
          </p:nvGrpSpPr>
          <p:grpSpPr>
            <a:xfrm>
              <a:off x="571138" y="1447800"/>
              <a:ext cx="3200389" cy="1938438"/>
              <a:chOff x="3055620" y="1447800"/>
              <a:chExt cx="3200389" cy="1938438"/>
            </a:xfrm>
          </p:grpSpPr>
          <p:sp>
            <p:nvSpPr>
              <p:cNvPr id="4" name="Down Arrow 3"/>
              <p:cNvSpPr/>
              <p:nvPr/>
            </p:nvSpPr>
            <p:spPr>
              <a:xfrm>
                <a:off x="4551296" y="2391980"/>
                <a:ext cx="160178" cy="278351"/>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5" name="Oval 4"/>
              <p:cNvSpPr/>
              <p:nvPr/>
            </p:nvSpPr>
            <p:spPr>
              <a:xfrm>
                <a:off x="4050417"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endParaRPr lang="en-US" sz="1100" kern="0" dirty="0">
                  <a:solidFill>
                    <a:sysClr val="windowText" lastClr="000000"/>
                  </a:solidFill>
                  <a:latin typeface="Calibri"/>
                </a:endParaRPr>
              </a:p>
            </p:txBody>
          </p:sp>
          <p:sp>
            <p:nvSpPr>
              <p:cNvPr id="6" name="Oval 5"/>
              <p:cNvSpPr/>
              <p:nvPr/>
            </p:nvSpPr>
            <p:spPr>
              <a:xfrm>
                <a:off x="4979080"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endParaRPr lang="en-US" sz="900" kern="0" dirty="0">
                  <a:solidFill>
                    <a:sysClr val="windowText" lastClr="000000"/>
                  </a:solidFill>
                  <a:latin typeface="Calibri"/>
                </a:endParaRPr>
              </a:p>
            </p:txBody>
          </p:sp>
          <p:grpSp>
            <p:nvGrpSpPr>
              <p:cNvPr id="7" name="Group 6"/>
              <p:cNvGrpSpPr/>
              <p:nvPr/>
            </p:nvGrpSpPr>
            <p:grpSpPr>
              <a:xfrm>
                <a:off x="4515999" y="1965772"/>
                <a:ext cx="230770" cy="12289"/>
                <a:chOff x="6400800" y="990600"/>
                <a:chExt cx="515113" cy="27432"/>
              </a:xfrm>
            </p:grpSpPr>
            <p:sp>
              <p:nvSpPr>
                <p:cNvPr id="8" name="Rectangle 7"/>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9" name="Rectangle 8"/>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10" name="Rectangle 9"/>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grpSp>
          <p:sp>
            <p:nvSpPr>
              <p:cNvPr id="11" name="TextBox 10"/>
              <p:cNvSpPr txBox="1"/>
              <p:nvPr/>
            </p:nvSpPr>
            <p:spPr>
              <a:xfrm>
                <a:off x="4455663" y="1670824"/>
                <a:ext cx="402674" cy="261610"/>
              </a:xfrm>
              <a:prstGeom prst="rect">
                <a:avLst/>
              </a:prstGeom>
              <a:noFill/>
            </p:spPr>
            <p:txBody>
              <a:bodyPr wrap="none" rtlCol="0">
                <a:spAutoFit/>
              </a:bodyPr>
              <a:lstStyle/>
              <a:p>
                <a:pPr>
                  <a:defRPr/>
                </a:pPr>
                <a:r>
                  <a:rPr lang="en-US" sz="1100" kern="0" dirty="0">
                    <a:solidFill>
                      <a:sysClr val="windowText" lastClr="000000"/>
                    </a:solidFill>
                  </a:rPr>
                  <a:t>mid</a:t>
                </a:r>
                <a:endParaRPr lang="en-US" sz="1100" kern="0" dirty="0">
                  <a:solidFill>
                    <a:sysClr val="windowText" lastClr="000000"/>
                  </a:solidFill>
                </a:endParaRPr>
              </a:p>
            </p:txBody>
          </p:sp>
          <p:sp>
            <p:nvSpPr>
              <p:cNvPr id="12" name="Oval 11"/>
              <p:cNvSpPr/>
              <p:nvPr/>
            </p:nvSpPr>
            <p:spPr>
              <a:xfrm>
                <a:off x="3464388"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endParaRPr lang="en-US" sz="1100" kern="0" dirty="0">
                  <a:solidFill>
                    <a:sysClr val="windowText" lastClr="000000"/>
                  </a:solidFill>
                  <a:latin typeface="Calibri"/>
                </a:endParaRPr>
              </a:p>
            </p:txBody>
          </p:sp>
          <p:sp>
            <p:nvSpPr>
              <p:cNvPr id="13" name="Oval 12"/>
              <p:cNvSpPr/>
              <p:nvPr/>
            </p:nvSpPr>
            <p:spPr>
              <a:xfrm>
                <a:off x="5559419"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endParaRPr lang="en-US" sz="1100" kern="0" dirty="0">
                  <a:solidFill>
                    <a:sysClr val="windowText" lastClr="000000"/>
                  </a:solidFill>
                  <a:latin typeface="Calibri"/>
                </a:endParaRPr>
              </a:p>
            </p:txBody>
          </p:sp>
          <p:cxnSp>
            <p:nvCxnSpPr>
              <p:cNvPr id="14" name="Straight Arrow Connector 13"/>
              <p:cNvCxnSpPr>
                <a:stCxn id="12" idx="6"/>
                <a:endCxn id="5" idx="2"/>
              </p:cNvCxnSpPr>
              <p:nvPr/>
            </p:nvCxnSpPr>
            <p:spPr>
              <a:xfrm>
                <a:off x="3703351" y="1978062"/>
                <a:ext cx="347066" cy="0"/>
              </a:xfrm>
              <a:prstGeom prst="straightConnector1">
                <a:avLst/>
              </a:prstGeom>
              <a:noFill/>
              <a:ln w="19050" cap="flat" cmpd="sng" algn="ctr">
                <a:solidFill>
                  <a:sysClr val="windowText" lastClr="000000"/>
                </a:solidFill>
                <a:prstDash val="solid"/>
                <a:tailEnd type="arrow"/>
              </a:ln>
              <a:effectLst/>
            </p:spPr>
          </p:cxnSp>
          <p:cxnSp>
            <p:nvCxnSpPr>
              <p:cNvPr id="15" name="Straight Arrow Connector 14"/>
              <p:cNvCxnSpPr>
                <a:endCxn id="13" idx="2"/>
              </p:cNvCxnSpPr>
              <p:nvPr/>
            </p:nvCxnSpPr>
            <p:spPr>
              <a:xfrm>
                <a:off x="5218043" y="1978062"/>
                <a:ext cx="341376" cy="0"/>
              </a:xfrm>
              <a:prstGeom prst="straightConnector1">
                <a:avLst/>
              </a:prstGeom>
              <a:noFill/>
              <a:ln w="19050" cap="flat" cmpd="sng" algn="ctr">
                <a:solidFill>
                  <a:sysClr val="windowText" lastClr="000000"/>
                </a:solidFill>
                <a:prstDash val="solid"/>
                <a:tailEnd type="arrow"/>
              </a:ln>
              <a:effectLst/>
            </p:spPr>
          </p:cxnSp>
          <p:sp>
            <p:nvSpPr>
              <p:cNvPr id="16" name="Oval 15"/>
              <p:cNvSpPr/>
              <p:nvPr/>
            </p:nvSpPr>
            <p:spPr>
              <a:xfrm>
                <a:off x="4048660" y="1674924"/>
                <a:ext cx="1173316" cy="614477"/>
              </a:xfrm>
              <a:prstGeom prst="ellipse">
                <a:avLst/>
              </a:prstGeom>
              <a:noFill/>
              <a:ln w="19050" cap="flat" cmpd="sng" algn="ctr">
                <a:solidFill>
                  <a:srgbClr val="4D4D4D"/>
                </a:solidFill>
                <a:prstDash val="sysDash"/>
              </a:ln>
              <a:effectLst/>
            </p:spPr>
            <p:txBody>
              <a:bodyPr rtlCol="0" anchor="ctr"/>
              <a:lstStyle/>
              <a:p>
                <a:pPr algn="ctr">
                  <a:defRPr/>
                </a:pPr>
                <a:endParaRPr lang="en-US" sz="900" kern="0">
                  <a:solidFill>
                    <a:sysClr val="windowText" lastClr="000000"/>
                  </a:solidFill>
                  <a:latin typeface="Calibri"/>
                </a:endParaRPr>
              </a:p>
            </p:txBody>
          </p:sp>
          <p:sp>
            <p:nvSpPr>
              <p:cNvPr id="17" name="TextBox 16"/>
              <p:cNvSpPr txBox="1"/>
              <p:nvPr/>
            </p:nvSpPr>
            <p:spPr>
              <a:xfrm>
                <a:off x="3055620" y="1447800"/>
                <a:ext cx="470000" cy="261610"/>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sp>
            <p:nvSpPr>
              <p:cNvPr id="18" name="TextBox 17"/>
              <p:cNvSpPr txBox="1"/>
              <p:nvPr/>
            </p:nvSpPr>
            <p:spPr>
              <a:xfrm>
                <a:off x="3686689" y="1784559"/>
                <a:ext cx="391454" cy="230832"/>
              </a:xfrm>
              <a:prstGeom prst="rect">
                <a:avLst/>
              </a:prstGeom>
              <a:noFill/>
            </p:spPr>
            <p:txBody>
              <a:bodyPr wrap="none" rtlCol="0">
                <a:spAutoFit/>
              </a:bodyPr>
              <a:lstStyle/>
              <a:p>
                <a:pPr>
                  <a:defRPr/>
                </a:pPr>
                <a:r>
                  <a:rPr lang="en-US" sz="900" kern="0" dirty="0">
                    <a:solidFill>
                      <a:sysClr val="windowText" lastClr="000000"/>
                    </a:solidFill>
                  </a:rPr>
                  <a:t>next</a:t>
                </a:r>
                <a:endParaRPr lang="en-US" sz="900" kern="0" dirty="0">
                  <a:solidFill>
                    <a:sysClr val="windowText" lastClr="000000"/>
                  </a:solidFill>
                </a:endParaRPr>
              </a:p>
            </p:txBody>
          </p:sp>
          <p:sp>
            <p:nvSpPr>
              <p:cNvPr id="19" name="TextBox 18"/>
              <p:cNvSpPr txBox="1"/>
              <p:nvPr/>
            </p:nvSpPr>
            <p:spPr>
              <a:xfrm>
                <a:off x="5158226" y="1785022"/>
                <a:ext cx="391454" cy="230832"/>
              </a:xfrm>
              <a:prstGeom prst="rect">
                <a:avLst/>
              </a:prstGeom>
              <a:noFill/>
            </p:spPr>
            <p:txBody>
              <a:bodyPr wrap="none" rtlCol="0">
                <a:spAutoFit/>
              </a:bodyPr>
              <a:lstStyle/>
              <a:p>
                <a:pPr>
                  <a:defRPr/>
                </a:pPr>
                <a:r>
                  <a:rPr lang="en-US" sz="900" kern="0" dirty="0">
                    <a:solidFill>
                      <a:sysClr val="windowText" lastClr="000000"/>
                    </a:solidFill>
                  </a:rPr>
                  <a:t>next</a:t>
                </a:r>
                <a:endParaRPr lang="en-US" sz="900" kern="0" dirty="0">
                  <a:solidFill>
                    <a:sysClr val="windowText" lastClr="000000"/>
                  </a:solidFill>
                </a:endParaRPr>
              </a:p>
            </p:txBody>
          </p:sp>
          <p:cxnSp>
            <p:nvCxnSpPr>
              <p:cNvPr id="20" name="Straight Arrow Connector 19"/>
              <p:cNvCxnSpPr>
                <a:endCxn id="12" idx="1"/>
              </p:cNvCxnSpPr>
              <p:nvPr/>
            </p:nvCxnSpPr>
            <p:spPr>
              <a:xfrm>
                <a:off x="3293700" y="1665134"/>
                <a:ext cx="205683" cy="228442"/>
              </a:xfrm>
              <a:prstGeom prst="straightConnector1">
                <a:avLst/>
              </a:prstGeom>
              <a:noFill/>
              <a:ln w="19050" cap="flat" cmpd="sng" algn="ctr">
                <a:solidFill>
                  <a:sysClr val="windowText" lastClr="000000"/>
                </a:solidFill>
                <a:prstDash val="solid"/>
                <a:tailEnd type="arrow"/>
              </a:ln>
              <a:effectLst/>
            </p:spPr>
          </p:cxnSp>
          <p:sp>
            <p:nvSpPr>
              <p:cNvPr id="21" name="Trapezoid 20"/>
              <p:cNvSpPr/>
              <p:nvPr/>
            </p:nvSpPr>
            <p:spPr bwMode="auto">
              <a:xfrm flipV="1">
                <a:off x="5964828" y="2188904"/>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22" name="Elbow Connector 21"/>
              <p:cNvCxnSpPr>
                <a:stCxn id="13" idx="6"/>
                <a:endCxn id="21" idx="2"/>
              </p:cNvCxnSpPr>
              <p:nvPr/>
            </p:nvCxnSpPr>
            <p:spPr>
              <a:xfrm>
                <a:off x="5798382" y="1978062"/>
                <a:ext cx="245222" cy="210842"/>
              </a:xfrm>
              <a:prstGeom prst="bentConnector2">
                <a:avLst/>
              </a:prstGeom>
              <a:noFill/>
              <a:ln w="19050" cap="flat" cmpd="sng" algn="ctr">
                <a:solidFill>
                  <a:sysClr val="windowText" lastClr="000000"/>
                </a:solidFill>
                <a:prstDash val="solid"/>
                <a:tailEnd type="arrow"/>
              </a:ln>
              <a:effectLst/>
            </p:spPr>
          </p:cxnSp>
          <p:sp>
            <p:nvSpPr>
              <p:cNvPr id="23" name="Oval 22"/>
              <p:cNvSpPr/>
              <p:nvPr/>
            </p:nvSpPr>
            <p:spPr>
              <a:xfrm>
                <a:off x="4050417"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endParaRPr lang="en-US" sz="1100" kern="0" dirty="0">
                  <a:solidFill>
                    <a:sysClr val="windowText" lastClr="000000"/>
                  </a:solidFill>
                  <a:latin typeface="Calibri"/>
                </a:endParaRPr>
              </a:p>
            </p:txBody>
          </p:sp>
          <p:sp>
            <p:nvSpPr>
              <p:cNvPr id="24" name="Oval 23"/>
              <p:cNvSpPr/>
              <p:nvPr/>
            </p:nvSpPr>
            <p:spPr>
              <a:xfrm>
                <a:off x="4976148"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endParaRPr lang="en-US" sz="900" kern="0" dirty="0">
                  <a:solidFill>
                    <a:sysClr val="windowText" lastClr="000000"/>
                  </a:solidFill>
                  <a:latin typeface="Calibri"/>
                </a:endParaRPr>
              </a:p>
            </p:txBody>
          </p:sp>
          <p:grpSp>
            <p:nvGrpSpPr>
              <p:cNvPr id="25" name="Group 24"/>
              <p:cNvGrpSpPr/>
              <p:nvPr/>
            </p:nvGrpSpPr>
            <p:grpSpPr>
              <a:xfrm>
                <a:off x="4515999" y="3066710"/>
                <a:ext cx="230770" cy="12289"/>
                <a:chOff x="6400800" y="990600"/>
                <a:chExt cx="515113" cy="27432"/>
              </a:xfrm>
            </p:grpSpPr>
            <p:sp>
              <p:nvSpPr>
                <p:cNvPr id="26" name="Rectangle 25"/>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27" name="Rectangle 26"/>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28" name="Rectangle 27"/>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grpSp>
          <p:sp>
            <p:nvSpPr>
              <p:cNvPr id="29" name="TextBox 28"/>
              <p:cNvSpPr txBox="1"/>
              <p:nvPr/>
            </p:nvSpPr>
            <p:spPr>
              <a:xfrm>
                <a:off x="4437710" y="2771761"/>
                <a:ext cx="437940" cy="261610"/>
              </a:xfrm>
              <a:prstGeom prst="rect">
                <a:avLst/>
              </a:prstGeom>
              <a:noFill/>
            </p:spPr>
            <p:txBody>
              <a:bodyPr wrap="none" rtlCol="0">
                <a:spAutoFit/>
              </a:bodyPr>
              <a:lstStyle/>
              <a:p>
                <a:pPr>
                  <a:defRPr/>
                </a:pPr>
                <a:r>
                  <a:rPr lang="en-US" sz="1100" kern="0" dirty="0">
                    <a:solidFill>
                      <a:sysClr val="windowText" lastClr="000000"/>
                    </a:solidFill>
                  </a:rPr>
                  <a:t>mid’</a:t>
                </a:r>
                <a:endParaRPr lang="en-US" sz="1100" kern="0" dirty="0">
                  <a:solidFill>
                    <a:sysClr val="windowText" lastClr="000000"/>
                  </a:solidFill>
                </a:endParaRPr>
              </a:p>
            </p:txBody>
          </p:sp>
          <p:sp>
            <p:nvSpPr>
              <p:cNvPr id="30" name="Oval 29"/>
              <p:cNvSpPr/>
              <p:nvPr/>
            </p:nvSpPr>
            <p:spPr>
              <a:xfrm>
                <a:off x="3464388"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endParaRPr lang="en-US" sz="1100" kern="0" dirty="0">
                  <a:solidFill>
                    <a:sysClr val="windowText" lastClr="000000"/>
                  </a:solidFill>
                  <a:latin typeface="Calibri"/>
                </a:endParaRPr>
              </a:p>
            </p:txBody>
          </p:sp>
          <p:sp>
            <p:nvSpPr>
              <p:cNvPr id="31" name="Oval 30"/>
              <p:cNvSpPr/>
              <p:nvPr/>
            </p:nvSpPr>
            <p:spPr>
              <a:xfrm>
                <a:off x="5556487"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endParaRPr lang="en-US" sz="1100" kern="0" dirty="0">
                  <a:solidFill>
                    <a:sysClr val="windowText" lastClr="000000"/>
                  </a:solidFill>
                  <a:latin typeface="Calibri"/>
                </a:endParaRPr>
              </a:p>
            </p:txBody>
          </p:sp>
          <p:cxnSp>
            <p:nvCxnSpPr>
              <p:cNvPr id="32" name="Straight Arrow Connector 31"/>
              <p:cNvCxnSpPr>
                <a:stCxn id="23" idx="2"/>
                <a:endCxn id="30" idx="6"/>
              </p:cNvCxnSpPr>
              <p:nvPr/>
            </p:nvCxnSpPr>
            <p:spPr>
              <a:xfrm flipH="1">
                <a:off x="3703351" y="3079000"/>
                <a:ext cx="347066" cy="0"/>
              </a:xfrm>
              <a:prstGeom prst="straightConnector1">
                <a:avLst/>
              </a:prstGeom>
              <a:noFill/>
              <a:ln w="19050" cap="flat" cmpd="sng" algn="ctr">
                <a:solidFill>
                  <a:sysClr val="windowText" lastClr="000000"/>
                </a:solidFill>
                <a:prstDash val="solid"/>
                <a:tailEnd type="arrow"/>
              </a:ln>
              <a:effectLst/>
            </p:spPr>
          </p:cxnSp>
          <p:cxnSp>
            <p:nvCxnSpPr>
              <p:cNvPr id="33" name="Straight Arrow Connector 32"/>
              <p:cNvCxnSpPr>
                <a:stCxn id="31" idx="2"/>
                <a:endCxn id="24" idx="6"/>
              </p:cNvCxnSpPr>
              <p:nvPr/>
            </p:nvCxnSpPr>
            <p:spPr>
              <a:xfrm flipH="1">
                <a:off x="5215111" y="3079000"/>
                <a:ext cx="341376" cy="0"/>
              </a:xfrm>
              <a:prstGeom prst="straightConnector1">
                <a:avLst/>
              </a:prstGeom>
              <a:noFill/>
              <a:ln w="19050" cap="flat" cmpd="sng" algn="ctr">
                <a:solidFill>
                  <a:sysClr val="windowText" lastClr="000000"/>
                </a:solidFill>
                <a:prstDash val="solid"/>
                <a:tailEnd type="arrow"/>
              </a:ln>
              <a:effectLst/>
            </p:spPr>
          </p:cxnSp>
          <p:sp>
            <p:nvSpPr>
              <p:cNvPr id="34" name="Oval 33"/>
              <p:cNvSpPr/>
              <p:nvPr/>
            </p:nvSpPr>
            <p:spPr>
              <a:xfrm>
                <a:off x="4045711" y="2771761"/>
                <a:ext cx="1171346" cy="614477"/>
              </a:xfrm>
              <a:prstGeom prst="ellipse">
                <a:avLst/>
              </a:prstGeom>
              <a:noFill/>
              <a:ln w="19050" cap="flat" cmpd="sng" algn="ctr">
                <a:solidFill>
                  <a:srgbClr val="4D4D4D"/>
                </a:solidFill>
                <a:prstDash val="sysDash"/>
              </a:ln>
              <a:effectLst/>
            </p:spPr>
            <p:txBody>
              <a:bodyPr rtlCol="0" anchor="ctr"/>
              <a:lstStyle/>
              <a:p>
                <a:pPr algn="ctr">
                  <a:defRPr/>
                </a:pPr>
                <a:endParaRPr lang="en-US" sz="900" kern="0">
                  <a:solidFill>
                    <a:sysClr val="windowText" lastClr="000000"/>
                  </a:solidFill>
                  <a:latin typeface="Calibri"/>
                </a:endParaRPr>
              </a:p>
            </p:txBody>
          </p:sp>
          <p:sp>
            <p:nvSpPr>
              <p:cNvPr id="35" name="TextBox 34"/>
              <p:cNvSpPr txBox="1"/>
              <p:nvPr/>
            </p:nvSpPr>
            <p:spPr>
              <a:xfrm>
                <a:off x="3686689" y="2885035"/>
                <a:ext cx="391454" cy="230832"/>
              </a:xfrm>
              <a:prstGeom prst="rect">
                <a:avLst/>
              </a:prstGeom>
              <a:noFill/>
            </p:spPr>
            <p:txBody>
              <a:bodyPr wrap="none" rtlCol="0">
                <a:spAutoFit/>
              </a:bodyPr>
              <a:lstStyle/>
              <a:p>
                <a:pPr>
                  <a:defRPr/>
                </a:pPr>
                <a:r>
                  <a:rPr lang="en-US" sz="900" kern="0" dirty="0">
                    <a:solidFill>
                      <a:sysClr val="windowText" lastClr="000000"/>
                    </a:solidFill>
                  </a:rPr>
                  <a:t>next</a:t>
                </a:r>
                <a:endParaRPr lang="en-US" sz="900" kern="0" dirty="0">
                  <a:solidFill>
                    <a:sysClr val="windowText" lastClr="000000"/>
                  </a:solidFill>
                </a:endParaRPr>
              </a:p>
            </p:txBody>
          </p:sp>
          <p:sp>
            <p:nvSpPr>
              <p:cNvPr id="36" name="TextBox 35"/>
              <p:cNvSpPr txBox="1"/>
              <p:nvPr/>
            </p:nvSpPr>
            <p:spPr>
              <a:xfrm>
                <a:off x="5231494" y="2885497"/>
                <a:ext cx="391454" cy="230832"/>
              </a:xfrm>
              <a:prstGeom prst="rect">
                <a:avLst/>
              </a:prstGeom>
              <a:noFill/>
            </p:spPr>
            <p:txBody>
              <a:bodyPr wrap="none" rtlCol="0">
                <a:spAutoFit/>
              </a:bodyPr>
              <a:lstStyle/>
              <a:p>
                <a:pPr>
                  <a:defRPr/>
                </a:pPr>
                <a:r>
                  <a:rPr lang="en-US" sz="900" kern="0" dirty="0">
                    <a:solidFill>
                      <a:sysClr val="windowText" lastClr="000000"/>
                    </a:solidFill>
                  </a:rPr>
                  <a:t>next</a:t>
                </a:r>
                <a:endParaRPr lang="en-US" sz="900" kern="0" dirty="0">
                  <a:solidFill>
                    <a:sysClr val="windowText" lastClr="000000"/>
                  </a:solidFill>
                </a:endParaRPr>
              </a:p>
            </p:txBody>
          </p:sp>
          <p:sp>
            <p:nvSpPr>
              <p:cNvPr id="37" name="TextBox 36"/>
              <p:cNvSpPr txBox="1"/>
              <p:nvPr/>
            </p:nvSpPr>
            <p:spPr>
              <a:xfrm>
                <a:off x="5786009" y="2498660"/>
                <a:ext cx="470000" cy="261610"/>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cxnSp>
            <p:nvCxnSpPr>
              <p:cNvPr id="38" name="Straight Arrow Connector 37"/>
              <p:cNvCxnSpPr>
                <a:endCxn id="31" idx="7"/>
              </p:cNvCxnSpPr>
              <p:nvPr/>
            </p:nvCxnSpPr>
            <p:spPr>
              <a:xfrm flipH="1">
                <a:off x="5760454" y="2715994"/>
                <a:ext cx="204826" cy="278520"/>
              </a:xfrm>
              <a:prstGeom prst="straightConnector1">
                <a:avLst/>
              </a:prstGeom>
              <a:noFill/>
              <a:ln w="19050" cap="flat" cmpd="sng" algn="ctr">
                <a:solidFill>
                  <a:sysClr val="windowText" lastClr="000000"/>
                </a:solidFill>
                <a:prstDash val="solid"/>
                <a:tailEnd type="arrow"/>
              </a:ln>
              <a:effectLst/>
            </p:spPr>
          </p:cxnSp>
          <p:sp>
            <p:nvSpPr>
              <p:cNvPr id="39" name="Trapezoid 38"/>
              <p:cNvSpPr/>
              <p:nvPr/>
            </p:nvSpPr>
            <p:spPr bwMode="auto">
              <a:xfrm flipV="1">
                <a:off x="3152908" y="3289842"/>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40" name="Elbow Connector 39"/>
              <p:cNvCxnSpPr>
                <a:stCxn id="30" idx="2"/>
                <a:endCxn id="39" idx="2"/>
              </p:cNvCxnSpPr>
              <p:nvPr/>
            </p:nvCxnSpPr>
            <p:spPr>
              <a:xfrm rot="10800000" flipV="1">
                <a:off x="3231683" y="3079000"/>
                <a:ext cx="232704" cy="210842"/>
              </a:xfrm>
              <a:prstGeom prst="bentConnector2">
                <a:avLst/>
              </a:prstGeom>
              <a:noFill/>
              <a:ln w="19050" cap="flat" cmpd="sng" algn="ctr">
                <a:solidFill>
                  <a:sysClr val="windowText" lastClr="000000"/>
                </a:solidFill>
                <a:prstDash val="solid"/>
                <a:tailEnd type="arrow"/>
              </a:ln>
              <a:effectLst/>
            </p:spPr>
          </p:cxnSp>
          <p:cxnSp>
            <p:nvCxnSpPr>
              <p:cNvPr id="41" name="Straight Arrow Connector 40"/>
              <p:cNvCxnSpPr>
                <a:stCxn id="5" idx="6"/>
              </p:cNvCxnSpPr>
              <p:nvPr/>
            </p:nvCxnSpPr>
            <p:spPr>
              <a:xfrm flipV="1">
                <a:off x="4289380" y="1971916"/>
                <a:ext cx="166283" cy="6146"/>
              </a:xfrm>
              <a:prstGeom prst="straightConnector1">
                <a:avLst/>
              </a:prstGeom>
              <a:noFill/>
              <a:ln w="19050" cap="flat" cmpd="sng" algn="ctr">
                <a:solidFill>
                  <a:sysClr val="windowText" lastClr="000000"/>
                </a:solidFill>
                <a:prstDash val="solid"/>
                <a:tailEnd type="arrow" w="sm" len="sm"/>
              </a:ln>
              <a:effectLst/>
            </p:spPr>
          </p:cxnSp>
          <p:cxnSp>
            <p:nvCxnSpPr>
              <p:cNvPr id="42" name="Straight Arrow Connector 41"/>
              <p:cNvCxnSpPr>
                <a:stCxn id="24" idx="2"/>
                <a:endCxn id="28" idx="3"/>
              </p:cNvCxnSpPr>
              <p:nvPr/>
            </p:nvCxnSpPr>
            <p:spPr>
              <a:xfrm flipH="1" flipV="1">
                <a:off x="4746769" y="3072855"/>
                <a:ext cx="229379" cy="6145"/>
              </a:xfrm>
              <a:prstGeom prst="straightConnector1">
                <a:avLst/>
              </a:prstGeom>
              <a:noFill/>
              <a:ln w="19050" cap="flat" cmpd="sng" algn="ctr">
                <a:solidFill>
                  <a:sysClr val="windowText" lastClr="000000"/>
                </a:solidFill>
                <a:prstDash val="solid"/>
                <a:tailEnd type="arrow" w="sm" len="sm"/>
              </a:ln>
              <a:effectLst/>
            </p:spPr>
          </p:cxnSp>
        </p:grpSp>
        <p:grpSp>
          <p:nvGrpSpPr>
            <p:cNvPr id="84" name="Group 83"/>
            <p:cNvGrpSpPr/>
            <p:nvPr/>
          </p:nvGrpSpPr>
          <p:grpSpPr>
            <a:xfrm>
              <a:off x="4544068" y="1656439"/>
              <a:ext cx="3990332" cy="1162961"/>
              <a:chOff x="1600200" y="1745849"/>
              <a:chExt cx="6324600" cy="1835551"/>
            </a:xfrm>
          </p:grpSpPr>
          <p:sp>
            <p:nvSpPr>
              <p:cNvPr id="85" name="Oval 84"/>
              <p:cNvSpPr/>
              <p:nvPr/>
            </p:nvSpPr>
            <p:spPr>
              <a:xfrm>
                <a:off x="1608329" y="23622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endParaRPr lang="en-US" sz="1100" kern="0" dirty="0">
                  <a:solidFill>
                    <a:sysClr val="windowText" lastClr="000000"/>
                  </a:solidFill>
                  <a:latin typeface="Calibri"/>
                </a:endParaRPr>
              </a:p>
            </p:txBody>
          </p:sp>
          <p:sp>
            <p:nvSpPr>
              <p:cNvPr id="86" name="Oval 85"/>
              <p:cNvSpPr/>
              <p:nvPr/>
            </p:nvSpPr>
            <p:spPr>
              <a:xfrm>
                <a:off x="2934991" y="23622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endParaRPr lang="en-US" sz="1100" kern="0" dirty="0">
                  <a:solidFill>
                    <a:sysClr val="windowText" lastClr="000000"/>
                  </a:solidFill>
                  <a:latin typeface="Calibri"/>
                </a:endParaRPr>
              </a:p>
            </p:txBody>
          </p:sp>
          <p:grpSp>
            <p:nvGrpSpPr>
              <p:cNvPr id="87" name="Group 86"/>
              <p:cNvGrpSpPr/>
              <p:nvPr/>
            </p:nvGrpSpPr>
            <p:grpSpPr>
              <a:xfrm>
                <a:off x="2273447" y="2515331"/>
                <a:ext cx="329672" cy="17556"/>
                <a:chOff x="6400800" y="990600"/>
                <a:chExt cx="515113" cy="27432"/>
              </a:xfrm>
            </p:grpSpPr>
            <p:sp>
              <p:nvSpPr>
                <p:cNvPr id="106" name="Rectangle 105"/>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7" name="Rectangle 106"/>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8" name="Rectangle 107"/>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grpSp>
          <p:sp>
            <p:nvSpPr>
              <p:cNvPr id="88" name="TextBox 87"/>
              <p:cNvSpPr txBox="1"/>
              <p:nvPr/>
            </p:nvSpPr>
            <p:spPr>
              <a:xfrm>
                <a:off x="2187253" y="2093976"/>
                <a:ext cx="638231" cy="412910"/>
              </a:xfrm>
              <a:prstGeom prst="rect">
                <a:avLst/>
              </a:prstGeom>
              <a:noFill/>
            </p:spPr>
            <p:txBody>
              <a:bodyPr wrap="none" rtlCol="0">
                <a:spAutoFit/>
              </a:bodyPr>
              <a:lstStyle/>
              <a:p>
                <a:pPr>
                  <a:defRPr/>
                </a:pPr>
                <a:r>
                  <a:rPr lang="en-US" sz="1100" kern="0" dirty="0">
                    <a:solidFill>
                      <a:sysClr val="windowText" lastClr="000000"/>
                    </a:solidFill>
                  </a:rPr>
                  <a:t>mid</a:t>
                </a:r>
                <a:endParaRPr lang="en-US" sz="1100" kern="0" dirty="0">
                  <a:solidFill>
                    <a:sysClr val="windowText" lastClr="000000"/>
                  </a:solidFill>
                </a:endParaRPr>
              </a:p>
            </p:txBody>
          </p:sp>
          <p:sp>
            <p:nvSpPr>
              <p:cNvPr id="89" name="Oval 88"/>
              <p:cNvSpPr/>
              <p:nvPr/>
            </p:nvSpPr>
            <p:spPr>
              <a:xfrm>
                <a:off x="1600200" y="2093976"/>
                <a:ext cx="1676166" cy="877824"/>
              </a:xfrm>
              <a:prstGeom prst="ellipse">
                <a:avLst/>
              </a:prstGeom>
              <a:noFill/>
              <a:ln w="19050" cap="flat" cmpd="sng" algn="ctr">
                <a:solidFill>
                  <a:srgbClr val="4D4D4D"/>
                </a:solidFill>
                <a:prstDash val="sysDash"/>
              </a:ln>
              <a:effectLst/>
            </p:spPr>
            <p:txBody>
              <a:bodyPr rtlCol="0" anchor="ctr"/>
              <a:lstStyle/>
              <a:p>
                <a:pPr algn="ctr">
                  <a:defRPr/>
                </a:pPr>
                <a:endParaRPr lang="en-US" sz="1100" kern="0">
                  <a:solidFill>
                    <a:sysClr val="windowText" lastClr="000000"/>
                  </a:solidFill>
                  <a:latin typeface="Calibri"/>
                </a:endParaRPr>
              </a:p>
            </p:txBody>
          </p:sp>
          <p:sp>
            <p:nvSpPr>
              <p:cNvPr id="90" name="Oval 89"/>
              <p:cNvSpPr/>
              <p:nvPr/>
            </p:nvSpPr>
            <p:spPr>
              <a:xfrm>
                <a:off x="6256762"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endParaRPr lang="en-US" sz="1100" kern="0" dirty="0">
                  <a:solidFill>
                    <a:sysClr val="windowText" lastClr="000000"/>
                  </a:solidFill>
                  <a:latin typeface="Calibri"/>
                </a:endParaRPr>
              </a:p>
            </p:txBody>
          </p:sp>
          <p:sp>
            <p:nvSpPr>
              <p:cNvPr id="91" name="Oval 90"/>
              <p:cNvSpPr/>
              <p:nvPr/>
            </p:nvSpPr>
            <p:spPr>
              <a:xfrm>
                <a:off x="7583424"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endParaRPr lang="en-US" sz="1100" kern="0" dirty="0">
                  <a:solidFill>
                    <a:sysClr val="windowText" lastClr="000000"/>
                  </a:solidFill>
                  <a:latin typeface="Calibri"/>
                </a:endParaRPr>
              </a:p>
            </p:txBody>
          </p:sp>
          <p:grpSp>
            <p:nvGrpSpPr>
              <p:cNvPr id="92" name="Group 91"/>
              <p:cNvGrpSpPr/>
              <p:nvPr/>
            </p:nvGrpSpPr>
            <p:grpSpPr>
              <a:xfrm>
                <a:off x="6921880" y="3124931"/>
                <a:ext cx="329672" cy="17556"/>
                <a:chOff x="6400800" y="990600"/>
                <a:chExt cx="515113" cy="27432"/>
              </a:xfrm>
            </p:grpSpPr>
            <p:sp>
              <p:nvSpPr>
                <p:cNvPr id="103" name="Rectangle 102"/>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4" name="Rectangle 103"/>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5" name="Rectangle 104"/>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grpSp>
          <p:sp>
            <p:nvSpPr>
              <p:cNvPr id="93" name="TextBox 92"/>
              <p:cNvSpPr txBox="1"/>
              <p:nvPr/>
            </p:nvSpPr>
            <p:spPr>
              <a:xfrm>
                <a:off x="6749007" y="2703576"/>
                <a:ext cx="638231" cy="412910"/>
              </a:xfrm>
              <a:prstGeom prst="rect">
                <a:avLst/>
              </a:prstGeom>
              <a:noFill/>
            </p:spPr>
            <p:txBody>
              <a:bodyPr wrap="none" rtlCol="0">
                <a:spAutoFit/>
              </a:bodyPr>
              <a:lstStyle/>
              <a:p>
                <a:pPr>
                  <a:defRPr/>
                </a:pPr>
                <a:r>
                  <a:rPr lang="en-US" sz="1100" kern="0" dirty="0">
                    <a:solidFill>
                      <a:sysClr val="windowText" lastClr="000000"/>
                    </a:solidFill>
                  </a:rPr>
                  <a:t>mid</a:t>
                </a:r>
                <a:endParaRPr lang="en-US" sz="1100" kern="0" dirty="0">
                  <a:solidFill>
                    <a:sysClr val="windowText" lastClr="000000"/>
                  </a:solidFill>
                </a:endParaRPr>
              </a:p>
            </p:txBody>
          </p:sp>
          <p:sp>
            <p:nvSpPr>
              <p:cNvPr id="94" name="Oval 93"/>
              <p:cNvSpPr/>
              <p:nvPr/>
            </p:nvSpPr>
            <p:spPr>
              <a:xfrm>
                <a:off x="6248633" y="2703576"/>
                <a:ext cx="1676166" cy="877824"/>
              </a:xfrm>
              <a:prstGeom prst="ellipse">
                <a:avLst/>
              </a:prstGeom>
              <a:noFill/>
              <a:ln w="19050" cap="flat" cmpd="sng" algn="ctr">
                <a:solidFill>
                  <a:srgbClr val="4D4D4D"/>
                </a:solidFill>
                <a:prstDash val="sysDash"/>
              </a:ln>
              <a:effectLst/>
            </p:spPr>
            <p:txBody>
              <a:bodyPr rtlCol="0" anchor="ctr"/>
              <a:lstStyle/>
              <a:p>
                <a:pPr algn="ctr">
                  <a:defRPr/>
                </a:pPr>
                <a:endParaRPr lang="en-US" sz="1100" kern="0">
                  <a:solidFill>
                    <a:sysClr val="windowText" lastClr="000000"/>
                  </a:solidFill>
                  <a:latin typeface="Calibri"/>
                </a:endParaRPr>
              </a:p>
            </p:txBody>
          </p:sp>
          <p:sp>
            <p:nvSpPr>
              <p:cNvPr id="95" name="Oval 94"/>
              <p:cNvSpPr/>
              <p:nvPr/>
            </p:nvSpPr>
            <p:spPr>
              <a:xfrm>
                <a:off x="5419844"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x’</a:t>
                </a:r>
                <a:endParaRPr lang="en-US" sz="1100" kern="0" dirty="0">
                  <a:solidFill>
                    <a:sysClr val="windowText" lastClr="000000"/>
                  </a:solidFill>
                  <a:latin typeface="Calibri"/>
                </a:endParaRPr>
              </a:p>
            </p:txBody>
          </p:sp>
          <p:cxnSp>
            <p:nvCxnSpPr>
              <p:cNvPr id="96" name="Straight Arrow Connector 95"/>
              <p:cNvCxnSpPr>
                <a:stCxn id="95" idx="6"/>
                <a:endCxn id="90" idx="2"/>
              </p:cNvCxnSpPr>
              <p:nvPr/>
            </p:nvCxnSpPr>
            <p:spPr>
              <a:xfrm>
                <a:off x="5761220" y="3142488"/>
                <a:ext cx="495542" cy="0"/>
              </a:xfrm>
              <a:prstGeom prst="straightConnector1">
                <a:avLst/>
              </a:prstGeom>
              <a:noFill/>
              <a:ln w="19050" cap="flat" cmpd="sng" algn="ctr">
                <a:solidFill>
                  <a:sysClr val="windowText" lastClr="000000"/>
                </a:solidFill>
                <a:prstDash val="solid"/>
                <a:tailEnd type="arrow"/>
              </a:ln>
              <a:effectLst/>
            </p:spPr>
          </p:cxnSp>
          <p:sp>
            <p:nvSpPr>
              <p:cNvPr id="97" name="TextBox 96"/>
              <p:cNvSpPr txBox="1"/>
              <p:nvPr/>
            </p:nvSpPr>
            <p:spPr>
              <a:xfrm>
                <a:off x="5588017" y="2752218"/>
                <a:ext cx="691587" cy="412910"/>
              </a:xfrm>
              <a:prstGeom prst="rect">
                <a:avLst/>
              </a:prstGeom>
              <a:noFill/>
            </p:spPr>
            <p:txBody>
              <a:bodyPr wrap="none" rtlCol="0">
                <a:spAutoFit/>
              </a:bodyPr>
              <a:lstStyle/>
              <a:p>
                <a:pPr>
                  <a:defRPr/>
                </a:pPr>
                <a:r>
                  <a:rPr lang="en-US" sz="1100" kern="0" dirty="0">
                    <a:solidFill>
                      <a:sysClr val="windowText" lastClr="000000"/>
                    </a:solidFill>
                  </a:rPr>
                  <a:t>next</a:t>
                </a:r>
                <a:endParaRPr lang="en-US" sz="1100" kern="0" dirty="0">
                  <a:solidFill>
                    <a:sysClr val="windowText" lastClr="000000"/>
                  </a:solidFill>
                </a:endParaRPr>
              </a:p>
            </p:txBody>
          </p:sp>
          <p:sp>
            <p:nvSpPr>
              <p:cNvPr id="98" name="Oval 97"/>
              <p:cNvSpPr/>
              <p:nvPr/>
            </p:nvSpPr>
            <p:spPr>
              <a:xfrm>
                <a:off x="5410200" y="1868424"/>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x’</a:t>
                </a:r>
                <a:endParaRPr lang="en-US" sz="1100" kern="0" dirty="0">
                  <a:solidFill>
                    <a:sysClr val="windowText" lastClr="000000"/>
                  </a:solidFill>
                  <a:latin typeface="Calibri"/>
                </a:endParaRPr>
              </a:p>
            </p:txBody>
          </p:sp>
          <p:sp>
            <p:nvSpPr>
              <p:cNvPr id="99" name="TextBox 98"/>
              <p:cNvSpPr txBox="1"/>
              <p:nvPr/>
            </p:nvSpPr>
            <p:spPr>
              <a:xfrm>
                <a:off x="4581527" y="1745849"/>
                <a:ext cx="777972" cy="680087"/>
              </a:xfrm>
              <a:prstGeom prst="rect">
                <a:avLst/>
              </a:prstGeom>
              <a:noFill/>
            </p:spPr>
            <p:txBody>
              <a:bodyPr wrap="none" rtlCol="0">
                <a:spAutoFit/>
              </a:bodyPr>
              <a:lstStyle/>
              <a:p>
                <a:pPr>
                  <a:defRPr/>
                </a:pPr>
                <a:r>
                  <a:rPr lang="en-US" sz="1100" kern="0" dirty="0">
                    <a:solidFill>
                      <a:sysClr val="windowText" lastClr="000000"/>
                    </a:solidFill>
                  </a:rPr>
                  <a:t>x’ = f </a:t>
                </a:r>
              </a:p>
              <a:p>
                <a:pPr>
                  <a:defRPr/>
                </a:pPr>
                <a:r>
                  <a:rPr lang="en-US" sz="1100" kern="0" dirty="0">
                    <a:solidFill>
                      <a:sysClr val="windowText" lastClr="000000"/>
                    </a:solidFill>
                  </a:rPr>
                  <a:t>x’= e</a:t>
                </a:r>
                <a:endParaRPr lang="en-US" sz="1100" kern="0" dirty="0">
                  <a:solidFill>
                    <a:sysClr val="windowText" lastClr="000000"/>
                  </a:solidFill>
                </a:endParaRPr>
              </a:p>
            </p:txBody>
          </p:sp>
          <p:sp>
            <p:nvSpPr>
              <p:cNvPr id="100" name="TextBox 99"/>
              <p:cNvSpPr txBox="1"/>
              <p:nvPr/>
            </p:nvSpPr>
            <p:spPr>
              <a:xfrm>
                <a:off x="4454272" y="2807733"/>
                <a:ext cx="785594" cy="680087"/>
              </a:xfrm>
              <a:prstGeom prst="rect">
                <a:avLst/>
              </a:prstGeom>
              <a:noFill/>
            </p:spPr>
            <p:txBody>
              <a:bodyPr wrap="none" rtlCol="0">
                <a:spAutoFit/>
              </a:bodyPr>
              <a:lstStyle/>
              <a:p>
                <a:pPr>
                  <a:defRPr/>
                </a:pPr>
                <a:r>
                  <a:rPr lang="en-US" sz="1100" kern="0" dirty="0">
                    <a:solidFill>
                      <a:sysClr val="windowText" lastClr="000000"/>
                    </a:solidFill>
                  </a:rPr>
                  <a:t>x’ = f </a:t>
                </a:r>
              </a:p>
              <a:p>
                <a:pPr>
                  <a:defRPr/>
                </a:pPr>
                <a:r>
                  <a:rPr lang="en-US" sz="1100" kern="0" dirty="0">
                    <a:solidFill>
                      <a:sysClr val="windowText" lastClr="000000"/>
                    </a:solidFill>
                  </a:rPr>
                  <a:t>e = e’</a:t>
                </a:r>
                <a:endParaRPr lang="en-US" sz="1100" kern="0" dirty="0">
                  <a:solidFill>
                    <a:sysClr val="windowText" lastClr="000000"/>
                  </a:solidFill>
                </a:endParaRPr>
              </a:p>
            </p:txBody>
          </p:sp>
          <p:sp>
            <p:nvSpPr>
              <p:cNvPr id="101" name="Right Arrow 100"/>
              <p:cNvSpPr/>
              <p:nvPr/>
            </p:nvSpPr>
            <p:spPr>
              <a:xfrm rot="1500000">
                <a:off x="3647683" y="2651184"/>
                <a:ext cx="762000" cy="341376"/>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2" name="Right Arrow 101"/>
              <p:cNvSpPr/>
              <p:nvPr/>
            </p:nvSpPr>
            <p:spPr>
              <a:xfrm rot="20100000">
                <a:off x="3647683" y="2180598"/>
                <a:ext cx="762000" cy="341376"/>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kern="0">
                  <a:solidFill>
                    <a:sysClr val="window" lastClr="FFFFFF"/>
                  </a:solidFill>
                  <a:latin typeface="Calibri"/>
                </a:endParaRPr>
              </a:p>
            </p:txBody>
          </p:sp>
        </p:grpSp>
        <p:sp>
          <p:nvSpPr>
            <p:cNvPr id="109" name="Rectangle 108"/>
            <p:cNvSpPr/>
            <p:nvPr/>
          </p:nvSpPr>
          <p:spPr>
            <a:xfrm>
              <a:off x="152400" y="1393454"/>
              <a:ext cx="8821244" cy="21879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6762556" y="299239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Abstract Scenarios</a:t>
              </a:r>
              <a:endParaRPr lang="en-US" dirty="0">
                <a:solidFill>
                  <a:srgbClr val="F79646">
                    <a:lumMod val="50000"/>
                  </a:srgbClr>
                </a:solidFill>
                <a:latin typeface="Berlin Sans FB"/>
              </a:endParaRPr>
            </a:p>
            <a:p>
              <a:pPr algn="ctr"/>
              <a:endParaRPr lang="en-US" dirty="0">
                <a:solidFill>
                  <a:prstClr val="white"/>
                </a:solidFill>
              </a:endParaRPr>
            </a:p>
          </p:txBody>
        </p:sp>
      </p:grpSp>
      <p:grpSp>
        <p:nvGrpSpPr>
          <p:cNvPr id="120" name="Group 119"/>
          <p:cNvGrpSpPr/>
          <p:nvPr/>
        </p:nvGrpSpPr>
        <p:grpSpPr>
          <a:xfrm>
            <a:off x="1717159" y="3733800"/>
            <a:ext cx="5293241" cy="2971800"/>
            <a:chOff x="193158" y="3733800"/>
            <a:chExt cx="5293241" cy="2971800"/>
          </a:xfrm>
        </p:grpSpPr>
        <p:grpSp>
          <p:nvGrpSpPr>
            <p:cNvPr id="111" name="Group 110"/>
            <p:cNvGrpSpPr/>
            <p:nvPr/>
          </p:nvGrpSpPr>
          <p:grpSpPr>
            <a:xfrm>
              <a:off x="193158" y="3733800"/>
              <a:ext cx="5293241" cy="2971800"/>
              <a:chOff x="304800" y="4137942"/>
              <a:chExt cx="5293241" cy="2971800"/>
            </a:xfrm>
          </p:grpSpPr>
          <p:grpSp>
            <p:nvGrpSpPr>
              <p:cNvPr id="82" name="Group 81"/>
              <p:cNvGrpSpPr/>
              <p:nvPr/>
            </p:nvGrpSpPr>
            <p:grpSpPr>
              <a:xfrm>
                <a:off x="304800" y="4287994"/>
                <a:ext cx="4797369" cy="2035517"/>
                <a:chOff x="1126064" y="4287994"/>
                <a:chExt cx="4797369" cy="2035517"/>
              </a:xfrm>
            </p:grpSpPr>
            <p:sp>
              <p:nvSpPr>
                <p:cNvPr id="44" name="Oval 43"/>
                <p:cNvSpPr/>
                <p:nvPr/>
              </p:nvSpPr>
              <p:spPr>
                <a:xfrm>
                  <a:off x="1534832"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endParaRPr lang="en-US" sz="1100" kern="0" dirty="0">
                    <a:solidFill>
                      <a:sysClr val="windowText" lastClr="000000"/>
                    </a:solidFill>
                    <a:latin typeface="Calibri"/>
                  </a:endParaRPr>
                </a:p>
              </p:txBody>
            </p:sp>
            <p:sp>
              <p:nvSpPr>
                <p:cNvPr id="45" name="Oval 44"/>
                <p:cNvSpPr/>
                <p:nvPr/>
              </p:nvSpPr>
              <p:spPr>
                <a:xfrm>
                  <a:off x="2115172"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endParaRPr lang="en-US" sz="1100" kern="0" dirty="0">
                    <a:solidFill>
                      <a:sysClr val="windowText" lastClr="000000"/>
                    </a:solidFill>
                    <a:latin typeface="Calibri"/>
                  </a:endParaRPr>
                </a:p>
              </p:txBody>
            </p:sp>
            <p:cxnSp>
              <p:nvCxnSpPr>
                <p:cNvPr id="46" name="Straight Arrow Connector 45"/>
                <p:cNvCxnSpPr>
                  <a:stCxn id="45" idx="2"/>
                  <a:endCxn id="44" idx="6"/>
                </p:cNvCxnSpPr>
                <p:nvPr/>
              </p:nvCxnSpPr>
              <p:spPr>
                <a:xfrm flipH="1">
                  <a:off x="1773796" y="6016273"/>
                  <a:ext cx="341376" cy="0"/>
                </a:xfrm>
                <a:prstGeom prst="straightConnector1">
                  <a:avLst/>
                </a:prstGeom>
                <a:noFill/>
                <a:ln w="19050" cap="flat" cmpd="sng" algn="ctr">
                  <a:solidFill>
                    <a:sysClr val="windowText" lastClr="000000"/>
                  </a:solidFill>
                  <a:prstDash val="solid"/>
                  <a:tailEnd type="arrow"/>
                </a:ln>
                <a:effectLst/>
              </p:spPr>
            </p:cxnSp>
            <p:sp>
              <p:nvSpPr>
                <p:cNvPr id="47" name="TextBox 46"/>
                <p:cNvSpPr txBox="1"/>
                <p:nvPr/>
              </p:nvSpPr>
              <p:spPr>
                <a:xfrm>
                  <a:off x="1777478" y="5822770"/>
                  <a:ext cx="391454" cy="230832"/>
                </a:xfrm>
                <a:prstGeom prst="rect">
                  <a:avLst/>
                </a:prstGeom>
                <a:noFill/>
              </p:spPr>
              <p:txBody>
                <a:bodyPr wrap="none" rtlCol="0">
                  <a:spAutoFit/>
                </a:bodyPr>
                <a:lstStyle/>
                <a:p>
                  <a:pPr>
                    <a:defRPr/>
                  </a:pPr>
                  <a:r>
                    <a:rPr lang="en-US" sz="900" kern="0" dirty="0">
                      <a:solidFill>
                        <a:sysClr val="windowText" lastClr="000000"/>
                      </a:solidFill>
                    </a:rPr>
                    <a:t>next</a:t>
                  </a:r>
                  <a:endParaRPr lang="en-US" sz="900" kern="0" dirty="0">
                    <a:solidFill>
                      <a:sysClr val="windowText" lastClr="000000"/>
                    </a:solidFill>
                  </a:endParaRPr>
                </a:p>
              </p:txBody>
            </p:sp>
            <p:sp>
              <p:nvSpPr>
                <p:cNvPr id="48" name="TextBox 47"/>
                <p:cNvSpPr txBox="1"/>
                <p:nvPr/>
              </p:nvSpPr>
              <p:spPr>
                <a:xfrm>
                  <a:off x="2355901" y="5435933"/>
                  <a:ext cx="470000" cy="261610"/>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cxnSp>
              <p:nvCxnSpPr>
                <p:cNvPr id="49" name="Straight Arrow Connector 48"/>
                <p:cNvCxnSpPr>
                  <a:endCxn id="45" idx="7"/>
                </p:cNvCxnSpPr>
                <p:nvPr/>
              </p:nvCxnSpPr>
              <p:spPr>
                <a:xfrm flipH="1">
                  <a:off x="2319139" y="5653267"/>
                  <a:ext cx="204826" cy="278520"/>
                </a:xfrm>
                <a:prstGeom prst="straightConnector1">
                  <a:avLst/>
                </a:prstGeom>
                <a:noFill/>
                <a:ln w="19050" cap="flat" cmpd="sng" algn="ctr">
                  <a:solidFill>
                    <a:sysClr val="windowText" lastClr="000000"/>
                  </a:solidFill>
                  <a:prstDash val="solid"/>
                  <a:tailEnd type="arrow"/>
                </a:ln>
                <a:effectLst/>
              </p:spPr>
            </p:cxnSp>
            <p:sp>
              <p:nvSpPr>
                <p:cNvPr id="50" name="Down Arrow 49"/>
                <p:cNvSpPr/>
                <p:nvPr/>
              </p:nvSpPr>
              <p:spPr>
                <a:xfrm>
                  <a:off x="1869650"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51" name="Group 50"/>
                <p:cNvGrpSpPr/>
                <p:nvPr/>
              </p:nvGrpSpPr>
              <p:grpSpPr>
                <a:xfrm>
                  <a:off x="1126064" y="4287994"/>
                  <a:ext cx="1558068" cy="837500"/>
                  <a:chOff x="914400" y="3607219"/>
                  <a:chExt cx="2225811" cy="1196429"/>
                </a:xfrm>
              </p:grpSpPr>
              <p:sp>
                <p:nvSpPr>
                  <p:cNvPr id="52" name="Oval 51"/>
                  <p:cNvSpPr/>
                  <p:nvPr/>
                </p:nvSpPr>
                <p:spPr>
                  <a:xfrm>
                    <a:off x="1498355"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endParaRPr lang="en-US" sz="1100" kern="0" dirty="0">
                      <a:solidFill>
                        <a:sysClr val="windowText" lastClr="000000"/>
                      </a:solidFill>
                      <a:latin typeface="Calibri"/>
                    </a:endParaRPr>
                  </a:p>
                </p:txBody>
              </p:sp>
              <p:sp>
                <p:nvSpPr>
                  <p:cNvPr id="53" name="Oval 52"/>
                  <p:cNvSpPr/>
                  <p:nvPr/>
                </p:nvSpPr>
                <p:spPr>
                  <a:xfrm>
                    <a:off x="2335981"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endParaRPr lang="en-US" sz="1100" kern="0" dirty="0">
                      <a:solidFill>
                        <a:sysClr val="windowText" lastClr="000000"/>
                      </a:solidFill>
                      <a:latin typeface="Calibri"/>
                    </a:endParaRPr>
                  </a:p>
                </p:txBody>
              </p:sp>
              <p:cxnSp>
                <p:nvCxnSpPr>
                  <p:cNvPr id="54" name="Straight Arrow Connector 53"/>
                  <p:cNvCxnSpPr>
                    <a:stCxn id="52" idx="6"/>
                    <a:endCxn id="53" idx="2"/>
                  </p:cNvCxnSpPr>
                  <p:nvPr/>
                </p:nvCxnSpPr>
                <p:spPr>
                  <a:xfrm>
                    <a:off x="1839731" y="4364736"/>
                    <a:ext cx="496251" cy="0"/>
                  </a:xfrm>
                  <a:prstGeom prst="straightConnector1">
                    <a:avLst/>
                  </a:prstGeom>
                  <a:noFill/>
                  <a:ln w="19050" cap="flat" cmpd="sng" algn="ctr">
                    <a:solidFill>
                      <a:sysClr val="windowText" lastClr="000000"/>
                    </a:solidFill>
                    <a:prstDash val="solid"/>
                    <a:tailEnd type="arrow"/>
                  </a:ln>
                  <a:effectLst/>
                </p:spPr>
              </p:cxnSp>
              <p:sp>
                <p:nvSpPr>
                  <p:cNvPr id="55" name="TextBox 54"/>
                  <p:cNvSpPr txBox="1"/>
                  <p:nvPr/>
                </p:nvSpPr>
                <p:spPr>
                  <a:xfrm>
                    <a:off x="914400" y="3607219"/>
                    <a:ext cx="671428" cy="373729"/>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sp>
                <p:nvSpPr>
                  <p:cNvPr id="56" name="TextBox 55"/>
                  <p:cNvSpPr txBox="1"/>
                  <p:nvPr/>
                </p:nvSpPr>
                <p:spPr>
                  <a:xfrm>
                    <a:off x="1779641" y="4070161"/>
                    <a:ext cx="559220" cy="329760"/>
                  </a:xfrm>
                  <a:prstGeom prst="rect">
                    <a:avLst/>
                  </a:prstGeom>
                  <a:noFill/>
                </p:spPr>
                <p:txBody>
                  <a:bodyPr wrap="none" rtlCol="0">
                    <a:spAutoFit/>
                  </a:bodyPr>
                  <a:lstStyle/>
                  <a:p>
                    <a:pPr>
                      <a:defRPr/>
                    </a:pPr>
                    <a:r>
                      <a:rPr lang="en-US" sz="900" kern="0" dirty="0">
                        <a:solidFill>
                          <a:sysClr val="windowText" lastClr="000000"/>
                        </a:solidFill>
                      </a:rPr>
                      <a:t>next</a:t>
                    </a:r>
                    <a:endParaRPr lang="en-US" sz="900" kern="0" dirty="0">
                      <a:solidFill>
                        <a:sysClr val="windowText" lastClr="000000"/>
                      </a:solidFill>
                    </a:endParaRPr>
                  </a:p>
                </p:txBody>
              </p:sp>
              <p:cxnSp>
                <p:nvCxnSpPr>
                  <p:cNvPr id="57" name="Straight Arrow Connector 56"/>
                  <p:cNvCxnSpPr>
                    <a:endCxn id="52" idx="1"/>
                  </p:cNvCxnSpPr>
                  <p:nvPr/>
                </p:nvCxnSpPr>
                <p:spPr>
                  <a:xfrm>
                    <a:off x="1254515" y="3917696"/>
                    <a:ext cx="293834" cy="326346"/>
                  </a:xfrm>
                  <a:prstGeom prst="straightConnector1">
                    <a:avLst/>
                  </a:prstGeom>
                  <a:noFill/>
                  <a:ln w="19050" cap="flat" cmpd="sng" algn="ctr">
                    <a:solidFill>
                      <a:sysClr val="windowText" lastClr="000000"/>
                    </a:solidFill>
                    <a:prstDash val="solid"/>
                    <a:tailEnd type="arrow"/>
                  </a:ln>
                  <a:effectLst/>
                </p:spPr>
              </p:cxnSp>
              <p:sp>
                <p:nvSpPr>
                  <p:cNvPr id="58" name="Trapezoid 57"/>
                  <p:cNvSpPr/>
                  <p:nvPr/>
                </p:nvSpPr>
                <p:spPr bwMode="auto">
                  <a:xfrm flipV="1">
                    <a:off x="2915138" y="4665939"/>
                    <a:ext cx="225073"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59" name="Elbow Connector 58"/>
                  <p:cNvCxnSpPr>
                    <a:stCxn id="53" idx="6"/>
                    <a:endCxn id="58" idx="2"/>
                  </p:cNvCxnSpPr>
                  <p:nvPr/>
                </p:nvCxnSpPr>
                <p:spPr>
                  <a:xfrm>
                    <a:off x="2677357" y="4364736"/>
                    <a:ext cx="350317" cy="301203"/>
                  </a:xfrm>
                  <a:prstGeom prst="bentConnector2">
                    <a:avLst/>
                  </a:prstGeom>
                  <a:noFill/>
                  <a:ln w="19050" cap="flat" cmpd="sng" algn="ctr">
                    <a:solidFill>
                      <a:sysClr val="windowText" lastClr="000000"/>
                    </a:solidFill>
                    <a:prstDash val="solid"/>
                    <a:tailEnd type="arrow"/>
                  </a:ln>
                  <a:effectLst/>
                </p:spPr>
              </p:cxnSp>
            </p:grpSp>
            <p:sp>
              <p:nvSpPr>
                <p:cNvPr id="60" name="Trapezoid 59"/>
                <p:cNvSpPr/>
                <p:nvPr/>
              </p:nvSpPr>
              <p:spPr bwMode="auto">
                <a:xfrm flipV="1">
                  <a:off x="1223352" y="6227115"/>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61" name="Elbow Connector 60"/>
                <p:cNvCxnSpPr>
                  <a:stCxn id="44" idx="2"/>
                  <a:endCxn id="60" idx="2"/>
                </p:cNvCxnSpPr>
                <p:nvPr/>
              </p:nvCxnSpPr>
              <p:spPr>
                <a:xfrm rot="10800000" flipV="1">
                  <a:off x="1302127" y="6016273"/>
                  <a:ext cx="232704" cy="210842"/>
                </a:xfrm>
                <a:prstGeom prst="bentConnector2">
                  <a:avLst/>
                </a:prstGeom>
                <a:noFill/>
                <a:ln w="19050" cap="flat" cmpd="sng" algn="ctr">
                  <a:solidFill>
                    <a:sysClr val="windowText" lastClr="000000"/>
                  </a:solidFill>
                  <a:prstDash val="solid"/>
                  <a:tailEnd type="arrow"/>
                </a:ln>
                <a:effectLst/>
              </p:spPr>
            </p:cxnSp>
            <p:sp>
              <p:nvSpPr>
                <p:cNvPr id="62" name="Oval 61"/>
                <p:cNvSpPr/>
                <p:nvPr/>
              </p:nvSpPr>
              <p:spPr>
                <a:xfrm>
                  <a:off x="3880934"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endParaRPr lang="en-US" sz="1100" kern="0" dirty="0">
                    <a:solidFill>
                      <a:sysClr val="windowText" lastClr="000000"/>
                    </a:solidFill>
                    <a:latin typeface="Calibri"/>
                  </a:endParaRPr>
                </a:p>
              </p:txBody>
            </p:sp>
            <p:sp>
              <p:nvSpPr>
                <p:cNvPr id="63" name="TextBox 62"/>
                <p:cNvSpPr txBox="1"/>
                <p:nvPr/>
              </p:nvSpPr>
              <p:spPr>
                <a:xfrm>
                  <a:off x="4120781" y="5435933"/>
                  <a:ext cx="470000" cy="261610"/>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cxnSp>
              <p:nvCxnSpPr>
                <p:cNvPr id="64" name="Straight Arrow Connector 63"/>
                <p:cNvCxnSpPr>
                  <a:endCxn id="62" idx="7"/>
                </p:cNvCxnSpPr>
                <p:nvPr/>
              </p:nvCxnSpPr>
              <p:spPr>
                <a:xfrm flipH="1">
                  <a:off x="4084902" y="5653267"/>
                  <a:ext cx="204826" cy="278520"/>
                </a:xfrm>
                <a:prstGeom prst="straightConnector1">
                  <a:avLst/>
                </a:prstGeom>
                <a:noFill/>
                <a:ln w="19050" cap="flat" cmpd="sng" algn="ctr">
                  <a:solidFill>
                    <a:sysClr val="windowText" lastClr="000000"/>
                  </a:solidFill>
                  <a:prstDash val="solid"/>
                  <a:tailEnd type="arrow"/>
                </a:ln>
                <a:effectLst/>
              </p:spPr>
            </p:cxnSp>
            <p:sp>
              <p:nvSpPr>
                <p:cNvPr id="65" name="Down Arrow 64"/>
                <p:cNvSpPr/>
                <p:nvPr/>
              </p:nvSpPr>
              <p:spPr>
                <a:xfrm>
                  <a:off x="3915072"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66" name="Group 65"/>
                <p:cNvGrpSpPr/>
                <p:nvPr/>
              </p:nvGrpSpPr>
              <p:grpSpPr>
                <a:xfrm>
                  <a:off x="3473024" y="4287994"/>
                  <a:ext cx="970871" cy="837500"/>
                  <a:chOff x="4267200" y="3607219"/>
                  <a:chExt cx="1386959" cy="1196429"/>
                </a:xfrm>
              </p:grpSpPr>
              <p:sp>
                <p:nvSpPr>
                  <p:cNvPr id="67" name="Oval 66"/>
                  <p:cNvSpPr/>
                  <p:nvPr/>
                </p:nvSpPr>
                <p:spPr>
                  <a:xfrm>
                    <a:off x="4851155"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endParaRPr lang="en-US" sz="1100" kern="0" dirty="0">
                      <a:solidFill>
                        <a:sysClr val="windowText" lastClr="000000"/>
                      </a:solidFill>
                      <a:latin typeface="Calibri"/>
                    </a:endParaRPr>
                  </a:p>
                </p:txBody>
              </p:sp>
              <p:sp>
                <p:nvSpPr>
                  <p:cNvPr id="68" name="TextBox 67"/>
                  <p:cNvSpPr txBox="1"/>
                  <p:nvPr/>
                </p:nvSpPr>
                <p:spPr>
                  <a:xfrm>
                    <a:off x="4267200" y="3607219"/>
                    <a:ext cx="671429" cy="373729"/>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cxnSp>
                <p:nvCxnSpPr>
                  <p:cNvPr id="69" name="Straight Arrow Connector 68"/>
                  <p:cNvCxnSpPr>
                    <a:endCxn id="67" idx="1"/>
                  </p:cNvCxnSpPr>
                  <p:nvPr/>
                </p:nvCxnSpPr>
                <p:spPr>
                  <a:xfrm>
                    <a:off x="4607315" y="3917696"/>
                    <a:ext cx="293834" cy="326346"/>
                  </a:xfrm>
                  <a:prstGeom prst="straightConnector1">
                    <a:avLst/>
                  </a:prstGeom>
                  <a:noFill/>
                  <a:ln w="19050" cap="flat" cmpd="sng" algn="ctr">
                    <a:solidFill>
                      <a:sysClr val="windowText" lastClr="000000"/>
                    </a:solidFill>
                    <a:prstDash val="solid"/>
                    <a:tailEnd type="arrow"/>
                  </a:ln>
                  <a:effectLst/>
                </p:spPr>
              </p:cxnSp>
              <p:sp>
                <p:nvSpPr>
                  <p:cNvPr id="70" name="Trapezoid 69"/>
                  <p:cNvSpPr/>
                  <p:nvPr/>
                </p:nvSpPr>
                <p:spPr bwMode="auto">
                  <a:xfrm flipV="1">
                    <a:off x="5429086" y="4665939"/>
                    <a:ext cx="225073"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71" name="Elbow Connector 70"/>
                  <p:cNvCxnSpPr>
                    <a:stCxn id="67" idx="6"/>
                    <a:endCxn id="70" idx="2"/>
                  </p:cNvCxnSpPr>
                  <p:nvPr/>
                </p:nvCxnSpPr>
                <p:spPr>
                  <a:xfrm>
                    <a:off x="5192531" y="4364736"/>
                    <a:ext cx="349091" cy="301203"/>
                  </a:xfrm>
                  <a:prstGeom prst="bentConnector2">
                    <a:avLst/>
                  </a:prstGeom>
                  <a:noFill/>
                  <a:ln w="19050" cap="flat" cmpd="sng" algn="ctr">
                    <a:solidFill>
                      <a:sysClr val="windowText" lastClr="000000"/>
                    </a:solidFill>
                    <a:prstDash val="solid"/>
                    <a:tailEnd type="arrow"/>
                  </a:ln>
                  <a:effectLst/>
                </p:spPr>
              </p:cxnSp>
            </p:grpSp>
            <p:sp>
              <p:nvSpPr>
                <p:cNvPr id="72" name="Trapezoid 71"/>
                <p:cNvSpPr/>
                <p:nvPr/>
              </p:nvSpPr>
              <p:spPr bwMode="auto">
                <a:xfrm flipV="1">
                  <a:off x="3570312" y="6227115"/>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73" name="Elbow Connector 72"/>
                <p:cNvCxnSpPr>
                  <a:stCxn id="62" idx="2"/>
                  <a:endCxn id="72" idx="2"/>
                </p:cNvCxnSpPr>
                <p:nvPr/>
              </p:nvCxnSpPr>
              <p:spPr>
                <a:xfrm rot="10800000" flipV="1">
                  <a:off x="3649088" y="6016273"/>
                  <a:ext cx="231847" cy="210842"/>
                </a:xfrm>
                <a:prstGeom prst="bentConnector2">
                  <a:avLst/>
                </a:prstGeom>
                <a:noFill/>
                <a:ln w="19050" cap="flat" cmpd="sng" algn="ctr">
                  <a:solidFill>
                    <a:sysClr val="windowText" lastClr="000000"/>
                  </a:solidFill>
                  <a:prstDash val="solid"/>
                  <a:tailEnd type="arrow"/>
                </a:ln>
                <a:effectLst/>
              </p:spPr>
            </p:cxnSp>
            <p:sp>
              <p:nvSpPr>
                <p:cNvPr id="74" name="TextBox 73"/>
                <p:cNvSpPr txBox="1"/>
                <p:nvPr/>
              </p:nvSpPr>
              <p:spPr>
                <a:xfrm>
                  <a:off x="5453433" y="5612638"/>
                  <a:ext cx="470000" cy="261610"/>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cxnSp>
              <p:nvCxnSpPr>
                <p:cNvPr id="75" name="Straight Arrow Connector 74"/>
                <p:cNvCxnSpPr>
                  <a:stCxn id="74" idx="2"/>
                  <a:endCxn id="81" idx="2"/>
                </p:cNvCxnSpPr>
                <p:nvPr/>
              </p:nvCxnSpPr>
              <p:spPr>
                <a:xfrm flipH="1">
                  <a:off x="5657816" y="5874248"/>
                  <a:ext cx="49854" cy="250454"/>
                </a:xfrm>
                <a:prstGeom prst="straightConnector1">
                  <a:avLst/>
                </a:prstGeom>
                <a:noFill/>
                <a:ln w="19050" cap="flat" cmpd="sng" algn="ctr">
                  <a:solidFill>
                    <a:sysClr val="windowText" lastClr="000000"/>
                  </a:solidFill>
                  <a:prstDash val="solid"/>
                  <a:tailEnd type="arrow"/>
                </a:ln>
                <a:effectLst/>
              </p:spPr>
            </p:cxnSp>
            <p:sp>
              <p:nvSpPr>
                <p:cNvPr id="76" name="Down Arrow 75"/>
                <p:cNvSpPr/>
                <p:nvPr/>
              </p:nvSpPr>
              <p:spPr>
                <a:xfrm>
                  <a:off x="5577728"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77" name="Group 76"/>
                <p:cNvGrpSpPr/>
                <p:nvPr/>
              </p:nvGrpSpPr>
              <p:grpSpPr>
                <a:xfrm>
                  <a:off x="5453429" y="4408605"/>
                  <a:ext cx="470000" cy="614477"/>
                  <a:chOff x="6943954" y="3779520"/>
                  <a:chExt cx="671429" cy="877824"/>
                </a:xfrm>
              </p:grpSpPr>
              <p:sp>
                <p:nvSpPr>
                  <p:cNvPr id="78" name="TextBox 77"/>
                  <p:cNvSpPr txBox="1"/>
                  <p:nvPr/>
                </p:nvSpPr>
                <p:spPr>
                  <a:xfrm>
                    <a:off x="6943954" y="3779520"/>
                    <a:ext cx="671429" cy="373728"/>
                  </a:xfrm>
                  <a:prstGeom prst="rect">
                    <a:avLst/>
                  </a:prstGeom>
                  <a:noFill/>
                </p:spPr>
                <p:txBody>
                  <a:bodyPr wrap="none" rtlCol="0">
                    <a:spAutoFit/>
                  </a:bodyPr>
                  <a:lstStyle/>
                  <a:p>
                    <a:pPr>
                      <a:defRPr/>
                    </a:pPr>
                    <a:r>
                      <a:rPr lang="en-US" sz="1100" kern="0" dirty="0">
                        <a:solidFill>
                          <a:sysClr val="windowText" lastClr="000000"/>
                        </a:solidFill>
                      </a:rPr>
                      <a:t>head</a:t>
                    </a:r>
                    <a:endParaRPr lang="en-US" sz="1100" kern="0" dirty="0">
                      <a:solidFill>
                        <a:sysClr val="windowText" lastClr="000000"/>
                      </a:solidFill>
                    </a:endParaRPr>
                  </a:p>
                </p:txBody>
              </p:sp>
              <p:cxnSp>
                <p:nvCxnSpPr>
                  <p:cNvPr id="79" name="Straight Arrow Connector 78"/>
                  <p:cNvCxnSpPr>
                    <a:stCxn id="78" idx="2"/>
                    <a:endCxn id="80" idx="2"/>
                  </p:cNvCxnSpPr>
                  <p:nvPr/>
                </p:nvCxnSpPr>
                <p:spPr>
                  <a:xfrm flipH="1">
                    <a:off x="7235931" y="4153248"/>
                    <a:ext cx="71219" cy="366387"/>
                  </a:xfrm>
                  <a:prstGeom prst="straightConnector1">
                    <a:avLst/>
                  </a:prstGeom>
                  <a:noFill/>
                  <a:ln w="19050" cap="flat" cmpd="sng" algn="ctr">
                    <a:solidFill>
                      <a:sysClr val="windowText" lastClr="000000"/>
                    </a:solidFill>
                    <a:prstDash val="solid"/>
                    <a:tailEnd type="arrow"/>
                  </a:ln>
                  <a:effectLst/>
                </p:spPr>
              </p:cxnSp>
              <p:sp>
                <p:nvSpPr>
                  <p:cNvPr id="80" name="Trapezoid 79"/>
                  <p:cNvSpPr/>
                  <p:nvPr/>
                </p:nvSpPr>
                <p:spPr bwMode="auto">
                  <a:xfrm flipV="1">
                    <a:off x="7123396" y="4519635"/>
                    <a:ext cx="225072"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grpSp>
            <p:sp>
              <p:nvSpPr>
                <p:cNvPr id="81" name="Trapezoid 80"/>
                <p:cNvSpPr/>
                <p:nvPr/>
              </p:nvSpPr>
              <p:spPr bwMode="auto">
                <a:xfrm flipV="1">
                  <a:off x="5579041" y="6124702"/>
                  <a:ext cx="157550"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grpSp>
          <p:sp>
            <p:nvSpPr>
              <p:cNvPr id="110" name="Rectangle 109"/>
              <p:cNvSpPr/>
              <p:nvPr/>
            </p:nvSpPr>
            <p:spPr>
              <a:xfrm>
                <a:off x="304800" y="4137942"/>
                <a:ext cx="5293241" cy="2971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276600" y="611659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Concrete Scenarios</a:t>
              </a:r>
              <a:endParaRPr lang="en-US" dirty="0">
                <a:solidFill>
                  <a:srgbClr val="F79646">
                    <a:lumMod val="50000"/>
                  </a:srgbClr>
                </a:solidFill>
                <a:latin typeface="Berlin Sans FB"/>
              </a:endParaRPr>
            </a:p>
            <a:p>
              <a:pPr algn="ctr"/>
              <a:endParaRPr lang="en-US" dirty="0">
                <a:solidFill>
                  <a:prstClr val="white"/>
                </a:solidFill>
              </a:endParaRPr>
            </a:p>
          </p:txBody>
        </p:sp>
      </p:grpSp>
      <p:grpSp>
        <p:nvGrpSpPr>
          <p:cNvPr id="121" name="Group 120"/>
          <p:cNvGrpSpPr/>
          <p:nvPr/>
        </p:nvGrpSpPr>
        <p:grpSpPr>
          <a:xfrm>
            <a:off x="6858000" y="3733800"/>
            <a:ext cx="3833002" cy="2971800"/>
            <a:chOff x="5334000" y="3733800"/>
            <a:chExt cx="3833002" cy="2971800"/>
          </a:xfrm>
        </p:grpSpPr>
        <p:grpSp>
          <p:nvGrpSpPr>
            <p:cNvPr id="114" name="Group 113"/>
            <p:cNvGrpSpPr/>
            <p:nvPr/>
          </p:nvGrpSpPr>
          <p:grpSpPr>
            <a:xfrm>
              <a:off x="5334000" y="3733800"/>
              <a:ext cx="3833002" cy="2971800"/>
              <a:chOff x="5140642" y="3821029"/>
              <a:chExt cx="3833002" cy="2971800"/>
            </a:xfrm>
          </p:grpSpPr>
          <p:sp>
            <p:nvSpPr>
              <p:cNvPr id="83" name="Rectangle 82"/>
              <p:cNvSpPr/>
              <p:nvPr/>
            </p:nvSpPr>
            <p:spPr>
              <a:xfrm>
                <a:off x="5140642" y="3821029"/>
                <a:ext cx="3833002" cy="2640723"/>
              </a:xfrm>
              <a:prstGeom prst="rect">
                <a:avLst/>
              </a:prstGeom>
            </p:spPr>
            <p:txBody>
              <a:bodyPr wrap="square">
                <a:spAutoFit/>
              </a:bodyPr>
              <a:lstStyle/>
              <a:p>
                <a:pPr indent="457200">
                  <a:lnSpc>
                    <a:spcPct val="115000"/>
                  </a:lnSpc>
                </a:pPr>
                <a:r>
                  <a:rPr lang="en-US" sz="1600" dirty="0">
                    <a:solidFill>
                      <a:srgbClr val="0000FF"/>
                    </a:solidFill>
                    <a:latin typeface="Consolas"/>
                    <a:ea typeface="Calibri"/>
                    <a:cs typeface="Times New Roman"/>
                  </a:rPr>
                  <a:t>void</a:t>
                </a:r>
                <a:r>
                  <a:rPr lang="en-US" sz="1600" dirty="0">
                    <a:latin typeface="Consolas"/>
                    <a:ea typeface="Calibri"/>
                    <a:cs typeface="Times New Roman"/>
                  </a:rPr>
                  <a:t> llReverse(</a:t>
                </a:r>
                <a:r>
                  <a:rPr lang="en-US" sz="1600" dirty="0">
                    <a:solidFill>
                      <a:srgbClr val="2B91AF"/>
                    </a:solidFill>
                    <a:latin typeface="Consolas"/>
                    <a:ea typeface="Calibri"/>
                    <a:cs typeface="Times New Roman"/>
                  </a:rPr>
                  <a:t>Node</a:t>
                </a:r>
                <a:r>
                  <a:rPr lang="en-US" sz="1600" dirty="0">
                    <a:latin typeface="Consolas"/>
                    <a:ea typeface="Calibri"/>
                    <a:cs typeface="Times New Roman"/>
                  </a:rPr>
                  <a:t> head)</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latin typeface="Consolas"/>
                    <a:ea typeface="Calibri"/>
                    <a:cs typeface="Times New Roman"/>
                  </a:rPr>
                  <a:t> </a:t>
                </a:r>
                <a:r>
                  <a:rPr lang="en-US" sz="1600" dirty="0">
                    <a:solidFill>
                      <a:srgbClr val="008000"/>
                    </a:solidFill>
                    <a:latin typeface="Consolas"/>
                    <a:ea typeface="Calibri"/>
                    <a:cs typeface="Times New Roman"/>
                  </a:rPr>
                  <a:t>?? /*1*/</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00FF"/>
                    </a:solidFill>
                    <a:latin typeface="Consolas"/>
                    <a:ea typeface="Calibri"/>
                    <a:cs typeface="Times New Roman"/>
                  </a:rPr>
                  <a:t>while</a:t>
                </a:r>
                <a:r>
                  <a:rPr lang="en-US" sz="1600" dirty="0">
                    <a:latin typeface="Consolas"/>
                    <a:ea typeface="Calibri"/>
                    <a:cs typeface="Times New Roman"/>
                  </a:rPr>
                  <a:t> </a:t>
                </a:r>
                <a:r>
                  <a:rPr lang="en-US" sz="1600" dirty="0">
                    <a:latin typeface="Consolas"/>
                    <a:ea typeface="Calibri"/>
                    <a:cs typeface="Times New Roman"/>
                  </a:rPr>
                  <a:t>(</a:t>
                </a:r>
                <a:r>
                  <a:rPr lang="en-US" sz="1600" dirty="0">
                    <a:solidFill>
                      <a:srgbClr val="008000"/>
                    </a:solidFill>
                    <a:latin typeface="Consolas"/>
                    <a:ea typeface="Calibri"/>
                    <a:cs typeface="Times New Roman"/>
                  </a:rPr>
                  <a:t>?? /*p*/</a:t>
                </a:r>
                <a:r>
                  <a:rPr lang="en-US" sz="1600" dirty="0">
                    <a:latin typeface="Consolas"/>
                    <a:ea typeface="Calibri"/>
                    <a:cs typeface="Times New Roman"/>
                  </a:rPr>
                  <a:t>)</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/*2*/</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latin typeface="Consolas"/>
                    <a:ea typeface="Calibri"/>
                    <a:cs typeface="Times New Roman"/>
                  </a:rPr>
                  <a:t>}</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/*3*/</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latin typeface="Consolas"/>
                    <a:ea typeface="Calibri"/>
                    <a:cs typeface="Times New Roman"/>
                  </a:rPr>
                  <a:t>}</a:t>
                </a:r>
                <a:endParaRPr lang="en-US" sz="1600" dirty="0">
                  <a:ea typeface="Calibri"/>
                  <a:cs typeface="Times New Roman"/>
                </a:endParaRPr>
              </a:p>
            </p:txBody>
          </p:sp>
          <p:sp>
            <p:nvSpPr>
              <p:cNvPr id="113" name="Rectangle 112"/>
              <p:cNvSpPr/>
              <p:nvPr/>
            </p:nvSpPr>
            <p:spPr>
              <a:xfrm>
                <a:off x="5453627" y="3821029"/>
                <a:ext cx="3309374" cy="2971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p:cNvSpPr/>
            <p:nvPr/>
          </p:nvSpPr>
          <p:spPr>
            <a:xfrm>
              <a:off x="6757416" y="612665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Structural Info</a:t>
              </a:r>
              <a:endParaRPr lang="en-US" dirty="0">
                <a:solidFill>
                  <a:srgbClr val="F79646">
                    <a:lumMod val="50000"/>
                  </a:srgbClr>
                </a:solidFill>
                <a:latin typeface="Berlin Sans FB"/>
              </a:endParaRPr>
            </a:p>
            <a:p>
              <a:pPr algn="ctr"/>
              <a:endParaRPr lang="en-US" dirty="0">
                <a:solidFill>
                  <a:prstClr val="white"/>
                </a:solidFill>
              </a:endParaRPr>
            </a:p>
          </p:txBody>
        </p:sp>
      </p:grpSp>
      <p:sp>
        <p:nvSpPr>
          <p:cNvPr id="122" name="TextBox 121"/>
          <p:cNvSpPr txBox="1"/>
          <p:nvPr/>
        </p:nvSpPr>
        <p:spPr>
          <a:xfrm>
            <a:off x="1600201" y="981554"/>
            <a:ext cx="2158411" cy="369332"/>
          </a:xfrm>
          <a:prstGeom prst="rect">
            <a:avLst/>
          </a:prstGeom>
          <a:noFill/>
        </p:spPr>
        <p:txBody>
          <a:bodyPr wrap="none" rtlCol="0">
            <a:spAutoFit/>
          </a:bodyPr>
          <a:lstStyle/>
          <a:p>
            <a:r>
              <a:rPr lang="en-US" dirty="0"/>
              <a:t>Led by Rishabh Singh</a:t>
            </a:r>
            <a:endParaRPr lang="en-US" dirty="0"/>
          </a:p>
        </p:txBody>
      </p:sp>
    </p:spTree>
    <p:custDataLst>
      <p:tags r:id="rId1"/>
    </p:custDataLst>
    <p:extLst>
      <p:ext uri="{BB962C8B-B14F-4D97-AF65-F5344CB8AC3E}">
        <p14:creationId xmlns:p14="http://schemas.microsoft.com/office/powerpoint/2010/main" val="1567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Programming</a:t>
            </a:r>
            <a:endParaRPr lang="en-US" dirty="0"/>
          </a:p>
        </p:txBody>
      </p:sp>
      <p:sp>
        <p:nvSpPr>
          <p:cNvPr id="4" name="Rectangle 3"/>
          <p:cNvSpPr/>
          <p:nvPr/>
        </p:nvSpPr>
        <p:spPr>
          <a:xfrm>
            <a:off x="3200400" y="1364088"/>
            <a:ext cx="5791200" cy="5189113"/>
          </a:xfrm>
          <a:prstGeom prst="rect">
            <a:avLst/>
          </a:prstGeom>
        </p:spPr>
        <p:txBody>
          <a:bodyPr wrap="square">
            <a:spAutoFit/>
          </a:bodyPr>
          <a:lstStyle/>
          <a:p>
            <a:pPr indent="457200">
              <a:lnSpc>
                <a:spcPct val="115000"/>
              </a:lnSpc>
            </a:pPr>
            <a:r>
              <a:rPr lang="en-US" dirty="0">
                <a:solidFill>
                  <a:srgbClr val="0000FF"/>
                </a:solidFill>
                <a:latin typeface="Consolas"/>
                <a:ea typeface="Calibri"/>
                <a:cs typeface="Times New Roman"/>
              </a:rPr>
              <a:t>void</a:t>
            </a:r>
            <a:r>
              <a:rPr lang="en-US" dirty="0">
                <a:latin typeface="Consolas"/>
                <a:ea typeface="Calibri"/>
                <a:cs typeface="Times New Roman"/>
              </a:rPr>
              <a:t> llReverse(</a:t>
            </a:r>
            <a:r>
              <a:rPr lang="en-US" dirty="0">
                <a:solidFill>
                  <a:srgbClr val="2B91AF"/>
                </a:solidFill>
                <a:latin typeface="Consolas"/>
                <a:ea typeface="Calibri"/>
                <a:cs typeface="Times New Roman"/>
              </a:rPr>
              <a:t>Node</a:t>
            </a:r>
            <a:r>
              <a:rPr lang="en-US" dirty="0">
                <a:latin typeface="Consolas"/>
                <a:ea typeface="Calibri"/>
                <a:cs typeface="Times New Roman"/>
              </a:rPr>
              <a:t> head)</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a:t>
            </a:r>
            <a:r>
              <a:rPr lang="en-US" dirty="0">
                <a:solidFill>
                  <a:srgbClr val="2B91AF"/>
                </a:solidFill>
                <a:latin typeface="Consolas"/>
                <a:ea typeface="Calibri"/>
                <a:cs typeface="Times New Roman"/>
              </a:rPr>
              <a:t>Node</a:t>
            </a:r>
            <a:r>
              <a:rPr lang="en-US" dirty="0">
                <a:latin typeface="Consolas"/>
                <a:ea typeface="Calibri"/>
                <a:cs typeface="Times New Roman"/>
              </a:rPr>
              <a:t> temp1 = </a:t>
            </a:r>
            <a:r>
              <a:rPr lang="en-US" dirty="0">
                <a:solidFill>
                  <a:srgbClr val="0000FF"/>
                </a:solidFill>
                <a:latin typeface="Consolas"/>
                <a:ea typeface="Calibri"/>
                <a:cs typeface="Times New Roman"/>
              </a:rPr>
              <a:t>null</a:t>
            </a:r>
            <a:r>
              <a:rPr lang="en-US" dirty="0">
                <a:latin typeface="Consolas"/>
                <a:ea typeface="Calibri"/>
                <a:cs typeface="Times New Roman"/>
              </a:rPr>
              <a:t>, temp2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temp3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temp1 = head;</a:t>
            </a:r>
            <a:endParaRPr lang="en-US" dirty="0">
              <a:ea typeface="Calibri"/>
              <a:cs typeface="Times New Roman"/>
            </a:endParaRPr>
          </a:p>
          <a:p>
            <a:pPr>
              <a:lnSpc>
                <a:spcPct val="115000"/>
              </a:lnSpc>
            </a:pPr>
            <a:r>
              <a:rPr lang="en-US" dirty="0">
                <a:latin typeface="Consolas"/>
                <a:ea typeface="Calibri"/>
                <a:cs typeface="Times New Roman"/>
              </a:rPr>
              <a:t>            </a:t>
            </a:r>
            <a:r>
              <a:rPr lang="en-US" dirty="0">
                <a:solidFill>
                  <a:srgbClr val="0000FF"/>
                </a:solidFill>
                <a:latin typeface="Consolas"/>
                <a:ea typeface="Calibri"/>
                <a:cs typeface="Times New Roman"/>
              </a:rPr>
              <a:t>while</a:t>
            </a:r>
            <a:r>
              <a:rPr lang="en-US" dirty="0">
                <a:latin typeface="Consolas"/>
                <a:ea typeface="Calibri"/>
                <a:cs typeface="Times New Roman"/>
              </a:rPr>
              <a:t> (temp1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 </a:t>
            </a:r>
            <a:r>
              <a:rPr lang="en-US" dirty="0">
                <a:solidFill>
                  <a:srgbClr val="00B050"/>
                </a:solidFill>
                <a:latin typeface="Consolas"/>
                <a:ea typeface="Calibri"/>
                <a:cs typeface="Times New Roman"/>
              </a:rPr>
              <a:t>unfold</a:t>
            </a:r>
            <a:r>
              <a:rPr lang="en-US" dirty="0">
                <a:latin typeface="Consolas"/>
                <a:ea typeface="Calibri"/>
                <a:cs typeface="Times New Roman"/>
              </a:rPr>
              <a:t> temp1;              </a:t>
            </a:r>
          </a:p>
          <a:p>
            <a:pPr>
              <a:lnSpc>
                <a:spcPct val="115000"/>
              </a:lnSpc>
            </a:pPr>
            <a:r>
              <a:rPr lang="en-US" dirty="0">
                <a:latin typeface="Consolas"/>
                <a:ea typeface="Calibri"/>
                <a:cs typeface="Times New Roman"/>
              </a:rPr>
              <a:t>                head </a:t>
            </a:r>
            <a:r>
              <a:rPr lang="en-US" dirty="0">
                <a:latin typeface="Consolas"/>
                <a:ea typeface="Calibri"/>
                <a:cs typeface="Times New Roman"/>
              </a:rPr>
              <a:t>= temp1;</a:t>
            </a:r>
            <a:endParaRPr lang="en-US" dirty="0">
              <a:ea typeface="Calibri"/>
              <a:cs typeface="Times New Roman"/>
            </a:endParaRPr>
          </a:p>
          <a:p>
            <a:pPr>
              <a:lnSpc>
                <a:spcPct val="115000"/>
              </a:lnSpc>
            </a:pPr>
            <a:r>
              <a:rPr lang="en-US" dirty="0">
                <a:latin typeface="Consolas"/>
                <a:ea typeface="Calibri"/>
                <a:cs typeface="Times New Roman"/>
              </a:rPr>
              <a:t>                temp1 = temp1.next;</a:t>
            </a:r>
            <a:endParaRPr lang="en-US" dirty="0">
              <a:ea typeface="Calibri"/>
              <a:cs typeface="Times New Roman"/>
            </a:endParaRPr>
          </a:p>
          <a:p>
            <a:pPr>
              <a:lnSpc>
                <a:spcPct val="115000"/>
              </a:lnSpc>
            </a:pPr>
            <a:r>
              <a:rPr lang="en-US" dirty="0">
                <a:latin typeface="Consolas"/>
                <a:ea typeface="Calibri"/>
                <a:cs typeface="Times New Roman"/>
              </a:rPr>
              <a:t>                head.next = head;</a:t>
            </a:r>
            <a:endParaRPr lang="en-US" dirty="0">
              <a:ea typeface="Calibri"/>
              <a:cs typeface="Times New Roman"/>
            </a:endParaRPr>
          </a:p>
          <a:p>
            <a:pPr>
              <a:lnSpc>
                <a:spcPct val="115000"/>
              </a:lnSpc>
            </a:pPr>
            <a:r>
              <a:rPr lang="en-US" dirty="0">
                <a:latin typeface="Consolas"/>
                <a:ea typeface="Calibri"/>
                <a:cs typeface="Times New Roman"/>
              </a:rPr>
              <a:t>                head.next = temp3;</a:t>
            </a:r>
            <a:endParaRPr lang="en-US" dirty="0">
              <a:ea typeface="Calibri"/>
              <a:cs typeface="Times New Roman"/>
            </a:endParaRPr>
          </a:p>
          <a:p>
            <a:pPr>
              <a:lnSpc>
                <a:spcPct val="115000"/>
              </a:lnSpc>
            </a:pPr>
            <a:r>
              <a:rPr lang="en-US" dirty="0">
                <a:latin typeface="Consolas"/>
                <a:ea typeface="Calibri"/>
                <a:cs typeface="Times New Roman"/>
              </a:rPr>
              <a:t>                temp3 = head</a:t>
            </a:r>
            <a:r>
              <a:rPr lang="en-US" dirty="0">
                <a:latin typeface="Consolas"/>
                <a:ea typeface="Calibri"/>
                <a:cs typeface="Times New Roman"/>
              </a:rPr>
              <a:t>;</a:t>
            </a:r>
          </a:p>
          <a:p>
            <a:pPr>
              <a:lnSpc>
                <a:spcPct val="115000"/>
              </a:lnSpc>
            </a:pPr>
            <a:r>
              <a:rPr lang="en-US" dirty="0">
                <a:latin typeface="Consolas"/>
                <a:ea typeface="Calibri"/>
                <a:cs typeface="Times New Roman"/>
              </a:rPr>
              <a:t>                // </a:t>
            </a:r>
            <a:r>
              <a:rPr lang="en-US" dirty="0">
                <a:solidFill>
                  <a:srgbClr val="00B050"/>
                </a:solidFill>
                <a:latin typeface="Consolas"/>
                <a:ea typeface="Calibri"/>
                <a:cs typeface="Times New Roman"/>
              </a:rPr>
              <a:t>fold</a:t>
            </a:r>
            <a:r>
              <a:rPr lang="en-US" dirty="0">
                <a:latin typeface="Consolas"/>
                <a:ea typeface="Calibri"/>
                <a:cs typeface="Times New Roman"/>
              </a:rPr>
              <a:t> temp3;</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p:txBody>
      </p:sp>
      <p:sp>
        <p:nvSpPr>
          <p:cNvPr id="6" name="Rectangle 5"/>
          <p:cNvSpPr/>
          <p:nvPr/>
        </p:nvSpPr>
        <p:spPr>
          <a:xfrm>
            <a:off x="3657600" y="1364088"/>
            <a:ext cx="5334000" cy="51891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59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10875711" cy="1325563"/>
          </a:xfrm>
        </p:spPr>
        <p:txBody>
          <a:bodyPr/>
          <a:lstStyle/>
          <a:p>
            <a:r>
              <a:rPr lang="en-US" dirty="0" smtClean="0"/>
              <a:t>Unit 3: </a:t>
            </a:r>
            <a:r>
              <a:rPr lang="en-US" dirty="0"/>
              <a:t>Quantitative Synthesis and Learning</a:t>
            </a:r>
            <a:endParaRPr lang="en-US" dirty="0"/>
          </a:p>
        </p:txBody>
      </p:sp>
      <p:sp>
        <p:nvSpPr>
          <p:cNvPr id="3" name="Content Placeholder 2"/>
          <p:cNvSpPr>
            <a:spLocks noGrp="1"/>
          </p:cNvSpPr>
          <p:nvPr>
            <p:ph idx="1"/>
          </p:nvPr>
        </p:nvSpPr>
        <p:spPr/>
        <p:txBody>
          <a:bodyPr/>
          <a:lstStyle/>
          <a:p>
            <a:r>
              <a:rPr lang="en-US" dirty="0" smtClean="0"/>
              <a:t>Boolean specifications are often insufficient</a:t>
            </a:r>
          </a:p>
          <a:p>
            <a:pPr lvl="1"/>
            <a:r>
              <a:rPr lang="en-US" dirty="0" smtClean="0"/>
              <a:t>They can be too hard to write</a:t>
            </a:r>
          </a:p>
          <a:p>
            <a:pPr lvl="1"/>
            <a:r>
              <a:rPr lang="en-US" dirty="0" smtClean="0"/>
              <a:t>Fail to capture important properties of the problem</a:t>
            </a:r>
          </a:p>
          <a:p>
            <a:pPr lvl="1"/>
            <a:endParaRPr lang="en-US" dirty="0"/>
          </a:p>
          <a:p>
            <a:r>
              <a:rPr lang="en-US" dirty="0" smtClean="0"/>
              <a:t>A Bayesian view of synthesis</a:t>
            </a:r>
            <a:endParaRPr lang="en-US" dirty="0" smtClean="0"/>
          </a:p>
          <a:p>
            <a:pPr lvl="1"/>
            <a:r>
              <a:rPr lang="en-US" dirty="0" smtClean="0"/>
              <a:t>Probabilities reflect our belief about which program is wanted</a:t>
            </a:r>
          </a:p>
          <a:p>
            <a:pPr lvl="1"/>
            <a:r>
              <a:rPr lang="en-US" dirty="0" smtClean="0"/>
              <a:t>Priors over programs are updated with new evidence</a:t>
            </a:r>
          </a:p>
          <a:p>
            <a:pPr lvl="1"/>
            <a:r>
              <a:rPr lang="en-US" dirty="0" smtClean="0"/>
              <a:t>Need new mechanisms to capture distributions over programs</a:t>
            </a:r>
          </a:p>
          <a:p>
            <a:pPr lvl="1"/>
            <a:r>
              <a:rPr lang="en-US" dirty="0" smtClean="0"/>
              <a:t>Search must be guided by these probabilities</a:t>
            </a:r>
            <a:endParaRPr lang="en-US" dirty="0"/>
          </a:p>
        </p:txBody>
      </p:sp>
    </p:spTree>
    <p:extLst>
      <p:ext uri="{BB962C8B-B14F-4D97-AF65-F5344CB8AC3E}">
        <p14:creationId xmlns:p14="http://schemas.microsoft.com/office/powerpoint/2010/main" val="3716139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08792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 </a:t>
            </a:r>
            <a:endParaRPr lang="en-US" dirty="0"/>
          </a:p>
        </p:txBody>
      </p:sp>
      <p:sp>
        <p:nvSpPr>
          <p:cNvPr id="3" name="Content Placeholder 2"/>
          <p:cNvSpPr>
            <a:spLocks noGrp="1"/>
          </p:cNvSpPr>
          <p:nvPr>
            <p:ph idx="1"/>
          </p:nvPr>
        </p:nvSpPr>
        <p:spPr/>
        <p:txBody>
          <a:bodyPr/>
          <a:lstStyle/>
          <a:p>
            <a:r>
              <a:rPr lang="en-US" dirty="0" smtClean="0"/>
              <a:t>Oracle-guided component-based program synthesis</a:t>
            </a:r>
          </a:p>
          <a:p>
            <a:pPr lvl="1"/>
            <a:r>
              <a:rPr lang="en-US" dirty="0" smtClean="0"/>
              <a:t>ICSE 2010 paper by </a:t>
            </a:r>
            <a:r>
              <a:rPr lang="en-US" dirty="0" err="1" smtClean="0"/>
              <a:t>Jha</a:t>
            </a:r>
            <a:r>
              <a:rPr lang="en-US" dirty="0" smtClean="0"/>
              <a:t>, Gulwani, Seshia and Tiwari</a:t>
            </a:r>
          </a:p>
          <a:p>
            <a:endParaRPr lang="en-US" dirty="0"/>
          </a:p>
          <a:p>
            <a:r>
              <a:rPr lang="en-US" dirty="0" smtClean="0"/>
              <a:t>Pioneered a number of new ideas at the algorithmic level</a:t>
            </a:r>
          </a:p>
          <a:p>
            <a:endParaRPr lang="en-US" dirty="0"/>
          </a:p>
          <a:p>
            <a:r>
              <a:rPr lang="en-US" dirty="0" smtClean="0"/>
              <a:t>Synthesis for reverse engineering</a:t>
            </a:r>
          </a:p>
        </p:txBody>
      </p:sp>
    </p:spTree>
    <p:extLst>
      <p:ext uri="{BB962C8B-B14F-4D97-AF65-F5344CB8AC3E}">
        <p14:creationId xmlns:p14="http://schemas.microsoft.com/office/powerpoint/2010/main" val="33212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1719" y="3433611"/>
            <a:ext cx="1584356" cy="50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Reverse engineering</a:t>
            </a:r>
            <a:endParaRPr lang="en-US" dirty="0"/>
          </a:p>
        </p:txBody>
      </p:sp>
      <p:sp>
        <p:nvSpPr>
          <p:cNvPr id="4" name="TextBox 3"/>
          <p:cNvSpPr txBox="1"/>
          <p:nvPr/>
        </p:nvSpPr>
        <p:spPr>
          <a:xfrm>
            <a:off x="2775235" y="3459523"/>
            <a:ext cx="1379673" cy="369332"/>
          </a:xfrm>
          <a:prstGeom prst="rect">
            <a:avLst/>
          </a:prstGeom>
          <a:noFill/>
        </p:spPr>
        <p:txBody>
          <a:bodyPr wrap="none" rtlCol="0">
            <a:spAutoFit/>
          </a:bodyPr>
          <a:lstStyle/>
          <a:p>
            <a:r>
              <a:rPr lang="en-US" dirty="0" smtClean="0">
                <a:solidFill>
                  <a:schemeClr val="bg1"/>
                </a:solidFill>
              </a:rPr>
              <a:t>Specification</a:t>
            </a:r>
            <a:endParaRPr lang="en-US" dirty="0">
              <a:solidFill>
                <a:schemeClr val="bg1"/>
              </a:solidFill>
            </a:endParaRPr>
          </a:p>
        </p:txBody>
      </p:sp>
      <p:grpSp>
        <p:nvGrpSpPr>
          <p:cNvPr id="5" name="Group 4"/>
          <p:cNvGrpSpPr/>
          <p:nvPr/>
        </p:nvGrpSpPr>
        <p:grpSpPr>
          <a:xfrm>
            <a:off x="1668003" y="3223034"/>
            <a:ext cx="613470" cy="1143267"/>
            <a:chOff x="1286359" y="5010024"/>
            <a:chExt cx="1968285" cy="2754626"/>
          </a:xfrm>
        </p:grpSpPr>
        <p:sp>
          <p:nvSpPr>
            <p:cNvPr id="6" name="Oval 5"/>
            <p:cNvSpPr/>
            <p:nvPr/>
          </p:nvSpPr>
          <p:spPr>
            <a:xfrm>
              <a:off x="1650568" y="5010024"/>
              <a:ext cx="1239864" cy="1014746"/>
            </a:xfrm>
            <a:prstGeom prst="ellipse">
              <a:avLst/>
            </a:pr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kern="0">
                <a:solidFill>
                  <a:srgbClr val="FFFFFF"/>
                </a:solidFill>
                <a:sym typeface="Helvetica Light"/>
              </a:endParaRPr>
            </a:p>
          </p:txBody>
        </p:sp>
        <p:sp>
          <p:nvSpPr>
            <p:cNvPr id="7" name="Freeform 6"/>
            <p:cNvSpPr/>
            <p:nvPr/>
          </p:nvSpPr>
          <p:spPr>
            <a:xfrm>
              <a:off x="1286359" y="6214823"/>
              <a:ext cx="1968285" cy="1549827"/>
            </a:xfrm>
            <a:custGeom>
              <a:avLst/>
              <a:gdLst>
                <a:gd name="connsiteX0" fmla="*/ 108490 w 1968285"/>
                <a:gd name="connsiteY0" fmla="*/ 0 h 1952786"/>
                <a:gd name="connsiteX1" fmla="*/ 1859795 w 1968285"/>
                <a:gd name="connsiteY1" fmla="*/ 0 h 1952786"/>
                <a:gd name="connsiteX2" fmla="*/ 1968285 w 1968285"/>
                <a:gd name="connsiteY2" fmla="*/ 108490 h 1952786"/>
                <a:gd name="connsiteX3" fmla="*/ 1968285 w 1968285"/>
                <a:gd name="connsiteY3" fmla="*/ 395208 h 1952786"/>
                <a:gd name="connsiteX4" fmla="*/ 1968285 w 1968285"/>
                <a:gd name="connsiteY4" fmla="*/ 542439 h 1952786"/>
                <a:gd name="connsiteX5" fmla="*/ 1968285 w 1968285"/>
                <a:gd name="connsiteY5" fmla="*/ 1883042 h 1952786"/>
                <a:gd name="connsiteX6" fmla="*/ 1898541 w 1968285"/>
                <a:gd name="connsiteY6" fmla="*/ 1952786 h 1952786"/>
                <a:gd name="connsiteX7" fmla="*/ 1619575 w 1968285"/>
                <a:gd name="connsiteY7" fmla="*/ 1952786 h 1952786"/>
                <a:gd name="connsiteX8" fmla="*/ 1549831 w 1968285"/>
                <a:gd name="connsiteY8" fmla="*/ 1883042 h 1952786"/>
                <a:gd name="connsiteX9" fmla="*/ 1549831 w 1968285"/>
                <a:gd name="connsiteY9" fmla="*/ 650929 h 1952786"/>
                <a:gd name="connsiteX10" fmla="*/ 1410346 w 1968285"/>
                <a:gd name="connsiteY10" fmla="*/ 650929 h 1952786"/>
                <a:gd name="connsiteX11" fmla="*/ 1410346 w 1968285"/>
                <a:gd name="connsiteY11" fmla="*/ 1810715 h 1952786"/>
                <a:gd name="connsiteX12" fmla="*/ 1268275 w 1968285"/>
                <a:gd name="connsiteY12" fmla="*/ 1952786 h 1952786"/>
                <a:gd name="connsiteX13" fmla="*/ 700010 w 1968285"/>
                <a:gd name="connsiteY13" fmla="*/ 1952786 h 1952786"/>
                <a:gd name="connsiteX14" fmla="*/ 557939 w 1968285"/>
                <a:gd name="connsiteY14" fmla="*/ 1810715 h 1952786"/>
                <a:gd name="connsiteX15" fmla="*/ 557939 w 1968285"/>
                <a:gd name="connsiteY15" fmla="*/ 650929 h 1952786"/>
                <a:gd name="connsiteX16" fmla="*/ 418454 w 1968285"/>
                <a:gd name="connsiteY16" fmla="*/ 650929 h 1952786"/>
                <a:gd name="connsiteX17" fmla="*/ 418454 w 1968285"/>
                <a:gd name="connsiteY17" fmla="*/ 1883042 h 1952786"/>
                <a:gd name="connsiteX18" fmla="*/ 348710 w 1968285"/>
                <a:gd name="connsiteY18" fmla="*/ 1952786 h 1952786"/>
                <a:gd name="connsiteX19" fmla="*/ 69744 w 1968285"/>
                <a:gd name="connsiteY19" fmla="*/ 1952786 h 1952786"/>
                <a:gd name="connsiteX20" fmla="*/ 0 w 1968285"/>
                <a:gd name="connsiteY20" fmla="*/ 1883042 h 1952786"/>
                <a:gd name="connsiteX21" fmla="*/ 0 w 1968285"/>
                <a:gd name="connsiteY21" fmla="*/ 542439 h 1952786"/>
                <a:gd name="connsiteX22" fmla="*/ 0 w 1968285"/>
                <a:gd name="connsiteY22" fmla="*/ 395208 h 1952786"/>
                <a:gd name="connsiteX23" fmla="*/ 0 w 1968285"/>
                <a:gd name="connsiteY23" fmla="*/ 108490 h 1952786"/>
                <a:gd name="connsiteX24" fmla="*/ 108490 w 1968285"/>
                <a:gd name="connsiteY24" fmla="*/ 0 h 19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8285" h="1952786">
                  <a:moveTo>
                    <a:pt x="108490" y="0"/>
                  </a:moveTo>
                  <a:lnTo>
                    <a:pt x="1859795" y="0"/>
                  </a:lnTo>
                  <a:cubicBezTo>
                    <a:pt x="1919712" y="0"/>
                    <a:pt x="1968285" y="48573"/>
                    <a:pt x="1968285" y="108490"/>
                  </a:cubicBezTo>
                  <a:lnTo>
                    <a:pt x="1968285" y="395208"/>
                  </a:lnTo>
                  <a:lnTo>
                    <a:pt x="1968285" y="542439"/>
                  </a:lnTo>
                  <a:lnTo>
                    <a:pt x="1968285" y="1883042"/>
                  </a:lnTo>
                  <a:cubicBezTo>
                    <a:pt x="1968285" y="1921561"/>
                    <a:pt x="1937060" y="1952786"/>
                    <a:pt x="1898541" y="1952786"/>
                  </a:cubicBezTo>
                  <a:lnTo>
                    <a:pt x="1619575" y="1952786"/>
                  </a:lnTo>
                  <a:cubicBezTo>
                    <a:pt x="1581056" y="1952786"/>
                    <a:pt x="1549831" y="1921561"/>
                    <a:pt x="1549831" y="1883042"/>
                  </a:cubicBezTo>
                  <a:lnTo>
                    <a:pt x="1549831" y="650929"/>
                  </a:lnTo>
                  <a:lnTo>
                    <a:pt x="1410346" y="650929"/>
                  </a:lnTo>
                  <a:lnTo>
                    <a:pt x="1410346" y="1810715"/>
                  </a:lnTo>
                  <a:cubicBezTo>
                    <a:pt x="1410346" y="1889179"/>
                    <a:pt x="1346739" y="1952786"/>
                    <a:pt x="1268275" y="1952786"/>
                  </a:cubicBezTo>
                  <a:lnTo>
                    <a:pt x="700010" y="1952786"/>
                  </a:lnTo>
                  <a:cubicBezTo>
                    <a:pt x="621546" y="1952786"/>
                    <a:pt x="557939" y="1889179"/>
                    <a:pt x="557939" y="1810715"/>
                  </a:cubicBezTo>
                  <a:lnTo>
                    <a:pt x="557939" y="650929"/>
                  </a:lnTo>
                  <a:lnTo>
                    <a:pt x="418454" y="650929"/>
                  </a:lnTo>
                  <a:lnTo>
                    <a:pt x="418454" y="1883042"/>
                  </a:lnTo>
                  <a:cubicBezTo>
                    <a:pt x="418454" y="1921561"/>
                    <a:pt x="387229" y="1952786"/>
                    <a:pt x="348710" y="1952786"/>
                  </a:cubicBezTo>
                  <a:lnTo>
                    <a:pt x="69744" y="1952786"/>
                  </a:lnTo>
                  <a:cubicBezTo>
                    <a:pt x="31225" y="1952786"/>
                    <a:pt x="0" y="1921561"/>
                    <a:pt x="0" y="1883042"/>
                  </a:cubicBezTo>
                  <a:lnTo>
                    <a:pt x="0" y="542439"/>
                  </a:lnTo>
                  <a:lnTo>
                    <a:pt x="0" y="395208"/>
                  </a:lnTo>
                  <a:lnTo>
                    <a:pt x="0" y="108490"/>
                  </a:lnTo>
                  <a:cubicBezTo>
                    <a:pt x="0" y="48573"/>
                    <a:pt x="48573" y="0"/>
                    <a:pt x="108490" y="0"/>
                  </a:cubicBezTo>
                  <a:close/>
                </a:path>
              </a:pathLst>
            </a:cu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fromWordArt="0" anchor="ctr" anchorCtr="0" forceAA="0" compatLnSpc="1">
              <a:noAutofit/>
            </a:bodyPr>
            <a:lstStyle/>
            <a:p>
              <a:pPr algn="ctr" defTabSz="410751" latinLnBrk="1" hangingPunct="0"/>
              <a:endParaRPr lang="en-US" sz="1687" kern="0">
                <a:solidFill>
                  <a:srgbClr val="FFFFFF"/>
                </a:solidFill>
                <a:sym typeface="Helvetica Light"/>
              </a:endParaRPr>
            </a:p>
          </p:txBody>
        </p:sp>
      </p:grpSp>
      <p:sp>
        <p:nvSpPr>
          <p:cNvPr id="9" name="Right Arrow 8"/>
          <p:cNvSpPr/>
          <p:nvPr/>
        </p:nvSpPr>
        <p:spPr>
          <a:xfrm>
            <a:off x="4481465" y="3537762"/>
            <a:ext cx="1294646" cy="40049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6011501" y="2824681"/>
            <a:ext cx="2969537" cy="3548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3652" y="3064279"/>
            <a:ext cx="1692451" cy="369332"/>
          </a:xfrm>
          <a:prstGeom prst="rect">
            <a:avLst/>
          </a:prstGeom>
          <a:noFill/>
        </p:spPr>
        <p:txBody>
          <a:bodyPr wrap="none" rtlCol="0">
            <a:spAutoFit/>
          </a:bodyPr>
          <a:lstStyle/>
          <a:p>
            <a:r>
              <a:rPr lang="en-US" dirty="0" smtClean="0">
                <a:solidFill>
                  <a:schemeClr val="bg1"/>
                </a:solidFill>
              </a:rPr>
              <a:t>Implementation</a:t>
            </a:r>
            <a:endParaRPr lang="en-US" dirty="0">
              <a:solidFill>
                <a:schemeClr val="bg1"/>
              </a:solidFill>
            </a:endParaRPr>
          </a:p>
        </p:txBody>
      </p:sp>
    </p:spTree>
    <p:extLst>
      <p:ext uri="{BB962C8B-B14F-4D97-AF65-F5344CB8AC3E}">
        <p14:creationId xmlns:p14="http://schemas.microsoft.com/office/powerpoint/2010/main" val="184046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1719" y="3433611"/>
            <a:ext cx="1584356" cy="50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Reverse engineering</a:t>
            </a:r>
            <a:endParaRPr lang="en-US" dirty="0"/>
          </a:p>
        </p:txBody>
      </p:sp>
      <p:sp>
        <p:nvSpPr>
          <p:cNvPr id="4" name="TextBox 3"/>
          <p:cNvSpPr txBox="1"/>
          <p:nvPr/>
        </p:nvSpPr>
        <p:spPr>
          <a:xfrm>
            <a:off x="2775235" y="3459523"/>
            <a:ext cx="1379673" cy="369332"/>
          </a:xfrm>
          <a:prstGeom prst="rect">
            <a:avLst/>
          </a:prstGeom>
          <a:noFill/>
        </p:spPr>
        <p:txBody>
          <a:bodyPr wrap="none" rtlCol="0">
            <a:spAutoFit/>
          </a:bodyPr>
          <a:lstStyle/>
          <a:p>
            <a:r>
              <a:rPr lang="en-US" dirty="0" smtClean="0">
                <a:solidFill>
                  <a:schemeClr val="bg1"/>
                </a:solidFill>
              </a:rPr>
              <a:t>Specification</a:t>
            </a:r>
            <a:endParaRPr lang="en-US" dirty="0">
              <a:solidFill>
                <a:schemeClr val="bg1"/>
              </a:solidFill>
            </a:endParaRPr>
          </a:p>
        </p:txBody>
      </p:sp>
      <p:sp>
        <p:nvSpPr>
          <p:cNvPr id="9" name="Right Arrow 8"/>
          <p:cNvSpPr/>
          <p:nvPr/>
        </p:nvSpPr>
        <p:spPr>
          <a:xfrm rot="10800000">
            <a:off x="4481465" y="3537762"/>
            <a:ext cx="1294646" cy="40049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 name="Group 2"/>
          <p:cNvGrpSpPr/>
          <p:nvPr/>
        </p:nvGrpSpPr>
        <p:grpSpPr>
          <a:xfrm>
            <a:off x="6011501" y="2253047"/>
            <a:ext cx="3920151" cy="4120593"/>
            <a:chOff x="6011501" y="2253047"/>
            <a:chExt cx="3920151" cy="4120593"/>
          </a:xfrm>
        </p:grpSpPr>
        <p:grpSp>
          <p:nvGrpSpPr>
            <p:cNvPr id="5" name="Group 4"/>
            <p:cNvGrpSpPr/>
            <p:nvPr/>
          </p:nvGrpSpPr>
          <p:grpSpPr>
            <a:xfrm>
              <a:off x="9318182" y="2253047"/>
              <a:ext cx="613470" cy="1143267"/>
              <a:chOff x="1286359" y="5010024"/>
              <a:chExt cx="1968285" cy="2754626"/>
            </a:xfrm>
          </p:grpSpPr>
          <p:sp>
            <p:nvSpPr>
              <p:cNvPr id="6" name="Oval 5"/>
              <p:cNvSpPr/>
              <p:nvPr/>
            </p:nvSpPr>
            <p:spPr>
              <a:xfrm>
                <a:off x="1650568" y="5010024"/>
                <a:ext cx="1239864" cy="1014746"/>
              </a:xfrm>
              <a:prstGeom prst="ellipse">
                <a:avLst/>
              </a:pr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kern="0">
                  <a:solidFill>
                    <a:srgbClr val="FFFFFF"/>
                  </a:solidFill>
                  <a:sym typeface="Helvetica Light"/>
                </a:endParaRPr>
              </a:p>
            </p:txBody>
          </p:sp>
          <p:sp>
            <p:nvSpPr>
              <p:cNvPr id="7" name="Freeform 6"/>
              <p:cNvSpPr/>
              <p:nvPr/>
            </p:nvSpPr>
            <p:spPr>
              <a:xfrm>
                <a:off x="1286359" y="6214823"/>
                <a:ext cx="1968285" cy="1549827"/>
              </a:xfrm>
              <a:custGeom>
                <a:avLst/>
                <a:gdLst>
                  <a:gd name="connsiteX0" fmla="*/ 108490 w 1968285"/>
                  <a:gd name="connsiteY0" fmla="*/ 0 h 1952786"/>
                  <a:gd name="connsiteX1" fmla="*/ 1859795 w 1968285"/>
                  <a:gd name="connsiteY1" fmla="*/ 0 h 1952786"/>
                  <a:gd name="connsiteX2" fmla="*/ 1968285 w 1968285"/>
                  <a:gd name="connsiteY2" fmla="*/ 108490 h 1952786"/>
                  <a:gd name="connsiteX3" fmla="*/ 1968285 w 1968285"/>
                  <a:gd name="connsiteY3" fmla="*/ 395208 h 1952786"/>
                  <a:gd name="connsiteX4" fmla="*/ 1968285 w 1968285"/>
                  <a:gd name="connsiteY4" fmla="*/ 542439 h 1952786"/>
                  <a:gd name="connsiteX5" fmla="*/ 1968285 w 1968285"/>
                  <a:gd name="connsiteY5" fmla="*/ 1883042 h 1952786"/>
                  <a:gd name="connsiteX6" fmla="*/ 1898541 w 1968285"/>
                  <a:gd name="connsiteY6" fmla="*/ 1952786 h 1952786"/>
                  <a:gd name="connsiteX7" fmla="*/ 1619575 w 1968285"/>
                  <a:gd name="connsiteY7" fmla="*/ 1952786 h 1952786"/>
                  <a:gd name="connsiteX8" fmla="*/ 1549831 w 1968285"/>
                  <a:gd name="connsiteY8" fmla="*/ 1883042 h 1952786"/>
                  <a:gd name="connsiteX9" fmla="*/ 1549831 w 1968285"/>
                  <a:gd name="connsiteY9" fmla="*/ 650929 h 1952786"/>
                  <a:gd name="connsiteX10" fmla="*/ 1410346 w 1968285"/>
                  <a:gd name="connsiteY10" fmla="*/ 650929 h 1952786"/>
                  <a:gd name="connsiteX11" fmla="*/ 1410346 w 1968285"/>
                  <a:gd name="connsiteY11" fmla="*/ 1810715 h 1952786"/>
                  <a:gd name="connsiteX12" fmla="*/ 1268275 w 1968285"/>
                  <a:gd name="connsiteY12" fmla="*/ 1952786 h 1952786"/>
                  <a:gd name="connsiteX13" fmla="*/ 700010 w 1968285"/>
                  <a:gd name="connsiteY13" fmla="*/ 1952786 h 1952786"/>
                  <a:gd name="connsiteX14" fmla="*/ 557939 w 1968285"/>
                  <a:gd name="connsiteY14" fmla="*/ 1810715 h 1952786"/>
                  <a:gd name="connsiteX15" fmla="*/ 557939 w 1968285"/>
                  <a:gd name="connsiteY15" fmla="*/ 650929 h 1952786"/>
                  <a:gd name="connsiteX16" fmla="*/ 418454 w 1968285"/>
                  <a:gd name="connsiteY16" fmla="*/ 650929 h 1952786"/>
                  <a:gd name="connsiteX17" fmla="*/ 418454 w 1968285"/>
                  <a:gd name="connsiteY17" fmla="*/ 1883042 h 1952786"/>
                  <a:gd name="connsiteX18" fmla="*/ 348710 w 1968285"/>
                  <a:gd name="connsiteY18" fmla="*/ 1952786 h 1952786"/>
                  <a:gd name="connsiteX19" fmla="*/ 69744 w 1968285"/>
                  <a:gd name="connsiteY19" fmla="*/ 1952786 h 1952786"/>
                  <a:gd name="connsiteX20" fmla="*/ 0 w 1968285"/>
                  <a:gd name="connsiteY20" fmla="*/ 1883042 h 1952786"/>
                  <a:gd name="connsiteX21" fmla="*/ 0 w 1968285"/>
                  <a:gd name="connsiteY21" fmla="*/ 542439 h 1952786"/>
                  <a:gd name="connsiteX22" fmla="*/ 0 w 1968285"/>
                  <a:gd name="connsiteY22" fmla="*/ 395208 h 1952786"/>
                  <a:gd name="connsiteX23" fmla="*/ 0 w 1968285"/>
                  <a:gd name="connsiteY23" fmla="*/ 108490 h 1952786"/>
                  <a:gd name="connsiteX24" fmla="*/ 108490 w 1968285"/>
                  <a:gd name="connsiteY24" fmla="*/ 0 h 19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8285" h="1952786">
                    <a:moveTo>
                      <a:pt x="108490" y="0"/>
                    </a:moveTo>
                    <a:lnTo>
                      <a:pt x="1859795" y="0"/>
                    </a:lnTo>
                    <a:cubicBezTo>
                      <a:pt x="1919712" y="0"/>
                      <a:pt x="1968285" y="48573"/>
                      <a:pt x="1968285" y="108490"/>
                    </a:cubicBezTo>
                    <a:lnTo>
                      <a:pt x="1968285" y="395208"/>
                    </a:lnTo>
                    <a:lnTo>
                      <a:pt x="1968285" y="542439"/>
                    </a:lnTo>
                    <a:lnTo>
                      <a:pt x="1968285" y="1883042"/>
                    </a:lnTo>
                    <a:cubicBezTo>
                      <a:pt x="1968285" y="1921561"/>
                      <a:pt x="1937060" y="1952786"/>
                      <a:pt x="1898541" y="1952786"/>
                    </a:cubicBezTo>
                    <a:lnTo>
                      <a:pt x="1619575" y="1952786"/>
                    </a:lnTo>
                    <a:cubicBezTo>
                      <a:pt x="1581056" y="1952786"/>
                      <a:pt x="1549831" y="1921561"/>
                      <a:pt x="1549831" y="1883042"/>
                    </a:cubicBezTo>
                    <a:lnTo>
                      <a:pt x="1549831" y="650929"/>
                    </a:lnTo>
                    <a:lnTo>
                      <a:pt x="1410346" y="650929"/>
                    </a:lnTo>
                    <a:lnTo>
                      <a:pt x="1410346" y="1810715"/>
                    </a:lnTo>
                    <a:cubicBezTo>
                      <a:pt x="1410346" y="1889179"/>
                      <a:pt x="1346739" y="1952786"/>
                      <a:pt x="1268275" y="1952786"/>
                    </a:cubicBezTo>
                    <a:lnTo>
                      <a:pt x="700010" y="1952786"/>
                    </a:lnTo>
                    <a:cubicBezTo>
                      <a:pt x="621546" y="1952786"/>
                      <a:pt x="557939" y="1889179"/>
                      <a:pt x="557939" y="1810715"/>
                    </a:cubicBezTo>
                    <a:lnTo>
                      <a:pt x="557939" y="650929"/>
                    </a:lnTo>
                    <a:lnTo>
                      <a:pt x="418454" y="650929"/>
                    </a:lnTo>
                    <a:lnTo>
                      <a:pt x="418454" y="1883042"/>
                    </a:lnTo>
                    <a:cubicBezTo>
                      <a:pt x="418454" y="1921561"/>
                      <a:pt x="387229" y="1952786"/>
                      <a:pt x="348710" y="1952786"/>
                    </a:cubicBezTo>
                    <a:lnTo>
                      <a:pt x="69744" y="1952786"/>
                    </a:lnTo>
                    <a:cubicBezTo>
                      <a:pt x="31225" y="1952786"/>
                      <a:pt x="0" y="1921561"/>
                      <a:pt x="0" y="1883042"/>
                    </a:cubicBezTo>
                    <a:lnTo>
                      <a:pt x="0" y="542439"/>
                    </a:lnTo>
                    <a:lnTo>
                      <a:pt x="0" y="395208"/>
                    </a:lnTo>
                    <a:lnTo>
                      <a:pt x="0" y="108490"/>
                    </a:lnTo>
                    <a:cubicBezTo>
                      <a:pt x="0" y="48573"/>
                      <a:pt x="48573" y="0"/>
                      <a:pt x="108490" y="0"/>
                    </a:cubicBezTo>
                    <a:close/>
                  </a:path>
                </a:pathLst>
              </a:cu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fromWordArt="0" anchor="ctr" anchorCtr="0" forceAA="0" compatLnSpc="1">
                <a:noAutofit/>
              </a:bodyPr>
              <a:lstStyle/>
              <a:p>
                <a:pPr algn="ctr" defTabSz="410751" latinLnBrk="1" hangingPunct="0"/>
                <a:endParaRPr lang="en-US" sz="1687" kern="0">
                  <a:solidFill>
                    <a:srgbClr val="FFFFFF"/>
                  </a:solidFill>
                  <a:sym typeface="Helvetica Light"/>
                </a:endParaRPr>
              </a:p>
            </p:txBody>
          </p:sp>
        </p:grpSp>
        <p:sp>
          <p:nvSpPr>
            <p:cNvPr id="10" name="Rounded Rectangle 9"/>
            <p:cNvSpPr/>
            <p:nvPr/>
          </p:nvSpPr>
          <p:spPr>
            <a:xfrm>
              <a:off x="6011501" y="2824681"/>
              <a:ext cx="2969537" cy="3548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3652" y="3064279"/>
              <a:ext cx="1692451" cy="369332"/>
            </a:xfrm>
            <a:prstGeom prst="rect">
              <a:avLst/>
            </a:prstGeom>
            <a:noFill/>
          </p:spPr>
          <p:txBody>
            <a:bodyPr wrap="none" rtlCol="0">
              <a:spAutoFit/>
            </a:bodyPr>
            <a:lstStyle/>
            <a:p>
              <a:r>
                <a:rPr lang="en-US" dirty="0" smtClean="0">
                  <a:solidFill>
                    <a:schemeClr val="bg1"/>
                  </a:solidFill>
                </a:rPr>
                <a:t>Implementation</a:t>
              </a:r>
              <a:endParaRPr lang="en-US" dirty="0">
                <a:solidFill>
                  <a:schemeClr val="bg1"/>
                </a:solidFill>
              </a:endParaRPr>
            </a:p>
          </p:txBody>
        </p:sp>
      </p:grpSp>
    </p:spTree>
    <p:extLst>
      <p:ext uri="{BB962C8B-B14F-4D97-AF65-F5344CB8AC3E}">
        <p14:creationId xmlns:p14="http://schemas.microsoft.com/office/powerpoint/2010/main" val="21432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Verified Lifting</a:t>
            </a:r>
            <a:endParaRPr lang="en-US" dirty="0"/>
          </a:p>
        </p:txBody>
      </p:sp>
      <p:sp>
        <p:nvSpPr>
          <p:cNvPr id="3" name="Content Placeholder 2"/>
          <p:cNvSpPr>
            <a:spLocks noGrp="1"/>
          </p:cNvSpPr>
          <p:nvPr>
            <p:ph idx="1"/>
          </p:nvPr>
        </p:nvSpPr>
        <p:spPr/>
        <p:txBody>
          <a:bodyPr/>
          <a:lstStyle/>
          <a:p>
            <a:r>
              <a:rPr lang="en-US" dirty="0" smtClean="0"/>
              <a:t>Synthesis based reverse engineering can help with optimization</a:t>
            </a:r>
          </a:p>
          <a:p>
            <a:endParaRPr lang="en-US" dirty="0"/>
          </a:p>
          <a:p>
            <a:r>
              <a:rPr lang="en-US" dirty="0" smtClean="0"/>
              <a:t>Recent work with by Alvin Cheung and Shoaib Kamil</a:t>
            </a:r>
            <a:endParaRPr lang="en-US" dirty="0"/>
          </a:p>
        </p:txBody>
      </p:sp>
      <p:pic>
        <p:nvPicPr>
          <p:cNvPr id="4" name="Picture 6" descr="Alvin Che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873" y="4589463"/>
            <a:ext cx="1661390" cy="1993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avatars0.githubusercontent.com/u/382556?s=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353" y="4589463"/>
            <a:ext cx="2115127" cy="210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4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of automation</a:t>
            </a:r>
            <a:endParaRPr lang="en-US" dirty="0"/>
          </a:p>
        </p:txBody>
      </p:sp>
      <p:pic>
        <p:nvPicPr>
          <p:cNvPr id="4" name="Picture 3"/>
          <p:cNvPicPr>
            <a:picLocks noChangeAspect="1"/>
          </p:cNvPicPr>
          <p:nvPr/>
        </p:nvPicPr>
        <p:blipFill rotWithShape="1">
          <a:blip r:embed="rId3"/>
          <a:srcRect b="30237"/>
          <a:stretch/>
        </p:blipFill>
        <p:spPr>
          <a:xfrm>
            <a:off x="2053640" y="2845784"/>
            <a:ext cx="8016480" cy="3908101"/>
          </a:xfrm>
          <a:prstGeom prst="rect">
            <a:avLst/>
          </a:prstGeom>
        </p:spPr>
      </p:pic>
      <p:sp>
        <p:nvSpPr>
          <p:cNvPr id="7" name="Freeform 6"/>
          <p:cNvSpPr/>
          <p:nvPr/>
        </p:nvSpPr>
        <p:spPr>
          <a:xfrm>
            <a:off x="2422478" y="5302160"/>
            <a:ext cx="3487004" cy="634620"/>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00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Optimization </a:t>
            </a:r>
            <a:br>
              <a:rPr lang="en-US" sz="4000" dirty="0" smtClean="0"/>
            </a:br>
            <a:r>
              <a:rPr lang="en-US" sz="4000" dirty="0" smtClean="0"/>
              <a:t>then and now</a:t>
            </a:r>
            <a:endParaRPr lang="en-US" sz="4000" dirty="0"/>
          </a:p>
        </p:txBody>
      </p:sp>
      <p:sp>
        <p:nvSpPr>
          <p:cNvPr id="6" name="TextBox 5"/>
          <p:cNvSpPr txBox="1"/>
          <p:nvPr/>
        </p:nvSpPr>
        <p:spPr>
          <a:xfrm>
            <a:off x="593693" y="1825625"/>
            <a:ext cx="2845138" cy="523220"/>
          </a:xfrm>
          <a:prstGeom prst="rect">
            <a:avLst/>
          </a:prstGeom>
          <a:noFill/>
        </p:spPr>
        <p:txBody>
          <a:bodyPr wrap="none" rtlCol="0">
            <a:spAutoFit/>
          </a:bodyPr>
          <a:lstStyle/>
          <a:p>
            <a:r>
              <a:rPr lang="en-US" sz="2800" dirty="0" smtClean="0"/>
              <a:t>Naïve source code</a:t>
            </a:r>
            <a:endParaRPr lang="en-US" sz="2800" dirty="0"/>
          </a:p>
        </p:txBody>
      </p:sp>
      <p:grpSp>
        <p:nvGrpSpPr>
          <p:cNvPr id="26" name="Group 25"/>
          <p:cNvGrpSpPr/>
          <p:nvPr/>
        </p:nvGrpSpPr>
        <p:grpSpPr>
          <a:xfrm>
            <a:off x="1060295" y="2400734"/>
            <a:ext cx="2297836" cy="3014183"/>
            <a:chOff x="1060295" y="2400734"/>
            <a:chExt cx="2297836" cy="3014183"/>
          </a:xfrm>
        </p:grpSpPr>
        <p:pic>
          <p:nvPicPr>
            <p:cNvPr id="7" name="Picture 6" descr="http://www.glossynews.com/artman/uploads/intel_fortran_complier_for_win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72" y="2941255"/>
              <a:ext cx="1262259" cy="10954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gcc.gnu.org/img/gccegg-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68" y="2921655"/>
              <a:ext cx="723594" cy="863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hallogram.com/intelc++compil/cppbox_150x13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95" y="3948404"/>
              <a:ext cx="995772" cy="876280"/>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1818781" y="2400734"/>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18781" y="5075980"/>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73303" y="5666213"/>
            <a:ext cx="3007490" cy="523220"/>
          </a:xfrm>
          <a:prstGeom prst="rect">
            <a:avLst/>
          </a:prstGeom>
          <a:noFill/>
        </p:spPr>
        <p:txBody>
          <a:bodyPr wrap="none" rtlCol="0">
            <a:spAutoFit/>
          </a:bodyPr>
          <a:lstStyle/>
          <a:p>
            <a:r>
              <a:rPr lang="en-US" sz="2800" dirty="0" smtClean="0"/>
              <a:t>Optimal executable</a:t>
            </a:r>
            <a:endParaRPr lang="en-US" sz="2800" dirty="0"/>
          </a:p>
        </p:txBody>
      </p:sp>
      <p:sp>
        <p:nvSpPr>
          <p:cNvPr id="13" name="TextBox 12"/>
          <p:cNvSpPr txBox="1"/>
          <p:nvPr/>
        </p:nvSpPr>
        <p:spPr>
          <a:xfrm>
            <a:off x="593693" y="6108905"/>
            <a:ext cx="3429080" cy="523220"/>
          </a:xfrm>
          <a:prstGeom prst="rect">
            <a:avLst/>
          </a:prstGeom>
          <a:noFill/>
        </p:spPr>
        <p:txBody>
          <a:bodyPr wrap="none" rtlCol="0">
            <a:spAutoFit/>
          </a:bodyPr>
          <a:lstStyle/>
          <a:p>
            <a:r>
              <a:rPr lang="en-US" sz="2800" dirty="0" smtClean="0"/>
              <a:t>Kind-of-OK executable</a:t>
            </a:r>
            <a:endParaRPr lang="en-US" sz="2800" dirty="0"/>
          </a:p>
        </p:txBody>
      </p:sp>
      <p:cxnSp>
        <p:nvCxnSpPr>
          <p:cNvPr id="15" name="Straight Connector 14"/>
          <p:cNvCxnSpPr/>
          <p:nvPr/>
        </p:nvCxnSpPr>
        <p:spPr>
          <a:xfrm flipV="1">
            <a:off x="620736" y="5802615"/>
            <a:ext cx="3007490" cy="249140"/>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17" name="Picture 2" descr="https://encrypted-tbn2.gstatic.com/images?q=tbn:ANd9GcRbjjf2sFRT1AZe11OFQTLmGTO-9SkU0-x5nqw6Lqsw8VlAt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612" y="3186404"/>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02212" y="3809905"/>
            <a:ext cx="825162" cy="369332"/>
          </a:xfrm>
          <a:prstGeom prst="rect">
            <a:avLst/>
          </a:prstGeom>
          <a:noFill/>
        </p:spPr>
        <p:txBody>
          <a:bodyPr wrap="none" rtlCol="0">
            <a:spAutoFit/>
          </a:bodyPr>
          <a:lstStyle/>
          <a:p>
            <a:r>
              <a:rPr lang="en-US" b="1" dirty="0" smtClean="0"/>
              <a:t>ATLAS</a:t>
            </a:r>
            <a:endParaRPr lang="en-US" b="1" dirty="0"/>
          </a:p>
        </p:txBody>
      </p:sp>
      <p:pic>
        <p:nvPicPr>
          <p:cNvPr id="19" name="Picture 4" descr="http://www.csc.lsu.edu/%7Egb/TCE/tce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6711" y="3286834"/>
            <a:ext cx="1063625" cy="3785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11791" y="3665175"/>
            <a:ext cx="1151149" cy="461665"/>
          </a:xfrm>
          <a:prstGeom prst="rect">
            <a:avLst/>
          </a:prstGeom>
          <a:noFill/>
        </p:spPr>
        <p:txBody>
          <a:bodyPr wrap="none" rtlCol="0">
            <a:spAutoFit/>
          </a:bodyPr>
          <a:lstStyle/>
          <a:p>
            <a:r>
              <a:rPr lang="en-US" sz="2400" b="1" dirty="0" err="1" smtClean="0"/>
              <a:t>Pochoir</a:t>
            </a:r>
            <a:endParaRPr lang="en-US" b="1" dirty="0"/>
          </a:p>
        </p:txBody>
      </p:sp>
      <p:sp>
        <p:nvSpPr>
          <p:cNvPr id="21" name="TextBox 20"/>
          <p:cNvSpPr txBox="1"/>
          <p:nvPr/>
        </p:nvSpPr>
        <p:spPr>
          <a:xfrm>
            <a:off x="5987012" y="1840572"/>
            <a:ext cx="5523307" cy="523220"/>
          </a:xfrm>
          <a:prstGeom prst="rect">
            <a:avLst/>
          </a:prstGeom>
          <a:noFill/>
        </p:spPr>
        <p:txBody>
          <a:bodyPr wrap="none" rtlCol="0">
            <a:spAutoFit/>
          </a:bodyPr>
          <a:lstStyle/>
          <a:p>
            <a:r>
              <a:rPr lang="en-US" sz="2800" dirty="0" smtClean="0"/>
              <a:t>Domain specific problem description</a:t>
            </a:r>
            <a:endParaRPr lang="en-US" sz="2800" dirty="0"/>
          </a:p>
        </p:txBody>
      </p:sp>
      <p:sp>
        <p:nvSpPr>
          <p:cNvPr id="22" name="Down Arrow 21"/>
          <p:cNvSpPr/>
          <p:nvPr/>
        </p:nvSpPr>
        <p:spPr>
          <a:xfrm>
            <a:off x="8332529" y="2486375"/>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396326" y="4640659"/>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66559" y="5265286"/>
            <a:ext cx="4967898" cy="523220"/>
          </a:xfrm>
          <a:prstGeom prst="rect">
            <a:avLst/>
          </a:prstGeom>
          <a:noFill/>
        </p:spPr>
        <p:txBody>
          <a:bodyPr wrap="none" rtlCol="0">
            <a:spAutoFit/>
          </a:bodyPr>
          <a:lstStyle/>
          <a:p>
            <a:r>
              <a:rPr lang="en-US" sz="2800" dirty="0" smtClean="0"/>
              <a:t>Close to optimal implementation</a:t>
            </a:r>
            <a:endParaRPr lang="en-US" sz="2800" dirty="0"/>
          </a:p>
        </p:txBody>
      </p:sp>
      <p:sp>
        <p:nvSpPr>
          <p:cNvPr id="25" name="TextBox 24"/>
          <p:cNvSpPr txBox="1"/>
          <p:nvPr/>
        </p:nvSpPr>
        <p:spPr>
          <a:xfrm>
            <a:off x="8864780" y="4003565"/>
            <a:ext cx="1002197" cy="461665"/>
          </a:xfrm>
          <a:prstGeom prst="rect">
            <a:avLst/>
          </a:prstGeom>
          <a:noFill/>
        </p:spPr>
        <p:txBody>
          <a:bodyPr wrap="none" rtlCol="0">
            <a:spAutoFit/>
          </a:bodyPr>
          <a:lstStyle/>
          <a:p>
            <a:r>
              <a:rPr lang="en-US" sz="2400" b="1" dirty="0" smtClean="0"/>
              <a:t>Halide</a:t>
            </a:r>
            <a:endParaRPr lang="en-US" b="1" dirty="0"/>
          </a:p>
        </p:txBody>
      </p:sp>
    </p:spTree>
    <p:extLst>
      <p:ext uri="{BB962C8B-B14F-4D97-AF65-F5344CB8AC3E}">
        <p14:creationId xmlns:p14="http://schemas.microsoft.com/office/powerpoint/2010/main" val="4798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8" grpId="0"/>
      <p:bldP spid="20" grpId="0"/>
      <p:bldP spid="21" grpId="0"/>
      <p:bldP spid="22" grpId="0" animBg="1"/>
      <p:bldP spid="23" grpId="0" animBg="1"/>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to SQL</a:t>
            </a:r>
            <a:endParaRPr lang="en-US" dirty="0"/>
          </a:p>
        </p:txBody>
      </p:sp>
      <p:grpSp>
        <p:nvGrpSpPr>
          <p:cNvPr id="4" name="Group 3"/>
          <p:cNvGrpSpPr/>
          <p:nvPr/>
        </p:nvGrpSpPr>
        <p:grpSpPr>
          <a:xfrm>
            <a:off x="2424038" y="2951018"/>
            <a:ext cx="1538362" cy="1828800"/>
            <a:chOff x="1340210" y="1905000"/>
            <a:chExt cx="1538362" cy="1828800"/>
          </a:xfrm>
        </p:grpSpPr>
        <p:pic>
          <p:nvPicPr>
            <p:cNvPr id="5" name="Picture 4" descr="sour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06" y="1905000"/>
              <a:ext cx="1083994" cy="1244894"/>
            </a:xfrm>
            <a:prstGeom prst="rect">
              <a:avLst/>
            </a:prstGeom>
          </p:spPr>
        </p:pic>
        <p:sp>
          <p:nvSpPr>
            <p:cNvPr id="6" name="TextBox 5"/>
            <p:cNvSpPr txBox="1"/>
            <p:nvPr/>
          </p:nvSpPr>
          <p:spPr bwMode="auto">
            <a:xfrm>
              <a:off x="1340210" y="3333690"/>
              <a:ext cx="1538362" cy="400110"/>
            </a:xfrm>
            <a:prstGeom prst="rect">
              <a:avLst/>
            </a:prstGeom>
            <a:noFill/>
            <a:ln w="9525">
              <a:noFill/>
              <a:miter lim="800000"/>
              <a:headEnd/>
              <a:tailEnd/>
            </a:ln>
          </p:spPr>
          <p:txBody>
            <a:bodyPr wrap="none" rtlCol="0">
              <a:prstTxWarp prst="textNoShape">
                <a:avLst/>
              </a:prstTxWarp>
              <a:spAutoFit/>
            </a:bodyPr>
            <a:lstStyle/>
            <a:p>
              <a:pPr algn="ctr"/>
              <a:r>
                <a:rPr lang="en-US" sz="2000" dirty="0" smtClean="0">
                  <a:latin typeface="Optima-Medium" pitchFamily="34" charset="0"/>
                </a:rPr>
                <a:t>Application</a:t>
              </a:r>
              <a:r>
                <a:rPr lang="en-US" sz="1600" dirty="0" smtClean="0">
                  <a:latin typeface="Optima-Medium" pitchFamily="34" charset="0"/>
                </a:rPr>
                <a:t> </a:t>
              </a:r>
            </a:p>
          </p:txBody>
        </p:sp>
      </p:grpSp>
      <p:cxnSp>
        <p:nvCxnSpPr>
          <p:cNvPr id="7" name="Straight Arrow Connector 6"/>
          <p:cNvCxnSpPr/>
          <p:nvPr/>
        </p:nvCxnSpPr>
        <p:spPr>
          <a:xfrm>
            <a:off x="6629400" y="3332018"/>
            <a:ext cx="16002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8" descr="database.png"/>
          <p:cNvPicPr>
            <a:picLocks noChangeAspect="1"/>
          </p:cNvPicPr>
          <p:nvPr/>
        </p:nvPicPr>
        <p:blipFill>
          <a:blip r:embed="rId3"/>
          <a:srcRect/>
          <a:stretch>
            <a:fillRect/>
          </a:stretch>
        </p:blipFill>
        <p:spPr bwMode="auto">
          <a:xfrm>
            <a:off x="8288338" y="2813074"/>
            <a:ext cx="1389062" cy="1389063"/>
          </a:xfrm>
          <a:prstGeom prst="rect">
            <a:avLst/>
          </a:prstGeom>
          <a:noFill/>
          <a:ln w="9525">
            <a:noFill/>
            <a:miter lim="800000"/>
            <a:headEnd/>
            <a:tailEnd/>
          </a:ln>
        </p:spPr>
      </p:pic>
      <p:sp>
        <p:nvSpPr>
          <p:cNvPr id="9" name="TextBox 8"/>
          <p:cNvSpPr txBox="1"/>
          <p:nvPr/>
        </p:nvSpPr>
        <p:spPr bwMode="auto">
          <a:xfrm>
            <a:off x="6705600" y="2962686"/>
            <a:ext cx="1556836"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SQL Queries</a:t>
            </a:r>
            <a:endParaRPr lang="en-US" dirty="0">
              <a:solidFill>
                <a:srgbClr val="FF0000"/>
              </a:solidFill>
              <a:latin typeface="Optima-Medium" pitchFamily="34" charset="0"/>
            </a:endParaRPr>
          </a:p>
        </p:txBody>
      </p:sp>
      <p:sp>
        <p:nvSpPr>
          <p:cNvPr id="10" name="TextBox 9"/>
          <p:cNvSpPr txBox="1"/>
          <p:nvPr/>
        </p:nvSpPr>
        <p:spPr>
          <a:xfrm>
            <a:off x="8382000" y="4379708"/>
            <a:ext cx="1267523" cy="400110"/>
          </a:xfrm>
          <a:prstGeom prst="rect">
            <a:avLst/>
          </a:prstGeom>
          <a:noFill/>
        </p:spPr>
        <p:txBody>
          <a:bodyPr wrap="none" rtlCol="0">
            <a:spAutoFit/>
          </a:bodyPr>
          <a:lstStyle/>
          <a:p>
            <a:r>
              <a:rPr lang="en-US" sz="2000" dirty="0" smtClean="0">
                <a:latin typeface="Optima-Medium" pitchFamily="34" charset="0"/>
              </a:rPr>
              <a:t>Database</a:t>
            </a:r>
            <a:endParaRPr lang="en-US" sz="2000" dirty="0">
              <a:latin typeface="Optima-Medium" pitchFamily="34" charset="0"/>
            </a:endParaRPr>
          </a:p>
        </p:txBody>
      </p:sp>
      <p:cxnSp>
        <p:nvCxnSpPr>
          <p:cNvPr id="11" name="Straight Arrow Connector 10"/>
          <p:cNvCxnSpPr/>
          <p:nvPr/>
        </p:nvCxnSpPr>
        <p:spPr>
          <a:xfrm flipV="1">
            <a:off x="6629400" y="3865418"/>
            <a:ext cx="1600200" cy="11668"/>
          </a:xfrm>
          <a:prstGeom prst="straightConnector1">
            <a:avLst/>
          </a:prstGeom>
          <a:ln>
            <a:solidFill>
              <a:srgbClr val="FF0000"/>
            </a:solidFill>
            <a:headEnd type="arrow"/>
            <a:tailEnd type="none"/>
          </a:ln>
        </p:spPr>
        <p:style>
          <a:lnRef idx="2">
            <a:schemeClr val="dk1"/>
          </a:lnRef>
          <a:fillRef idx="0">
            <a:schemeClr val="dk1"/>
          </a:fillRef>
          <a:effectRef idx="1">
            <a:schemeClr val="dk1"/>
          </a:effectRef>
          <a:fontRef idx="minor">
            <a:schemeClr val="tx1"/>
          </a:fontRef>
        </p:style>
      </p:cxnSp>
      <p:sp>
        <p:nvSpPr>
          <p:cNvPr id="12" name="TextBox 11"/>
          <p:cNvSpPr txBox="1"/>
          <p:nvPr/>
        </p:nvSpPr>
        <p:spPr bwMode="auto">
          <a:xfrm>
            <a:off x="6858000" y="3877086"/>
            <a:ext cx="1159292"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Relations</a:t>
            </a:r>
            <a:endParaRPr lang="en-US" dirty="0">
              <a:solidFill>
                <a:srgbClr val="FF0000"/>
              </a:solidFill>
              <a:latin typeface="Optima-Medium" pitchFamily="34" charset="0"/>
            </a:endParaRPr>
          </a:p>
        </p:txBody>
      </p:sp>
      <p:sp>
        <p:nvSpPr>
          <p:cNvPr id="13" name="TextBox 12"/>
          <p:cNvSpPr txBox="1"/>
          <p:nvPr/>
        </p:nvSpPr>
        <p:spPr bwMode="auto">
          <a:xfrm>
            <a:off x="5534882" y="3273420"/>
            <a:ext cx="992579" cy="6463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prstTxWarp prst="textNoShape">
              <a:avLst/>
            </a:prstTxWarp>
            <a:spAutoFit/>
          </a:bodyPr>
          <a:lstStyle/>
          <a:p>
            <a:pPr algn="ctr"/>
            <a:r>
              <a:rPr lang="en-US" dirty="0" smtClean="0">
                <a:solidFill>
                  <a:schemeClr val="bg1"/>
                </a:solidFill>
                <a:latin typeface="Optima-Medium" pitchFamily="34" charset="0"/>
              </a:rPr>
              <a:t>ORM</a:t>
            </a:r>
            <a:br>
              <a:rPr lang="en-US" dirty="0" smtClean="0">
                <a:solidFill>
                  <a:schemeClr val="bg1"/>
                </a:solidFill>
                <a:latin typeface="Optima-Medium" pitchFamily="34" charset="0"/>
              </a:rPr>
            </a:br>
            <a:r>
              <a:rPr lang="en-US" dirty="0" smtClean="0">
                <a:solidFill>
                  <a:schemeClr val="bg1"/>
                </a:solidFill>
                <a:latin typeface="Optima-Medium" pitchFamily="34" charset="0"/>
              </a:rPr>
              <a:t>libraries</a:t>
            </a:r>
            <a:endParaRPr lang="en-US" dirty="0">
              <a:solidFill>
                <a:schemeClr val="bg1"/>
              </a:solidFill>
              <a:latin typeface="Optima-Medium" pitchFamily="34" charset="0"/>
            </a:endParaRPr>
          </a:p>
        </p:txBody>
      </p:sp>
      <p:cxnSp>
        <p:nvCxnSpPr>
          <p:cNvPr id="14" name="Straight Arrow Connector 13"/>
          <p:cNvCxnSpPr/>
          <p:nvPr/>
        </p:nvCxnSpPr>
        <p:spPr>
          <a:xfrm>
            <a:off x="3886200" y="3332018"/>
            <a:ext cx="1582738" cy="1152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bwMode="auto">
          <a:xfrm>
            <a:off x="4047956" y="2951018"/>
            <a:ext cx="1133644"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Methods</a:t>
            </a:r>
            <a:endParaRPr lang="en-US" dirty="0">
              <a:solidFill>
                <a:srgbClr val="0000FF"/>
              </a:solidFill>
              <a:latin typeface="Optima-Medium" pitchFamily="34" charset="0"/>
            </a:endParaRPr>
          </a:p>
        </p:txBody>
      </p:sp>
      <p:cxnSp>
        <p:nvCxnSpPr>
          <p:cNvPr id="16" name="Straight Arrow Connector 15"/>
          <p:cNvCxnSpPr/>
          <p:nvPr/>
        </p:nvCxnSpPr>
        <p:spPr>
          <a:xfrm>
            <a:off x="3843630" y="3853750"/>
            <a:ext cx="1625308" cy="0"/>
          </a:xfrm>
          <a:prstGeom prst="straightConnector1">
            <a:avLst/>
          </a:prstGeom>
          <a:ln>
            <a:solidFill>
              <a:srgbClr val="0000FF"/>
            </a:solidFill>
            <a:headEnd type="arrow"/>
            <a:tailEnd type="none"/>
          </a:ln>
        </p:spPr>
        <p:style>
          <a:lnRef idx="2">
            <a:schemeClr val="dk1"/>
          </a:lnRef>
          <a:fillRef idx="0">
            <a:schemeClr val="dk1"/>
          </a:fillRef>
          <a:effectRef idx="1">
            <a:schemeClr val="dk1"/>
          </a:effectRef>
          <a:fontRef idx="minor">
            <a:schemeClr val="tx1"/>
          </a:fontRef>
        </p:style>
      </p:cxnSp>
      <p:sp>
        <p:nvSpPr>
          <p:cNvPr id="17" name="TextBox 16"/>
          <p:cNvSpPr txBox="1"/>
          <p:nvPr/>
        </p:nvSpPr>
        <p:spPr bwMode="auto">
          <a:xfrm>
            <a:off x="4114800" y="3865418"/>
            <a:ext cx="1018227"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Objects</a:t>
            </a:r>
            <a:endParaRPr lang="en-US" dirty="0">
              <a:solidFill>
                <a:srgbClr val="0000FF"/>
              </a:solidFill>
              <a:latin typeface="Optima-Medium" pitchFamily="34" charset="0"/>
            </a:endParaRPr>
          </a:p>
        </p:txBody>
      </p:sp>
    </p:spTree>
    <p:extLst>
      <p:ext uri="{BB962C8B-B14F-4D97-AF65-F5344CB8AC3E}">
        <p14:creationId xmlns:p14="http://schemas.microsoft.com/office/powerpoint/2010/main" val="12581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animBg="1"/>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to SQL</a:t>
            </a:r>
            <a:endParaRPr lang="en-US" dirty="0"/>
          </a:p>
        </p:txBody>
      </p:sp>
      <p:grpSp>
        <p:nvGrpSpPr>
          <p:cNvPr id="4" name="Group 3"/>
          <p:cNvGrpSpPr/>
          <p:nvPr/>
        </p:nvGrpSpPr>
        <p:grpSpPr>
          <a:xfrm>
            <a:off x="2424038" y="2951018"/>
            <a:ext cx="1538362" cy="1828800"/>
            <a:chOff x="1340210" y="1905000"/>
            <a:chExt cx="1538362" cy="1828800"/>
          </a:xfrm>
        </p:grpSpPr>
        <p:pic>
          <p:nvPicPr>
            <p:cNvPr id="5" name="Picture 4" descr="sour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06" y="1905000"/>
              <a:ext cx="1083994" cy="1244894"/>
            </a:xfrm>
            <a:prstGeom prst="rect">
              <a:avLst/>
            </a:prstGeom>
          </p:spPr>
        </p:pic>
        <p:sp>
          <p:nvSpPr>
            <p:cNvPr id="6" name="TextBox 5"/>
            <p:cNvSpPr txBox="1"/>
            <p:nvPr/>
          </p:nvSpPr>
          <p:spPr bwMode="auto">
            <a:xfrm>
              <a:off x="1340210" y="3333690"/>
              <a:ext cx="1538362" cy="400110"/>
            </a:xfrm>
            <a:prstGeom prst="rect">
              <a:avLst/>
            </a:prstGeom>
            <a:noFill/>
            <a:ln w="9525">
              <a:noFill/>
              <a:miter lim="800000"/>
              <a:headEnd/>
              <a:tailEnd/>
            </a:ln>
          </p:spPr>
          <p:txBody>
            <a:bodyPr wrap="none" rtlCol="0">
              <a:prstTxWarp prst="textNoShape">
                <a:avLst/>
              </a:prstTxWarp>
              <a:spAutoFit/>
            </a:bodyPr>
            <a:lstStyle/>
            <a:p>
              <a:pPr algn="ctr"/>
              <a:r>
                <a:rPr lang="en-US" sz="2000" dirty="0" smtClean="0">
                  <a:latin typeface="Optima-Medium" pitchFamily="34" charset="0"/>
                </a:rPr>
                <a:t>Application</a:t>
              </a:r>
              <a:r>
                <a:rPr lang="en-US" sz="1600" dirty="0" smtClean="0">
                  <a:latin typeface="Optima-Medium" pitchFamily="34" charset="0"/>
                </a:rPr>
                <a:t> </a:t>
              </a:r>
            </a:p>
          </p:txBody>
        </p:sp>
      </p:grpSp>
      <p:cxnSp>
        <p:nvCxnSpPr>
          <p:cNvPr id="7" name="Straight Arrow Connector 6"/>
          <p:cNvCxnSpPr/>
          <p:nvPr/>
        </p:nvCxnSpPr>
        <p:spPr>
          <a:xfrm>
            <a:off x="6629400" y="3332018"/>
            <a:ext cx="16002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8" descr="database.png"/>
          <p:cNvPicPr>
            <a:picLocks noChangeAspect="1"/>
          </p:cNvPicPr>
          <p:nvPr/>
        </p:nvPicPr>
        <p:blipFill>
          <a:blip r:embed="rId3"/>
          <a:srcRect/>
          <a:stretch>
            <a:fillRect/>
          </a:stretch>
        </p:blipFill>
        <p:spPr bwMode="auto">
          <a:xfrm>
            <a:off x="8288338" y="2813074"/>
            <a:ext cx="1389062" cy="1389063"/>
          </a:xfrm>
          <a:prstGeom prst="rect">
            <a:avLst/>
          </a:prstGeom>
          <a:noFill/>
          <a:ln w="9525">
            <a:noFill/>
            <a:miter lim="800000"/>
            <a:headEnd/>
            <a:tailEnd/>
          </a:ln>
        </p:spPr>
      </p:pic>
      <p:sp>
        <p:nvSpPr>
          <p:cNvPr id="9" name="TextBox 8"/>
          <p:cNvSpPr txBox="1"/>
          <p:nvPr/>
        </p:nvSpPr>
        <p:spPr bwMode="auto">
          <a:xfrm>
            <a:off x="6705600" y="2962686"/>
            <a:ext cx="1556836"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SQL Queries</a:t>
            </a:r>
            <a:endParaRPr lang="en-US" dirty="0">
              <a:solidFill>
                <a:srgbClr val="FF0000"/>
              </a:solidFill>
              <a:latin typeface="Optima-Medium" pitchFamily="34" charset="0"/>
            </a:endParaRPr>
          </a:p>
        </p:txBody>
      </p:sp>
      <p:sp>
        <p:nvSpPr>
          <p:cNvPr id="10" name="TextBox 9"/>
          <p:cNvSpPr txBox="1"/>
          <p:nvPr/>
        </p:nvSpPr>
        <p:spPr>
          <a:xfrm>
            <a:off x="8382000" y="4379708"/>
            <a:ext cx="1267523" cy="400110"/>
          </a:xfrm>
          <a:prstGeom prst="rect">
            <a:avLst/>
          </a:prstGeom>
          <a:noFill/>
        </p:spPr>
        <p:txBody>
          <a:bodyPr wrap="none" rtlCol="0">
            <a:spAutoFit/>
          </a:bodyPr>
          <a:lstStyle/>
          <a:p>
            <a:r>
              <a:rPr lang="en-US" sz="2000" dirty="0" smtClean="0">
                <a:latin typeface="Optima-Medium" pitchFamily="34" charset="0"/>
              </a:rPr>
              <a:t>Database</a:t>
            </a:r>
            <a:endParaRPr lang="en-US" sz="2000" dirty="0">
              <a:latin typeface="Optima-Medium" pitchFamily="34" charset="0"/>
            </a:endParaRPr>
          </a:p>
        </p:txBody>
      </p:sp>
      <p:cxnSp>
        <p:nvCxnSpPr>
          <p:cNvPr id="11" name="Straight Arrow Connector 10"/>
          <p:cNvCxnSpPr/>
          <p:nvPr/>
        </p:nvCxnSpPr>
        <p:spPr>
          <a:xfrm flipV="1">
            <a:off x="6629400" y="3865418"/>
            <a:ext cx="1600200" cy="11668"/>
          </a:xfrm>
          <a:prstGeom prst="straightConnector1">
            <a:avLst/>
          </a:prstGeom>
          <a:ln>
            <a:solidFill>
              <a:srgbClr val="FF0000"/>
            </a:solidFill>
            <a:headEnd type="arrow"/>
            <a:tailEnd type="none"/>
          </a:ln>
        </p:spPr>
        <p:style>
          <a:lnRef idx="2">
            <a:schemeClr val="dk1"/>
          </a:lnRef>
          <a:fillRef idx="0">
            <a:schemeClr val="dk1"/>
          </a:fillRef>
          <a:effectRef idx="1">
            <a:schemeClr val="dk1"/>
          </a:effectRef>
          <a:fontRef idx="minor">
            <a:schemeClr val="tx1"/>
          </a:fontRef>
        </p:style>
      </p:cxnSp>
      <p:sp>
        <p:nvSpPr>
          <p:cNvPr id="12" name="TextBox 11"/>
          <p:cNvSpPr txBox="1"/>
          <p:nvPr/>
        </p:nvSpPr>
        <p:spPr bwMode="auto">
          <a:xfrm>
            <a:off x="6858000" y="3877086"/>
            <a:ext cx="1159292"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Relations</a:t>
            </a:r>
            <a:endParaRPr lang="en-US" dirty="0">
              <a:solidFill>
                <a:srgbClr val="FF0000"/>
              </a:solidFill>
              <a:latin typeface="Optima-Medium" pitchFamily="34" charset="0"/>
            </a:endParaRPr>
          </a:p>
        </p:txBody>
      </p:sp>
      <p:sp>
        <p:nvSpPr>
          <p:cNvPr id="13" name="TextBox 12"/>
          <p:cNvSpPr txBox="1"/>
          <p:nvPr/>
        </p:nvSpPr>
        <p:spPr bwMode="auto">
          <a:xfrm>
            <a:off x="5534882" y="3273420"/>
            <a:ext cx="992579" cy="6463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prstTxWarp prst="textNoShape">
              <a:avLst/>
            </a:prstTxWarp>
            <a:spAutoFit/>
          </a:bodyPr>
          <a:lstStyle/>
          <a:p>
            <a:pPr algn="ctr"/>
            <a:r>
              <a:rPr lang="en-US" dirty="0" smtClean="0">
                <a:solidFill>
                  <a:schemeClr val="bg1"/>
                </a:solidFill>
                <a:latin typeface="Optima-Medium" pitchFamily="34" charset="0"/>
              </a:rPr>
              <a:t>ORM</a:t>
            </a:r>
            <a:br>
              <a:rPr lang="en-US" dirty="0" smtClean="0">
                <a:solidFill>
                  <a:schemeClr val="bg1"/>
                </a:solidFill>
                <a:latin typeface="Optima-Medium" pitchFamily="34" charset="0"/>
              </a:rPr>
            </a:br>
            <a:r>
              <a:rPr lang="en-US" dirty="0" smtClean="0">
                <a:solidFill>
                  <a:schemeClr val="bg1"/>
                </a:solidFill>
                <a:latin typeface="Optima-Medium" pitchFamily="34" charset="0"/>
              </a:rPr>
              <a:t>libraries</a:t>
            </a:r>
            <a:endParaRPr lang="en-US" dirty="0">
              <a:solidFill>
                <a:schemeClr val="bg1"/>
              </a:solidFill>
              <a:latin typeface="Optima-Medium" pitchFamily="34" charset="0"/>
            </a:endParaRPr>
          </a:p>
        </p:txBody>
      </p:sp>
      <p:cxnSp>
        <p:nvCxnSpPr>
          <p:cNvPr id="14" name="Straight Arrow Connector 13"/>
          <p:cNvCxnSpPr/>
          <p:nvPr/>
        </p:nvCxnSpPr>
        <p:spPr>
          <a:xfrm>
            <a:off x="3886200" y="3332018"/>
            <a:ext cx="1582738" cy="1152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bwMode="auto">
          <a:xfrm>
            <a:off x="4047956" y="2951018"/>
            <a:ext cx="1133644"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Methods</a:t>
            </a:r>
            <a:endParaRPr lang="en-US" dirty="0">
              <a:solidFill>
                <a:srgbClr val="0000FF"/>
              </a:solidFill>
              <a:latin typeface="Optima-Medium" pitchFamily="34" charset="0"/>
            </a:endParaRPr>
          </a:p>
        </p:txBody>
      </p:sp>
      <p:cxnSp>
        <p:nvCxnSpPr>
          <p:cNvPr id="16" name="Straight Arrow Connector 15"/>
          <p:cNvCxnSpPr/>
          <p:nvPr/>
        </p:nvCxnSpPr>
        <p:spPr>
          <a:xfrm>
            <a:off x="3843630" y="3853750"/>
            <a:ext cx="1625308" cy="0"/>
          </a:xfrm>
          <a:prstGeom prst="straightConnector1">
            <a:avLst/>
          </a:prstGeom>
          <a:ln>
            <a:solidFill>
              <a:srgbClr val="0000FF"/>
            </a:solidFill>
            <a:headEnd type="arrow"/>
            <a:tailEnd type="none"/>
          </a:ln>
        </p:spPr>
        <p:style>
          <a:lnRef idx="2">
            <a:schemeClr val="dk1"/>
          </a:lnRef>
          <a:fillRef idx="0">
            <a:schemeClr val="dk1"/>
          </a:fillRef>
          <a:effectRef idx="1">
            <a:schemeClr val="dk1"/>
          </a:effectRef>
          <a:fontRef idx="minor">
            <a:schemeClr val="tx1"/>
          </a:fontRef>
        </p:style>
      </p:cxnSp>
      <p:sp>
        <p:nvSpPr>
          <p:cNvPr id="17" name="TextBox 16"/>
          <p:cNvSpPr txBox="1"/>
          <p:nvPr/>
        </p:nvSpPr>
        <p:spPr bwMode="auto">
          <a:xfrm>
            <a:off x="4114800" y="3865418"/>
            <a:ext cx="1018227"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Objects</a:t>
            </a:r>
            <a:endParaRPr lang="en-US" dirty="0">
              <a:solidFill>
                <a:srgbClr val="0000FF"/>
              </a:solidFill>
              <a:latin typeface="Optima-Medium" pitchFamily="34" charset="0"/>
            </a:endParaRPr>
          </a:p>
        </p:txBody>
      </p:sp>
      <p:pic>
        <p:nvPicPr>
          <p:cNvPr id="18" name="Picture 17" descr="escargo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9" y="3074724"/>
            <a:ext cx="1121188" cy="1121188"/>
          </a:xfrm>
          <a:prstGeom prst="rect">
            <a:avLst/>
          </a:prstGeom>
        </p:spPr>
      </p:pic>
    </p:spTree>
    <p:extLst>
      <p:ext uri="{BB962C8B-B14F-4D97-AF65-F5344CB8AC3E}">
        <p14:creationId xmlns:p14="http://schemas.microsoft.com/office/powerpoint/2010/main" val="3657872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Java to SQL</a:t>
            </a:r>
            <a:endParaRPr lang="en-US" dirty="0"/>
          </a:p>
        </p:txBody>
      </p:sp>
      <p:sp>
        <p:nvSpPr>
          <p:cNvPr id="9" name="Content Placeholder 2"/>
          <p:cNvSpPr>
            <a:spLocks noGrp="1"/>
          </p:cNvSpPr>
          <p:nvPr>
            <p:ph idx="1"/>
          </p:nvPr>
        </p:nvSpPr>
        <p:spPr>
          <a:xfrm>
            <a:off x="872058" y="1756353"/>
            <a:ext cx="9761306" cy="4351338"/>
          </a:xfrm>
        </p:spPr>
        <p:txBody>
          <a:bodyPr/>
          <a:lstStyle/>
          <a:p>
            <a:pPr marL="0" indent="0">
              <a:buNone/>
            </a:pPr>
            <a:r>
              <a:rPr lang="en-US" sz="1800" dirty="0">
                <a:latin typeface="Courier New" panose="02070309020205020404" pitchFamily="49" charset="0"/>
                <a:cs typeface="Courier New" panose="02070309020205020404" pitchFamily="49" charset="0"/>
              </a:rPr>
              <a:t>List getUsersWithRoles ()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List users = </a:t>
            </a:r>
            <a:r>
              <a:rPr lang="en-US" sz="1800" dirty="0" err="1">
                <a:latin typeface="Courier New" panose="02070309020205020404" pitchFamily="49" charset="0"/>
                <a:cs typeface="Courier New" panose="02070309020205020404" pitchFamily="49" charset="0"/>
              </a:rPr>
              <a:t>User.getAllUsers</a:t>
            </a: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List roles = </a:t>
            </a:r>
            <a:r>
              <a:rPr lang="en-US" sz="1800" dirty="0" err="1">
                <a:latin typeface="Courier New" panose="02070309020205020404" pitchFamily="49" charset="0"/>
                <a:cs typeface="Courier New" panose="02070309020205020404" pitchFamily="49" charset="0"/>
              </a:rPr>
              <a:t>Role.getAllRoles</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List results = </a:t>
            </a:r>
            <a:r>
              <a:rPr lang="en-US" sz="1800" b="1" dirty="0">
                <a:solidFill>
                  <a:srgbClr val="A5201D"/>
                </a:solidFill>
                <a:latin typeface="Courier New" panose="02070309020205020404" pitchFamily="49" charset="0"/>
                <a:cs typeface="Courier New" panose="02070309020205020404" pitchFamily="49" charset="0"/>
              </a:rPr>
              <a:t>new</a:t>
            </a:r>
            <a:r>
              <a:rPr lang="en-US" sz="1800" dirty="0">
                <a:solidFill>
                  <a:srgbClr val="A5201D"/>
                </a:solidFill>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ArrayList</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for</a:t>
            </a:r>
            <a:r>
              <a:rPr lang="en-US" sz="1800" dirty="0">
                <a:solidFill>
                  <a:srgbClr val="A5201D"/>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(User u : users)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for</a:t>
            </a:r>
            <a:r>
              <a:rPr lang="en-US" sz="1800" dirty="0">
                <a:latin typeface="Courier New" panose="02070309020205020404" pitchFamily="49" charset="0"/>
                <a:cs typeface="Courier New" panose="02070309020205020404" pitchFamily="49" charset="0"/>
              </a:rPr>
              <a:t> (Role r : roles)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u.roleId</a:t>
            </a:r>
            <a:r>
              <a:rPr lang="en-US" sz="1800" dirty="0">
                <a:latin typeface="Courier New" panose="02070309020205020404" pitchFamily="49" charset="0"/>
                <a:cs typeface="Courier New" panose="02070309020205020404" pitchFamily="49" charset="0"/>
              </a:rPr>
              <a:t> == r.id)</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results.add</a:t>
            </a:r>
            <a:r>
              <a:rPr lang="en-US" sz="1800" dirty="0">
                <a:latin typeface="Courier New" panose="02070309020205020404" pitchFamily="49" charset="0"/>
                <a:cs typeface="Courier New" panose="02070309020205020404" pitchFamily="49" charset="0"/>
              </a:rPr>
              <a:t>(u);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results; }</a:t>
            </a:r>
          </a:p>
          <a:p>
            <a:pPr marL="0" indent="0">
              <a:buNone/>
            </a:pPr>
            <a:endParaRPr lang="en-US" sz="1800" dirty="0">
              <a:latin typeface="Courier New" panose="02070309020205020404" pitchFamily="49" charset="0"/>
              <a:cs typeface="Courier New" panose="02070309020205020404" pitchFamily="49" charset="0"/>
            </a:endParaRPr>
          </a:p>
        </p:txBody>
      </p:sp>
      <p:sp>
        <p:nvSpPr>
          <p:cNvPr id="10" name="Rectangle 9"/>
          <p:cNvSpPr/>
          <p:nvPr/>
        </p:nvSpPr>
        <p:spPr>
          <a:xfrm>
            <a:off x="7322128" y="1586346"/>
            <a:ext cx="2542308" cy="685800"/>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bg1"/>
                </a:solidFill>
                <a:latin typeface="Inconsolata"/>
                <a:cs typeface="Inconsolata"/>
              </a:rPr>
              <a:t>SELECT * FROM user</a:t>
            </a:r>
          </a:p>
        </p:txBody>
      </p:sp>
      <p:sp>
        <p:nvSpPr>
          <p:cNvPr id="11" name="Rectangle 10"/>
          <p:cNvSpPr/>
          <p:nvPr/>
        </p:nvSpPr>
        <p:spPr>
          <a:xfrm>
            <a:off x="7322128" y="2348083"/>
            <a:ext cx="2542308" cy="685800"/>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bg1"/>
                </a:solidFill>
                <a:latin typeface="Inconsolata"/>
                <a:cs typeface="Inconsolata"/>
              </a:rPr>
              <a:t>SELECT * FROM role</a:t>
            </a:r>
          </a:p>
        </p:txBody>
      </p:sp>
      <p:sp>
        <p:nvSpPr>
          <p:cNvPr id="13" name="Content Placeholder 2"/>
          <p:cNvSpPr txBox="1">
            <a:spLocks/>
          </p:cNvSpPr>
          <p:nvPr/>
        </p:nvSpPr>
        <p:spPr bwMode="auto">
          <a:xfrm>
            <a:off x="5701334" y="4704628"/>
            <a:ext cx="5894923"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u="none" kern="1200">
                <a:solidFill>
                  <a:schemeClr val="tx1"/>
                </a:solidFill>
                <a:latin typeface="Optima-Medium" pitchFamily="34" charset="0"/>
                <a:ea typeface="ＭＳ Ｐゴシック" charset="-128"/>
                <a:cs typeface="Optima-Medium" pitchFamily="34" charset="0"/>
              </a:defRPr>
            </a:lvl1pPr>
            <a:lvl2pPr marL="742950" indent="-285750" algn="l" defTabSz="457200" rtl="0" eaLnBrk="0" fontAlgn="base" hangingPunct="0">
              <a:spcBef>
                <a:spcPct val="20000"/>
              </a:spcBef>
              <a:spcAft>
                <a:spcPct val="0"/>
              </a:spcAft>
              <a:buFont typeface="Arial" charset="0"/>
              <a:buChar char="–"/>
              <a:defRPr sz="2800" u="none" kern="1200">
                <a:solidFill>
                  <a:schemeClr val="tx1"/>
                </a:solidFill>
                <a:latin typeface="Optima-Medium" pitchFamily="34" charset="0"/>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u="none" kern="1200">
                <a:solidFill>
                  <a:schemeClr val="tx1"/>
                </a:solidFill>
                <a:latin typeface="Optima-Medium" pitchFamily="34"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u="none" kern="1200">
                <a:solidFill>
                  <a:schemeClr val="tx1"/>
                </a:solidFill>
                <a:latin typeface="Optima-Medium" pitchFamily="34" charset="0"/>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u="none" kern="1200">
                <a:solidFill>
                  <a:schemeClr val="tx1"/>
                </a:solidFill>
                <a:latin typeface="Optima-Medium"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en-US" sz="1800" dirty="0">
                <a:solidFill>
                  <a:srgbClr val="C00000"/>
                </a:solidFill>
                <a:latin typeface="+mn-lt"/>
                <a:cs typeface="Inconsolata"/>
              </a:rPr>
              <a:t>List getUsersWithRoles () </a:t>
            </a:r>
            <a:r>
              <a:rPr lang="en-US" sz="1800" dirty="0">
                <a:solidFill>
                  <a:srgbClr val="C00000"/>
                </a:solidFill>
                <a:latin typeface="+mn-lt"/>
                <a:cs typeface="Courier New" pitchFamily="49" charset="0"/>
              </a:rPr>
              <a:t>{ </a:t>
            </a:r>
            <a:br>
              <a:rPr lang="en-US" sz="1800" dirty="0">
                <a:solidFill>
                  <a:srgbClr val="C00000"/>
                </a:solidFill>
                <a:latin typeface="+mn-lt"/>
                <a:cs typeface="Courier New" pitchFamily="49" charset="0"/>
              </a:rPr>
            </a:br>
            <a:r>
              <a:rPr lang="en-US" sz="1800" dirty="0">
                <a:solidFill>
                  <a:srgbClr val="C00000"/>
                </a:solidFill>
                <a:latin typeface="+mn-lt"/>
                <a:cs typeface="Courier New" pitchFamily="49" charset="0"/>
              </a:rPr>
              <a:t>  return </a:t>
            </a:r>
            <a:r>
              <a:rPr lang="en-US" sz="1800" dirty="0" err="1">
                <a:solidFill>
                  <a:srgbClr val="C00000"/>
                </a:solidFill>
                <a:latin typeface="+mn-lt"/>
                <a:cs typeface="Courier New" pitchFamily="49" charset="0"/>
              </a:rPr>
              <a:t>executeQuery</a:t>
            </a:r>
            <a:r>
              <a:rPr lang="en-US" sz="1800" dirty="0">
                <a:solidFill>
                  <a:srgbClr val="C00000"/>
                </a:solidFill>
                <a:latin typeface="+mn-lt"/>
                <a:cs typeface="Courier New" pitchFamily="49" charset="0"/>
              </a:rPr>
              <a:t>(</a:t>
            </a:r>
            <a:br>
              <a:rPr lang="en-US" sz="1800" dirty="0">
                <a:solidFill>
                  <a:srgbClr val="C00000"/>
                </a:solidFill>
                <a:latin typeface="+mn-lt"/>
                <a:cs typeface="Courier New" pitchFamily="49" charset="0"/>
              </a:rPr>
            </a:br>
            <a:r>
              <a:rPr lang="en-US" sz="1800" dirty="0">
                <a:solidFill>
                  <a:srgbClr val="C00000"/>
                </a:solidFill>
                <a:latin typeface="+mn-lt"/>
                <a:cs typeface="Courier New" pitchFamily="49" charset="0"/>
              </a:rPr>
              <a:t>   “</a:t>
            </a:r>
            <a:r>
              <a:rPr lang="en-US" sz="1800" dirty="0">
                <a:solidFill>
                  <a:srgbClr val="C00000"/>
                </a:solidFill>
                <a:latin typeface="+mn-lt"/>
                <a:cs typeface="Optima-Medium"/>
              </a:rPr>
              <a:t>SELECT   u FROM user u, role r	WHERE    </a:t>
            </a:r>
            <a:r>
              <a:rPr lang="en-US" sz="1800" dirty="0" err="1">
                <a:solidFill>
                  <a:srgbClr val="C00000"/>
                </a:solidFill>
                <a:latin typeface="+mn-lt"/>
                <a:cs typeface="Optima-Medium"/>
              </a:rPr>
              <a:t>u.roleId</a:t>
            </a:r>
            <a:r>
              <a:rPr lang="en-US" sz="1800" dirty="0">
                <a:solidFill>
                  <a:srgbClr val="C00000"/>
                </a:solidFill>
                <a:latin typeface="+mn-lt"/>
                <a:cs typeface="Optima-Medium"/>
              </a:rPr>
              <a:t> == r.id </a:t>
            </a:r>
            <a:br>
              <a:rPr lang="en-US" sz="1800" dirty="0">
                <a:solidFill>
                  <a:srgbClr val="C00000"/>
                </a:solidFill>
                <a:latin typeface="+mn-lt"/>
                <a:cs typeface="Optima-Medium"/>
              </a:rPr>
            </a:br>
            <a:r>
              <a:rPr lang="en-US" sz="1800" dirty="0">
                <a:solidFill>
                  <a:srgbClr val="C00000"/>
                </a:solidFill>
                <a:latin typeface="+mn-lt"/>
                <a:cs typeface="Optima-Medium"/>
              </a:rPr>
              <a:t>	ORDER BY u.roleId, r.id”;</a:t>
            </a:r>
            <a:r>
              <a:rPr lang="en-US" sz="1800" dirty="0">
                <a:solidFill>
                  <a:srgbClr val="C00000"/>
                </a:solidFill>
                <a:latin typeface="+mn-lt"/>
                <a:cs typeface="Courier New" pitchFamily="49" charset="0"/>
              </a:rPr>
              <a:t> }</a:t>
            </a:r>
          </a:p>
          <a:p>
            <a:pPr marL="0" indent="0">
              <a:buNone/>
            </a:pPr>
            <a:endParaRPr lang="en-US" sz="1800" dirty="0">
              <a:solidFill>
                <a:srgbClr val="C00000"/>
              </a:solidFill>
              <a:latin typeface="Inconsolata" pitchFamily="49" charset="0"/>
            </a:endParaRPr>
          </a:p>
        </p:txBody>
      </p:sp>
      <p:sp>
        <p:nvSpPr>
          <p:cNvPr id="14" name="Rectangle 13"/>
          <p:cNvSpPr/>
          <p:nvPr/>
        </p:nvSpPr>
        <p:spPr>
          <a:xfrm>
            <a:off x="5424057" y="4599707"/>
            <a:ext cx="6172200" cy="193675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4052456" y="4908577"/>
            <a:ext cx="789523" cy="399256"/>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5401" tIns="62700" rIns="125401" bIns="62700" rtlCol="0" anchor="ctr"/>
          <a:lstStyle/>
          <a:p>
            <a:pPr algn="ctr"/>
            <a:endParaRPr lang="en-US"/>
          </a:p>
        </p:txBody>
      </p:sp>
      <p:sp>
        <p:nvSpPr>
          <p:cNvPr id="17" name="TextBox 16"/>
          <p:cNvSpPr txBox="1"/>
          <p:nvPr/>
        </p:nvSpPr>
        <p:spPr>
          <a:xfrm>
            <a:off x="3622778" y="5330633"/>
            <a:ext cx="1676401" cy="434401"/>
          </a:xfrm>
          <a:prstGeom prst="rect">
            <a:avLst/>
          </a:prstGeom>
          <a:noFill/>
        </p:spPr>
        <p:txBody>
          <a:bodyPr wrap="square" lIns="125401" tIns="62700" rIns="125401" bIns="62700" rtlCol="0">
            <a:spAutoFit/>
          </a:bodyPr>
          <a:lstStyle/>
          <a:p>
            <a:pPr algn="ctr"/>
            <a:r>
              <a:rPr lang="en-US" sz="2000" dirty="0">
                <a:latin typeface="Optima"/>
                <a:cs typeface="Optima"/>
              </a:rPr>
              <a:t>convert to</a:t>
            </a:r>
          </a:p>
        </p:txBody>
      </p:sp>
      <p:cxnSp>
        <p:nvCxnSpPr>
          <p:cNvPr id="18" name="Straight Arrow Connector 17"/>
          <p:cNvCxnSpPr/>
          <p:nvPr/>
        </p:nvCxnSpPr>
        <p:spPr>
          <a:xfrm>
            <a:off x="5645728" y="2131367"/>
            <a:ext cx="1600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645728" y="2500746"/>
            <a:ext cx="1600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14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2237232" y="1524000"/>
          <a:ext cx="7717536" cy="495300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t>6/17/2013</a:t>
            </a:r>
            <a:endParaRPr lang="en-US" dirty="0"/>
          </a:p>
        </p:txBody>
      </p:sp>
      <p:sp>
        <p:nvSpPr>
          <p:cNvPr id="5" name="Footer Placeholder 4"/>
          <p:cNvSpPr>
            <a:spLocks noGrp="1"/>
          </p:cNvSpPr>
          <p:nvPr>
            <p:ph type="ftr" sz="quarter" idx="11"/>
          </p:nvPr>
        </p:nvSpPr>
        <p:spPr/>
        <p:txBody>
          <a:bodyPr/>
          <a:lstStyle/>
          <a:p>
            <a:pPr>
              <a:defRPr/>
            </a:pPr>
            <a:r>
              <a:rPr lang="en-US" smtClean="0"/>
              <a:t>PLDI 2013</a:t>
            </a:r>
            <a:endParaRPr lang="en-US" dirty="0"/>
          </a:p>
        </p:txBody>
      </p:sp>
      <p:sp>
        <p:nvSpPr>
          <p:cNvPr id="6" name="Slide Number Placeholder 5"/>
          <p:cNvSpPr>
            <a:spLocks noGrp="1"/>
          </p:cNvSpPr>
          <p:nvPr>
            <p:ph type="sldNum" sz="quarter" idx="12"/>
          </p:nvPr>
        </p:nvSpPr>
        <p:spPr/>
        <p:txBody>
          <a:bodyPr/>
          <a:lstStyle/>
          <a:p>
            <a:pPr>
              <a:defRPr/>
            </a:pPr>
            <a:fld id="{A26741C0-9C62-1A40-8411-1EFBB8BB75FC}" type="slidenum">
              <a:rPr lang="en-US" smtClean="0"/>
              <a:pPr>
                <a:defRPr/>
              </a:pPr>
              <a:t>34</a:t>
            </a:fld>
            <a:endParaRPr lang="en-US" dirty="0"/>
          </a:p>
        </p:txBody>
      </p:sp>
      <p:sp>
        <p:nvSpPr>
          <p:cNvPr id="2" name="Title 1"/>
          <p:cNvSpPr>
            <a:spLocks noGrp="1"/>
          </p:cNvSpPr>
          <p:nvPr>
            <p:ph type="title" idx="4294967295"/>
          </p:nvPr>
        </p:nvSpPr>
        <p:spPr>
          <a:xfrm>
            <a:off x="0" y="28575"/>
            <a:ext cx="12192000" cy="1325563"/>
          </a:xfrm>
        </p:spPr>
        <p:txBody>
          <a:bodyPr>
            <a:normAutofit/>
          </a:bodyPr>
          <a:lstStyle/>
          <a:p>
            <a:pPr algn="ctr"/>
            <a:r>
              <a:rPr lang="en-US" dirty="0" smtClean="0"/>
              <a:t>Join Query</a:t>
            </a:r>
            <a:endParaRPr lang="en-US" dirty="0"/>
          </a:p>
        </p:txBody>
      </p:sp>
      <p:sp>
        <p:nvSpPr>
          <p:cNvPr id="9" name="Rectangle 8"/>
          <p:cNvSpPr/>
          <p:nvPr/>
        </p:nvSpPr>
        <p:spPr>
          <a:xfrm>
            <a:off x="3657600" y="2895601"/>
            <a:ext cx="5638800" cy="1107057"/>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r>
              <a:rPr lang="en-US" sz="2800" dirty="0"/>
              <a:t>Nested-loop join   </a:t>
            </a:r>
            <a:r>
              <a:rPr lang="en-US" sz="2800" dirty="0">
                <a:sym typeface="Wingdings" pitchFamily="2" charset="2"/>
              </a:rPr>
              <a:t> </a:t>
            </a:r>
            <a:r>
              <a:rPr lang="en-US" sz="2800" dirty="0"/>
              <a:t> Hash join!</a:t>
            </a:r>
            <a:br>
              <a:rPr lang="en-US" sz="2800" dirty="0"/>
            </a:br>
            <a:r>
              <a:rPr lang="en-US" sz="2800" dirty="0"/>
              <a:t>        O(n</a:t>
            </a:r>
            <a:r>
              <a:rPr lang="en-US" sz="2800" baseline="30000" dirty="0"/>
              <a:t>2</a:t>
            </a:r>
            <a:r>
              <a:rPr lang="en-US" sz="2800" dirty="0"/>
              <a:t>)                         </a:t>
            </a:r>
            <a:r>
              <a:rPr lang="en-US" sz="2800" dirty="0">
                <a:sym typeface="Wingdings" pitchFamily="2" charset="2"/>
              </a:rPr>
              <a:t>O(n)</a:t>
            </a:r>
            <a:endParaRPr lang="en-US" sz="2800" dirty="0"/>
          </a:p>
        </p:txBody>
      </p:sp>
    </p:spTree>
    <p:extLst>
      <p:ext uri="{BB962C8B-B14F-4D97-AF65-F5344CB8AC3E}">
        <p14:creationId xmlns:p14="http://schemas.microsoft.com/office/powerpoint/2010/main" val="2473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MultiGrid</a:t>
            </a:r>
            <a:endParaRPr lang="en-US" dirty="0"/>
          </a:p>
        </p:txBody>
      </p:sp>
      <p:sp>
        <p:nvSpPr>
          <p:cNvPr id="3" name="Rectangle 2"/>
          <p:cNvSpPr/>
          <p:nvPr/>
        </p:nvSpPr>
        <p:spPr>
          <a:xfrm>
            <a:off x="318655" y="2084972"/>
            <a:ext cx="11599900" cy="3139321"/>
          </a:xfrm>
          <a:prstGeom prst="rect">
            <a:avLst/>
          </a:prstGeom>
        </p:spPr>
        <p:txBody>
          <a:bodyPr wrap="square">
            <a:spAutoFit/>
          </a:bodyPr>
          <a:lstStyle/>
          <a:p>
            <a:r>
              <a:rPr lang="en-US" dirty="0"/>
              <a:t>DO i3 = 2, n3 - 1</a:t>
            </a:r>
          </a:p>
          <a:p>
            <a:r>
              <a:rPr lang="en-US" dirty="0"/>
              <a:t>DO i2 = 2, n2 - 1</a:t>
            </a:r>
          </a:p>
          <a:p>
            <a:r>
              <a:rPr lang="en-US" dirty="0"/>
              <a:t>DO i1 = 1, n1</a:t>
            </a:r>
          </a:p>
          <a:p>
            <a:r>
              <a:rPr lang="en-US" dirty="0"/>
              <a:t>r1(i1) = r(i1,i2 - 1,i3) + r(i1,i2 + 1,i3) + r(i1,i2,i3 - 1) + r(i1,i2,i3 + 1)</a:t>
            </a:r>
          </a:p>
          <a:p>
            <a:r>
              <a:rPr lang="en-US" dirty="0"/>
              <a:t>r2(i1) = r(i1,i2 - 1,i3 - 1) + r(i1,i2 + 1,i3 - 1) + r(i1,i2 - 1,i3 + 1) + r(i1,i2 + 1,i3 + 1)</a:t>
            </a:r>
          </a:p>
          <a:p>
            <a:r>
              <a:rPr lang="en-US" dirty="0"/>
              <a:t>END DO</a:t>
            </a:r>
          </a:p>
          <a:p>
            <a:r>
              <a:rPr lang="en-US" dirty="0"/>
              <a:t>DO i1 = 2, n1 - 1</a:t>
            </a:r>
          </a:p>
          <a:p>
            <a:r>
              <a:rPr lang="en-US" dirty="0"/>
              <a:t>u(i1,i2,i3) = u(i1,i2,i3) + c(0) * r(i1,i2,i3) + c(1) * (r(i1 - 1,i2,i3) + r(i1 + 1,i2,i3) + </a:t>
            </a:r>
            <a:r>
              <a:rPr lang="en-US" dirty="0">
                <a:solidFill>
                  <a:schemeClr val="accent2">
                    <a:lumMod val="75000"/>
                  </a:schemeClr>
                </a:solidFill>
              </a:rPr>
              <a:t>r1</a:t>
            </a:r>
            <a:r>
              <a:rPr lang="en-US" dirty="0"/>
              <a:t>(i1)) + c(2) * (</a:t>
            </a:r>
            <a:r>
              <a:rPr lang="en-US" dirty="0">
                <a:solidFill>
                  <a:schemeClr val="accent2">
                    <a:lumMod val="75000"/>
                  </a:schemeClr>
                </a:solidFill>
              </a:rPr>
              <a:t>r2</a:t>
            </a:r>
            <a:r>
              <a:rPr lang="en-US" dirty="0"/>
              <a:t>(i1) + r1(i1 - 1) + </a:t>
            </a:r>
            <a:r>
              <a:rPr lang="en-US" dirty="0">
                <a:solidFill>
                  <a:schemeClr val="accent2">
                    <a:lumMod val="75000"/>
                  </a:schemeClr>
                </a:solidFill>
              </a:rPr>
              <a:t>r1</a:t>
            </a:r>
            <a:r>
              <a:rPr lang="en-US" dirty="0"/>
              <a:t>(i1 + 1))</a:t>
            </a:r>
          </a:p>
          <a:p>
            <a:r>
              <a:rPr lang="en-US" dirty="0"/>
              <a:t>END DO</a:t>
            </a:r>
          </a:p>
          <a:p>
            <a:r>
              <a:rPr lang="en-US" dirty="0"/>
              <a:t>END DO</a:t>
            </a:r>
          </a:p>
          <a:p>
            <a:r>
              <a:rPr lang="en-US" dirty="0"/>
              <a:t>END DO</a:t>
            </a:r>
          </a:p>
        </p:txBody>
      </p:sp>
      <p:sp>
        <p:nvSpPr>
          <p:cNvPr id="4" name="Rectangle 3"/>
          <p:cNvSpPr/>
          <p:nvPr/>
        </p:nvSpPr>
        <p:spPr>
          <a:xfrm>
            <a:off x="310247" y="3747007"/>
            <a:ext cx="11515993" cy="882869"/>
          </a:xfrm>
          <a:prstGeom prst="rect">
            <a:avLst/>
          </a:prstGeom>
          <a:solidFill>
            <a:schemeClr val="bg1">
              <a:alpha val="71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322508" y="4636040"/>
            <a:ext cx="11515993" cy="58825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22508" y="2083994"/>
            <a:ext cx="11515993" cy="58825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22508" y="2672249"/>
            <a:ext cx="11515993" cy="106111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85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MultiGrid</a:t>
            </a:r>
            <a:endParaRPr lang="en-US" dirty="0"/>
          </a:p>
        </p:txBody>
      </p:sp>
      <p:sp>
        <p:nvSpPr>
          <p:cNvPr id="4" name="Rectangle 3"/>
          <p:cNvSpPr/>
          <p:nvPr/>
        </p:nvSpPr>
        <p:spPr>
          <a:xfrm>
            <a:off x="780288" y="1648700"/>
            <a:ext cx="10546080" cy="3908762"/>
          </a:xfrm>
          <a:prstGeom prst="rect">
            <a:avLst/>
          </a:prstGeom>
        </p:spPr>
        <p:txBody>
          <a:bodyPr wrap="square">
            <a:spAutoFit/>
          </a:bodyPr>
          <a:lstStyle/>
          <a:p>
            <a:r>
              <a:rPr lang="pt-BR" dirty="0" smtClean="0">
                <a:solidFill>
                  <a:schemeClr val="bg1">
                    <a:lumMod val="65000"/>
                  </a:schemeClr>
                </a:solidFill>
              </a:rPr>
              <a:t>/*Range declarations go here */</a:t>
            </a:r>
          </a:p>
          <a:p>
            <a:endParaRPr lang="pt-BR" dirty="0"/>
          </a:p>
          <a:p>
            <a:r>
              <a:rPr lang="pt-BR" dirty="0"/>
              <a:t>r1_out(n1) = r(n1,n2-2,n3-1) + r(n1,n2,n3-1) + r(n1,n2-1,n3-2) + r(n1,n2-1,n3)</a:t>
            </a:r>
          </a:p>
          <a:p>
            <a:r>
              <a:rPr lang="pt-BR" dirty="0"/>
              <a:t>r2_out(n1) = r(n1,n2-2,n3-2) + r(n1,n2,n3-2) + r(n1,n2-2,n3) + r(n1,n2,n3)</a:t>
            </a:r>
          </a:p>
          <a:p>
            <a:endParaRPr lang="pt-BR" dirty="0"/>
          </a:p>
          <a:p>
            <a:r>
              <a:rPr lang="pt-BR" dirty="0"/>
              <a:t>u_out(i1,i2,i3) = u(i1,i2,i3) + c(0</a:t>
            </a:r>
            <a:r>
              <a:rPr lang="pt-BR" dirty="0" smtClean="0"/>
              <a:t>) * r(i1,i2,i3</a:t>
            </a:r>
            <a:r>
              <a:rPr lang="pt-BR" dirty="0"/>
              <a:t>) </a:t>
            </a:r>
            <a:endParaRPr lang="pt-BR" dirty="0" smtClean="0"/>
          </a:p>
          <a:p>
            <a:r>
              <a:rPr lang="pt-BR" dirty="0"/>
              <a:t> </a:t>
            </a:r>
            <a:r>
              <a:rPr lang="pt-BR" dirty="0" smtClean="0"/>
              <a:t>              +  c(1) * </a:t>
            </a:r>
            <a:r>
              <a:rPr lang="pt-BR" sz="2400" dirty="0" smtClean="0"/>
              <a:t>(</a:t>
            </a:r>
            <a:r>
              <a:rPr lang="pt-BR" dirty="0"/>
              <a:t>r(i1 - 1,i2,i3) + r(i1 + 1,i2,i3) + r(i1,i2 - 1,i3) + r(i1,i2 + 1,i3) + r(i1,i2,i3 - 1) + r(i1,i2,i3 + 1</a:t>
            </a:r>
            <a:r>
              <a:rPr lang="pt-BR" dirty="0" smtClean="0"/>
              <a:t>)</a:t>
            </a:r>
            <a:r>
              <a:rPr lang="pt-BR" sz="2400" dirty="0" smtClean="0"/>
              <a:t>)</a:t>
            </a:r>
            <a:br>
              <a:rPr lang="pt-BR" sz="2400" dirty="0" smtClean="0"/>
            </a:br>
            <a:r>
              <a:rPr lang="pt-BR" dirty="0" smtClean="0"/>
              <a:t>               +  c(2</a:t>
            </a:r>
            <a:r>
              <a:rPr lang="pt-BR" dirty="0"/>
              <a:t>) * </a:t>
            </a:r>
            <a:r>
              <a:rPr lang="pt-BR" sz="2800" dirty="0" smtClean="0"/>
              <a:t>(</a:t>
            </a:r>
            <a:r>
              <a:rPr lang="pt-BR" sz="2400" dirty="0" smtClean="0"/>
              <a:t>(</a:t>
            </a:r>
            <a:r>
              <a:rPr lang="pt-BR" dirty="0" smtClean="0"/>
              <a:t>r(i1,i2 </a:t>
            </a:r>
            <a:r>
              <a:rPr lang="pt-BR" dirty="0"/>
              <a:t>- 1,i3 - 1) + r(i1,i2 + 1,i3 - 1) + r(i1,i2 - 1,i3 + 1) + r(i1,i2 + 1,i3 + 1</a:t>
            </a:r>
            <a:r>
              <a:rPr lang="pt-BR" dirty="0" smtClean="0"/>
              <a:t>)</a:t>
            </a:r>
            <a:r>
              <a:rPr lang="pt-BR" sz="2400" dirty="0" smtClean="0"/>
              <a:t>)</a:t>
            </a:r>
            <a:r>
              <a:rPr lang="pt-BR" dirty="0" smtClean="0"/>
              <a:t/>
            </a:r>
            <a:br>
              <a:rPr lang="pt-BR" dirty="0" smtClean="0"/>
            </a:br>
            <a:r>
              <a:rPr lang="pt-BR" dirty="0" smtClean="0"/>
              <a:t>                             + </a:t>
            </a:r>
            <a:r>
              <a:rPr lang="pt-BR" sz="2400" dirty="0"/>
              <a:t>(</a:t>
            </a:r>
            <a:r>
              <a:rPr lang="pt-BR" dirty="0" smtClean="0"/>
              <a:t>r(i1 - 1,i2 </a:t>
            </a:r>
            <a:r>
              <a:rPr lang="pt-BR" dirty="0"/>
              <a:t>- 1,i3) + </a:t>
            </a:r>
            <a:r>
              <a:rPr lang="pt-BR" dirty="0" smtClean="0"/>
              <a:t>r(i1 - 1,i2 </a:t>
            </a:r>
            <a:r>
              <a:rPr lang="pt-BR" dirty="0"/>
              <a:t>+ 1,i3) + </a:t>
            </a:r>
            <a:r>
              <a:rPr lang="pt-BR" dirty="0" smtClean="0"/>
              <a:t>r(i1 - 1,i2,i3 </a:t>
            </a:r>
            <a:r>
              <a:rPr lang="pt-BR" dirty="0"/>
              <a:t>- 1) + </a:t>
            </a:r>
            <a:r>
              <a:rPr lang="pt-BR" dirty="0" smtClean="0"/>
              <a:t>r(i1 - 1,i2,i3 </a:t>
            </a:r>
            <a:r>
              <a:rPr lang="pt-BR" dirty="0"/>
              <a:t>+ 1)</a:t>
            </a:r>
            <a:r>
              <a:rPr lang="pt-BR" sz="2400" dirty="0"/>
              <a:t>)</a:t>
            </a:r>
            <a:r>
              <a:rPr lang="pt-BR" dirty="0"/>
              <a:t> </a:t>
            </a:r>
            <a:r>
              <a:rPr lang="pt-BR" dirty="0" smtClean="0"/>
              <a:t/>
            </a:r>
            <a:br>
              <a:rPr lang="pt-BR" dirty="0" smtClean="0"/>
            </a:br>
            <a:r>
              <a:rPr lang="pt-BR" dirty="0" smtClean="0"/>
              <a:t>                             + </a:t>
            </a:r>
            <a:r>
              <a:rPr lang="pt-BR" sz="2400" dirty="0"/>
              <a:t>(</a:t>
            </a:r>
            <a:r>
              <a:rPr lang="pt-BR" dirty="0" smtClean="0"/>
              <a:t>r(i1 + 1,i2 </a:t>
            </a:r>
            <a:r>
              <a:rPr lang="pt-BR" dirty="0"/>
              <a:t>- 1,i3) + </a:t>
            </a:r>
            <a:r>
              <a:rPr lang="pt-BR" dirty="0" smtClean="0"/>
              <a:t>r(i1 + 1,i2 </a:t>
            </a:r>
            <a:r>
              <a:rPr lang="pt-BR" dirty="0"/>
              <a:t>+ 1,i3) + </a:t>
            </a:r>
            <a:r>
              <a:rPr lang="pt-BR" dirty="0" smtClean="0"/>
              <a:t>r(i1 + 1,i2,i3 </a:t>
            </a:r>
            <a:r>
              <a:rPr lang="pt-BR" dirty="0"/>
              <a:t>- 1) + </a:t>
            </a:r>
            <a:r>
              <a:rPr lang="pt-BR" dirty="0" smtClean="0"/>
              <a:t>r(i1 + 1,i2,i3 </a:t>
            </a:r>
            <a:r>
              <a:rPr lang="pt-BR" dirty="0"/>
              <a:t>+ 1)</a:t>
            </a:r>
            <a:r>
              <a:rPr lang="pt-BR" sz="2400" dirty="0"/>
              <a:t>)</a:t>
            </a:r>
            <a:r>
              <a:rPr lang="pt-BR" sz="2800" dirty="0"/>
              <a:t>)</a:t>
            </a:r>
            <a:endParaRPr lang="pt-BR" dirty="0"/>
          </a:p>
          <a:p>
            <a:endParaRPr lang="pt-BR" dirty="0"/>
          </a:p>
          <a:p>
            <a:r>
              <a:rPr lang="pt-BR" dirty="0"/>
              <a:t>Tuple my_output(r1_out, r2_out, u_out</a:t>
            </a:r>
            <a:r>
              <a:rPr lang="pt-BR" dirty="0" smtClean="0"/>
              <a:t>);</a:t>
            </a:r>
            <a:endParaRPr lang="pt-BR" dirty="0"/>
          </a:p>
        </p:txBody>
      </p:sp>
    </p:spTree>
    <p:extLst>
      <p:ext uri="{BB962C8B-B14F-4D97-AF65-F5344CB8AC3E}">
        <p14:creationId xmlns:p14="http://schemas.microsoft.com/office/powerpoint/2010/main" val="3325472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Speedups</a:t>
            </a:r>
            <a:endParaRPr lang="en-US" dirty="0"/>
          </a:p>
        </p:txBody>
      </p:sp>
      <p:sp>
        <p:nvSpPr>
          <p:cNvPr id="5" name="TextBox 4"/>
          <p:cNvSpPr txBox="1"/>
          <p:nvPr/>
        </p:nvSpPr>
        <p:spPr>
          <a:xfrm>
            <a:off x="4478482" y="6334780"/>
            <a:ext cx="3368423" cy="523220"/>
          </a:xfrm>
          <a:prstGeom prst="rect">
            <a:avLst/>
          </a:prstGeom>
          <a:noFill/>
        </p:spPr>
        <p:txBody>
          <a:bodyPr wrap="none" rtlCol="0">
            <a:spAutoFit/>
          </a:bodyPr>
          <a:lstStyle/>
          <a:p>
            <a:r>
              <a:rPr lang="en-US" sz="2800" dirty="0" smtClean="0"/>
              <a:t>Speedups on 24 cores</a:t>
            </a:r>
            <a:endParaRPr lang="en-US" sz="2800" dirty="0"/>
          </a:p>
        </p:txBody>
      </p:sp>
      <p:pic>
        <p:nvPicPr>
          <p:cNvPr id="3" name="Picture 2"/>
          <p:cNvPicPr>
            <a:picLocks noChangeAspect="1"/>
          </p:cNvPicPr>
          <p:nvPr/>
        </p:nvPicPr>
        <p:blipFill>
          <a:blip r:embed="rId2"/>
          <a:stretch>
            <a:fillRect/>
          </a:stretch>
        </p:blipFill>
        <p:spPr>
          <a:xfrm>
            <a:off x="1063238" y="1764341"/>
            <a:ext cx="9652388" cy="4235749"/>
          </a:xfrm>
          <a:prstGeom prst="rect">
            <a:avLst/>
          </a:prstGeom>
        </p:spPr>
      </p:pic>
    </p:spTree>
    <p:extLst>
      <p:ext uri="{BB962C8B-B14F-4D97-AF65-F5344CB8AC3E}">
        <p14:creationId xmlns:p14="http://schemas.microsoft.com/office/powerpoint/2010/main" val="472289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686" y="29189"/>
            <a:ext cx="6883136" cy="1325563"/>
          </a:xfrm>
        </p:spPr>
        <p:txBody>
          <a:bodyPr>
            <a:normAutofit/>
          </a:bodyPr>
          <a:lstStyle/>
          <a:p>
            <a:r>
              <a:rPr lang="en-US" dirty="0" smtClean="0"/>
              <a:t>Framework </a:t>
            </a:r>
            <a:r>
              <a:rPr lang="en-US" dirty="0"/>
              <a:t>Models for Symbolic Execution</a:t>
            </a:r>
          </a:p>
        </p:txBody>
      </p:sp>
      <p:sp>
        <p:nvSpPr>
          <p:cNvPr id="5" name="Content Placeholder 4"/>
          <p:cNvSpPr>
            <a:spLocks noGrp="1"/>
          </p:cNvSpPr>
          <p:nvPr>
            <p:ph idx="1"/>
          </p:nvPr>
        </p:nvSpPr>
        <p:spPr/>
        <p:txBody>
          <a:bodyPr/>
          <a:lstStyle/>
          <a:p>
            <a:r>
              <a:rPr lang="en-US" dirty="0" err="1" smtClean="0"/>
              <a:t>Pasket</a:t>
            </a:r>
            <a:r>
              <a:rPr lang="en-US" dirty="0" smtClean="0"/>
              <a:t> system by </a:t>
            </a:r>
            <a:r>
              <a:rPr lang="en-US" dirty="0"/>
              <a:t>J. Jeon, X. Qiu, J. Fetter-Degges, J. S. Foster, and A. Solar-Lezama</a:t>
            </a:r>
          </a:p>
          <a:p>
            <a:endParaRPr lang="en-US" dirty="0"/>
          </a:p>
        </p:txBody>
      </p:sp>
      <p:grpSp>
        <p:nvGrpSpPr>
          <p:cNvPr id="6" name="Group 5"/>
          <p:cNvGrpSpPr/>
          <p:nvPr/>
        </p:nvGrpSpPr>
        <p:grpSpPr>
          <a:xfrm>
            <a:off x="2480237" y="3401637"/>
            <a:ext cx="7358741" cy="2050143"/>
            <a:chOff x="1286329" y="1886857"/>
            <a:chExt cx="7358741" cy="2050143"/>
          </a:xfrm>
        </p:grpSpPr>
        <p:grpSp>
          <p:nvGrpSpPr>
            <p:cNvPr id="7" name="Group 6"/>
            <p:cNvGrpSpPr/>
            <p:nvPr/>
          </p:nvGrpSpPr>
          <p:grpSpPr>
            <a:xfrm>
              <a:off x="3864423" y="1886857"/>
              <a:ext cx="1768928" cy="1941286"/>
              <a:chOff x="3737429" y="1886857"/>
              <a:chExt cx="1768928" cy="1941286"/>
            </a:xfrm>
          </p:grpSpPr>
          <p:sp>
            <p:nvSpPr>
              <p:cNvPr id="27" name="Rounded Rectangle 26"/>
              <p:cNvSpPr/>
              <p:nvPr/>
            </p:nvSpPr>
            <p:spPr>
              <a:xfrm>
                <a:off x="3737429" y="1886857"/>
                <a:ext cx="1768928" cy="1941286"/>
              </a:xfrm>
              <a:prstGeom prst="roundRect">
                <a:avLst>
                  <a:gd name="adj" fmla="val 9487"/>
                </a:avLst>
              </a:prstGeom>
              <a:solidFill>
                <a:srgbClr val="A2C816"/>
              </a:solidFill>
              <a:ln w="25400" cap="flat" cmpd="sng" algn="ctr">
                <a:solidFill>
                  <a:srgbClr val="A2C816">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entury Gothic"/>
                    <a:ea typeface="+mn-ea"/>
                    <a:cs typeface="+mn-cs"/>
                  </a:rPr>
                  <a:t>Event-Driven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entury Gothic"/>
                    <a:ea typeface="+mn-ea"/>
                    <a:cs typeface="+mn-cs"/>
                  </a:rPr>
                  <a:t>Framework</a:t>
                </a:r>
                <a:endParaRPr kumimoji="0" lang="en-US" sz="18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8" name="Freeform 27"/>
              <p:cNvSpPr/>
              <p:nvPr/>
            </p:nvSpPr>
            <p:spPr>
              <a:xfrm>
                <a:off x="3737429" y="3162740"/>
                <a:ext cx="769257" cy="293474"/>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24521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14300" y="111447"/>
                      <a:pt x="114300" y="121920"/>
                    </a:cubicBezTo>
                    <a:cubicBezTo>
                      <a:pt x="114300" y="141254"/>
                      <a:pt x="96030" y="156990"/>
                      <a:pt x="114300" y="175260"/>
                    </a:cubicBezTo>
                    <a:cubicBezTo>
                      <a:pt x="119980" y="180940"/>
                      <a:pt x="129540" y="180340"/>
                      <a:pt x="137160" y="182880"/>
                    </a:cubicBezTo>
                    <a:cubicBezTo>
                      <a:pt x="139700" y="175260"/>
                      <a:pt x="138244" y="164689"/>
                      <a:pt x="144780" y="160020"/>
                    </a:cubicBezTo>
                    <a:cubicBezTo>
                      <a:pt x="157852" y="150683"/>
                      <a:pt x="190500" y="144780"/>
                      <a:pt x="190500" y="144780"/>
                    </a:cubicBezTo>
                    <a:cubicBezTo>
                      <a:pt x="203200" y="147320"/>
                      <a:pt x="219442" y="143242"/>
                      <a:pt x="228600" y="152400"/>
                    </a:cubicBezTo>
                    <a:cubicBezTo>
                      <a:pt x="239959" y="163759"/>
                      <a:pt x="240690" y="182368"/>
                      <a:pt x="243840" y="198120"/>
                    </a:cubicBezTo>
                    <a:cubicBezTo>
                      <a:pt x="246380" y="210820"/>
                      <a:pt x="239110" y="232320"/>
                      <a:pt x="251460" y="236220"/>
                    </a:cubicBezTo>
                    <a:cubicBezTo>
                      <a:pt x="295125" y="250009"/>
                      <a:pt x="388620" y="243840"/>
                      <a:pt x="388620" y="243840"/>
                    </a:cubicBezTo>
                  </a:path>
                </a:pathLst>
              </a:custGeom>
              <a:noFill/>
              <a:ln w="25400" cap="flat" cmpd="sng" algn="ctr">
                <a:solidFill>
                  <a:srgbClr val="F79646">
                    <a:lumMod val="75000"/>
                  </a:srgbClr>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Freeform 28"/>
              <p:cNvSpPr/>
              <p:nvPr/>
            </p:nvSpPr>
            <p:spPr>
              <a:xfrm>
                <a:off x="3737429" y="2853414"/>
                <a:ext cx="769257" cy="309675"/>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37160 w 384027"/>
                  <a:gd name="connsiteY6" fmla="*/ 182880 h 314995"/>
                  <a:gd name="connsiteX7" fmla="*/ 144780 w 384027"/>
                  <a:gd name="connsiteY7" fmla="*/ 160020 h 314995"/>
                  <a:gd name="connsiteX8" fmla="*/ 190500 w 384027"/>
                  <a:gd name="connsiteY8" fmla="*/ 144780 h 314995"/>
                  <a:gd name="connsiteX9" fmla="*/ 228600 w 384027"/>
                  <a:gd name="connsiteY9" fmla="*/ 152400 h 314995"/>
                  <a:gd name="connsiteX10" fmla="*/ 243840 w 384027"/>
                  <a:gd name="connsiteY10" fmla="*/ 198120 h 314995"/>
                  <a:gd name="connsiteX11" fmla="*/ 251460 w 384027"/>
                  <a:gd name="connsiteY11" fmla="*/ 236220 h 314995"/>
                  <a:gd name="connsiteX12" fmla="*/ 384027 w 384027"/>
                  <a:gd name="connsiteY12"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37160 w 384027"/>
                  <a:gd name="connsiteY6" fmla="*/ 182880 h 314995"/>
                  <a:gd name="connsiteX7" fmla="*/ 144780 w 384027"/>
                  <a:gd name="connsiteY7" fmla="*/ 160020 h 314995"/>
                  <a:gd name="connsiteX8" fmla="*/ 190500 w 384027"/>
                  <a:gd name="connsiteY8" fmla="*/ 144780 h 314995"/>
                  <a:gd name="connsiteX9" fmla="*/ 228600 w 384027"/>
                  <a:gd name="connsiteY9" fmla="*/ 152400 h 314995"/>
                  <a:gd name="connsiteX10" fmla="*/ 243840 w 384027"/>
                  <a:gd name="connsiteY10" fmla="*/ 198120 h 314995"/>
                  <a:gd name="connsiteX11" fmla="*/ 297388 w 384027"/>
                  <a:gd name="connsiteY11" fmla="*/ 240963 h 314995"/>
                  <a:gd name="connsiteX12" fmla="*/ 384027 w 384027"/>
                  <a:gd name="connsiteY12"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44780 w 384027"/>
                  <a:gd name="connsiteY6" fmla="*/ 160020 h 314995"/>
                  <a:gd name="connsiteX7" fmla="*/ 190500 w 384027"/>
                  <a:gd name="connsiteY7" fmla="*/ 144780 h 314995"/>
                  <a:gd name="connsiteX8" fmla="*/ 228600 w 384027"/>
                  <a:gd name="connsiteY8" fmla="*/ 152400 h 314995"/>
                  <a:gd name="connsiteX9" fmla="*/ 243840 w 384027"/>
                  <a:gd name="connsiteY9" fmla="*/ 198120 h 314995"/>
                  <a:gd name="connsiteX10" fmla="*/ 297388 w 384027"/>
                  <a:gd name="connsiteY10" fmla="*/ 240963 h 314995"/>
                  <a:gd name="connsiteX11" fmla="*/ 384027 w 384027"/>
                  <a:gd name="connsiteY11"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90500 w 384027"/>
                  <a:gd name="connsiteY6" fmla="*/ 144780 h 314995"/>
                  <a:gd name="connsiteX7" fmla="*/ 228600 w 384027"/>
                  <a:gd name="connsiteY7" fmla="*/ 152400 h 314995"/>
                  <a:gd name="connsiteX8" fmla="*/ 243840 w 384027"/>
                  <a:gd name="connsiteY8" fmla="*/ 198120 h 314995"/>
                  <a:gd name="connsiteX9" fmla="*/ 297388 w 384027"/>
                  <a:gd name="connsiteY9" fmla="*/ 240963 h 314995"/>
                  <a:gd name="connsiteX10" fmla="*/ 384027 w 384027"/>
                  <a:gd name="connsiteY10"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51042 w 384027"/>
                  <a:gd name="connsiteY5" fmla="*/ 113592 h 314995"/>
                  <a:gd name="connsiteX6" fmla="*/ 190500 w 384027"/>
                  <a:gd name="connsiteY6" fmla="*/ 144780 h 314995"/>
                  <a:gd name="connsiteX7" fmla="*/ 228600 w 384027"/>
                  <a:gd name="connsiteY7" fmla="*/ 152400 h 314995"/>
                  <a:gd name="connsiteX8" fmla="*/ 243840 w 384027"/>
                  <a:gd name="connsiteY8" fmla="*/ 198120 h 314995"/>
                  <a:gd name="connsiteX9" fmla="*/ 297388 w 384027"/>
                  <a:gd name="connsiteY9" fmla="*/ 240963 h 314995"/>
                  <a:gd name="connsiteX10" fmla="*/ 384027 w 384027"/>
                  <a:gd name="connsiteY10" fmla="*/ 314995 h 3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7" h="31499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06906" y="118228"/>
                      <a:pt x="114300" y="121920"/>
                    </a:cubicBezTo>
                    <a:cubicBezTo>
                      <a:pt x="121694" y="125612"/>
                      <a:pt x="138342" y="109782"/>
                      <a:pt x="151042" y="113592"/>
                    </a:cubicBezTo>
                    <a:cubicBezTo>
                      <a:pt x="163742" y="117402"/>
                      <a:pt x="177574" y="138312"/>
                      <a:pt x="190500" y="144780"/>
                    </a:cubicBezTo>
                    <a:cubicBezTo>
                      <a:pt x="203426" y="151248"/>
                      <a:pt x="219442" y="143242"/>
                      <a:pt x="228600" y="152400"/>
                    </a:cubicBezTo>
                    <a:cubicBezTo>
                      <a:pt x="239959" y="163759"/>
                      <a:pt x="232375" y="183360"/>
                      <a:pt x="243840" y="198120"/>
                    </a:cubicBezTo>
                    <a:cubicBezTo>
                      <a:pt x="255305" y="212880"/>
                      <a:pt x="274023" y="221484"/>
                      <a:pt x="297388" y="240963"/>
                    </a:cubicBezTo>
                    <a:cubicBezTo>
                      <a:pt x="320753" y="260442"/>
                      <a:pt x="384027" y="314995"/>
                      <a:pt x="384027" y="314995"/>
                    </a:cubicBezTo>
                  </a:path>
                </a:pathLst>
              </a:custGeom>
              <a:noFill/>
              <a:ln w="25400" cap="flat" cmpd="sng" algn="ctr">
                <a:solidFill>
                  <a:srgbClr val="F79646">
                    <a:lumMod val="75000"/>
                  </a:srgbClr>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Freeform 29"/>
              <p:cNvSpPr/>
              <p:nvPr/>
            </p:nvSpPr>
            <p:spPr>
              <a:xfrm>
                <a:off x="3737429" y="3528888"/>
                <a:ext cx="769257" cy="45719"/>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24521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14300" y="111447"/>
                      <a:pt x="114300" y="121920"/>
                    </a:cubicBezTo>
                    <a:cubicBezTo>
                      <a:pt x="114300" y="141254"/>
                      <a:pt x="96030" y="156990"/>
                      <a:pt x="114300" y="175260"/>
                    </a:cubicBezTo>
                    <a:cubicBezTo>
                      <a:pt x="119980" y="180940"/>
                      <a:pt x="129540" y="180340"/>
                      <a:pt x="137160" y="182880"/>
                    </a:cubicBezTo>
                    <a:cubicBezTo>
                      <a:pt x="139700" y="175260"/>
                      <a:pt x="138244" y="164689"/>
                      <a:pt x="144780" y="160020"/>
                    </a:cubicBezTo>
                    <a:cubicBezTo>
                      <a:pt x="157852" y="150683"/>
                      <a:pt x="190500" y="144780"/>
                      <a:pt x="190500" y="144780"/>
                    </a:cubicBezTo>
                    <a:cubicBezTo>
                      <a:pt x="203200" y="147320"/>
                      <a:pt x="219442" y="143242"/>
                      <a:pt x="228600" y="152400"/>
                    </a:cubicBezTo>
                    <a:cubicBezTo>
                      <a:pt x="239959" y="163759"/>
                      <a:pt x="240690" y="182368"/>
                      <a:pt x="243840" y="198120"/>
                    </a:cubicBezTo>
                    <a:cubicBezTo>
                      <a:pt x="246380" y="210820"/>
                      <a:pt x="239110" y="232320"/>
                      <a:pt x="251460" y="236220"/>
                    </a:cubicBezTo>
                    <a:cubicBezTo>
                      <a:pt x="295125" y="250009"/>
                      <a:pt x="388620" y="243840"/>
                      <a:pt x="388620" y="243840"/>
                    </a:cubicBezTo>
                  </a:path>
                </a:pathLst>
              </a:custGeom>
              <a:noFill/>
              <a:ln w="25400" cap="flat" cmpd="sng" algn="ctr">
                <a:solidFill>
                  <a:srgbClr val="F79646">
                    <a:lumMod val="75000"/>
                  </a:srgbClr>
                </a:solidFill>
                <a:prstDash val="solid"/>
                <a:headEnd type="triangle" w="med" len="med"/>
                <a:tailEnd type="non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Rounded Rectangle 30"/>
              <p:cNvSpPr/>
              <p:nvPr/>
            </p:nvSpPr>
            <p:spPr>
              <a:xfrm>
                <a:off x="4506686" y="3055231"/>
                <a:ext cx="908956" cy="340435"/>
              </a:xfrm>
              <a:prstGeom prst="roundRect">
                <a:avLst>
                  <a:gd name="adj" fmla="val 9487"/>
                </a:avLst>
              </a:prstGeom>
              <a:solidFill>
                <a:srgbClr val="E07602"/>
              </a:solidFill>
              <a:ln w="25400" cap="flat" cmpd="sng" algn="ctr">
                <a:solidFill>
                  <a:srgbClr val="E076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GPS</a:t>
                </a: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32" name="Rounded Rectangle 31"/>
              <p:cNvSpPr/>
              <p:nvPr/>
            </p:nvSpPr>
            <p:spPr>
              <a:xfrm>
                <a:off x="4506686" y="3441385"/>
                <a:ext cx="908956" cy="340435"/>
              </a:xfrm>
              <a:prstGeom prst="roundRect">
                <a:avLst>
                  <a:gd name="adj" fmla="val 9487"/>
                </a:avLst>
              </a:prstGeom>
              <a:solidFill>
                <a:srgbClr val="E07602"/>
              </a:solidFill>
              <a:ln w="25400" cap="flat" cmpd="sng" algn="ctr">
                <a:solidFill>
                  <a:srgbClr val="E076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Screen</a:t>
                </a: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grpSp>
        <p:grpSp>
          <p:nvGrpSpPr>
            <p:cNvPr id="8" name="Group 7"/>
            <p:cNvGrpSpPr/>
            <p:nvPr/>
          </p:nvGrpSpPr>
          <p:grpSpPr>
            <a:xfrm>
              <a:off x="1286329" y="1886857"/>
              <a:ext cx="1768928" cy="1941286"/>
              <a:chOff x="1286329" y="1886857"/>
              <a:chExt cx="1768928" cy="1941286"/>
            </a:xfrm>
          </p:grpSpPr>
          <p:sp>
            <p:nvSpPr>
              <p:cNvPr id="22" name="Rounded Rectangle 21"/>
              <p:cNvSpPr/>
              <p:nvPr/>
            </p:nvSpPr>
            <p:spPr>
              <a:xfrm>
                <a:off x="1286329" y="1886857"/>
                <a:ext cx="1768928" cy="1941286"/>
              </a:xfrm>
              <a:prstGeom prst="roundRect">
                <a:avLst>
                  <a:gd name="adj" fmla="val 9487"/>
                </a:avLst>
              </a:prstGeom>
              <a:solidFill>
                <a:srgbClr val="E4C402"/>
              </a:solidFill>
              <a:ln w="25400" cap="flat" cmpd="sng" algn="ctr">
                <a:solidFill>
                  <a:srgbClr val="E4C4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entury Gothic"/>
                    <a:ea typeface="+mn-ea"/>
                    <a:cs typeface="+mn-cs"/>
                  </a:rPr>
                  <a:t>Application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3" name="Rounded Rectangle 22"/>
              <p:cNvSpPr/>
              <p:nvPr/>
            </p:nvSpPr>
            <p:spPr>
              <a:xfrm>
                <a:off x="1814286" y="2378159"/>
                <a:ext cx="1023257" cy="340435"/>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4" name="Rounded Rectangle 23"/>
              <p:cNvSpPr/>
              <p:nvPr/>
            </p:nvSpPr>
            <p:spPr>
              <a:xfrm>
                <a:off x="1547587" y="3456214"/>
                <a:ext cx="908956" cy="271180"/>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5" name="Rounded Rectangle 24"/>
              <p:cNvSpPr/>
              <p:nvPr/>
            </p:nvSpPr>
            <p:spPr>
              <a:xfrm>
                <a:off x="1400177" y="2559618"/>
                <a:ext cx="294820" cy="770713"/>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6" name="Rounded Rectangle 25"/>
              <p:cNvSpPr/>
              <p:nvPr/>
            </p:nvSpPr>
            <p:spPr>
              <a:xfrm>
                <a:off x="1922691" y="2798989"/>
                <a:ext cx="998310" cy="542251"/>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grpSp>
        <p:sp>
          <p:nvSpPr>
            <p:cNvPr id="9" name="Right Arrow 8"/>
            <p:cNvSpPr/>
            <p:nvPr/>
          </p:nvSpPr>
          <p:spPr>
            <a:xfrm rot="10800000">
              <a:off x="2456542" y="3519710"/>
              <a:ext cx="1402442" cy="82110"/>
            </a:xfrm>
            <a:prstGeom prst="rightArrow">
              <a:avLst/>
            </a:prstGeom>
            <a:solidFill>
              <a:srgbClr val="E4C402">
                <a:lumMod val="50000"/>
              </a:srgbClr>
            </a:solidFill>
            <a:ln w="12700" cap="flat" cmpd="sng" algn="ctr">
              <a:solidFill>
                <a:srgbClr val="BBC0AC">
                  <a:lumMod val="25000"/>
                </a:srgbClr>
              </a:solid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0" name="Right Arrow 9"/>
            <p:cNvSpPr/>
            <p:nvPr/>
          </p:nvSpPr>
          <p:spPr>
            <a:xfrm>
              <a:off x="2456545" y="3594101"/>
              <a:ext cx="1402442" cy="133293"/>
            </a:xfrm>
            <a:prstGeom prst="rightArrow">
              <a:avLst/>
            </a:prstGeom>
            <a:solidFill>
              <a:srgbClr val="C00000"/>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1" name="TextBox 10"/>
            <p:cNvSpPr txBox="1"/>
            <p:nvPr/>
          </p:nvSpPr>
          <p:spPr>
            <a:xfrm>
              <a:off x="3002640" y="3312527"/>
              <a:ext cx="866696" cy="261610"/>
            </a:xfrm>
            <a:prstGeom prst="rect">
              <a:avLst/>
            </a:prstGeom>
            <a:noFill/>
          </p:spPr>
          <p:txBody>
            <a:bodyPr wrap="square" rtlCol="0">
              <a:spAutoFit/>
            </a:bodyPr>
            <a:lstStyle/>
            <a:p>
              <a:pPr algn="ctr"/>
              <a:r>
                <a:rPr lang="en-US" sz="1050" b="1" dirty="0" smtClean="0">
                  <a:latin typeface="Courier New" panose="02070309020205020404" pitchFamily="49" charset="0"/>
                  <a:cs typeface="Courier New" panose="02070309020205020404" pitchFamily="49" charset="0"/>
                </a:rPr>
                <a:t>Event B</a:t>
              </a:r>
              <a:endParaRPr lang="en-US" sz="1050" b="1" dirty="0">
                <a:latin typeface="Courier New" panose="02070309020205020404" pitchFamily="49" charset="0"/>
                <a:cs typeface="Courier New" panose="02070309020205020404" pitchFamily="49" charset="0"/>
              </a:endParaRPr>
            </a:p>
          </p:txBody>
        </p:sp>
        <p:sp>
          <p:nvSpPr>
            <p:cNvPr id="12" name="Right Arrow 11"/>
            <p:cNvSpPr/>
            <p:nvPr/>
          </p:nvSpPr>
          <p:spPr>
            <a:xfrm rot="10800000">
              <a:off x="2921000" y="2921652"/>
              <a:ext cx="937984" cy="101985"/>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3" name="Right Arrow 12"/>
            <p:cNvSpPr/>
            <p:nvPr/>
          </p:nvSpPr>
          <p:spPr>
            <a:xfrm>
              <a:off x="2921001" y="3140842"/>
              <a:ext cx="943421" cy="101984"/>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4" name="Right Arrow 13"/>
            <p:cNvSpPr/>
            <p:nvPr/>
          </p:nvSpPr>
          <p:spPr>
            <a:xfrm rot="10800000">
              <a:off x="2920999" y="3237284"/>
              <a:ext cx="921123" cy="93047"/>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5" name="Right Arrow 14"/>
            <p:cNvSpPr/>
            <p:nvPr/>
          </p:nvSpPr>
          <p:spPr>
            <a:xfrm>
              <a:off x="2921003" y="2819669"/>
              <a:ext cx="943419" cy="101984"/>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6" name="TextBox 15"/>
            <p:cNvSpPr txBox="1"/>
            <p:nvPr/>
          </p:nvSpPr>
          <p:spPr>
            <a:xfrm>
              <a:off x="2937334" y="2607117"/>
              <a:ext cx="1007519" cy="253916"/>
            </a:xfrm>
            <a:prstGeom prst="rect">
              <a:avLst/>
            </a:prstGeom>
            <a:noFill/>
          </p:spPr>
          <p:txBody>
            <a:bodyPr wrap="square" rtlCol="0">
              <a:spAutoFit/>
            </a:bodyPr>
            <a:lstStyle/>
            <a:p>
              <a:pPr algn="ctr"/>
              <a:r>
                <a:rPr lang="en-US" sz="1000" b="1" dirty="0" smtClean="0">
                  <a:latin typeface="Courier New" panose="02070309020205020404" pitchFamily="49" charset="0"/>
                  <a:cs typeface="Courier New" panose="02070309020205020404" pitchFamily="49" charset="0"/>
                </a:rPr>
                <a:t>API Calls</a:t>
              </a:r>
              <a:endParaRPr lang="en-US" sz="1000" b="1" dirty="0">
                <a:latin typeface="Courier New" panose="02070309020205020404" pitchFamily="49" charset="0"/>
                <a:cs typeface="Courier New" panose="02070309020205020404" pitchFamily="49" charset="0"/>
              </a:endParaRPr>
            </a:p>
          </p:txBody>
        </p:sp>
        <p:sp>
          <p:nvSpPr>
            <p:cNvPr id="17" name="Right Arrow 16"/>
            <p:cNvSpPr/>
            <p:nvPr/>
          </p:nvSpPr>
          <p:spPr>
            <a:xfrm>
              <a:off x="2837542" y="2494458"/>
              <a:ext cx="1021442" cy="112659"/>
            </a:xfrm>
            <a:prstGeom prst="rightArrow">
              <a:avLst/>
            </a:prstGeom>
            <a:solidFill>
              <a:srgbClr val="C00000"/>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8" name="Right Arrow 17"/>
            <p:cNvSpPr/>
            <p:nvPr/>
          </p:nvSpPr>
          <p:spPr>
            <a:xfrm rot="10800000">
              <a:off x="2837543" y="2378158"/>
              <a:ext cx="1004580" cy="116299"/>
            </a:xfrm>
            <a:prstGeom prst="rightArrow">
              <a:avLst/>
            </a:prstGeom>
            <a:solidFill>
              <a:srgbClr val="E4C402">
                <a:lumMod val="50000"/>
              </a:srgbClr>
            </a:solidFill>
            <a:ln w="12700" cap="flat" cmpd="sng" algn="ctr">
              <a:solidFill>
                <a:srgbClr val="BBC0AC">
                  <a:lumMod val="25000"/>
                </a:srgbClr>
              </a:solid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9" name="TextBox 18"/>
            <p:cNvSpPr txBox="1"/>
            <p:nvPr/>
          </p:nvSpPr>
          <p:spPr>
            <a:xfrm>
              <a:off x="3028044" y="2140494"/>
              <a:ext cx="866696" cy="261610"/>
            </a:xfrm>
            <a:prstGeom prst="rect">
              <a:avLst/>
            </a:prstGeom>
            <a:noFill/>
          </p:spPr>
          <p:txBody>
            <a:bodyPr wrap="square" rtlCol="0">
              <a:spAutoFit/>
            </a:bodyPr>
            <a:lstStyle/>
            <a:p>
              <a:pPr algn="ctr"/>
              <a:r>
                <a:rPr lang="en-US" sz="1050" b="1" dirty="0" smtClean="0">
                  <a:latin typeface="Courier New" panose="02070309020205020404" pitchFamily="49" charset="0"/>
                  <a:cs typeface="Courier New" panose="02070309020205020404" pitchFamily="49" charset="0"/>
                </a:rPr>
                <a:t>Event A</a:t>
              </a:r>
              <a:endParaRPr lang="en-US" sz="1050" b="1" dirty="0">
                <a:latin typeface="Courier New" panose="02070309020205020404" pitchFamily="49" charset="0"/>
                <a:cs typeface="Courier New" panose="02070309020205020404" pitchFamily="49" charset="0"/>
              </a:endParaRPr>
            </a:p>
          </p:txBody>
        </p:sp>
        <p:sp>
          <p:nvSpPr>
            <p:cNvPr id="20" name="Right Arrow 19"/>
            <p:cNvSpPr/>
            <p:nvPr/>
          </p:nvSpPr>
          <p:spPr>
            <a:xfrm rot="10800000">
              <a:off x="5560776" y="3456214"/>
              <a:ext cx="1079510" cy="142547"/>
            </a:xfrm>
            <a:prstGeom prst="rightArrow">
              <a:avLst/>
            </a:prstGeom>
            <a:solidFill>
              <a:srgbClr val="7DC1EF"/>
            </a:solidFill>
            <a:ln w="25400" cap="flat" cmpd="sng" algn="ctr">
              <a:solidFill>
                <a:srgbClr val="7DC1E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21" name="Cloud 20"/>
            <p:cNvSpPr/>
            <p:nvPr/>
          </p:nvSpPr>
          <p:spPr>
            <a:xfrm>
              <a:off x="6222999" y="1886857"/>
              <a:ext cx="2422071" cy="2050143"/>
            </a:xfrm>
            <a:prstGeom prst="cloud">
              <a:avLst/>
            </a:prstGeom>
            <a:solidFill>
              <a:srgbClr val="7DC1EF"/>
            </a:solidFill>
            <a:ln w="25400" cap="flat" cmpd="sng" algn="ctr">
              <a:solidFill>
                <a:srgbClr val="7DC1EF">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[Environment]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Timer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GPS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User</a:t>
              </a:r>
            </a:p>
          </p:txBody>
        </p:sp>
      </p:grpSp>
    </p:spTree>
    <p:extLst>
      <p:ext uri="{BB962C8B-B14F-4D97-AF65-F5344CB8AC3E}">
        <p14:creationId xmlns:p14="http://schemas.microsoft.com/office/powerpoint/2010/main" val="2355080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Pasket</a:t>
            </a:r>
            <a:endParaRPr lang="en-US" dirty="0"/>
          </a:p>
        </p:txBody>
      </p:sp>
      <p:sp>
        <p:nvSpPr>
          <p:cNvPr id="5" name="Rectangle 4"/>
          <p:cNvSpPr/>
          <p:nvPr/>
        </p:nvSpPr>
        <p:spPr>
          <a:xfrm>
            <a:off x="4254355" y="1928181"/>
            <a:ext cx="1510603" cy="101317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US" sz="2000" dirty="0">
                <a:solidFill>
                  <a:schemeClr val="bg1"/>
                </a:solidFill>
                <a:latin typeface="Arial"/>
              </a:rPr>
              <a:t>Framework</a:t>
            </a:r>
          </a:p>
        </p:txBody>
      </p:sp>
      <p:sp>
        <p:nvSpPr>
          <p:cNvPr id="6" name="Rectangle 5"/>
          <p:cNvSpPr/>
          <p:nvPr/>
        </p:nvSpPr>
        <p:spPr>
          <a:xfrm>
            <a:off x="2490466" y="3417720"/>
            <a:ext cx="1504243" cy="10131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2000" dirty="0">
                <a:solidFill>
                  <a:srgbClr val="FFFFFF"/>
                </a:solidFill>
                <a:latin typeface="Arial"/>
              </a:rPr>
              <a:t>Tutorial</a:t>
            </a:r>
          </a:p>
          <a:p>
            <a:pPr algn="ctr" defTabSz="914400"/>
            <a:r>
              <a:rPr lang="en-US" sz="2000" dirty="0">
                <a:solidFill>
                  <a:srgbClr val="FFFFFF"/>
                </a:solidFill>
                <a:latin typeface="Arial"/>
              </a:rPr>
              <a:t>Program</a:t>
            </a:r>
          </a:p>
        </p:txBody>
      </p:sp>
      <p:sp>
        <p:nvSpPr>
          <p:cNvPr id="7" name="Rectangle 6"/>
          <p:cNvSpPr/>
          <p:nvPr/>
        </p:nvSpPr>
        <p:spPr>
          <a:xfrm>
            <a:off x="8372364" y="1928181"/>
            <a:ext cx="2261122" cy="1013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sz="2000" dirty="0">
                <a:solidFill>
                  <a:srgbClr val="000000"/>
                </a:solidFill>
                <a:latin typeface="Arial"/>
              </a:rPr>
              <a:t>API (classes, methods, types)</a:t>
            </a:r>
          </a:p>
        </p:txBody>
      </p:sp>
      <p:sp>
        <p:nvSpPr>
          <p:cNvPr id="8" name="Rectangle 7"/>
          <p:cNvSpPr/>
          <p:nvPr/>
        </p:nvSpPr>
        <p:spPr>
          <a:xfrm>
            <a:off x="9487665" y="3417719"/>
            <a:ext cx="1145821" cy="10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FFFFFF"/>
                </a:solidFill>
                <a:latin typeface="Arial"/>
              </a:rPr>
              <a:t>Design Patterns</a:t>
            </a:r>
          </a:p>
        </p:txBody>
      </p:sp>
      <p:sp>
        <p:nvSpPr>
          <p:cNvPr id="9" name="Rectangle 8"/>
          <p:cNvSpPr/>
          <p:nvPr/>
        </p:nvSpPr>
        <p:spPr>
          <a:xfrm>
            <a:off x="6194287" y="3417719"/>
            <a:ext cx="1337733" cy="1013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sz="2000" dirty="0">
                <a:solidFill>
                  <a:srgbClr val="000000"/>
                </a:solidFill>
                <a:latin typeface="Arial"/>
              </a:rPr>
              <a:t>Logs</a:t>
            </a:r>
          </a:p>
        </p:txBody>
      </p:sp>
      <p:sp>
        <p:nvSpPr>
          <p:cNvPr id="10" name="Rectangle 9"/>
          <p:cNvSpPr/>
          <p:nvPr/>
        </p:nvSpPr>
        <p:spPr>
          <a:xfrm>
            <a:off x="8372364" y="3417720"/>
            <a:ext cx="1115301" cy="10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err="1">
                <a:solidFill>
                  <a:srgbClr val="FFFFFF"/>
                </a:solidFill>
                <a:latin typeface="Arial"/>
              </a:rPr>
              <a:t>Pasket</a:t>
            </a:r>
            <a:endParaRPr lang="en-US" sz="2000" dirty="0">
              <a:solidFill>
                <a:srgbClr val="FFFFFF"/>
              </a:solidFill>
              <a:latin typeface="Arial"/>
            </a:endParaRPr>
          </a:p>
        </p:txBody>
      </p:sp>
      <p:sp>
        <p:nvSpPr>
          <p:cNvPr id="11" name="Rectangle 10"/>
          <p:cNvSpPr/>
          <p:nvPr/>
        </p:nvSpPr>
        <p:spPr>
          <a:xfrm>
            <a:off x="4254355" y="5023631"/>
            <a:ext cx="1510603" cy="101317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US" sz="2000" dirty="0">
                <a:solidFill>
                  <a:schemeClr val="bg1"/>
                </a:solidFill>
                <a:latin typeface="Arial"/>
              </a:rPr>
              <a:t>Framework Model</a:t>
            </a:r>
          </a:p>
        </p:txBody>
      </p:sp>
      <p:cxnSp>
        <p:nvCxnSpPr>
          <p:cNvPr id="12" name="Straight Arrow Connector 11"/>
          <p:cNvCxnSpPr>
            <a:stCxn id="5" idx="3"/>
            <a:endCxn id="7" idx="1"/>
          </p:cNvCxnSpPr>
          <p:nvPr/>
        </p:nvCxnSpPr>
        <p:spPr>
          <a:xfrm>
            <a:off x="5764958" y="2434771"/>
            <a:ext cx="2607406"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a:stCxn id="9" idx="3"/>
            <a:endCxn id="10" idx="1"/>
          </p:cNvCxnSpPr>
          <p:nvPr/>
        </p:nvCxnSpPr>
        <p:spPr>
          <a:xfrm>
            <a:off x="7532020" y="3924309"/>
            <a:ext cx="840344" cy="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stCxn id="7" idx="2"/>
          </p:cNvCxnSpPr>
          <p:nvPr/>
        </p:nvCxnSpPr>
        <p:spPr>
          <a:xfrm flipH="1">
            <a:off x="9487665" y="2941360"/>
            <a:ext cx="15260" cy="47635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stCxn id="10" idx="2"/>
            <a:endCxn id="11" idx="3"/>
          </p:cNvCxnSpPr>
          <p:nvPr/>
        </p:nvCxnSpPr>
        <p:spPr>
          <a:xfrm flipH="1">
            <a:off x="5764958" y="4430899"/>
            <a:ext cx="3165057" cy="109932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a:stCxn id="5" idx="3"/>
            <a:endCxn id="9" idx="0"/>
          </p:cNvCxnSpPr>
          <p:nvPr/>
        </p:nvCxnSpPr>
        <p:spPr>
          <a:xfrm>
            <a:off x="5764958" y="2434771"/>
            <a:ext cx="1098196" cy="9829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6" idx="0"/>
            <a:endCxn id="5" idx="1"/>
          </p:cNvCxnSpPr>
          <p:nvPr/>
        </p:nvCxnSpPr>
        <p:spPr>
          <a:xfrm flipV="1">
            <a:off x="3242588" y="2434771"/>
            <a:ext cx="1011767" cy="9829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6" idx="2"/>
            <a:endCxn id="11" idx="1"/>
          </p:cNvCxnSpPr>
          <p:nvPr/>
        </p:nvCxnSpPr>
        <p:spPr>
          <a:xfrm>
            <a:off x="3242588" y="4430899"/>
            <a:ext cx="1011767" cy="1099322"/>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1" idx="3"/>
            <a:endCxn id="9" idx="2"/>
          </p:cNvCxnSpPr>
          <p:nvPr/>
        </p:nvCxnSpPr>
        <p:spPr>
          <a:xfrm flipV="1">
            <a:off x="5764958" y="4430898"/>
            <a:ext cx="1098196" cy="1099323"/>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204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 of automation</a:t>
            </a:r>
          </a:p>
        </p:txBody>
      </p:sp>
      <p:pic>
        <p:nvPicPr>
          <p:cNvPr id="4" name="Picture 3"/>
          <p:cNvPicPr>
            <a:picLocks noChangeAspect="1"/>
          </p:cNvPicPr>
          <p:nvPr/>
        </p:nvPicPr>
        <p:blipFill rotWithShape="1">
          <a:blip r:embed="rId3"/>
          <a:srcRect b="30237"/>
          <a:stretch/>
        </p:blipFill>
        <p:spPr>
          <a:xfrm>
            <a:off x="2053640" y="2845784"/>
            <a:ext cx="8016480" cy="3908101"/>
          </a:xfrm>
          <a:prstGeom prst="rect">
            <a:avLst/>
          </a:prstGeom>
        </p:spPr>
      </p:pic>
      <p:sp>
        <p:nvSpPr>
          <p:cNvPr id="7" name="Freeform 6"/>
          <p:cNvSpPr/>
          <p:nvPr/>
        </p:nvSpPr>
        <p:spPr>
          <a:xfrm>
            <a:off x="2422478" y="5302160"/>
            <a:ext cx="3487004" cy="634620"/>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6" name="Group 5"/>
          <p:cNvGrpSpPr/>
          <p:nvPr/>
        </p:nvGrpSpPr>
        <p:grpSpPr>
          <a:xfrm>
            <a:off x="1459768" y="4513808"/>
            <a:ext cx="10204416" cy="2036515"/>
            <a:chOff x="638354" y="3668420"/>
            <a:chExt cx="10204416" cy="2036515"/>
          </a:xfrm>
        </p:grpSpPr>
        <p:pic>
          <p:nvPicPr>
            <p:cNvPr id="8" name="Picture 7"/>
            <p:cNvPicPr>
              <a:picLocks noChangeAspect="1"/>
            </p:cNvPicPr>
            <p:nvPr/>
          </p:nvPicPr>
          <p:blipFill rotWithShape="1">
            <a:blip r:embed="rId3"/>
            <a:srcRect l="3899" t="43851" r="51258" b="43817"/>
            <a:stretch/>
          </p:blipFill>
          <p:spPr>
            <a:xfrm>
              <a:off x="638354" y="3743864"/>
              <a:ext cx="10204416" cy="1961071"/>
            </a:xfrm>
            <a:prstGeom prst="rect">
              <a:avLst/>
            </a:prstGeom>
          </p:spPr>
        </p:pic>
        <p:sp>
          <p:nvSpPr>
            <p:cNvPr id="9" name="Freeform 8"/>
            <p:cNvSpPr/>
            <p:nvPr/>
          </p:nvSpPr>
          <p:spPr>
            <a:xfrm>
              <a:off x="897147" y="3668420"/>
              <a:ext cx="9851366" cy="1990507"/>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30707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JPF w(/o) Synthesized Model</a:t>
            </a:r>
            <a:endParaRPr lang="en-US" dirty="0"/>
          </a:p>
        </p:txBody>
      </p:sp>
      <p:sp>
        <p:nvSpPr>
          <p:cNvPr id="3" name="Content Placeholder 2"/>
          <p:cNvSpPr>
            <a:spLocks noGrp="1"/>
          </p:cNvSpPr>
          <p:nvPr>
            <p:ph idx="1"/>
          </p:nvPr>
        </p:nvSpPr>
        <p:spPr>
          <a:xfrm>
            <a:off x="1981199" y="4472771"/>
            <a:ext cx="8288164" cy="2209162"/>
          </a:xfrm>
        </p:spPr>
        <p:txBody>
          <a:bodyPr>
            <a:normAutofit fontScale="92500"/>
          </a:bodyPr>
          <a:lstStyle/>
          <a:p>
            <a:r>
              <a:rPr lang="en-US" dirty="0"/>
              <a:t>JPF along with our synthesized model can run </a:t>
            </a:r>
            <a:r>
              <a:rPr lang="en-US" dirty="0" smtClean="0"/>
              <a:t>tutorials.</a:t>
            </a:r>
          </a:p>
          <a:p>
            <a:r>
              <a:rPr lang="en-US" dirty="0" smtClean="0"/>
              <a:t>JPF’s </a:t>
            </a:r>
            <a:r>
              <a:rPr lang="en-US" dirty="0"/>
              <a:t>own hand-written models are </a:t>
            </a:r>
            <a:r>
              <a:rPr lang="en-US" dirty="0" smtClean="0"/>
              <a:t>insufficient.</a:t>
            </a:r>
          </a:p>
          <a:p>
            <a:pPr lvl="1"/>
            <a:r>
              <a:rPr lang="en-US" dirty="0" smtClean="0"/>
              <a:t>lack of methods: </a:t>
            </a:r>
            <a:r>
              <a:rPr lang="en-US" dirty="0" err="1" smtClean="0">
                <a:latin typeface="Courier New"/>
                <a:cs typeface="Courier New"/>
              </a:rPr>
              <a:t>setVerticalTextPosition</a:t>
            </a:r>
            <a:r>
              <a:rPr lang="en-US" dirty="0" smtClean="0"/>
              <a:t>, etc.</a:t>
            </a:r>
            <a:endParaRPr lang="en-US" dirty="0"/>
          </a:p>
          <a:p>
            <a:r>
              <a:rPr lang="en-US" dirty="0" smtClean="0"/>
              <a:t>An automated process (via </a:t>
            </a:r>
            <a:r>
              <a:rPr lang="en-US" dirty="0" err="1" smtClean="0"/>
              <a:t>Pasket</a:t>
            </a:r>
            <a:r>
              <a:rPr lang="en-US" dirty="0" smtClean="0"/>
              <a:t>) can avoid simple but nonetheless frustrating problems, like missing methods.</a:t>
            </a:r>
            <a:endParaRPr lang="en-US" dirty="0"/>
          </a:p>
        </p:txBody>
      </p:sp>
      <p:pic>
        <p:nvPicPr>
          <p:cNvPr id="7" name="Picture 6"/>
          <p:cNvPicPr>
            <a:picLocks noChangeAspect="1"/>
          </p:cNvPicPr>
          <p:nvPr/>
        </p:nvPicPr>
        <p:blipFill>
          <a:blip r:embed="rId2"/>
          <a:stretch>
            <a:fillRect/>
          </a:stretch>
        </p:blipFill>
        <p:spPr>
          <a:xfrm>
            <a:off x="1793005" y="1695890"/>
            <a:ext cx="8638812" cy="2587920"/>
          </a:xfrm>
          <a:prstGeom prst="rect">
            <a:avLst/>
          </a:prstGeom>
        </p:spPr>
      </p:pic>
      <p:sp>
        <p:nvSpPr>
          <p:cNvPr id="8" name="Rectangle 7"/>
          <p:cNvSpPr/>
          <p:nvPr/>
        </p:nvSpPr>
        <p:spPr>
          <a:xfrm>
            <a:off x="1774864" y="1723505"/>
            <a:ext cx="4976891" cy="22274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a:endParaRPr>
          </a:p>
        </p:txBody>
      </p:sp>
      <p:sp>
        <p:nvSpPr>
          <p:cNvPr id="9" name="Rectangle 8"/>
          <p:cNvSpPr/>
          <p:nvPr/>
        </p:nvSpPr>
        <p:spPr>
          <a:xfrm>
            <a:off x="6921801" y="1723505"/>
            <a:ext cx="3491874" cy="222747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Arial"/>
            </a:endParaRPr>
          </a:p>
        </p:txBody>
      </p:sp>
    </p:spTree>
    <p:extLst>
      <p:ext uri="{BB962C8B-B14F-4D97-AF65-F5344CB8AC3E}">
        <p14:creationId xmlns:p14="http://schemas.microsoft.com/office/powerpoint/2010/main" val="1728581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Automated Grading</a:t>
            </a:r>
            <a:endParaRPr lang="en-US" dirty="0"/>
          </a:p>
        </p:txBody>
      </p:sp>
      <p:sp>
        <p:nvSpPr>
          <p:cNvPr id="2" name="Slide Number Placeholder 1"/>
          <p:cNvSpPr>
            <a:spLocks noGrp="1"/>
          </p:cNvSpPr>
          <p:nvPr>
            <p:ph type="sldNum" sz="quarter" idx="12"/>
          </p:nvPr>
        </p:nvSpPr>
        <p:spPr/>
        <p:txBody>
          <a:bodyPr/>
          <a:lstStyle/>
          <a:p>
            <a:pPr>
              <a:defRPr/>
            </a:pPr>
            <a:fld id="{924D1435-4905-40F1-8D65-E580AB760BDD}" type="slidenum">
              <a:rPr lang="en-US" smtClean="0"/>
              <a:pPr>
                <a:defRPr/>
              </a:pPr>
              <a:t>41</a:t>
            </a:fld>
            <a:endParaRPr lang="en-US"/>
          </a:p>
        </p:txBody>
      </p:sp>
      <p:sp>
        <p:nvSpPr>
          <p:cNvPr id="5" name="TextBox 4"/>
          <p:cNvSpPr txBox="1"/>
          <p:nvPr/>
        </p:nvSpPr>
        <p:spPr>
          <a:xfrm>
            <a:off x="1600200" y="2133601"/>
            <a:ext cx="4480714" cy="2462213"/>
          </a:xfrm>
          <a:prstGeom prst="rect">
            <a:avLst/>
          </a:prstGeom>
          <a:solidFill>
            <a:schemeClr val="bg1">
              <a:lumMod val="9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400" dirty="0">
                <a:solidFill>
                  <a:schemeClr val="accent6">
                    <a:lumMod val="50000"/>
                  </a:schemeClr>
                </a:solidFill>
                <a:latin typeface="Courier New" pitchFamily="49" charset="0"/>
                <a:cs typeface="Courier New" pitchFamily="49" charset="0"/>
              </a:rPr>
              <a:t>public class </a:t>
            </a:r>
            <a:r>
              <a:rPr lang="en-US" sz="1400" dirty="0">
                <a:solidFill>
                  <a:schemeClr val="tx1"/>
                </a:solidFill>
                <a:latin typeface="Courier New" pitchFamily="49" charset="0"/>
                <a:cs typeface="Courier New" pitchFamily="49" charset="0"/>
              </a:rPr>
              <a:t>Program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public static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Reverse(</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a){ </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b = a;</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for </a:t>
            </a:r>
            <a:r>
              <a:rPr lang="en-US" sz="1400" dirty="0">
                <a:solidFill>
                  <a:schemeClr val="tx1"/>
                </a:solidFill>
                <a:latin typeface="Courier New" pitchFamily="49" charset="0"/>
                <a:cs typeface="Courier New" pitchFamily="49" charset="0"/>
              </a:rPr>
              <a:t>(</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accent6">
                    <a:lumMod val="50000"/>
                  </a:schemeClr>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i=1; i&lt;</a:t>
            </a:r>
            <a:r>
              <a:rPr lang="en-US" sz="1400" dirty="0" err="1">
                <a:solidFill>
                  <a:schemeClr val="tx1"/>
                </a:solidFill>
                <a:latin typeface="Courier New" pitchFamily="49" charset="0"/>
                <a:cs typeface="Courier New" pitchFamily="49" charset="0"/>
              </a:rPr>
              <a:t>b.Length</a:t>
            </a:r>
            <a:r>
              <a:rPr lang="en-US" sz="1400" dirty="0">
                <a:solidFill>
                  <a:schemeClr val="tx1"/>
                </a:solidFill>
                <a:latin typeface="Courier New" pitchFamily="49" charset="0"/>
                <a:cs typeface="Courier New" pitchFamily="49" charset="0"/>
              </a:rPr>
              <a:t>/2; i++){</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accent6">
                    <a:lumMod val="50000"/>
                  </a:schemeClr>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temp = b[i];</a:t>
            </a:r>
          </a:p>
          <a:p>
            <a:r>
              <a:rPr lang="en-US" sz="1400" dirty="0">
                <a:solidFill>
                  <a:schemeClr val="tx1"/>
                </a:solidFill>
                <a:latin typeface="Courier New" pitchFamily="49" charset="0"/>
                <a:cs typeface="Courier New" pitchFamily="49" charset="0"/>
              </a:rPr>
              <a:t>      b[i] = b[b.Length-1-i];</a:t>
            </a:r>
          </a:p>
          <a:p>
            <a:r>
              <a:rPr lang="en-US" sz="1400" dirty="0">
                <a:solidFill>
                  <a:schemeClr val="tx1"/>
                </a:solidFill>
                <a:latin typeface="Courier New" pitchFamily="49" charset="0"/>
                <a:cs typeface="Courier New" pitchFamily="49" charset="0"/>
              </a:rPr>
              <a:t>      b[b.Length-1-i] = temp;</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return </a:t>
            </a:r>
            <a:r>
              <a:rPr lang="en-US" sz="1400" dirty="0">
                <a:solidFill>
                  <a:schemeClr val="tx1"/>
                </a:solidFill>
                <a:latin typeface="Courier New" pitchFamily="49" charset="0"/>
                <a:cs typeface="Courier New" pitchFamily="49" charset="0"/>
              </a:rPr>
              <a:t>b;</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a:t>
            </a:r>
          </a:p>
        </p:txBody>
      </p:sp>
      <p:grpSp>
        <p:nvGrpSpPr>
          <p:cNvPr id="10" name="Group 9"/>
          <p:cNvGrpSpPr/>
          <p:nvPr/>
        </p:nvGrpSpPr>
        <p:grpSpPr>
          <a:xfrm rot="21433364">
            <a:off x="3208974" y="2176183"/>
            <a:ext cx="5409791" cy="715577"/>
            <a:chOff x="2003747" y="2469823"/>
            <a:chExt cx="5409791" cy="715577"/>
          </a:xfrm>
        </p:grpSpPr>
        <p:sp>
          <p:nvSpPr>
            <p:cNvPr id="6" name="TextBox 5"/>
            <p:cNvSpPr txBox="1"/>
            <p:nvPr/>
          </p:nvSpPr>
          <p:spPr>
            <a:xfrm>
              <a:off x="5262885" y="2469823"/>
              <a:ext cx="2150653" cy="369332"/>
            </a:xfrm>
            <a:prstGeom prst="rect">
              <a:avLst/>
            </a:prstGeom>
            <a:noFill/>
          </p:spPr>
          <p:txBody>
            <a:bodyPr wrap="none" rtlCol="0">
              <a:spAutoFit/>
            </a:bodyPr>
            <a:lstStyle/>
            <a:p>
              <a:r>
                <a:rPr lang="en-US" dirty="0">
                  <a:solidFill>
                    <a:srgbClr val="C00000"/>
                  </a:solidFill>
                </a:rPr>
                <a:t>This should be a zero</a:t>
              </a:r>
              <a:endParaRPr lang="en-US" dirty="0">
                <a:solidFill>
                  <a:srgbClr val="C00000"/>
                </a:solidFill>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003747" y="2927640"/>
                <a:ext cx="263880" cy="257760"/>
              </p14:xfrm>
            </p:contentPart>
          </mc:Choice>
          <mc:Fallback xmlns="">
            <p:pic>
              <p:nvPicPr>
                <p:cNvPr id="7" name="Ink 6"/>
                <p:cNvPicPr/>
                <p:nvPr/>
              </p:nvPicPr>
              <p:blipFill>
                <a:blip r:embed="rId3" cstate="print"/>
                <a:stretch>
                  <a:fillRect/>
                </a:stretch>
              </p:blipFill>
              <p:spPr>
                <a:xfrm>
                  <a:off x="1994027" y="2916825"/>
                  <a:ext cx="284040" cy="2783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297147" y="2597160"/>
                <a:ext cx="2821680" cy="382320"/>
              </p14:xfrm>
            </p:contentPart>
          </mc:Choice>
          <mc:Fallback xmlns="">
            <p:pic>
              <p:nvPicPr>
                <p:cNvPr id="8" name="Ink 7"/>
                <p:cNvPicPr/>
                <p:nvPr/>
              </p:nvPicPr>
              <p:blipFill>
                <a:blip r:embed="rId6" cstate="print"/>
                <a:stretch>
                  <a:fillRect/>
                </a:stretch>
              </p:blipFill>
              <p:spPr>
                <a:xfrm>
                  <a:off x="2293547" y="2594998"/>
                  <a:ext cx="2827440" cy="3906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2283107" y="2883360"/>
                <a:ext cx="170280" cy="145080"/>
              </p14:xfrm>
            </p:contentPart>
          </mc:Choice>
          <mc:Fallback xmlns="">
            <p:pic>
              <p:nvPicPr>
                <p:cNvPr id="9" name="Ink 8"/>
                <p:cNvPicPr/>
                <p:nvPr/>
              </p:nvPicPr>
              <p:blipFill>
                <a:blip r:embed="rId8" cstate="print"/>
                <a:stretch>
                  <a:fillRect/>
                </a:stretch>
              </p:blipFill>
              <p:spPr>
                <a:xfrm>
                  <a:off x="2274467" y="2876880"/>
                  <a:ext cx="187560" cy="160200"/>
                </a:xfrm>
                <a:prstGeom prst="rect">
                  <a:avLst/>
                </a:prstGeom>
              </p:spPr>
            </p:pic>
          </mc:Fallback>
        </mc:AlternateContent>
      </p:grpSp>
      <p:sp>
        <p:nvSpPr>
          <p:cNvPr id="11" name="TextBox 10"/>
          <p:cNvSpPr txBox="1"/>
          <p:nvPr/>
        </p:nvSpPr>
        <p:spPr>
          <a:xfrm>
            <a:off x="6172201" y="2456796"/>
            <a:ext cx="4373313" cy="4401205"/>
          </a:xfrm>
          <a:prstGeom prst="rect">
            <a:avLst/>
          </a:prstGeom>
          <a:solidFill>
            <a:schemeClr val="bg1">
              <a:lumMod val="9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400" dirty="0">
                <a:solidFill>
                  <a:schemeClr val="accent6">
                    <a:lumMod val="50000"/>
                  </a:schemeClr>
                </a:solidFill>
                <a:latin typeface="Courier New" pitchFamily="49" charset="0"/>
                <a:cs typeface="Courier New" pitchFamily="49" charset="0"/>
              </a:rPr>
              <a:t>public class</a:t>
            </a:r>
            <a:r>
              <a:rPr lang="en-US" sz="1400" dirty="0">
                <a:solidFill>
                  <a:schemeClr val="tx1"/>
                </a:solidFill>
                <a:latin typeface="Courier New" pitchFamily="49" charset="0"/>
                <a:cs typeface="Courier New" pitchFamily="49" charset="0"/>
              </a:rPr>
              <a:t> Program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public static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Puzzle(</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b) {</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front, back, temp;</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[]a = b;</a:t>
            </a:r>
          </a:p>
          <a:p>
            <a:r>
              <a:rPr lang="en-US" sz="1400" dirty="0">
                <a:solidFill>
                  <a:schemeClr val="tx1"/>
                </a:solidFill>
                <a:latin typeface="Courier New" pitchFamily="49" charset="0"/>
                <a:cs typeface="Courier New" pitchFamily="49" charset="0"/>
              </a:rPr>
              <a:t>    front = 0;</a:t>
            </a:r>
          </a:p>
          <a:p>
            <a:r>
              <a:rPr lang="en-US" sz="1400" dirty="0">
                <a:solidFill>
                  <a:schemeClr val="tx1"/>
                </a:solidFill>
                <a:latin typeface="Courier New" pitchFamily="49" charset="0"/>
                <a:cs typeface="Courier New" pitchFamily="49" charset="0"/>
              </a:rPr>
              <a:t>    back = a.Length-1;</a:t>
            </a:r>
          </a:p>
          <a:p>
            <a:r>
              <a:rPr lang="en-US" sz="1400" dirty="0">
                <a:solidFill>
                  <a:schemeClr val="tx1"/>
                </a:solidFill>
                <a:latin typeface="Courier New" pitchFamily="49" charset="0"/>
                <a:cs typeface="Courier New" pitchFamily="49" charset="0"/>
              </a:rPr>
              <a:t>    temp = a[back];</a:t>
            </a:r>
          </a:p>
          <a:p>
            <a:endParaRPr lang="en-US" sz="1400" dirty="0">
              <a:solidFill>
                <a:schemeClr val="tx1"/>
              </a:solidFill>
              <a:latin typeface="Courier New" pitchFamily="49" charset="0"/>
              <a:cs typeface="Courier New" pitchFamily="49" charset="0"/>
            </a:endParaRP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while </a:t>
            </a:r>
            <a:r>
              <a:rPr lang="en-US" sz="1400" dirty="0">
                <a:solidFill>
                  <a:schemeClr val="tx1"/>
                </a:solidFill>
                <a:latin typeface="Courier New" pitchFamily="49" charset="0"/>
                <a:cs typeface="Courier New" pitchFamily="49" charset="0"/>
              </a:rPr>
              <a:t>(front &gt; back)</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a[back] = a[front];</a:t>
            </a:r>
          </a:p>
          <a:p>
            <a:r>
              <a:rPr lang="en-US" sz="1400" dirty="0">
                <a:solidFill>
                  <a:schemeClr val="tx1"/>
                </a:solidFill>
                <a:latin typeface="Courier New" pitchFamily="49" charset="0"/>
                <a:cs typeface="Courier New" pitchFamily="49" charset="0"/>
              </a:rPr>
              <a:t>      a[front] = temp;</a:t>
            </a:r>
          </a:p>
          <a:p>
            <a:r>
              <a:rPr lang="en-US" sz="1400" dirty="0">
                <a:solidFill>
                  <a:schemeClr val="tx1"/>
                </a:solidFill>
                <a:latin typeface="Courier New" pitchFamily="49" charset="0"/>
                <a:cs typeface="Courier New" pitchFamily="49" charset="0"/>
              </a:rPr>
              <a:t>      ++back;</a:t>
            </a:r>
          </a:p>
          <a:p>
            <a:r>
              <a:rPr lang="en-US" sz="1400" dirty="0">
                <a:solidFill>
                  <a:schemeClr val="tx1"/>
                </a:solidFill>
                <a:latin typeface="Courier New" pitchFamily="49" charset="0"/>
                <a:cs typeface="Courier New" pitchFamily="49" charset="0"/>
              </a:rPr>
              <a:t>      ++front;</a:t>
            </a:r>
          </a:p>
          <a:p>
            <a:r>
              <a:rPr lang="en-US" sz="1400" dirty="0">
                <a:solidFill>
                  <a:schemeClr val="tx1"/>
                </a:solidFill>
                <a:latin typeface="Courier New" pitchFamily="49" charset="0"/>
                <a:cs typeface="Courier New" pitchFamily="49" charset="0"/>
              </a:rPr>
              <a:t>      temp = a[back];</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return</a:t>
            </a:r>
            <a:r>
              <a:rPr lang="en-US" sz="1400" dirty="0">
                <a:solidFill>
                  <a:schemeClr val="tx1"/>
                </a:solidFill>
                <a:latin typeface="Courier New" pitchFamily="49" charset="0"/>
                <a:cs typeface="Courier New" pitchFamily="49" charset="0"/>
              </a:rPr>
              <a:t> a;</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a:t>
            </a:r>
          </a:p>
        </p:txBody>
      </p:sp>
      <p:grpSp>
        <p:nvGrpSpPr>
          <p:cNvPr id="22" name="Group 21"/>
          <p:cNvGrpSpPr/>
          <p:nvPr/>
        </p:nvGrpSpPr>
        <p:grpSpPr>
          <a:xfrm>
            <a:off x="1590133" y="5048401"/>
            <a:ext cx="5574695" cy="860041"/>
            <a:chOff x="66132" y="5048400"/>
            <a:chExt cx="5574695" cy="860041"/>
          </a:xfrm>
        </p:grpSpPr>
        <p:sp>
          <p:nvSpPr>
            <p:cNvPr id="13" name="TextBox 12"/>
            <p:cNvSpPr txBox="1"/>
            <p:nvPr/>
          </p:nvSpPr>
          <p:spPr>
            <a:xfrm>
              <a:off x="66132" y="5539109"/>
              <a:ext cx="2996141" cy="369332"/>
            </a:xfrm>
            <a:prstGeom prst="rect">
              <a:avLst/>
            </a:prstGeom>
            <a:noFill/>
          </p:spPr>
          <p:txBody>
            <a:bodyPr wrap="none" rtlCol="0">
              <a:spAutoFit/>
            </a:bodyPr>
            <a:lstStyle/>
            <a:p>
              <a:r>
                <a:rPr lang="en-US" dirty="0">
                  <a:solidFill>
                    <a:srgbClr val="C00000"/>
                  </a:solidFill>
                </a:rPr>
                <a:t>This should be -- instead of ++</a:t>
              </a:r>
              <a:endParaRPr lang="en-US" dirty="0">
                <a:solidFill>
                  <a:srgbClr val="C00000"/>
                </a:solidFill>
              </a:endParaRPr>
            </a:p>
          </p:txBody>
        </p:sp>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5339867" y="5048400"/>
                <a:ext cx="300960" cy="221400"/>
              </p14:xfrm>
            </p:contentPart>
          </mc:Choice>
          <mc:Fallback xmlns="">
            <p:pic>
              <p:nvPicPr>
                <p:cNvPr id="15" name="Ink 14"/>
                <p:cNvPicPr/>
                <p:nvPr/>
              </p:nvPicPr>
              <p:blipFill>
                <a:blip r:embed="rId10" cstate="print"/>
                <a:stretch>
                  <a:fillRect/>
                </a:stretch>
              </p:blipFill>
              <p:spPr>
                <a:xfrm>
                  <a:off x="5332307" y="5039040"/>
                  <a:ext cx="31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p14:cNvContentPartPr/>
                <p14:nvPr/>
              </p14:nvContentPartPr>
              <p14:xfrm>
                <a:off x="3915347" y="5179080"/>
                <a:ext cx="1393200" cy="586440"/>
              </p14:xfrm>
            </p:contentPart>
          </mc:Choice>
          <mc:Fallback xmlns="">
            <p:pic>
              <p:nvPicPr>
                <p:cNvPr id="16" name="Ink 15"/>
                <p:cNvPicPr/>
                <p:nvPr/>
              </p:nvPicPr>
              <p:blipFill>
                <a:blip r:embed="rId12" cstate="print"/>
                <a:stretch>
                  <a:fillRect/>
                </a:stretch>
              </p:blipFill>
              <p:spPr>
                <a:xfrm>
                  <a:off x="3910307" y="5170440"/>
                  <a:ext cx="140724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5240507" y="5122200"/>
                <a:ext cx="90720" cy="197280"/>
              </p14:xfrm>
            </p:contentPart>
          </mc:Choice>
          <mc:Fallback xmlns="">
            <p:pic>
              <p:nvPicPr>
                <p:cNvPr id="17" name="Ink 16"/>
                <p:cNvPicPr/>
                <p:nvPr/>
              </p:nvPicPr>
              <p:blipFill>
                <a:blip r:embed="rId14" cstate="print"/>
                <a:stretch>
                  <a:fillRect/>
                </a:stretch>
              </p:blipFill>
              <p:spPr>
                <a:xfrm>
                  <a:off x="5234747" y="5115720"/>
                  <a:ext cx="105120" cy="208440"/>
                </a:xfrm>
                <a:prstGeom prst="rect">
                  <a:avLst/>
                </a:prstGeom>
              </p:spPr>
            </p:pic>
          </mc:Fallback>
        </mc:AlternateContent>
      </p:grpSp>
      <p:grpSp>
        <p:nvGrpSpPr>
          <p:cNvPr id="21" name="Group 20"/>
          <p:cNvGrpSpPr/>
          <p:nvPr/>
        </p:nvGrpSpPr>
        <p:grpSpPr>
          <a:xfrm>
            <a:off x="3122603" y="4205281"/>
            <a:ext cx="5106024" cy="940853"/>
            <a:chOff x="1598603" y="4205280"/>
            <a:chExt cx="5106024" cy="940853"/>
          </a:xfrm>
        </p:grpSpPr>
        <p:sp>
          <p:nvSpPr>
            <p:cNvPr id="12" name="TextBox 11"/>
            <p:cNvSpPr txBox="1"/>
            <p:nvPr/>
          </p:nvSpPr>
          <p:spPr>
            <a:xfrm>
              <a:off x="1598603" y="4776801"/>
              <a:ext cx="1866217" cy="369332"/>
            </a:xfrm>
            <a:prstGeom prst="rect">
              <a:avLst/>
            </a:prstGeom>
            <a:noFill/>
          </p:spPr>
          <p:txBody>
            <a:bodyPr wrap="none" rtlCol="0">
              <a:spAutoFit/>
            </a:bodyPr>
            <a:lstStyle/>
            <a:p>
              <a:r>
                <a:rPr lang="en-US" dirty="0">
                  <a:solidFill>
                    <a:srgbClr val="C00000"/>
                  </a:solidFill>
                </a:rPr>
                <a:t>This should be a &lt;</a:t>
              </a:r>
              <a:endParaRPr lang="en-US" dirty="0">
                <a:solidFill>
                  <a:srgbClr val="C00000"/>
                </a:solidFill>
              </a:endParaRPr>
            </a:p>
          </p:txBody>
        </p:sp>
        <p:grpSp>
          <p:nvGrpSpPr>
            <p:cNvPr id="20" name="Group 19"/>
            <p:cNvGrpSpPr/>
            <p:nvPr/>
          </p:nvGrpSpPr>
          <p:grpSpPr>
            <a:xfrm>
              <a:off x="3918227" y="4205280"/>
              <a:ext cx="2786400" cy="796680"/>
              <a:chOff x="3918227" y="4205280"/>
              <a:chExt cx="2786400" cy="796680"/>
            </a:xfrm>
          </p:grpSpPr>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6491507" y="4205280"/>
                  <a:ext cx="213120" cy="266040"/>
                </p14:xfrm>
              </p:contentPart>
            </mc:Choice>
            <mc:Fallback xmlns="">
              <p:pic>
                <p:nvPicPr>
                  <p:cNvPr id="14" name="Ink 13"/>
                  <p:cNvPicPr/>
                  <p:nvPr/>
                </p:nvPicPr>
                <p:blipFill>
                  <a:blip r:embed="rId16" cstate="print"/>
                  <a:stretch>
                    <a:fillRect/>
                  </a:stretch>
                </p:blipFill>
                <p:spPr>
                  <a:xfrm>
                    <a:off x="6482507" y="4198440"/>
                    <a:ext cx="2322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p14:cNvContentPartPr/>
                  <p14:nvPr/>
                </p14:nvContentPartPr>
                <p14:xfrm>
                  <a:off x="3918227" y="4417680"/>
                  <a:ext cx="2530440" cy="584280"/>
                </p14:xfrm>
              </p:contentPart>
            </mc:Choice>
            <mc:Fallback xmlns="">
              <p:pic>
                <p:nvPicPr>
                  <p:cNvPr id="18" name="Ink 17"/>
                  <p:cNvPicPr/>
                  <p:nvPr/>
                </p:nvPicPr>
                <p:blipFill>
                  <a:blip r:embed="rId18" cstate="print"/>
                  <a:stretch>
                    <a:fillRect/>
                  </a:stretch>
                </p:blipFill>
                <p:spPr>
                  <a:xfrm>
                    <a:off x="3914987" y="4407600"/>
                    <a:ext cx="254232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p14:cNvContentPartPr/>
                  <p14:nvPr/>
                </p14:nvContentPartPr>
                <p14:xfrm>
                  <a:off x="6420587" y="4368000"/>
                  <a:ext cx="84600" cy="174240"/>
                </p14:xfrm>
              </p:contentPart>
            </mc:Choice>
            <mc:Fallback xmlns="">
              <p:pic>
                <p:nvPicPr>
                  <p:cNvPr id="19" name="Ink 18"/>
                  <p:cNvPicPr/>
                  <p:nvPr/>
                </p:nvPicPr>
                <p:blipFill>
                  <a:blip r:embed="rId20" cstate="print"/>
                  <a:stretch>
                    <a:fillRect/>
                  </a:stretch>
                </p:blipFill>
                <p:spPr>
                  <a:xfrm>
                    <a:off x="6413027" y="4360440"/>
                    <a:ext cx="101520" cy="186840"/>
                  </a:xfrm>
                  <a:prstGeom prst="rect">
                    <a:avLst/>
                  </a:prstGeom>
                </p:spPr>
              </p:pic>
            </mc:Fallback>
          </mc:AlternateContent>
        </p:grpSp>
      </p:grpSp>
      <p:sp>
        <p:nvSpPr>
          <p:cNvPr id="3" name="TextBox 2"/>
          <p:cNvSpPr txBox="1"/>
          <p:nvPr/>
        </p:nvSpPr>
        <p:spPr>
          <a:xfrm>
            <a:off x="1600200" y="981554"/>
            <a:ext cx="5114990" cy="369332"/>
          </a:xfrm>
          <a:prstGeom prst="rect">
            <a:avLst/>
          </a:prstGeom>
          <a:noFill/>
        </p:spPr>
        <p:txBody>
          <a:bodyPr wrap="none" rtlCol="0">
            <a:spAutoFit/>
          </a:bodyPr>
          <a:lstStyle/>
          <a:p>
            <a:r>
              <a:rPr lang="en-US" dirty="0"/>
              <a:t>Led by Rishabh Singh with Sumit Gulwani and myself</a:t>
            </a:r>
            <a:endParaRPr lang="en-US" dirty="0"/>
          </a:p>
        </p:txBody>
      </p:sp>
    </p:spTree>
    <p:extLst>
      <p:ext uri="{BB962C8B-B14F-4D97-AF65-F5344CB8AC3E}">
        <p14:creationId xmlns:p14="http://schemas.microsoft.com/office/powerpoint/2010/main" val="38936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Prophet/Genesis</a:t>
            </a:r>
            <a:endParaRPr lang="en-US" dirty="0"/>
          </a:p>
        </p:txBody>
      </p:sp>
      <p:sp>
        <p:nvSpPr>
          <p:cNvPr id="3" name="Content Placeholder 2"/>
          <p:cNvSpPr>
            <a:spLocks noGrp="1"/>
          </p:cNvSpPr>
          <p:nvPr>
            <p:ph idx="1"/>
          </p:nvPr>
        </p:nvSpPr>
        <p:spPr/>
        <p:txBody>
          <a:bodyPr/>
          <a:lstStyle/>
          <a:p>
            <a:r>
              <a:rPr lang="en-US" dirty="0"/>
              <a:t>Project by Fan Long, Stelios </a:t>
            </a:r>
            <a:r>
              <a:rPr lang="en-US" dirty="0" err="1" smtClean="0"/>
              <a:t>Sidiroglou</a:t>
            </a:r>
            <a:r>
              <a:rPr lang="en-US" dirty="0" smtClean="0"/>
              <a:t> and Martin Rinard</a:t>
            </a:r>
            <a:endParaRPr lang="en-US" dirty="0"/>
          </a:p>
          <a:p>
            <a:endParaRPr lang="en-US" dirty="0"/>
          </a:p>
        </p:txBody>
      </p:sp>
      <p:grpSp>
        <p:nvGrpSpPr>
          <p:cNvPr id="158" name="Group 157"/>
          <p:cNvGrpSpPr/>
          <p:nvPr/>
        </p:nvGrpSpPr>
        <p:grpSpPr>
          <a:xfrm>
            <a:off x="2496026" y="2586959"/>
            <a:ext cx="7178326" cy="4060877"/>
            <a:chOff x="1772311" y="1239427"/>
            <a:chExt cx="8565322" cy="5393787"/>
          </a:xfrm>
        </p:grpSpPr>
        <p:grpSp>
          <p:nvGrpSpPr>
            <p:cNvPr id="4" name="Group 3"/>
            <p:cNvGrpSpPr/>
            <p:nvPr/>
          </p:nvGrpSpPr>
          <p:grpSpPr>
            <a:xfrm>
              <a:off x="4520579" y="2930950"/>
              <a:ext cx="2258223" cy="1799599"/>
              <a:chOff x="2160760" y="1235673"/>
              <a:chExt cx="5442306" cy="4337024"/>
            </a:xfrm>
          </p:grpSpPr>
          <p:sp>
            <p:nvSpPr>
              <p:cNvPr id="5" name="Rectangle 4"/>
              <p:cNvSpPr/>
              <p:nvPr/>
            </p:nvSpPr>
            <p:spPr>
              <a:xfrm>
                <a:off x="7374466" y="4580695"/>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6" name="Rectangle 5"/>
              <p:cNvSpPr/>
              <p:nvPr/>
            </p:nvSpPr>
            <p:spPr>
              <a:xfrm>
                <a:off x="7374466" y="513553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7" name="Rectangle 6"/>
              <p:cNvSpPr/>
              <p:nvPr/>
            </p:nvSpPr>
            <p:spPr>
              <a:xfrm>
                <a:off x="7374466" y="289036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8" name="Rectangle 7"/>
              <p:cNvSpPr/>
              <p:nvPr/>
            </p:nvSpPr>
            <p:spPr>
              <a:xfrm>
                <a:off x="7374466" y="3445490"/>
                <a:ext cx="228600" cy="228600"/>
              </a:xfrm>
              <a:prstGeom prst="rect">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9" name="Rectangle 8"/>
              <p:cNvSpPr/>
              <p:nvPr/>
            </p:nvSpPr>
            <p:spPr>
              <a:xfrm>
                <a:off x="7374466" y="400578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cxnSp>
            <p:nvCxnSpPr>
              <p:cNvPr id="10" name="Straight Arrow Connector 9"/>
              <p:cNvCxnSpPr>
                <a:stCxn id="15" idx="6"/>
              </p:cNvCxnSpPr>
              <p:nvPr/>
            </p:nvCxnSpPr>
            <p:spPr>
              <a:xfrm>
                <a:off x="3869266"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75616"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869266"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875616"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869266"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640666" y="2884931"/>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6" name="Oval 15"/>
              <p:cNvSpPr/>
              <p:nvPr/>
            </p:nvSpPr>
            <p:spPr>
              <a:xfrm>
                <a:off x="3640666" y="3440594"/>
                <a:ext cx="228600" cy="228600"/>
              </a:xfrm>
              <a:prstGeom prst="ellipse">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7" name="Oval 16"/>
              <p:cNvSpPr/>
              <p:nvPr/>
            </p:nvSpPr>
            <p:spPr>
              <a:xfrm>
                <a:off x="3640666" y="4006491"/>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8" name="Oval 17"/>
              <p:cNvSpPr/>
              <p:nvPr/>
            </p:nvSpPr>
            <p:spPr>
              <a:xfrm>
                <a:off x="3640666" y="457456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9" name="Oval 18"/>
              <p:cNvSpPr/>
              <p:nvPr/>
            </p:nvSpPr>
            <p:spPr>
              <a:xfrm>
                <a:off x="3640666" y="5132774"/>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grpSp>
            <p:nvGrpSpPr>
              <p:cNvPr id="20" name="Group 19"/>
              <p:cNvGrpSpPr/>
              <p:nvPr/>
            </p:nvGrpSpPr>
            <p:grpSpPr>
              <a:xfrm>
                <a:off x="4555066" y="2753297"/>
                <a:ext cx="2203450" cy="2819400"/>
                <a:chOff x="3657600" y="2753297"/>
                <a:chExt cx="2203450" cy="2819400"/>
              </a:xfrm>
            </p:grpSpPr>
            <p:sp>
              <p:nvSpPr>
                <p:cNvPr id="93" name="Rectangle 92"/>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94" name="Straight Connector 93"/>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10" name="Picture 78" descr="gra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638" y="4613847"/>
                  <a:ext cx="374650"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1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638" y="4613847"/>
                  <a:ext cx="392112"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21" name="Straight Arrow Connector 20"/>
              <p:cNvCxnSpPr/>
              <p:nvPr/>
            </p:nvCxnSpPr>
            <p:spPr>
              <a:xfrm>
                <a:off x="6758516"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64866"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58516"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764866"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58516"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a:stretch>
                <a:fillRect/>
              </a:stretch>
            </p:blipFill>
            <p:spPr>
              <a:xfrm>
                <a:off x="5513581" y="4020090"/>
                <a:ext cx="563108" cy="560605"/>
              </a:xfrm>
              <a:prstGeom prst="rect">
                <a:avLst/>
              </a:prstGeom>
              <a:ln w="38100" cmpd="sng">
                <a:solidFill>
                  <a:srgbClr val="FF0000"/>
                </a:solidFill>
              </a:ln>
            </p:spPr>
          </p:pic>
          <p:sp>
            <p:nvSpPr>
              <p:cNvPr id="27" name="Right Arrow 26"/>
              <p:cNvSpPr/>
              <p:nvPr/>
            </p:nvSpPr>
            <p:spPr>
              <a:xfrm rot="5400000">
                <a:off x="5442312" y="2196240"/>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grpSp>
            <p:nvGrpSpPr>
              <p:cNvPr id="28" name="Group 27"/>
              <p:cNvGrpSpPr/>
              <p:nvPr/>
            </p:nvGrpSpPr>
            <p:grpSpPr>
              <a:xfrm>
                <a:off x="5303864" y="1235673"/>
                <a:ext cx="613744" cy="785309"/>
                <a:chOff x="5845473" y="4021992"/>
                <a:chExt cx="613744" cy="785309"/>
              </a:xfrm>
            </p:grpSpPr>
            <p:sp>
              <p:nvSpPr>
                <p:cNvPr id="81" name="Rectangle 80"/>
                <p:cNvSpPr/>
                <p:nvPr/>
              </p:nvSpPr>
              <p:spPr>
                <a:xfrm>
                  <a:off x="5845473" y="4021992"/>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82" name="Straight Connector 81"/>
                <p:cNvCxnSpPr/>
                <p:nvPr/>
              </p:nvCxnSpPr>
              <p:spPr>
                <a:xfrm>
                  <a:off x="5909147" y="410689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09147" y="41917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909147" y="42766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09147" y="43615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909147" y="44464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909147" y="453138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909147" y="461628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909147" y="4701178"/>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90"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2039" y="4540225"/>
                  <a:ext cx="104354" cy="10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1945" y="4446483"/>
                  <a:ext cx="199313" cy="207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91"/>
                <p:cNvPicPr>
                  <a:picLocks noChangeAspect="1"/>
                </p:cNvPicPr>
                <p:nvPr/>
              </p:nvPicPr>
              <p:blipFill>
                <a:blip r:embed="rId4"/>
                <a:stretch>
                  <a:fillRect/>
                </a:stretch>
              </p:blipFill>
              <p:spPr>
                <a:xfrm>
                  <a:off x="6095745" y="4420261"/>
                  <a:ext cx="240999" cy="239928"/>
                </a:xfrm>
                <a:prstGeom prst="rect">
                  <a:avLst/>
                </a:prstGeom>
              </p:spPr>
            </p:pic>
          </p:grpSp>
          <p:grpSp>
            <p:nvGrpSpPr>
              <p:cNvPr id="29" name="Group 28"/>
              <p:cNvGrpSpPr/>
              <p:nvPr/>
            </p:nvGrpSpPr>
            <p:grpSpPr>
              <a:xfrm>
                <a:off x="2946536" y="1235673"/>
                <a:ext cx="613744" cy="785309"/>
                <a:chOff x="3899435" y="2093233"/>
                <a:chExt cx="613744" cy="785309"/>
              </a:xfrm>
            </p:grpSpPr>
            <p:sp>
              <p:nvSpPr>
                <p:cNvPr id="69" name="Rectangle 68"/>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70" name="Straight Connector 69"/>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78"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79"/>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30" name="Group 29"/>
              <p:cNvGrpSpPr/>
              <p:nvPr/>
            </p:nvGrpSpPr>
            <p:grpSpPr>
              <a:xfrm>
                <a:off x="2160760" y="1235673"/>
                <a:ext cx="613744" cy="785309"/>
                <a:chOff x="1956432" y="4075054"/>
                <a:chExt cx="613744" cy="785309"/>
              </a:xfrm>
            </p:grpSpPr>
            <p:sp>
              <p:nvSpPr>
                <p:cNvPr id="57" name="Rectangle 56"/>
                <p:cNvSpPr/>
                <p:nvPr/>
              </p:nvSpPr>
              <p:spPr>
                <a:xfrm>
                  <a:off x="1956432" y="407505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58" name="Straight Connector 57"/>
                <p:cNvCxnSpPr/>
                <p:nvPr/>
              </p:nvCxnSpPr>
              <p:spPr>
                <a:xfrm>
                  <a:off x="2020106" y="415995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020106" y="424485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020106" y="432974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020106" y="441464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020106" y="449954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020106" y="458444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020106" y="466934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020106" y="475424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66"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998" y="4593287"/>
                  <a:ext cx="104354" cy="10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904" y="4499545"/>
                  <a:ext cx="199313" cy="207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67"/>
                <p:cNvPicPr>
                  <a:picLocks noChangeAspect="1"/>
                </p:cNvPicPr>
                <p:nvPr/>
              </p:nvPicPr>
              <p:blipFill>
                <a:blip r:embed="rId4"/>
                <a:stretch>
                  <a:fillRect/>
                </a:stretch>
              </p:blipFill>
              <p:spPr>
                <a:xfrm>
                  <a:off x="2208468" y="4329749"/>
                  <a:ext cx="240999" cy="239928"/>
                </a:xfrm>
                <a:prstGeom prst="rect">
                  <a:avLst/>
                </a:prstGeom>
                <a:ln w="28575" cmpd="sng">
                  <a:solidFill>
                    <a:schemeClr val="tx2">
                      <a:lumMod val="75000"/>
                    </a:schemeClr>
                  </a:solidFill>
                </a:ln>
              </p:spPr>
            </p:pic>
          </p:grpSp>
          <p:grpSp>
            <p:nvGrpSpPr>
              <p:cNvPr id="31" name="Group 30"/>
              <p:cNvGrpSpPr/>
              <p:nvPr/>
            </p:nvGrpSpPr>
            <p:grpSpPr>
              <a:xfrm>
                <a:off x="4518088" y="1235673"/>
                <a:ext cx="613744" cy="785309"/>
                <a:chOff x="3084462" y="5593794"/>
                <a:chExt cx="613744" cy="785309"/>
              </a:xfrm>
            </p:grpSpPr>
            <p:sp>
              <p:nvSpPr>
                <p:cNvPr id="45" name="Rectangle 44"/>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46" name="Straight Connector 45"/>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54"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55"/>
                <p:cNvPicPr>
                  <a:picLocks noChangeAspect="1"/>
                </p:cNvPicPr>
                <p:nvPr/>
              </p:nvPicPr>
              <p:blipFill>
                <a:blip r:embed="rId4"/>
                <a:stretch>
                  <a:fillRect/>
                </a:stretch>
              </p:blipFill>
              <p:spPr>
                <a:xfrm>
                  <a:off x="3210029" y="6058965"/>
                  <a:ext cx="240999" cy="239928"/>
                </a:xfrm>
                <a:prstGeom prst="rect">
                  <a:avLst/>
                </a:prstGeom>
                <a:ln w="28575" cmpd="sng">
                  <a:solidFill>
                    <a:srgbClr val="660066"/>
                  </a:solidFill>
                </a:ln>
              </p:spPr>
            </p:pic>
          </p:grpSp>
          <p:grpSp>
            <p:nvGrpSpPr>
              <p:cNvPr id="32" name="Group 31"/>
              <p:cNvGrpSpPr/>
              <p:nvPr/>
            </p:nvGrpSpPr>
            <p:grpSpPr>
              <a:xfrm>
                <a:off x="3732312" y="1235673"/>
                <a:ext cx="613744" cy="785309"/>
                <a:chOff x="4820730" y="5593794"/>
                <a:chExt cx="613744" cy="785309"/>
              </a:xfrm>
            </p:grpSpPr>
            <p:sp>
              <p:nvSpPr>
                <p:cNvPr id="33" name="Rectangle 32"/>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34" name="Straight Connector 33"/>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42"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3"/>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grpSp>
        <p:grpSp>
          <p:nvGrpSpPr>
            <p:cNvPr id="112" name="Group 111"/>
            <p:cNvGrpSpPr/>
            <p:nvPr/>
          </p:nvGrpSpPr>
          <p:grpSpPr>
            <a:xfrm>
              <a:off x="2016124" y="1239427"/>
              <a:ext cx="1357531" cy="1737013"/>
              <a:chOff x="3657600" y="2753297"/>
              <a:chExt cx="2203450" cy="2819400"/>
            </a:xfrm>
          </p:grpSpPr>
          <p:cxnSp>
            <p:nvCxnSpPr>
              <p:cNvPr id="113" name="Straight Connector 112"/>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2" name="Picture 12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 name="Rectangle 122"/>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124" name="Straight Connector 123"/>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2156963" y="3835129"/>
              <a:ext cx="994775" cy="1918229"/>
              <a:chOff x="3944113" y="3835128"/>
              <a:chExt cx="1284259" cy="2476443"/>
            </a:xfrm>
          </p:grpSpPr>
          <p:sp>
            <p:nvSpPr>
              <p:cNvPr id="132" name="Rectangle 131"/>
              <p:cNvSpPr/>
              <p:nvPr/>
            </p:nvSpPr>
            <p:spPr>
              <a:xfrm>
                <a:off x="4999772" y="3838860"/>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3" name="Rectangle 132"/>
              <p:cNvSpPr/>
              <p:nvPr/>
            </p:nvSpPr>
            <p:spPr>
              <a:xfrm>
                <a:off x="4999772" y="4393988"/>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4" name="Rectangle 133"/>
              <p:cNvSpPr/>
              <p:nvPr/>
            </p:nvSpPr>
            <p:spPr>
              <a:xfrm>
                <a:off x="4999772" y="495428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5" name="Rectangle 134"/>
              <p:cNvSpPr/>
              <p:nvPr/>
            </p:nvSpPr>
            <p:spPr>
              <a:xfrm>
                <a:off x="4999772" y="5527123"/>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6" name="Rectangle 135"/>
              <p:cNvSpPr/>
              <p:nvPr/>
            </p:nvSpPr>
            <p:spPr>
              <a:xfrm>
                <a:off x="4999772" y="6082971"/>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7" name="Oval 136"/>
              <p:cNvSpPr/>
              <p:nvPr/>
            </p:nvSpPr>
            <p:spPr>
              <a:xfrm>
                <a:off x="3944113" y="3835128"/>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38" name="Oval 137"/>
              <p:cNvSpPr/>
              <p:nvPr/>
            </p:nvSpPr>
            <p:spPr>
              <a:xfrm>
                <a:off x="3944113" y="439079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39" name="Oval 138"/>
              <p:cNvSpPr/>
              <p:nvPr/>
            </p:nvSpPr>
            <p:spPr>
              <a:xfrm>
                <a:off x="3944113" y="4956688"/>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0" name="Oval 139"/>
              <p:cNvSpPr/>
              <p:nvPr/>
            </p:nvSpPr>
            <p:spPr>
              <a:xfrm>
                <a:off x="3944113" y="5524757"/>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1" name="Oval 140"/>
              <p:cNvSpPr/>
              <p:nvPr/>
            </p:nvSpPr>
            <p:spPr>
              <a:xfrm>
                <a:off x="3944113" y="608297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grpSp>
        <p:sp>
          <p:nvSpPr>
            <p:cNvPr id="142" name="TextBox 141"/>
            <p:cNvSpPr txBox="1"/>
            <p:nvPr/>
          </p:nvSpPr>
          <p:spPr>
            <a:xfrm>
              <a:off x="1772311" y="5938257"/>
              <a:ext cx="769301" cy="408799"/>
            </a:xfrm>
            <a:prstGeom prst="rect">
              <a:avLst/>
            </a:prstGeom>
            <a:noFill/>
          </p:spPr>
          <p:txBody>
            <a:bodyPr wrap="none" rtlCol="0">
              <a:spAutoFit/>
            </a:bodyPr>
            <a:lstStyle/>
            <a:p>
              <a:pPr algn="ctr" defTabSz="457200"/>
              <a:r>
                <a:rPr lang="en-US" sz="1400" dirty="0">
                  <a:solidFill>
                    <a:prstClr val="black"/>
                  </a:solidFill>
                  <a:latin typeface="Calibri"/>
                </a:rPr>
                <a:t>Inputs</a:t>
              </a:r>
            </a:p>
          </p:txBody>
        </p:sp>
        <p:sp>
          <p:nvSpPr>
            <p:cNvPr id="143" name="TextBox 142"/>
            <p:cNvSpPr txBox="1"/>
            <p:nvPr/>
          </p:nvSpPr>
          <p:spPr>
            <a:xfrm>
              <a:off x="2603515" y="5938257"/>
              <a:ext cx="929973" cy="694957"/>
            </a:xfrm>
            <a:prstGeom prst="rect">
              <a:avLst/>
            </a:prstGeom>
            <a:noFill/>
          </p:spPr>
          <p:txBody>
            <a:bodyPr wrap="none" rtlCol="0">
              <a:spAutoFit/>
            </a:bodyPr>
            <a:lstStyle/>
            <a:p>
              <a:pPr algn="ctr" defTabSz="457200"/>
              <a:r>
                <a:rPr lang="en-US" sz="1400" dirty="0">
                  <a:solidFill>
                    <a:prstClr val="black"/>
                  </a:solidFill>
                  <a:latin typeface="Calibri"/>
                </a:rPr>
                <a:t>Correct</a:t>
              </a:r>
              <a:br>
                <a:rPr lang="en-US" sz="1400" dirty="0">
                  <a:solidFill>
                    <a:prstClr val="black"/>
                  </a:solidFill>
                  <a:latin typeface="Calibri"/>
                </a:rPr>
              </a:br>
              <a:r>
                <a:rPr lang="en-US" sz="1400" dirty="0">
                  <a:solidFill>
                    <a:prstClr val="black"/>
                  </a:solidFill>
                  <a:latin typeface="Calibri"/>
                </a:rPr>
                <a:t>Outputs</a:t>
              </a:r>
            </a:p>
          </p:txBody>
        </p:sp>
        <p:sp>
          <p:nvSpPr>
            <p:cNvPr id="144" name="Rectangle 143"/>
            <p:cNvSpPr/>
            <p:nvPr/>
          </p:nvSpPr>
          <p:spPr>
            <a:xfrm>
              <a:off x="2016124" y="3702479"/>
              <a:ext cx="1357531" cy="2181594"/>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5" name="TextBox 5"/>
            <p:cNvSpPr txBox="1">
              <a:spLocks noChangeArrowheads="1"/>
            </p:cNvSpPr>
            <p:nvPr/>
          </p:nvSpPr>
          <p:spPr bwMode="auto">
            <a:xfrm>
              <a:off x="2079346" y="3215344"/>
              <a:ext cx="1158736" cy="408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Test Suite</a:t>
              </a:r>
            </a:p>
          </p:txBody>
        </p:sp>
        <p:sp>
          <p:nvSpPr>
            <p:cNvPr id="146" name="Rounded Rectangle 145"/>
            <p:cNvSpPr/>
            <p:nvPr/>
          </p:nvSpPr>
          <p:spPr>
            <a:xfrm>
              <a:off x="4253540" y="2186007"/>
              <a:ext cx="2742163" cy="2718847"/>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latin typeface="Calibri"/>
              </a:endParaRPr>
            </a:p>
          </p:txBody>
        </p:sp>
        <p:cxnSp>
          <p:nvCxnSpPr>
            <p:cNvPr id="147" name="Straight Arrow Connector 146"/>
            <p:cNvCxnSpPr>
              <a:stCxn id="144" idx="3"/>
            </p:cNvCxnSpPr>
            <p:nvPr/>
          </p:nvCxnSpPr>
          <p:spPr>
            <a:xfrm flipV="1">
              <a:off x="3373655" y="3895174"/>
              <a:ext cx="879885" cy="89810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3373654" y="1990568"/>
              <a:ext cx="879886" cy="84503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46" idx="3"/>
              <a:endCxn id="155" idx="1"/>
            </p:cNvCxnSpPr>
            <p:nvPr/>
          </p:nvCxnSpPr>
          <p:spPr>
            <a:xfrm>
              <a:off x="6995702" y="3545430"/>
              <a:ext cx="166704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50" name="Picture 149"/>
            <p:cNvPicPr>
              <a:picLocks noChangeAspect="1"/>
            </p:cNvPicPr>
            <p:nvPr/>
          </p:nvPicPr>
          <p:blipFill>
            <a:blip r:embed="rId4"/>
            <a:stretch>
              <a:fillRect/>
            </a:stretch>
          </p:blipFill>
          <p:spPr>
            <a:xfrm>
              <a:off x="7176293" y="3036894"/>
              <a:ext cx="358491" cy="356898"/>
            </a:xfrm>
            <a:prstGeom prst="rect">
              <a:avLst/>
            </a:prstGeom>
          </p:spPr>
        </p:pic>
        <p:pic>
          <p:nvPicPr>
            <p:cNvPr id="151" name="Picture 150"/>
            <p:cNvPicPr>
              <a:picLocks noChangeAspect="1"/>
            </p:cNvPicPr>
            <p:nvPr/>
          </p:nvPicPr>
          <p:blipFill>
            <a:blip r:embed="rId4"/>
            <a:stretch>
              <a:fillRect/>
            </a:stretch>
          </p:blipFill>
          <p:spPr>
            <a:xfrm>
              <a:off x="7680335" y="3036894"/>
              <a:ext cx="358491" cy="356898"/>
            </a:xfrm>
            <a:prstGeom prst="rect">
              <a:avLst/>
            </a:prstGeom>
          </p:spPr>
        </p:pic>
        <p:pic>
          <p:nvPicPr>
            <p:cNvPr id="152" name="Picture 151"/>
            <p:cNvPicPr>
              <a:picLocks noChangeAspect="1"/>
            </p:cNvPicPr>
            <p:nvPr/>
          </p:nvPicPr>
          <p:blipFill>
            <a:blip r:embed="rId4"/>
            <a:stretch>
              <a:fillRect/>
            </a:stretch>
          </p:blipFill>
          <p:spPr>
            <a:xfrm>
              <a:off x="8143766" y="3036894"/>
              <a:ext cx="358491" cy="356898"/>
            </a:xfrm>
            <a:prstGeom prst="rect">
              <a:avLst/>
            </a:prstGeom>
          </p:spPr>
        </p:pic>
        <p:sp>
          <p:nvSpPr>
            <p:cNvPr id="153" name="TextBox 5"/>
            <p:cNvSpPr txBox="1">
              <a:spLocks noChangeArrowheads="1"/>
            </p:cNvSpPr>
            <p:nvPr/>
          </p:nvSpPr>
          <p:spPr bwMode="auto">
            <a:xfrm>
              <a:off x="7176291" y="1914785"/>
              <a:ext cx="2727943" cy="694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Ranked list of patches</a:t>
              </a:r>
            </a:p>
            <a:p>
              <a:pPr defTabSz="457200" eaLnBrk="1" hangingPunct="1"/>
              <a:r>
                <a:rPr lang="en-US" sz="1400" dirty="0">
                  <a:solidFill>
                    <a:prstClr val="black"/>
                  </a:solidFill>
                </a:rPr>
                <a:t>All of which pass test suite</a:t>
              </a:r>
            </a:p>
          </p:txBody>
        </p:sp>
        <p:sp>
          <p:nvSpPr>
            <p:cNvPr id="154" name="TextBox 5"/>
            <p:cNvSpPr txBox="1">
              <a:spLocks noChangeArrowheads="1"/>
            </p:cNvSpPr>
            <p:nvPr/>
          </p:nvSpPr>
          <p:spPr bwMode="auto">
            <a:xfrm>
              <a:off x="6995702" y="4997804"/>
              <a:ext cx="3341931" cy="694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Developer chooses correct patch</a:t>
              </a:r>
            </a:p>
            <a:p>
              <a:pPr defTabSz="457200" eaLnBrk="1" hangingPunct="1"/>
              <a:r>
                <a:rPr lang="en-US" sz="1400" dirty="0">
                  <a:solidFill>
                    <a:prstClr val="black"/>
                  </a:solidFill>
                </a:rPr>
                <a:t>Goal: rank correct patch first</a:t>
              </a:r>
            </a:p>
          </p:txBody>
        </p:sp>
        <p:pic>
          <p:nvPicPr>
            <p:cNvPr id="155" name="Picture 154"/>
            <p:cNvPicPr>
              <a:picLocks noChangeAspect="1"/>
            </p:cNvPicPr>
            <p:nvPr/>
          </p:nvPicPr>
          <p:blipFill>
            <a:blip r:embed="rId8"/>
            <a:stretch>
              <a:fillRect/>
            </a:stretch>
          </p:blipFill>
          <p:spPr>
            <a:xfrm>
              <a:off x="8662742" y="2948922"/>
              <a:ext cx="1670224" cy="1193017"/>
            </a:xfrm>
            <a:prstGeom prst="rect">
              <a:avLst/>
            </a:prstGeom>
          </p:spPr>
        </p:pic>
        <p:sp>
          <p:nvSpPr>
            <p:cNvPr id="156" name="TextBox 5"/>
            <p:cNvSpPr txBox="1">
              <a:spLocks noChangeArrowheads="1"/>
            </p:cNvSpPr>
            <p:nvPr/>
          </p:nvSpPr>
          <p:spPr bwMode="auto">
            <a:xfrm>
              <a:off x="4961347" y="2305645"/>
              <a:ext cx="1184365" cy="490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dirty="0">
                  <a:solidFill>
                    <a:prstClr val="black"/>
                  </a:solidFill>
                </a:rPr>
                <a:t>Prophet</a:t>
              </a:r>
            </a:p>
          </p:txBody>
        </p:sp>
        <p:sp>
          <p:nvSpPr>
            <p:cNvPr id="157" name="TextBox 5"/>
            <p:cNvSpPr txBox="1">
              <a:spLocks noChangeArrowheads="1"/>
            </p:cNvSpPr>
            <p:nvPr/>
          </p:nvSpPr>
          <p:spPr bwMode="auto">
            <a:xfrm>
              <a:off x="4427036" y="1354079"/>
              <a:ext cx="2143376" cy="694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dirty="0">
                  <a:solidFill>
                    <a:prstClr val="black"/>
                  </a:solidFill>
                </a:rPr>
                <a:t>Patch Generation System</a:t>
              </a:r>
            </a:p>
          </p:txBody>
        </p:sp>
      </p:grpSp>
    </p:spTree>
    <p:extLst>
      <p:ext uri="{BB962C8B-B14F-4D97-AF65-F5344CB8AC3E}">
        <p14:creationId xmlns:p14="http://schemas.microsoft.com/office/powerpoint/2010/main" val="2994846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Concept Learning</a:t>
            </a:r>
            <a:endParaRPr lang="en-US" dirty="0"/>
          </a:p>
        </p:txBody>
      </p:sp>
      <p:sp>
        <p:nvSpPr>
          <p:cNvPr id="4" name="Freeform 3"/>
          <p:cNvSpPr/>
          <p:nvPr/>
        </p:nvSpPr>
        <p:spPr>
          <a:xfrm>
            <a:off x="1679740" y="2902226"/>
            <a:ext cx="1536774" cy="1391478"/>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44229" y="3363402"/>
            <a:ext cx="607796" cy="621526"/>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1282175" y="2321780"/>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0" name="Group 19"/>
          <p:cNvGrpSpPr/>
          <p:nvPr/>
        </p:nvGrpSpPr>
        <p:grpSpPr>
          <a:xfrm>
            <a:off x="4649098" y="2321780"/>
            <a:ext cx="2361533" cy="2449003"/>
            <a:chOff x="6194071" y="1859279"/>
            <a:chExt cx="2361533" cy="2449003"/>
          </a:xfrm>
        </p:grpSpPr>
        <p:sp>
          <p:nvSpPr>
            <p:cNvPr id="6" name="Freeform 5"/>
            <p:cNvSpPr/>
            <p:nvPr/>
          </p:nvSpPr>
          <p:spPr>
            <a:xfrm>
              <a:off x="6305384" y="2170521"/>
              <a:ext cx="2093204" cy="168586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13285" y="2679590"/>
              <a:ext cx="886913" cy="80838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4071" y="185927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7" name="Group 26"/>
          <p:cNvGrpSpPr/>
          <p:nvPr/>
        </p:nvGrpSpPr>
        <p:grpSpPr>
          <a:xfrm>
            <a:off x="8764153" y="3749834"/>
            <a:ext cx="2361533" cy="2449003"/>
            <a:chOff x="9228175" y="3749834"/>
            <a:chExt cx="2361533" cy="2449003"/>
          </a:xfrm>
        </p:grpSpPr>
        <p:sp>
          <p:nvSpPr>
            <p:cNvPr id="8" name="Freeform 7"/>
            <p:cNvSpPr/>
            <p:nvPr/>
          </p:nvSpPr>
          <p:spPr>
            <a:xfrm>
              <a:off x="9589216" y="4178731"/>
              <a:ext cx="1653872" cy="1566407"/>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090149" y="4639907"/>
              <a:ext cx="671245" cy="724991"/>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28175" y="3749834"/>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p:cNvGrpSpPr/>
          <p:nvPr/>
        </p:nvGrpSpPr>
        <p:grpSpPr>
          <a:xfrm>
            <a:off x="8739296" y="725065"/>
            <a:ext cx="2361533" cy="2449003"/>
            <a:chOff x="9305682" y="1038969"/>
            <a:chExt cx="2361533" cy="2449003"/>
          </a:xfrm>
        </p:grpSpPr>
        <p:sp>
          <p:nvSpPr>
            <p:cNvPr id="10" name="Freeform 9"/>
            <p:cNvSpPr/>
            <p:nvPr/>
          </p:nvSpPr>
          <p:spPr>
            <a:xfrm>
              <a:off x="9867513" y="1180262"/>
              <a:ext cx="1375575" cy="1609345"/>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859694">
              <a:off x="9831094" y="2618514"/>
              <a:ext cx="693663" cy="695761"/>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5682" y="103896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1" name="Right Arrow 20"/>
          <p:cNvSpPr/>
          <p:nvPr/>
        </p:nvSpPr>
        <p:spPr>
          <a:xfrm>
            <a:off x="3885487" y="346489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681177">
            <a:off x="7438799" y="276915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544148">
            <a:off x="7458976" y="4045665"/>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11572" y="3043967"/>
            <a:ext cx="977458" cy="1107996"/>
          </a:xfrm>
          <a:prstGeom prst="rect">
            <a:avLst/>
          </a:prstGeom>
        </p:spPr>
        <p:txBody>
          <a:bodyPr wrap="square">
            <a:spAutoFit/>
          </a:bodyPr>
          <a:lstStyle/>
          <a:p>
            <a:r>
              <a:rPr lang="en-US" sz="6600" b="1" dirty="0"/>
              <a:t>?</a:t>
            </a:r>
            <a:endParaRPr lang="en-US" sz="6600" dirty="0"/>
          </a:p>
        </p:txBody>
      </p:sp>
      <p:sp>
        <p:nvSpPr>
          <p:cNvPr id="3" name="TextBox 2"/>
          <p:cNvSpPr txBox="1"/>
          <p:nvPr/>
        </p:nvSpPr>
        <p:spPr>
          <a:xfrm>
            <a:off x="435006" y="6036816"/>
            <a:ext cx="4529445" cy="369332"/>
          </a:xfrm>
          <a:prstGeom prst="rect">
            <a:avLst/>
          </a:prstGeom>
          <a:noFill/>
        </p:spPr>
        <p:txBody>
          <a:bodyPr wrap="none" rtlCol="0">
            <a:spAutoFit/>
          </a:bodyPr>
          <a:lstStyle/>
          <a:p>
            <a:r>
              <a:rPr lang="en-US" dirty="0" smtClean="0"/>
              <a:t>Ellis, Tenenbaum and Solar-Lezama, NIPS 2015</a:t>
            </a:r>
            <a:endParaRPr lang="en-US" dirty="0"/>
          </a:p>
        </p:txBody>
      </p:sp>
    </p:spTree>
    <p:extLst>
      <p:ext uri="{BB962C8B-B14F-4D97-AF65-F5344CB8AC3E}">
        <p14:creationId xmlns:p14="http://schemas.microsoft.com/office/powerpoint/2010/main" val="38174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Concept Learning</a:t>
            </a:r>
            <a:endParaRPr lang="en-US" dirty="0"/>
          </a:p>
        </p:txBody>
      </p:sp>
      <p:sp>
        <p:nvSpPr>
          <p:cNvPr id="4" name="Freeform 3"/>
          <p:cNvSpPr/>
          <p:nvPr/>
        </p:nvSpPr>
        <p:spPr>
          <a:xfrm>
            <a:off x="1679740" y="2902226"/>
            <a:ext cx="1536774" cy="1391478"/>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44229" y="3363402"/>
            <a:ext cx="607796" cy="621526"/>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1282175" y="2321780"/>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0" name="Group 19"/>
          <p:cNvGrpSpPr/>
          <p:nvPr/>
        </p:nvGrpSpPr>
        <p:grpSpPr>
          <a:xfrm>
            <a:off x="4649098" y="2321780"/>
            <a:ext cx="2361533" cy="2449003"/>
            <a:chOff x="6194071" y="1859279"/>
            <a:chExt cx="2361533" cy="2449003"/>
          </a:xfrm>
        </p:grpSpPr>
        <p:sp>
          <p:nvSpPr>
            <p:cNvPr id="6" name="Freeform 5"/>
            <p:cNvSpPr/>
            <p:nvPr/>
          </p:nvSpPr>
          <p:spPr>
            <a:xfrm>
              <a:off x="6305384" y="2170521"/>
              <a:ext cx="2093204" cy="168586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13285" y="2679590"/>
              <a:ext cx="886913" cy="80838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4071" y="185927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7" name="Group 26"/>
          <p:cNvGrpSpPr/>
          <p:nvPr/>
        </p:nvGrpSpPr>
        <p:grpSpPr>
          <a:xfrm>
            <a:off x="8764153" y="3749834"/>
            <a:ext cx="2361533" cy="2449003"/>
            <a:chOff x="9228175" y="3749834"/>
            <a:chExt cx="2361533" cy="2449003"/>
          </a:xfrm>
        </p:grpSpPr>
        <p:sp>
          <p:nvSpPr>
            <p:cNvPr id="8" name="Freeform 7"/>
            <p:cNvSpPr/>
            <p:nvPr/>
          </p:nvSpPr>
          <p:spPr>
            <a:xfrm>
              <a:off x="9589216" y="4178731"/>
              <a:ext cx="1653872" cy="1566407"/>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090149" y="4639907"/>
              <a:ext cx="671245" cy="724991"/>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28175" y="3749834"/>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p:cNvGrpSpPr/>
          <p:nvPr/>
        </p:nvGrpSpPr>
        <p:grpSpPr>
          <a:xfrm>
            <a:off x="8739296" y="725065"/>
            <a:ext cx="2361533" cy="2449003"/>
            <a:chOff x="9305682" y="1038969"/>
            <a:chExt cx="2361533" cy="2449003"/>
          </a:xfrm>
        </p:grpSpPr>
        <p:sp>
          <p:nvSpPr>
            <p:cNvPr id="10" name="Freeform 9"/>
            <p:cNvSpPr/>
            <p:nvPr/>
          </p:nvSpPr>
          <p:spPr>
            <a:xfrm>
              <a:off x="9867513" y="1180262"/>
              <a:ext cx="1375575" cy="1609345"/>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859694">
              <a:off x="9831094" y="2618514"/>
              <a:ext cx="693663" cy="695761"/>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5682" y="103896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1" name="Right Arrow 20"/>
          <p:cNvSpPr/>
          <p:nvPr/>
        </p:nvSpPr>
        <p:spPr>
          <a:xfrm>
            <a:off x="3885487" y="346489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681177">
            <a:off x="7438799" y="276915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544148">
            <a:off x="7458976" y="4045665"/>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11572" y="3043967"/>
            <a:ext cx="977458" cy="1107996"/>
          </a:xfrm>
          <a:prstGeom prst="rect">
            <a:avLst/>
          </a:prstGeom>
        </p:spPr>
        <p:txBody>
          <a:bodyPr wrap="square">
            <a:spAutoFit/>
          </a:bodyPr>
          <a:lstStyle/>
          <a:p>
            <a:r>
              <a:rPr lang="en-US" sz="6600" b="1" dirty="0"/>
              <a:t>?</a:t>
            </a:r>
            <a:endParaRPr lang="en-US" sz="6600" dirty="0"/>
          </a:p>
        </p:txBody>
      </p:sp>
      <p:sp>
        <p:nvSpPr>
          <p:cNvPr id="24" name="TextBox 23"/>
          <p:cNvSpPr txBox="1"/>
          <p:nvPr/>
        </p:nvSpPr>
        <p:spPr>
          <a:xfrm>
            <a:off x="2861711" y="5379513"/>
            <a:ext cx="4148920" cy="923330"/>
          </a:xfrm>
          <a:prstGeom prst="rect">
            <a:avLst/>
          </a:prstGeom>
          <a:noFill/>
        </p:spPr>
        <p:txBody>
          <a:bodyPr wrap="square" rtlCol="0">
            <a:spAutoFit/>
          </a:bodyPr>
          <a:lstStyle/>
          <a:p>
            <a:r>
              <a:rPr lang="en-US" dirty="0" smtClean="0"/>
              <a:t>teleport(</a:t>
            </a:r>
            <a:r>
              <a:rPr lang="en-US" dirty="0" smtClean="0">
                <a:solidFill>
                  <a:srgbClr val="C00000"/>
                </a:solidFill>
              </a:rPr>
              <a:t>position[0]</a:t>
            </a:r>
            <a:r>
              <a:rPr lang="en-US" dirty="0" smtClean="0"/>
              <a:t>, 0)</a:t>
            </a:r>
            <a:br>
              <a:rPr lang="en-US" dirty="0" smtClean="0"/>
            </a:br>
            <a:r>
              <a:rPr lang="en-US" dirty="0" smtClean="0"/>
              <a:t>draw(</a:t>
            </a:r>
            <a:r>
              <a:rPr lang="en-US" dirty="0" smtClean="0">
                <a:solidFill>
                  <a:srgbClr val="C00000"/>
                </a:solidFill>
              </a:rPr>
              <a:t>shape[0]</a:t>
            </a:r>
            <a:r>
              <a:rPr lang="en-US" dirty="0" smtClean="0"/>
              <a:t>, scale=1.0)</a:t>
            </a:r>
          </a:p>
          <a:p>
            <a:r>
              <a:rPr lang="en-US" dirty="0"/>
              <a:t>d</a:t>
            </a:r>
            <a:r>
              <a:rPr lang="en-US" dirty="0" smtClean="0"/>
              <a:t>raw(</a:t>
            </a:r>
            <a:r>
              <a:rPr lang="en-US" dirty="0" smtClean="0">
                <a:solidFill>
                  <a:srgbClr val="C00000"/>
                </a:solidFill>
              </a:rPr>
              <a:t>shape[0]</a:t>
            </a:r>
            <a:r>
              <a:rPr lang="en-US" dirty="0" smtClean="0"/>
              <a:t>, scale=0.5)</a:t>
            </a:r>
          </a:p>
        </p:txBody>
      </p:sp>
    </p:spTree>
    <p:extLst>
      <p:ext uri="{BB962C8B-B14F-4D97-AF65-F5344CB8AC3E}">
        <p14:creationId xmlns:p14="http://schemas.microsoft.com/office/powerpoint/2010/main" val="422861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207264"/>
            <a:ext cx="6378669" cy="769441"/>
          </a:xfrm>
          <a:prstGeom prst="rect">
            <a:avLst/>
          </a:prstGeom>
          <a:noFill/>
        </p:spPr>
        <p:txBody>
          <a:bodyPr wrap="none" rtlCol="0">
            <a:spAutoFit/>
          </a:bodyPr>
          <a:lstStyle/>
          <a:p>
            <a:r>
              <a:rPr lang="en-US" sz="4400" dirty="0" smtClean="0">
                <a:solidFill>
                  <a:schemeClr val="accent4"/>
                </a:solidFill>
                <a:latin typeface="+mj-lt"/>
              </a:rPr>
              <a:t>What is software synthesis?</a:t>
            </a:r>
            <a:endParaRPr lang="en-US" sz="4400" dirty="0">
              <a:solidFill>
                <a:schemeClr val="accent4"/>
              </a:solidFill>
              <a:latin typeface="+mj-lt"/>
            </a:endParaRPr>
          </a:p>
        </p:txBody>
      </p:sp>
      <p:cxnSp>
        <p:nvCxnSpPr>
          <p:cNvPr id="5" name="Straight Connector 4"/>
          <p:cNvCxnSpPr/>
          <p:nvPr/>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Screen Shot 2015-02-04 at 12.17.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43" y="2324306"/>
            <a:ext cx="9033801" cy="3514186"/>
          </a:xfrm>
          <a:prstGeom prst="rect">
            <a:avLst/>
          </a:prstGeom>
        </p:spPr>
      </p:pic>
      <p:pic>
        <p:nvPicPr>
          <p:cNvPr id="4" name="Picture 3"/>
          <p:cNvPicPr>
            <a:picLocks noChangeAspect="1"/>
          </p:cNvPicPr>
          <p:nvPr/>
        </p:nvPicPr>
        <p:blipFill>
          <a:blip r:embed="rId4"/>
          <a:stretch>
            <a:fillRect/>
          </a:stretch>
        </p:blipFill>
        <p:spPr>
          <a:xfrm>
            <a:off x="9563551" y="854683"/>
            <a:ext cx="1584872" cy="2144239"/>
          </a:xfrm>
          <a:prstGeom prst="rect">
            <a:avLst/>
          </a:prstGeom>
        </p:spPr>
      </p:pic>
      <p:sp>
        <p:nvSpPr>
          <p:cNvPr id="6" name="TextBox 5"/>
          <p:cNvSpPr txBox="1"/>
          <p:nvPr/>
        </p:nvSpPr>
        <p:spPr>
          <a:xfrm>
            <a:off x="9640074" y="3194465"/>
            <a:ext cx="1440043" cy="369332"/>
          </a:xfrm>
          <a:prstGeom prst="rect">
            <a:avLst/>
          </a:prstGeom>
          <a:noFill/>
        </p:spPr>
        <p:txBody>
          <a:bodyPr wrap="none" rtlCol="0">
            <a:spAutoFit/>
          </a:bodyPr>
          <a:lstStyle/>
          <a:p>
            <a:r>
              <a:rPr lang="en-US" dirty="0" smtClean="0"/>
              <a:t>Zohar Manna</a:t>
            </a:r>
            <a:endParaRPr lang="en-US" dirty="0"/>
          </a:p>
        </p:txBody>
      </p:sp>
      <p:pic>
        <p:nvPicPr>
          <p:cNvPr id="7" name="Picture 6"/>
          <p:cNvPicPr>
            <a:picLocks noChangeAspect="1"/>
          </p:cNvPicPr>
          <p:nvPr/>
        </p:nvPicPr>
        <p:blipFill>
          <a:blip r:embed="rId5"/>
          <a:stretch>
            <a:fillRect/>
          </a:stretch>
        </p:blipFill>
        <p:spPr>
          <a:xfrm>
            <a:off x="9527125" y="3760064"/>
            <a:ext cx="2489200" cy="2032000"/>
          </a:xfrm>
          <a:prstGeom prst="rect">
            <a:avLst/>
          </a:prstGeom>
        </p:spPr>
      </p:pic>
      <p:sp>
        <p:nvSpPr>
          <p:cNvPr id="9" name="TextBox 8"/>
          <p:cNvSpPr txBox="1"/>
          <p:nvPr/>
        </p:nvSpPr>
        <p:spPr>
          <a:xfrm>
            <a:off x="9696265" y="5790824"/>
            <a:ext cx="1915909" cy="369332"/>
          </a:xfrm>
          <a:prstGeom prst="rect">
            <a:avLst/>
          </a:prstGeom>
          <a:noFill/>
        </p:spPr>
        <p:txBody>
          <a:bodyPr wrap="none" rtlCol="0">
            <a:spAutoFit/>
          </a:bodyPr>
          <a:lstStyle/>
          <a:p>
            <a:r>
              <a:rPr lang="en-US" dirty="0" smtClean="0"/>
              <a:t>Richard </a:t>
            </a:r>
            <a:r>
              <a:rPr lang="en-US" dirty="0" err="1" smtClean="0"/>
              <a:t>Waldinger</a:t>
            </a:r>
            <a:endParaRPr lang="en-US" dirty="0"/>
          </a:p>
        </p:txBody>
      </p:sp>
    </p:spTree>
    <p:extLst>
      <p:ext uri="{BB962C8B-B14F-4D97-AF65-F5344CB8AC3E}">
        <p14:creationId xmlns:p14="http://schemas.microsoft.com/office/powerpoint/2010/main" val="1715892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207264"/>
            <a:ext cx="6378669" cy="769441"/>
          </a:xfrm>
          <a:prstGeom prst="rect">
            <a:avLst/>
          </a:prstGeom>
          <a:noFill/>
        </p:spPr>
        <p:txBody>
          <a:bodyPr wrap="none" rtlCol="0">
            <a:spAutoFit/>
          </a:bodyPr>
          <a:lstStyle/>
          <a:p>
            <a:r>
              <a:rPr lang="en-US" sz="4400" dirty="0" smtClean="0">
                <a:solidFill>
                  <a:schemeClr val="accent4"/>
                </a:solidFill>
                <a:latin typeface="+mj-lt"/>
              </a:rPr>
              <a:t>What is software synthesis?</a:t>
            </a:r>
            <a:endParaRPr lang="en-US" sz="4400" dirty="0">
              <a:solidFill>
                <a:schemeClr val="accent4"/>
              </a:solidFill>
              <a:latin typeface="+mj-lt"/>
            </a:endParaRPr>
          </a:p>
        </p:txBody>
      </p:sp>
      <p:cxnSp>
        <p:nvCxnSpPr>
          <p:cNvPr id="5" name="Straight Connector 4"/>
          <p:cNvCxnSpPr/>
          <p:nvPr/>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5691" y="2276520"/>
            <a:ext cx="8941706" cy="3539430"/>
          </a:xfrm>
          <a:prstGeom prst="rect">
            <a:avLst/>
          </a:prstGeom>
          <a:noFill/>
        </p:spPr>
        <p:txBody>
          <a:bodyPr wrap="square" rtlCol="0">
            <a:spAutoFit/>
          </a:bodyPr>
          <a:lstStyle/>
          <a:p>
            <a:r>
              <a:rPr lang="en-US" sz="4800" dirty="0"/>
              <a:t>When someone says "I want a programming language in which I need only say what I wish done," give him a </a:t>
            </a:r>
            <a:r>
              <a:rPr lang="en-US" sz="4800" dirty="0" smtClean="0"/>
              <a:t>lollipop.</a:t>
            </a:r>
          </a:p>
          <a:p>
            <a:pPr algn="r"/>
            <a:r>
              <a:rPr lang="en-US" sz="3200" dirty="0" smtClean="0"/>
              <a:t>-Allan Perlis 1982</a:t>
            </a:r>
            <a:endParaRPr lang="en-US" sz="3200" dirty="0"/>
          </a:p>
        </p:txBody>
      </p:sp>
      <p:pic>
        <p:nvPicPr>
          <p:cNvPr id="2" name="Picture 1"/>
          <p:cNvPicPr>
            <a:picLocks noChangeAspect="1"/>
          </p:cNvPicPr>
          <p:nvPr/>
        </p:nvPicPr>
        <p:blipFill>
          <a:blip r:embed="rId3"/>
          <a:stretch>
            <a:fillRect/>
          </a:stretch>
        </p:blipFill>
        <p:spPr>
          <a:xfrm>
            <a:off x="9293943" y="1904542"/>
            <a:ext cx="2535170" cy="3120209"/>
          </a:xfrm>
          <a:prstGeom prst="rect">
            <a:avLst/>
          </a:prstGeom>
        </p:spPr>
      </p:pic>
    </p:spTree>
    <p:extLst>
      <p:ext uri="{BB962C8B-B14F-4D97-AF65-F5344CB8AC3E}">
        <p14:creationId xmlns:p14="http://schemas.microsoft.com/office/powerpoint/2010/main" val="728467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synthesis conundrum</a:t>
            </a:r>
            <a:endParaRPr lang="en-US" dirty="0"/>
          </a:p>
        </p:txBody>
      </p:sp>
      <p:sp>
        <p:nvSpPr>
          <p:cNvPr id="3" name="Content Placeholder 2"/>
          <p:cNvSpPr>
            <a:spLocks noGrp="1"/>
          </p:cNvSpPr>
          <p:nvPr>
            <p:ph idx="1"/>
          </p:nvPr>
        </p:nvSpPr>
        <p:spPr>
          <a:xfrm>
            <a:off x="2343806" y="1825625"/>
            <a:ext cx="9009993" cy="4351338"/>
          </a:xfrm>
        </p:spPr>
        <p:txBody>
          <a:bodyPr>
            <a:normAutofit fontScale="92500" lnSpcReduction="10000"/>
          </a:bodyPr>
          <a:lstStyle/>
          <a:p>
            <a:r>
              <a:rPr lang="en-US" dirty="0" smtClean="0"/>
              <a:t>I don’t want to program</a:t>
            </a:r>
          </a:p>
          <a:p>
            <a:pPr lvl="1"/>
            <a:r>
              <a:rPr lang="en-US" dirty="0" smtClean="0"/>
              <a:t>The machine should program for me</a:t>
            </a:r>
          </a:p>
          <a:p>
            <a:pPr lvl="1"/>
            <a:endParaRPr lang="en-US" dirty="0"/>
          </a:p>
          <a:p>
            <a:r>
              <a:rPr lang="en-US" dirty="0" smtClean="0"/>
              <a:t>But I need to tell the machine what I want</a:t>
            </a:r>
          </a:p>
          <a:p>
            <a:pPr lvl="1"/>
            <a:r>
              <a:rPr lang="en-US" dirty="0" smtClean="0"/>
              <a:t>I need a notation to describe what I want</a:t>
            </a:r>
          </a:p>
          <a:p>
            <a:pPr lvl="1"/>
            <a:r>
              <a:rPr lang="en-US" dirty="0" smtClean="0"/>
              <a:t>with great precision with little room for ambiguity</a:t>
            </a:r>
          </a:p>
          <a:p>
            <a:pPr lvl="1"/>
            <a:endParaRPr lang="en-US" dirty="0"/>
          </a:p>
          <a:p>
            <a:r>
              <a:rPr lang="en-US" dirty="0" smtClean="0"/>
              <a:t>So instead of “programming” </a:t>
            </a:r>
          </a:p>
          <a:p>
            <a:pPr lvl="1"/>
            <a:r>
              <a:rPr lang="en-US" dirty="0" smtClean="0"/>
              <a:t>I will write detailed step by step descriptions of system behavior</a:t>
            </a:r>
          </a:p>
          <a:p>
            <a:pPr lvl="1"/>
            <a:r>
              <a:rPr lang="en-US" dirty="0" smtClean="0"/>
              <a:t>In a notation that requires great mathematical sophistication</a:t>
            </a:r>
          </a:p>
          <a:p>
            <a:pPr lvl="1"/>
            <a:r>
              <a:rPr lang="en-US" dirty="0" smtClean="0"/>
              <a:t>That I have never used before   (unlike my favorite programming language which I started using in grade school)</a:t>
            </a:r>
          </a:p>
          <a:p>
            <a:pPr lvl="1"/>
            <a:endParaRPr lang="en-US" dirty="0" smtClean="0"/>
          </a:p>
          <a:p>
            <a:pPr lvl="1"/>
            <a:endParaRPr lang="en-US" dirty="0"/>
          </a:p>
        </p:txBody>
      </p:sp>
      <p:pic>
        <p:nvPicPr>
          <p:cNvPr id="2052" name="Picture 4" descr="http://4.bp.blogspot.com/-MIiOtPDifTc/ToCWa-a093I/AAAAAAAAAMQ/fwzEEAtRWMo/s200/mind+reading+machi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10000" r="90000">
                        <a14:foregroundMark x1="25000" y1="96694" x2="31000" y2="92562"/>
                        <a14:foregroundMark x1="62500" y1="95868" x2="62500" y2="85950"/>
                        <a14:foregroundMark x1="70500" y1="24793" x2="68000" y2="12397"/>
                        <a14:foregroundMark x1="22000" y1="21488" x2="20500" y2="38843"/>
                        <a14:foregroundMark x1="22500" y1="55372" x2="21000" y2="45455"/>
                        <a14:foregroundMark x1="70500" y1="49587" x2="72000" y2="29752"/>
                        <a14:foregroundMark x1="20500" y1="97521" x2="23000" y2="95041"/>
                      </a14:backgroundRemoval>
                    </a14:imgEffect>
                  </a14:imgLayer>
                </a14:imgProps>
              </a:ext>
              <a:ext uri="{28A0092B-C50C-407E-A947-70E740481C1C}">
                <a14:useLocalDpi xmlns:a14="http://schemas.microsoft.com/office/drawing/2010/main" val="0"/>
              </a:ext>
            </a:extLst>
          </a:blip>
          <a:srcRect l="8953" r="17530"/>
          <a:stretch/>
        </p:blipFill>
        <p:spPr bwMode="auto">
          <a:xfrm>
            <a:off x="9105941" y="691970"/>
            <a:ext cx="2809302" cy="2292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08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384486" cy="1325563"/>
          </a:xfrm>
        </p:spPr>
        <p:txBody>
          <a:bodyPr/>
          <a:lstStyle/>
          <a:p>
            <a:r>
              <a:rPr lang="en-US" dirty="0" smtClean="0"/>
              <a:t>What is software synthesis?</a:t>
            </a:r>
            <a:endParaRPr lang="en-US" dirty="0"/>
          </a:p>
        </p:txBody>
      </p:sp>
      <p:sp>
        <p:nvSpPr>
          <p:cNvPr id="3" name="Content Placeholder 2"/>
          <p:cNvSpPr>
            <a:spLocks noGrp="1"/>
          </p:cNvSpPr>
          <p:nvPr>
            <p:ph idx="1"/>
          </p:nvPr>
        </p:nvSpPr>
        <p:spPr>
          <a:xfrm>
            <a:off x="604654" y="1825625"/>
            <a:ext cx="9761306" cy="4351338"/>
          </a:xfrm>
        </p:spPr>
        <p:txBody>
          <a:bodyPr/>
          <a:lstStyle/>
          <a:p>
            <a:r>
              <a:rPr lang="en-US" dirty="0" smtClean="0"/>
              <a:t>Programmer’s Apprentice (MIT 1987)</a:t>
            </a:r>
          </a:p>
          <a:p>
            <a:pPr lvl="1"/>
            <a:r>
              <a:rPr lang="en-US" dirty="0" smtClean="0"/>
              <a:t>Codify expert knowledge on how to solve programming problems</a:t>
            </a:r>
          </a:p>
          <a:p>
            <a:pPr lvl="1"/>
            <a:r>
              <a:rPr lang="en-US" dirty="0" smtClean="0"/>
              <a:t>User guided synthesis</a:t>
            </a:r>
          </a:p>
          <a:p>
            <a:pPr lvl="1"/>
            <a:r>
              <a:rPr lang="en-US" dirty="0" smtClean="0"/>
              <a:t>Collaborative model is strictly additive</a:t>
            </a:r>
          </a:p>
          <a:p>
            <a:pPr lvl="2"/>
            <a:r>
              <a:rPr lang="en-US" dirty="0" smtClean="0"/>
              <a:t>Programmer is not prevented from just writing code, but gets assistance when required</a:t>
            </a:r>
          </a:p>
          <a:p>
            <a:pPr lvl="1"/>
            <a:endParaRPr lang="en-US" dirty="0"/>
          </a:p>
        </p:txBody>
      </p:sp>
      <p:pic>
        <p:nvPicPr>
          <p:cNvPr id="4" name="Picture 3"/>
          <p:cNvPicPr>
            <a:picLocks noChangeAspect="1"/>
          </p:cNvPicPr>
          <p:nvPr/>
        </p:nvPicPr>
        <p:blipFill>
          <a:blip r:embed="rId3"/>
          <a:stretch>
            <a:fillRect/>
          </a:stretch>
        </p:blipFill>
        <p:spPr>
          <a:xfrm>
            <a:off x="10172495" y="1060922"/>
            <a:ext cx="1524000" cy="2438400"/>
          </a:xfrm>
          <a:prstGeom prst="rect">
            <a:avLst/>
          </a:prstGeom>
        </p:spPr>
      </p:pic>
      <p:sp>
        <p:nvSpPr>
          <p:cNvPr id="5" name="TextBox 4"/>
          <p:cNvSpPr txBox="1"/>
          <p:nvPr/>
        </p:nvSpPr>
        <p:spPr>
          <a:xfrm>
            <a:off x="10281801" y="3587723"/>
            <a:ext cx="1327557" cy="369332"/>
          </a:xfrm>
          <a:prstGeom prst="rect">
            <a:avLst/>
          </a:prstGeom>
          <a:noFill/>
        </p:spPr>
        <p:txBody>
          <a:bodyPr wrap="none" rtlCol="0">
            <a:spAutoFit/>
          </a:bodyPr>
          <a:lstStyle/>
          <a:p>
            <a:r>
              <a:rPr lang="en-US" dirty="0" smtClean="0"/>
              <a:t>Charles Rich</a:t>
            </a:r>
            <a:endParaRPr lang="en-US" dirty="0"/>
          </a:p>
        </p:txBody>
      </p:sp>
      <p:pic>
        <p:nvPicPr>
          <p:cNvPr id="6" name="Picture 5"/>
          <p:cNvPicPr>
            <a:picLocks noChangeAspect="1"/>
          </p:cNvPicPr>
          <p:nvPr/>
        </p:nvPicPr>
        <p:blipFill>
          <a:blip r:embed="rId4"/>
          <a:stretch>
            <a:fillRect/>
          </a:stretch>
        </p:blipFill>
        <p:spPr>
          <a:xfrm>
            <a:off x="10228986" y="3998166"/>
            <a:ext cx="1477605" cy="1847006"/>
          </a:xfrm>
          <a:prstGeom prst="rect">
            <a:avLst/>
          </a:prstGeom>
        </p:spPr>
      </p:pic>
      <p:sp>
        <p:nvSpPr>
          <p:cNvPr id="7" name="TextBox 6"/>
          <p:cNvSpPr txBox="1"/>
          <p:nvPr/>
        </p:nvSpPr>
        <p:spPr>
          <a:xfrm>
            <a:off x="10051157" y="5977413"/>
            <a:ext cx="1864613" cy="369332"/>
          </a:xfrm>
          <a:prstGeom prst="rect">
            <a:avLst/>
          </a:prstGeom>
          <a:noFill/>
        </p:spPr>
        <p:txBody>
          <a:bodyPr wrap="none" rtlCol="0">
            <a:spAutoFit/>
          </a:bodyPr>
          <a:lstStyle/>
          <a:p>
            <a:r>
              <a:rPr lang="en-US" dirty="0" smtClean="0"/>
              <a:t>Richard C. Waters</a:t>
            </a:r>
            <a:endParaRPr lang="en-US" dirty="0"/>
          </a:p>
        </p:txBody>
      </p:sp>
    </p:spTree>
    <p:extLst>
      <p:ext uri="{BB962C8B-B14F-4D97-AF65-F5344CB8AC3E}">
        <p14:creationId xmlns:p14="http://schemas.microsoft.com/office/powerpoint/2010/main" val="3591833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223203" cy="1325563"/>
          </a:xfrm>
        </p:spPr>
        <p:txBody>
          <a:bodyPr/>
          <a:lstStyle/>
          <a:p>
            <a:r>
              <a:rPr lang="en-US" dirty="0" smtClean="0"/>
              <a:t>Software synthesis checklist</a:t>
            </a:r>
            <a:endParaRPr lang="en-US" dirty="0"/>
          </a:p>
        </p:txBody>
      </p:sp>
      <p:sp>
        <p:nvSpPr>
          <p:cNvPr id="3" name="Content Placeholder 2"/>
          <p:cNvSpPr>
            <a:spLocks noGrp="1"/>
          </p:cNvSpPr>
          <p:nvPr>
            <p:ph idx="1"/>
          </p:nvPr>
        </p:nvSpPr>
        <p:spPr/>
        <p:txBody>
          <a:bodyPr>
            <a:normAutofit/>
          </a:bodyPr>
          <a:lstStyle/>
          <a:p>
            <a:r>
              <a:rPr lang="en-US" dirty="0" smtClean="0"/>
              <a:t>Are you generating software?</a:t>
            </a:r>
          </a:p>
          <a:p>
            <a:endParaRPr lang="en-US" dirty="0" smtClean="0"/>
          </a:p>
          <a:p>
            <a:r>
              <a:rPr lang="en-US" dirty="0" smtClean="0"/>
              <a:t>How do you express what you want the software to do?</a:t>
            </a:r>
            <a:endParaRPr lang="en-US" dirty="0"/>
          </a:p>
          <a:p>
            <a:pPr lvl="1"/>
            <a:r>
              <a:rPr lang="en-US" dirty="0" smtClean="0"/>
              <a:t>what =&gt; how</a:t>
            </a:r>
            <a:endParaRPr lang="en-US" dirty="0"/>
          </a:p>
          <a:p>
            <a:r>
              <a:rPr lang="en-US" dirty="0" smtClean="0"/>
              <a:t>How sensitive is the system to how you write the spec?</a:t>
            </a:r>
          </a:p>
          <a:p>
            <a:pPr lvl="1"/>
            <a:r>
              <a:rPr lang="en-US" dirty="0" smtClean="0"/>
              <a:t>C compiler?</a:t>
            </a:r>
          </a:p>
          <a:p>
            <a:r>
              <a:rPr lang="en-US" dirty="0" smtClean="0"/>
              <a:t>How </a:t>
            </a:r>
            <a:r>
              <a:rPr lang="en-US" dirty="0"/>
              <a:t>much is the system doing for you at compile-time</a:t>
            </a:r>
            <a:r>
              <a:rPr lang="en-US" dirty="0" smtClean="0"/>
              <a:t>?</a:t>
            </a:r>
            <a:endParaRPr lang="en-US" dirty="0"/>
          </a:p>
          <a:p>
            <a:pPr lvl="1"/>
            <a:r>
              <a:rPr lang="en-US" dirty="0" smtClean="0"/>
              <a:t>Declarative programming, e.g., Prolog?</a:t>
            </a:r>
            <a:endParaRPr lang="en-US" dirty="0"/>
          </a:p>
        </p:txBody>
      </p:sp>
    </p:spTree>
    <p:extLst>
      <p:ext uri="{BB962C8B-B14F-4D97-AF65-F5344CB8AC3E}">
        <p14:creationId xmlns:p14="http://schemas.microsoft.com/office/powerpoint/2010/main" val="3999501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5.3"/>
</p:tagLst>
</file>

<file path=ppt/tags/tag2.xml><?xml version="1.0" encoding="utf-8"?>
<p:tagLst xmlns:a="http://schemas.openxmlformats.org/drawingml/2006/main" xmlns:r="http://schemas.openxmlformats.org/officeDocument/2006/relationships" xmlns:p="http://schemas.openxmlformats.org/presentationml/2006/main">
  <p:tag name="TIMING" val="|4.4|3.3|4"/>
</p:tagLst>
</file>

<file path=ppt/theme/theme1.xml><?xml version="1.0" encoding="utf-8"?>
<a:theme xmlns:a="http://schemas.openxmlformats.org/drawingml/2006/main" name="office theme">
  <a:themeElements>
    <a:clrScheme name="Experimental 1">
      <a:dk1>
        <a:sysClr val="windowText" lastClr="000000"/>
      </a:dk1>
      <a:lt1>
        <a:sysClr val="window" lastClr="FFFFFF"/>
      </a:lt1>
      <a:dk2>
        <a:srgbClr val="44546A"/>
      </a:dk2>
      <a:lt2>
        <a:srgbClr val="E7E6E6"/>
      </a:lt2>
      <a:accent1>
        <a:srgbClr val="175B73"/>
      </a:accent1>
      <a:accent2>
        <a:srgbClr val="CD0909"/>
      </a:accent2>
      <a:accent3>
        <a:srgbClr val="3F7830"/>
      </a:accent3>
      <a:accent4>
        <a:srgbClr val="08110B"/>
      </a:accent4>
      <a:accent5>
        <a:srgbClr val="DCA800"/>
      </a:accent5>
      <a:accent6>
        <a:srgbClr val="70AD47"/>
      </a:accent6>
      <a:hlink>
        <a:srgbClr val="0563C1"/>
      </a:hlink>
      <a:folHlink>
        <a:srgbClr val="954F72"/>
      </a:folHlink>
    </a:clrScheme>
    <a:fontScheme name="Custom 1">
      <a:majorFont>
        <a:latin typeface="Berlin Sans FB"/>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21411</TotalTime>
  <Words>2818</Words>
  <Application>Microsoft Office PowerPoint</Application>
  <PresentationFormat>Widescreen</PresentationFormat>
  <Paragraphs>459</Paragraphs>
  <Slides>44</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ＭＳ Ｐゴシック</vt:lpstr>
      <vt:lpstr>Arial</vt:lpstr>
      <vt:lpstr>Berlin Sans FB</vt:lpstr>
      <vt:lpstr>Calibri</vt:lpstr>
      <vt:lpstr>Cambria Math</vt:lpstr>
      <vt:lpstr>Century Gothic</vt:lpstr>
      <vt:lpstr>Consolas</vt:lpstr>
      <vt:lpstr>Courier New</vt:lpstr>
      <vt:lpstr>Helvetica Light</vt:lpstr>
      <vt:lpstr>Inconsolata</vt:lpstr>
      <vt:lpstr>Optima</vt:lpstr>
      <vt:lpstr>Optima-Medium</vt:lpstr>
      <vt:lpstr>Times New Roman</vt:lpstr>
      <vt:lpstr>Wingdings</vt:lpstr>
      <vt:lpstr>office theme</vt:lpstr>
      <vt:lpstr>Introduction to Principles and Practice of Software Synthesis</vt:lpstr>
      <vt:lpstr>Lecture 1  Course Overview and Introduction to Synthesis</vt:lpstr>
      <vt:lpstr>The promise of automation</vt:lpstr>
      <vt:lpstr>The promise of automation</vt:lpstr>
      <vt:lpstr>PowerPoint Presentation</vt:lpstr>
      <vt:lpstr>PowerPoint Presentation</vt:lpstr>
      <vt:lpstr>The synthesis conundrum</vt:lpstr>
      <vt:lpstr>What is software synthesis?</vt:lpstr>
      <vt:lpstr>Software synthesis checklist</vt:lpstr>
      <vt:lpstr>Structure of the Course</vt:lpstr>
      <vt:lpstr>Themes for the course</vt:lpstr>
      <vt:lpstr>Unit 1: Inductive Synthesis</vt:lpstr>
      <vt:lpstr>Real world application of synthesis</vt:lpstr>
      <vt:lpstr>FlashFill: a feature of Excel 2013 (Sumit Gulwani et al.)</vt:lpstr>
      <vt:lpstr>FlashFill: a feature of Excel 2013 (Sumit Gulwani et al.)</vt:lpstr>
      <vt:lpstr>FlashFill Demo</vt:lpstr>
      <vt:lpstr>Unit 2: Functional Synthesis</vt:lpstr>
      <vt:lpstr>Example: Least Significant Zero Bit</vt:lpstr>
      <vt:lpstr>Space of possible implementations</vt:lpstr>
      <vt:lpstr>Example: Least Significant Zero Bit</vt:lpstr>
      <vt:lpstr>Sketch Demo</vt:lpstr>
      <vt:lpstr>Storyboard Programming</vt:lpstr>
      <vt:lpstr>Storyboard Programming</vt:lpstr>
      <vt:lpstr>Unit 3: Quantitative Synthesis and Learning</vt:lpstr>
      <vt:lpstr>Applications</vt:lpstr>
      <vt:lpstr>Reverse engineering </vt:lpstr>
      <vt:lpstr>Reverse engineering</vt:lpstr>
      <vt:lpstr>Reverse engineering</vt:lpstr>
      <vt:lpstr>Verified Lifting</vt:lpstr>
      <vt:lpstr>Optimization  then and now</vt:lpstr>
      <vt:lpstr>Java to SQL</vt:lpstr>
      <vt:lpstr>Java to SQL</vt:lpstr>
      <vt:lpstr>Java to SQL</vt:lpstr>
      <vt:lpstr>Join Query</vt:lpstr>
      <vt:lpstr>Example: MultiGrid</vt:lpstr>
      <vt:lpstr>Example: MultiGrid</vt:lpstr>
      <vt:lpstr>Speedups</vt:lpstr>
      <vt:lpstr>Framework Models for Symbolic Execution</vt:lpstr>
      <vt:lpstr>Pasket</vt:lpstr>
      <vt:lpstr>JPF w(/o) Synthesized Model</vt:lpstr>
      <vt:lpstr>Automated Grading</vt:lpstr>
      <vt:lpstr>Prophet/Genesis</vt:lpstr>
      <vt:lpstr>Visual Concept Learning</vt:lpstr>
      <vt:lpstr>Visual Concept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Solar-Lezama</dc:creator>
  <cp:lastModifiedBy>Armando Solar-Lezama</cp:lastModifiedBy>
  <cp:revision>656</cp:revision>
  <cp:lastPrinted>2014-10-05T11:58:39Z</cp:lastPrinted>
  <dcterms:created xsi:type="dcterms:W3CDTF">2014-09-23T19:26:18Z</dcterms:created>
  <dcterms:modified xsi:type="dcterms:W3CDTF">2018-08-06T17:19:52Z</dcterms:modified>
</cp:coreProperties>
</file>