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5"/>
  </p:notesMasterIdLst>
  <p:sldIdLst>
    <p:sldId id="336" r:id="rId2"/>
    <p:sldId id="426" r:id="rId3"/>
    <p:sldId id="400" r:id="rId4"/>
    <p:sldId id="401" r:id="rId5"/>
    <p:sldId id="402" r:id="rId6"/>
    <p:sldId id="403" r:id="rId7"/>
    <p:sldId id="404" r:id="rId8"/>
    <p:sldId id="405" r:id="rId9"/>
    <p:sldId id="406" r:id="rId10"/>
    <p:sldId id="410" r:id="rId11"/>
    <p:sldId id="411" r:id="rId12"/>
    <p:sldId id="412" r:id="rId13"/>
    <p:sldId id="413" r:id="rId14"/>
    <p:sldId id="407" r:id="rId15"/>
    <p:sldId id="408" r:id="rId16"/>
    <p:sldId id="414" r:id="rId17"/>
    <p:sldId id="419" r:id="rId18"/>
    <p:sldId id="421" r:id="rId19"/>
    <p:sldId id="422" r:id="rId20"/>
    <p:sldId id="423" r:id="rId21"/>
    <p:sldId id="424" r:id="rId22"/>
    <p:sldId id="425" r:id="rId23"/>
    <p:sldId id="380" r:id="rId24"/>
    <p:sldId id="381" r:id="rId25"/>
    <p:sldId id="382" r:id="rId26"/>
    <p:sldId id="383" r:id="rId27"/>
    <p:sldId id="427" r:id="rId28"/>
    <p:sldId id="428" r:id="rId29"/>
    <p:sldId id="429" r:id="rId30"/>
    <p:sldId id="384" r:id="rId31"/>
    <p:sldId id="387" r:id="rId32"/>
    <p:sldId id="388" r:id="rId33"/>
    <p:sldId id="389" r:id="rId34"/>
    <p:sldId id="391" r:id="rId35"/>
    <p:sldId id="390" r:id="rId36"/>
    <p:sldId id="392" r:id="rId37"/>
    <p:sldId id="394" r:id="rId38"/>
    <p:sldId id="395" r:id="rId39"/>
    <p:sldId id="397" r:id="rId40"/>
    <p:sldId id="398" r:id="rId41"/>
    <p:sldId id="393" r:id="rId42"/>
    <p:sldId id="385" r:id="rId43"/>
    <p:sldId id="386" r:id="rId44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F0B"/>
    <a:srgbClr val="CA703B"/>
    <a:srgbClr val="CFE5C9"/>
    <a:srgbClr val="9AC890"/>
    <a:srgbClr val="C7CEFF"/>
    <a:srgbClr val="7F8AFF"/>
    <a:srgbClr val="FFFFFF"/>
    <a:srgbClr val="000000"/>
    <a:srgbClr val="FF77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3" autoAdjust="0"/>
    <p:restoredTop sz="84761" autoAdjust="0"/>
  </p:normalViewPr>
  <p:slideViewPr>
    <p:cSldViewPr snapToGrid="0">
      <p:cViewPr>
        <p:scale>
          <a:sx n="87" d="100"/>
          <a:sy n="87" d="100"/>
        </p:scale>
        <p:origin x="369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B0CA21C-B112-4BD8-B9E9-462888A52112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A80BC8A-3D2D-4399-A152-F8F7638B0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99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0BC8A-3D2D-4399-A152-F8F7638B02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534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57284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97338"/>
            <a:ext cx="9144000" cy="86046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729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06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648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00" y="29189"/>
            <a:ext cx="6869903" cy="1325563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2494" y="1825625"/>
            <a:ext cx="9761306" cy="4351338"/>
          </a:xfrm>
        </p:spPr>
        <p:txBody>
          <a:bodyPr/>
          <a:lstStyle>
            <a:lvl1pPr>
              <a:buClr>
                <a:schemeClr val="bg1"/>
              </a:buClr>
              <a:buSzPct val="25000"/>
              <a:defRPr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3">
                    <a:lumMod val="75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219200"/>
            <a:ext cx="72786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871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4864" y="29189"/>
            <a:ext cx="6867144" cy="1325563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219200"/>
            <a:ext cx="72786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310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405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4864" y="29189"/>
            <a:ext cx="6867144" cy="1325563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219200"/>
            <a:ext cx="72786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505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2pPr>
              <a:defRPr>
                <a:solidFill>
                  <a:schemeClr val="accent3">
                    <a:lumMod val="75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2pPr>
              <a:defRPr>
                <a:solidFill>
                  <a:schemeClr val="accent3">
                    <a:lumMod val="75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4864" y="29189"/>
            <a:ext cx="6867144" cy="1325563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1219200"/>
            <a:ext cx="72786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259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4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538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388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6B1FC-33B3-4A41-B046-2D6AAAB3391B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3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8" r:id="rId3"/>
    <p:sldLayoutId id="2147483675" r:id="rId4"/>
    <p:sldLayoutId id="2147483676" r:id="rId5"/>
    <p:sldLayoutId id="2147483677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1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5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3.png"/><Relationship Id="rId5" Type="http://schemas.openxmlformats.org/officeDocument/2006/relationships/image" Target="../media/image26.png"/><Relationship Id="rId10" Type="http://schemas.openxmlformats.org/officeDocument/2006/relationships/image" Target="../media/image32.png"/><Relationship Id="rId4" Type="http://schemas.openxmlformats.org/officeDocument/2006/relationships/image" Target="../media/image25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5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4.png"/><Relationship Id="rId2" Type="http://schemas.openxmlformats.org/officeDocument/2006/relationships/image" Target="../media/image9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3.png"/><Relationship Id="rId5" Type="http://schemas.openxmlformats.org/officeDocument/2006/relationships/image" Target="../media/image26.png"/><Relationship Id="rId15" Type="http://schemas.openxmlformats.org/officeDocument/2006/relationships/image" Target="../media/image38.png"/><Relationship Id="rId10" Type="http://schemas.openxmlformats.org/officeDocument/2006/relationships/image" Target="../media/image32.png"/><Relationship Id="rId4" Type="http://schemas.openxmlformats.org/officeDocument/2006/relationships/image" Target="../media/image25.png"/><Relationship Id="rId9" Type="http://schemas.openxmlformats.org/officeDocument/2006/relationships/image" Target="../media/image31.png"/><Relationship Id="rId1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5.png"/><Relationship Id="rId18" Type="http://schemas.openxmlformats.org/officeDocument/2006/relationships/image" Target="../media/image42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4.png"/><Relationship Id="rId17" Type="http://schemas.openxmlformats.org/officeDocument/2006/relationships/image" Target="../media/image41.png"/><Relationship Id="rId2" Type="http://schemas.openxmlformats.org/officeDocument/2006/relationships/image" Target="../media/image9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3.png"/><Relationship Id="rId5" Type="http://schemas.openxmlformats.org/officeDocument/2006/relationships/image" Target="../media/image26.png"/><Relationship Id="rId15" Type="http://schemas.openxmlformats.org/officeDocument/2006/relationships/image" Target="../media/image38.png"/><Relationship Id="rId10" Type="http://schemas.openxmlformats.org/officeDocument/2006/relationships/image" Target="../media/image32.png"/><Relationship Id="rId4" Type="http://schemas.openxmlformats.org/officeDocument/2006/relationships/image" Target="../media/image25.png"/><Relationship Id="rId9" Type="http://schemas.openxmlformats.org/officeDocument/2006/relationships/image" Target="../media/image31.png"/><Relationship Id="rId1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5.png"/><Relationship Id="rId18" Type="http://schemas.openxmlformats.org/officeDocument/2006/relationships/image" Target="../media/image4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4.png"/><Relationship Id="rId17" Type="http://schemas.openxmlformats.org/officeDocument/2006/relationships/image" Target="../media/image41.png"/><Relationship Id="rId2" Type="http://schemas.openxmlformats.org/officeDocument/2006/relationships/image" Target="../media/image43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3.png"/><Relationship Id="rId5" Type="http://schemas.openxmlformats.org/officeDocument/2006/relationships/image" Target="../media/image26.png"/><Relationship Id="rId15" Type="http://schemas.openxmlformats.org/officeDocument/2006/relationships/image" Target="../media/image38.png"/><Relationship Id="rId10" Type="http://schemas.openxmlformats.org/officeDocument/2006/relationships/image" Target="../media/image32.png"/><Relationship Id="rId4" Type="http://schemas.openxmlformats.org/officeDocument/2006/relationships/image" Target="../media/image25.png"/><Relationship Id="rId9" Type="http://schemas.openxmlformats.org/officeDocument/2006/relationships/image" Target="../media/image31.png"/><Relationship Id="rId1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Lecture 14</a:t>
            </a:r>
            <a:br>
              <a:rPr lang="en-US" dirty="0" smtClean="0"/>
            </a:br>
            <a:r>
              <a:rPr lang="en-US" dirty="0" smtClean="0"/>
              <a:t>SMT and Theorem Proving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97338"/>
            <a:ext cx="9144000" cy="1587826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Armando Solar-Lezama partially based on slides by </a:t>
            </a:r>
            <a:b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Isil Dillig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http://www.cs.utexas.edu/~isil/cs780-02/lecture16.pdf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21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Inequalities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31258" y="1721260"/>
                <a:ext cx="10979352" cy="9840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𝑃𝑟𝑜𝑣𝑒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𝑡𝑟𝑢𝑒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∧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∧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  ⇒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dirty="0"/>
                                        <m:t> 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∧  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   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∧   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&gt;0</m:t>
                                          </m:r>
                                        </m:e>
                                      </m:d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⇒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−1=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+(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−1)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dirty="0"/>
                                        <m:t> 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∧    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∧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≤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d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⇒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≤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nor/>
                                        </m:rPr>
                                        <a:rPr lang="en-US" dirty="0"/>
                                        <m:t>  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258" y="1721260"/>
                <a:ext cx="10979352" cy="9840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16511" y="3762690"/>
                <a:ext cx="9968370" cy="9840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𝑃𝑟𝑜𝑣𝑒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dirty="0"/>
                                        <m:t> 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∧  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   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∧   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&gt;0</m:t>
                                          </m:r>
                                        </m:e>
                                      </m:d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⇒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−1=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+(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−1)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dirty="0"/>
                                        <m:t> 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∧    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∧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≤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d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⇒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≤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nor/>
                                        </m:rPr>
                                        <a:rPr lang="en-US" dirty="0"/>
                                        <m:t>  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511" y="3762690"/>
                <a:ext cx="9968370" cy="9840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Down Arrow 8"/>
          <p:cNvSpPr/>
          <p:nvPr/>
        </p:nvSpPr>
        <p:spPr>
          <a:xfrm>
            <a:off x="5463587" y="3071820"/>
            <a:ext cx="257347" cy="542069"/>
          </a:xfrm>
          <a:prstGeom prst="downArrow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54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Inequalities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16511" y="1627280"/>
                <a:ext cx="9968370" cy="9840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𝑃𝑟𝑜𝑣𝑒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dirty="0"/>
                                        <m:t> 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∧  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   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∧   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&gt;0</m:t>
                                          </m:r>
                                        </m:e>
                                      </m:d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⇒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−1=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+(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−1)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dirty="0"/>
                                        <m:t> 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∧    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∧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≤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d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⇒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≤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nor/>
                                        </m:rPr>
                                        <a:rPr lang="en-US" dirty="0"/>
                                        <m:t>  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511" y="1627280"/>
                <a:ext cx="9968370" cy="9840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6058" y="4128647"/>
                <a:ext cx="51274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𝑃𝑟𝑜𝑣𝑒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058" y="4128647"/>
                <a:ext cx="5127429" cy="369332"/>
              </a:xfrm>
              <a:prstGeom prst="rect">
                <a:avLst/>
              </a:prstGeom>
              <a:blipFill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6058" y="4757412"/>
                <a:ext cx="90797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𝑃𝑟𝑜𝑣𝑒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∧  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&gt;0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−1=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+(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−1)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058" y="4757412"/>
                <a:ext cx="9079793" cy="369332"/>
              </a:xfrm>
              <a:prstGeom prst="rect">
                <a:avLst/>
              </a:prstGeom>
              <a:blipFill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6057" y="5440931"/>
                <a:ext cx="73869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𝑃𝑟𝑜𝑣𝑒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057" y="5440931"/>
                <a:ext cx="7386959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Down Arrow 8"/>
          <p:cNvSpPr/>
          <p:nvPr/>
        </p:nvSpPr>
        <p:spPr>
          <a:xfrm>
            <a:off x="5463587" y="3071820"/>
            <a:ext cx="257347" cy="542069"/>
          </a:xfrm>
          <a:prstGeom prst="downArrow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55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Inequalities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16511" y="1627280"/>
                <a:ext cx="9968370" cy="9840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𝑃𝑟𝑜𝑣𝑒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dirty="0"/>
                                        <m:t> 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∧  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   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∧   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&gt;0</m:t>
                                          </m:r>
                                        </m:e>
                                      </m:d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⇒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−1=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+(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−1)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dirty="0"/>
                                        <m:t> 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∧    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∧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≤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d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⇒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≤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nor/>
                                        </m:rPr>
                                        <a:rPr lang="en-US" dirty="0"/>
                                        <m:t>  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511" y="1627280"/>
                <a:ext cx="9968370" cy="9840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6058" y="4128647"/>
                <a:ext cx="51274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𝑃𝑟𝑜𝑣𝑒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058" y="4128647"/>
                <a:ext cx="5127429" cy="369332"/>
              </a:xfrm>
              <a:prstGeom prst="rect">
                <a:avLst/>
              </a:prstGeom>
              <a:blipFill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6058" y="4757412"/>
                <a:ext cx="89387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𝑃𝑟𝑜𝑣𝑒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∧  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&gt;0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−1=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+(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−1)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058" y="4757412"/>
                <a:ext cx="8938729" cy="369332"/>
              </a:xfrm>
              <a:prstGeom prst="rect">
                <a:avLst/>
              </a:prstGeom>
              <a:blipFill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9171" y="5440931"/>
                <a:ext cx="75616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𝑃𝑟𝑜𝑣𝑒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≤0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71" y="5440931"/>
                <a:ext cx="7561685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Down Arrow 8"/>
          <p:cNvSpPr/>
          <p:nvPr/>
        </p:nvSpPr>
        <p:spPr>
          <a:xfrm>
            <a:off x="5463587" y="3071820"/>
            <a:ext cx="257347" cy="542069"/>
          </a:xfrm>
          <a:prstGeom prst="downArrow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20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Inequalities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16511" y="1627280"/>
                <a:ext cx="9968370" cy="9840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𝑃𝑟𝑜𝑣𝑒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dirty="0"/>
                                        <m:t> 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∧  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   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∧   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&gt;0</m:t>
                                          </m:r>
                                        </m:e>
                                      </m:d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⇒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−1=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+(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−1)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dirty="0"/>
                                        <m:t> 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∧    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∧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≤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d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⇒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≤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nor/>
                                        </m:rPr>
                                        <a:rPr lang="en-US" dirty="0"/>
                                        <m:t>  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511" y="1627280"/>
                <a:ext cx="9968370" cy="9840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0583" y="4128647"/>
                <a:ext cx="54606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𝑈𝑛𝑠𝑎𝑡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583" y="4128647"/>
                <a:ext cx="5460662" cy="369332"/>
              </a:xfrm>
              <a:prstGeom prst="rect">
                <a:avLst/>
              </a:prstGeom>
              <a:blipFill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9860" y="4757412"/>
                <a:ext cx="88022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𝑈𝑛𝑠𝑎𝑡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&gt;0</m:t>
                      </m:r>
                      <m:r>
                        <a:rPr lang="en-US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+(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−1)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860" y="4757412"/>
                <a:ext cx="8802218" cy="369332"/>
              </a:xfrm>
              <a:prstGeom prst="rect">
                <a:avLst/>
              </a:prstGeom>
              <a:blipFill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96285" y="5440931"/>
                <a:ext cx="72632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𝑈𝑛𝑠𝑎𝑡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≤0</m:t>
                      </m:r>
                      <m:r>
                        <a:rPr lang="en-US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285" y="5440931"/>
                <a:ext cx="7263270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189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this enough to check VCs?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Given a definition of VC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𝑉𝐶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𝑠𝑘𝑖𝑝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 {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}) =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sz="2000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𝑉𝐶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,{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}) =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000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𝑉𝐶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1;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𝑉𝐶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𝑉𝐶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2{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})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𝑉𝐶</m:t>
                    </m:r>
                    <m:d>
                      <m:d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𝑖𝑓</m:t>
                        </m:r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𝑡h𝑒𝑛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𝑒𝑙𝑠𝑒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𝑎𝑛𝑑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𝑉𝐶</m:t>
                        </m:r>
                        <m:d>
                          <m:d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𝑜𝑟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(¬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𝑉𝐶</m:t>
                    </m:r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𝑉𝐶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𝑤h𝑖𝑙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𝐼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 </m:t>
                        </m:r>
                        <m:r>
                          <a:rPr lang="en-US" sz="2000" i="1">
                            <a:latin typeface="Cambria Math"/>
                          </a:rPr>
                          <m:t>𝑒</m:t>
                        </m:r>
                        <m:r>
                          <a:rPr lang="en-US" sz="2000" i="1">
                            <a:latin typeface="Cambria Math"/>
                          </a:rPr>
                          <m:t> </m:t>
                        </m:r>
                        <m:r>
                          <a:rPr lang="en-US" sz="2000" i="1">
                            <a:latin typeface="Cambria Math"/>
                          </a:rPr>
                          <m:t>𝑑𝑜</m:t>
                        </m:r>
                        <m:r>
                          <a:rPr lang="en-US" sz="2000" i="1">
                            <a:latin typeface="Cambria Math"/>
                          </a:rPr>
                          <m:t> </m:t>
                        </m:r>
                        <m:r>
                          <a:rPr lang="en-US" sz="2000" i="1">
                            <a:latin typeface="Cambria Math"/>
                          </a:rPr>
                          <m:t>𝑐</m:t>
                        </m:r>
                        <m:r>
                          <a:rPr lang="en-US" sz="2000" i="1">
                            <a:latin typeface="Cambria Math"/>
                          </a:rPr>
                          <m:t>, </m:t>
                        </m:r>
                        <m:r>
                          <a:rPr lang="en-US" sz="2000" i="1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=</m:t>
                    </m:r>
                  </m:oMath>
                </a14:m>
                <a:endParaRPr lang="en-US" sz="2000" i="1" dirty="0">
                  <a:latin typeface="Cambria Math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𝐼</m:t>
                      </m:r>
                      <m:r>
                        <a:rPr lang="en-US" sz="2000" i="1">
                          <a:latin typeface="Cambria Math"/>
                        </a:rPr>
                        <m:t>∧  ∀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, …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 </m:t>
                      </m:r>
                      <m:r>
                        <a:rPr lang="en-US" sz="2000" i="1">
                          <a:latin typeface="Cambria Math"/>
                        </a:rPr>
                        <m:t>𝐼</m:t>
                      </m:r>
                      <m:r>
                        <a:rPr lang="en-US" sz="2000" i="1">
                          <a:latin typeface="Cambria Math"/>
                        </a:rPr>
                        <m:t>⇒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𝑒</m:t>
                          </m:r>
                          <m:r>
                            <a:rPr lang="en-US" sz="2000" i="1">
                              <a:latin typeface="Cambria Math"/>
                            </a:rPr>
                            <m:t>⇒</m:t>
                          </m:r>
                          <m:r>
                            <a:rPr lang="en-US" sz="2000" i="1">
                              <a:latin typeface="Cambria Math"/>
                            </a:rPr>
                            <m:t>𝑉𝐶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𝐼</m:t>
                              </m:r>
                            </m:e>
                          </m:d>
                          <m:r>
                            <a:rPr lang="en-US" sz="2000" i="1">
                              <a:latin typeface="Cambria Math"/>
                            </a:rPr>
                            <m:t>∧¬</m:t>
                          </m:r>
                          <m:r>
                            <a:rPr lang="en-US" sz="2000" i="1">
                              <a:latin typeface="Cambria Math"/>
                            </a:rPr>
                            <m:t>𝑒</m:t>
                          </m:r>
                          <m:r>
                            <a:rPr lang="en-US" sz="2000" i="1">
                              <a:latin typeface="Cambria Math"/>
                            </a:rPr>
                            <m:t>⇒</m:t>
                          </m:r>
                          <m:r>
                            <a:rPr lang="en-US" sz="2000" i="1">
                              <a:latin typeface="Cambria Math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lvl="2"/>
                <a:r>
                  <a:rPr lang="en-US" sz="1600" dirty="0" smtClean="0"/>
                  <a:t>Where </a:t>
                </a:r>
                <a:r>
                  <a:rPr lang="en-US" sz="1600" dirty="0" err="1"/>
                  <a:t>x_i</a:t>
                </a:r>
                <a:r>
                  <a:rPr lang="en-US" sz="1600" dirty="0"/>
                  <a:t> are variables modified in c</a:t>
                </a:r>
                <a:r>
                  <a:rPr lang="en-US" sz="1600" dirty="0" smtClean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𝑉𝐶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𝑎𝑠𝑠𝑒𝑟𝑡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00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𝑉𝐶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𝑎𝑠𝑠𝑢𝑚𝑒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33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this enough to check VCs?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Given a definition of VC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𝑉𝐶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𝑠𝑘𝑖𝑝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 {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}) =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sz="2000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𝑉𝐶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,{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}) =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000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𝑉𝐶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1;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𝑉𝐶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𝑉𝐶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2{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})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𝑉𝐶</m:t>
                    </m:r>
                    <m:d>
                      <m:dPr>
                        <m:ctrlPr>
                          <a:rPr lang="en-US" sz="200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𝑖𝑓</m:t>
                        </m:r>
                        <m:r>
                          <a:rPr lang="en-US" sz="200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00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𝑡h𝑒𝑛</m:t>
                        </m:r>
                        <m:r>
                          <a:rPr lang="en-US" sz="20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0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a:rPr lang="en-US" sz="20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𝑒𝑙𝑠𝑒</m:t>
                        </m:r>
                        <m:r>
                          <a:rPr lang="en-US" sz="20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0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000" b="0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</m:e>
                    </m:d>
                    <m:r>
                      <a:rPr lang="en-US" sz="20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0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en-US" sz="20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𝑉𝐶</m:t>
                        </m:r>
                        <m:d>
                          <m:dPr>
                            <m:ctrlPr>
                              <a:rPr lang="en-US" sz="2000" b="0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sz="2000" b="0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000" b="0" i="1" dirty="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dirty="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sz="20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∧ (¬</m:t>
                    </m:r>
                    <m:r>
                      <a:rPr lang="en-US" sz="20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⇒ </m:t>
                    </m:r>
                    <m:r>
                      <a:rPr lang="en-US" sz="20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𝑉𝐶</m:t>
                    </m:r>
                    <m:d>
                      <m:dPr>
                        <m:ctrlPr>
                          <a:rPr lang="en-US" sz="20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0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000" b="0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</m:e>
                    </m:d>
                    <m:r>
                      <a:rPr lang="en-US" sz="20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i="1" dirty="0" smtClean="0">
                  <a:solidFill>
                    <a:schemeClr val="accent2"/>
                  </a:solidFill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𝑉𝐶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𝑤h𝑖𝑙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𝐼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 </m:t>
                        </m:r>
                        <m:r>
                          <a:rPr lang="en-US" sz="2000" i="1">
                            <a:latin typeface="Cambria Math"/>
                          </a:rPr>
                          <m:t>𝑒</m:t>
                        </m:r>
                        <m:r>
                          <a:rPr lang="en-US" sz="2000" i="1">
                            <a:latin typeface="Cambria Math"/>
                          </a:rPr>
                          <m:t> </m:t>
                        </m:r>
                        <m:r>
                          <a:rPr lang="en-US" sz="2000" i="1">
                            <a:latin typeface="Cambria Math"/>
                          </a:rPr>
                          <m:t>𝑑𝑜</m:t>
                        </m:r>
                        <m:r>
                          <a:rPr lang="en-US" sz="2000" i="1">
                            <a:latin typeface="Cambria Math"/>
                          </a:rPr>
                          <m:t> </m:t>
                        </m:r>
                        <m:r>
                          <a:rPr lang="en-US" sz="2000" i="1">
                            <a:latin typeface="Cambria Math"/>
                          </a:rPr>
                          <m:t>𝑐</m:t>
                        </m:r>
                        <m:r>
                          <a:rPr lang="en-US" sz="2000" i="1">
                            <a:latin typeface="Cambria Math"/>
                          </a:rPr>
                          <m:t>, </m:t>
                        </m:r>
                        <m:r>
                          <a:rPr lang="en-US" sz="2000" i="1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=</m:t>
                    </m:r>
                  </m:oMath>
                </a14:m>
                <a:endParaRPr lang="en-US" sz="2000" i="1" dirty="0">
                  <a:latin typeface="Cambria Math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𝐼</m:t>
                      </m:r>
                      <m:r>
                        <a:rPr lang="en-US" sz="2000" i="1">
                          <a:latin typeface="Cambria Math"/>
                        </a:rPr>
                        <m:t>∧  ∀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, …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 </m:t>
                      </m:r>
                      <m:r>
                        <a:rPr lang="en-US" sz="2000" i="1">
                          <a:latin typeface="Cambria Math"/>
                        </a:rPr>
                        <m:t>𝐼</m:t>
                      </m:r>
                      <m:r>
                        <a:rPr lang="en-US" sz="2000" i="1">
                          <a:latin typeface="Cambria Math"/>
                        </a:rPr>
                        <m:t>⇒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𝑒</m:t>
                          </m:r>
                          <m:r>
                            <a:rPr lang="en-US" sz="2000" i="1">
                              <a:latin typeface="Cambria Math"/>
                            </a:rPr>
                            <m:t>⇒</m:t>
                          </m:r>
                          <m:r>
                            <a:rPr lang="en-US" sz="2000" i="1">
                              <a:latin typeface="Cambria Math"/>
                            </a:rPr>
                            <m:t>𝑉𝐶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𝐼</m:t>
                              </m:r>
                            </m:e>
                          </m:d>
                          <m:r>
                            <a:rPr lang="en-US" sz="2000" i="1">
                              <a:latin typeface="Cambria Math"/>
                            </a:rPr>
                            <m:t>∧¬</m:t>
                          </m:r>
                          <m:r>
                            <a:rPr lang="en-US" sz="2000" i="1">
                              <a:latin typeface="Cambria Math"/>
                            </a:rPr>
                            <m:t>𝑒</m:t>
                          </m:r>
                          <m:r>
                            <a:rPr lang="en-US" sz="2000" i="1">
                              <a:latin typeface="Cambria Math"/>
                            </a:rPr>
                            <m:t>⇒</m:t>
                          </m:r>
                          <m:r>
                            <a:rPr lang="en-US" sz="2000" i="1">
                              <a:latin typeface="Cambria Math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lvl="2"/>
                <a:r>
                  <a:rPr lang="en-US" sz="1600" dirty="0" smtClean="0"/>
                  <a:t>Where </a:t>
                </a:r>
                <a:r>
                  <a:rPr lang="en-US" sz="1600" dirty="0" err="1"/>
                  <a:t>x_i</a:t>
                </a:r>
                <a:r>
                  <a:rPr lang="en-US" sz="1600" dirty="0"/>
                  <a:t> are variables modified in c</a:t>
                </a:r>
                <a:r>
                  <a:rPr lang="en-US" sz="1600" dirty="0" smtClean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𝑉𝐶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𝑎𝑠𝑠𝑒𝑟𝑡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00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𝑉𝐶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𝑎𝑠𝑠𝑢𝑚𝑒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405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Equality with </a:t>
            </a:r>
            <a:r>
              <a:rPr lang="en-US" dirty="0" err="1" smtClean="0"/>
              <a:t>uninterpreted</a:t>
            </a:r>
            <a:r>
              <a:rPr lang="en-US" dirty="0" smtClean="0"/>
              <a:t> functions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Equality with </a:t>
                </a:r>
                <a:r>
                  <a:rPr lang="en-US" dirty="0" err="1" smtClean="0"/>
                  <a:t>uninterpreted</a:t>
                </a:r>
                <a:r>
                  <a:rPr lang="en-US" dirty="0" smtClean="0"/>
                  <a:t> functions</a:t>
                </a:r>
              </a:p>
              <a:p>
                <a:pPr lvl="1"/>
                <a:r>
                  <a:rPr lang="en-US" dirty="0" smtClean="0"/>
                  <a:t>Symbols: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=, ≠,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Axioms: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/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   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</m:t>
                    </m:r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lvl="1"/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690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Equality with UF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1058" y="1976638"/>
            <a:ext cx="196560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x=y</a:t>
            </a:r>
          </a:p>
          <a:p>
            <a:r>
              <a:rPr lang="en-US" sz="2400" dirty="0" smtClean="0"/>
              <a:t>y=z</a:t>
            </a:r>
          </a:p>
          <a:p>
            <a:r>
              <a:rPr lang="en-US" sz="2400" dirty="0" smtClean="0"/>
              <a:t>f(x)=f(z)</a:t>
            </a:r>
          </a:p>
          <a:p>
            <a:r>
              <a:rPr lang="en-US" sz="2400" dirty="0" smtClean="0"/>
              <a:t>g(t)=z</a:t>
            </a:r>
          </a:p>
          <a:p>
            <a:r>
              <a:rPr lang="en-US" sz="2400" dirty="0"/>
              <a:t>f(y) = g(t)</a:t>
            </a:r>
          </a:p>
          <a:p>
            <a:r>
              <a:rPr lang="en-US" sz="2400" dirty="0" smtClean="0"/>
              <a:t>f(x) != f(f(f(x)))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752666" y="1434571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89121" y="1434571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86586" y="1434571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493127" y="1434571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02596" y="2477184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f(x)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80345" y="2563341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f(z)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60399" y="2571923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g(t)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261237" y="3641197"/>
            <a:ext cx="724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f(g(t))</a:t>
            </a:r>
            <a:endParaRPr lang="en-US" dirty="0"/>
          </a:p>
        </p:txBody>
      </p:sp>
      <p:cxnSp>
        <p:nvCxnSpPr>
          <p:cNvPr id="22" name="Straight Connector 21"/>
          <p:cNvCxnSpPr>
            <a:stCxn id="11" idx="1"/>
            <a:endCxn id="7" idx="3"/>
          </p:cNvCxnSpPr>
          <p:nvPr/>
        </p:nvCxnSpPr>
        <p:spPr>
          <a:xfrm flipH="1" flipV="1">
            <a:off x="6862624" y="1619237"/>
            <a:ext cx="497775" cy="113735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6" idx="1"/>
            <a:endCxn id="5" idx="3"/>
          </p:cNvCxnSpPr>
          <p:nvPr/>
        </p:nvCxnSpPr>
        <p:spPr>
          <a:xfrm flipH="1">
            <a:off x="5036718" y="1619237"/>
            <a:ext cx="65240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613363" y="2523432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f(y)</a:t>
            </a:r>
            <a:endParaRPr lang="en-US" dirty="0"/>
          </a:p>
        </p:txBody>
      </p:sp>
      <p:cxnSp>
        <p:nvCxnSpPr>
          <p:cNvPr id="29" name="Straight Connector 28"/>
          <p:cNvCxnSpPr>
            <a:stCxn id="6" idx="3"/>
            <a:endCxn id="7" idx="1"/>
          </p:cNvCxnSpPr>
          <p:nvPr/>
        </p:nvCxnSpPr>
        <p:spPr>
          <a:xfrm>
            <a:off x="5977983" y="1619237"/>
            <a:ext cx="60860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596797" y="3481989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f(f(x))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490998" y="4452292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f(f(f(x)))</a:t>
            </a:r>
            <a:endParaRPr lang="en-US" dirty="0"/>
          </a:p>
        </p:txBody>
      </p:sp>
      <p:cxnSp>
        <p:nvCxnSpPr>
          <p:cNvPr id="43" name="Curved Connector 42"/>
          <p:cNvCxnSpPr>
            <a:stCxn id="9" idx="1"/>
            <a:endCxn id="38" idx="1"/>
          </p:cNvCxnSpPr>
          <p:nvPr/>
        </p:nvCxnSpPr>
        <p:spPr>
          <a:xfrm rot="10800000" flipV="1">
            <a:off x="4490998" y="2661850"/>
            <a:ext cx="211598" cy="1975108"/>
          </a:xfrm>
          <a:prstGeom prst="curvedConnector3">
            <a:avLst>
              <a:gd name="adj1" fmla="val 451276"/>
            </a:avLst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5" idx="2"/>
            <a:endCxn id="9" idx="0"/>
          </p:cNvCxnSpPr>
          <p:nvPr/>
        </p:nvCxnSpPr>
        <p:spPr>
          <a:xfrm>
            <a:off x="4894692" y="1803903"/>
            <a:ext cx="55729" cy="673281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9" idx="2"/>
            <a:endCxn id="34" idx="0"/>
          </p:cNvCxnSpPr>
          <p:nvPr/>
        </p:nvCxnSpPr>
        <p:spPr>
          <a:xfrm flipH="1">
            <a:off x="4950420" y="2846516"/>
            <a:ext cx="1" cy="635473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34" idx="2"/>
            <a:endCxn id="38" idx="0"/>
          </p:cNvCxnSpPr>
          <p:nvPr/>
        </p:nvCxnSpPr>
        <p:spPr>
          <a:xfrm flipH="1">
            <a:off x="4950419" y="3851321"/>
            <a:ext cx="1" cy="600971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6" idx="2"/>
            <a:endCxn id="27" idx="0"/>
          </p:cNvCxnSpPr>
          <p:nvPr/>
        </p:nvCxnSpPr>
        <p:spPr>
          <a:xfrm>
            <a:off x="5833552" y="1803903"/>
            <a:ext cx="30040" cy="719529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7" idx="2"/>
            <a:endCxn id="10" idx="0"/>
          </p:cNvCxnSpPr>
          <p:nvPr/>
        </p:nvCxnSpPr>
        <p:spPr>
          <a:xfrm>
            <a:off x="6724605" y="1803903"/>
            <a:ext cx="3565" cy="759438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8" idx="2"/>
            <a:endCxn id="11" idx="0"/>
          </p:cNvCxnSpPr>
          <p:nvPr/>
        </p:nvCxnSpPr>
        <p:spPr>
          <a:xfrm flipH="1">
            <a:off x="7623452" y="1803903"/>
            <a:ext cx="480" cy="76802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1" idx="2"/>
            <a:endCxn id="12" idx="0"/>
          </p:cNvCxnSpPr>
          <p:nvPr/>
        </p:nvCxnSpPr>
        <p:spPr>
          <a:xfrm>
            <a:off x="7623452" y="2941255"/>
            <a:ext cx="0" cy="699942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stCxn id="9" idx="3"/>
            <a:endCxn id="10" idx="2"/>
          </p:cNvCxnSpPr>
          <p:nvPr/>
        </p:nvCxnSpPr>
        <p:spPr>
          <a:xfrm>
            <a:off x="5198245" y="2661850"/>
            <a:ext cx="1529925" cy="270823"/>
          </a:xfrm>
          <a:prstGeom prst="curvedConnector4">
            <a:avLst>
              <a:gd name="adj1" fmla="val 14701"/>
              <a:gd name="adj2" fmla="val 269324"/>
            </a:avLst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urved Connector 63"/>
          <p:cNvCxnSpPr>
            <a:stCxn id="27" idx="2"/>
            <a:endCxn id="11" idx="2"/>
          </p:cNvCxnSpPr>
          <p:nvPr/>
        </p:nvCxnSpPr>
        <p:spPr>
          <a:xfrm rot="16200000" flipH="1">
            <a:off x="6719277" y="2037079"/>
            <a:ext cx="48491" cy="1759860"/>
          </a:xfrm>
          <a:prstGeom prst="curvedConnector3">
            <a:avLst>
              <a:gd name="adj1" fmla="val 571428"/>
            </a:avLst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469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Equality with UF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52666" y="1434571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89121" y="1434571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86586" y="1434571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493127" y="1434571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02596" y="2477184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f(x)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80345" y="2563341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f(z)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60399" y="2571923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g(t)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261237" y="3641197"/>
            <a:ext cx="724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f(g(t))</a:t>
            </a:r>
            <a:endParaRPr lang="en-US" dirty="0"/>
          </a:p>
        </p:txBody>
      </p:sp>
      <p:cxnSp>
        <p:nvCxnSpPr>
          <p:cNvPr id="22" name="Straight Connector 21"/>
          <p:cNvCxnSpPr>
            <a:stCxn id="11" idx="1"/>
            <a:endCxn id="7" idx="3"/>
          </p:cNvCxnSpPr>
          <p:nvPr/>
        </p:nvCxnSpPr>
        <p:spPr>
          <a:xfrm flipH="1" flipV="1">
            <a:off x="6862624" y="1619237"/>
            <a:ext cx="497775" cy="113735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6" idx="1"/>
            <a:endCxn id="5" idx="3"/>
          </p:cNvCxnSpPr>
          <p:nvPr/>
        </p:nvCxnSpPr>
        <p:spPr>
          <a:xfrm flipH="1">
            <a:off x="5036718" y="1619237"/>
            <a:ext cx="65240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613363" y="2523432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f(y)</a:t>
            </a:r>
            <a:endParaRPr lang="en-US" dirty="0"/>
          </a:p>
        </p:txBody>
      </p:sp>
      <p:cxnSp>
        <p:nvCxnSpPr>
          <p:cNvPr id="29" name="Straight Connector 28"/>
          <p:cNvCxnSpPr>
            <a:stCxn id="6" idx="3"/>
            <a:endCxn id="7" idx="1"/>
          </p:cNvCxnSpPr>
          <p:nvPr/>
        </p:nvCxnSpPr>
        <p:spPr>
          <a:xfrm>
            <a:off x="5977983" y="1619237"/>
            <a:ext cx="60860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596797" y="3481989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f(f(x))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490998" y="4452292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f(f(f(x)))</a:t>
            </a:r>
            <a:endParaRPr lang="en-US" dirty="0"/>
          </a:p>
        </p:txBody>
      </p:sp>
      <p:cxnSp>
        <p:nvCxnSpPr>
          <p:cNvPr id="43" name="Curved Connector 42"/>
          <p:cNvCxnSpPr>
            <a:stCxn id="9" idx="1"/>
            <a:endCxn id="38" idx="1"/>
          </p:cNvCxnSpPr>
          <p:nvPr/>
        </p:nvCxnSpPr>
        <p:spPr>
          <a:xfrm rot="10800000" flipV="1">
            <a:off x="4490998" y="2661850"/>
            <a:ext cx="211598" cy="1975108"/>
          </a:xfrm>
          <a:prstGeom prst="curvedConnector3">
            <a:avLst>
              <a:gd name="adj1" fmla="val 451276"/>
            </a:avLst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5" idx="2"/>
            <a:endCxn id="9" idx="0"/>
          </p:cNvCxnSpPr>
          <p:nvPr/>
        </p:nvCxnSpPr>
        <p:spPr>
          <a:xfrm>
            <a:off x="4894692" y="1803903"/>
            <a:ext cx="55729" cy="673281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9" idx="2"/>
            <a:endCxn id="34" idx="0"/>
          </p:cNvCxnSpPr>
          <p:nvPr/>
        </p:nvCxnSpPr>
        <p:spPr>
          <a:xfrm flipH="1">
            <a:off x="4950420" y="2846516"/>
            <a:ext cx="1" cy="635473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34" idx="2"/>
            <a:endCxn id="38" idx="0"/>
          </p:cNvCxnSpPr>
          <p:nvPr/>
        </p:nvCxnSpPr>
        <p:spPr>
          <a:xfrm flipH="1">
            <a:off x="4950419" y="3851321"/>
            <a:ext cx="1" cy="600971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6" idx="2"/>
            <a:endCxn id="27" idx="0"/>
          </p:cNvCxnSpPr>
          <p:nvPr/>
        </p:nvCxnSpPr>
        <p:spPr>
          <a:xfrm>
            <a:off x="5833552" y="1803903"/>
            <a:ext cx="30040" cy="719529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7" idx="2"/>
            <a:endCxn id="10" idx="0"/>
          </p:cNvCxnSpPr>
          <p:nvPr/>
        </p:nvCxnSpPr>
        <p:spPr>
          <a:xfrm>
            <a:off x="6724605" y="1803903"/>
            <a:ext cx="3565" cy="759438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8" idx="2"/>
            <a:endCxn id="11" idx="0"/>
          </p:cNvCxnSpPr>
          <p:nvPr/>
        </p:nvCxnSpPr>
        <p:spPr>
          <a:xfrm flipH="1">
            <a:off x="7623452" y="1803903"/>
            <a:ext cx="480" cy="76802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1" idx="2"/>
            <a:endCxn id="12" idx="0"/>
          </p:cNvCxnSpPr>
          <p:nvPr/>
        </p:nvCxnSpPr>
        <p:spPr>
          <a:xfrm>
            <a:off x="7623452" y="2941255"/>
            <a:ext cx="0" cy="699942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stCxn id="9" idx="3"/>
            <a:endCxn id="10" idx="2"/>
          </p:cNvCxnSpPr>
          <p:nvPr/>
        </p:nvCxnSpPr>
        <p:spPr>
          <a:xfrm>
            <a:off x="5198245" y="2661850"/>
            <a:ext cx="1529925" cy="270823"/>
          </a:xfrm>
          <a:prstGeom prst="curvedConnector4">
            <a:avLst>
              <a:gd name="adj1" fmla="val 13985"/>
              <a:gd name="adj2" fmla="val 269324"/>
            </a:avLst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urved Connector 63"/>
          <p:cNvCxnSpPr>
            <a:stCxn id="27" idx="2"/>
            <a:endCxn id="11" idx="2"/>
          </p:cNvCxnSpPr>
          <p:nvPr/>
        </p:nvCxnSpPr>
        <p:spPr>
          <a:xfrm rot="16200000" flipH="1">
            <a:off x="6719277" y="2037079"/>
            <a:ext cx="48491" cy="1759860"/>
          </a:xfrm>
          <a:prstGeom prst="curvedConnector3">
            <a:avLst>
              <a:gd name="adj1" fmla="val 571428"/>
            </a:avLst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9" idx="3"/>
            <a:endCxn id="27" idx="1"/>
          </p:cNvCxnSpPr>
          <p:nvPr/>
        </p:nvCxnSpPr>
        <p:spPr>
          <a:xfrm>
            <a:off x="5198245" y="2661850"/>
            <a:ext cx="415118" cy="4624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991058" y="1976638"/>
            <a:ext cx="196560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x=y</a:t>
            </a:r>
          </a:p>
          <a:p>
            <a:r>
              <a:rPr lang="en-US" sz="2400" dirty="0" smtClean="0"/>
              <a:t>y=z</a:t>
            </a:r>
          </a:p>
          <a:p>
            <a:r>
              <a:rPr lang="en-US" sz="2400" dirty="0" smtClean="0"/>
              <a:t>f(x)=f(z)</a:t>
            </a:r>
          </a:p>
          <a:p>
            <a:r>
              <a:rPr lang="en-US" sz="2400" dirty="0" smtClean="0"/>
              <a:t>g(t)=z</a:t>
            </a:r>
          </a:p>
          <a:p>
            <a:r>
              <a:rPr lang="en-US" sz="2400" dirty="0"/>
              <a:t>f(y) = g(t)</a:t>
            </a:r>
          </a:p>
          <a:p>
            <a:r>
              <a:rPr lang="en-US" sz="2400" dirty="0" smtClean="0"/>
              <a:t>f(x) != f(f(f(x)))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5006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Equality with UF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69091" y="1434571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05546" y="1434571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03011" y="1434571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509552" y="1434571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19021" y="2477184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f(x)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96770" y="2563341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f(z)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76824" y="2571923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g(t)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277662" y="3641197"/>
            <a:ext cx="724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f(g(t))</a:t>
            </a:r>
            <a:endParaRPr lang="en-US" dirty="0"/>
          </a:p>
        </p:txBody>
      </p:sp>
      <p:cxnSp>
        <p:nvCxnSpPr>
          <p:cNvPr id="22" name="Straight Connector 21"/>
          <p:cNvCxnSpPr>
            <a:stCxn id="11" idx="1"/>
            <a:endCxn id="7" idx="3"/>
          </p:cNvCxnSpPr>
          <p:nvPr/>
        </p:nvCxnSpPr>
        <p:spPr>
          <a:xfrm flipH="1" flipV="1">
            <a:off x="6879049" y="1619237"/>
            <a:ext cx="497775" cy="113735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6" idx="1"/>
            <a:endCxn id="5" idx="3"/>
          </p:cNvCxnSpPr>
          <p:nvPr/>
        </p:nvCxnSpPr>
        <p:spPr>
          <a:xfrm flipH="1">
            <a:off x="5053143" y="1619237"/>
            <a:ext cx="65240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629788" y="2523432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f(y)</a:t>
            </a:r>
            <a:endParaRPr lang="en-US" dirty="0"/>
          </a:p>
        </p:txBody>
      </p:sp>
      <p:cxnSp>
        <p:nvCxnSpPr>
          <p:cNvPr id="29" name="Straight Connector 28"/>
          <p:cNvCxnSpPr>
            <a:stCxn id="6" idx="3"/>
            <a:endCxn id="7" idx="1"/>
          </p:cNvCxnSpPr>
          <p:nvPr/>
        </p:nvCxnSpPr>
        <p:spPr>
          <a:xfrm>
            <a:off x="5994408" y="1619237"/>
            <a:ext cx="60860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613222" y="3481989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f(f(x))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507423" y="4452292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f(f(f(x)))</a:t>
            </a:r>
            <a:endParaRPr lang="en-US" dirty="0"/>
          </a:p>
        </p:txBody>
      </p:sp>
      <p:cxnSp>
        <p:nvCxnSpPr>
          <p:cNvPr id="43" name="Curved Connector 42"/>
          <p:cNvCxnSpPr>
            <a:stCxn id="9" idx="1"/>
            <a:endCxn id="38" idx="1"/>
          </p:cNvCxnSpPr>
          <p:nvPr/>
        </p:nvCxnSpPr>
        <p:spPr>
          <a:xfrm rot="10800000" flipV="1">
            <a:off x="4507423" y="2661850"/>
            <a:ext cx="211598" cy="1975108"/>
          </a:xfrm>
          <a:prstGeom prst="curvedConnector3">
            <a:avLst>
              <a:gd name="adj1" fmla="val 451276"/>
            </a:avLst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5" idx="2"/>
            <a:endCxn id="9" idx="0"/>
          </p:cNvCxnSpPr>
          <p:nvPr/>
        </p:nvCxnSpPr>
        <p:spPr>
          <a:xfrm>
            <a:off x="4911117" y="1803903"/>
            <a:ext cx="55729" cy="673281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9" idx="2"/>
            <a:endCxn id="34" idx="0"/>
          </p:cNvCxnSpPr>
          <p:nvPr/>
        </p:nvCxnSpPr>
        <p:spPr>
          <a:xfrm flipH="1">
            <a:off x="4966845" y="2846516"/>
            <a:ext cx="1" cy="635473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34" idx="2"/>
            <a:endCxn id="38" idx="0"/>
          </p:cNvCxnSpPr>
          <p:nvPr/>
        </p:nvCxnSpPr>
        <p:spPr>
          <a:xfrm flipH="1">
            <a:off x="4966844" y="3851321"/>
            <a:ext cx="1" cy="600971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6" idx="2"/>
            <a:endCxn id="27" idx="0"/>
          </p:cNvCxnSpPr>
          <p:nvPr/>
        </p:nvCxnSpPr>
        <p:spPr>
          <a:xfrm>
            <a:off x="5849977" y="1803903"/>
            <a:ext cx="30040" cy="719529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7" idx="2"/>
            <a:endCxn id="10" idx="0"/>
          </p:cNvCxnSpPr>
          <p:nvPr/>
        </p:nvCxnSpPr>
        <p:spPr>
          <a:xfrm>
            <a:off x="6741030" y="1803903"/>
            <a:ext cx="3565" cy="759438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8" idx="2"/>
            <a:endCxn id="11" idx="0"/>
          </p:cNvCxnSpPr>
          <p:nvPr/>
        </p:nvCxnSpPr>
        <p:spPr>
          <a:xfrm flipH="1">
            <a:off x="7639877" y="1803903"/>
            <a:ext cx="480" cy="76802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1" idx="2"/>
            <a:endCxn id="12" idx="0"/>
          </p:cNvCxnSpPr>
          <p:nvPr/>
        </p:nvCxnSpPr>
        <p:spPr>
          <a:xfrm>
            <a:off x="7639877" y="2941255"/>
            <a:ext cx="0" cy="699942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stCxn id="9" idx="3"/>
            <a:endCxn id="10" idx="2"/>
          </p:cNvCxnSpPr>
          <p:nvPr/>
        </p:nvCxnSpPr>
        <p:spPr>
          <a:xfrm>
            <a:off x="5214670" y="2661850"/>
            <a:ext cx="1529925" cy="270823"/>
          </a:xfrm>
          <a:prstGeom prst="curvedConnector4">
            <a:avLst>
              <a:gd name="adj1" fmla="val 14701"/>
              <a:gd name="adj2" fmla="val 269324"/>
            </a:avLst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urved Connector 63"/>
          <p:cNvCxnSpPr>
            <a:stCxn id="27" idx="2"/>
            <a:endCxn id="11" idx="2"/>
          </p:cNvCxnSpPr>
          <p:nvPr/>
        </p:nvCxnSpPr>
        <p:spPr>
          <a:xfrm rot="16200000" flipH="1">
            <a:off x="6735702" y="2037079"/>
            <a:ext cx="48491" cy="1759860"/>
          </a:xfrm>
          <a:prstGeom prst="curvedConnector3">
            <a:avLst>
              <a:gd name="adj1" fmla="val 571428"/>
            </a:avLst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9" idx="3"/>
            <a:endCxn id="27" idx="1"/>
          </p:cNvCxnSpPr>
          <p:nvPr/>
        </p:nvCxnSpPr>
        <p:spPr>
          <a:xfrm>
            <a:off x="5214670" y="2661850"/>
            <a:ext cx="415118" cy="4624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>
            <a:stCxn id="9" idx="3"/>
            <a:endCxn id="12" idx="1"/>
          </p:cNvCxnSpPr>
          <p:nvPr/>
        </p:nvCxnSpPr>
        <p:spPr>
          <a:xfrm>
            <a:off x="5214670" y="2661850"/>
            <a:ext cx="2062992" cy="1164013"/>
          </a:xfrm>
          <a:prstGeom prst="curvedConnector3">
            <a:avLst>
              <a:gd name="adj1" fmla="val 6738"/>
            </a:avLst>
          </a:prstGeom>
          <a:ln w="28575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991058" y="1976638"/>
            <a:ext cx="196560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x=y</a:t>
            </a:r>
          </a:p>
          <a:p>
            <a:r>
              <a:rPr lang="en-US" sz="2400" dirty="0" smtClean="0"/>
              <a:t>y=z</a:t>
            </a:r>
          </a:p>
          <a:p>
            <a:r>
              <a:rPr lang="en-US" sz="2400" dirty="0" smtClean="0"/>
              <a:t>f(x)=f(z)</a:t>
            </a:r>
          </a:p>
          <a:p>
            <a:r>
              <a:rPr lang="en-US" sz="2400" dirty="0" smtClean="0"/>
              <a:t>g(t)=z</a:t>
            </a:r>
          </a:p>
          <a:p>
            <a:r>
              <a:rPr lang="en-US" sz="2400" dirty="0"/>
              <a:t>f(y) = g(t)</a:t>
            </a:r>
          </a:p>
          <a:p>
            <a:r>
              <a:rPr lang="en-US" sz="2400" dirty="0" smtClean="0"/>
              <a:t>f(x) != f(f(f(x)))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7859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language of expressions and predicates over those expressions where we have a satisfiability procedure for conjunctions over predicates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4885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Equality with UF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58141" y="1434571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94596" y="1434571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92061" y="1434571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498602" y="1434571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08071" y="2477184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f(x)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85820" y="2563341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f(z)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65874" y="2571923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g(t)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266712" y="3641197"/>
            <a:ext cx="724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f(g(t))</a:t>
            </a:r>
            <a:endParaRPr lang="en-US" dirty="0"/>
          </a:p>
        </p:txBody>
      </p:sp>
      <p:cxnSp>
        <p:nvCxnSpPr>
          <p:cNvPr id="22" name="Straight Connector 21"/>
          <p:cNvCxnSpPr>
            <a:stCxn id="11" idx="1"/>
            <a:endCxn id="7" idx="3"/>
          </p:cNvCxnSpPr>
          <p:nvPr/>
        </p:nvCxnSpPr>
        <p:spPr>
          <a:xfrm flipH="1" flipV="1">
            <a:off x="6868099" y="1619237"/>
            <a:ext cx="497775" cy="113735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6" idx="1"/>
            <a:endCxn id="5" idx="3"/>
          </p:cNvCxnSpPr>
          <p:nvPr/>
        </p:nvCxnSpPr>
        <p:spPr>
          <a:xfrm flipH="1">
            <a:off x="5042193" y="1619237"/>
            <a:ext cx="65240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618838" y="2523432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f(y)</a:t>
            </a:r>
            <a:endParaRPr lang="en-US" dirty="0"/>
          </a:p>
        </p:txBody>
      </p:sp>
      <p:cxnSp>
        <p:nvCxnSpPr>
          <p:cNvPr id="29" name="Straight Connector 28"/>
          <p:cNvCxnSpPr>
            <a:stCxn id="6" idx="3"/>
            <a:endCxn id="7" idx="1"/>
          </p:cNvCxnSpPr>
          <p:nvPr/>
        </p:nvCxnSpPr>
        <p:spPr>
          <a:xfrm>
            <a:off x="5983458" y="1619237"/>
            <a:ext cx="60860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602272" y="3481989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f(f(x))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496473" y="4452292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f(f(f(x)))</a:t>
            </a:r>
            <a:endParaRPr lang="en-US" dirty="0"/>
          </a:p>
        </p:txBody>
      </p:sp>
      <p:cxnSp>
        <p:nvCxnSpPr>
          <p:cNvPr id="43" name="Curved Connector 42"/>
          <p:cNvCxnSpPr>
            <a:stCxn id="9" idx="1"/>
            <a:endCxn id="38" idx="1"/>
          </p:cNvCxnSpPr>
          <p:nvPr/>
        </p:nvCxnSpPr>
        <p:spPr>
          <a:xfrm rot="10800000" flipV="1">
            <a:off x="4496473" y="2661850"/>
            <a:ext cx="211598" cy="1975108"/>
          </a:xfrm>
          <a:prstGeom prst="curvedConnector3">
            <a:avLst>
              <a:gd name="adj1" fmla="val 451276"/>
            </a:avLst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5" idx="2"/>
            <a:endCxn id="9" idx="0"/>
          </p:cNvCxnSpPr>
          <p:nvPr/>
        </p:nvCxnSpPr>
        <p:spPr>
          <a:xfrm>
            <a:off x="4900167" y="1803903"/>
            <a:ext cx="55729" cy="673281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9" idx="2"/>
            <a:endCxn id="34" idx="0"/>
          </p:cNvCxnSpPr>
          <p:nvPr/>
        </p:nvCxnSpPr>
        <p:spPr>
          <a:xfrm flipH="1">
            <a:off x="4955895" y="2846516"/>
            <a:ext cx="1" cy="635473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34" idx="2"/>
            <a:endCxn id="38" idx="0"/>
          </p:cNvCxnSpPr>
          <p:nvPr/>
        </p:nvCxnSpPr>
        <p:spPr>
          <a:xfrm flipH="1">
            <a:off x="4955894" y="3851321"/>
            <a:ext cx="1" cy="600971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6" idx="2"/>
            <a:endCxn id="27" idx="0"/>
          </p:cNvCxnSpPr>
          <p:nvPr/>
        </p:nvCxnSpPr>
        <p:spPr>
          <a:xfrm>
            <a:off x="5839027" y="1803903"/>
            <a:ext cx="30040" cy="719529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7" idx="2"/>
            <a:endCxn id="10" idx="0"/>
          </p:cNvCxnSpPr>
          <p:nvPr/>
        </p:nvCxnSpPr>
        <p:spPr>
          <a:xfrm>
            <a:off x="6730080" y="1803903"/>
            <a:ext cx="3565" cy="759438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8" idx="2"/>
            <a:endCxn id="11" idx="0"/>
          </p:cNvCxnSpPr>
          <p:nvPr/>
        </p:nvCxnSpPr>
        <p:spPr>
          <a:xfrm flipH="1">
            <a:off x="7628927" y="1803903"/>
            <a:ext cx="480" cy="76802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1" idx="2"/>
            <a:endCxn id="12" idx="0"/>
          </p:cNvCxnSpPr>
          <p:nvPr/>
        </p:nvCxnSpPr>
        <p:spPr>
          <a:xfrm>
            <a:off x="7628927" y="2941255"/>
            <a:ext cx="0" cy="699942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stCxn id="9" idx="3"/>
            <a:endCxn id="10" idx="2"/>
          </p:cNvCxnSpPr>
          <p:nvPr/>
        </p:nvCxnSpPr>
        <p:spPr>
          <a:xfrm>
            <a:off x="5203720" y="2661850"/>
            <a:ext cx="1529925" cy="270823"/>
          </a:xfrm>
          <a:prstGeom prst="curvedConnector4">
            <a:avLst>
              <a:gd name="adj1" fmla="val 14701"/>
              <a:gd name="adj2" fmla="val 269324"/>
            </a:avLst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urved Connector 63"/>
          <p:cNvCxnSpPr>
            <a:stCxn id="27" idx="2"/>
            <a:endCxn id="11" idx="2"/>
          </p:cNvCxnSpPr>
          <p:nvPr/>
        </p:nvCxnSpPr>
        <p:spPr>
          <a:xfrm rot="16200000" flipH="1">
            <a:off x="6724752" y="2037079"/>
            <a:ext cx="48491" cy="1759860"/>
          </a:xfrm>
          <a:prstGeom prst="curvedConnector3">
            <a:avLst>
              <a:gd name="adj1" fmla="val 571428"/>
            </a:avLst>
          </a:prstGeom>
          <a:ln w="762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9" idx="3"/>
            <a:endCxn id="27" idx="1"/>
          </p:cNvCxnSpPr>
          <p:nvPr/>
        </p:nvCxnSpPr>
        <p:spPr>
          <a:xfrm>
            <a:off x="5203720" y="2661850"/>
            <a:ext cx="415118" cy="46248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>
            <a:stCxn id="9" idx="3"/>
            <a:endCxn id="12" idx="1"/>
          </p:cNvCxnSpPr>
          <p:nvPr/>
        </p:nvCxnSpPr>
        <p:spPr>
          <a:xfrm>
            <a:off x="5203720" y="2661850"/>
            <a:ext cx="2062992" cy="1164013"/>
          </a:xfrm>
          <a:prstGeom prst="curvedConnector3">
            <a:avLst>
              <a:gd name="adj1" fmla="val 6738"/>
            </a:avLst>
          </a:prstGeom>
          <a:ln w="28575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/>
          <p:cNvCxnSpPr>
            <a:stCxn id="9" idx="1"/>
            <a:endCxn id="34" idx="1"/>
          </p:cNvCxnSpPr>
          <p:nvPr/>
        </p:nvCxnSpPr>
        <p:spPr>
          <a:xfrm rot="10800000" flipV="1">
            <a:off x="4602273" y="2661849"/>
            <a:ext cx="105799" cy="1004805"/>
          </a:xfrm>
          <a:prstGeom prst="curvedConnector3">
            <a:avLst>
              <a:gd name="adj1" fmla="val 316070"/>
            </a:avLst>
          </a:prstGeom>
          <a:ln w="28575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991058" y="1976638"/>
            <a:ext cx="196560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x=y</a:t>
            </a:r>
          </a:p>
          <a:p>
            <a:r>
              <a:rPr lang="en-US" sz="2400" dirty="0" smtClean="0"/>
              <a:t>y=z</a:t>
            </a:r>
          </a:p>
          <a:p>
            <a:r>
              <a:rPr lang="en-US" sz="2400" dirty="0" smtClean="0"/>
              <a:t>f(x)=f(z)</a:t>
            </a:r>
          </a:p>
          <a:p>
            <a:r>
              <a:rPr lang="en-US" sz="2400" dirty="0" smtClean="0"/>
              <a:t>g(t)=z</a:t>
            </a:r>
          </a:p>
          <a:p>
            <a:r>
              <a:rPr lang="en-US" sz="2400" dirty="0"/>
              <a:t>f(y) = g(t)</a:t>
            </a:r>
          </a:p>
          <a:p>
            <a:r>
              <a:rPr lang="en-US" sz="2400" dirty="0" smtClean="0"/>
              <a:t>f(x) != f(f(f(x)))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3281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Equality with UF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63616" y="1434571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00071" y="1434571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97536" y="1434571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504077" y="1434571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13546" y="2477184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f(x)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91295" y="2563341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f(z)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71349" y="2571923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g(t)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272187" y="3641197"/>
            <a:ext cx="724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f(g(t))</a:t>
            </a:r>
            <a:endParaRPr lang="en-US" dirty="0"/>
          </a:p>
        </p:txBody>
      </p:sp>
      <p:cxnSp>
        <p:nvCxnSpPr>
          <p:cNvPr id="22" name="Straight Connector 21"/>
          <p:cNvCxnSpPr>
            <a:stCxn id="11" idx="1"/>
            <a:endCxn id="7" idx="3"/>
          </p:cNvCxnSpPr>
          <p:nvPr/>
        </p:nvCxnSpPr>
        <p:spPr>
          <a:xfrm flipH="1" flipV="1">
            <a:off x="6873574" y="1619237"/>
            <a:ext cx="497775" cy="113735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6" idx="1"/>
            <a:endCxn id="5" idx="3"/>
          </p:cNvCxnSpPr>
          <p:nvPr/>
        </p:nvCxnSpPr>
        <p:spPr>
          <a:xfrm flipH="1">
            <a:off x="5047668" y="1619237"/>
            <a:ext cx="65240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624313" y="2523432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f(y)</a:t>
            </a:r>
            <a:endParaRPr lang="en-US" dirty="0"/>
          </a:p>
        </p:txBody>
      </p:sp>
      <p:cxnSp>
        <p:nvCxnSpPr>
          <p:cNvPr id="29" name="Straight Connector 28"/>
          <p:cNvCxnSpPr>
            <a:stCxn id="6" idx="3"/>
            <a:endCxn id="7" idx="1"/>
          </p:cNvCxnSpPr>
          <p:nvPr/>
        </p:nvCxnSpPr>
        <p:spPr>
          <a:xfrm>
            <a:off x="5988933" y="1619237"/>
            <a:ext cx="60860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607747" y="3481989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f(f(x))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501948" y="4452292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f(f(f(x)))</a:t>
            </a:r>
            <a:endParaRPr lang="en-US" dirty="0"/>
          </a:p>
        </p:txBody>
      </p:sp>
      <p:cxnSp>
        <p:nvCxnSpPr>
          <p:cNvPr id="43" name="Curved Connector 42"/>
          <p:cNvCxnSpPr>
            <a:stCxn id="9" idx="1"/>
            <a:endCxn id="38" idx="1"/>
          </p:cNvCxnSpPr>
          <p:nvPr/>
        </p:nvCxnSpPr>
        <p:spPr>
          <a:xfrm rot="10800000" flipV="1">
            <a:off x="4501948" y="2661850"/>
            <a:ext cx="211598" cy="1975108"/>
          </a:xfrm>
          <a:prstGeom prst="curvedConnector3">
            <a:avLst>
              <a:gd name="adj1" fmla="val 451276"/>
            </a:avLst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5" idx="2"/>
            <a:endCxn id="9" idx="0"/>
          </p:cNvCxnSpPr>
          <p:nvPr/>
        </p:nvCxnSpPr>
        <p:spPr>
          <a:xfrm>
            <a:off x="4905642" y="1803903"/>
            <a:ext cx="55729" cy="673281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9" idx="2"/>
            <a:endCxn id="34" idx="0"/>
          </p:cNvCxnSpPr>
          <p:nvPr/>
        </p:nvCxnSpPr>
        <p:spPr>
          <a:xfrm flipH="1">
            <a:off x="4961370" y="2846516"/>
            <a:ext cx="1" cy="635473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34" idx="2"/>
            <a:endCxn id="38" idx="0"/>
          </p:cNvCxnSpPr>
          <p:nvPr/>
        </p:nvCxnSpPr>
        <p:spPr>
          <a:xfrm flipH="1">
            <a:off x="4961369" y="3851321"/>
            <a:ext cx="1" cy="600971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6" idx="2"/>
            <a:endCxn id="27" idx="0"/>
          </p:cNvCxnSpPr>
          <p:nvPr/>
        </p:nvCxnSpPr>
        <p:spPr>
          <a:xfrm>
            <a:off x="5844502" y="1803903"/>
            <a:ext cx="30040" cy="719529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7" idx="2"/>
            <a:endCxn id="10" idx="0"/>
          </p:cNvCxnSpPr>
          <p:nvPr/>
        </p:nvCxnSpPr>
        <p:spPr>
          <a:xfrm>
            <a:off x="6735555" y="1803903"/>
            <a:ext cx="3565" cy="759438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8" idx="2"/>
            <a:endCxn id="11" idx="0"/>
          </p:cNvCxnSpPr>
          <p:nvPr/>
        </p:nvCxnSpPr>
        <p:spPr>
          <a:xfrm flipH="1">
            <a:off x="7634402" y="1803903"/>
            <a:ext cx="480" cy="76802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1" idx="2"/>
            <a:endCxn id="12" idx="0"/>
          </p:cNvCxnSpPr>
          <p:nvPr/>
        </p:nvCxnSpPr>
        <p:spPr>
          <a:xfrm>
            <a:off x="7634402" y="2941255"/>
            <a:ext cx="0" cy="699942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stCxn id="9" idx="3"/>
            <a:endCxn id="10" idx="2"/>
          </p:cNvCxnSpPr>
          <p:nvPr/>
        </p:nvCxnSpPr>
        <p:spPr>
          <a:xfrm>
            <a:off x="5209195" y="2661850"/>
            <a:ext cx="1529925" cy="270823"/>
          </a:xfrm>
          <a:prstGeom prst="curvedConnector4">
            <a:avLst>
              <a:gd name="adj1" fmla="val 14701"/>
              <a:gd name="adj2" fmla="val 269324"/>
            </a:avLst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urved Connector 63"/>
          <p:cNvCxnSpPr>
            <a:stCxn id="27" idx="2"/>
            <a:endCxn id="11" idx="2"/>
          </p:cNvCxnSpPr>
          <p:nvPr/>
        </p:nvCxnSpPr>
        <p:spPr>
          <a:xfrm rot="16200000" flipH="1">
            <a:off x="6730227" y="2037079"/>
            <a:ext cx="48491" cy="1759860"/>
          </a:xfrm>
          <a:prstGeom prst="curvedConnector3">
            <a:avLst>
              <a:gd name="adj1" fmla="val 571428"/>
            </a:avLst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9" idx="3"/>
            <a:endCxn id="27" idx="1"/>
          </p:cNvCxnSpPr>
          <p:nvPr/>
        </p:nvCxnSpPr>
        <p:spPr>
          <a:xfrm>
            <a:off x="5209195" y="2661850"/>
            <a:ext cx="415118" cy="4624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>
            <a:stCxn id="9" idx="3"/>
            <a:endCxn id="12" idx="1"/>
          </p:cNvCxnSpPr>
          <p:nvPr/>
        </p:nvCxnSpPr>
        <p:spPr>
          <a:xfrm>
            <a:off x="5209195" y="2661850"/>
            <a:ext cx="2062992" cy="1164013"/>
          </a:xfrm>
          <a:prstGeom prst="curvedConnector3">
            <a:avLst>
              <a:gd name="adj1" fmla="val 6738"/>
            </a:avLst>
          </a:prstGeom>
          <a:ln w="28575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/>
          <p:cNvCxnSpPr>
            <a:stCxn id="9" idx="1"/>
            <a:endCxn id="34" idx="1"/>
          </p:cNvCxnSpPr>
          <p:nvPr/>
        </p:nvCxnSpPr>
        <p:spPr>
          <a:xfrm rot="10800000" flipV="1">
            <a:off x="4607748" y="2661849"/>
            <a:ext cx="105799" cy="1004805"/>
          </a:xfrm>
          <a:prstGeom prst="curvedConnector3">
            <a:avLst>
              <a:gd name="adj1" fmla="val 316070"/>
            </a:avLst>
          </a:prstGeom>
          <a:ln w="7620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/>
          <p:cNvCxnSpPr>
            <a:stCxn id="34" idx="3"/>
            <a:endCxn id="38" idx="3"/>
          </p:cNvCxnSpPr>
          <p:nvPr/>
        </p:nvCxnSpPr>
        <p:spPr>
          <a:xfrm>
            <a:off x="5314992" y="3666655"/>
            <a:ext cx="105797" cy="970303"/>
          </a:xfrm>
          <a:prstGeom prst="curvedConnector3">
            <a:avLst>
              <a:gd name="adj1" fmla="val 316074"/>
            </a:avLst>
          </a:prstGeom>
          <a:ln w="28575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991058" y="1976638"/>
            <a:ext cx="196560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x=y</a:t>
            </a:r>
          </a:p>
          <a:p>
            <a:r>
              <a:rPr lang="en-US" sz="2400" dirty="0" smtClean="0"/>
              <a:t>y=z</a:t>
            </a:r>
          </a:p>
          <a:p>
            <a:r>
              <a:rPr lang="en-US" sz="2400" dirty="0" smtClean="0"/>
              <a:t>f(x)=f(z)</a:t>
            </a:r>
          </a:p>
          <a:p>
            <a:r>
              <a:rPr lang="en-US" sz="2400" dirty="0" smtClean="0"/>
              <a:t>g(t)=z</a:t>
            </a:r>
          </a:p>
          <a:p>
            <a:r>
              <a:rPr lang="en-US" sz="2400" dirty="0"/>
              <a:t>f(y) = g(t)</a:t>
            </a:r>
          </a:p>
          <a:p>
            <a:r>
              <a:rPr lang="en-US" sz="2400" dirty="0" smtClean="0"/>
              <a:t>f(x) != f(f(f(x)))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927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Equality with UF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58141" y="1434571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94596" y="1434571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92061" y="1434571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498602" y="1434571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08071" y="2477184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f(x)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85820" y="2563341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f(z)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65874" y="2571923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g(t)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266712" y="3641197"/>
            <a:ext cx="724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f(g(t))</a:t>
            </a:r>
            <a:endParaRPr lang="en-US" dirty="0"/>
          </a:p>
        </p:txBody>
      </p:sp>
      <p:cxnSp>
        <p:nvCxnSpPr>
          <p:cNvPr id="22" name="Straight Connector 21"/>
          <p:cNvCxnSpPr>
            <a:stCxn id="11" idx="1"/>
            <a:endCxn id="7" idx="3"/>
          </p:cNvCxnSpPr>
          <p:nvPr/>
        </p:nvCxnSpPr>
        <p:spPr>
          <a:xfrm flipH="1" flipV="1">
            <a:off x="6868099" y="1619237"/>
            <a:ext cx="497775" cy="113735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6" idx="1"/>
            <a:endCxn id="5" idx="3"/>
          </p:cNvCxnSpPr>
          <p:nvPr/>
        </p:nvCxnSpPr>
        <p:spPr>
          <a:xfrm flipH="1">
            <a:off x="5042193" y="1619237"/>
            <a:ext cx="65240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618838" y="2523432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f(y)</a:t>
            </a:r>
            <a:endParaRPr lang="en-US" dirty="0"/>
          </a:p>
        </p:txBody>
      </p:sp>
      <p:cxnSp>
        <p:nvCxnSpPr>
          <p:cNvPr id="29" name="Straight Connector 28"/>
          <p:cNvCxnSpPr>
            <a:stCxn id="6" idx="3"/>
            <a:endCxn id="7" idx="1"/>
          </p:cNvCxnSpPr>
          <p:nvPr/>
        </p:nvCxnSpPr>
        <p:spPr>
          <a:xfrm>
            <a:off x="5983458" y="1619237"/>
            <a:ext cx="60860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602272" y="3481989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f(f(x))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496473" y="4452292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f(f(f(x)))</a:t>
            </a:r>
            <a:endParaRPr lang="en-US" dirty="0"/>
          </a:p>
        </p:txBody>
      </p:sp>
      <p:cxnSp>
        <p:nvCxnSpPr>
          <p:cNvPr id="43" name="Curved Connector 42"/>
          <p:cNvCxnSpPr>
            <a:stCxn id="9" idx="1"/>
            <a:endCxn id="38" idx="1"/>
          </p:cNvCxnSpPr>
          <p:nvPr/>
        </p:nvCxnSpPr>
        <p:spPr>
          <a:xfrm rot="10800000" flipV="1">
            <a:off x="4496473" y="2661850"/>
            <a:ext cx="211598" cy="1975108"/>
          </a:xfrm>
          <a:prstGeom prst="curvedConnector3">
            <a:avLst>
              <a:gd name="adj1" fmla="val 451276"/>
            </a:avLst>
          </a:prstGeom>
          <a:ln w="7620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5" idx="2"/>
            <a:endCxn id="9" idx="0"/>
          </p:cNvCxnSpPr>
          <p:nvPr/>
        </p:nvCxnSpPr>
        <p:spPr>
          <a:xfrm>
            <a:off x="4900167" y="1803903"/>
            <a:ext cx="55729" cy="673281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9" idx="2"/>
            <a:endCxn id="34" idx="0"/>
          </p:cNvCxnSpPr>
          <p:nvPr/>
        </p:nvCxnSpPr>
        <p:spPr>
          <a:xfrm flipH="1">
            <a:off x="4955895" y="2846516"/>
            <a:ext cx="1" cy="635473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34" idx="2"/>
            <a:endCxn id="38" idx="0"/>
          </p:cNvCxnSpPr>
          <p:nvPr/>
        </p:nvCxnSpPr>
        <p:spPr>
          <a:xfrm flipH="1">
            <a:off x="4955894" y="3851321"/>
            <a:ext cx="1" cy="600971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6" idx="2"/>
            <a:endCxn id="27" idx="0"/>
          </p:cNvCxnSpPr>
          <p:nvPr/>
        </p:nvCxnSpPr>
        <p:spPr>
          <a:xfrm>
            <a:off x="5839027" y="1803903"/>
            <a:ext cx="30040" cy="719529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7" idx="2"/>
            <a:endCxn id="10" idx="0"/>
          </p:cNvCxnSpPr>
          <p:nvPr/>
        </p:nvCxnSpPr>
        <p:spPr>
          <a:xfrm>
            <a:off x="6730080" y="1803903"/>
            <a:ext cx="3565" cy="759438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8" idx="2"/>
            <a:endCxn id="11" idx="0"/>
          </p:cNvCxnSpPr>
          <p:nvPr/>
        </p:nvCxnSpPr>
        <p:spPr>
          <a:xfrm flipH="1">
            <a:off x="7628927" y="1803903"/>
            <a:ext cx="480" cy="76802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1" idx="2"/>
            <a:endCxn id="12" idx="0"/>
          </p:cNvCxnSpPr>
          <p:nvPr/>
        </p:nvCxnSpPr>
        <p:spPr>
          <a:xfrm>
            <a:off x="7628927" y="2941255"/>
            <a:ext cx="0" cy="699942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stCxn id="9" idx="3"/>
            <a:endCxn id="10" idx="2"/>
          </p:cNvCxnSpPr>
          <p:nvPr/>
        </p:nvCxnSpPr>
        <p:spPr>
          <a:xfrm>
            <a:off x="5203720" y="2661850"/>
            <a:ext cx="1529925" cy="270823"/>
          </a:xfrm>
          <a:prstGeom prst="curvedConnector4">
            <a:avLst>
              <a:gd name="adj1" fmla="val 14701"/>
              <a:gd name="adj2" fmla="val 269324"/>
            </a:avLst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urved Connector 63"/>
          <p:cNvCxnSpPr>
            <a:stCxn id="27" idx="2"/>
            <a:endCxn id="11" idx="2"/>
          </p:cNvCxnSpPr>
          <p:nvPr/>
        </p:nvCxnSpPr>
        <p:spPr>
          <a:xfrm rot="16200000" flipH="1">
            <a:off x="6724752" y="2037079"/>
            <a:ext cx="48491" cy="1759860"/>
          </a:xfrm>
          <a:prstGeom prst="curvedConnector3">
            <a:avLst>
              <a:gd name="adj1" fmla="val 571428"/>
            </a:avLst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9" idx="3"/>
            <a:endCxn id="27" idx="1"/>
          </p:cNvCxnSpPr>
          <p:nvPr/>
        </p:nvCxnSpPr>
        <p:spPr>
          <a:xfrm>
            <a:off x="5203720" y="2661850"/>
            <a:ext cx="415118" cy="4624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>
            <a:stCxn id="9" idx="3"/>
            <a:endCxn id="12" idx="1"/>
          </p:cNvCxnSpPr>
          <p:nvPr/>
        </p:nvCxnSpPr>
        <p:spPr>
          <a:xfrm>
            <a:off x="5203720" y="2661850"/>
            <a:ext cx="2062992" cy="1164013"/>
          </a:xfrm>
          <a:prstGeom prst="curvedConnector3">
            <a:avLst>
              <a:gd name="adj1" fmla="val 6738"/>
            </a:avLst>
          </a:prstGeom>
          <a:ln w="28575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/>
          <p:cNvCxnSpPr>
            <a:stCxn id="9" idx="1"/>
            <a:endCxn id="34" idx="1"/>
          </p:cNvCxnSpPr>
          <p:nvPr/>
        </p:nvCxnSpPr>
        <p:spPr>
          <a:xfrm rot="10800000" flipV="1">
            <a:off x="4602273" y="2661849"/>
            <a:ext cx="105799" cy="1004805"/>
          </a:xfrm>
          <a:prstGeom prst="curvedConnector3">
            <a:avLst>
              <a:gd name="adj1" fmla="val 316070"/>
            </a:avLst>
          </a:prstGeom>
          <a:ln w="7620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/>
          <p:cNvCxnSpPr>
            <a:stCxn id="34" idx="3"/>
            <a:endCxn id="38" idx="3"/>
          </p:cNvCxnSpPr>
          <p:nvPr/>
        </p:nvCxnSpPr>
        <p:spPr>
          <a:xfrm>
            <a:off x="5309517" y="3666655"/>
            <a:ext cx="105797" cy="970303"/>
          </a:xfrm>
          <a:prstGeom prst="curvedConnector3">
            <a:avLst>
              <a:gd name="adj1" fmla="val 316074"/>
            </a:avLst>
          </a:prstGeom>
          <a:ln w="7620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950250" y="5186274"/>
            <a:ext cx="2280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Contradiction!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91058" y="1976638"/>
            <a:ext cx="196560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x=y</a:t>
            </a:r>
          </a:p>
          <a:p>
            <a:r>
              <a:rPr lang="en-US" sz="2400" dirty="0" smtClean="0"/>
              <a:t>y=z</a:t>
            </a:r>
          </a:p>
          <a:p>
            <a:r>
              <a:rPr lang="en-US" sz="2400" dirty="0" smtClean="0"/>
              <a:t>f(x)=f(z)</a:t>
            </a:r>
          </a:p>
          <a:p>
            <a:r>
              <a:rPr lang="en-US" sz="2400" dirty="0" smtClean="0"/>
              <a:t>g(t)=z</a:t>
            </a:r>
          </a:p>
          <a:p>
            <a:r>
              <a:rPr lang="en-US" sz="2400" dirty="0"/>
              <a:t>f(y) = g(t)</a:t>
            </a:r>
          </a:p>
          <a:p>
            <a:r>
              <a:rPr lang="en-US" sz="2400" dirty="0" smtClean="0"/>
              <a:t>f(x) != f(f(f(x)))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1922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Nelson-</a:t>
            </a:r>
            <a:r>
              <a:rPr lang="en-US" dirty="0" err="1" smtClean="0"/>
              <a:t>Oppen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2494" y="1825625"/>
            <a:ext cx="9761306" cy="834448"/>
          </a:xfrm>
        </p:spPr>
        <p:txBody>
          <a:bodyPr/>
          <a:lstStyle/>
          <a:p>
            <a:r>
              <a:rPr lang="en-US" dirty="0" smtClean="0"/>
              <a:t>Two step process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1868" y="3411930"/>
                <a:ext cx="165449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Formula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in mixed theory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868" y="3411930"/>
                <a:ext cx="1654492" cy="646331"/>
              </a:xfrm>
              <a:prstGeom prst="rect">
                <a:avLst/>
              </a:prstGeom>
              <a:blipFill rotWithShape="0">
                <a:blip r:embed="rId2"/>
                <a:stretch>
                  <a:fillRect l="-3321" t="-5660" r="-2583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>
            <a:off x="2856588" y="3130946"/>
            <a:ext cx="1494596" cy="12082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Purification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251412" y="3273430"/>
                <a:ext cx="1992981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Formulas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each in theory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nary>
                      <m:naryPr>
                        <m:chr m:val="⋀"/>
                        <m:subHide m:val="on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412" y="3273430"/>
                <a:ext cx="1992981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2446" t="-3974" r="-21713" b="-58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>
          <a:xfrm>
            <a:off x="8144621" y="3130946"/>
            <a:ext cx="1494596" cy="12082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Equality</a:t>
            </a:r>
            <a:br>
              <a:rPr lang="en-US" dirty="0" smtClean="0"/>
            </a:br>
            <a:r>
              <a:rPr lang="en-US" dirty="0" smtClean="0"/>
              <a:t>Propagation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539448" y="3550429"/>
            <a:ext cx="1181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2248532" y="3423952"/>
            <a:ext cx="315884" cy="6222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9931389" y="3423952"/>
            <a:ext cx="315884" cy="6222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4643356" y="3423952"/>
            <a:ext cx="315884" cy="6222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7536565" y="3423952"/>
            <a:ext cx="315884" cy="6222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17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Break up formula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 smtClean="0"/>
                  <a:t> into a set of formulas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each </a:t>
                </a:r>
                <a:r>
                  <a:rPr lang="en-US" dirty="0"/>
                  <a:t>in theory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>such </a:t>
                </a:r>
                <a:r>
                  <a:rPr lang="en-US" dirty="0" smtClean="0"/>
                  <a:t>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nary>
                      <m:naryPr>
                        <m:chr m:val="⋀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/>
                  <a:t> are </a:t>
                </a:r>
                <a:r>
                  <a:rPr lang="en-US" dirty="0" err="1" smtClean="0">
                    <a:solidFill>
                      <a:schemeClr val="accent2"/>
                    </a:solidFill>
                  </a:rPr>
                  <a:t>equisatisfiable</a:t>
                </a:r>
                <a:endParaRPr lang="en-US" dirty="0">
                  <a:solidFill>
                    <a:schemeClr val="accent2"/>
                  </a:solidFill>
                </a:endParaRPr>
              </a:p>
              <a:p>
                <a:pPr lvl="1"/>
                <a:endParaRPr lang="en-US" dirty="0" smtClean="0"/>
              </a:p>
              <a:p>
                <a:r>
                  <a:rPr lang="en-US" dirty="0" smtClean="0"/>
                  <a:t>Steps</a:t>
                </a:r>
              </a:p>
              <a:p>
                <a:pPr lvl="1"/>
                <a:r>
                  <a:rPr lang="en-US" dirty="0" smtClean="0"/>
                  <a:t>For every expression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 smtClean="0"/>
                  <a:t> belongs to some theory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belongs to a different theory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, replace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d>
                  </m:oMath>
                </a14:m>
                <a:r>
                  <a:rPr lang="en-US" dirty="0"/>
                  <a:t> and add a constraint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b="0" dirty="0" smtClean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b="0" dirty="0" smtClean="0"/>
                  <a:t> is a fresh variable)</a:t>
                </a:r>
              </a:p>
              <a:p>
                <a:pPr lvl="1"/>
                <a:r>
                  <a:rPr lang="en-US" dirty="0"/>
                  <a:t>For every </a:t>
                </a:r>
                <a:r>
                  <a:rPr lang="en-US" dirty="0" smtClean="0"/>
                  <a:t>literal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belongs to some theory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belongs to a different theory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, replace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d>
                  </m:oMath>
                </a14:m>
                <a:r>
                  <a:rPr lang="en-US" dirty="0"/>
                  <a:t> and add a constraint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is a fresh variable)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2241" r="-1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463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i="1" dirty="0" smtClean="0">
                  <a:solidFill>
                    <a:schemeClr val="accent3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i="1" dirty="0" smtClean="0">
                  <a:solidFill>
                    <a:schemeClr val="accent3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>
                  <a:solidFill>
                    <a:schemeClr val="accent3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 smtClean="0">
                  <a:solidFill>
                    <a:schemeClr val="tx2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endParaRPr lang="en-US" dirty="0" smtClean="0">
                  <a:solidFill>
                    <a:schemeClr val="accent3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280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Equality Propagation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8046" y="1391127"/>
            <a:ext cx="9761306" cy="165330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1) Run each UNSAT procedure independently</a:t>
            </a:r>
          </a:p>
          <a:p>
            <a:pPr lvl="1"/>
            <a:r>
              <a:rPr lang="en-US" sz="2000" dirty="0" smtClean="0"/>
              <a:t>If any returns UNSAT we are done</a:t>
            </a:r>
          </a:p>
          <a:p>
            <a:r>
              <a:rPr lang="en-US" sz="2400" dirty="0" smtClean="0"/>
              <a:t>2) Broadcast any equalities that were discovered</a:t>
            </a:r>
          </a:p>
          <a:p>
            <a:pPr lvl="1"/>
            <a:r>
              <a:rPr lang="en-US" sz="2000" dirty="0" smtClean="0"/>
              <a:t>If no new equalities were discovered, return SAT</a:t>
            </a:r>
            <a:endParaRPr 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54700" y="3715149"/>
                <a:ext cx="1956262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solidFill>
                    <a:schemeClr val="accent3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i="1" dirty="0">
                  <a:solidFill>
                    <a:schemeClr val="accent3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3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00" y="3715149"/>
                <a:ext cx="1956262" cy="1477328"/>
              </a:xfrm>
              <a:prstGeom prst="rect">
                <a:avLst/>
              </a:prstGeom>
              <a:blipFill>
                <a:blip r:embed="rId2"/>
                <a:stretch>
                  <a:fillRect b="-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865424" y="495412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31883" y="4954120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7003152" y="4954120"/>
                <a:ext cx="5018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3152" y="4954120"/>
                <a:ext cx="50180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7787363" y="4954120"/>
                <a:ext cx="5071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7363" y="4954120"/>
                <a:ext cx="50712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8576897" y="4954120"/>
                <a:ext cx="5071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6897" y="4954120"/>
                <a:ext cx="50712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9366431" y="4954120"/>
                <a:ext cx="5018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6431" y="4954120"/>
                <a:ext cx="50180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10150642" y="4954120"/>
                <a:ext cx="3764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0642" y="4954120"/>
                <a:ext cx="37644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10809495" y="4954120"/>
                <a:ext cx="3693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9495" y="4954120"/>
                <a:ext cx="36933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Oval 12"/>
              <p:cNvSpPr/>
              <p:nvPr/>
            </p:nvSpPr>
            <p:spPr>
              <a:xfrm>
                <a:off x="6890611" y="3906132"/>
                <a:ext cx="372869" cy="40165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286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Oval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0611" y="3906132"/>
                <a:ext cx="372869" cy="401658"/>
              </a:xfrm>
              <a:prstGeom prst="ellipse">
                <a:avLst/>
              </a:prstGeom>
              <a:blipFill>
                <a:blip r:embed="rId9"/>
                <a:stretch>
                  <a:fillRect r="-1562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urved Connector 14"/>
          <p:cNvCxnSpPr>
            <a:stCxn id="7" idx="0"/>
            <a:endCxn id="13" idx="4"/>
          </p:cNvCxnSpPr>
          <p:nvPr/>
        </p:nvCxnSpPr>
        <p:spPr>
          <a:xfrm rot="16200000" flipV="1">
            <a:off x="6842385" y="4542451"/>
            <a:ext cx="646330" cy="177008"/>
          </a:xfrm>
          <a:prstGeom prst="curvedConnector3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517404" y="3240624"/>
            <a:ext cx="319952" cy="249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=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7514846" y="3964882"/>
                <a:ext cx="319952" cy="2493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846" y="3964882"/>
                <a:ext cx="319952" cy="249382"/>
              </a:xfrm>
              <a:prstGeom prst="rect">
                <a:avLst/>
              </a:prstGeom>
              <a:blipFill>
                <a:blip r:embed="rId10"/>
                <a:stretch>
                  <a:fillRect l="-5556" b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Oval 18"/>
              <p:cNvSpPr/>
              <p:nvPr/>
            </p:nvSpPr>
            <p:spPr>
              <a:xfrm>
                <a:off x="8013916" y="3906131"/>
                <a:ext cx="372869" cy="40165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286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9" name="Oval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3916" y="3906131"/>
                <a:ext cx="372869" cy="401658"/>
              </a:xfrm>
              <a:prstGeom prst="ellipse">
                <a:avLst/>
              </a:prstGeom>
              <a:blipFill>
                <a:blip r:embed="rId11"/>
                <a:stretch>
                  <a:fillRect l="-1587" r="-1587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Curved Connector 19"/>
          <p:cNvCxnSpPr>
            <a:stCxn id="8" idx="0"/>
            <a:endCxn id="19" idx="4"/>
          </p:cNvCxnSpPr>
          <p:nvPr/>
        </p:nvCxnSpPr>
        <p:spPr>
          <a:xfrm rot="5400000" flipH="1" flipV="1">
            <a:off x="7797474" y="4551243"/>
            <a:ext cx="646331" cy="159424"/>
          </a:xfrm>
          <a:prstGeom prst="curvedConnector3">
            <a:avLst>
              <a:gd name="adj1" fmla="val 5000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>
            <a:stCxn id="19" idx="2"/>
            <a:endCxn id="17" idx="3"/>
          </p:cNvCxnSpPr>
          <p:nvPr/>
        </p:nvCxnSpPr>
        <p:spPr>
          <a:xfrm rot="10800000">
            <a:off x="7834798" y="4089574"/>
            <a:ext cx="179118" cy="17387"/>
          </a:xfrm>
          <a:prstGeom prst="curvedConnector3">
            <a:avLst>
              <a:gd name="adj1" fmla="val 5000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>
            <a:stCxn id="13" idx="6"/>
            <a:endCxn id="17" idx="1"/>
          </p:cNvCxnSpPr>
          <p:nvPr/>
        </p:nvCxnSpPr>
        <p:spPr>
          <a:xfrm flipV="1">
            <a:off x="7263480" y="4089573"/>
            <a:ext cx="251366" cy="17388"/>
          </a:xfrm>
          <a:prstGeom prst="curvedConnector3">
            <a:avLst>
              <a:gd name="adj1" fmla="val 5000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Oval 29"/>
              <p:cNvSpPr/>
              <p:nvPr/>
            </p:nvSpPr>
            <p:spPr>
              <a:xfrm>
                <a:off x="10151194" y="3627128"/>
                <a:ext cx="372869" cy="40165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286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0" name="Oval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1194" y="3627128"/>
                <a:ext cx="372869" cy="401658"/>
              </a:xfrm>
              <a:prstGeom prst="ellipse">
                <a:avLst/>
              </a:prstGeom>
              <a:blipFill>
                <a:blip r:embed="rId12"/>
                <a:stretch>
                  <a:fillRect r="-12698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Curved Connector 30"/>
          <p:cNvCxnSpPr>
            <a:stCxn id="11" idx="0"/>
            <a:endCxn id="30" idx="4"/>
          </p:cNvCxnSpPr>
          <p:nvPr/>
        </p:nvCxnSpPr>
        <p:spPr>
          <a:xfrm rot="16200000" flipV="1">
            <a:off x="9875581" y="4490834"/>
            <a:ext cx="925334" cy="1238"/>
          </a:xfrm>
          <a:prstGeom prst="curvedConnector3">
            <a:avLst>
              <a:gd name="adj1" fmla="val 5000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>
            <a:stCxn id="6" idx="0"/>
            <a:endCxn id="16" idx="1"/>
          </p:cNvCxnSpPr>
          <p:nvPr/>
        </p:nvCxnSpPr>
        <p:spPr>
          <a:xfrm rot="5400000" flipH="1" flipV="1">
            <a:off x="6252457" y="3689173"/>
            <a:ext cx="1588805" cy="941090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/>
          <p:cNvCxnSpPr>
            <a:stCxn id="30" idx="1"/>
            <a:endCxn id="16" idx="3"/>
          </p:cNvCxnSpPr>
          <p:nvPr/>
        </p:nvCxnSpPr>
        <p:spPr>
          <a:xfrm rot="16200000" flipV="1">
            <a:off x="8861261" y="2341410"/>
            <a:ext cx="320634" cy="2368443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7482384" y="2956112"/>
            <a:ext cx="319952" cy="249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=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Oval 41"/>
              <p:cNvSpPr/>
              <p:nvPr/>
            </p:nvSpPr>
            <p:spPr>
              <a:xfrm>
                <a:off x="10810030" y="3638853"/>
                <a:ext cx="372869" cy="40165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286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2" name="Oval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0030" y="3638853"/>
                <a:ext cx="372869" cy="401658"/>
              </a:xfrm>
              <a:prstGeom prst="ellipse">
                <a:avLst/>
              </a:prstGeom>
              <a:blipFill>
                <a:blip r:embed="rId13"/>
                <a:stretch>
                  <a:fillRect r="-12698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Curved Connector 42"/>
          <p:cNvCxnSpPr>
            <a:stCxn id="12" idx="0"/>
            <a:endCxn id="42" idx="4"/>
          </p:cNvCxnSpPr>
          <p:nvPr/>
        </p:nvCxnSpPr>
        <p:spPr>
          <a:xfrm rot="5400000" flipH="1" flipV="1">
            <a:off x="10538509" y="4496164"/>
            <a:ext cx="913609" cy="2304"/>
          </a:xfrm>
          <a:prstGeom prst="curvedConnector3">
            <a:avLst>
              <a:gd name="adj1" fmla="val 5000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urved Connector 43"/>
          <p:cNvCxnSpPr>
            <a:stCxn id="5" idx="0"/>
            <a:endCxn id="41" idx="1"/>
          </p:cNvCxnSpPr>
          <p:nvPr/>
        </p:nvCxnSpPr>
        <p:spPr>
          <a:xfrm rot="5400000" flipH="1" flipV="1">
            <a:off x="5808259" y="3279995"/>
            <a:ext cx="1873317" cy="1474934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stCxn id="42" idx="1"/>
            <a:endCxn id="41" idx="3"/>
          </p:cNvCxnSpPr>
          <p:nvPr/>
        </p:nvCxnSpPr>
        <p:spPr>
          <a:xfrm rot="16200000" flipV="1">
            <a:off x="9025051" y="1858089"/>
            <a:ext cx="616871" cy="3062299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9500167" y="4139021"/>
            <a:ext cx="319952" cy="249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=</a:t>
            </a:r>
            <a:endParaRPr lang="en-US" dirty="0"/>
          </a:p>
        </p:txBody>
      </p:sp>
      <p:cxnSp>
        <p:nvCxnSpPr>
          <p:cNvPr id="52" name="Curved Connector 51"/>
          <p:cNvCxnSpPr>
            <a:stCxn id="10" idx="0"/>
            <a:endCxn id="51" idx="1"/>
          </p:cNvCxnSpPr>
          <p:nvPr/>
        </p:nvCxnSpPr>
        <p:spPr>
          <a:xfrm rot="16200000" flipV="1">
            <a:off x="9213546" y="4550333"/>
            <a:ext cx="690408" cy="117166"/>
          </a:xfrm>
          <a:prstGeom prst="curvedConnector4">
            <a:avLst>
              <a:gd name="adj1" fmla="val 40970"/>
              <a:gd name="adj2" fmla="val 40925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urved Connector 52"/>
          <p:cNvCxnSpPr>
            <a:stCxn id="42" idx="3"/>
            <a:endCxn id="51" idx="3"/>
          </p:cNvCxnSpPr>
          <p:nvPr/>
        </p:nvCxnSpPr>
        <p:spPr>
          <a:xfrm rot="5400000">
            <a:off x="10201366" y="3600443"/>
            <a:ext cx="282022" cy="1044516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9124171" y="3700845"/>
            <a:ext cx="319952" cy="249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=</a:t>
            </a:r>
            <a:endParaRPr lang="en-US" dirty="0"/>
          </a:p>
        </p:txBody>
      </p:sp>
      <p:cxnSp>
        <p:nvCxnSpPr>
          <p:cNvPr id="55" name="Curved Connector 54"/>
          <p:cNvCxnSpPr>
            <a:stCxn id="9" idx="0"/>
            <a:endCxn id="54" idx="1"/>
          </p:cNvCxnSpPr>
          <p:nvPr/>
        </p:nvCxnSpPr>
        <p:spPr>
          <a:xfrm rot="5400000" flipH="1" flipV="1">
            <a:off x="8413024" y="4242973"/>
            <a:ext cx="1128584" cy="293710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urved Connector 55"/>
          <p:cNvCxnSpPr>
            <a:stCxn id="30" idx="2"/>
            <a:endCxn id="54" idx="3"/>
          </p:cNvCxnSpPr>
          <p:nvPr/>
        </p:nvCxnSpPr>
        <p:spPr>
          <a:xfrm rot="10800000">
            <a:off x="9444124" y="3825537"/>
            <a:ext cx="707071" cy="2421"/>
          </a:xfrm>
          <a:prstGeom prst="curvedConnector3">
            <a:avLst>
              <a:gd name="adj1" fmla="val 5000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6917069" y="6233115"/>
            <a:ext cx="319952" cy="249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67" name="Rectangle 66"/>
          <p:cNvSpPr/>
          <p:nvPr/>
        </p:nvSpPr>
        <p:spPr>
          <a:xfrm>
            <a:off x="6189172" y="5868279"/>
            <a:ext cx="319952" cy="249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cxnSp>
        <p:nvCxnSpPr>
          <p:cNvPr id="70" name="Curved Connector 69"/>
          <p:cNvCxnSpPr>
            <a:stCxn id="5" idx="2"/>
            <a:endCxn id="67" idx="1"/>
          </p:cNvCxnSpPr>
          <p:nvPr/>
        </p:nvCxnSpPr>
        <p:spPr>
          <a:xfrm rot="16200000" flipH="1">
            <a:off x="5763552" y="5567350"/>
            <a:ext cx="669518" cy="181722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urved Connector 72"/>
          <p:cNvCxnSpPr>
            <a:stCxn id="6" idx="2"/>
            <a:endCxn id="67" idx="0"/>
          </p:cNvCxnSpPr>
          <p:nvPr/>
        </p:nvCxnSpPr>
        <p:spPr>
          <a:xfrm rot="5400000">
            <a:off x="6190318" y="5482282"/>
            <a:ext cx="544827" cy="227166"/>
          </a:xfrm>
          <a:prstGeom prst="curvedConnector3">
            <a:avLst>
              <a:gd name="adj1" fmla="val 5000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8924047" y="6085740"/>
            <a:ext cx="319952" cy="249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cxnSp>
        <p:nvCxnSpPr>
          <p:cNvPr id="79" name="Curved Connector 78"/>
          <p:cNvCxnSpPr>
            <a:stCxn id="9" idx="2"/>
            <a:endCxn id="78" idx="1"/>
          </p:cNvCxnSpPr>
          <p:nvPr/>
        </p:nvCxnSpPr>
        <p:spPr>
          <a:xfrm rot="16200000" flipH="1">
            <a:off x="8433765" y="5720148"/>
            <a:ext cx="886979" cy="93586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urved Connector 79"/>
          <p:cNvCxnSpPr>
            <a:stCxn id="10" idx="2"/>
            <a:endCxn id="78" idx="0"/>
          </p:cNvCxnSpPr>
          <p:nvPr/>
        </p:nvCxnSpPr>
        <p:spPr>
          <a:xfrm rot="5400000">
            <a:off x="8969534" y="5437941"/>
            <a:ext cx="762288" cy="533310"/>
          </a:xfrm>
          <a:prstGeom prst="curvedConnector3">
            <a:avLst>
              <a:gd name="adj1" fmla="val 5000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8120639" y="6335122"/>
            <a:ext cx="319952" cy="249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=</a:t>
            </a:r>
            <a:endParaRPr lang="en-US" dirty="0"/>
          </a:p>
        </p:txBody>
      </p:sp>
      <p:cxnSp>
        <p:nvCxnSpPr>
          <p:cNvPr id="87" name="Curved Connector 86"/>
          <p:cNvCxnSpPr>
            <a:stCxn id="78" idx="2"/>
            <a:endCxn id="86" idx="3"/>
          </p:cNvCxnSpPr>
          <p:nvPr/>
        </p:nvCxnSpPr>
        <p:spPr>
          <a:xfrm rot="5400000">
            <a:off x="8699962" y="6075751"/>
            <a:ext cx="124691" cy="643432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urved Connector 87"/>
          <p:cNvCxnSpPr>
            <a:stCxn id="67" idx="2"/>
            <a:endCxn id="66" idx="1"/>
          </p:cNvCxnSpPr>
          <p:nvPr/>
        </p:nvCxnSpPr>
        <p:spPr>
          <a:xfrm rot="16200000" flipH="1">
            <a:off x="6513036" y="5953772"/>
            <a:ext cx="240145" cy="567921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urved Connector 88"/>
          <p:cNvCxnSpPr>
            <a:endCxn id="66" idx="0"/>
          </p:cNvCxnSpPr>
          <p:nvPr/>
        </p:nvCxnSpPr>
        <p:spPr>
          <a:xfrm rot="5400000">
            <a:off x="6710720" y="5689779"/>
            <a:ext cx="909661" cy="177010"/>
          </a:xfrm>
          <a:prstGeom prst="curvedConnector3">
            <a:avLst>
              <a:gd name="adj1" fmla="val 5000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urved Connector 89"/>
          <p:cNvCxnSpPr>
            <a:stCxn id="8" idx="2"/>
            <a:endCxn id="86" idx="1"/>
          </p:cNvCxnSpPr>
          <p:nvPr/>
        </p:nvCxnSpPr>
        <p:spPr>
          <a:xfrm rot="16200000" flipH="1">
            <a:off x="7512603" y="5851776"/>
            <a:ext cx="1136361" cy="79712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2631303" y="3734820"/>
                <a:ext cx="164987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tx2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1303" y="3734820"/>
                <a:ext cx="1649875" cy="64633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175214" y="3318762"/>
            <a:ext cx="1981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Uninterpreted</a:t>
            </a:r>
            <a:r>
              <a:rPr lang="en-US" dirty="0" smtClean="0"/>
              <a:t> Fun.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2483468" y="3318762"/>
            <a:ext cx="2530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Linear Integer Arithmetic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36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Equality Propagation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8046" y="1391127"/>
            <a:ext cx="9761306" cy="165330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1) Run each UNSAT procedure independently</a:t>
            </a:r>
          </a:p>
          <a:p>
            <a:pPr lvl="1"/>
            <a:r>
              <a:rPr lang="en-US" sz="2000" dirty="0" smtClean="0"/>
              <a:t>If any returns UNSAT we are done</a:t>
            </a:r>
          </a:p>
          <a:p>
            <a:r>
              <a:rPr lang="en-US" sz="2400" dirty="0" smtClean="0"/>
              <a:t>2) Broadcast any equalities that were discovered</a:t>
            </a:r>
          </a:p>
          <a:p>
            <a:pPr lvl="1"/>
            <a:r>
              <a:rPr lang="en-US" sz="2000" dirty="0" smtClean="0"/>
              <a:t>If no new equalities were discovered, return SAT</a:t>
            </a:r>
            <a:endParaRPr 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54700" y="3715149"/>
                <a:ext cx="1956262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solidFill>
                    <a:schemeClr val="accent3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i="1" dirty="0">
                  <a:solidFill>
                    <a:schemeClr val="accent3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3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00" y="3715149"/>
                <a:ext cx="1956262" cy="1477328"/>
              </a:xfrm>
              <a:prstGeom prst="rect">
                <a:avLst/>
              </a:prstGeom>
              <a:blipFill>
                <a:blip r:embed="rId2"/>
                <a:stretch>
                  <a:fillRect b="-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865424" y="495412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31883" y="4954120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7003152" y="4954120"/>
                <a:ext cx="5018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3152" y="4954120"/>
                <a:ext cx="50180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7787363" y="4954120"/>
                <a:ext cx="5071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7363" y="4954120"/>
                <a:ext cx="50712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8576897" y="4954120"/>
                <a:ext cx="5071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6897" y="4954120"/>
                <a:ext cx="50712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9366431" y="4954120"/>
                <a:ext cx="5018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6431" y="4954120"/>
                <a:ext cx="50180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10150642" y="4954120"/>
                <a:ext cx="3764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0642" y="4954120"/>
                <a:ext cx="37644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10809495" y="4954120"/>
                <a:ext cx="3693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9495" y="4954120"/>
                <a:ext cx="36933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Oval 12"/>
              <p:cNvSpPr/>
              <p:nvPr/>
            </p:nvSpPr>
            <p:spPr>
              <a:xfrm>
                <a:off x="6890611" y="3906132"/>
                <a:ext cx="372869" cy="40165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286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Oval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0611" y="3906132"/>
                <a:ext cx="372869" cy="401658"/>
              </a:xfrm>
              <a:prstGeom prst="ellipse">
                <a:avLst/>
              </a:prstGeom>
              <a:blipFill>
                <a:blip r:embed="rId9"/>
                <a:stretch>
                  <a:fillRect r="-1562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urved Connector 14"/>
          <p:cNvCxnSpPr>
            <a:stCxn id="7" idx="0"/>
            <a:endCxn id="13" idx="4"/>
          </p:cNvCxnSpPr>
          <p:nvPr/>
        </p:nvCxnSpPr>
        <p:spPr>
          <a:xfrm rot="16200000" flipV="1">
            <a:off x="6842385" y="4542451"/>
            <a:ext cx="646330" cy="177008"/>
          </a:xfrm>
          <a:prstGeom prst="curvedConnector3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517404" y="3240624"/>
            <a:ext cx="319952" cy="249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=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7514846" y="3964882"/>
                <a:ext cx="319952" cy="2493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846" y="3964882"/>
                <a:ext cx="319952" cy="249382"/>
              </a:xfrm>
              <a:prstGeom prst="rect">
                <a:avLst/>
              </a:prstGeom>
              <a:blipFill>
                <a:blip r:embed="rId10"/>
                <a:stretch>
                  <a:fillRect l="-5556" b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Oval 18"/>
              <p:cNvSpPr/>
              <p:nvPr/>
            </p:nvSpPr>
            <p:spPr>
              <a:xfrm>
                <a:off x="8013916" y="3906131"/>
                <a:ext cx="372869" cy="40165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286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9" name="Oval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3916" y="3906131"/>
                <a:ext cx="372869" cy="401658"/>
              </a:xfrm>
              <a:prstGeom prst="ellipse">
                <a:avLst/>
              </a:prstGeom>
              <a:blipFill>
                <a:blip r:embed="rId11"/>
                <a:stretch>
                  <a:fillRect l="-1587" r="-1587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Curved Connector 19"/>
          <p:cNvCxnSpPr>
            <a:stCxn id="8" idx="0"/>
            <a:endCxn id="19" idx="4"/>
          </p:cNvCxnSpPr>
          <p:nvPr/>
        </p:nvCxnSpPr>
        <p:spPr>
          <a:xfrm rot="5400000" flipH="1" flipV="1">
            <a:off x="7797474" y="4551243"/>
            <a:ext cx="646331" cy="159424"/>
          </a:xfrm>
          <a:prstGeom prst="curvedConnector3">
            <a:avLst>
              <a:gd name="adj1" fmla="val 5000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>
            <a:stCxn id="19" idx="2"/>
            <a:endCxn id="17" idx="3"/>
          </p:cNvCxnSpPr>
          <p:nvPr/>
        </p:nvCxnSpPr>
        <p:spPr>
          <a:xfrm rot="10800000">
            <a:off x="7834798" y="4089574"/>
            <a:ext cx="179118" cy="17387"/>
          </a:xfrm>
          <a:prstGeom prst="curvedConnector3">
            <a:avLst>
              <a:gd name="adj1" fmla="val 5000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>
            <a:stCxn id="13" idx="6"/>
            <a:endCxn id="17" idx="1"/>
          </p:cNvCxnSpPr>
          <p:nvPr/>
        </p:nvCxnSpPr>
        <p:spPr>
          <a:xfrm flipV="1">
            <a:off x="7263480" y="4089573"/>
            <a:ext cx="251366" cy="17388"/>
          </a:xfrm>
          <a:prstGeom prst="curvedConnector3">
            <a:avLst>
              <a:gd name="adj1" fmla="val 5000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Oval 29"/>
              <p:cNvSpPr/>
              <p:nvPr/>
            </p:nvSpPr>
            <p:spPr>
              <a:xfrm>
                <a:off x="10151194" y="3627128"/>
                <a:ext cx="372869" cy="40165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286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0" name="Oval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1194" y="3627128"/>
                <a:ext cx="372869" cy="401658"/>
              </a:xfrm>
              <a:prstGeom prst="ellipse">
                <a:avLst/>
              </a:prstGeom>
              <a:blipFill>
                <a:blip r:embed="rId12"/>
                <a:stretch>
                  <a:fillRect r="-12698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Curved Connector 30"/>
          <p:cNvCxnSpPr>
            <a:stCxn id="11" idx="0"/>
            <a:endCxn id="30" idx="4"/>
          </p:cNvCxnSpPr>
          <p:nvPr/>
        </p:nvCxnSpPr>
        <p:spPr>
          <a:xfrm rot="16200000" flipV="1">
            <a:off x="9875581" y="4490834"/>
            <a:ext cx="925334" cy="1238"/>
          </a:xfrm>
          <a:prstGeom prst="curvedConnector3">
            <a:avLst>
              <a:gd name="adj1" fmla="val 5000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>
            <a:stCxn id="6" idx="0"/>
            <a:endCxn id="16" idx="1"/>
          </p:cNvCxnSpPr>
          <p:nvPr/>
        </p:nvCxnSpPr>
        <p:spPr>
          <a:xfrm rot="5400000" flipH="1" flipV="1">
            <a:off x="6252457" y="3689173"/>
            <a:ext cx="1588805" cy="941090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/>
          <p:cNvCxnSpPr>
            <a:stCxn id="30" idx="1"/>
            <a:endCxn id="16" idx="3"/>
          </p:cNvCxnSpPr>
          <p:nvPr/>
        </p:nvCxnSpPr>
        <p:spPr>
          <a:xfrm rot="16200000" flipV="1">
            <a:off x="8861261" y="2341410"/>
            <a:ext cx="320634" cy="2368443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7482384" y="2956112"/>
            <a:ext cx="319952" cy="249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=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Oval 41"/>
              <p:cNvSpPr/>
              <p:nvPr/>
            </p:nvSpPr>
            <p:spPr>
              <a:xfrm>
                <a:off x="10810030" y="3638853"/>
                <a:ext cx="372869" cy="40165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286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2" name="Oval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0030" y="3638853"/>
                <a:ext cx="372869" cy="401658"/>
              </a:xfrm>
              <a:prstGeom prst="ellipse">
                <a:avLst/>
              </a:prstGeom>
              <a:blipFill>
                <a:blip r:embed="rId13"/>
                <a:stretch>
                  <a:fillRect r="-12698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Curved Connector 42"/>
          <p:cNvCxnSpPr>
            <a:stCxn id="12" idx="0"/>
            <a:endCxn id="42" idx="4"/>
          </p:cNvCxnSpPr>
          <p:nvPr/>
        </p:nvCxnSpPr>
        <p:spPr>
          <a:xfrm rot="5400000" flipH="1" flipV="1">
            <a:off x="10538509" y="4496164"/>
            <a:ext cx="913609" cy="2304"/>
          </a:xfrm>
          <a:prstGeom prst="curvedConnector3">
            <a:avLst>
              <a:gd name="adj1" fmla="val 5000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urved Connector 43"/>
          <p:cNvCxnSpPr>
            <a:stCxn id="5" idx="0"/>
            <a:endCxn id="41" idx="1"/>
          </p:cNvCxnSpPr>
          <p:nvPr/>
        </p:nvCxnSpPr>
        <p:spPr>
          <a:xfrm rot="5400000" flipH="1" flipV="1">
            <a:off x="5808259" y="3279995"/>
            <a:ext cx="1873317" cy="1474934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stCxn id="42" idx="1"/>
            <a:endCxn id="41" idx="3"/>
          </p:cNvCxnSpPr>
          <p:nvPr/>
        </p:nvCxnSpPr>
        <p:spPr>
          <a:xfrm rot="16200000" flipV="1">
            <a:off x="9025051" y="1858089"/>
            <a:ext cx="616871" cy="3062299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9500167" y="4139021"/>
            <a:ext cx="319952" cy="249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=</a:t>
            </a:r>
            <a:endParaRPr lang="en-US" dirty="0"/>
          </a:p>
        </p:txBody>
      </p:sp>
      <p:cxnSp>
        <p:nvCxnSpPr>
          <p:cNvPr id="52" name="Curved Connector 51"/>
          <p:cNvCxnSpPr>
            <a:stCxn id="10" idx="0"/>
            <a:endCxn id="51" idx="1"/>
          </p:cNvCxnSpPr>
          <p:nvPr/>
        </p:nvCxnSpPr>
        <p:spPr>
          <a:xfrm rot="16200000" flipV="1">
            <a:off x="9213546" y="4550333"/>
            <a:ext cx="690408" cy="117166"/>
          </a:xfrm>
          <a:prstGeom prst="curvedConnector4">
            <a:avLst>
              <a:gd name="adj1" fmla="val 40970"/>
              <a:gd name="adj2" fmla="val 40925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urved Connector 52"/>
          <p:cNvCxnSpPr>
            <a:stCxn id="42" idx="3"/>
            <a:endCxn id="51" idx="3"/>
          </p:cNvCxnSpPr>
          <p:nvPr/>
        </p:nvCxnSpPr>
        <p:spPr>
          <a:xfrm rot="5400000">
            <a:off x="10201366" y="3600443"/>
            <a:ext cx="282022" cy="1044516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9124171" y="3700845"/>
            <a:ext cx="319952" cy="249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=</a:t>
            </a:r>
            <a:endParaRPr lang="en-US" dirty="0"/>
          </a:p>
        </p:txBody>
      </p:sp>
      <p:cxnSp>
        <p:nvCxnSpPr>
          <p:cNvPr id="55" name="Curved Connector 54"/>
          <p:cNvCxnSpPr>
            <a:stCxn id="9" idx="0"/>
            <a:endCxn id="54" idx="1"/>
          </p:cNvCxnSpPr>
          <p:nvPr/>
        </p:nvCxnSpPr>
        <p:spPr>
          <a:xfrm rot="5400000" flipH="1" flipV="1">
            <a:off x="8413024" y="4242973"/>
            <a:ext cx="1128584" cy="293710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urved Connector 55"/>
          <p:cNvCxnSpPr>
            <a:stCxn id="30" idx="2"/>
            <a:endCxn id="54" idx="3"/>
          </p:cNvCxnSpPr>
          <p:nvPr/>
        </p:nvCxnSpPr>
        <p:spPr>
          <a:xfrm rot="10800000">
            <a:off x="9444124" y="3825537"/>
            <a:ext cx="707071" cy="2421"/>
          </a:xfrm>
          <a:prstGeom prst="curvedConnector3">
            <a:avLst>
              <a:gd name="adj1" fmla="val 5000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6917069" y="6233115"/>
            <a:ext cx="319952" cy="249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67" name="Rectangle 66"/>
          <p:cNvSpPr/>
          <p:nvPr/>
        </p:nvSpPr>
        <p:spPr>
          <a:xfrm>
            <a:off x="6189172" y="5868279"/>
            <a:ext cx="319952" cy="249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cxnSp>
        <p:nvCxnSpPr>
          <p:cNvPr id="70" name="Curved Connector 69"/>
          <p:cNvCxnSpPr>
            <a:stCxn id="5" idx="2"/>
            <a:endCxn id="67" idx="1"/>
          </p:cNvCxnSpPr>
          <p:nvPr/>
        </p:nvCxnSpPr>
        <p:spPr>
          <a:xfrm rot="16200000" flipH="1">
            <a:off x="5763552" y="5567350"/>
            <a:ext cx="669518" cy="181722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urved Connector 72"/>
          <p:cNvCxnSpPr>
            <a:stCxn id="6" idx="2"/>
            <a:endCxn id="67" idx="0"/>
          </p:cNvCxnSpPr>
          <p:nvPr/>
        </p:nvCxnSpPr>
        <p:spPr>
          <a:xfrm rot="5400000">
            <a:off x="6190318" y="5482282"/>
            <a:ext cx="544827" cy="227166"/>
          </a:xfrm>
          <a:prstGeom prst="curvedConnector3">
            <a:avLst>
              <a:gd name="adj1" fmla="val 5000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8924047" y="6085740"/>
            <a:ext cx="319952" cy="249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cxnSp>
        <p:nvCxnSpPr>
          <p:cNvPr id="79" name="Curved Connector 78"/>
          <p:cNvCxnSpPr>
            <a:stCxn id="9" idx="2"/>
            <a:endCxn id="78" idx="1"/>
          </p:cNvCxnSpPr>
          <p:nvPr/>
        </p:nvCxnSpPr>
        <p:spPr>
          <a:xfrm rot="16200000" flipH="1">
            <a:off x="8433765" y="5720148"/>
            <a:ext cx="886979" cy="93586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urved Connector 79"/>
          <p:cNvCxnSpPr>
            <a:stCxn id="10" idx="2"/>
            <a:endCxn id="78" idx="0"/>
          </p:cNvCxnSpPr>
          <p:nvPr/>
        </p:nvCxnSpPr>
        <p:spPr>
          <a:xfrm rot="5400000">
            <a:off x="8969534" y="5437941"/>
            <a:ext cx="762288" cy="533310"/>
          </a:xfrm>
          <a:prstGeom prst="curvedConnector3">
            <a:avLst>
              <a:gd name="adj1" fmla="val 5000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8120639" y="6335122"/>
            <a:ext cx="319952" cy="249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=</a:t>
            </a:r>
            <a:endParaRPr lang="en-US" dirty="0"/>
          </a:p>
        </p:txBody>
      </p:sp>
      <p:cxnSp>
        <p:nvCxnSpPr>
          <p:cNvPr id="87" name="Curved Connector 86"/>
          <p:cNvCxnSpPr>
            <a:stCxn id="78" idx="2"/>
            <a:endCxn id="86" idx="3"/>
          </p:cNvCxnSpPr>
          <p:nvPr/>
        </p:nvCxnSpPr>
        <p:spPr>
          <a:xfrm rot="5400000">
            <a:off x="8699962" y="6075751"/>
            <a:ext cx="124691" cy="643432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urved Connector 87"/>
          <p:cNvCxnSpPr>
            <a:stCxn id="67" idx="2"/>
            <a:endCxn id="66" idx="1"/>
          </p:cNvCxnSpPr>
          <p:nvPr/>
        </p:nvCxnSpPr>
        <p:spPr>
          <a:xfrm rot="16200000" flipH="1">
            <a:off x="6513036" y="5953772"/>
            <a:ext cx="240145" cy="567921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urved Connector 88"/>
          <p:cNvCxnSpPr>
            <a:endCxn id="66" idx="0"/>
          </p:cNvCxnSpPr>
          <p:nvPr/>
        </p:nvCxnSpPr>
        <p:spPr>
          <a:xfrm rot="5400000">
            <a:off x="6710720" y="5689779"/>
            <a:ext cx="909661" cy="177010"/>
          </a:xfrm>
          <a:prstGeom prst="curvedConnector3">
            <a:avLst>
              <a:gd name="adj1" fmla="val 5000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urved Connector 89"/>
          <p:cNvCxnSpPr>
            <a:stCxn id="8" idx="2"/>
            <a:endCxn id="86" idx="1"/>
          </p:cNvCxnSpPr>
          <p:nvPr/>
        </p:nvCxnSpPr>
        <p:spPr>
          <a:xfrm rot="16200000" flipH="1">
            <a:off x="7512603" y="5851776"/>
            <a:ext cx="1136361" cy="79712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2631303" y="3734820"/>
                <a:ext cx="161634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1303" y="3734820"/>
                <a:ext cx="1616340" cy="64633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175214" y="3318762"/>
            <a:ext cx="1981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Uninterpreted</a:t>
            </a:r>
            <a:r>
              <a:rPr lang="en-US" dirty="0" smtClean="0"/>
              <a:t> Fun.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2483468" y="3318762"/>
            <a:ext cx="2530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Linear Integer Arithmetic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768570" y="4388403"/>
            <a:ext cx="810367" cy="3423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Box 56"/>
              <p:cNvSpPr txBox="1"/>
              <p:nvPr/>
            </p:nvSpPr>
            <p:spPr>
              <a:xfrm>
                <a:off x="2631303" y="4367648"/>
                <a:ext cx="94230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b="0" i="1" dirty="0" smtClean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1303" y="4367648"/>
                <a:ext cx="942309" cy="646331"/>
              </a:xfrm>
              <a:prstGeom prst="rect">
                <a:avLst/>
              </a:prstGeom>
              <a:blipFill>
                <a:blip r:embed="rId15"/>
                <a:stretch>
                  <a:fillRect b="-2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Box 58"/>
              <p:cNvSpPr txBox="1"/>
              <p:nvPr/>
            </p:nvSpPr>
            <p:spPr>
              <a:xfrm>
                <a:off x="593357" y="5192477"/>
                <a:ext cx="94230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4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b="0" i="1" dirty="0" smtClean="0">
                  <a:solidFill>
                    <a:schemeClr val="accent4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4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57" y="5192477"/>
                <a:ext cx="942309" cy="646331"/>
              </a:xfrm>
              <a:prstGeom prst="rect">
                <a:avLst/>
              </a:prstGeom>
              <a:blipFill>
                <a:blip r:embed="rId16"/>
                <a:stretch>
                  <a:fillRect b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urved Connector 24"/>
          <p:cNvCxnSpPr>
            <a:endCxn id="59" idx="3"/>
          </p:cNvCxnSpPr>
          <p:nvPr/>
        </p:nvCxnSpPr>
        <p:spPr>
          <a:xfrm rot="5400000">
            <a:off x="1084872" y="4831945"/>
            <a:ext cx="1134492" cy="232904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214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Equality Propagation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8046" y="1391127"/>
            <a:ext cx="9761306" cy="165330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1) Run each UNSAT procedure independently</a:t>
            </a:r>
          </a:p>
          <a:p>
            <a:pPr lvl="1"/>
            <a:r>
              <a:rPr lang="en-US" sz="2000" dirty="0" smtClean="0"/>
              <a:t>If any returns UNSAT we are done</a:t>
            </a:r>
          </a:p>
          <a:p>
            <a:r>
              <a:rPr lang="en-US" sz="2400" dirty="0" smtClean="0"/>
              <a:t>2) Broadcast any equalities that were discovered</a:t>
            </a:r>
          </a:p>
          <a:p>
            <a:pPr lvl="1"/>
            <a:r>
              <a:rPr lang="en-US" sz="2000" dirty="0" smtClean="0"/>
              <a:t>If no new equalities were discovered, return SAT</a:t>
            </a:r>
            <a:endParaRPr 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54700" y="3715149"/>
                <a:ext cx="1956262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solidFill>
                    <a:schemeClr val="accent3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i="1" dirty="0">
                  <a:solidFill>
                    <a:schemeClr val="accent3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3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00" y="3715149"/>
                <a:ext cx="1956262" cy="1477328"/>
              </a:xfrm>
              <a:prstGeom prst="rect">
                <a:avLst/>
              </a:prstGeom>
              <a:blipFill>
                <a:blip r:embed="rId2"/>
                <a:stretch>
                  <a:fillRect b="-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865424" y="495412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31883" y="4954120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7003152" y="4954120"/>
                <a:ext cx="5018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3152" y="4954120"/>
                <a:ext cx="50180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7787363" y="4954120"/>
                <a:ext cx="5071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7363" y="4954120"/>
                <a:ext cx="50712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8576897" y="4954120"/>
                <a:ext cx="5071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6897" y="4954120"/>
                <a:ext cx="50712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9366431" y="4954120"/>
                <a:ext cx="5018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6431" y="4954120"/>
                <a:ext cx="50180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10150642" y="4954120"/>
                <a:ext cx="3764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0642" y="4954120"/>
                <a:ext cx="37644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10809495" y="4954120"/>
                <a:ext cx="3693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9495" y="4954120"/>
                <a:ext cx="36933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Oval 12"/>
              <p:cNvSpPr/>
              <p:nvPr/>
            </p:nvSpPr>
            <p:spPr>
              <a:xfrm>
                <a:off x="6890611" y="3906132"/>
                <a:ext cx="372869" cy="40165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286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Oval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0611" y="3906132"/>
                <a:ext cx="372869" cy="401658"/>
              </a:xfrm>
              <a:prstGeom prst="ellipse">
                <a:avLst/>
              </a:prstGeom>
              <a:blipFill>
                <a:blip r:embed="rId9"/>
                <a:stretch>
                  <a:fillRect r="-1562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urved Connector 14"/>
          <p:cNvCxnSpPr>
            <a:stCxn id="7" idx="0"/>
            <a:endCxn id="13" idx="4"/>
          </p:cNvCxnSpPr>
          <p:nvPr/>
        </p:nvCxnSpPr>
        <p:spPr>
          <a:xfrm rot="16200000" flipV="1">
            <a:off x="6842385" y="4542451"/>
            <a:ext cx="646330" cy="177008"/>
          </a:xfrm>
          <a:prstGeom prst="curvedConnector3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517404" y="3240624"/>
            <a:ext cx="319952" cy="249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=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7514846" y="3964882"/>
                <a:ext cx="319952" cy="2493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846" y="3964882"/>
                <a:ext cx="319952" cy="249382"/>
              </a:xfrm>
              <a:prstGeom prst="rect">
                <a:avLst/>
              </a:prstGeom>
              <a:blipFill>
                <a:blip r:embed="rId10"/>
                <a:stretch>
                  <a:fillRect l="-5556" b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Oval 18"/>
              <p:cNvSpPr/>
              <p:nvPr/>
            </p:nvSpPr>
            <p:spPr>
              <a:xfrm>
                <a:off x="8013916" y="3906131"/>
                <a:ext cx="372869" cy="40165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286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9" name="Oval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3916" y="3906131"/>
                <a:ext cx="372869" cy="401658"/>
              </a:xfrm>
              <a:prstGeom prst="ellipse">
                <a:avLst/>
              </a:prstGeom>
              <a:blipFill>
                <a:blip r:embed="rId11"/>
                <a:stretch>
                  <a:fillRect l="-1587" r="-1587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Curved Connector 19"/>
          <p:cNvCxnSpPr>
            <a:stCxn id="8" idx="0"/>
            <a:endCxn id="19" idx="4"/>
          </p:cNvCxnSpPr>
          <p:nvPr/>
        </p:nvCxnSpPr>
        <p:spPr>
          <a:xfrm rot="5400000" flipH="1" flipV="1">
            <a:off x="7797474" y="4551243"/>
            <a:ext cx="646331" cy="159424"/>
          </a:xfrm>
          <a:prstGeom prst="curvedConnector3">
            <a:avLst>
              <a:gd name="adj1" fmla="val 5000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>
            <a:stCxn id="19" idx="2"/>
            <a:endCxn id="17" idx="3"/>
          </p:cNvCxnSpPr>
          <p:nvPr/>
        </p:nvCxnSpPr>
        <p:spPr>
          <a:xfrm rot="10800000">
            <a:off x="7834798" y="4089574"/>
            <a:ext cx="179118" cy="17387"/>
          </a:xfrm>
          <a:prstGeom prst="curvedConnector3">
            <a:avLst>
              <a:gd name="adj1" fmla="val 5000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>
            <a:stCxn id="13" idx="6"/>
            <a:endCxn id="17" idx="1"/>
          </p:cNvCxnSpPr>
          <p:nvPr/>
        </p:nvCxnSpPr>
        <p:spPr>
          <a:xfrm flipV="1">
            <a:off x="7263480" y="4089573"/>
            <a:ext cx="251366" cy="17388"/>
          </a:xfrm>
          <a:prstGeom prst="curvedConnector3">
            <a:avLst>
              <a:gd name="adj1" fmla="val 5000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Oval 29"/>
              <p:cNvSpPr/>
              <p:nvPr/>
            </p:nvSpPr>
            <p:spPr>
              <a:xfrm>
                <a:off x="10151194" y="3627128"/>
                <a:ext cx="372869" cy="40165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286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0" name="Oval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1194" y="3627128"/>
                <a:ext cx="372869" cy="401658"/>
              </a:xfrm>
              <a:prstGeom prst="ellipse">
                <a:avLst/>
              </a:prstGeom>
              <a:blipFill>
                <a:blip r:embed="rId12"/>
                <a:stretch>
                  <a:fillRect r="-12698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Curved Connector 30"/>
          <p:cNvCxnSpPr>
            <a:stCxn id="11" idx="0"/>
            <a:endCxn id="30" idx="4"/>
          </p:cNvCxnSpPr>
          <p:nvPr/>
        </p:nvCxnSpPr>
        <p:spPr>
          <a:xfrm rot="16200000" flipV="1">
            <a:off x="9875581" y="4490834"/>
            <a:ext cx="925334" cy="1238"/>
          </a:xfrm>
          <a:prstGeom prst="curvedConnector3">
            <a:avLst>
              <a:gd name="adj1" fmla="val 5000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>
            <a:stCxn id="6" idx="0"/>
            <a:endCxn id="16" idx="1"/>
          </p:cNvCxnSpPr>
          <p:nvPr/>
        </p:nvCxnSpPr>
        <p:spPr>
          <a:xfrm rot="5400000" flipH="1" flipV="1">
            <a:off x="6252457" y="3689173"/>
            <a:ext cx="1588805" cy="941090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/>
          <p:cNvCxnSpPr>
            <a:stCxn id="30" idx="1"/>
            <a:endCxn id="16" idx="3"/>
          </p:cNvCxnSpPr>
          <p:nvPr/>
        </p:nvCxnSpPr>
        <p:spPr>
          <a:xfrm rot="16200000" flipV="1">
            <a:off x="8861261" y="2341410"/>
            <a:ext cx="320634" cy="2368443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7482384" y="2956112"/>
            <a:ext cx="319952" cy="249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=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Oval 41"/>
              <p:cNvSpPr/>
              <p:nvPr/>
            </p:nvSpPr>
            <p:spPr>
              <a:xfrm>
                <a:off x="10810030" y="3638853"/>
                <a:ext cx="372869" cy="40165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286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2" name="Oval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0030" y="3638853"/>
                <a:ext cx="372869" cy="401658"/>
              </a:xfrm>
              <a:prstGeom prst="ellipse">
                <a:avLst/>
              </a:prstGeom>
              <a:blipFill>
                <a:blip r:embed="rId13"/>
                <a:stretch>
                  <a:fillRect r="-12698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Curved Connector 42"/>
          <p:cNvCxnSpPr>
            <a:stCxn id="12" idx="0"/>
            <a:endCxn id="42" idx="4"/>
          </p:cNvCxnSpPr>
          <p:nvPr/>
        </p:nvCxnSpPr>
        <p:spPr>
          <a:xfrm rot="5400000" flipH="1" flipV="1">
            <a:off x="10538509" y="4496164"/>
            <a:ext cx="913609" cy="2304"/>
          </a:xfrm>
          <a:prstGeom prst="curvedConnector3">
            <a:avLst>
              <a:gd name="adj1" fmla="val 5000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urved Connector 43"/>
          <p:cNvCxnSpPr>
            <a:stCxn id="5" idx="0"/>
            <a:endCxn id="41" idx="1"/>
          </p:cNvCxnSpPr>
          <p:nvPr/>
        </p:nvCxnSpPr>
        <p:spPr>
          <a:xfrm rot="5400000" flipH="1" flipV="1">
            <a:off x="5808259" y="3279995"/>
            <a:ext cx="1873317" cy="1474934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stCxn id="42" idx="1"/>
            <a:endCxn id="41" idx="3"/>
          </p:cNvCxnSpPr>
          <p:nvPr/>
        </p:nvCxnSpPr>
        <p:spPr>
          <a:xfrm rot="16200000" flipV="1">
            <a:off x="9025051" y="1858089"/>
            <a:ext cx="616871" cy="3062299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9500167" y="4139021"/>
            <a:ext cx="319952" cy="249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=</a:t>
            </a:r>
            <a:endParaRPr lang="en-US" dirty="0"/>
          </a:p>
        </p:txBody>
      </p:sp>
      <p:cxnSp>
        <p:nvCxnSpPr>
          <p:cNvPr id="52" name="Curved Connector 51"/>
          <p:cNvCxnSpPr>
            <a:stCxn id="10" idx="0"/>
            <a:endCxn id="51" idx="1"/>
          </p:cNvCxnSpPr>
          <p:nvPr/>
        </p:nvCxnSpPr>
        <p:spPr>
          <a:xfrm rot="16200000" flipV="1">
            <a:off x="9213546" y="4550333"/>
            <a:ext cx="690408" cy="117166"/>
          </a:xfrm>
          <a:prstGeom prst="curvedConnector4">
            <a:avLst>
              <a:gd name="adj1" fmla="val 40970"/>
              <a:gd name="adj2" fmla="val 40925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urved Connector 52"/>
          <p:cNvCxnSpPr>
            <a:stCxn id="42" idx="3"/>
            <a:endCxn id="51" idx="3"/>
          </p:cNvCxnSpPr>
          <p:nvPr/>
        </p:nvCxnSpPr>
        <p:spPr>
          <a:xfrm rot="5400000">
            <a:off x="10201366" y="3600443"/>
            <a:ext cx="282022" cy="1044516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9124171" y="3700845"/>
            <a:ext cx="319952" cy="249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=</a:t>
            </a:r>
            <a:endParaRPr lang="en-US" dirty="0"/>
          </a:p>
        </p:txBody>
      </p:sp>
      <p:cxnSp>
        <p:nvCxnSpPr>
          <p:cNvPr id="55" name="Curved Connector 54"/>
          <p:cNvCxnSpPr>
            <a:stCxn id="9" idx="0"/>
            <a:endCxn id="54" idx="1"/>
          </p:cNvCxnSpPr>
          <p:nvPr/>
        </p:nvCxnSpPr>
        <p:spPr>
          <a:xfrm rot="5400000" flipH="1" flipV="1">
            <a:off x="8413024" y="4242973"/>
            <a:ext cx="1128584" cy="293710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urved Connector 55"/>
          <p:cNvCxnSpPr>
            <a:stCxn id="30" idx="2"/>
            <a:endCxn id="54" idx="3"/>
          </p:cNvCxnSpPr>
          <p:nvPr/>
        </p:nvCxnSpPr>
        <p:spPr>
          <a:xfrm rot="10800000">
            <a:off x="9444124" y="3825537"/>
            <a:ext cx="707071" cy="2421"/>
          </a:xfrm>
          <a:prstGeom prst="curvedConnector3">
            <a:avLst>
              <a:gd name="adj1" fmla="val 5000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6917069" y="6233115"/>
            <a:ext cx="319952" cy="249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67" name="Rectangle 66"/>
          <p:cNvSpPr/>
          <p:nvPr/>
        </p:nvSpPr>
        <p:spPr>
          <a:xfrm>
            <a:off x="6189172" y="5868279"/>
            <a:ext cx="319952" cy="249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cxnSp>
        <p:nvCxnSpPr>
          <p:cNvPr id="70" name="Curved Connector 69"/>
          <p:cNvCxnSpPr>
            <a:stCxn id="5" idx="2"/>
            <a:endCxn id="67" idx="1"/>
          </p:cNvCxnSpPr>
          <p:nvPr/>
        </p:nvCxnSpPr>
        <p:spPr>
          <a:xfrm rot="16200000" flipH="1">
            <a:off x="5763552" y="5567350"/>
            <a:ext cx="669518" cy="181722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urved Connector 72"/>
          <p:cNvCxnSpPr>
            <a:stCxn id="6" idx="2"/>
            <a:endCxn id="67" idx="0"/>
          </p:cNvCxnSpPr>
          <p:nvPr/>
        </p:nvCxnSpPr>
        <p:spPr>
          <a:xfrm rot="5400000">
            <a:off x="6190318" y="5482282"/>
            <a:ext cx="544827" cy="227166"/>
          </a:xfrm>
          <a:prstGeom prst="curvedConnector3">
            <a:avLst>
              <a:gd name="adj1" fmla="val 5000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8924047" y="6085740"/>
            <a:ext cx="319952" cy="249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cxnSp>
        <p:nvCxnSpPr>
          <p:cNvPr id="79" name="Curved Connector 78"/>
          <p:cNvCxnSpPr>
            <a:stCxn id="9" idx="2"/>
            <a:endCxn id="78" idx="1"/>
          </p:cNvCxnSpPr>
          <p:nvPr/>
        </p:nvCxnSpPr>
        <p:spPr>
          <a:xfrm rot="16200000" flipH="1">
            <a:off x="8433765" y="5720148"/>
            <a:ext cx="886979" cy="93586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urved Connector 79"/>
          <p:cNvCxnSpPr>
            <a:stCxn id="10" idx="2"/>
            <a:endCxn id="78" idx="0"/>
          </p:cNvCxnSpPr>
          <p:nvPr/>
        </p:nvCxnSpPr>
        <p:spPr>
          <a:xfrm rot="5400000">
            <a:off x="8969534" y="5437941"/>
            <a:ext cx="762288" cy="533310"/>
          </a:xfrm>
          <a:prstGeom prst="curvedConnector3">
            <a:avLst>
              <a:gd name="adj1" fmla="val 5000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8120639" y="6335122"/>
            <a:ext cx="319952" cy="249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=</a:t>
            </a:r>
            <a:endParaRPr lang="en-US" dirty="0"/>
          </a:p>
        </p:txBody>
      </p:sp>
      <p:cxnSp>
        <p:nvCxnSpPr>
          <p:cNvPr id="87" name="Curved Connector 86"/>
          <p:cNvCxnSpPr>
            <a:stCxn id="78" idx="2"/>
            <a:endCxn id="86" idx="3"/>
          </p:cNvCxnSpPr>
          <p:nvPr/>
        </p:nvCxnSpPr>
        <p:spPr>
          <a:xfrm rot="5400000">
            <a:off x="8699962" y="6075751"/>
            <a:ext cx="124691" cy="643432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urved Connector 87"/>
          <p:cNvCxnSpPr>
            <a:stCxn id="67" idx="2"/>
            <a:endCxn id="66" idx="1"/>
          </p:cNvCxnSpPr>
          <p:nvPr/>
        </p:nvCxnSpPr>
        <p:spPr>
          <a:xfrm rot="16200000" flipH="1">
            <a:off x="6513036" y="5953772"/>
            <a:ext cx="240145" cy="567921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urved Connector 88"/>
          <p:cNvCxnSpPr>
            <a:endCxn id="66" idx="0"/>
          </p:cNvCxnSpPr>
          <p:nvPr/>
        </p:nvCxnSpPr>
        <p:spPr>
          <a:xfrm rot="5400000">
            <a:off x="6710720" y="5689779"/>
            <a:ext cx="909661" cy="177010"/>
          </a:xfrm>
          <a:prstGeom prst="curvedConnector3">
            <a:avLst>
              <a:gd name="adj1" fmla="val 5000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urved Connector 89"/>
          <p:cNvCxnSpPr>
            <a:stCxn id="8" idx="2"/>
            <a:endCxn id="86" idx="1"/>
          </p:cNvCxnSpPr>
          <p:nvPr/>
        </p:nvCxnSpPr>
        <p:spPr>
          <a:xfrm rot="16200000" flipH="1">
            <a:off x="7512603" y="5851776"/>
            <a:ext cx="1136361" cy="79712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2631303" y="3734820"/>
                <a:ext cx="161634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1303" y="3734820"/>
                <a:ext cx="1616340" cy="64633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175214" y="3318762"/>
            <a:ext cx="1981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Uninterpreted</a:t>
            </a:r>
            <a:r>
              <a:rPr lang="en-US" dirty="0" smtClean="0"/>
              <a:t> Fun.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2483468" y="3318762"/>
            <a:ext cx="2530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Linear Integer Arithmetic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14" idx="1"/>
            <a:endCxn id="60" idx="3"/>
          </p:cNvCxnSpPr>
          <p:nvPr/>
        </p:nvCxnSpPr>
        <p:spPr>
          <a:xfrm flipH="1">
            <a:off x="1600876" y="4057986"/>
            <a:ext cx="1030427" cy="19049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Box 56"/>
              <p:cNvSpPr txBox="1"/>
              <p:nvPr/>
            </p:nvSpPr>
            <p:spPr>
              <a:xfrm>
                <a:off x="2631303" y="4367648"/>
                <a:ext cx="94230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b="0" i="1" dirty="0" smtClean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1303" y="4367648"/>
                <a:ext cx="942309" cy="646331"/>
              </a:xfrm>
              <a:prstGeom prst="rect">
                <a:avLst/>
              </a:prstGeom>
              <a:blipFill>
                <a:blip r:embed="rId15"/>
                <a:stretch>
                  <a:fillRect b="-2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Box 58"/>
              <p:cNvSpPr txBox="1"/>
              <p:nvPr/>
            </p:nvSpPr>
            <p:spPr>
              <a:xfrm>
                <a:off x="593357" y="5192477"/>
                <a:ext cx="94230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4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b="0" i="1" dirty="0" smtClean="0">
                  <a:solidFill>
                    <a:schemeClr val="accent4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4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57" y="5192477"/>
                <a:ext cx="942309" cy="646331"/>
              </a:xfrm>
              <a:prstGeom prst="rect">
                <a:avLst/>
              </a:prstGeom>
              <a:blipFill>
                <a:blip r:embed="rId16"/>
                <a:stretch>
                  <a:fillRect b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urved Connector 24"/>
          <p:cNvCxnSpPr>
            <a:stCxn id="14" idx="1"/>
            <a:endCxn id="58" idx="1"/>
          </p:cNvCxnSpPr>
          <p:nvPr/>
        </p:nvCxnSpPr>
        <p:spPr>
          <a:xfrm rot="10800000" flipV="1">
            <a:off x="2591409" y="4057985"/>
            <a:ext cx="39895" cy="1134491"/>
          </a:xfrm>
          <a:prstGeom prst="curvedConnector3">
            <a:avLst>
              <a:gd name="adj1" fmla="val 67300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/>
              <p:cNvSpPr txBox="1"/>
              <p:nvPr/>
            </p:nvSpPr>
            <p:spPr>
              <a:xfrm>
                <a:off x="2591408" y="5007811"/>
                <a:ext cx="10727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408" y="5007811"/>
                <a:ext cx="1072730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/>
              <p:cNvSpPr txBox="1"/>
              <p:nvPr/>
            </p:nvSpPr>
            <p:spPr>
              <a:xfrm>
                <a:off x="528146" y="5778284"/>
                <a:ext cx="10727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46" y="5778284"/>
                <a:ext cx="1072730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215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Equality Propagation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8046" y="1391127"/>
            <a:ext cx="9761306" cy="165330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1) Run each UNSAT procedure independently</a:t>
            </a:r>
          </a:p>
          <a:p>
            <a:pPr lvl="1"/>
            <a:r>
              <a:rPr lang="en-US" sz="2000" dirty="0" smtClean="0"/>
              <a:t>If any returns UNSAT we are done</a:t>
            </a:r>
          </a:p>
          <a:p>
            <a:r>
              <a:rPr lang="en-US" sz="2400" dirty="0" smtClean="0"/>
              <a:t>2) Broadcast any equalities that were discovered</a:t>
            </a:r>
          </a:p>
          <a:p>
            <a:pPr lvl="1"/>
            <a:r>
              <a:rPr lang="en-US" sz="2000" dirty="0" smtClean="0"/>
              <a:t>If no new equalities were discovered, return SAT</a:t>
            </a:r>
            <a:endParaRPr 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54700" y="3715149"/>
                <a:ext cx="1956262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b="1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1" i="1" dirty="0">
                  <a:solidFill>
                    <a:schemeClr val="accent3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i="1" dirty="0">
                  <a:solidFill>
                    <a:schemeClr val="accent3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3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00" y="3715149"/>
                <a:ext cx="1956262" cy="1477328"/>
              </a:xfrm>
              <a:prstGeom prst="rect">
                <a:avLst/>
              </a:prstGeom>
              <a:blipFill>
                <a:blip r:embed="rId2"/>
                <a:stretch>
                  <a:fillRect b="-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865424" y="495412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31883" y="4954120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7003152" y="4954120"/>
                <a:ext cx="5018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3152" y="4954120"/>
                <a:ext cx="50180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7787363" y="4954120"/>
                <a:ext cx="5071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7363" y="4954120"/>
                <a:ext cx="50712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8576897" y="4954120"/>
                <a:ext cx="5071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6897" y="4954120"/>
                <a:ext cx="50712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9366431" y="4954120"/>
                <a:ext cx="5018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6431" y="4954120"/>
                <a:ext cx="50180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10150642" y="4954120"/>
                <a:ext cx="3764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0642" y="4954120"/>
                <a:ext cx="37644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10809495" y="4954120"/>
                <a:ext cx="3693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9495" y="4954120"/>
                <a:ext cx="36933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Oval 12"/>
              <p:cNvSpPr/>
              <p:nvPr/>
            </p:nvSpPr>
            <p:spPr>
              <a:xfrm>
                <a:off x="6890611" y="3906132"/>
                <a:ext cx="372869" cy="40165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286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Oval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0611" y="3906132"/>
                <a:ext cx="372869" cy="401658"/>
              </a:xfrm>
              <a:prstGeom prst="ellipse">
                <a:avLst/>
              </a:prstGeom>
              <a:blipFill>
                <a:blip r:embed="rId9"/>
                <a:stretch>
                  <a:fillRect r="-1562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urved Connector 14"/>
          <p:cNvCxnSpPr>
            <a:stCxn id="7" idx="0"/>
            <a:endCxn id="13" idx="4"/>
          </p:cNvCxnSpPr>
          <p:nvPr/>
        </p:nvCxnSpPr>
        <p:spPr>
          <a:xfrm rot="16200000" flipV="1">
            <a:off x="6842385" y="4542451"/>
            <a:ext cx="646330" cy="177008"/>
          </a:xfrm>
          <a:prstGeom prst="curvedConnector3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517404" y="3240624"/>
            <a:ext cx="319952" cy="249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=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7514846" y="3964882"/>
                <a:ext cx="319952" cy="2493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846" y="3964882"/>
                <a:ext cx="319952" cy="249382"/>
              </a:xfrm>
              <a:prstGeom prst="rect">
                <a:avLst/>
              </a:prstGeom>
              <a:blipFill>
                <a:blip r:embed="rId10"/>
                <a:stretch>
                  <a:fillRect l="-5556" b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Oval 18"/>
              <p:cNvSpPr/>
              <p:nvPr/>
            </p:nvSpPr>
            <p:spPr>
              <a:xfrm>
                <a:off x="8013916" y="3906131"/>
                <a:ext cx="372869" cy="40165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286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9" name="Oval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3916" y="3906131"/>
                <a:ext cx="372869" cy="401658"/>
              </a:xfrm>
              <a:prstGeom prst="ellipse">
                <a:avLst/>
              </a:prstGeom>
              <a:blipFill>
                <a:blip r:embed="rId11"/>
                <a:stretch>
                  <a:fillRect l="-1587" r="-1587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Curved Connector 19"/>
          <p:cNvCxnSpPr>
            <a:stCxn id="8" idx="0"/>
            <a:endCxn id="19" idx="4"/>
          </p:cNvCxnSpPr>
          <p:nvPr/>
        </p:nvCxnSpPr>
        <p:spPr>
          <a:xfrm rot="5400000" flipH="1" flipV="1">
            <a:off x="7797474" y="4551243"/>
            <a:ext cx="646331" cy="159424"/>
          </a:xfrm>
          <a:prstGeom prst="curvedConnector3">
            <a:avLst>
              <a:gd name="adj1" fmla="val 5000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>
            <a:stCxn id="19" idx="2"/>
            <a:endCxn id="17" idx="3"/>
          </p:cNvCxnSpPr>
          <p:nvPr/>
        </p:nvCxnSpPr>
        <p:spPr>
          <a:xfrm rot="10800000">
            <a:off x="7834798" y="4089574"/>
            <a:ext cx="179118" cy="17387"/>
          </a:xfrm>
          <a:prstGeom prst="curvedConnector3">
            <a:avLst>
              <a:gd name="adj1" fmla="val 5000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>
            <a:stCxn id="13" idx="6"/>
            <a:endCxn id="17" idx="1"/>
          </p:cNvCxnSpPr>
          <p:nvPr/>
        </p:nvCxnSpPr>
        <p:spPr>
          <a:xfrm flipV="1">
            <a:off x="7263480" y="4089573"/>
            <a:ext cx="251366" cy="17388"/>
          </a:xfrm>
          <a:prstGeom prst="curvedConnector3">
            <a:avLst>
              <a:gd name="adj1" fmla="val 5000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Oval 29"/>
              <p:cNvSpPr/>
              <p:nvPr/>
            </p:nvSpPr>
            <p:spPr>
              <a:xfrm>
                <a:off x="10151194" y="3627128"/>
                <a:ext cx="372869" cy="40165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286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0" name="Oval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1194" y="3627128"/>
                <a:ext cx="372869" cy="401658"/>
              </a:xfrm>
              <a:prstGeom prst="ellipse">
                <a:avLst/>
              </a:prstGeom>
              <a:blipFill>
                <a:blip r:embed="rId12"/>
                <a:stretch>
                  <a:fillRect r="-12698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Curved Connector 30"/>
          <p:cNvCxnSpPr>
            <a:stCxn id="11" idx="0"/>
            <a:endCxn id="30" idx="4"/>
          </p:cNvCxnSpPr>
          <p:nvPr/>
        </p:nvCxnSpPr>
        <p:spPr>
          <a:xfrm rot="16200000" flipV="1">
            <a:off x="9875581" y="4490834"/>
            <a:ext cx="925334" cy="1238"/>
          </a:xfrm>
          <a:prstGeom prst="curvedConnector3">
            <a:avLst>
              <a:gd name="adj1" fmla="val 5000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>
            <a:stCxn id="6" idx="0"/>
            <a:endCxn id="16" idx="1"/>
          </p:cNvCxnSpPr>
          <p:nvPr/>
        </p:nvCxnSpPr>
        <p:spPr>
          <a:xfrm rot="5400000" flipH="1" flipV="1">
            <a:off x="6252457" y="3689173"/>
            <a:ext cx="1588805" cy="941090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/>
          <p:cNvCxnSpPr>
            <a:stCxn id="30" idx="1"/>
            <a:endCxn id="16" idx="3"/>
          </p:cNvCxnSpPr>
          <p:nvPr/>
        </p:nvCxnSpPr>
        <p:spPr>
          <a:xfrm rot="16200000" flipV="1">
            <a:off x="8861261" y="2341410"/>
            <a:ext cx="320634" cy="2368443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7482384" y="2956112"/>
            <a:ext cx="319952" cy="249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=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Oval 41"/>
              <p:cNvSpPr/>
              <p:nvPr/>
            </p:nvSpPr>
            <p:spPr>
              <a:xfrm>
                <a:off x="10810030" y="3638853"/>
                <a:ext cx="372869" cy="40165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286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2" name="Oval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0030" y="3638853"/>
                <a:ext cx="372869" cy="401658"/>
              </a:xfrm>
              <a:prstGeom prst="ellipse">
                <a:avLst/>
              </a:prstGeom>
              <a:blipFill>
                <a:blip r:embed="rId13"/>
                <a:stretch>
                  <a:fillRect r="-12698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Curved Connector 42"/>
          <p:cNvCxnSpPr>
            <a:stCxn id="12" idx="0"/>
            <a:endCxn id="42" idx="4"/>
          </p:cNvCxnSpPr>
          <p:nvPr/>
        </p:nvCxnSpPr>
        <p:spPr>
          <a:xfrm rot="5400000" flipH="1" flipV="1">
            <a:off x="10538509" y="4496164"/>
            <a:ext cx="913609" cy="2304"/>
          </a:xfrm>
          <a:prstGeom prst="curvedConnector3">
            <a:avLst>
              <a:gd name="adj1" fmla="val 5000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urved Connector 43"/>
          <p:cNvCxnSpPr>
            <a:stCxn id="5" idx="0"/>
            <a:endCxn id="41" idx="1"/>
          </p:cNvCxnSpPr>
          <p:nvPr/>
        </p:nvCxnSpPr>
        <p:spPr>
          <a:xfrm rot="5400000" flipH="1" flipV="1">
            <a:off x="5808259" y="3279995"/>
            <a:ext cx="1873317" cy="1474934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stCxn id="42" idx="1"/>
            <a:endCxn id="41" idx="3"/>
          </p:cNvCxnSpPr>
          <p:nvPr/>
        </p:nvCxnSpPr>
        <p:spPr>
          <a:xfrm rot="16200000" flipV="1">
            <a:off x="9025051" y="1858089"/>
            <a:ext cx="616871" cy="3062299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9500167" y="4139021"/>
            <a:ext cx="319952" cy="249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=</a:t>
            </a:r>
            <a:endParaRPr lang="en-US" dirty="0"/>
          </a:p>
        </p:txBody>
      </p:sp>
      <p:cxnSp>
        <p:nvCxnSpPr>
          <p:cNvPr id="52" name="Curved Connector 51"/>
          <p:cNvCxnSpPr>
            <a:stCxn id="10" idx="0"/>
            <a:endCxn id="51" idx="1"/>
          </p:cNvCxnSpPr>
          <p:nvPr/>
        </p:nvCxnSpPr>
        <p:spPr>
          <a:xfrm rot="16200000" flipV="1">
            <a:off x="9213546" y="4550333"/>
            <a:ext cx="690408" cy="117166"/>
          </a:xfrm>
          <a:prstGeom prst="curvedConnector4">
            <a:avLst>
              <a:gd name="adj1" fmla="val 40970"/>
              <a:gd name="adj2" fmla="val 40925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urved Connector 52"/>
          <p:cNvCxnSpPr>
            <a:stCxn id="42" idx="3"/>
            <a:endCxn id="51" idx="3"/>
          </p:cNvCxnSpPr>
          <p:nvPr/>
        </p:nvCxnSpPr>
        <p:spPr>
          <a:xfrm rot="5400000">
            <a:off x="10201366" y="3600443"/>
            <a:ext cx="282022" cy="1044516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9124171" y="3700845"/>
            <a:ext cx="319952" cy="249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=</a:t>
            </a:r>
            <a:endParaRPr lang="en-US" dirty="0"/>
          </a:p>
        </p:txBody>
      </p:sp>
      <p:cxnSp>
        <p:nvCxnSpPr>
          <p:cNvPr id="55" name="Curved Connector 54"/>
          <p:cNvCxnSpPr>
            <a:stCxn id="9" idx="0"/>
            <a:endCxn id="54" idx="1"/>
          </p:cNvCxnSpPr>
          <p:nvPr/>
        </p:nvCxnSpPr>
        <p:spPr>
          <a:xfrm rot="5400000" flipH="1" flipV="1">
            <a:off x="8413024" y="4242973"/>
            <a:ext cx="1128584" cy="293710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urved Connector 55"/>
          <p:cNvCxnSpPr>
            <a:stCxn id="30" idx="2"/>
            <a:endCxn id="54" idx="3"/>
          </p:cNvCxnSpPr>
          <p:nvPr/>
        </p:nvCxnSpPr>
        <p:spPr>
          <a:xfrm rot="10800000">
            <a:off x="9444124" y="3825537"/>
            <a:ext cx="707071" cy="2421"/>
          </a:xfrm>
          <a:prstGeom prst="curvedConnector3">
            <a:avLst>
              <a:gd name="adj1" fmla="val 5000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6917069" y="6233115"/>
            <a:ext cx="319952" cy="249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67" name="Rectangle 66"/>
          <p:cNvSpPr/>
          <p:nvPr/>
        </p:nvSpPr>
        <p:spPr>
          <a:xfrm>
            <a:off x="6189172" y="5868279"/>
            <a:ext cx="319952" cy="249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cxnSp>
        <p:nvCxnSpPr>
          <p:cNvPr id="70" name="Curved Connector 69"/>
          <p:cNvCxnSpPr>
            <a:stCxn id="5" idx="2"/>
            <a:endCxn id="67" idx="1"/>
          </p:cNvCxnSpPr>
          <p:nvPr/>
        </p:nvCxnSpPr>
        <p:spPr>
          <a:xfrm rot="16200000" flipH="1">
            <a:off x="5763552" y="5567350"/>
            <a:ext cx="669518" cy="181722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urved Connector 72"/>
          <p:cNvCxnSpPr>
            <a:stCxn id="6" idx="2"/>
            <a:endCxn id="67" idx="0"/>
          </p:cNvCxnSpPr>
          <p:nvPr/>
        </p:nvCxnSpPr>
        <p:spPr>
          <a:xfrm rot="5400000">
            <a:off x="6190318" y="5482282"/>
            <a:ext cx="544827" cy="227166"/>
          </a:xfrm>
          <a:prstGeom prst="curvedConnector3">
            <a:avLst>
              <a:gd name="adj1" fmla="val 5000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8924047" y="6085740"/>
            <a:ext cx="319952" cy="249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cxnSp>
        <p:nvCxnSpPr>
          <p:cNvPr id="79" name="Curved Connector 78"/>
          <p:cNvCxnSpPr>
            <a:stCxn id="9" idx="2"/>
            <a:endCxn id="78" idx="1"/>
          </p:cNvCxnSpPr>
          <p:nvPr/>
        </p:nvCxnSpPr>
        <p:spPr>
          <a:xfrm rot="16200000" flipH="1">
            <a:off x="8433765" y="5720148"/>
            <a:ext cx="886979" cy="93586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urved Connector 79"/>
          <p:cNvCxnSpPr>
            <a:stCxn id="10" idx="2"/>
            <a:endCxn id="78" idx="0"/>
          </p:cNvCxnSpPr>
          <p:nvPr/>
        </p:nvCxnSpPr>
        <p:spPr>
          <a:xfrm rot="5400000">
            <a:off x="8969534" y="5437941"/>
            <a:ext cx="762288" cy="533310"/>
          </a:xfrm>
          <a:prstGeom prst="curvedConnector3">
            <a:avLst>
              <a:gd name="adj1" fmla="val 5000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8120639" y="6335122"/>
            <a:ext cx="319952" cy="249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=</a:t>
            </a:r>
            <a:endParaRPr lang="en-US" dirty="0"/>
          </a:p>
        </p:txBody>
      </p:sp>
      <p:cxnSp>
        <p:nvCxnSpPr>
          <p:cNvPr id="87" name="Curved Connector 86"/>
          <p:cNvCxnSpPr>
            <a:stCxn id="78" idx="2"/>
            <a:endCxn id="86" idx="3"/>
          </p:cNvCxnSpPr>
          <p:nvPr/>
        </p:nvCxnSpPr>
        <p:spPr>
          <a:xfrm rot="5400000">
            <a:off x="8699962" y="6075751"/>
            <a:ext cx="124691" cy="643432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urved Connector 87"/>
          <p:cNvCxnSpPr>
            <a:stCxn id="67" idx="2"/>
            <a:endCxn id="66" idx="1"/>
          </p:cNvCxnSpPr>
          <p:nvPr/>
        </p:nvCxnSpPr>
        <p:spPr>
          <a:xfrm rot="16200000" flipH="1">
            <a:off x="6513036" y="5953772"/>
            <a:ext cx="240145" cy="567921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urved Connector 88"/>
          <p:cNvCxnSpPr>
            <a:endCxn id="66" idx="0"/>
          </p:cNvCxnSpPr>
          <p:nvPr/>
        </p:nvCxnSpPr>
        <p:spPr>
          <a:xfrm rot="5400000">
            <a:off x="6710720" y="5689779"/>
            <a:ext cx="909661" cy="177010"/>
          </a:xfrm>
          <a:prstGeom prst="curvedConnector3">
            <a:avLst>
              <a:gd name="adj1" fmla="val 5000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urved Connector 89"/>
          <p:cNvCxnSpPr>
            <a:stCxn id="8" idx="2"/>
            <a:endCxn id="86" idx="1"/>
          </p:cNvCxnSpPr>
          <p:nvPr/>
        </p:nvCxnSpPr>
        <p:spPr>
          <a:xfrm rot="16200000" flipH="1">
            <a:off x="7512603" y="5851776"/>
            <a:ext cx="1136361" cy="79712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2631303" y="3734820"/>
                <a:ext cx="161634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1303" y="3734820"/>
                <a:ext cx="1616340" cy="64633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175214" y="3318762"/>
            <a:ext cx="1981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Uninterpreted</a:t>
            </a:r>
            <a:r>
              <a:rPr lang="en-US" dirty="0" smtClean="0"/>
              <a:t> Fun.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2483468" y="3318762"/>
            <a:ext cx="2530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Linear Integer Arithmetic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Box 56"/>
              <p:cNvSpPr txBox="1"/>
              <p:nvPr/>
            </p:nvSpPr>
            <p:spPr>
              <a:xfrm>
                <a:off x="2631303" y="4367648"/>
                <a:ext cx="94230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b="0" i="1" dirty="0" smtClean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1303" y="4367648"/>
                <a:ext cx="942309" cy="646331"/>
              </a:xfrm>
              <a:prstGeom prst="rect">
                <a:avLst/>
              </a:prstGeom>
              <a:blipFill>
                <a:blip r:embed="rId15"/>
                <a:stretch>
                  <a:fillRect b="-2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Box 58"/>
              <p:cNvSpPr txBox="1"/>
              <p:nvPr/>
            </p:nvSpPr>
            <p:spPr>
              <a:xfrm>
                <a:off x="593357" y="5192477"/>
                <a:ext cx="94230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4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b="0" i="1" dirty="0" smtClean="0">
                  <a:solidFill>
                    <a:schemeClr val="accent4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4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57" y="5192477"/>
                <a:ext cx="942309" cy="646331"/>
              </a:xfrm>
              <a:prstGeom prst="rect">
                <a:avLst/>
              </a:prstGeom>
              <a:blipFill>
                <a:blip r:embed="rId16"/>
                <a:stretch>
                  <a:fillRect b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/>
              <p:cNvSpPr txBox="1"/>
              <p:nvPr/>
            </p:nvSpPr>
            <p:spPr>
              <a:xfrm>
                <a:off x="2591408" y="5007811"/>
                <a:ext cx="10727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408" y="5007811"/>
                <a:ext cx="1072730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/>
              <p:cNvSpPr txBox="1"/>
              <p:nvPr/>
            </p:nvSpPr>
            <p:spPr>
              <a:xfrm>
                <a:off x="528146" y="5778284"/>
                <a:ext cx="11222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46" y="5778284"/>
                <a:ext cx="1122295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764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Candidate Logic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Goals:  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𝑡𝑟𝑢𝑒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Hypotheses 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𝑡𝑟𝑢𝑒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Literals 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Expressions 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/>
          <p:cNvSpPr/>
          <p:nvPr/>
        </p:nvSpPr>
        <p:spPr>
          <a:xfrm>
            <a:off x="7879171" y="2945792"/>
            <a:ext cx="191641" cy="887022"/>
          </a:xfrm>
          <a:prstGeom prst="rightBrac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213172" y="2983258"/>
            <a:ext cx="31746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Background theory</a:t>
            </a:r>
            <a:br>
              <a:rPr lang="en-US" sz="2400" dirty="0" smtClean="0"/>
            </a:br>
            <a:r>
              <a:rPr lang="en-US" sz="2400" dirty="0" smtClean="0"/>
              <a:t>Gives meaning to these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719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Soundness and Completeness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Soundness (when it says </a:t>
            </a:r>
            <a:r>
              <a:rPr lang="en-US" dirty="0" err="1" smtClean="0"/>
              <a:t>unsat</a:t>
            </a:r>
            <a:r>
              <a:rPr lang="en-US" dirty="0" smtClean="0"/>
              <a:t>, it is true)</a:t>
            </a:r>
          </a:p>
          <a:p>
            <a:pPr lvl="1"/>
            <a:r>
              <a:rPr lang="en-US" dirty="0" smtClean="0"/>
              <a:t>Yes assuming theory solvers don’t lie</a:t>
            </a:r>
          </a:p>
          <a:p>
            <a:endParaRPr lang="en-US" dirty="0"/>
          </a:p>
          <a:p>
            <a:r>
              <a:rPr lang="en-US" dirty="0" smtClean="0"/>
              <a:t>Completeness (will it always say </a:t>
            </a:r>
            <a:r>
              <a:rPr lang="en-US" dirty="0" err="1" smtClean="0"/>
              <a:t>unsat</a:t>
            </a:r>
            <a:r>
              <a:rPr lang="en-US" dirty="0"/>
              <a:t> </a:t>
            </a:r>
            <a:r>
              <a:rPr lang="en-US" dirty="0" smtClean="0"/>
              <a:t>when required?)</a:t>
            </a:r>
          </a:p>
          <a:p>
            <a:pPr lvl="1"/>
            <a:r>
              <a:rPr lang="en-US" dirty="0"/>
              <a:t>Yes under certain conditions</a:t>
            </a:r>
          </a:p>
          <a:p>
            <a:pPr lvl="1"/>
            <a:r>
              <a:rPr lang="en-US" dirty="0" smtClean="0"/>
              <a:t>Argument not as obvious</a:t>
            </a:r>
          </a:p>
        </p:txBody>
      </p:sp>
    </p:spTree>
    <p:extLst>
      <p:ext uri="{BB962C8B-B14F-4D97-AF65-F5344CB8AC3E}">
        <p14:creationId xmlns:p14="http://schemas.microsoft.com/office/powerpoint/2010/main" val="73775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Convex theories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92494" y="1825624"/>
                <a:ext cx="9761306" cy="503237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Consider the formula:</a:t>
                </a:r>
                <a:r>
                  <a:rPr lang="en-US" b="0" dirty="0" smtClean="0"/>
                  <a:t/>
                </a:r>
                <a:br>
                  <a:rPr lang="en-US" b="0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≤2</m:t>
                    </m:r>
                  </m:oMath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(2)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lvl="1"/>
                <a:r>
                  <a:rPr lang="en-US" dirty="0" smtClean="0"/>
                  <a:t>No equalities to propagate</a:t>
                </a:r>
              </a:p>
              <a:p>
                <a:pPr lvl="1"/>
                <a:r>
                  <a:rPr lang="en-US" dirty="0" smtClean="0"/>
                  <a:t>The two </a:t>
                </a:r>
                <a:r>
                  <a:rPr lang="en-US" dirty="0" err="1" smtClean="0"/>
                  <a:t>subformulas</a:t>
                </a:r>
                <a:r>
                  <a:rPr lang="en-US" dirty="0" smtClean="0"/>
                  <a:t> are satisfiable</a:t>
                </a:r>
              </a:p>
              <a:p>
                <a:pPr lvl="1"/>
                <a:r>
                  <a:rPr lang="en-US" dirty="0" smtClean="0"/>
                  <a:t>Yet, the problem is clearly </a:t>
                </a:r>
                <a:r>
                  <a:rPr lang="en-US" dirty="0" err="1" smtClean="0"/>
                  <a:t>unsat</a:t>
                </a:r>
                <a:r>
                  <a:rPr lang="en-US" dirty="0" smtClean="0"/>
                  <a:t>!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2494" y="1825624"/>
                <a:ext cx="9761306" cy="5032375"/>
              </a:xfrm>
              <a:blipFill rotWithShape="0">
                <a:blip r:embed="rId2"/>
                <a:stretch>
                  <a:fillRect t="-2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953767" y="3682946"/>
                <a:ext cx="1071768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:r>
                  <a:rPr lang="en-US" dirty="0" smtClean="0"/>
                  <a:t>Theory E</a:t>
                </a:r>
                <a:br>
                  <a:rPr lang="en-US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≤2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3767" y="3682946"/>
                <a:ext cx="1071768" cy="1477328"/>
              </a:xfrm>
              <a:prstGeom prst="rect">
                <a:avLst/>
              </a:prstGeom>
              <a:blipFill rotWithShape="0">
                <a:blip r:embed="rId3"/>
                <a:stretch>
                  <a:fillRect l="-5143" t="-2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514654" y="3682946"/>
                <a:ext cx="172245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:r>
                  <a:rPr lang="en-US" dirty="0" smtClean="0"/>
                  <a:t>Theory R</a:t>
                </a:r>
                <a:br>
                  <a:rPr lang="en-US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654" y="3682946"/>
                <a:ext cx="1722459" cy="923330"/>
              </a:xfrm>
              <a:prstGeom prst="rect">
                <a:avLst/>
              </a:prstGeom>
              <a:blipFill rotWithShape="0">
                <a:blip r:embed="rId4"/>
                <a:stretch>
                  <a:fillRect l="-3191" t="-3289" b="-4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217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Convex theories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theory is convex if for every conjunctive formula F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nary>
                      <m:naryPr>
                        <m:chr m:val="⋁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𝑖𝑚𝑝𝑙𝑖𝑒𝑠</m:t>
                    </m:r>
                  </m:oMath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In the previous example: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≤2⇒(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=1)∨(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=2)</m:t>
                    </m:r>
                  </m:oMath>
                </a14:m>
                <a:r>
                  <a:rPr lang="en-US" i="1" dirty="0" smtClean="0">
                    <a:latin typeface="Cambria Math" panose="02040503050406030204" pitchFamily="18" charset="0"/>
                  </a:rPr>
                  <a:t>  </a:t>
                </a:r>
              </a:p>
              <a:p>
                <a:pPr lvl="1"/>
                <a:r>
                  <a:rPr lang="en-US" dirty="0" smtClean="0"/>
                  <a:t>It does not imply either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𝑜𝑟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=2)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/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:endParaRPr lang="en-US" dirty="0"/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618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Nelson-</a:t>
            </a:r>
            <a:r>
              <a:rPr lang="en-US" dirty="0" err="1" smtClean="0"/>
              <a:t>Oppen</a:t>
            </a:r>
            <a:r>
              <a:rPr lang="en-US" dirty="0" smtClean="0"/>
              <a:t> is complete for Convex theories</a:t>
            </a:r>
          </a:p>
          <a:p>
            <a:r>
              <a:rPr lang="en-US" dirty="0" smtClean="0"/>
              <a:t>What to do for non-convex ones?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79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Backtracking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92494" y="1825624"/>
                <a:ext cx="9761306" cy="5032375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Consider the formula:</a:t>
                </a:r>
                <a:r>
                  <a:rPr lang="en-US" sz="2400" b="0" dirty="0" smtClean="0"/>
                  <a:t/>
                </a:r>
                <a:br>
                  <a:rPr lang="en-US" sz="2400" b="0" dirty="0" smtClean="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b="0" dirty="0" smtClean="0"/>
                  <a:t/>
                </a:r>
                <a:br>
                  <a:rPr lang="en-US" sz="2400" b="0" dirty="0" smtClean="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≤2</m:t>
                    </m:r>
                  </m:oMath>
                </a14:m>
                <a:r>
                  <a:rPr lang="en-US" sz="2400" b="0" dirty="0" smtClean="0"/>
                  <a:t/>
                </a:r>
                <a:br>
                  <a:rPr lang="en-US" sz="2400" b="0" dirty="0" smtClean="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400" b="0" dirty="0" smtClean="0"/>
                  <a:t/>
                </a:r>
                <a:br>
                  <a:rPr lang="en-US" sz="2400" b="0" dirty="0" smtClean="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(2)</m:t>
                    </m:r>
                  </m:oMath>
                </a14:m>
                <a:endParaRPr lang="en-US" sz="2400" dirty="0" smtClean="0"/>
              </a:p>
              <a:p>
                <a:endParaRPr lang="en-US" sz="2400" dirty="0" smtClean="0"/>
              </a:p>
              <a:p>
                <a:endParaRPr lang="en-US" sz="2400" dirty="0" smtClean="0"/>
              </a:p>
              <a:p>
                <a:endParaRPr lang="en-US" sz="2400" dirty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lvl="1"/>
                <a:r>
                  <a:rPr lang="en-US" sz="2000" dirty="0" smtClean="0"/>
                  <a:t>Formula from theory E implies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)∨(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. </a:t>
                </a:r>
              </a:p>
              <a:p>
                <a:pPr lvl="1"/>
                <a:r>
                  <a:rPr lang="en-US" sz="2000" dirty="0" smtClean="0"/>
                  <a:t>Try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sz="2000" b="0" dirty="0" smtClean="0"/>
              </a:p>
              <a:p>
                <a:pPr lvl="1"/>
                <a:r>
                  <a:rPr lang="en-US" sz="2000" dirty="0"/>
                  <a:t>Try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2000" dirty="0"/>
              </a:p>
              <a:p>
                <a:pPr lvl="1"/>
                <a:r>
                  <a:rPr lang="en-US" sz="2000" dirty="0" smtClean="0"/>
                  <a:t>Since both are </a:t>
                </a:r>
                <a:r>
                  <a:rPr lang="en-US" sz="2000" dirty="0" err="1" smtClean="0"/>
                  <a:t>unsat</a:t>
                </a:r>
                <a:r>
                  <a:rPr lang="en-US" sz="2000" dirty="0" smtClean="0"/>
                  <a:t>, we can say UNSAT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2494" y="1825624"/>
                <a:ext cx="9761306" cy="5032375"/>
              </a:xfrm>
              <a:blipFill rotWithShape="0">
                <a:blip r:embed="rId2"/>
                <a:stretch>
                  <a:fillRect t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953767" y="3682946"/>
                <a:ext cx="1532407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dirty="0" smtClean="0"/>
                  <a:t> in theory E</a:t>
                </a:r>
                <a:br>
                  <a:rPr lang="en-US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≤2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3767" y="3682946"/>
                <a:ext cx="1532407" cy="1477328"/>
              </a:xfrm>
              <a:prstGeom prst="rect">
                <a:avLst/>
              </a:prstGeom>
              <a:blipFill rotWithShape="0">
                <a:blip r:embed="rId3"/>
                <a:stretch>
                  <a:fillRect l="-1195" t="-2058" r="-2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514654" y="3682946"/>
                <a:ext cx="174393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dirty="0" smtClean="0"/>
                  <a:t> in theory R</a:t>
                </a:r>
                <a:br>
                  <a:rPr lang="en-US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654" y="3682946"/>
                <a:ext cx="1743939" cy="923330"/>
              </a:xfrm>
              <a:prstGeom prst="rect">
                <a:avLst/>
              </a:prstGeom>
              <a:blipFill rotWithShape="0">
                <a:blip r:embed="rId4"/>
                <a:stretch>
                  <a:fillRect l="-1049" t="-3289" b="-4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454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Backtracking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issues</a:t>
            </a:r>
          </a:p>
          <a:p>
            <a:pPr lvl="1"/>
            <a:r>
              <a:rPr lang="en-US" dirty="0" smtClean="0"/>
              <a:t>How do we decide which disjunctive equalities to branch on?</a:t>
            </a:r>
          </a:p>
          <a:p>
            <a:pPr lvl="1"/>
            <a:r>
              <a:rPr lang="en-US" dirty="0" smtClean="0"/>
              <a:t>How to perform backtracking efficiently?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11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we have so far:</a:t>
            </a:r>
          </a:p>
          <a:p>
            <a:pPr lvl="1"/>
            <a:r>
              <a:rPr lang="en-US" dirty="0" smtClean="0"/>
              <a:t>Simple boolean structure + 1 theory </a:t>
            </a:r>
            <a:r>
              <a:rPr lang="en-US" sz="3200" dirty="0" smtClean="0"/>
              <a:t>✔</a:t>
            </a:r>
          </a:p>
          <a:p>
            <a:pPr lvl="1"/>
            <a:r>
              <a:rPr lang="en-US" dirty="0" smtClean="0"/>
              <a:t>Simple boolean structure + multiple theories </a:t>
            </a:r>
            <a:r>
              <a:rPr lang="en-US" sz="3200" dirty="0" smtClean="0">
                <a:solidFill>
                  <a:schemeClr val="accent3"/>
                </a:solidFill>
              </a:rPr>
              <a:t>✔</a:t>
            </a:r>
          </a:p>
          <a:p>
            <a:r>
              <a:rPr lang="en-US" dirty="0"/>
              <a:t>Today:</a:t>
            </a:r>
          </a:p>
          <a:p>
            <a:pPr lvl="1"/>
            <a:r>
              <a:rPr lang="en-US" dirty="0" smtClean="0"/>
              <a:t>Deal </a:t>
            </a:r>
            <a:r>
              <a:rPr lang="en-US" dirty="0"/>
              <a:t>with complex boolean structure</a:t>
            </a:r>
          </a:p>
          <a:p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22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DPLL(T) Key idea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124222" y="2926080"/>
            <a:ext cx="2391508" cy="19413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SAT Solver Handles Boolean Structure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6370320" y="2307102"/>
            <a:ext cx="3589606" cy="31792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Theory Solver Handles Theories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7005711" y="3108960"/>
            <a:ext cx="2307101" cy="70338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Theory Solver 1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7005710" y="4391901"/>
            <a:ext cx="2307101" cy="70338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Theory Solver 2</a:t>
            </a:r>
            <a:endParaRPr lang="en-US" dirty="0"/>
          </a:p>
        </p:txBody>
      </p:sp>
      <p:cxnSp>
        <p:nvCxnSpPr>
          <p:cNvPr id="10" name="Curved Connector 9"/>
          <p:cNvCxnSpPr>
            <a:stCxn id="5" idx="3"/>
          </p:cNvCxnSpPr>
          <p:nvPr/>
        </p:nvCxnSpPr>
        <p:spPr>
          <a:xfrm flipV="1">
            <a:off x="4515730" y="3108960"/>
            <a:ext cx="1854590" cy="787791"/>
          </a:xfrm>
          <a:prstGeom prst="curved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0"/>
          <p:cNvCxnSpPr>
            <a:stCxn id="6" idx="1"/>
          </p:cNvCxnSpPr>
          <p:nvPr/>
        </p:nvCxnSpPr>
        <p:spPr>
          <a:xfrm rot="10800000" flipV="1">
            <a:off x="4515730" y="3896750"/>
            <a:ext cx="1854590" cy="675249"/>
          </a:xfrm>
          <a:prstGeom prst="curved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>
            <a:stCxn id="7" idx="2"/>
          </p:cNvCxnSpPr>
          <p:nvPr/>
        </p:nvCxnSpPr>
        <p:spPr>
          <a:xfrm rot="16200000" flipH="1">
            <a:off x="8113433" y="3858173"/>
            <a:ext cx="499621" cy="407963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 rot="16200000" flipV="1">
            <a:off x="7705947" y="3872937"/>
            <a:ext cx="550249" cy="487679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117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Boolean Abstraction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Given a formula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 smtClean="0"/>
                  <a:t>, a boolean abstraction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dirty="0" smtClean="0"/>
                  <a:t> has the following property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𝑢𝑛𝑠𝑎𝑡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𝑢𝑛𝑠𝑎𝑡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59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Eager approach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Simple, sometimes efficient</a:t>
                </a:r>
              </a:p>
              <a:p>
                <a:pPr lvl="1"/>
                <a:r>
                  <a:rPr lang="en-US" dirty="0"/>
                  <a:t>Find a boolean abstraction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𝑢𝑛𝑠𝑎𝑡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𝑢𝑛𝑠𝑎𝑡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Give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dirty="0"/>
                  <a:t> to a sat solver</a:t>
                </a:r>
              </a:p>
              <a:p>
                <a:pPr lvl="1"/>
                <a:r>
                  <a:rPr lang="en-US" dirty="0"/>
                  <a:t>DONE!</a:t>
                </a:r>
              </a:p>
              <a:p>
                <a:r>
                  <a:rPr lang="en-US" dirty="0" smtClean="0"/>
                  <a:t>Can’t really pull it off if you have an infinite theory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733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Candidate Logic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Goals:  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𝑡𝑟𝑢𝑒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Hypotheses 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𝑡𝑟𝑢𝑒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Literals 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Expressions 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Note that our alternative VC gen procedure produces formulas in this form!</a:t>
                </a:r>
              </a:p>
              <a:p>
                <a:pPr lvl="1"/>
                <a:r>
                  <a:rPr lang="en-US" dirty="0" smtClean="0"/>
                  <a:t>Assuming invariants, preconditions and </a:t>
                </a:r>
                <a:r>
                  <a:rPr lang="en-US" dirty="0" err="1" smtClean="0"/>
                  <a:t>postcond</a:t>
                </a:r>
                <a:r>
                  <a:rPr lang="en-US" dirty="0" smtClean="0"/>
                  <a:t> are all from H.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869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Lazy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with a simple boolean abstraction</a:t>
            </a:r>
          </a:p>
          <a:p>
            <a:r>
              <a:rPr lang="en-US" dirty="0" smtClean="0"/>
              <a:t>Check solutions against theory solver</a:t>
            </a:r>
          </a:p>
          <a:p>
            <a:r>
              <a:rPr lang="en-US" dirty="0" smtClean="0"/>
              <a:t>If theory solver determines </a:t>
            </a:r>
            <a:r>
              <a:rPr lang="en-US" dirty="0" err="1" smtClean="0"/>
              <a:t>unsat</a:t>
            </a:r>
            <a:r>
              <a:rPr lang="en-US" dirty="0" smtClean="0"/>
              <a:t> improve your boolean abstraction</a:t>
            </a:r>
          </a:p>
          <a:p>
            <a:r>
              <a:rPr lang="en-US" dirty="0" smtClean="0"/>
              <a:t>Repeat until either theory solver agrees or boolean abstraction becomes </a:t>
            </a:r>
            <a:r>
              <a:rPr lang="en-US" dirty="0" err="1" smtClean="0"/>
              <a:t>unsat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6288258" y="4889375"/>
            <a:ext cx="5514534" cy="1758461"/>
            <a:chOff x="2124222" y="2307102"/>
            <a:chExt cx="7835704" cy="3179298"/>
          </a:xfrm>
        </p:grpSpPr>
        <p:sp>
          <p:nvSpPr>
            <p:cNvPr id="4" name="Rounded Rectangle 3"/>
            <p:cNvSpPr/>
            <p:nvPr/>
          </p:nvSpPr>
          <p:spPr>
            <a:xfrm>
              <a:off x="2124222" y="2926080"/>
              <a:ext cx="2391508" cy="194134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SAT Solver Handles Boolean Structure</a:t>
              </a:r>
              <a:endParaRPr lang="en-US" sz="1200" dirty="0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6370320" y="2307102"/>
              <a:ext cx="3589606" cy="317929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200" dirty="0" smtClean="0"/>
                <a:t>Theory Solver Handles Theories</a:t>
              </a:r>
              <a:endParaRPr lang="en-US" sz="1200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7005711" y="3108960"/>
              <a:ext cx="2307101" cy="703385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Theory Solver 1</a:t>
              </a:r>
              <a:endParaRPr lang="en-US" sz="1200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7005710" y="4391901"/>
              <a:ext cx="2307101" cy="703385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Theory Solver 2</a:t>
              </a:r>
              <a:endParaRPr lang="en-US" sz="1200" dirty="0"/>
            </a:p>
          </p:txBody>
        </p:sp>
        <p:cxnSp>
          <p:nvCxnSpPr>
            <p:cNvPr id="8" name="Curved Connector 7"/>
            <p:cNvCxnSpPr>
              <a:stCxn id="4" idx="3"/>
            </p:cNvCxnSpPr>
            <p:nvPr/>
          </p:nvCxnSpPr>
          <p:spPr>
            <a:xfrm flipV="1">
              <a:off x="4515730" y="3108960"/>
              <a:ext cx="1854590" cy="787791"/>
            </a:xfrm>
            <a:prstGeom prst="curvedConnector3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urved Connector 8"/>
            <p:cNvCxnSpPr>
              <a:stCxn id="5" idx="1"/>
            </p:cNvCxnSpPr>
            <p:nvPr/>
          </p:nvCxnSpPr>
          <p:spPr>
            <a:xfrm rot="10800000" flipV="1">
              <a:off x="4515730" y="3896750"/>
              <a:ext cx="1854590" cy="675249"/>
            </a:xfrm>
            <a:prstGeom prst="curvedConnector3">
              <a:avLst>
                <a:gd name="adj1" fmla="val 50000"/>
              </a:avLst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urved Connector 9"/>
            <p:cNvCxnSpPr>
              <a:stCxn id="6" idx="2"/>
            </p:cNvCxnSpPr>
            <p:nvPr/>
          </p:nvCxnSpPr>
          <p:spPr>
            <a:xfrm rot="16200000" flipH="1">
              <a:off x="8113433" y="3858173"/>
              <a:ext cx="499621" cy="407963"/>
            </a:xfrm>
            <a:prstGeom prst="curvedConnector3">
              <a:avLst>
                <a:gd name="adj1" fmla="val 50000"/>
              </a:avLst>
            </a:prstGeom>
            <a:ln w="38100"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" name="Curved Connector 10"/>
            <p:cNvCxnSpPr/>
            <p:nvPr/>
          </p:nvCxnSpPr>
          <p:spPr>
            <a:xfrm rot="16200000" flipV="1">
              <a:off x="7705947" y="3872937"/>
              <a:ext cx="550249" cy="487679"/>
            </a:xfrm>
            <a:prstGeom prst="curvedConnector3">
              <a:avLst>
                <a:gd name="adj1" fmla="val 50000"/>
              </a:avLst>
            </a:prstGeom>
            <a:ln w="38100"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7294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boolean structure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Example: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&gt;0∨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Equivalent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𝑢𝑛𝑠𝑎𝑡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(¬(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&gt;0∨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≤0) )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339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Completeness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be a formula in theory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(defined by axioms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be a formula in theory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(defined by axioms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Suppose that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is satisfiable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satisfiable </a:t>
                </a:r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𝑉𝑎𝑟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𝑖𝑓𝑓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This means that they have shared all the equalities they could share</a:t>
                </a:r>
              </a:p>
              <a:p>
                <a:r>
                  <a:rPr lang="en-US" dirty="0" smtClean="0"/>
                  <a:t>Can we show that this implies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is sat?</a:t>
                </a:r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0998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Argument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be the universe of values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(</a:t>
                </a:r>
                <a:r>
                  <a:rPr lang="en-US" dirty="0" err="1" smtClean="0"/>
                  <a:t>resp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𝑣𝑎𝑟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be a satisfying assignment to </a:t>
                </a:r>
                <a:r>
                  <a:rPr lang="en-US" dirty="0" err="1" smtClean="0"/>
                  <a:t>vars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wrt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(</a:t>
                </a:r>
                <a:r>
                  <a:rPr lang="en-US" dirty="0" err="1" smtClean="0"/>
                  <a:t>resp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If both theories return sat, we know we can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Can we find some that satisfy 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𝑉𝑎𝑟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𝑖𝑓𝑓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9508" y="190894"/>
            <a:ext cx="4054716" cy="184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492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Meaning of a formula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>
                    <a:latin typeface="Cambria Math" panose="02040503050406030204" pitchFamily="18" charset="0"/>
                  </a:rPr>
                  <a:t> means that formula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>
                    <a:latin typeface="Cambria Math" panose="02040503050406030204" pitchFamily="18" charset="0"/>
                  </a:rPr>
                  <a:t> holds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𝑡𝑟𝑢𝑒</m:t>
                    </m:r>
                  </m:oMath>
                </a14:m>
                <a:endParaRPr lang="en-US" b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⊨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latin typeface="Cambria Math" panose="02040503050406030204" pitchFamily="18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⊨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𝑎𝑛𝑑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⊨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>
                    <a:latin typeface="Cambria Math" panose="02040503050406030204" pitchFamily="18" charset="0"/>
                  </a:rPr>
                  <a:t> when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 smtClean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⊨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>
                    <a:latin typeface="Cambria Math" panose="02040503050406030204" pitchFamily="18" charset="0"/>
                  </a:rPr>
                  <a:t> where D is the domain of x</a:t>
                </a:r>
                <a:endParaRPr lang="en-US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>
                    <a:latin typeface="Cambria Math" panose="02040503050406030204" pitchFamily="18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⊨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>
                    <a:latin typeface="Cambria Math" panose="02040503050406030204" pitchFamily="18" charset="0"/>
                  </a:rPr>
                  <a:t> whenever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</m:oMath>
                </a14:m>
                <a:endParaRPr lang="en-US" dirty="0" smtClean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dirty="0" smtClean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latin typeface="Cambria Math" panose="02040503050406030204" pitchFamily="18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>
                    <a:latin typeface="Cambria Math" panose="02040503050406030204" pitchFamily="18" charset="0"/>
                  </a:rPr>
                  <a:t> is true according to the theory</a:t>
                </a:r>
                <a:endParaRPr lang="en-US" dirty="0" smtClean="0">
                  <a:latin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307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prove procedure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What we want: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𝑝𝑟𝑜𝑣𝑒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446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𝑝𝑟𝑜𝑣𝑒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𝑝𝑟𝑜𝑣𝑒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𝑡𝑟𝑢𝑒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𝑝𝑟𝑜𝑣𝑒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𝑡𝑟𝑢𝑒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endParaRPr lang="en-US" b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𝑝𝑟𝑜𝑣𝑒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𝑝𝑟𝑜𝑣𝑒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𝑝𝑟𝑜𝑣𝑒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𝑝𝑟𝑜𝑣𝑒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𝑝𝑟𝑜𝑣𝑒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𝑝𝑟𝑜𝑣𝑒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𝑝𝑟𝑜𝑣𝑒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 smtClean="0"/>
                  <a:t> is fresh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𝑝𝑟𝑜𝑣𝑒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=?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148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Theorem prover for literals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Reduces the problem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𝑝𝑟𝑜𝑣𝑒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H is a conjunction of literals</a:t>
                </a:r>
              </a:p>
              <a:p>
                <a:pPr lvl="1"/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∧…∧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∧…∧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𝑝𝑟𝑜𝑣𝑒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𝑈𝑛𝑠𝑎𝑡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726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Linear Inequalities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92494" y="1825625"/>
                <a:ext cx="9761306" cy="1454169"/>
              </a:xfrm>
            </p:spPr>
            <p:txBody>
              <a:bodyPr/>
              <a:lstStyle/>
              <a:p>
                <a:r>
                  <a:rPr lang="en-US" dirty="0" smtClean="0"/>
                  <a:t>Expressions: 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 |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Literals: 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2494" y="1825625"/>
                <a:ext cx="9761306" cy="1454169"/>
              </a:xfrm>
              <a:blipFill>
                <a:blip r:embed="rId2"/>
                <a:stretch>
                  <a:fillRect t="-6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2577" y="227225"/>
            <a:ext cx="4701162" cy="12824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8897" y="3927866"/>
                <a:ext cx="58106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⇒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97" y="3927866"/>
                <a:ext cx="5810629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51415" y="4800948"/>
                <a:ext cx="41048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   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∧¬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1415" y="4800948"/>
                <a:ext cx="4104842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851434" y="4357995"/>
                <a:ext cx="54706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&gt;0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1434" y="4357995"/>
                <a:ext cx="5470665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262089" y="3916881"/>
                <a:ext cx="127945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089" y="3916881"/>
                <a:ext cx="1279453" cy="369332"/>
              </a:xfrm>
              <a:prstGeom prst="rect">
                <a:avLst/>
              </a:prstGeom>
              <a:blipFill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467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xperimental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75B73"/>
      </a:accent1>
      <a:accent2>
        <a:srgbClr val="CD0909"/>
      </a:accent2>
      <a:accent3>
        <a:srgbClr val="3F7830"/>
      </a:accent3>
      <a:accent4>
        <a:srgbClr val="08110B"/>
      </a:accent4>
      <a:accent5>
        <a:srgbClr val="DCA800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Berlin Sans FB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48753</TotalTime>
  <Words>1068</Words>
  <Application>Microsoft Office PowerPoint</Application>
  <PresentationFormat>Widescreen</PresentationFormat>
  <Paragraphs>476</Paragraphs>
  <Slides>43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Berlin Sans FB</vt:lpstr>
      <vt:lpstr>Calibri</vt:lpstr>
      <vt:lpstr>Cambria Math</vt:lpstr>
      <vt:lpstr>office theme</vt:lpstr>
      <vt:lpstr>Lecture 14 SMT and Theorem Proving</vt:lpstr>
      <vt:lpstr>What is a theory</vt:lpstr>
      <vt:lpstr>Candidate Logic</vt:lpstr>
      <vt:lpstr>Candidate Logic</vt:lpstr>
      <vt:lpstr>Meaning of a formula</vt:lpstr>
      <vt:lpstr>A simple prove procedure</vt:lpstr>
      <vt:lpstr>A simple algorithm</vt:lpstr>
      <vt:lpstr>Theorem prover for literals</vt:lpstr>
      <vt:lpstr>Example: Linear Inequalities</vt:lpstr>
      <vt:lpstr>Linear Inequalities</vt:lpstr>
      <vt:lpstr>Linear Inequalities</vt:lpstr>
      <vt:lpstr>Linear Inequalities</vt:lpstr>
      <vt:lpstr>Linear Inequalities</vt:lpstr>
      <vt:lpstr>Is this enough to check VCs?</vt:lpstr>
      <vt:lpstr>Is this enough to check VCs?</vt:lpstr>
      <vt:lpstr>Equality with uninterpreted functions</vt:lpstr>
      <vt:lpstr>Equality with UF</vt:lpstr>
      <vt:lpstr>Equality with UF</vt:lpstr>
      <vt:lpstr>Equality with UF</vt:lpstr>
      <vt:lpstr>Equality with UF</vt:lpstr>
      <vt:lpstr>Equality with UF</vt:lpstr>
      <vt:lpstr>Equality with UF</vt:lpstr>
      <vt:lpstr>Nelson-Oppen</vt:lpstr>
      <vt:lpstr>Purification</vt:lpstr>
      <vt:lpstr>Example</vt:lpstr>
      <vt:lpstr>Equality Propagation</vt:lpstr>
      <vt:lpstr>Equality Propagation</vt:lpstr>
      <vt:lpstr>Equality Propagation</vt:lpstr>
      <vt:lpstr>Equality Propagation</vt:lpstr>
      <vt:lpstr>Soundness and Completeness</vt:lpstr>
      <vt:lpstr>Convex theories</vt:lpstr>
      <vt:lpstr>Convex theories</vt:lpstr>
      <vt:lpstr>Completeness</vt:lpstr>
      <vt:lpstr>Backtracking</vt:lpstr>
      <vt:lpstr>Backtracking</vt:lpstr>
      <vt:lpstr>Recap</vt:lpstr>
      <vt:lpstr>DPLL(T) Key idea</vt:lpstr>
      <vt:lpstr>Boolean Abstraction</vt:lpstr>
      <vt:lpstr>Eager approach</vt:lpstr>
      <vt:lpstr>Lazy approach</vt:lpstr>
      <vt:lpstr>Complex boolean structure</vt:lpstr>
      <vt:lpstr>Completeness</vt:lpstr>
      <vt:lpstr>Argument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Armando Solar-Lezama</dc:creator>
  <cp:lastModifiedBy>Armando Solar-Lezama</cp:lastModifiedBy>
  <cp:revision>793</cp:revision>
  <cp:lastPrinted>2015-02-26T04:09:31Z</cp:lastPrinted>
  <dcterms:created xsi:type="dcterms:W3CDTF">2014-09-23T19:26:18Z</dcterms:created>
  <dcterms:modified xsi:type="dcterms:W3CDTF">2018-10-10T22:57:38Z</dcterms:modified>
</cp:coreProperties>
</file>