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336" r:id="rId2"/>
    <p:sldId id="377" r:id="rId3"/>
    <p:sldId id="362" r:id="rId4"/>
    <p:sldId id="364" r:id="rId5"/>
    <p:sldId id="338" r:id="rId6"/>
    <p:sldId id="343" r:id="rId7"/>
    <p:sldId id="365" r:id="rId8"/>
    <p:sldId id="374" r:id="rId9"/>
    <p:sldId id="376" r:id="rId10"/>
    <p:sldId id="375" r:id="rId11"/>
    <p:sldId id="342" r:id="rId12"/>
    <p:sldId id="345" r:id="rId13"/>
    <p:sldId id="346" r:id="rId14"/>
    <p:sldId id="347" r:id="rId15"/>
    <p:sldId id="352" r:id="rId16"/>
    <p:sldId id="379" r:id="rId17"/>
    <p:sldId id="380" r:id="rId18"/>
    <p:sldId id="382" r:id="rId19"/>
    <p:sldId id="381" r:id="rId20"/>
    <p:sldId id="383" r:id="rId21"/>
    <p:sldId id="384" r:id="rId22"/>
    <p:sldId id="385" r:id="rId23"/>
    <p:sldId id="378" r:id="rId24"/>
    <p:sldId id="386" r:id="rId25"/>
    <p:sldId id="349" r:id="rId26"/>
    <p:sldId id="353" r:id="rId27"/>
    <p:sldId id="354" r:id="rId28"/>
    <p:sldId id="355" r:id="rId29"/>
    <p:sldId id="356" r:id="rId30"/>
    <p:sldId id="359" r:id="rId31"/>
    <p:sldId id="360" r:id="rId32"/>
    <p:sldId id="361" r:id="rId3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F0B"/>
    <a:srgbClr val="CA703B"/>
    <a:srgbClr val="CFE5C9"/>
    <a:srgbClr val="9AC890"/>
    <a:srgbClr val="C7CEFF"/>
    <a:srgbClr val="7F8AFF"/>
    <a:srgbClr val="FFFFFF"/>
    <a:srgbClr val="000000"/>
    <a:srgbClr val="FF77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5" autoAdjust="0"/>
    <p:restoredTop sz="73502" autoAdjust="0"/>
  </p:normalViewPr>
  <p:slideViewPr>
    <p:cSldViewPr snapToGrid="0">
      <p:cViewPr varScale="1">
        <p:scale>
          <a:sx n="76" d="100"/>
          <a:sy n="76" d="100"/>
        </p:scale>
        <p:origin x="795" y="3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B0CA21C-B112-4BD8-B9E9-462888A52112}" type="datetimeFigureOut">
              <a:rPr lang="en-US" smtClean="0"/>
              <a:t>8/10/2018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A80BC8A-3D2D-4399-A152-F8F7638B0202}" type="slidenum">
              <a:rPr lang="en-US" smtClean="0"/>
              <a:t>‹#›</a:t>
            </a:fld>
            <a:endParaRPr lang="en-US"/>
          </a:p>
        </p:txBody>
      </p:sp>
    </p:spTree>
    <p:extLst>
      <p:ext uri="{BB962C8B-B14F-4D97-AF65-F5344CB8AC3E}">
        <p14:creationId xmlns:p14="http://schemas.microsoft.com/office/powerpoint/2010/main" val="11499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a:t>
            </a:fld>
            <a:endParaRPr lang="en-US"/>
          </a:p>
        </p:txBody>
      </p:sp>
    </p:spTree>
    <p:extLst>
      <p:ext uri="{BB962C8B-B14F-4D97-AF65-F5344CB8AC3E}">
        <p14:creationId xmlns:p14="http://schemas.microsoft.com/office/powerpoint/2010/main" val="3436534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recent advances in synthesis brought to the table were powerful mechanisms to search *arbitrary* program spaces. What this allowed you to do was to fix the space in such a way that instead of looking like this…</a:t>
            </a:r>
          </a:p>
          <a:p>
            <a:r>
              <a:rPr lang="en-US" baseline="0" dirty="0" smtClean="0"/>
              <a:t>Things look like this. </a:t>
            </a:r>
          </a:p>
          <a:p>
            <a:r>
              <a:rPr lang="en-US" baseline="0" dirty="0" smtClean="0"/>
              <a:t>The problem is always going to be underspecified, so it is still very important to be able to rank programs to have a higher likelihood of finding what you are looking for, but the idea is that if you can search large but highly constrained spaces efficiently, you are more likely to get what you are looking for. But by having the ability to reason about arbitrary (and very large) spaces of programs you can get the benefits of the list-of-programs approach without its inherent brittleness.</a:t>
            </a:r>
          </a:p>
          <a:p>
            <a:endParaRPr lang="en-US" baseline="0" dirty="0" smtClean="0"/>
          </a:p>
          <a:p>
            <a:endParaRPr lang="en-US" baseline="0" dirty="0" smtClean="0"/>
          </a:p>
          <a:p>
            <a:r>
              <a:rPr lang="en-US" baseline="0" dirty="0" smtClean="0"/>
              <a:t>So for the next few lectures we are going to focus on how to define and search very large spaces of programs.</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14</a:t>
            </a:fld>
            <a:endParaRPr lang="en-US"/>
          </a:p>
        </p:txBody>
      </p:sp>
    </p:spTree>
    <p:extLst>
      <p:ext uri="{BB962C8B-B14F-4D97-AF65-F5344CB8AC3E}">
        <p14:creationId xmlns:p14="http://schemas.microsoft.com/office/powerpoint/2010/main" val="3044222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issues we have described so far, there is a third issue that is very</a:t>
            </a:r>
            <a:r>
              <a:rPr lang="en-US" baseline="0" dirty="0" smtClean="0"/>
              <a:t> important for PBE which is the interaction model. </a:t>
            </a:r>
          </a:p>
          <a:p>
            <a:endParaRPr lang="en-US" baseline="0" dirty="0" smtClean="0"/>
          </a:p>
          <a:p>
            <a:r>
              <a:rPr lang="en-US" baseline="0" dirty="0" smtClean="0"/>
              <a:t>A lot of good work around PBE has historically been done around the HCI community. </a:t>
            </a:r>
          </a:p>
          <a:p>
            <a:endParaRPr lang="en-US" baseline="0" dirty="0" smtClean="0"/>
          </a:p>
          <a:p>
            <a:r>
              <a:rPr lang="en-US" baseline="0" dirty="0" smtClean="0"/>
              <a:t>At one level this is orthogonal to the question of how you search a space of programs and how you get things that are more likely to generalize. </a:t>
            </a:r>
          </a:p>
          <a:p>
            <a:endParaRPr lang="en-US" baseline="0" dirty="0" smtClean="0"/>
          </a:p>
          <a:p>
            <a:r>
              <a:rPr lang="en-US" baseline="0" dirty="0" smtClean="0"/>
              <a:t>However, as we will see later in this unit, the choice of representation of the space and of search mechanism can have a big impact on the kind of search strategies that are possible.</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15</a:t>
            </a:fld>
            <a:endParaRPr lang="en-US"/>
          </a:p>
        </p:txBody>
      </p:sp>
    </p:spTree>
    <p:extLst>
      <p:ext uri="{BB962C8B-B14F-4D97-AF65-F5344CB8AC3E}">
        <p14:creationId xmlns:p14="http://schemas.microsoft.com/office/powerpoint/2010/main" val="2553224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synthesis, this is known as the structural</a:t>
            </a:r>
            <a:r>
              <a:rPr lang="en-US" baseline="0" dirty="0" smtClean="0"/>
              <a:t> hypothesis. </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25</a:t>
            </a:fld>
            <a:endParaRPr lang="en-US"/>
          </a:p>
        </p:txBody>
      </p:sp>
    </p:spTree>
    <p:extLst>
      <p:ext uri="{BB962C8B-B14F-4D97-AF65-F5344CB8AC3E}">
        <p14:creationId xmlns:p14="http://schemas.microsoft.com/office/powerpoint/2010/main" val="96239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the following</a:t>
            </a:r>
            <a:r>
              <a:rPr lang="en-US" baseline="0" dirty="0" smtClean="0"/>
              <a:t> example. We are going to define a language of list manipulations. </a:t>
            </a:r>
          </a:p>
          <a:p>
            <a:r>
              <a:rPr lang="en-US" baseline="0" dirty="0" err="1" smtClean="0"/>
              <a:t>lstExpr</a:t>
            </a:r>
            <a:r>
              <a:rPr lang="en-US" baseline="0" dirty="0" smtClean="0"/>
              <a:t>[</a:t>
            </a:r>
            <a:r>
              <a:rPr lang="en-US" baseline="0" dirty="0" err="1" smtClean="0"/>
              <a:t>a,b</a:t>
            </a:r>
            <a:r>
              <a:rPr lang="en-US" baseline="0" dirty="0" smtClean="0"/>
              <a:t>] is the list starting at position a and ending at position b-1 (so </a:t>
            </a:r>
            <a:r>
              <a:rPr lang="en-US" baseline="0" dirty="0" err="1" smtClean="0"/>
              <a:t>lst</a:t>
            </a:r>
            <a:r>
              <a:rPr lang="en-US" baseline="0" dirty="0" smtClean="0"/>
              <a:t>[0, </a:t>
            </a:r>
            <a:r>
              <a:rPr lang="en-US" baseline="0" dirty="0" err="1" smtClean="0"/>
              <a:t>len</a:t>
            </a:r>
            <a:r>
              <a:rPr lang="en-US" baseline="0" dirty="0" smtClean="0"/>
              <a:t>(</a:t>
            </a:r>
            <a:r>
              <a:rPr lang="en-US" baseline="0" dirty="0" err="1" smtClean="0"/>
              <a:t>lst</a:t>
            </a:r>
            <a:r>
              <a:rPr lang="en-US" baseline="0" dirty="0" smtClean="0"/>
              <a:t>)] ) produces the list.</a:t>
            </a:r>
          </a:p>
          <a:p>
            <a:r>
              <a:rPr lang="en-US" baseline="0" dirty="0" smtClean="0"/>
              <a:t>recursive(</a:t>
            </a:r>
            <a:r>
              <a:rPr lang="en-US" baseline="0" dirty="0" err="1" smtClean="0"/>
              <a:t>lst</a:t>
            </a:r>
            <a:r>
              <a:rPr lang="en-US" baseline="0" dirty="0" smtClean="0"/>
              <a:t>) calls the program recursively on </a:t>
            </a:r>
            <a:r>
              <a:rPr lang="en-US" baseline="0" dirty="0" err="1" smtClean="0"/>
              <a:t>lst</a:t>
            </a:r>
            <a:r>
              <a:rPr lang="en-US" baseline="0" dirty="0" smtClean="0"/>
              <a:t>. If </a:t>
            </a:r>
            <a:r>
              <a:rPr lang="en-US" baseline="0" dirty="0" err="1" smtClean="0"/>
              <a:t>lst</a:t>
            </a:r>
            <a:r>
              <a:rPr lang="en-US" baseline="0" dirty="0" smtClean="0"/>
              <a:t> is empty, recursive(</a:t>
            </a:r>
            <a:r>
              <a:rPr lang="en-US" baseline="0" dirty="0" err="1" smtClean="0"/>
              <a:t>lst</a:t>
            </a:r>
            <a:r>
              <a:rPr lang="en-US" baseline="0" dirty="0" smtClean="0"/>
              <a:t>) just returns empty without doing a recursive call.</a:t>
            </a:r>
          </a:p>
          <a:p>
            <a:r>
              <a:rPr lang="en-US" baseline="0" dirty="0" err="1" smtClean="0"/>
              <a:t>firstZero</a:t>
            </a:r>
            <a:r>
              <a:rPr lang="en-US" baseline="0" dirty="0" smtClean="0"/>
              <a:t>(</a:t>
            </a:r>
            <a:r>
              <a:rPr lang="en-US" baseline="0" dirty="0" err="1" smtClean="0"/>
              <a:t>lst</a:t>
            </a:r>
            <a:r>
              <a:rPr lang="en-US" baseline="0" dirty="0" smtClean="0"/>
              <a:t>) returns the position of the first zero in the list, or </a:t>
            </a:r>
            <a:r>
              <a:rPr lang="en-US" baseline="0" dirty="0" err="1" smtClean="0"/>
              <a:t>len</a:t>
            </a:r>
            <a:r>
              <a:rPr lang="en-US" baseline="0" dirty="0" smtClean="0"/>
              <a:t>(</a:t>
            </a:r>
            <a:r>
              <a:rPr lang="en-US" baseline="0" dirty="0" err="1" smtClean="0"/>
              <a:t>lst</a:t>
            </a:r>
            <a:r>
              <a:rPr lang="en-US" baseline="0" dirty="0" smtClean="0"/>
              <a:t>) if the list does not have any zeros.</a:t>
            </a:r>
          </a:p>
          <a:p>
            <a:endParaRPr lang="en-US" baseline="0" dirty="0" smtClean="0"/>
          </a:p>
          <a:p>
            <a:r>
              <a:rPr lang="en-US" baseline="0" dirty="0" smtClean="0"/>
              <a:t>On the one hand, the language is very rich; it includes recursion, concatenation, sorting, search; you can write a ton of interesting programs with this language. </a:t>
            </a:r>
          </a:p>
          <a:p>
            <a:r>
              <a:rPr lang="en-US" baseline="0" dirty="0" smtClean="0"/>
              <a:t>And yet, consider the following input output example: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1,4,2,0,7,9,2,5,0,3,2,4,7  </a:t>
            </a:r>
            <a:r>
              <a:rPr lang="en-US" dirty="0" smtClean="0">
                <a:sym typeface="Wingdings" panose="05000000000000000000" pitchFamily="2" charset="2"/>
              </a:rPr>
              <a:t> 1,2,4,0,2,5,7,9,0,2,3,4,7,0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ym typeface="Wingdings" panose="05000000000000000000" pitchFamily="2" charset="2"/>
              </a:rPr>
              <a:t>There are only a handful of programs that match</a:t>
            </a:r>
            <a:r>
              <a:rPr lang="en-US" baseline="0" dirty="0" smtClean="0">
                <a:sym typeface="Wingdings" panose="05000000000000000000" pitchFamily="2" charset="2"/>
              </a:rPr>
              <a:t> this example. (see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26</a:t>
            </a:fld>
            <a:endParaRPr lang="en-US"/>
          </a:p>
        </p:txBody>
      </p:sp>
    </p:spTree>
    <p:extLst>
      <p:ext uri="{BB962C8B-B14F-4D97-AF65-F5344CB8AC3E}">
        <p14:creationId xmlns:p14="http://schemas.microsoft.com/office/powerpoint/2010/main" val="2591228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these</a:t>
            </a:r>
            <a:r>
              <a:rPr lang="en-US" baseline="0" dirty="0" smtClean="0"/>
              <a:t> can be expressed directly as a grammar. Some can only be approximated with a CFG.</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29</a:t>
            </a:fld>
            <a:endParaRPr lang="en-US"/>
          </a:p>
        </p:txBody>
      </p:sp>
    </p:spTree>
    <p:extLst>
      <p:ext uri="{BB962C8B-B14F-4D97-AF65-F5344CB8AC3E}">
        <p14:creationId xmlns:p14="http://schemas.microsoft.com/office/powerpoint/2010/main" val="37954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a:t>
            </a:r>
            <a:r>
              <a:rPr lang="en-US" baseline="0" dirty="0" smtClean="0"/>
              <a:t> last time we talked about two major criticisms of synthesis: </a:t>
            </a:r>
          </a:p>
          <a:p>
            <a:pPr marL="228600" indent="-228600">
              <a:buAutoNum type="alphaLcParenR"/>
            </a:pPr>
            <a:r>
              <a:rPr lang="en-US" baseline="0" dirty="0" smtClean="0"/>
              <a:t>It’s too hard to make it work.</a:t>
            </a:r>
          </a:p>
          <a:p>
            <a:pPr marL="228600" indent="-228600">
              <a:buAutoNum type="alphaLcParenR"/>
            </a:pPr>
            <a:r>
              <a:rPr lang="en-US" baseline="0" dirty="0" smtClean="0"/>
              <a:t>Even if it works, it ends up being too hard to use.</a:t>
            </a:r>
          </a:p>
          <a:p>
            <a:pPr marL="228600" indent="-228600">
              <a:buAutoNum type="alphaLcParenR"/>
            </a:pPr>
            <a:endParaRPr lang="en-US" baseline="0" dirty="0" smtClean="0"/>
          </a:p>
          <a:p>
            <a:pPr marL="0" indent="0">
              <a:buNone/>
            </a:pPr>
            <a:r>
              <a:rPr lang="en-US" baseline="0" dirty="0" smtClean="0"/>
              <a:t>The dream of PBE was to address the second criticism by allowing users to simply give examples of the behaviors they want and have the system generalize from these examples. </a:t>
            </a:r>
          </a:p>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3</a:t>
            </a:fld>
            <a:endParaRPr lang="en-US"/>
          </a:p>
        </p:txBody>
      </p:sp>
    </p:spTree>
    <p:extLst>
      <p:ext uri="{BB962C8B-B14F-4D97-AF65-F5344CB8AC3E}">
        <p14:creationId xmlns:p14="http://schemas.microsoft.com/office/powerpoint/2010/main" val="3084605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PBE is nice if you can do it. </a:t>
            </a:r>
          </a:p>
          <a:p>
            <a:r>
              <a:rPr lang="en-US" dirty="0" smtClean="0"/>
              <a:t>PBD is generally more realistic.</a:t>
            </a:r>
          </a:p>
          <a:p>
            <a:r>
              <a:rPr lang="en-US" dirty="0" smtClean="0"/>
              <a:t>If I tell you f(6)=720 it’s unlikely that you will have any</a:t>
            </a:r>
            <a:r>
              <a:rPr lang="en-US" baseline="0" dirty="0" smtClean="0"/>
              <a:t> idea of what I expect you to compute,</a:t>
            </a:r>
            <a:endParaRPr lang="en-US" dirty="0" smtClean="0"/>
          </a:p>
          <a:p>
            <a:r>
              <a:rPr lang="en-US" dirty="0" smtClean="0"/>
              <a:t>But if I tell you </a:t>
            </a:r>
          </a:p>
          <a:p>
            <a:r>
              <a:rPr lang="en-US" dirty="0" smtClean="0"/>
              <a:t>f(6) = 6 * ( 5*(4*(3*(2 *1) ) )) = 720</a:t>
            </a:r>
          </a:p>
          <a:p>
            <a:r>
              <a:rPr lang="en-US" dirty="0" smtClean="0"/>
              <a:t>Then it’s easy to see that you want to compute factorial.</a:t>
            </a:r>
          </a:p>
          <a:p>
            <a:r>
              <a:rPr lang="en-US" dirty="0" smtClean="0"/>
              <a:t>The distinction seems to</a:t>
            </a:r>
            <a:r>
              <a:rPr lang="en-US" baseline="0" dirty="0" smtClean="0"/>
              <a:t> be straightforward, but the boundary is blurry. For some domains (like string manipulation), it’s relatively easy to derive a trace from an output.</a:t>
            </a:r>
            <a:endParaRPr lang="en-US" dirty="0" smtClean="0"/>
          </a:p>
          <a:p>
            <a:r>
              <a:rPr lang="en-US" dirty="0" smtClean="0"/>
              <a:t>String manipulations fall in this category.</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5</a:t>
            </a:fld>
            <a:endParaRPr lang="en-US"/>
          </a:p>
        </p:txBody>
      </p:sp>
    </p:spTree>
    <p:extLst>
      <p:ext uri="{BB962C8B-B14F-4D97-AF65-F5344CB8AC3E}">
        <p14:creationId xmlns:p14="http://schemas.microsoft.com/office/powerpoint/2010/main" val="361272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field dates back to the 1970s; our very own Patrick Winston published the seminal work “</a:t>
            </a:r>
            <a:r>
              <a:rPr lang="en-US" b="1" dirty="0" smtClean="0"/>
              <a:t>Learning Structural Descriptions from Examples</a:t>
            </a:r>
            <a:r>
              <a:rPr lang="en-US" b="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This work was</a:t>
            </a:r>
            <a:r>
              <a:rPr lang="en-US" b="0" baseline="0" dirty="0" smtClean="0"/>
              <a:t> among the first to look into the problem of generalizing from a set of observations, although it was not really about trying to automate programming.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 good candidate for “first PBD system” is </a:t>
            </a:r>
            <a:r>
              <a:rPr lang="en-US" b="1" dirty="0" smtClean="0"/>
              <a:t>Pygmalion [smith</a:t>
            </a:r>
            <a:r>
              <a:rPr lang="en-US" b="1" baseline="0" dirty="0" smtClean="0"/>
              <a:t> 75].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In the early days, most of this work was AI. There is a saying that AI is whatever we don’t know how to do. Well, in the early days, everything was AI.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idea of generalizing from a set of examples became the foundation of machine learning, which turned into a very successful field, but as we saw last time,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Programming by example is not quite machine learning, and so while machine learning conquered the world, PBE was stuck in demo-land for several decades. </a:t>
            </a:r>
          </a:p>
        </p:txBody>
      </p:sp>
      <p:sp>
        <p:nvSpPr>
          <p:cNvPr id="4" name="Slide Number Placeholder 3"/>
          <p:cNvSpPr>
            <a:spLocks noGrp="1"/>
          </p:cNvSpPr>
          <p:nvPr>
            <p:ph type="sldNum" sz="quarter" idx="10"/>
          </p:nvPr>
        </p:nvSpPr>
        <p:spPr/>
        <p:txBody>
          <a:bodyPr/>
          <a:lstStyle/>
          <a:p>
            <a:fld id="{9A80BC8A-3D2D-4399-A152-F8F7638B0202}" type="slidenum">
              <a:rPr lang="en-US" smtClean="0"/>
              <a:t>7</a:t>
            </a:fld>
            <a:endParaRPr lang="en-US"/>
          </a:p>
        </p:txBody>
      </p:sp>
    </p:spTree>
    <p:extLst>
      <p:ext uri="{BB962C8B-B14F-4D97-AF65-F5344CB8AC3E}">
        <p14:creationId xmlns:p14="http://schemas.microsoft.com/office/powerpoint/2010/main" val="386186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mid 1990s,</a:t>
            </a:r>
            <a:r>
              <a:rPr lang="en-US" baseline="0" dirty="0" smtClean="0"/>
              <a:t> there was a major effort to bring back insights from machine learning to PBE. A very influential work in this vein was the work that Tessa Lau started as a graduate student at UW while working with Daniel Weld and which she continued as a researcher at IBM. </a:t>
            </a:r>
          </a:p>
          <a:p>
            <a:endParaRPr lang="en-US" baseline="0" dirty="0" smtClean="0"/>
          </a:p>
          <a:p>
            <a:r>
              <a:rPr lang="en-US" baseline="0" dirty="0" smtClean="0"/>
              <a:t>The goal was to move away from ad-hoc and brittle approaches and to develop general techniques that could be adapted to a variety of PBE problems. </a:t>
            </a:r>
          </a:p>
          <a:p>
            <a:endParaRPr lang="en-US" baseline="0" dirty="0" smtClean="0"/>
          </a:p>
          <a:p>
            <a:r>
              <a:rPr lang="en-US" baseline="0" dirty="0" smtClean="0"/>
              <a:t>The work focused on two major techniques: Version space generalization and Inductive logic programming, both of which we’ll talk more about later. </a:t>
            </a:r>
          </a:p>
          <a:p>
            <a:endParaRPr lang="en-US" baseline="0" dirty="0" smtClean="0"/>
          </a:p>
          <a:p>
            <a:r>
              <a:rPr lang="en-US" baseline="0" dirty="0" smtClean="0"/>
              <a:t>This line of work caused a lot of excitement for a while, although it petered out after a while. </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8</a:t>
            </a:fld>
            <a:endParaRPr lang="en-US"/>
          </a:p>
        </p:txBody>
      </p:sp>
    </p:spTree>
    <p:extLst>
      <p:ext uri="{BB962C8B-B14F-4D97-AF65-F5344CB8AC3E}">
        <p14:creationId xmlns:p14="http://schemas.microsoft.com/office/powerpoint/2010/main" val="1569296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Interestingly, only a couple of years before </a:t>
            </a:r>
            <a:r>
              <a:rPr lang="en-US" baseline="0" dirty="0" err="1" smtClean="0"/>
              <a:t>FlashFill</a:t>
            </a:r>
            <a:r>
              <a:rPr lang="en-US" baseline="0" dirty="0" smtClean="0"/>
              <a:t> started being developed, she published a paper titled: “</a:t>
            </a:r>
            <a:r>
              <a:rPr lang="en-US" dirty="0" smtClean="0"/>
              <a:t>Why PBD systems fail: Lessons learned for usable AI”</a:t>
            </a:r>
          </a:p>
          <a:p>
            <a:r>
              <a:rPr lang="en-US" dirty="0" smtClean="0"/>
              <a:t>Which all of you should read, because it points to many of the pitfalls that such systems can run into.</a:t>
            </a:r>
          </a:p>
          <a:p>
            <a:endParaRPr lang="en-US" dirty="0" smtClean="0"/>
          </a:p>
          <a:p>
            <a:r>
              <a:rPr lang="en-US" dirty="0" smtClean="0"/>
              <a:t>So</a:t>
            </a:r>
            <a:r>
              <a:rPr lang="en-US" baseline="0" dirty="0" smtClean="0"/>
              <a:t> why is this problem hard, and why is it that the recent successes in this domain came from the program analysis and languages community as opposed to machine learning or AI?</a:t>
            </a:r>
            <a:endParaRPr lang="en-US" dirty="0" smtClean="0"/>
          </a:p>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10</a:t>
            </a:fld>
            <a:endParaRPr lang="en-US"/>
          </a:p>
        </p:txBody>
      </p:sp>
    </p:spTree>
    <p:extLst>
      <p:ext uri="{BB962C8B-B14F-4D97-AF65-F5344CB8AC3E}">
        <p14:creationId xmlns:p14="http://schemas.microsoft.com/office/powerpoint/2010/main" val="2580104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a:t>
            </a:r>
            <a:r>
              <a:rPr lang="en-US" baseline="0" dirty="0" smtClean="0"/>
              <a:t> issue in inductive learning is this: (explain picture)</a:t>
            </a:r>
            <a:endParaRPr lang="en-US" dirty="0" smtClean="0"/>
          </a:p>
          <a:p>
            <a:endParaRPr lang="en-US" dirty="0" smtClean="0"/>
          </a:p>
          <a:p>
            <a:r>
              <a:rPr lang="en-US" dirty="0" smtClean="0"/>
              <a:t>In traditional machine learning,</a:t>
            </a:r>
            <a:r>
              <a:rPr lang="en-US" baseline="0" dirty="0" smtClean="0"/>
              <a:t> the focus has historically been on Question 2. </a:t>
            </a:r>
          </a:p>
          <a:p>
            <a:r>
              <a:rPr lang="en-US" baseline="0" dirty="0" smtClean="0"/>
              <a:t>The trick has been to pick spaces of programs that are either too rich (e.g. neural networks) so that there are a ton of ways to match any set of observations and the challenge is how to avoid over-training. </a:t>
            </a:r>
          </a:p>
          <a:p>
            <a:r>
              <a:rPr lang="en-US" dirty="0" smtClean="0"/>
              <a:t>Or you pick a space</a:t>
            </a:r>
            <a:r>
              <a:rPr lang="en-US" baseline="0" dirty="0" smtClean="0"/>
              <a:t> that is too restricted (e.g. SVMs) such that it is more or less impossible to match all the observations, but you assume some observations are wrong anyway, so you can trade off how many samples you match against other criteria that make it more likely that your solution will work well enough in general. </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11</a:t>
            </a:fld>
            <a:endParaRPr lang="en-US"/>
          </a:p>
        </p:txBody>
      </p:sp>
    </p:spTree>
    <p:extLst>
      <p:ext uri="{BB962C8B-B14F-4D97-AF65-F5344CB8AC3E}">
        <p14:creationId xmlns:p14="http://schemas.microsoft.com/office/powerpoint/2010/main" val="2463945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traditional machine learning,</a:t>
            </a:r>
            <a:r>
              <a:rPr lang="en-US" baseline="0" dirty="0" smtClean="0"/>
              <a:t> the focus has historically been on Question 2. </a:t>
            </a:r>
          </a:p>
          <a:p>
            <a:r>
              <a:rPr lang="en-US" baseline="0" dirty="0" smtClean="0"/>
              <a:t>The trick has been to pick spaces of programs that are either too rich (e.g. neural networks) so that there are a ton of ways to match any set of observations and the challenge is how to avoid over-training. </a:t>
            </a:r>
          </a:p>
          <a:p>
            <a:r>
              <a:rPr lang="en-US" dirty="0" smtClean="0"/>
              <a:t>Or you pick a space</a:t>
            </a:r>
            <a:r>
              <a:rPr lang="en-US" baseline="0" dirty="0" smtClean="0"/>
              <a:t> that is too restricted (e.g. SVMs) such that it is more or less impossible to match all the observations, but you assume some observations are wrong anyway, so you can trade off how many samples you match against other criteria that make it more likely that your solution will generalize. </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12</a:t>
            </a:fld>
            <a:endParaRPr lang="en-US"/>
          </a:p>
        </p:txBody>
      </p:sp>
    </p:spTree>
    <p:extLst>
      <p:ext uri="{BB962C8B-B14F-4D97-AF65-F5344CB8AC3E}">
        <p14:creationId xmlns:p14="http://schemas.microsoft.com/office/powerpoint/2010/main" val="2850274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modern emphasis in PBE, however, has been to focus more on the space of programs itself.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focus on restricting the space of programs is not new; many early systems did this to an extreme case by just having a short list of programs that the system would scan through looking for one that matched the examples. The work of </a:t>
            </a:r>
            <a:r>
              <a:rPr lang="en-US" baseline="0" dirty="0" err="1" smtClean="0"/>
              <a:t>tessa</a:t>
            </a:r>
            <a:r>
              <a:rPr lang="en-US" baseline="0" dirty="0" smtClean="0"/>
              <a:t> </a:t>
            </a:r>
            <a:r>
              <a:rPr lang="en-US" baseline="0" dirty="0" err="1" smtClean="0"/>
              <a:t>lau</a:t>
            </a:r>
            <a:r>
              <a:rPr lang="en-US" baseline="0" dirty="0" smtClean="0"/>
              <a:t> was also in this direction.</a:t>
            </a:r>
            <a:endParaRPr lang="en-US" dirty="0" smtClean="0"/>
          </a:p>
          <a:p>
            <a:endParaRPr lang="en-US" dirty="0" smtClean="0"/>
          </a:p>
          <a:p>
            <a:r>
              <a:rPr lang="en-US" dirty="0" smtClean="0"/>
              <a:t>What</a:t>
            </a:r>
            <a:r>
              <a:rPr lang="en-US" baseline="0" dirty="0" smtClean="0"/>
              <a:t> recent advances in synthesis brought to the table were powerful mechanisms to search *arbitrary* program spaces. What this allowed you to do was to fix the space in such a way that instead of looking like this…</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13</a:t>
            </a:fld>
            <a:endParaRPr lang="en-US"/>
          </a:p>
        </p:txBody>
      </p:sp>
    </p:spTree>
    <p:extLst>
      <p:ext uri="{BB962C8B-B14F-4D97-AF65-F5344CB8AC3E}">
        <p14:creationId xmlns:p14="http://schemas.microsoft.com/office/powerpoint/2010/main" val="3529809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57284"/>
            <a:ext cx="9144000" cy="2387600"/>
          </a:xfrm>
        </p:spPr>
        <p:txBody>
          <a:bodyPr anchor="b"/>
          <a:lstStyle>
            <a:lvl1pPr algn="ctr">
              <a:defRPr sz="6000">
                <a:solidFill>
                  <a:schemeClr val="accent1">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4397338"/>
            <a:ext cx="9144000" cy="86046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ED6B1FC-33B3-4A41-B046-2D6AAAB3391B}"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8707296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D6B1FC-33B3-4A41-B046-2D6AAAB3391B}"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154220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D6B1FC-33B3-4A41-B046-2D6AAAB3391B}"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58564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6869903" cy="1325563"/>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92494" y="1825625"/>
            <a:ext cx="9761306" cy="4351338"/>
          </a:xfrm>
        </p:spPr>
        <p:txBody>
          <a:bodyPr/>
          <a:lstStyle>
            <a:lvl1pPr>
              <a:buClr>
                <a:schemeClr val="bg1"/>
              </a:buClr>
              <a:buSzPct val="25000"/>
              <a:defRPr>
                <a:solidFill>
                  <a:schemeClr val="accent4"/>
                </a:solidFill>
              </a:defRPr>
            </a:lvl1pPr>
            <a:lvl2pPr>
              <a:defRPr>
                <a:solidFill>
                  <a:schemeClr val="accent3">
                    <a:lumMod val="7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ED6B1FC-33B3-4A41-B046-2D6AAAB3391B}"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cxnSp>
        <p:nvCxnSpPr>
          <p:cNvPr id="8" name="Straight Connector 7"/>
          <p:cNvCxnSpPr/>
          <p:nvPr userDrawn="1"/>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8711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D6B1FC-33B3-4A41-B046-2D6AAAB3391B}"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B656B-1D4C-4693-B2DE-D7EA6C99149D}" type="slidenum">
              <a:rPr lang="en-US" smtClean="0"/>
              <a:t>‹#›</a:t>
            </a:fld>
            <a:endParaRPr lang="en-US"/>
          </a:p>
        </p:txBody>
      </p:sp>
      <p:sp>
        <p:nvSpPr>
          <p:cNvPr id="8" name="Title 1"/>
          <p:cNvSpPr>
            <a:spLocks noGrp="1"/>
          </p:cNvSpPr>
          <p:nvPr>
            <p:ph type="title"/>
          </p:nvPr>
        </p:nvSpPr>
        <p:spPr>
          <a:xfrm>
            <a:off x="54864" y="29189"/>
            <a:ext cx="6867144" cy="1325563"/>
          </a:xfrm>
        </p:spPr>
        <p:txBody>
          <a:bodyPr/>
          <a:lstStyle>
            <a:lvl1pPr>
              <a:defRPr>
                <a:solidFill>
                  <a:schemeClr val="accent4"/>
                </a:solidFill>
              </a:defRPr>
            </a:lvl1pPr>
          </a:lstStyle>
          <a:p>
            <a:r>
              <a:rPr lang="en-US" dirty="0" smtClean="0"/>
              <a:t>Click to edit Master title style</a:t>
            </a:r>
            <a:endParaRPr lang="en-US" dirty="0"/>
          </a:p>
        </p:txBody>
      </p:sp>
      <p:cxnSp>
        <p:nvCxnSpPr>
          <p:cNvPr id="7" name="Straight Connector 6"/>
          <p:cNvCxnSpPr/>
          <p:nvPr userDrawn="1"/>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3104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D6B1FC-33B3-4A41-B046-2D6AAAB3391B}"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418540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D6B1FC-33B3-4A41-B046-2D6AAAB3391B}"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656B-1D4C-4693-B2DE-D7EA6C99149D}" type="slidenum">
              <a:rPr lang="en-US" smtClean="0"/>
              <a:t>‹#›</a:t>
            </a:fld>
            <a:endParaRPr lang="en-US"/>
          </a:p>
        </p:txBody>
      </p:sp>
      <p:sp>
        <p:nvSpPr>
          <p:cNvPr id="8" name="Title 1"/>
          <p:cNvSpPr>
            <a:spLocks noGrp="1"/>
          </p:cNvSpPr>
          <p:nvPr>
            <p:ph type="title"/>
          </p:nvPr>
        </p:nvSpPr>
        <p:spPr>
          <a:xfrm>
            <a:off x="54864" y="29189"/>
            <a:ext cx="6867144" cy="1325563"/>
          </a:xfrm>
        </p:spPr>
        <p:txBody>
          <a:bodyPr/>
          <a:lstStyle>
            <a:lvl1pPr>
              <a:defRPr>
                <a:solidFill>
                  <a:schemeClr val="accent4"/>
                </a:solidFill>
              </a:defRPr>
            </a:lvl1pPr>
          </a:lstStyle>
          <a:p>
            <a:r>
              <a:rPr lang="en-US" dirty="0" smtClean="0"/>
              <a:t>Click to edit Master title style</a:t>
            </a:r>
            <a:endParaRPr lang="en-US" dirty="0"/>
          </a:p>
        </p:txBody>
      </p:sp>
      <p:cxnSp>
        <p:nvCxnSpPr>
          <p:cNvPr id="9" name="Straight Connector 8"/>
          <p:cNvCxnSpPr/>
          <p:nvPr userDrawn="1"/>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505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lvl2pPr>
              <a:defRPr>
                <a:solidFill>
                  <a:schemeClr val="accent3">
                    <a:lumMod val="7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2pPr>
              <a:defRPr>
                <a:solidFill>
                  <a:schemeClr val="accent3">
                    <a:lumMod val="7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BED6B1FC-33B3-4A41-B046-2D6AAAB3391B}"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B656B-1D4C-4693-B2DE-D7EA6C99149D}" type="slidenum">
              <a:rPr lang="en-US" smtClean="0"/>
              <a:t>‹#›</a:t>
            </a:fld>
            <a:endParaRPr lang="en-US"/>
          </a:p>
        </p:txBody>
      </p:sp>
      <p:sp>
        <p:nvSpPr>
          <p:cNvPr id="10" name="Title 1"/>
          <p:cNvSpPr>
            <a:spLocks noGrp="1"/>
          </p:cNvSpPr>
          <p:nvPr>
            <p:ph type="title"/>
          </p:nvPr>
        </p:nvSpPr>
        <p:spPr>
          <a:xfrm>
            <a:off x="54864" y="29189"/>
            <a:ext cx="6867144" cy="1325563"/>
          </a:xfrm>
        </p:spPr>
        <p:txBody>
          <a:bodyPr/>
          <a:lstStyle>
            <a:lvl1pPr>
              <a:defRPr>
                <a:solidFill>
                  <a:schemeClr val="accent4"/>
                </a:solidFill>
              </a:defRPr>
            </a:lvl1pPr>
          </a:lstStyle>
          <a:p>
            <a:r>
              <a:rPr lang="en-US" dirty="0" smtClean="0"/>
              <a:t>Click to edit Master title style</a:t>
            </a:r>
            <a:endParaRPr lang="en-US" dirty="0"/>
          </a:p>
        </p:txBody>
      </p:sp>
      <p:cxnSp>
        <p:nvCxnSpPr>
          <p:cNvPr id="11" name="Straight Connector 10"/>
          <p:cNvCxnSpPr/>
          <p:nvPr userDrawn="1"/>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2594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6B1FC-33B3-4A41-B046-2D6AAAB3391B}"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3790345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6B1FC-33B3-4A41-B046-2D6AAAB3391B}"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3595538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6B1FC-33B3-4A41-B046-2D6AAAB3391B}"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292838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6B1FC-33B3-4A41-B046-2D6AAAB3391B}"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B656B-1D4C-4693-B2DE-D7EA6C99149D}" type="slidenum">
              <a:rPr lang="en-US" smtClean="0"/>
              <a:t>‹#›</a:t>
            </a:fld>
            <a:endParaRPr lang="en-US"/>
          </a:p>
        </p:txBody>
      </p:sp>
    </p:spTree>
    <p:extLst>
      <p:ext uri="{BB962C8B-B14F-4D97-AF65-F5344CB8AC3E}">
        <p14:creationId xmlns:p14="http://schemas.microsoft.com/office/powerpoint/2010/main" val="33364325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75" r:id="rId4"/>
    <p:sldLayoutId id="2147483676" r:id="rId5"/>
    <p:sldLayoutId id="2147483677"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buClr>
        <a:buSzPct val="10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acypher.com/wwid/Chapters/01Pygmalion.htm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Lecture 2</a:t>
            </a:r>
            <a:br>
              <a:rPr lang="en-US" dirty="0" smtClean="0"/>
            </a:br>
            <a:r>
              <a:rPr lang="en-US" dirty="0" smtClean="0"/>
              <a:t> Inductive Synthesis and Programming by Example</a:t>
            </a:r>
            <a:endParaRPr lang="en-US" dirty="0"/>
          </a:p>
        </p:txBody>
      </p:sp>
      <p:sp>
        <p:nvSpPr>
          <p:cNvPr id="3" name="Subtitle 2"/>
          <p:cNvSpPr>
            <a:spLocks noGrp="1"/>
          </p:cNvSpPr>
          <p:nvPr>
            <p:ph type="subTitle" idx="1"/>
          </p:nvPr>
        </p:nvSpPr>
        <p:spPr/>
        <p:txBody>
          <a:bodyPr/>
          <a:lstStyle/>
          <a:p>
            <a:r>
              <a:rPr lang="en-US" i="1" smtClean="0">
                <a:solidFill>
                  <a:schemeClr val="tx1">
                    <a:lumMod val="65000"/>
                    <a:lumOff val="35000"/>
                  </a:schemeClr>
                </a:solidFill>
              </a:rPr>
              <a:t>Armando Solar-Lezama</a:t>
            </a:r>
            <a:endParaRPr lang="en-US" dirty="0">
              <a:solidFill>
                <a:schemeClr val="tx1">
                  <a:lumMod val="65000"/>
                  <a:lumOff val="35000"/>
                </a:schemeClr>
              </a:solidFill>
            </a:endParaRPr>
          </a:p>
        </p:txBody>
      </p:sp>
    </p:spTree>
    <p:extLst>
      <p:ext uri="{BB962C8B-B14F-4D97-AF65-F5344CB8AC3E}">
        <p14:creationId xmlns:p14="http://schemas.microsoft.com/office/powerpoint/2010/main" val="3642210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bit of history</a:t>
            </a:r>
            <a:endParaRPr lang="en-US" dirty="0"/>
          </a:p>
        </p:txBody>
      </p:sp>
      <p:pic>
        <p:nvPicPr>
          <p:cNvPr id="5" name="Content Placeholder 4" descr="Screen Shot 2015-02-10 at 7.09.50 PM.png"/>
          <p:cNvPicPr>
            <a:picLocks noGrp="1" noChangeAspect="1"/>
          </p:cNvPicPr>
          <p:nvPr>
            <p:ph idx="1"/>
          </p:nvPr>
        </p:nvPicPr>
        <p:blipFill>
          <a:blip r:embed="rId3" cstate="print">
            <a:extLst>
              <a:ext uri="{28A0092B-C50C-407E-A947-70E740481C1C}">
                <a14:useLocalDpi xmlns:a14="http://schemas.microsoft.com/office/drawing/2010/main" val="0"/>
              </a:ext>
            </a:extLst>
          </a:blip>
          <a:srcRect l="-10869" r="-10869"/>
          <a:stretch>
            <a:fillRect/>
          </a:stretch>
        </p:blipFill>
        <p:spPr>
          <a:xfrm>
            <a:off x="3839448" y="1825624"/>
            <a:ext cx="7514352" cy="3349625"/>
          </a:xfrm>
        </p:spPr>
      </p:pic>
      <p:sp>
        <p:nvSpPr>
          <p:cNvPr id="6" name="TextBox 5"/>
          <p:cNvSpPr txBox="1"/>
          <p:nvPr/>
        </p:nvSpPr>
        <p:spPr>
          <a:xfrm>
            <a:off x="365125" y="1952625"/>
            <a:ext cx="4445000" cy="2554545"/>
          </a:xfrm>
          <a:prstGeom prst="rect">
            <a:avLst/>
          </a:prstGeom>
          <a:noFill/>
        </p:spPr>
        <p:txBody>
          <a:bodyPr wrap="square" rtlCol="0">
            <a:spAutoFit/>
          </a:bodyPr>
          <a:lstStyle/>
          <a:p>
            <a:pPr marL="285750" indent="-285750">
              <a:buFont typeface="Arial"/>
              <a:buChar char="•"/>
            </a:pPr>
            <a:r>
              <a:rPr lang="en-US" sz="2000" dirty="0" smtClean="0">
                <a:solidFill>
                  <a:schemeClr val="accent3"/>
                </a:solidFill>
              </a:rPr>
              <a:t>Detect failure and fail gracefully</a:t>
            </a:r>
          </a:p>
          <a:p>
            <a:pPr marL="285750" indent="-285750">
              <a:buFont typeface="Arial"/>
              <a:buChar char="•"/>
            </a:pPr>
            <a:endParaRPr lang="en-US" sz="2000" dirty="0" smtClean="0">
              <a:solidFill>
                <a:schemeClr val="accent3"/>
              </a:solidFill>
            </a:endParaRPr>
          </a:p>
          <a:p>
            <a:pPr marL="285750" indent="-285750">
              <a:buFont typeface="Arial"/>
              <a:buChar char="•"/>
            </a:pPr>
            <a:r>
              <a:rPr lang="en-US" sz="2000" dirty="0" smtClean="0">
                <a:solidFill>
                  <a:schemeClr val="accent3"/>
                </a:solidFill>
              </a:rPr>
              <a:t>Make it easy to correct the system</a:t>
            </a:r>
          </a:p>
          <a:p>
            <a:pPr marL="285750" indent="-285750">
              <a:buFont typeface="Arial"/>
              <a:buChar char="•"/>
            </a:pPr>
            <a:endParaRPr lang="en-US" sz="2000" dirty="0" smtClean="0">
              <a:solidFill>
                <a:schemeClr val="accent3"/>
              </a:solidFill>
            </a:endParaRPr>
          </a:p>
          <a:p>
            <a:pPr marL="285750" indent="-285750">
              <a:buFont typeface="Arial"/>
              <a:buChar char="•"/>
            </a:pPr>
            <a:r>
              <a:rPr lang="en-US" sz="2000" dirty="0" smtClean="0">
                <a:solidFill>
                  <a:schemeClr val="accent3"/>
                </a:solidFill>
              </a:rPr>
              <a:t>Encourage trust by presenting a model users can understand</a:t>
            </a:r>
          </a:p>
          <a:p>
            <a:endParaRPr lang="en-US" sz="2000" dirty="0" smtClean="0">
              <a:solidFill>
                <a:schemeClr val="accent3"/>
              </a:solidFill>
            </a:endParaRPr>
          </a:p>
          <a:p>
            <a:pPr marL="285750" indent="-285750">
              <a:buFont typeface="Arial"/>
              <a:buChar char="•"/>
            </a:pPr>
            <a:r>
              <a:rPr lang="en-US" sz="2000" dirty="0" smtClean="0">
                <a:solidFill>
                  <a:schemeClr val="accent3"/>
                </a:solidFill>
              </a:rPr>
              <a:t>Enable partial automation</a:t>
            </a:r>
          </a:p>
        </p:txBody>
      </p:sp>
    </p:spTree>
    <p:extLst>
      <p:ext uri="{BB962C8B-B14F-4D97-AF65-F5344CB8AC3E}">
        <p14:creationId xmlns:p14="http://schemas.microsoft.com/office/powerpoint/2010/main" val="3349156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9" y="29189"/>
            <a:ext cx="8442529" cy="1325563"/>
          </a:xfrm>
        </p:spPr>
        <p:txBody>
          <a:bodyPr/>
          <a:lstStyle/>
          <a:p>
            <a:r>
              <a:rPr lang="en-US" dirty="0" smtClean="0"/>
              <a:t>Key issues in inductive learning</a:t>
            </a:r>
            <a:endParaRPr lang="en-US" dirty="0"/>
          </a:p>
        </p:txBody>
      </p:sp>
      <p:sp>
        <p:nvSpPr>
          <p:cNvPr id="3" name="Content Placeholder 2"/>
          <p:cNvSpPr>
            <a:spLocks noGrp="1"/>
          </p:cNvSpPr>
          <p:nvPr>
            <p:ph idx="1"/>
          </p:nvPr>
        </p:nvSpPr>
        <p:spPr>
          <a:xfrm>
            <a:off x="1592494" y="4415883"/>
            <a:ext cx="9761306" cy="1761080"/>
          </a:xfrm>
        </p:spPr>
        <p:txBody>
          <a:bodyPr/>
          <a:lstStyle/>
          <a:p>
            <a:r>
              <a:rPr lang="en-US" dirty="0" smtClean="0"/>
              <a:t>(1) How do you find a program that matches the observations?</a:t>
            </a:r>
          </a:p>
          <a:p>
            <a:endParaRPr lang="en-US" dirty="0"/>
          </a:p>
          <a:p>
            <a:r>
              <a:rPr lang="en-US" dirty="0" smtClean="0"/>
              <a:t>(2) How do you know it is the program you are looking for?</a:t>
            </a:r>
            <a:endParaRPr lang="en-US" dirty="0"/>
          </a:p>
        </p:txBody>
      </p:sp>
      <p:sp>
        <p:nvSpPr>
          <p:cNvPr id="4" name="Cloud 3"/>
          <p:cNvSpPr/>
          <p:nvPr/>
        </p:nvSpPr>
        <p:spPr>
          <a:xfrm>
            <a:off x="1592494" y="1354752"/>
            <a:ext cx="3965362" cy="2710145"/>
          </a:xfrm>
          <a:prstGeom prst="cloud">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6" name="TextBox 5"/>
          <p:cNvSpPr txBox="1"/>
          <p:nvPr/>
        </p:nvSpPr>
        <p:spPr>
          <a:xfrm>
            <a:off x="2129947" y="2200620"/>
            <a:ext cx="1707749" cy="646331"/>
          </a:xfrm>
          <a:prstGeom prst="rect">
            <a:avLst/>
          </a:prstGeom>
          <a:noFill/>
        </p:spPr>
        <p:txBody>
          <a:bodyPr wrap="square" rtlCol="0">
            <a:spAutoFit/>
          </a:bodyPr>
          <a:lstStyle/>
          <a:p>
            <a:r>
              <a:rPr lang="en-US" dirty="0"/>
              <a:t>Space of programs</a:t>
            </a:r>
          </a:p>
        </p:txBody>
      </p:sp>
      <p:sp>
        <p:nvSpPr>
          <p:cNvPr id="7" name="Cloud 6"/>
          <p:cNvSpPr/>
          <p:nvPr/>
        </p:nvSpPr>
        <p:spPr>
          <a:xfrm>
            <a:off x="3390091" y="1553704"/>
            <a:ext cx="1709034" cy="1404645"/>
          </a:xfrm>
          <a:prstGeom prst="cloud">
            <a:avLst/>
          </a:prstGeom>
          <a:solidFill>
            <a:schemeClr val="bg1">
              <a:lumMod val="8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5" name="Cross 4"/>
          <p:cNvSpPr/>
          <p:nvPr/>
        </p:nvSpPr>
        <p:spPr>
          <a:xfrm rot="2631294">
            <a:off x="4447107" y="1844873"/>
            <a:ext cx="149016" cy="126305"/>
          </a:xfrm>
          <a:prstGeom prst="plus">
            <a:avLst>
              <a:gd name="adj" fmla="val 4510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8" name="TextBox 7"/>
          <p:cNvSpPr txBox="1"/>
          <p:nvPr/>
        </p:nvSpPr>
        <p:spPr>
          <a:xfrm>
            <a:off x="3521274" y="2035076"/>
            <a:ext cx="1707749" cy="523220"/>
          </a:xfrm>
          <a:prstGeom prst="rect">
            <a:avLst/>
          </a:prstGeom>
          <a:noFill/>
        </p:spPr>
        <p:txBody>
          <a:bodyPr wrap="square" rtlCol="0">
            <a:spAutoFit/>
          </a:bodyPr>
          <a:lstStyle/>
          <a:p>
            <a:r>
              <a:rPr lang="en-US" sz="1400" dirty="0" smtClean="0"/>
              <a:t>Programs matching the observations</a:t>
            </a:r>
            <a:endParaRPr lang="en-US" sz="1400" dirty="0"/>
          </a:p>
        </p:txBody>
      </p:sp>
      <p:cxnSp>
        <p:nvCxnSpPr>
          <p:cNvPr id="10" name="Straight Arrow Connector 9"/>
          <p:cNvCxnSpPr/>
          <p:nvPr/>
        </p:nvCxnSpPr>
        <p:spPr>
          <a:xfrm flipH="1">
            <a:off x="4619097" y="1908025"/>
            <a:ext cx="9387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57856" y="1697410"/>
            <a:ext cx="1707749" cy="523220"/>
          </a:xfrm>
          <a:prstGeom prst="rect">
            <a:avLst/>
          </a:prstGeom>
          <a:noFill/>
        </p:spPr>
        <p:txBody>
          <a:bodyPr wrap="square" rtlCol="0">
            <a:spAutoFit/>
          </a:bodyPr>
          <a:lstStyle/>
          <a:p>
            <a:r>
              <a:rPr lang="en-US" sz="1400" dirty="0" smtClean="0"/>
              <a:t>Program you actually want</a:t>
            </a:r>
            <a:endParaRPr lang="en-US" sz="1400" dirty="0"/>
          </a:p>
        </p:txBody>
      </p:sp>
    </p:spTree>
    <p:extLst>
      <p:ext uri="{BB962C8B-B14F-4D97-AF65-F5344CB8AC3E}">
        <p14:creationId xmlns:p14="http://schemas.microsoft.com/office/powerpoint/2010/main" val="231608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9" y="29189"/>
            <a:ext cx="8442529" cy="1325563"/>
          </a:xfrm>
        </p:spPr>
        <p:txBody>
          <a:bodyPr/>
          <a:lstStyle/>
          <a:p>
            <a:r>
              <a:rPr lang="en-US" dirty="0" smtClean="0"/>
              <a:t>Key issues in inductive learning</a:t>
            </a:r>
            <a:endParaRPr lang="en-US" dirty="0"/>
          </a:p>
        </p:txBody>
      </p:sp>
      <p:sp>
        <p:nvSpPr>
          <p:cNvPr id="3" name="Content Placeholder 2"/>
          <p:cNvSpPr>
            <a:spLocks noGrp="1"/>
          </p:cNvSpPr>
          <p:nvPr>
            <p:ph idx="1"/>
          </p:nvPr>
        </p:nvSpPr>
        <p:spPr>
          <a:xfrm>
            <a:off x="1592494" y="4415883"/>
            <a:ext cx="9761306" cy="1761080"/>
          </a:xfrm>
        </p:spPr>
        <p:txBody>
          <a:bodyPr/>
          <a:lstStyle/>
          <a:p>
            <a:r>
              <a:rPr lang="en-US" dirty="0" smtClean="0">
                <a:solidFill>
                  <a:schemeClr val="bg2">
                    <a:lumMod val="50000"/>
                  </a:schemeClr>
                </a:solidFill>
              </a:rPr>
              <a:t>(1) How do you find a program that matches the observations?</a:t>
            </a:r>
          </a:p>
          <a:p>
            <a:endParaRPr lang="en-US" dirty="0"/>
          </a:p>
          <a:p>
            <a:r>
              <a:rPr lang="en-US" dirty="0" smtClean="0">
                <a:solidFill>
                  <a:schemeClr val="accent2">
                    <a:lumMod val="75000"/>
                  </a:schemeClr>
                </a:solidFill>
              </a:rPr>
              <a:t>(2) How do you know it is the program you are looking for?</a:t>
            </a:r>
            <a:endParaRPr lang="en-US" dirty="0">
              <a:solidFill>
                <a:schemeClr val="accent2">
                  <a:lumMod val="75000"/>
                </a:schemeClr>
              </a:solidFill>
            </a:endParaRPr>
          </a:p>
        </p:txBody>
      </p:sp>
      <p:sp>
        <p:nvSpPr>
          <p:cNvPr id="4" name="Cloud 3"/>
          <p:cNvSpPr/>
          <p:nvPr/>
        </p:nvSpPr>
        <p:spPr>
          <a:xfrm>
            <a:off x="1592494" y="1354752"/>
            <a:ext cx="3965362" cy="2710145"/>
          </a:xfrm>
          <a:prstGeom prst="cloud">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6" name="TextBox 5"/>
          <p:cNvSpPr txBox="1"/>
          <p:nvPr/>
        </p:nvSpPr>
        <p:spPr>
          <a:xfrm>
            <a:off x="2129947" y="2200620"/>
            <a:ext cx="1707749" cy="646331"/>
          </a:xfrm>
          <a:prstGeom prst="rect">
            <a:avLst/>
          </a:prstGeom>
          <a:noFill/>
        </p:spPr>
        <p:txBody>
          <a:bodyPr wrap="square" rtlCol="0">
            <a:spAutoFit/>
          </a:bodyPr>
          <a:lstStyle/>
          <a:p>
            <a:r>
              <a:rPr lang="en-US" dirty="0"/>
              <a:t>Space of programs</a:t>
            </a:r>
          </a:p>
        </p:txBody>
      </p:sp>
      <p:sp>
        <p:nvSpPr>
          <p:cNvPr id="7" name="Cloud 6"/>
          <p:cNvSpPr/>
          <p:nvPr/>
        </p:nvSpPr>
        <p:spPr>
          <a:xfrm>
            <a:off x="3390091" y="1553704"/>
            <a:ext cx="1709034" cy="1404645"/>
          </a:xfrm>
          <a:prstGeom prst="cloud">
            <a:avLst/>
          </a:prstGeom>
          <a:solidFill>
            <a:schemeClr val="bg1">
              <a:lumMod val="8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5" name="Cross 4"/>
          <p:cNvSpPr/>
          <p:nvPr/>
        </p:nvSpPr>
        <p:spPr>
          <a:xfrm rot="2631294">
            <a:off x="4447107" y="1844873"/>
            <a:ext cx="149016" cy="126305"/>
          </a:xfrm>
          <a:prstGeom prst="plus">
            <a:avLst>
              <a:gd name="adj" fmla="val 4510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8" name="TextBox 7"/>
          <p:cNvSpPr txBox="1"/>
          <p:nvPr/>
        </p:nvSpPr>
        <p:spPr>
          <a:xfrm>
            <a:off x="3521274" y="2035076"/>
            <a:ext cx="1707749" cy="523220"/>
          </a:xfrm>
          <a:prstGeom prst="rect">
            <a:avLst/>
          </a:prstGeom>
          <a:noFill/>
        </p:spPr>
        <p:txBody>
          <a:bodyPr wrap="square" rtlCol="0">
            <a:spAutoFit/>
          </a:bodyPr>
          <a:lstStyle/>
          <a:p>
            <a:r>
              <a:rPr lang="en-US" sz="1400" dirty="0" smtClean="0"/>
              <a:t>Programs matching the observations</a:t>
            </a:r>
            <a:endParaRPr lang="en-US" sz="1400" dirty="0"/>
          </a:p>
        </p:txBody>
      </p:sp>
      <p:cxnSp>
        <p:nvCxnSpPr>
          <p:cNvPr id="10" name="Straight Arrow Connector 9"/>
          <p:cNvCxnSpPr/>
          <p:nvPr/>
        </p:nvCxnSpPr>
        <p:spPr>
          <a:xfrm flipH="1">
            <a:off x="4619097" y="1908025"/>
            <a:ext cx="9387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57856" y="1697410"/>
            <a:ext cx="1707749" cy="523220"/>
          </a:xfrm>
          <a:prstGeom prst="rect">
            <a:avLst/>
          </a:prstGeom>
          <a:noFill/>
        </p:spPr>
        <p:txBody>
          <a:bodyPr wrap="square" rtlCol="0">
            <a:spAutoFit/>
          </a:bodyPr>
          <a:lstStyle/>
          <a:p>
            <a:r>
              <a:rPr lang="en-US" sz="1400" dirty="0" smtClean="0"/>
              <a:t>Program you actually want</a:t>
            </a:r>
            <a:endParaRPr lang="en-US" sz="1400" dirty="0"/>
          </a:p>
        </p:txBody>
      </p:sp>
      <p:sp>
        <p:nvSpPr>
          <p:cNvPr id="12" name="Content Placeholder 2"/>
          <p:cNvSpPr txBox="1">
            <a:spLocks/>
          </p:cNvSpPr>
          <p:nvPr/>
        </p:nvSpPr>
        <p:spPr>
          <a:xfrm>
            <a:off x="7265605" y="2077809"/>
            <a:ext cx="4782961" cy="1761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1"/>
              </a:buClr>
              <a:buSzPct val="25000"/>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Traditional ML emphasizes (2)</a:t>
            </a:r>
          </a:p>
          <a:p>
            <a:pPr lvl="1"/>
            <a:r>
              <a:rPr lang="en-US" dirty="0" smtClean="0"/>
              <a:t>Fix the space so that (1) is easy</a:t>
            </a:r>
          </a:p>
          <a:p>
            <a:r>
              <a:rPr lang="en-US" dirty="0" smtClean="0"/>
              <a:t>So did a lot of PBD work </a:t>
            </a:r>
          </a:p>
        </p:txBody>
      </p:sp>
    </p:spTree>
    <p:extLst>
      <p:ext uri="{BB962C8B-B14F-4D97-AF65-F5344CB8AC3E}">
        <p14:creationId xmlns:p14="http://schemas.microsoft.com/office/powerpoint/2010/main" val="966440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9" y="29189"/>
            <a:ext cx="8442529" cy="1325563"/>
          </a:xfrm>
        </p:spPr>
        <p:txBody>
          <a:bodyPr/>
          <a:lstStyle/>
          <a:p>
            <a:r>
              <a:rPr lang="en-US" dirty="0" smtClean="0"/>
              <a:t>The synthesis approach</a:t>
            </a:r>
            <a:endParaRPr lang="en-US" dirty="0"/>
          </a:p>
        </p:txBody>
      </p:sp>
      <p:sp>
        <p:nvSpPr>
          <p:cNvPr id="3" name="Content Placeholder 2"/>
          <p:cNvSpPr>
            <a:spLocks noGrp="1"/>
          </p:cNvSpPr>
          <p:nvPr>
            <p:ph idx="1"/>
          </p:nvPr>
        </p:nvSpPr>
        <p:spPr>
          <a:xfrm>
            <a:off x="1592494" y="4415883"/>
            <a:ext cx="9761306" cy="1761080"/>
          </a:xfrm>
        </p:spPr>
        <p:txBody>
          <a:bodyPr/>
          <a:lstStyle/>
          <a:p>
            <a:r>
              <a:rPr lang="en-US" dirty="0" smtClean="0">
                <a:solidFill>
                  <a:schemeClr val="accent2">
                    <a:lumMod val="75000"/>
                  </a:schemeClr>
                </a:solidFill>
              </a:rPr>
              <a:t>(1) How do you find a program that matches the observations?</a:t>
            </a:r>
          </a:p>
          <a:p>
            <a:endParaRPr lang="en-US" dirty="0"/>
          </a:p>
          <a:p>
            <a:r>
              <a:rPr lang="en-US" dirty="0" smtClean="0">
                <a:solidFill>
                  <a:schemeClr val="accent2">
                    <a:lumMod val="40000"/>
                    <a:lumOff val="60000"/>
                  </a:schemeClr>
                </a:solidFill>
              </a:rPr>
              <a:t>(2) How do you know it is the program you are looking for?</a:t>
            </a:r>
            <a:endParaRPr lang="en-US" dirty="0">
              <a:solidFill>
                <a:schemeClr val="accent2">
                  <a:lumMod val="40000"/>
                  <a:lumOff val="60000"/>
                </a:schemeClr>
              </a:solidFill>
            </a:endParaRPr>
          </a:p>
        </p:txBody>
      </p:sp>
      <p:sp>
        <p:nvSpPr>
          <p:cNvPr id="4" name="Cloud 3"/>
          <p:cNvSpPr/>
          <p:nvPr/>
        </p:nvSpPr>
        <p:spPr>
          <a:xfrm>
            <a:off x="1592494" y="1354752"/>
            <a:ext cx="3965362" cy="2710145"/>
          </a:xfrm>
          <a:prstGeom prst="cloud">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6" name="TextBox 5"/>
          <p:cNvSpPr txBox="1"/>
          <p:nvPr/>
        </p:nvSpPr>
        <p:spPr>
          <a:xfrm>
            <a:off x="2129947" y="2200620"/>
            <a:ext cx="1707749" cy="646331"/>
          </a:xfrm>
          <a:prstGeom prst="rect">
            <a:avLst/>
          </a:prstGeom>
          <a:noFill/>
        </p:spPr>
        <p:txBody>
          <a:bodyPr wrap="square" rtlCol="0">
            <a:spAutoFit/>
          </a:bodyPr>
          <a:lstStyle/>
          <a:p>
            <a:r>
              <a:rPr lang="en-US" dirty="0"/>
              <a:t>Space of programs</a:t>
            </a:r>
          </a:p>
        </p:txBody>
      </p:sp>
      <p:sp>
        <p:nvSpPr>
          <p:cNvPr id="7" name="Cloud 6"/>
          <p:cNvSpPr/>
          <p:nvPr/>
        </p:nvSpPr>
        <p:spPr>
          <a:xfrm>
            <a:off x="3390091" y="1553704"/>
            <a:ext cx="1709034" cy="1404645"/>
          </a:xfrm>
          <a:prstGeom prst="cloud">
            <a:avLst/>
          </a:prstGeom>
          <a:solidFill>
            <a:schemeClr val="bg1">
              <a:lumMod val="8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5" name="Cross 4"/>
          <p:cNvSpPr/>
          <p:nvPr/>
        </p:nvSpPr>
        <p:spPr>
          <a:xfrm rot="2631294">
            <a:off x="4447107" y="1844873"/>
            <a:ext cx="149016" cy="126305"/>
          </a:xfrm>
          <a:prstGeom prst="plus">
            <a:avLst>
              <a:gd name="adj" fmla="val 4510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8" name="TextBox 7"/>
          <p:cNvSpPr txBox="1"/>
          <p:nvPr/>
        </p:nvSpPr>
        <p:spPr>
          <a:xfrm>
            <a:off x="3521274" y="2035076"/>
            <a:ext cx="1707749" cy="523220"/>
          </a:xfrm>
          <a:prstGeom prst="rect">
            <a:avLst/>
          </a:prstGeom>
          <a:noFill/>
        </p:spPr>
        <p:txBody>
          <a:bodyPr wrap="square" rtlCol="0">
            <a:spAutoFit/>
          </a:bodyPr>
          <a:lstStyle/>
          <a:p>
            <a:r>
              <a:rPr lang="en-US" sz="1400" dirty="0" smtClean="0"/>
              <a:t>Programs matching the observations</a:t>
            </a:r>
            <a:endParaRPr lang="en-US" sz="1400" dirty="0"/>
          </a:p>
        </p:txBody>
      </p:sp>
      <p:cxnSp>
        <p:nvCxnSpPr>
          <p:cNvPr id="10" name="Straight Arrow Connector 9"/>
          <p:cNvCxnSpPr/>
          <p:nvPr/>
        </p:nvCxnSpPr>
        <p:spPr>
          <a:xfrm flipH="1">
            <a:off x="4619097" y="1908025"/>
            <a:ext cx="9387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57856" y="1697410"/>
            <a:ext cx="1707749" cy="523220"/>
          </a:xfrm>
          <a:prstGeom prst="rect">
            <a:avLst/>
          </a:prstGeom>
          <a:noFill/>
        </p:spPr>
        <p:txBody>
          <a:bodyPr wrap="square" rtlCol="0">
            <a:spAutoFit/>
          </a:bodyPr>
          <a:lstStyle/>
          <a:p>
            <a:r>
              <a:rPr lang="en-US" sz="1400" dirty="0" smtClean="0"/>
              <a:t>Program you actually want</a:t>
            </a:r>
            <a:endParaRPr lang="en-US" sz="1400" dirty="0"/>
          </a:p>
        </p:txBody>
      </p:sp>
      <p:sp>
        <p:nvSpPr>
          <p:cNvPr id="12" name="Content Placeholder 2"/>
          <p:cNvSpPr txBox="1">
            <a:spLocks/>
          </p:cNvSpPr>
          <p:nvPr/>
        </p:nvSpPr>
        <p:spPr>
          <a:xfrm>
            <a:off x="7265605" y="2077809"/>
            <a:ext cx="4782961" cy="1761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1"/>
              </a:buClr>
              <a:buSzPct val="25000"/>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Modern emphasis</a:t>
            </a:r>
          </a:p>
        </p:txBody>
      </p:sp>
    </p:spTree>
    <p:extLst>
      <p:ext uri="{BB962C8B-B14F-4D97-AF65-F5344CB8AC3E}">
        <p14:creationId xmlns:p14="http://schemas.microsoft.com/office/powerpoint/2010/main" val="3745270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9" y="29189"/>
            <a:ext cx="8442529" cy="1325563"/>
          </a:xfrm>
        </p:spPr>
        <p:txBody>
          <a:bodyPr/>
          <a:lstStyle/>
          <a:p>
            <a:r>
              <a:rPr lang="en-US" dirty="0" smtClean="0"/>
              <a:t>The synthesis approach</a:t>
            </a:r>
            <a:endParaRPr lang="en-US" dirty="0"/>
          </a:p>
        </p:txBody>
      </p:sp>
      <p:sp>
        <p:nvSpPr>
          <p:cNvPr id="3" name="Content Placeholder 2"/>
          <p:cNvSpPr>
            <a:spLocks noGrp="1"/>
          </p:cNvSpPr>
          <p:nvPr>
            <p:ph idx="1"/>
          </p:nvPr>
        </p:nvSpPr>
        <p:spPr>
          <a:xfrm>
            <a:off x="1592494" y="4415883"/>
            <a:ext cx="9761306" cy="1761080"/>
          </a:xfrm>
        </p:spPr>
        <p:txBody>
          <a:bodyPr/>
          <a:lstStyle/>
          <a:p>
            <a:r>
              <a:rPr lang="en-US" dirty="0" smtClean="0">
                <a:solidFill>
                  <a:schemeClr val="accent2">
                    <a:lumMod val="75000"/>
                  </a:schemeClr>
                </a:solidFill>
              </a:rPr>
              <a:t>(1) How do you find a program that matches the observations?</a:t>
            </a:r>
          </a:p>
          <a:p>
            <a:endParaRPr lang="en-US" dirty="0"/>
          </a:p>
          <a:p>
            <a:r>
              <a:rPr lang="en-US" dirty="0" smtClean="0">
                <a:solidFill>
                  <a:schemeClr val="accent2">
                    <a:lumMod val="40000"/>
                    <a:lumOff val="60000"/>
                  </a:schemeClr>
                </a:solidFill>
              </a:rPr>
              <a:t>(2) How do you know it is the program you are looking for?</a:t>
            </a:r>
            <a:endParaRPr lang="en-US" dirty="0">
              <a:solidFill>
                <a:schemeClr val="accent2">
                  <a:lumMod val="40000"/>
                  <a:lumOff val="60000"/>
                </a:schemeClr>
              </a:solidFill>
            </a:endParaRPr>
          </a:p>
        </p:txBody>
      </p:sp>
      <p:sp>
        <p:nvSpPr>
          <p:cNvPr id="4" name="Cloud 3"/>
          <p:cNvSpPr/>
          <p:nvPr/>
        </p:nvSpPr>
        <p:spPr>
          <a:xfrm>
            <a:off x="1592494" y="1354752"/>
            <a:ext cx="3965362" cy="2710145"/>
          </a:xfrm>
          <a:prstGeom prst="cloud">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6" name="TextBox 5"/>
          <p:cNvSpPr txBox="1"/>
          <p:nvPr/>
        </p:nvSpPr>
        <p:spPr>
          <a:xfrm>
            <a:off x="2129947" y="2200620"/>
            <a:ext cx="1707749" cy="646331"/>
          </a:xfrm>
          <a:prstGeom prst="rect">
            <a:avLst/>
          </a:prstGeom>
          <a:noFill/>
        </p:spPr>
        <p:txBody>
          <a:bodyPr wrap="square" rtlCol="0">
            <a:spAutoFit/>
          </a:bodyPr>
          <a:lstStyle/>
          <a:p>
            <a:r>
              <a:rPr lang="en-US" dirty="0"/>
              <a:t>Space of programs</a:t>
            </a:r>
          </a:p>
        </p:txBody>
      </p:sp>
      <p:sp>
        <p:nvSpPr>
          <p:cNvPr id="7" name="Cloud 6"/>
          <p:cNvSpPr/>
          <p:nvPr/>
        </p:nvSpPr>
        <p:spPr>
          <a:xfrm>
            <a:off x="4424133" y="1684090"/>
            <a:ext cx="322679" cy="393719"/>
          </a:xfrm>
          <a:prstGeom prst="cloud">
            <a:avLst/>
          </a:prstGeom>
          <a:solidFill>
            <a:schemeClr val="bg1">
              <a:lumMod val="8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5" name="Cross 4"/>
          <p:cNvSpPr/>
          <p:nvPr/>
        </p:nvSpPr>
        <p:spPr>
          <a:xfrm rot="2631294">
            <a:off x="4447107" y="1844873"/>
            <a:ext cx="149016" cy="126305"/>
          </a:xfrm>
          <a:prstGeom prst="plus">
            <a:avLst>
              <a:gd name="adj" fmla="val 4510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8" name="TextBox 7"/>
          <p:cNvSpPr txBox="1"/>
          <p:nvPr/>
        </p:nvSpPr>
        <p:spPr>
          <a:xfrm>
            <a:off x="5319792" y="3221717"/>
            <a:ext cx="1707749" cy="523220"/>
          </a:xfrm>
          <a:prstGeom prst="rect">
            <a:avLst/>
          </a:prstGeom>
          <a:noFill/>
        </p:spPr>
        <p:txBody>
          <a:bodyPr wrap="square" rtlCol="0">
            <a:spAutoFit/>
          </a:bodyPr>
          <a:lstStyle/>
          <a:p>
            <a:r>
              <a:rPr lang="en-US" sz="1400" dirty="0" smtClean="0"/>
              <a:t>Programs matching the observations</a:t>
            </a:r>
            <a:endParaRPr lang="en-US" sz="1400" dirty="0"/>
          </a:p>
        </p:txBody>
      </p:sp>
      <p:cxnSp>
        <p:nvCxnSpPr>
          <p:cNvPr id="10" name="Straight Arrow Connector 9"/>
          <p:cNvCxnSpPr/>
          <p:nvPr/>
        </p:nvCxnSpPr>
        <p:spPr>
          <a:xfrm flipH="1">
            <a:off x="4619097" y="1908025"/>
            <a:ext cx="9387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57856" y="1697410"/>
            <a:ext cx="1707749" cy="523220"/>
          </a:xfrm>
          <a:prstGeom prst="rect">
            <a:avLst/>
          </a:prstGeom>
          <a:noFill/>
        </p:spPr>
        <p:txBody>
          <a:bodyPr wrap="square" rtlCol="0">
            <a:spAutoFit/>
          </a:bodyPr>
          <a:lstStyle/>
          <a:p>
            <a:r>
              <a:rPr lang="en-US" sz="1400" dirty="0" smtClean="0"/>
              <a:t>Program you actually want</a:t>
            </a:r>
            <a:endParaRPr lang="en-US" sz="1400" dirty="0"/>
          </a:p>
        </p:txBody>
      </p:sp>
      <p:sp>
        <p:nvSpPr>
          <p:cNvPr id="12" name="Content Placeholder 2"/>
          <p:cNvSpPr txBox="1">
            <a:spLocks/>
          </p:cNvSpPr>
          <p:nvPr/>
        </p:nvSpPr>
        <p:spPr>
          <a:xfrm>
            <a:off x="7265605" y="2077809"/>
            <a:ext cx="4782961" cy="1761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1"/>
              </a:buClr>
              <a:buSzPct val="25000"/>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Modern emphasis</a:t>
            </a:r>
          </a:p>
          <a:p>
            <a:pPr lvl="1"/>
            <a:r>
              <a:rPr lang="en-US" dirty="0" smtClean="0"/>
              <a:t>If you can do really well with (1) you can win</a:t>
            </a:r>
          </a:p>
          <a:p>
            <a:pPr lvl="1"/>
            <a:r>
              <a:rPr lang="en-US" dirty="0" smtClean="0"/>
              <a:t>(2) is still important</a:t>
            </a:r>
          </a:p>
        </p:txBody>
      </p:sp>
      <p:cxnSp>
        <p:nvCxnSpPr>
          <p:cNvPr id="13" name="Straight Arrow Connector 12"/>
          <p:cNvCxnSpPr>
            <a:endCxn id="7" idx="1"/>
          </p:cNvCxnSpPr>
          <p:nvPr/>
        </p:nvCxnSpPr>
        <p:spPr>
          <a:xfrm flipH="1" flipV="1">
            <a:off x="4585473" y="2077390"/>
            <a:ext cx="734319" cy="1144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082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model</a:t>
            </a:r>
            <a:endParaRPr lang="en-US" dirty="0"/>
          </a:p>
        </p:txBody>
      </p:sp>
      <p:sp>
        <p:nvSpPr>
          <p:cNvPr id="3" name="Content Placeholder 2"/>
          <p:cNvSpPr>
            <a:spLocks noGrp="1"/>
          </p:cNvSpPr>
          <p:nvPr>
            <p:ph idx="1"/>
          </p:nvPr>
        </p:nvSpPr>
        <p:spPr/>
        <p:txBody>
          <a:bodyPr/>
          <a:lstStyle/>
          <a:p>
            <a:endParaRPr lang="en-US" dirty="0"/>
          </a:p>
        </p:txBody>
      </p:sp>
      <p:sp>
        <p:nvSpPr>
          <p:cNvPr id="4" name="Cloud 3"/>
          <p:cNvSpPr/>
          <p:nvPr/>
        </p:nvSpPr>
        <p:spPr>
          <a:xfrm>
            <a:off x="1592494" y="1354752"/>
            <a:ext cx="3965362" cy="2710145"/>
          </a:xfrm>
          <a:prstGeom prst="cloud">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5" name="TextBox 4"/>
          <p:cNvSpPr txBox="1"/>
          <p:nvPr/>
        </p:nvSpPr>
        <p:spPr>
          <a:xfrm>
            <a:off x="2129947" y="2200620"/>
            <a:ext cx="1707749" cy="646331"/>
          </a:xfrm>
          <a:prstGeom prst="rect">
            <a:avLst/>
          </a:prstGeom>
          <a:noFill/>
        </p:spPr>
        <p:txBody>
          <a:bodyPr wrap="square" rtlCol="0">
            <a:spAutoFit/>
          </a:bodyPr>
          <a:lstStyle/>
          <a:p>
            <a:r>
              <a:rPr lang="en-US" dirty="0"/>
              <a:t>Space of programs</a:t>
            </a:r>
          </a:p>
        </p:txBody>
      </p:sp>
      <p:sp>
        <p:nvSpPr>
          <p:cNvPr id="6" name="Cloud 5"/>
          <p:cNvSpPr/>
          <p:nvPr/>
        </p:nvSpPr>
        <p:spPr>
          <a:xfrm>
            <a:off x="3390091" y="1553704"/>
            <a:ext cx="1709034" cy="1404645"/>
          </a:xfrm>
          <a:prstGeom prst="cloud">
            <a:avLst/>
          </a:prstGeom>
          <a:solidFill>
            <a:schemeClr val="bg1">
              <a:lumMod val="8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7" name="Cross 6"/>
          <p:cNvSpPr/>
          <p:nvPr/>
        </p:nvSpPr>
        <p:spPr>
          <a:xfrm rot="2631294">
            <a:off x="4447107" y="1844873"/>
            <a:ext cx="149016" cy="126305"/>
          </a:xfrm>
          <a:prstGeom prst="plus">
            <a:avLst>
              <a:gd name="adj" fmla="val 4510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cxnSp>
        <p:nvCxnSpPr>
          <p:cNvPr id="9" name="Straight Arrow Connector 8"/>
          <p:cNvCxnSpPr/>
          <p:nvPr/>
        </p:nvCxnSpPr>
        <p:spPr>
          <a:xfrm flipH="1">
            <a:off x="4619097" y="1908025"/>
            <a:ext cx="9387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57856" y="1697410"/>
            <a:ext cx="1707749" cy="523220"/>
          </a:xfrm>
          <a:prstGeom prst="rect">
            <a:avLst/>
          </a:prstGeom>
          <a:noFill/>
        </p:spPr>
        <p:txBody>
          <a:bodyPr wrap="square" rtlCol="0">
            <a:spAutoFit/>
          </a:bodyPr>
          <a:lstStyle/>
          <a:p>
            <a:r>
              <a:rPr lang="en-US" sz="1400" dirty="0" smtClean="0"/>
              <a:t>Program you actually want</a:t>
            </a:r>
            <a:endParaRPr lang="en-US" sz="1400" dirty="0"/>
          </a:p>
        </p:txBody>
      </p:sp>
      <p:sp>
        <p:nvSpPr>
          <p:cNvPr id="11" name="Content Placeholder 2"/>
          <p:cNvSpPr txBox="1">
            <a:spLocks/>
          </p:cNvSpPr>
          <p:nvPr/>
        </p:nvSpPr>
        <p:spPr>
          <a:xfrm>
            <a:off x="2550730" y="4411434"/>
            <a:ext cx="7101270" cy="21608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1"/>
              </a:buClr>
              <a:buSzPct val="25000"/>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 third issue:</a:t>
            </a:r>
          </a:p>
          <a:p>
            <a:pPr lvl="1"/>
            <a:r>
              <a:rPr lang="en-US" dirty="0" smtClean="0"/>
              <a:t>Historically an HCI topic</a:t>
            </a:r>
          </a:p>
          <a:p>
            <a:pPr lvl="1"/>
            <a:r>
              <a:rPr lang="en-US" dirty="0" smtClean="0"/>
              <a:t>Related to two major questions</a:t>
            </a:r>
          </a:p>
          <a:p>
            <a:pPr lvl="2"/>
            <a:r>
              <a:rPr lang="en-US" dirty="0" smtClean="0"/>
              <a:t>How to define the search space</a:t>
            </a:r>
          </a:p>
          <a:p>
            <a:pPr lvl="2"/>
            <a:r>
              <a:rPr lang="en-US" dirty="0" smtClean="0"/>
              <a:t>How to search</a:t>
            </a:r>
          </a:p>
        </p:txBody>
      </p:sp>
      <p:sp>
        <p:nvSpPr>
          <p:cNvPr id="12" name="Cross 11"/>
          <p:cNvSpPr/>
          <p:nvPr/>
        </p:nvSpPr>
        <p:spPr>
          <a:xfrm rot="2631294">
            <a:off x="4170882" y="2664023"/>
            <a:ext cx="149016" cy="126305"/>
          </a:xfrm>
          <a:prstGeom prst="plus">
            <a:avLst>
              <a:gd name="adj" fmla="val 4510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cxnSp>
        <p:nvCxnSpPr>
          <p:cNvPr id="13" name="Straight Arrow Connector 12"/>
          <p:cNvCxnSpPr/>
          <p:nvPr/>
        </p:nvCxnSpPr>
        <p:spPr>
          <a:xfrm flipH="1" flipV="1">
            <a:off x="4302125" y="2714625"/>
            <a:ext cx="1281132" cy="12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83256" y="2516560"/>
            <a:ext cx="1707749" cy="307777"/>
          </a:xfrm>
          <a:prstGeom prst="rect">
            <a:avLst/>
          </a:prstGeom>
          <a:noFill/>
        </p:spPr>
        <p:txBody>
          <a:bodyPr wrap="square" rtlCol="0">
            <a:spAutoFit/>
          </a:bodyPr>
          <a:lstStyle/>
          <a:p>
            <a:r>
              <a:rPr lang="en-US" sz="1400" dirty="0" smtClean="0"/>
              <a:t>Suggested program</a:t>
            </a:r>
            <a:endParaRPr lang="en-US" sz="1400" dirty="0"/>
          </a:p>
        </p:txBody>
      </p:sp>
      <p:cxnSp>
        <p:nvCxnSpPr>
          <p:cNvPr id="16" name="Straight Arrow Connector 15"/>
          <p:cNvCxnSpPr/>
          <p:nvPr/>
        </p:nvCxnSpPr>
        <p:spPr>
          <a:xfrm flipV="1">
            <a:off x="4286250" y="2000251"/>
            <a:ext cx="254001" cy="634999"/>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949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program</a:t>
            </a:r>
            <a:endParaRPr lang="en-US" dirty="0"/>
          </a:p>
        </p:txBody>
      </p:sp>
      <p:sp>
        <p:nvSpPr>
          <p:cNvPr id="3" name="Content Placeholder 2"/>
          <p:cNvSpPr>
            <a:spLocks noGrp="1"/>
          </p:cNvSpPr>
          <p:nvPr>
            <p:ph idx="1"/>
          </p:nvPr>
        </p:nvSpPr>
        <p:spPr/>
        <p:txBody>
          <a:bodyPr/>
          <a:lstStyle/>
          <a:p>
            <a:r>
              <a:rPr lang="en-US" dirty="0" smtClean="0"/>
              <a:t>A </a:t>
            </a:r>
            <a:r>
              <a:rPr lang="en-US" dirty="0"/>
              <a:t>description of how to perform a </a:t>
            </a:r>
            <a:r>
              <a:rPr lang="en-US" dirty="0" smtClean="0"/>
              <a:t>computation</a:t>
            </a:r>
          </a:p>
          <a:p>
            <a:endParaRPr lang="en-US" dirty="0"/>
          </a:p>
          <a:p>
            <a:r>
              <a:rPr lang="en-US" dirty="0" smtClean="0"/>
              <a:t>Described in a programming language</a:t>
            </a:r>
          </a:p>
          <a:p>
            <a:pPr lvl="1"/>
            <a:r>
              <a:rPr lang="en-US" dirty="0" smtClean="0"/>
              <a:t>Syntax</a:t>
            </a:r>
          </a:p>
          <a:p>
            <a:pPr lvl="1"/>
            <a:r>
              <a:rPr lang="en-US" dirty="0" smtClean="0"/>
              <a:t>Semantics</a:t>
            </a:r>
          </a:p>
          <a:p>
            <a:pPr lvl="1"/>
            <a:endParaRPr lang="en-US" dirty="0"/>
          </a:p>
        </p:txBody>
      </p:sp>
    </p:spTree>
    <p:extLst>
      <p:ext uri="{BB962C8B-B14F-4D97-AF65-F5344CB8AC3E}">
        <p14:creationId xmlns:p14="http://schemas.microsoft.com/office/powerpoint/2010/main" val="1696992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Expressiveness</a:t>
            </a:r>
            <a:endParaRPr lang="en-US" dirty="0"/>
          </a:p>
        </p:txBody>
      </p:sp>
      <p:sp>
        <p:nvSpPr>
          <p:cNvPr id="3" name="Content Placeholder 2"/>
          <p:cNvSpPr>
            <a:spLocks noGrp="1"/>
          </p:cNvSpPr>
          <p:nvPr>
            <p:ph idx="1"/>
          </p:nvPr>
        </p:nvSpPr>
        <p:spPr/>
        <p:txBody>
          <a:bodyPr/>
          <a:lstStyle/>
          <a:p>
            <a:r>
              <a:rPr lang="en-US" dirty="0" smtClean="0"/>
              <a:t>General purpose languages tend to be Turing Complete</a:t>
            </a:r>
          </a:p>
          <a:p>
            <a:endParaRPr lang="en-US" dirty="0"/>
          </a:p>
          <a:p>
            <a:r>
              <a:rPr lang="en-US" dirty="0" smtClean="0"/>
              <a:t>For synthesis, this may be overkill</a:t>
            </a:r>
          </a:p>
          <a:p>
            <a:pPr lvl="1"/>
            <a:r>
              <a:rPr lang="en-US" dirty="0" smtClean="0"/>
              <a:t>A key step for synthesis is designing a language with the right level of expressiveness</a:t>
            </a:r>
          </a:p>
          <a:p>
            <a:pPr lvl="1"/>
            <a:endParaRPr lang="en-US" dirty="0" smtClean="0"/>
          </a:p>
        </p:txBody>
      </p:sp>
    </p:spTree>
    <p:extLst>
      <p:ext uri="{BB962C8B-B14F-4D97-AF65-F5344CB8AC3E}">
        <p14:creationId xmlns:p14="http://schemas.microsoft.com/office/powerpoint/2010/main" val="3119796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Arithmetic Language</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697680" y="2361454"/>
                <a:ext cx="2550635" cy="1477328"/>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𝑒𝑥𝑝𝑟</m:t>
                      </m:r>
                      <m:r>
                        <a:rPr lang="en-US" b="0" i="1" smtClean="0">
                          <a:latin typeface="Cambria Math" panose="02040503050406030204" pitchFamily="18" charset="0"/>
                        </a:rPr>
                        <m:t> ≔ </m:t>
                      </m:r>
                      <m:r>
                        <a:rPr lang="en-US" b="0" i="1" smtClean="0">
                          <a:latin typeface="Cambria Math" panose="02040503050406030204" pitchFamily="18" charset="0"/>
                        </a:rPr>
                        <m:t>𝑡𝑒𝑟𝑚</m:t>
                      </m:r>
                      <m:r>
                        <a:rPr lang="en-US" b="0" i="1" smtClean="0">
                          <a:latin typeface="Cambria Math" panose="02040503050406030204" pitchFamily="18" charset="0"/>
                        </a:rPr>
                        <m:t>    | </m:t>
                      </m:r>
                    </m:oMath>
                  </m:oMathPara>
                </a14:m>
                <a:endParaRPr lang="en-US" b="0" dirty="0" smtClean="0"/>
              </a:p>
              <a:p>
                <a:r>
                  <a:rPr lang="en-US" dirty="0" smtClean="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𝑡𝑒𝑟𝑚</m:t>
                    </m:r>
                    <m:r>
                      <a:rPr lang="en-US" b="0" i="1" smtClean="0">
                        <a:latin typeface="Cambria Math" panose="02040503050406030204" pitchFamily="18" charset="0"/>
                      </a:rPr>
                      <m:t>+</m:t>
                    </m:r>
                    <m:r>
                      <a:rPr lang="en-US" b="0" i="1" smtClean="0">
                        <a:latin typeface="Cambria Math" panose="02040503050406030204" pitchFamily="18" charset="0"/>
                      </a:rPr>
                      <m:t>𝑒𝑥𝑝𝑟</m:t>
                    </m:r>
                  </m:oMath>
                </a14:m>
                <a:endParaRPr lang="en-US" dirty="0" smtClean="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𝑡𝑒𝑟𝑚</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𝑒𝑥𝑝𝑟</m:t>
                          </m:r>
                        </m:e>
                      </m:d>
                      <m:r>
                        <a:rPr lang="en-US" b="0" i="1" smtClean="0">
                          <a:latin typeface="Cambria Math" panose="02040503050406030204" pitchFamily="18" charset="0"/>
                        </a:rPr>
                        <m:t> | </m:t>
                      </m:r>
                    </m:oMath>
                  </m:oMathPara>
                </a14:m>
                <a:endParaRPr lang="en-US" dirty="0" smtClean="0"/>
              </a:p>
              <a:p>
                <a:r>
                  <a:rPr lang="en-US" dirty="0"/>
                  <a:t> </a:t>
                </a:r>
                <a:r>
                  <a:rPr lang="en-US" dirty="0" smtClean="0"/>
                  <a:t>                </a:t>
                </a:r>
                <a14:m>
                  <m:oMath xmlns:m="http://schemas.openxmlformats.org/officeDocument/2006/math">
                    <m:r>
                      <a:rPr lang="en-US" b="0" i="1" smtClean="0">
                        <a:latin typeface="Cambria Math" panose="02040503050406030204" pitchFamily="18" charset="0"/>
                      </a:rPr>
                      <m:t>𝑡𝑒𝑟𝑚</m:t>
                    </m:r>
                    <m:r>
                      <a:rPr lang="en-US" b="0" i="1" smtClean="0">
                        <a:latin typeface="Cambria Math" panose="02040503050406030204" pitchFamily="18" charset="0"/>
                      </a:rPr>
                      <m:t> ∗</m:t>
                    </m:r>
                    <m:r>
                      <a:rPr lang="en-US" b="0" i="1" smtClean="0">
                        <a:latin typeface="Cambria Math" panose="02040503050406030204" pitchFamily="18" charset="0"/>
                      </a:rPr>
                      <m:t>𝑡𝑒𝑟𝑚</m:t>
                    </m:r>
                    <m:r>
                      <a:rPr lang="en-US" b="0" i="1" smtClean="0">
                        <a:latin typeface="Cambria Math" panose="02040503050406030204" pitchFamily="18" charset="0"/>
                      </a:rPr>
                      <m:t> | </m:t>
                    </m:r>
                  </m:oMath>
                </a14:m>
                <a:endParaRPr lang="en-US" b="0" dirty="0" smtClean="0"/>
              </a:p>
              <a:p>
                <a:r>
                  <a:rPr lang="en-US" dirty="0" smtClean="0"/>
                  <a:t>                 </a:t>
                </a:r>
                <a14:m>
                  <m:oMath xmlns:m="http://schemas.openxmlformats.org/officeDocument/2006/math">
                    <m:r>
                      <a:rPr lang="en-US" b="0" i="1" smtClean="0">
                        <a:latin typeface="Cambria Math" panose="02040503050406030204" pitchFamily="18" charset="0"/>
                      </a:rPr>
                      <m:t>𝑁</m:t>
                    </m:r>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697680" y="2361454"/>
                <a:ext cx="2550635" cy="1477328"/>
              </a:xfrm>
              <a:prstGeom prst="rect">
                <a:avLst/>
              </a:prstGeom>
              <a:blipFill>
                <a:blip r:embed="rId2"/>
                <a:stretch>
                  <a:fillRect/>
                </a:stretch>
              </a:blipFill>
            </p:spPr>
            <p:txBody>
              <a:bodyPr/>
              <a:lstStyle/>
              <a:p>
                <a:r>
                  <a:rPr lang="en-US">
                    <a:noFill/>
                  </a:rPr>
                  <a:t> </a:t>
                </a:r>
              </a:p>
            </p:txBody>
          </p:sp>
        </mc:Fallback>
      </mc:AlternateContent>
      <p:sp>
        <p:nvSpPr>
          <p:cNvPr id="5" name="TextBox 4"/>
          <p:cNvSpPr txBox="1"/>
          <p:nvPr/>
        </p:nvSpPr>
        <p:spPr>
          <a:xfrm>
            <a:off x="697680" y="1563362"/>
            <a:ext cx="1601849" cy="523220"/>
          </a:xfrm>
          <a:prstGeom prst="rect">
            <a:avLst/>
          </a:prstGeom>
          <a:noFill/>
        </p:spPr>
        <p:txBody>
          <a:bodyPr wrap="none" rtlCol="0">
            <a:spAutoFit/>
          </a:bodyPr>
          <a:lstStyle/>
          <a:p>
            <a:r>
              <a:rPr lang="en-US" sz="2800" b="1" dirty="0" smtClean="0"/>
              <a:t>Grammar</a:t>
            </a:r>
            <a:endParaRPr lang="en-US" sz="2800" b="1" dirty="0"/>
          </a:p>
        </p:txBody>
      </p:sp>
      <p:sp>
        <p:nvSpPr>
          <p:cNvPr id="13" name="TextBox 12"/>
          <p:cNvSpPr txBox="1"/>
          <p:nvPr/>
        </p:nvSpPr>
        <p:spPr>
          <a:xfrm>
            <a:off x="6463862" y="1899314"/>
            <a:ext cx="1418978" cy="523220"/>
          </a:xfrm>
          <a:prstGeom prst="rect">
            <a:avLst/>
          </a:prstGeom>
          <a:noFill/>
        </p:spPr>
        <p:txBody>
          <a:bodyPr wrap="none" rtlCol="0">
            <a:spAutoFit/>
          </a:bodyPr>
          <a:lstStyle/>
          <a:p>
            <a:r>
              <a:rPr lang="en-US" sz="2800" dirty="0" smtClean="0"/>
              <a:t>5 + 3 * 2</a:t>
            </a:r>
            <a:endParaRPr lang="en-US" sz="2800" dirty="0"/>
          </a:p>
        </p:txBody>
      </p:sp>
    </p:spTree>
    <p:extLst>
      <p:ext uri="{BB962C8B-B14F-4D97-AF65-F5344CB8AC3E}">
        <p14:creationId xmlns:p14="http://schemas.microsoft.com/office/powerpoint/2010/main" val="282808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Programs</a:t>
            </a:r>
            <a:endParaRPr lang="en-US" dirty="0"/>
          </a:p>
        </p:txBody>
      </p:sp>
      <p:sp>
        <p:nvSpPr>
          <p:cNvPr id="3" name="Content Placeholder 2"/>
          <p:cNvSpPr>
            <a:spLocks noGrp="1"/>
          </p:cNvSpPr>
          <p:nvPr>
            <p:ph idx="1"/>
          </p:nvPr>
        </p:nvSpPr>
        <p:spPr/>
        <p:txBody>
          <a:bodyPr/>
          <a:lstStyle/>
          <a:p>
            <a:r>
              <a:rPr lang="en-US" dirty="0" smtClean="0"/>
              <a:t>Text is not a great choice</a:t>
            </a:r>
          </a:p>
          <a:p>
            <a:endParaRPr lang="en-US" dirty="0"/>
          </a:p>
          <a:p>
            <a:r>
              <a:rPr lang="en-US" dirty="0" smtClean="0"/>
              <a:t>We generally use Abstract Syntax Trees (AST)</a:t>
            </a:r>
          </a:p>
          <a:p>
            <a:pPr lvl="1"/>
            <a:r>
              <a:rPr lang="en-US" dirty="0" smtClean="0"/>
              <a:t>Data-structure that captures the structure of the language</a:t>
            </a:r>
          </a:p>
          <a:p>
            <a:pPr lvl="1"/>
            <a:r>
              <a:rPr lang="en-US" dirty="0" smtClean="0"/>
              <a:t>Abstracts away low-level syntactic details</a:t>
            </a:r>
            <a:endParaRPr lang="en-US" dirty="0"/>
          </a:p>
        </p:txBody>
      </p:sp>
    </p:spTree>
    <p:extLst>
      <p:ext uri="{BB962C8B-B14F-4D97-AF65-F5344CB8AC3E}">
        <p14:creationId xmlns:p14="http://schemas.microsoft.com/office/powerpoint/2010/main" val="1878522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by Example</a:t>
            </a:r>
            <a:endParaRPr lang="en-US" dirty="0"/>
          </a:p>
        </p:txBody>
      </p:sp>
      <p:sp>
        <p:nvSpPr>
          <p:cNvPr id="3" name="Content Placeholder 2"/>
          <p:cNvSpPr>
            <a:spLocks noGrp="1"/>
          </p:cNvSpPr>
          <p:nvPr>
            <p:ph idx="1"/>
          </p:nvPr>
        </p:nvSpPr>
        <p:spPr/>
        <p:txBody>
          <a:bodyPr/>
          <a:lstStyle/>
          <a:p>
            <a:r>
              <a:rPr lang="en-US" dirty="0" smtClean="0"/>
              <a:t>Outline</a:t>
            </a:r>
          </a:p>
          <a:p>
            <a:pPr lvl="1"/>
            <a:r>
              <a:rPr lang="en-US" dirty="0" smtClean="0"/>
              <a:t>Motivation</a:t>
            </a:r>
          </a:p>
          <a:p>
            <a:pPr lvl="1"/>
            <a:r>
              <a:rPr lang="en-US" dirty="0" smtClean="0"/>
              <a:t>History</a:t>
            </a:r>
          </a:p>
          <a:p>
            <a:pPr lvl="1"/>
            <a:r>
              <a:rPr lang="en-US" dirty="0" smtClean="0"/>
              <a:t>Key issues</a:t>
            </a:r>
          </a:p>
          <a:p>
            <a:pPr lvl="1"/>
            <a:r>
              <a:rPr lang="en-US" dirty="0" smtClean="0"/>
              <a:t>Defining the space of programs</a:t>
            </a:r>
          </a:p>
          <a:p>
            <a:pPr lvl="1"/>
            <a:r>
              <a:rPr lang="en-US" dirty="0" smtClean="0"/>
              <a:t>Explicit search</a:t>
            </a:r>
          </a:p>
          <a:p>
            <a:endParaRPr lang="en-US" dirty="0" smtClean="0"/>
          </a:p>
        </p:txBody>
      </p:sp>
    </p:spTree>
    <p:extLst>
      <p:ext uri="{BB962C8B-B14F-4D97-AF65-F5344CB8AC3E}">
        <p14:creationId xmlns:p14="http://schemas.microsoft.com/office/powerpoint/2010/main" val="2438952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Arithmetic Language</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697680" y="2361454"/>
                <a:ext cx="2127442" cy="1477328"/>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𝑒𝑥𝑝𝑟</m:t>
                      </m:r>
                      <m:r>
                        <a:rPr lang="en-US" b="0" i="1" smtClean="0">
                          <a:latin typeface="Cambria Math" panose="02040503050406030204" pitchFamily="18" charset="0"/>
                        </a:rPr>
                        <m:t> ≔</m:t>
                      </m:r>
                      <m:r>
                        <a:rPr lang="en-US" b="0" i="1" smtClean="0">
                          <a:latin typeface="Cambria Math" panose="02040503050406030204" pitchFamily="18" charset="0"/>
                        </a:rPr>
                        <m:t>𝑡𝑒𝑟𝑚</m:t>
                      </m:r>
                      <m:r>
                        <a:rPr lang="en-US" b="0" i="1" smtClean="0">
                          <a:latin typeface="Cambria Math" panose="02040503050406030204" pitchFamily="18" charset="0"/>
                        </a:rPr>
                        <m:t> | </m:t>
                      </m:r>
                    </m:oMath>
                  </m:oMathPara>
                </a14:m>
                <a:endParaRPr lang="en-US" b="0" dirty="0" smtClean="0"/>
              </a:p>
              <a:p>
                <a:r>
                  <a:rPr lang="en-US" dirty="0" smtClean="0"/>
                  <a:t>        </a:t>
                </a:r>
                <a14:m>
                  <m:oMath xmlns:m="http://schemas.openxmlformats.org/officeDocument/2006/math">
                    <m:r>
                      <a:rPr lang="en-US" b="0" i="1" smtClean="0">
                        <a:latin typeface="Cambria Math" panose="02040503050406030204" pitchFamily="18" charset="0"/>
                      </a:rPr>
                      <m:t>𝑡𝑒𝑟𝑚</m:t>
                    </m:r>
                    <m:r>
                      <a:rPr lang="en-US" b="0" i="1" smtClean="0">
                        <a:latin typeface="Cambria Math" panose="02040503050406030204" pitchFamily="18" charset="0"/>
                      </a:rPr>
                      <m:t>+</m:t>
                    </m:r>
                    <m:r>
                      <a:rPr lang="en-US" b="0" i="1" smtClean="0">
                        <a:latin typeface="Cambria Math" panose="02040503050406030204" pitchFamily="18" charset="0"/>
                      </a:rPr>
                      <m:t>𝑒𝑥𝑝𝑟</m:t>
                    </m:r>
                  </m:oMath>
                </a14:m>
                <a:endParaRPr lang="en-US" dirty="0" smtClean="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𝑡𝑒𝑟𝑚</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𝑒𝑥𝑝𝑟</m:t>
                          </m:r>
                        </m:e>
                      </m:d>
                      <m:r>
                        <a:rPr lang="en-US" b="0" i="1" smtClean="0">
                          <a:latin typeface="Cambria Math" panose="02040503050406030204" pitchFamily="18" charset="0"/>
                        </a:rPr>
                        <m:t> | </m:t>
                      </m:r>
                    </m:oMath>
                  </m:oMathPara>
                </a14:m>
                <a:endParaRPr lang="en-US" dirty="0" smtClean="0"/>
              </a:p>
              <a:p>
                <a:r>
                  <a:rPr lang="en-US" dirty="0"/>
                  <a:t> </a:t>
                </a:r>
                <a:r>
                  <a:rPr lang="en-US" dirty="0" smtClean="0"/>
                  <a:t>        </a:t>
                </a:r>
                <a14:m>
                  <m:oMath xmlns:m="http://schemas.openxmlformats.org/officeDocument/2006/math">
                    <m:r>
                      <a:rPr lang="en-US" b="0" i="1" smtClean="0">
                        <a:latin typeface="Cambria Math" panose="02040503050406030204" pitchFamily="18" charset="0"/>
                      </a:rPr>
                      <m:t>𝑡𝑒𝑟𝑚</m:t>
                    </m:r>
                    <m:r>
                      <a:rPr lang="en-US" b="0" i="1" smtClean="0">
                        <a:latin typeface="Cambria Math" panose="02040503050406030204" pitchFamily="18" charset="0"/>
                      </a:rPr>
                      <m:t> ∗</m:t>
                    </m:r>
                    <m:r>
                      <a:rPr lang="en-US" b="0" i="1" smtClean="0">
                        <a:latin typeface="Cambria Math" panose="02040503050406030204" pitchFamily="18" charset="0"/>
                      </a:rPr>
                      <m:t>𝑡𝑒𝑟𝑚</m:t>
                    </m:r>
                    <m:r>
                      <a:rPr lang="en-US" b="0" i="1" smtClean="0">
                        <a:latin typeface="Cambria Math" panose="02040503050406030204" pitchFamily="18" charset="0"/>
                      </a:rPr>
                      <m:t> | </m:t>
                    </m:r>
                  </m:oMath>
                </a14:m>
                <a:endParaRPr lang="en-US" b="0" dirty="0" smtClean="0"/>
              </a:p>
              <a:p>
                <a:r>
                  <a:rPr lang="en-US" dirty="0" smtClean="0"/>
                  <a:t>        </a:t>
                </a:r>
                <a14:m>
                  <m:oMath xmlns:m="http://schemas.openxmlformats.org/officeDocument/2006/math">
                    <m:r>
                      <a:rPr lang="en-US" b="0" i="1" smtClean="0">
                        <a:latin typeface="Cambria Math" panose="02040503050406030204" pitchFamily="18" charset="0"/>
                      </a:rPr>
                      <m:t>𝑁</m:t>
                    </m:r>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697680" y="2361454"/>
                <a:ext cx="2127442" cy="1477328"/>
              </a:xfrm>
              <a:prstGeom prst="rect">
                <a:avLst/>
              </a:prstGeom>
              <a:blipFill>
                <a:blip r:embed="rId2"/>
                <a:stretch>
                  <a:fillRect/>
                </a:stretch>
              </a:blipFill>
            </p:spPr>
            <p:txBody>
              <a:bodyPr/>
              <a:lstStyle/>
              <a:p>
                <a:r>
                  <a:rPr lang="en-US">
                    <a:noFill/>
                  </a:rPr>
                  <a:t> </a:t>
                </a:r>
              </a:p>
            </p:txBody>
          </p:sp>
        </mc:Fallback>
      </mc:AlternateContent>
      <p:sp>
        <p:nvSpPr>
          <p:cNvPr id="5" name="TextBox 4"/>
          <p:cNvSpPr txBox="1"/>
          <p:nvPr/>
        </p:nvSpPr>
        <p:spPr>
          <a:xfrm>
            <a:off x="697680" y="1563362"/>
            <a:ext cx="1601849" cy="523220"/>
          </a:xfrm>
          <a:prstGeom prst="rect">
            <a:avLst/>
          </a:prstGeom>
          <a:noFill/>
        </p:spPr>
        <p:txBody>
          <a:bodyPr wrap="none" rtlCol="0">
            <a:spAutoFit/>
          </a:bodyPr>
          <a:lstStyle/>
          <a:p>
            <a:r>
              <a:rPr lang="en-US" sz="2800" b="1" dirty="0" smtClean="0"/>
              <a:t>Grammar</a:t>
            </a:r>
            <a:endParaRPr lang="en-US" sz="2800" b="1" dirty="0"/>
          </a:p>
        </p:txBody>
      </p:sp>
      <p:sp>
        <p:nvSpPr>
          <p:cNvPr id="6" name="TextBox 5"/>
          <p:cNvSpPr txBox="1"/>
          <p:nvPr/>
        </p:nvSpPr>
        <p:spPr>
          <a:xfrm>
            <a:off x="4534840" y="1596493"/>
            <a:ext cx="746999" cy="523220"/>
          </a:xfrm>
          <a:prstGeom prst="rect">
            <a:avLst/>
          </a:prstGeom>
          <a:noFill/>
        </p:spPr>
        <p:txBody>
          <a:bodyPr wrap="none" rtlCol="0">
            <a:spAutoFit/>
          </a:bodyPr>
          <a:lstStyle/>
          <a:p>
            <a:r>
              <a:rPr lang="en-US" sz="2800" b="1" dirty="0" smtClean="0"/>
              <a:t>AST</a:t>
            </a:r>
            <a:endParaRPr lang="en-US" sz="2800" b="1" dirty="0"/>
          </a:p>
        </p:txBody>
      </p:sp>
      <p:sp>
        <p:nvSpPr>
          <p:cNvPr id="10" name="TextBox 9"/>
          <p:cNvSpPr txBox="1"/>
          <p:nvPr/>
        </p:nvSpPr>
        <p:spPr>
          <a:xfrm>
            <a:off x="3630440" y="2361454"/>
            <a:ext cx="2836033" cy="923330"/>
          </a:xfrm>
          <a:prstGeom prst="rect">
            <a:avLst/>
          </a:prstGeom>
          <a:noFill/>
        </p:spPr>
        <p:txBody>
          <a:bodyPr wrap="none" rtlCol="0">
            <a:spAutoFit/>
          </a:bodyPr>
          <a:lstStyle/>
          <a:p>
            <a:r>
              <a:rPr lang="en-US" dirty="0"/>
              <a:t>data </a:t>
            </a:r>
            <a:r>
              <a:rPr lang="en-US" dirty="0" smtClean="0"/>
              <a:t>Expr </a:t>
            </a:r>
            <a:r>
              <a:rPr lang="en-US" dirty="0"/>
              <a:t>= </a:t>
            </a:r>
            <a:r>
              <a:rPr lang="en-US" dirty="0" err="1"/>
              <a:t>Num</a:t>
            </a:r>
            <a:r>
              <a:rPr lang="en-US" dirty="0"/>
              <a:t> </a:t>
            </a:r>
            <a:r>
              <a:rPr lang="en-US" dirty="0" err="1"/>
              <a:t>Int</a:t>
            </a:r>
            <a:endParaRPr lang="en-US" dirty="0"/>
          </a:p>
          <a:p>
            <a:r>
              <a:rPr lang="en-US" dirty="0" smtClean="0"/>
              <a:t>                  | </a:t>
            </a:r>
            <a:r>
              <a:rPr lang="en-US" dirty="0"/>
              <a:t>Plus </a:t>
            </a:r>
            <a:r>
              <a:rPr lang="en-US" dirty="0" smtClean="0"/>
              <a:t>Expr </a:t>
            </a:r>
            <a:r>
              <a:rPr lang="en-US" dirty="0" err="1" smtClean="0"/>
              <a:t>Expr</a:t>
            </a:r>
            <a:endParaRPr lang="en-US" dirty="0"/>
          </a:p>
          <a:p>
            <a:r>
              <a:rPr lang="en-US" dirty="0" smtClean="0"/>
              <a:t>                  | </a:t>
            </a:r>
            <a:r>
              <a:rPr lang="en-US" dirty="0"/>
              <a:t>Times </a:t>
            </a:r>
            <a:r>
              <a:rPr lang="en-US" dirty="0" smtClean="0"/>
              <a:t>Expr Expr </a:t>
            </a:r>
            <a:endParaRPr lang="en-US" dirty="0"/>
          </a:p>
        </p:txBody>
      </p:sp>
      <p:sp>
        <p:nvSpPr>
          <p:cNvPr id="11" name="TextBox 10"/>
          <p:cNvSpPr txBox="1"/>
          <p:nvPr/>
        </p:nvSpPr>
        <p:spPr>
          <a:xfrm>
            <a:off x="8408215" y="1560474"/>
            <a:ext cx="1700978" cy="523220"/>
          </a:xfrm>
          <a:prstGeom prst="rect">
            <a:avLst/>
          </a:prstGeom>
          <a:noFill/>
        </p:spPr>
        <p:txBody>
          <a:bodyPr wrap="none" rtlCol="0">
            <a:spAutoFit/>
          </a:bodyPr>
          <a:lstStyle/>
          <a:p>
            <a:r>
              <a:rPr lang="en-US" sz="2800" b="1" dirty="0" smtClean="0"/>
              <a:t>Semantics</a:t>
            </a:r>
            <a:endParaRPr lang="en-US" sz="2800" b="1" dirty="0"/>
          </a:p>
        </p:txBody>
      </p:sp>
      <p:sp>
        <p:nvSpPr>
          <p:cNvPr id="12" name="TextBox 11"/>
          <p:cNvSpPr txBox="1"/>
          <p:nvPr/>
        </p:nvSpPr>
        <p:spPr>
          <a:xfrm>
            <a:off x="7567792" y="2361454"/>
            <a:ext cx="3381823" cy="923330"/>
          </a:xfrm>
          <a:prstGeom prst="rect">
            <a:avLst/>
          </a:prstGeom>
          <a:noFill/>
        </p:spPr>
        <p:txBody>
          <a:bodyPr wrap="none" rtlCol="0">
            <a:spAutoFit/>
          </a:bodyPr>
          <a:lstStyle/>
          <a:p>
            <a:r>
              <a:rPr lang="en-US" dirty="0" err="1" smtClean="0"/>
              <a:t>eval</a:t>
            </a:r>
            <a:r>
              <a:rPr lang="en-US" dirty="0" smtClean="0"/>
              <a:t> </a:t>
            </a:r>
            <a:r>
              <a:rPr lang="en-US" dirty="0" err="1" smtClean="0"/>
              <a:t>Num</a:t>
            </a:r>
            <a:r>
              <a:rPr lang="en-US" dirty="0" smtClean="0"/>
              <a:t> n  = n</a:t>
            </a:r>
          </a:p>
          <a:p>
            <a:r>
              <a:rPr lang="en-US" dirty="0" err="1" smtClean="0"/>
              <a:t>eval</a:t>
            </a:r>
            <a:r>
              <a:rPr lang="en-US" dirty="0" smtClean="0"/>
              <a:t> Plus a b = (</a:t>
            </a:r>
            <a:r>
              <a:rPr lang="en-US" dirty="0" err="1" smtClean="0"/>
              <a:t>eval</a:t>
            </a:r>
            <a:r>
              <a:rPr lang="en-US" dirty="0" smtClean="0"/>
              <a:t> a) + (</a:t>
            </a:r>
            <a:r>
              <a:rPr lang="en-US" dirty="0" err="1" smtClean="0"/>
              <a:t>eval</a:t>
            </a:r>
            <a:r>
              <a:rPr lang="en-US" dirty="0" smtClean="0"/>
              <a:t> b)</a:t>
            </a:r>
            <a:endParaRPr lang="en-US" dirty="0"/>
          </a:p>
          <a:p>
            <a:r>
              <a:rPr lang="en-US" dirty="0" err="1" smtClean="0"/>
              <a:t>eval</a:t>
            </a:r>
            <a:r>
              <a:rPr lang="en-US" dirty="0" smtClean="0"/>
              <a:t>  Times a b = (</a:t>
            </a:r>
            <a:r>
              <a:rPr lang="en-US" dirty="0" err="1" smtClean="0"/>
              <a:t>eval</a:t>
            </a:r>
            <a:r>
              <a:rPr lang="en-US" dirty="0" smtClean="0"/>
              <a:t> a) * (</a:t>
            </a:r>
            <a:r>
              <a:rPr lang="en-US" dirty="0" err="1" smtClean="0"/>
              <a:t>eval</a:t>
            </a:r>
            <a:r>
              <a:rPr lang="en-US" dirty="0" smtClean="0"/>
              <a:t> b)</a:t>
            </a:r>
            <a:endParaRPr lang="en-US" dirty="0"/>
          </a:p>
        </p:txBody>
      </p:sp>
      <p:sp>
        <p:nvSpPr>
          <p:cNvPr id="9" name="TextBox 8"/>
          <p:cNvSpPr txBox="1"/>
          <p:nvPr/>
        </p:nvSpPr>
        <p:spPr>
          <a:xfrm>
            <a:off x="3742469" y="3768266"/>
            <a:ext cx="2907976" cy="523220"/>
          </a:xfrm>
          <a:prstGeom prst="rect">
            <a:avLst/>
          </a:prstGeom>
          <a:noFill/>
        </p:spPr>
        <p:txBody>
          <a:bodyPr wrap="none" rtlCol="0">
            <a:spAutoFit/>
          </a:bodyPr>
          <a:lstStyle/>
          <a:p>
            <a:r>
              <a:rPr lang="en-US" sz="2800" b="1" dirty="0" smtClean="0"/>
              <a:t>AST as a Grammar</a:t>
            </a:r>
            <a:endParaRPr lang="en-US" sz="2800" b="1" dirty="0"/>
          </a:p>
        </p:txBody>
      </p:sp>
      <p:sp>
        <p:nvSpPr>
          <p:cNvPr id="13" name="TextBox 12"/>
          <p:cNvSpPr txBox="1"/>
          <p:nvPr/>
        </p:nvSpPr>
        <p:spPr>
          <a:xfrm>
            <a:off x="4089311" y="4620127"/>
            <a:ext cx="2485489" cy="923330"/>
          </a:xfrm>
          <a:prstGeom prst="rect">
            <a:avLst/>
          </a:prstGeom>
          <a:noFill/>
        </p:spPr>
        <p:txBody>
          <a:bodyPr wrap="none" rtlCol="0">
            <a:spAutoFit/>
          </a:bodyPr>
          <a:lstStyle/>
          <a:p>
            <a:r>
              <a:rPr lang="en-US" dirty="0" smtClean="0"/>
              <a:t>expr = N</a:t>
            </a:r>
            <a:endParaRPr lang="en-US" dirty="0"/>
          </a:p>
          <a:p>
            <a:r>
              <a:rPr lang="en-US" dirty="0" smtClean="0"/>
              <a:t>         | Plus(expr, expr)</a:t>
            </a:r>
            <a:endParaRPr lang="en-US" dirty="0"/>
          </a:p>
          <a:p>
            <a:r>
              <a:rPr lang="en-US" dirty="0" smtClean="0"/>
              <a:t>         | Times(expr, expr) </a:t>
            </a:r>
            <a:endParaRPr lang="en-US" dirty="0"/>
          </a:p>
        </p:txBody>
      </p:sp>
    </p:spTree>
    <p:extLst>
      <p:ext uri="{BB962C8B-B14F-4D97-AF65-F5344CB8AC3E}">
        <p14:creationId xmlns:p14="http://schemas.microsoft.com/office/powerpoint/2010/main" val="2675402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8528048" cy="1325563"/>
          </a:xfrm>
        </p:spPr>
        <p:txBody>
          <a:bodyPr/>
          <a:lstStyle/>
          <a:p>
            <a:r>
              <a:rPr lang="en-US" dirty="0" smtClean="0"/>
              <a:t>A word on Functional Notation</a:t>
            </a:r>
            <a:endParaRPr lang="en-US" dirty="0"/>
          </a:p>
        </p:txBody>
      </p:sp>
      <p:sp>
        <p:nvSpPr>
          <p:cNvPr id="3" name="Content Placeholder 2"/>
          <p:cNvSpPr>
            <a:spLocks noGrp="1"/>
          </p:cNvSpPr>
          <p:nvPr>
            <p:ph idx="1"/>
          </p:nvPr>
        </p:nvSpPr>
        <p:spPr/>
        <p:txBody>
          <a:bodyPr/>
          <a:lstStyle/>
          <a:p>
            <a:r>
              <a:rPr lang="en-US" dirty="0" smtClean="0"/>
              <a:t>Used in many places in the course</a:t>
            </a:r>
          </a:p>
          <a:p>
            <a:endParaRPr lang="en-US" dirty="0"/>
          </a:p>
          <a:p>
            <a:r>
              <a:rPr lang="en-US" dirty="0" smtClean="0"/>
              <a:t>Key ideas:</a:t>
            </a:r>
          </a:p>
          <a:p>
            <a:pPr lvl="1"/>
            <a:r>
              <a:rPr lang="en-US" dirty="0" smtClean="0"/>
              <a:t>No mutation</a:t>
            </a:r>
          </a:p>
          <a:p>
            <a:pPr lvl="1"/>
            <a:r>
              <a:rPr lang="en-US" dirty="0" smtClean="0"/>
              <a:t>Functions are actual mathematical functions</a:t>
            </a:r>
          </a:p>
          <a:p>
            <a:pPr lvl="1"/>
            <a:r>
              <a:rPr lang="en-US" dirty="0" smtClean="0"/>
              <a:t>Functions are first-class values that can be used like any other value</a:t>
            </a:r>
          </a:p>
          <a:p>
            <a:pPr lvl="2"/>
            <a:r>
              <a:rPr lang="en-US" dirty="0" smtClean="0"/>
              <a:t>functions can return functions, take functions as parameters, functions can be stored in variables or data-structures</a:t>
            </a:r>
          </a:p>
        </p:txBody>
      </p:sp>
    </p:spTree>
    <p:extLst>
      <p:ext uri="{BB962C8B-B14F-4D97-AF65-F5344CB8AC3E}">
        <p14:creationId xmlns:p14="http://schemas.microsoft.com/office/powerpoint/2010/main" val="971227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Techniques</a:t>
            </a:r>
            <a:endParaRPr lang="en-US" dirty="0"/>
          </a:p>
        </p:txBody>
      </p:sp>
      <p:sp>
        <p:nvSpPr>
          <p:cNvPr id="3" name="Content Placeholder 2"/>
          <p:cNvSpPr>
            <a:spLocks noGrp="1"/>
          </p:cNvSpPr>
          <p:nvPr>
            <p:ph idx="1"/>
          </p:nvPr>
        </p:nvSpPr>
        <p:spPr/>
        <p:txBody>
          <a:bodyPr/>
          <a:lstStyle/>
          <a:p>
            <a:r>
              <a:rPr lang="en-US" dirty="0" smtClean="0"/>
              <a:t>Explicit Enumeration</a:t>
            </a:r>
          </a:p>
          <a:p>
            <a:pPr lvl="1"/>
            <a:r>
              <a:rPr lang="en-US" dirty="0"/>
              <a:t>explicitly construct different programs until one finds a program that satisfies the </a:t>
            </a:r>
            <a:r>
              <a:rPr lang="en-US" dirty="0" smtClean="0"/>
              <a:t>observations</a:t>
            </a:r>
          </a:p>
          <a:p>
            <a:pPr lvl="1"/>
            <a:endParaRPr lang="en-US" dirty="0"/>
          </a:p>
          <a:p>
            <a:r>
              <a:rPr lang="en-US" dirty="0" smtClean="0"/>
              <a:t>Can be top-down or bottom up</a:t>
            </a:r>
            <a:endParaRPr lang="en-US" dirty="0"/>
          </a:p>
        </p:txBody>
      </p:sp>
    </p:spTree>
    <p:extLst>
      <p:ext uri="{BB962C8B-B14F-4D97-AF65-F5344CB8AC3E}">
        <p14:creationId xmlns:p14="http://schemas.microsoft.com/office/powerpoint/2010/main" val="340145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9" y="29189"/>
            <a:ext cx="10451441" cy="1325563"/>
          </a:xfrm>
        </p:spPr>
        <p:txBody>
          <a:bodyPr/>
          <a:lstStyle/>
          <a:p>
            <a:r>
              <a:rPr lang="en-US" dirty="0" smtClean="0"/>
              <a:t>Top down vs. Bottom Up Enumeration</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flipH="1">
                <a:off x="2853838" y="1529021"/>
                <a:ext cx="7847794" cy="523220"/>
              </a:xfrm>
              <a:prstGeom prst="rect">
                <a:avLst/>
              </a:prstGeom>
              <a:noFill/>
            </p:spPr>
            <p:txBody>
              <a:bodyPr wrap="square" rtlCol="0">
                <a:spAutoFit/>
              </a:bodyPr>
              <a:lstStyle/>
              <a:p>
                <a:r>
                  <a:rPr lang="en-US" sz="2800" dirty="0" smtClean="0"/>
                  <a:t>reduce  (map </a:t>
                </a:r>
                <a14:m>
                  <m:oMath xmlns:m="http://schemas.openxmlformats.org/officeDocument/2006/math">
                    <m:r>
                      <a:rPr lang="en-US" sz="2800" i="1" dirty="0" smtClean="0">
                        <a:latin typeface="Cambria Math" panose="02040503050406030204" pitchFamily="18" charset="0"/>
                      </a:rPr>
                      <m:t>𝑖𝑛</m:t>
                    </m:r>
                  </m:oMath>
                </a14:m>
                <a:r>
                  <a:rPr lang="en-US" sz="2800" dirty="0" smtClean="0"/>
                  <a:t> </a:t>
                </a:r>
                <a14:m>
                  <m:oMath xmlns:m="http://schemas.openxmlformats.org/officeDocument/2006/math">
                    <m:r>
                      <a:rPr lang="en-US" sz="2800" b="0" i="1" smtClean="0">
                        <a:latin typeface="Cambria Math" panose="02040503050406030204" pitchFamily="18" charset="0"/>
                      </a:rPr>
                      <m:t>𝜆</m:t>
                    </m:r>
                  </m:oMath>
                </a14:m>
                <a:r>
                  <a:rPr lang="en-US" sz="2800" dirty="0" smtClean="0"/>
                  <a:t> x. x + 5)  0 </a:t>
                </a:r>
                <a14:m>
                  <m:oMath xmlns:m="http://schemas.openxmlformats.org/officeDocument/2006/math">
                    <m:r>
                      <a:rPr lang="en-US" sz="2800" b="0" i="1" smtClean="0">
                        <a:latin typeface="Cambria Math" panose="02040503050406030204" pitchFamily="18" charset="0"/>
                      </a:rPr>
                      <m:t>𝜆</m:t>
                    </m:r>
                    <m:r>
                      <a:rPr lang="en-US" sz="2800" b="0" i="1" smtClean="0">
                        <a:latin typeface="Cambria Math" panose="02040503050406030204" pitchFamily="18" charset="0"/>
                      </a:rPr>
                      <m:t> </m:t>
                    </m:r>
                    <m:r>
                      <a:rPr lang="en-US" sz="2800" b="0" i="1" smtClean="0">
                        <a:latin typeface="Cambria Math" panose="02040503050406030204" pitchFamily="18" charset="0"/>
                      </a:rPr>
                      <m:t>𝑥</m:t>
                    </m:r>
                    <m:r>
                      <a:rPr lang="en-US" sz="2800" b="0" i="1" smtClean="0">
                        <a:latin typeface="Cambria Math" panose="02040503050406030204" pitchFamily="18" charset="0"/>
                      </a:rPr>
                      <m:t>.</m:t>
                    </m:r>
                  </m:oMath>
                </a14:m>
                <a:r>
                  <a:rPr lang="en-US" sz="2800" dirty="0" smtClean="0"/>
                  <a:t> </a:t>
                </a:r>
                <a14:m>
                  <m:oMath xmlns:m="http://schemas.openxmlformats.org/officeDocument/2006/math">
                    <m:r>
                      <a:rPr lang="en-US" sz="2800" b="0" i="1" dirty="0" smtClean="0">
                        <a:latin typeface="Cambria Math" panose="02040503050406030204" pitchFamily="18" charset="0"/>
                      </a:rPr>
                      <m:t>𝜆</m:t>
                    </m:r>
                    <m:r>
                      <a:rPr lang="en-US" sz="2800" b="0" i="1" dirty="0" smtClean="0">
                        <a:latin typeface="Cambria Math" panose="02040503050406030204" pitchFamily="18" charset="0"/>
                      </a:rPr>
                      <m:t>𝑦</m:t>
                    </m:r>
                    <m:r>
                      <a:rPr lang="en-US" sz="2800" b="0" i="1" dirty="0" smtClean="0">
                        <a:latin typeface="Cambria Math" panose="02040503050406030204" pitchFamily="18" charset="0"/>
                      </a:rPr>
                      <m:t>. </m:t>
                    </m:r>
                    <m:r>
                      <a:rPr lang="en-US" sz="2800" b="0" i="1" dirty="0" smtClean="0">
                        <a:latin typeface="Cambria Math" panose="02040503050406030204" pitchFamily="18" charset="0"/>
                      </a:rPr>
                      <m:t>𝑥</m:t>
                    </m:r>
                    <m:r>
                      <a:rPr lang="en-US" sz="2800" b="0" i="1" dirty="0" smtClean="0">
                        <a:latin typeface="Cambria Math" panose="02040503050406030204" pitchFamily="18" charset="0"/>
                      </a:rPr>
                      <m:t>+</m:t>
                    </m:r>
                    <m:r>
                      <a:rPr lang="en-US" sz="2800" b="0" i="1" dirty="0" smtClean="0">
                        <a:latin typeface="Cambria Math" panose="02040503050406030204" pitchFamily="18" charset="0"/>
                      </a:rPr>
                      <m:t>𝑦</m:t>
                    </m:r>
                  </m:oMath>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flipH="1">
                <a:off x="2853838" y="1529021"/>
                <a:ext cx="7847794" cy="523220"/>
              </a:xfrm>
              <a:prstGeom prst="rect">
                <a:avLst/>
              </a:prstGeom>
              <a:blipFill>
                <a:blip r:embed="rId2"/>
                <a:stretch>
                  <a:fillRect l="-1553" t="-11628" b="-32558"/>
                </a:stretch>
              </a:blipFill>
            </p:spPr>
            <p:txBody>
              <a:bodyPr/>
              <a:lstStyle/>
              <a:p>
                <a:r>
                  <a:rPr lang="en-US">
                    <a:noFill/>
                  </a:rPr>
                  <a:t> </a:t>
                </a:r>
              </a:p>
            </p:txBody>
          </p:sp>
        </mc:Fallback>
      </mc:AlternateContent>
      <p:sp>
        <p:nvSpPr>
          <p:cNvPr id="5" name="TextBox 4"/>
          <p:cNvSpPr txBox="1"/>
          <p:nvPr/>
        </p:nvSpPr>
        <p:spPr>
          <a:xfrm>
            <a:off x="4218317" y="3737929"/>
            <a:ext cx="647934" cy="400110"/>
          </a:xfrm>
          <a:prstGeom prst="rect">
            <a:avLst/>
          </a:prstGeom>
          <a:noFill/>
        </p:spPr>
        <p:txBody>
          <a:bodyPr wrap="none" rtlCol="0">
            <a:spAutoFit/>
          </a:bodyPr>
          <a:lstStyle/>
          <a:p>
            <a:r>
              <a:rPr lang="en-US" sz="2000" dirty="0" smtClean="0"/>
              <a:t>map</a:t>
            </a:r>
            <a:endParaRPr lang="en-US" sz="2000" dirty="0"/>
          </a:p>
        </p:txBody>
      </p:sp>
      <mc:AlternateContent xmlns:mc="http://schemas.openxmlformats.org/markup-compatibility/2006" xmlns:a14="http://schemas.microsoft.com/office/drawing/2010/main">
        <mc:Choice Requires="a14">
          <p:sp>
            <p:nvSpPr>
              <p:cNvPr id="6" name="TextBox 5"/>
              <p:cNvSpPr txBox="1"/>
              <p:nvPr/>
            </p:nvSpPr>
            <p:spPr>
              <a:xfrm>
                <a:off x="3769989" y="4534162"/>
                <a:ext cx="47596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𝑖𝑛</m:t>
                      </m:r>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3769989" y="4534162"/>
                <a:ext cx="475964" cy="4001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708039" y="4534162"/>
                <a:ext cx="57233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𝜆</m:t>
                      </m:r>
                      <m:r>
                        <a:rPr lang="en-US" sz="2000" b="0" i="1" smtClean="0">
                          <a:latin typeface="Cambria Math" panose="02040503050406030204" pitchFamily="18" charset="0"/>
                        </a:rPr>
                        <m:t>𝑥</m:t>
                      </m:r>
                      <m:r>
                        <a:rPr lang="en-US" sz="2000" b="0" i="1" smtClean="0">
                          <a:latin typeface="Cambria Math" panose="02040503050406030204" pitchFamily="18" charset="0"/>
                        </a:rPr>
                        <m:t>.</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4708039" y="4534162"/>
                <a:ext cx="572336" cy="400110"/>
              </a:xfrm>
              <a:prstGeom prst="rect">
                <a:avLst/>
              </a:prstGeom>
              <a:blipFill>
                <a:blip r:embed="rId4"/>
                <a:stretch>
                  <a:fillRect/>
                </a:stretch>
              </a:blipFill>
            </p:spPr>
            <p:txBody>
              <a:bodyPr/>
              <a:lstStyle/>
              <a:p>
                <a:r>
                  <a:rPr lang="en-US">
                    <a:noFill/>
                  </a:rPr>
                  <a:t> </a:t>
                </a:r>
              </a:p>
            </p:txBody>
          </p:sp>
        </mc:Fallback>
      </mc:AlternateContent>
      <p:cxnSp>
        <p:nvCxnSpPr>
          <p:cNvPr id="9" name="Straight Arrow Connector 8"/>
          <p:cNvCxnSpPr>
            <a:stCxn id="5" idx="2"/>
            <a:endCxn id="6" idx="0"/>
          </p:cNvCxnSpPr>
          <p:nvPr/>
        </p:nvCxnSpPr>
        <p:spPr>
          <a:xfrm flipH="1">
            <a:off x="4007971" y="4138039"/>
            <a:ext cx="534313" cy="396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a:endCxn id="7" idx="0"/>
          </p:cNvCxnSpPr>
          <p:nvPr/>
        </p:nvCxnSpPr>
        <p:spPr>
          <a:xfrm>
            <a:off x="4542284" y="4138039"/>
            <a:ext cx="451923" cy="396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26148" y="5265547"/>
            <a:ext cx="312906" cy="400110"/>
          </a:xfrm>
          <a:prstGeom prst="rect">
            <a:avLst/>
          </a:prstGeom>
          <a:noFill/>
        </p:spPr>
        <p:txBody>
          <a:bodyPr wrap="none" rtlCol="0">
            <a:spAutoFit/>
          </a:bodyPr>
          <a:lstStyle/>
          <a:p>
            <a:r>
              <a:rPr lang="en-US" sz="2000" dirty="0" smtClean="0"/>
              <a:t>+</a:t>
            </a:r>
            <a:endParaRPr lang="en-US" sz="2000" dirty="0"/>
          </a:p>
        </p:txBody>
      </p:sp>
      <p:sp>
        <p:nvSpPr>
          <p:cNvPr id="13" name="TextBox 12"/>
          <p:cNvSpPr txBox="1"/>
          <p:nvPr/>
        </p:nvSpPr>
        <p:spPr>
          <a:xfrm>
            <a:off x="4519040" y="5902608"/>
            <a:ext cx="295274" cy="400110"/>
          </a:xfrm>
          <a:prstGeom prst="rect">
            <a:avLst/>
          </a:prstGeom>
          <a:noFill/>
        </p:spPr>
        <p:txBody>
          <a:bodyPr wrap="none" rtlCol="0">
            <a:spAutoFit/>
          </a:bodyPr>
          <a:lstStyle/>
          <a:p>
            <a:r>
              <a:rPr lang="en-US" sz="2000" dirty="0" smtClean="0"/>
              <a:t>x</a:t>
            </a:r>
            <a:endParaRPr lang="en-US" sz="2000" dirty="0"/>
          </a:p>
        </p:txBody>
      </p:sp>
      <p:sp>
        <p:nvSpPr>
          <p:cNvPr id="15" name="TextBox 14"/>
          <p:cNvSpPr txBox="1"/>
          <p:nvPr/>
        </p:nvSpPr>
        <p:spPr>
          <a:xfrm>
            <a:off x="5126230" y="5902608"/>
            <a:ext cx="314510" cy="400110"/>
          </a:xfrm>
          <a:prstGeom prst="rect">
            <a:avLst/>
          </a:prstGeom>
          <a:noFill/>
        </p:spPr>
        <p:txBody>
          <a:bodyPr wrap="none" rtlCol="0">
            <a:spAutoFit/>
          </a:bodyPr>
          <a:lstStyle/>
          <a:p>
            <a:r>
              <a:rPr lang="en-US" sz="2000" dirty="0" smtClean="0"/>
              <a:t>5</a:t>
            </a:r>
            <a:endParaRPr lang="en-US" sz="2000" dirty="0"/>
          </a:p>
        </p:txBody>
      </p:sp>
      <p:cxnSp>
        <p:nvCxnSpPr>
          <p:cNvPr id="17" name="Straight Arrow Connector 16"/>
          <p:cNvCxnSpPr>
            <a:stCxn id="12" idx="2"/>
            <a:endCxn id="13" idx="0"/>
          </p:cNvCxnSpPr>
          <p:nvPr/>
        </p:nvCxnSpPr>
        <p:spPr>
          <a:xfrm flipH="1">
            <a:off x="4666677" y="5665657"/>
            <a:ext cx="315924" cy="236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2"/>
            <a:endCxn id="15" idx="0"/>
          </p:cNvCxnSpPr>
          <p:nvPr/>
        </p:nvCxnSpPr>
        <p:spPr>
          <a:xfrm>
            <a:off x="4982601" y="5665657"/>
            <a:ext cx="300884" cy="236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2"/>
            <a:endCxn id="12" idx="0"/>
          </p:cNvCxnSpPr>
          <p:nvPr/>
        </p:nvCxnSpPr>
        <p:spPr>
          <a:xfrm flipH="1">
            <a:off x="4982601" y="4934272"/>
            <a:ext cx="11606" cy="331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71275" y="2739631"/>
            <a:ext cx="905825" cy="400110"/>
          </a:xfrm>
          <a:prstGeom prst="rect">
            <a:avLst/>
          </a:prstGeom>
          <a:noFill/>
        </p:spPr>
        <p:txBody>
          <a:bodyPr wrap="none" rtlCol="0">
            <a:spAutoFit/>
          </a:bodyPr>
          <a:lstStyle/>
          <a:p>
            <a:r>
              <a:rPr lang="en-US" sz="2000" dirty="0" smtClean="0"/>
              <a:t>reduce</a:t>
            </a:r>
            <a:endParaRPr lang="en-US" sz="2000" dirty="0"/>
          </a:p>
        </p:txBody>
      </p:sp>
      <p:sp>
        <p:nvSpPr>
          <p:cNvPr id="23" name="TextBox 22"/>
          <p:cNvSpPr txBox="1"/>
          <p:nvPr/>
        </p:nvSpPr>
        <p:spPr>
          <a:xfrm>
            <a:off x="5549462" y="3737929"/>
            <a:ext cx="314510" cy="400110"/>
          </a:xfrm>
          <a:prstGeom prst="rect">
            <a:avLst/>
          </a:prstGeom>
          <a:noFill/>
        </p:spPr>
        <p:txBody>
          <a:bodyPr wrap="none" rtlCol="0">
            <a:spAutoFit/>
          </a:bodyPr>
          <a:lstStyle/>
          <a:p>
            <a:r>
              <a:rPr lang="en-US" sz="2000" dirty="0" smtClean="0"/>
              <a:t>0</a:t>
            </a:r>
            <a:endParaRPr lang="en-US" sz="2000" dirty="0"/>
          </a:p>
        </p:txBody>
      </p:sp>
      <mc:AlternateContent xmlns:mc="http://schemas.openxmlformats.org/markup-compatibility/2006" xmlns:a14="http://schemas.microsoft.com/office/drawing/2010/main">
        <mc:Choice Requires="a14">
          <p:sp>
            <p:nvSpPr>
              <p:cNvPr id="24" name="TextBox 23"/>
              <p:cNvSpPr txBox="1"/>
              <p:nvPr/>
            </p:nvSpPr>
            <p:spPr>
              <a:xfrm>
                <a:off x="6589987" y="3737929"/>
                <a:ext cx="62844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𝜆</m:t>
                      </m:r>
                      <m:r>
                        <a:rPr lang="en-US" sz="2000" b="0" i="1" smtClean="0">
                          <a:latin typeface="Cambria Math" panose="02040503050406030204" pitchFamily="18" charset="0"/>
                        </a:rPr>
                        <m:t>𝑥</m:t>
                      </m:r>
                      <m:r>
                        <a:rPr lang="en-US" sz="2000" b="0" i="1" smtClean="0">
                          <a:latin typeface="Cambria Math" panose="02040503050406030204" pitchFamily="18" charset="0"/>
                        </a:rPr>
                        <m:t>. </m:t>
                      </m:r>
                    </m:oMath>
                  </m:oMathPara>
                </a14:m>
                <a:endParaRPr lang="en-US"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589987" y="3737929"/>
                <a:ext cx="628442"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613561" y="4535213"/>
                <a:ext cx="57695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𝜆</m:t>
                      </m:r>
                      <m:r>
                        <a:rPr lang="en-US" sz="2000" b="0" i="1" smtClean="0">
                          <a:latin typeface="Cambria Math" panose="02040503050406030204" pitchFamily="18" charset="0"/>
                        </a:rPr>
                        <m:t>𝑦</m:t>
                      </m:r>
                      <m:r>
                        <a:rPr lang="en-US" sz="2000" b="0" i="1" smtClean="0">
                          <a:latin typeface="Cambria Math" panose="02040503050406030204" pitchFamily="18" charset="0"/>
                        </a:rPr>
                        <m:t>.</m:t>
                      </m:r>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613561" y="4535213"/>
                <a:ext cx="576953" cy="400110"/>
              </a:xfrm>
              <a:prstGeom prst="rect">
                <a:avLst/>
              </a:prstGeom>
              <a:blipFill>
                <a:blip r:embed="rId6"/>
                <a:stretch>
                  <a:fillRect b="-13636"/>
                </a:stretch>
              </a:blipFill>
            </p:spPr>
            <p:txBody>
              <a:bodyPr/>
              <a:lstStyle/>
              <a:p>
                <a:r>
                  <a:rPr lang="en-US">
                    <a:noFill/>
                  </a:rPr>
                  <a:t> </a:t>
                </a:r>
              </a:p>
            </p:txBody>
          </p:sp>
        </mc:Fallback>
      </mc:AlternateContent>
      <p:sp>
        <p:nvSpPr>
          <p:cNvPr id="26" name="TextBox 25"/>
          <p:cNvSpPr txBox="1"/>
          <p:nvPr/>
        </p:nvSpPr>
        <p:spPr>
          <a:xfrm>
            <a:off x="6731670" y="5266598"/>
            <a:ext cx="312906" cy="400110"/>
          </a:xfrm>
          <a:prstGeom prst="rect">
            <a:avLst/>
          </a:prstGeom>
          <a:noFill/>
        </p:spPr>
        <p:txBody>
          <a:bodyPr wrap="none" rtlCol="0">
            <a:spAutoFit/>
          </a:bodyPr>
          <a:lstStyle/>
          <a:p>
            <a:r>
              <a:rPr lang="en-US" sz="2000" dirty="0" smtClean="0"/>
              <a:t>+</a:t>
            </a:r>
            <a:endParaRPr lang="en-US" sz="2000" dirty="0"/>
          </a:p>
        </p:txBody>
      </p:sp>
      <p:sp>
        <p:nvSpPr>
          <p:cNvPr id="27" name="TextBox 26"/>
          <p:cNvSpPr txBox="1"/>
          <p:nvPr/>
        </p:nvSpPr>
        <p:spPr>
          <a:xfrm>
            <a:off x="6424562" y="5903659"/>
            <a:ext cx="295274" cy="400110"/>
          </a:xfrm>
          <a:prstGeom prst="rect">
            <a:avLst/>
          </a:prstGeom>
          <a:noFill/>
        </p:spPr>
        <p:txBody>
          <a:bodyPr wrap="none" rtlCol="0">
            <a:spAutoFit/>
          </a:bodyPr>
          <a:lstStyle/>
          <a:p>
            <a:r>
              <a:rPr lang="en-US" sz="2000" dirty="0" smtClean="0"/>
              <a:t>x</a:t>
            </a:r>
            <a:endParaRPr lang="en-US" sz="2000" dirty="0"/>
          </a:p>
        </p:txBody>
      </p:sp>
      <p:sp>
        <p:nvSpPr>
          <p:cNvPr id="28" name="TextBox 27"/>
          <p:cNvSpPr txBox="1"/>
          <p:nvPr/>
        </p:nvSpPr>
        <p:spPr>
          <a:xfrm>
            <a:off x="7031752" y="5903659"/>
            <a:ext cx="300082" cy="400110"/>
          </a:xfrm>
          <a:prstGeom prst="rect">
            <a:avLst/>
          </a:prstGeom>
          <a:noFill/>
        </p:spPr>
        <p:txBody>
          <a:bodyPr wrap="none" rtlCol="0">
            <a:spAutoFit/>
          </a:bodyPr>
          <a:lstStyle/>
          <a:p>
            <a:r>
              <a:rPr lang="en-US" sz="2000" dirty="0" smtClean="0"/>
              <a:t>y</a:t>
            </a:r>
            <a:endParaRPr lang="en-US" sz="2000" dirty="0"/>
          </a:p>
        </p:txBody>
      </p:sp>
      <p:cxnSp>
        <p:nvCxnSpPr>
          <p:cNvPr id="29" name="Straight Arrow Connector 28"/>
          <p:cNvCxnSpPr>
            <a:stCxn id="26" idx="2"/>
            <a:endCxn id="27" idx="0"/>
          </p:cNvCxnSpPr>
          <p:nvPr/>
        </p:nvCxnSpPr>
        <p:spPr>
          <a:xfrm flipH="1">
            <a:off x="6572199" y="5666708"/>
            <a:ext cx="315924" cy="236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6" idx="2"/>
            <a:endCxn id="28" idx="0"/>
          </p:cNvCxnSpPr>
          <p:nvPr/>
        </p:nvCxnSpPr>
        <p:spPr>
          <a:xfrm>
            <a:off x="6888123" y="5666708"/>
            <a:ext cx="293670" cy="236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2"/>
            <a:endCxn id="26" idx="0"/>
          </p:cNvCxnSpPr>
          <p:nvPr/>
        </p:nvCxnSpPr>
        <p:spPr>
          <a:xfrm flipH="1">
            <a:off x="6888123" y="4935323"/>
            <a:ext cx="13915" cy="331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4" idx="2"/>
            <a:endCxn id="25" idx="0"/>
          </p:cNvCxnSpPr>
          <p:nvPr/>
        </p:nvCxnSpPr>
        <p:spPr>
          <a:xfrm flipH="1">
            <a:off x="6902038" y="4138039"/>
            <a:ext cx="2170" cy="397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2" idx="2"/>
            <a:endCxn id="5" idx="0"/>
          </p:cNvCxnSpPr>
          <p:nvPr/>
        </p:nvCxnSpPr>
        <p:spPr>
          <a:xfrm flipH="1">
            <a:off x="4542284" y="3139741"/>
            <a:ext cx="1181904" cy="598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2" idx="2"/>
            <a:endCxn id="23" idx="0"/>
          </p:cNvCxnSpPr>
          <p:nvPr/>
        </p:nvCxnSpPr>
        <p:spPr>
          <a:xfrm flipH="1">
            <a:off x="5706717" y="3139741"/>
            <a:ext cx="17471" cy="598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2" idx="2"/>
            <a:endCxn id="24" idx="0"/>
          </p:cNvCxnSpPr>
          <p:nvPr/>
        </p:nvCxnSpPr>
        <p:spPr>
          <a:xfrm>
            <a:off x="5724188" y="3139741"/>
            <a:ext cx="1180020" cy="598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Down Arrow 39"/>
          <p:cNvSpPr/>
          <p:nvPr/>
        </p:nvSpPr>
        <p:spPr>
          <a:xfrm>
            <a:off x="8486349" y="2924297"/>
            <a:ext cx="510803" cy="244680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1" name="TextBox 40"/>
          <p:cNvSpPr txBox="1"/>
          <p:nvPr/>
        </p:nvSpPr>
        <p:spPr>
          <a:xfrm>
            <a:off x="9248232" y="3659419"/>
            <a:ext cx="1642116" cy="523220"/>
          </a:xfrm>
          <a:prstGeom prst="rect">
            <a:avLst/>
          </a:prstGeom>
          <a:noFill/>
        </p:spPr>
        <p:txBody>
          <a:bodyPr wrap="none" rtlCol="0">
            <a:spAutoFit/>
          </a:bodyPr>
          <a:lstStyle/>
          <a:p>
            <a:r>
              <a:rPr lang="en-US" sz="2800" dirty="0" smtClean="0"/>
              <a:t>Top Down</a:t>
            </a:r>
            <a:endParaRPr lang="en-US" sz="2800" dirty="0"/>
          </a:p>
        </p:txBody>
      </p:sp>
      <p:sp>
        <p:nvSpPr>
          <p:cNvPr id="42" name="Down Arrow 41"/>
          <p:cNvSpPr/>
          <p:nvPr/>
        </p:nvSpPr>
        <p:spPr>
          <a:xfrm rot="10800000">
            <a:off x="2390673" y="3004391"/>
            <a:ext cx="510803" cy="244680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3" name="TextBox 42"/>
          <p:cNvSpPr txBox="1"/>
          <p:nvPr/>
        </p:nvSpPr>
        <p:spPr>
          <a:xfrm>
            <a:off x="666877" y="3733161"/>
            <a:ext cx="1779077" cy="523220"/>
          </a:xfrm>
          <a:prstGeom prst="rect">
            <a:avLst/>
          </a:prstGeom>
          <a:noFill/>
        </p:spPr>
        <p:txBody>
          <a:bodyPr wrap="none" rtlCol="0">
            <a:spAutoFit/>
          </a:bodyPr>
          <a:lstStyle/>
          <a:p>
            <a:r>
              <a:rPr lang="en-US" sz="2800" dirty="0" smtClean="0"/>
              <a:t>Bottom Up</a:t>
            </a:r>
            <a:endParaRPr lang="en-US" sz="2800" dirty="0"/>
          </a:p>
        </p:txBody>
      </p:sp>
    </p:spTree>
    <p:extLst>
      <p:ext uri="{BB962C8B-B14F-4D97-AF65-F5344CB8AC3E}">
        <p14:creationId xmlns:p14="http://schemas.microsoft.com/office/powerpoint/2010/main" val="2449927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Techniques</a:t>
            </a:r>
            <a:endParaRPr lang="en-US" dirty="0"/>
          </a:p>
        </p:txBody>
      </p:sp>
      <p:sp>
        <p:nvSpPr>
          <p:cNvPr id="3" name="Content Placeholder 2"/>
          <p:cNvSpPr>
            <a:spLocks noGrp="1"/>
          </p:cNvSpPr>
          <p:nvPr>
            <p:ph idx="1"/>
          </p:nvPr>
        </p:nvSpPr>
        <p:spPr/>
        <p:txBody>
          <a:bodyPr/>
          <a:lstStyle/>
          <a:p>
            <a:r>
              <a:rPr lang="en-US" dirty="0" smtClean="0"/>
              <a:t>Symbolic search</a:t>
            </a:r>
          </a:p>
          <a:p>
            <a:pPr lvl="1"/>
            <a:r>
              <a:rPr lang="en-US" dirty="0"/>
              <a:t>synthesizer maintains a symbolic representation of the space of all programs that are considered </a:t>
            </a:r>
            <a:r>
              <a:rPr lang="en-US" dirty="0" smtClean="0"/>
              <a:t>valid</a:t>
            </a:r>
          </a:p>
          <a:p>
            <a:pPr lvl="1"/>
            <a:r>
              <a:rPr lang="en-US" dirty="0"/>
              <a:t>Different symbolic representations lead to different search algorithms</a:t>
            </a:r>
            <a:r>
              <a:rPr lang="en-US" dirty="0" smtClean="0"/>
              <a:t>.</a:t>
            </a:r>
          </a:p>
          <a:p>
            <a:pPr lvl="1"/>
            <a:r>
              <a:rPr lang="en-US" dirty="0" err="1" smtClean="0"/>
              <a:t>Flashfill</a:t>
            </a:r>
            <a:r>
              <a:rPr lang="en-US" dirty="0" smtClean="0"/>
              <a:t> and Sketch both use symbolic representations</a:t>
            </a:r>
          </a:p>
          <a:p>
            <a:pPr lvl="1"/>
            <a:endParaRPr lang="en-US" dirty="0"/>
          </a:p>
          <a:p>
            <a:r>
              <a:rPr lang="en-US" dirty="0" smtClean="0"/>
              <a:t>More of this in a few lectures</a:t>
            </a:r>
            <a:endParaRPr lang="en-US" dirty="0"/>
          </a:p>
        </p:txBody>
      </p:sp>
    </p:spTree>
    <p:extLst>
      <p:ext uri="{BB962C8B-B14F-4D97-AF65-F5344CB8AC3E}">
        <p14:creationId xmlns:p14="http://schemas.microsoft.com/office/powerpoint/2010/main" val="3860687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8962300" cy="1325563"/>
          </a:xfrm>
        </p:spPr>
        <p:txBody>
          <a:bodyPr/>
          <a:lstStyle/>
          <a:p>
            <a:r>
              <a:rPr lang="en-US" dirty="0" smtClean="0"/>
              <a:t>Defining the space of programs</a:t>
            </a:r>
            <a:endParaRPr lang="en-US" dirty="0"/>
          </a:p>
        </p:txBody>
      </p:sp>
      <p:sp>
        <p:nvSpPr>
          <p:cNvPr id="3" name="Content Placeholder 2"/>
          <p:cNvSpPr>
            <a:spLocks noGrp="1"/>
          </p:cNvSpPr>
          <p:nvPr>
            <p:ph idx="1"/>
          </p:nvPr>
        </p:nvSpPr>
        <p:spPr/>
        <p:txBody>
          <a:bodyPr/>
          <a:lstStyle/>
          <a:p>
            <a:r>
              <a:rPr lang="en-US" dirty="0" smtClean="0"/>
              <a:t>Structural hypothesis</a:t>
            </a:r>
          </a:p>
          <a:p>
            <a:endParaRPr lang="en-US" dirty="0" smtClean="0"/>
          </a:p>
          <a:p>
            <a:pPr lvl="1"/>
            <a:r>
              <a:rPr lang="en-US" dirty="0" smtClean="0"/>
              <a:t>What is the space</a:t>
            </a:r>
          </a:p>
          <a:p>
            <a:pPr lvl="2"/>
            <a:r>
              <a:rPr lang="en-US" dirty="0" smtClean="0"/>
              <a:t>How do you describe it (user’s perspective)</a:t>
            </a:r>
          </a:p>
          <a:p>
            <a:pPr lvl="2"/>
            <a:r>
              <a:rPr lang="en-US" dirty="0" smtClean="0"/>
              <a:t>How do you represent it (system’s perspective)</a:t>
            </a:r>
          </a:p>
          <a:p>
            <a:pPr lvl="2"/>
            <a:endParaRPr lang="en-US" dirty="0" smtClean="0"/>
          </a:p>
          <a:p>
            <a:pPr lvl="1"/>
            <a:r>
              <a:rPr lang="en-US" dirty="0" smtClean="0"/>
              <a:t>Does it have any properties that can help the search</a:t>
            </a:r>
          </a:p>
          <a:p>
            <a:pPr lvl="2"/>
            <a:endParaRPr lang="en-US" dirty="0"/>
          </a:p>
        </p:txBody>
      </p:sp>
    </p:spTree>
    <p:extLst>
      <p:ext uri="{BB962C8B-B14F-4D97-AF65-F5344CB8AC3E}">
        <p14:creationId xmlns:p14="http://schemas.microsoft.com/office/powerpoint/2010/main" val="3191865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592494" y="4523874"/>
            <a:ext cx="9761306" cy="1653088"/>
          </a:xfrm>
        </p:spPr>
        <p:txBody>
          <a:bodyPr/>
          <a:lstStyle/>
          <a:p>
            <a:endParaRPr lang="en-US" dirty="0"/>
          </a:p>
        </p:txBody>
      </p:sp>
      <p:sp>
        <p:nvSpPr>
          <p:cNvPr id="4" name="TextBox 3"/>
          <p:cNvSpPr txBox="1"/>
          <p:nvPr/>
        </p:nvSpPr>
        <p:spPr>
          <a:xfrm>
            <a:off x="8509765" y="615187"/>
            <a:ext cx="3290196" cy="2862323"/>
          </a:xfrm>
          <a:prstGeom prst="rect">
            <a:avLst/>
          </a:prstGeom>
          <a:noFill/>
        </p:spPr>
        <p:txBody>
          <a:bodyPr wrap="none" rtlCol="0">
            <a:spAutoFit/>
          </a:bodyPr>
          <a:lstStyle/>
          <a:p>
            <a:r>
              <a:rPr lang="en-US" dirty="0" err="1" smtClean="0"/>
              <a:t>lstExpr</a:t>
            </a:r>
            <a:r>
              <a:rPr lang="en-US" dirty="0" smtClean="0"/>
              <a:t> := sort(</a:t>
            </a:r>
            <a:r>
              <a:rPr lang="en-US" dirty="0" err="1" smtClean="0"/>
              <a:t>lstExpr</a:t>
            </a:r>
            <a:r>
              <a:rPr lang="en-US" dirty="0" smtClean="0"/>
              <a:t>)</a:t>
            </a:r>
            <a:br>
              <a:rPr lang="en-US" dirty="0" smtClean="0"/>
            </a:br>
            <a:r>
              <a:rPr lang="en-US" dirty="0" smtClean="0"/>
              <a:t>                  </a:t>
            </a:r>
            <a:r>
              <a:rPr lang="en-US" dirty="0" err="1" smtClean="0"/>
              <a:t>lstExpr</a:t>
            </a:r>
            <a:r>
              <a:rPr lang="en-US" dirty="0" smtClean="0"/>
              <a:t>[</a:t>
            </a:r>
            <a:r>
              <a:rPr lang="en-US" dirty="0" err="1" smtClean="0"/>
              <a:t>intExpr,intExpr</a:t>
            </a:r>
            <a:r>
              <a:rPr lang="en-US" dirty="0" smtClean="0"/>
              <a:t>]</a:t>
            </a:r>
            <a:br>
              <a:rPr lang="en-US" dirty="0" smtClean="0"/>
            </a:br>
            <a:r>
              <a:rPr lang="en-US" dirty="0" smtClean="0"/>
              <a:t>	</a:t>
            </a:r>
            <a:r>
              <a:rPr lang="en-US" dirty="0" err="1" smtClean="0"/>
              <a:t>lstExpr</a:t>
            </a:r>
            <a:r>
              <a:rPr lang="en-US" dirty="0" smtClean="0"/>
              <a:t> + </a:t>
            </a:r>
            <a:r>
              <a:rPr lang="en-US" dirty="0" err="1" smtClean="0"/>
              <a:t>lstExpr</a:t>
            </a:r>
            <a:r>
              <a:rPr lang="en-US" dirty="0" smtClean="0"/>
              <a:t/>
            </a:r>
            <a:br>
              <a:rPr lang="en-US" dirty="0" smtClean="0"/>
            </a:br>
            <a:r>
              <a:rPr lang="en-US" dirty="0" smtClean="0"/>
              <a:t>	recursive(</a:t>
            </a:r>
            <a:r>
              <a:rPr lang="en-US" dirty="0" err="1" smtClean="0"/>
              <a:t>lstExpr</a:t>
            </a:r>
            <a:r>
              <a:rPr lang="en-US" dirty="0" smtClean="0"/>
              <a:t>)</a:t>
            </a:r>
            <a:br>
              <a:rPr lang="en-US" dirty="0" smtClean="0"/>
            </a:br>
            <a:r>
              <a:rPr lang="en-US" dirty="0" smtClean="0"/>
              <a:t>	[0]</a:t>
            </a:r>
            <a:br>
              <a:rPr lang="en-US" dirty="0" smtClean="0"/>
            </a:br>
            <a:r>
              <a:rPr lang="en-US" dirty="0" smtClean="0"/>
              <a:t>	in</a:t>
            </a:r>
            <a:br>
              <a:rPr lang="en-US" dirty="0" smtClean="0"/>
            </a:br>
            <a:r>
              <a:rPr lang="en-US" dirty="0" err="1" smtClean="0"/>
              <a:t>intExpr</a:t>
            </a:r>
            <a:r>
              <a:rPr lang="en-US" dirty="0" smtClean="0"/>
              <a:t> := </a:t>
            </a:r>
            <a:r>
              <a:rPr lang="en-US" dirty="0" err="1" smtClean="0"/>
              <a:t>firstZero</a:t>
            </a:r>
            <a:r>
              <a:rPr lang="en-US" dirty="0" smtClean="0"/>
              <a:t>(</a:t>
            </a:r>
            <a:r>
              <a:rPr lang="en-US" dirty="0" err="1" smtClean="0"/>
              <a:t>lstExpr</a:t>
            </a:r>
            <a:r>
              <a:rPr lang="en-US" dirty="0" smtClean="0"/>
              <a:t>)</a:t>
            </a:r>
            <a:br>
              <a:rPr lang="en-US" dirty="0" smtClean="0"/>
            </a:br>
            <a:r>
              <a:rPr lang="en-US" dirty="0" smtClean="0"/>
              <a:t>                  </a:t>
            </a:r>
            <a:r>
              <a:rPr lang="en-US" dirty="0" err="1" smtClean="0"/>
              <a:t>len</a:t>
            </a:r>
            <a:r>
              <a:rPr lang="en-US" dirty="0" smtClean="0"/>
              <a:t>(</a:t>
            </a:r>
            <a:r>
              <a:rPr lang="en-US" dirty="0" err="1" smtClean="0"/>
              <a:t>lstExpr</a:t>
            </a:r>
            <a:r>
              <a:rPr lang="en-US" dirty="0" smtClean="0"/>
              <a:t>)</a:t>
            </a:r>
            <a:br>
              <a:rPr lang="en-US" dirty="0" smtClean="0"/>
            </a:br>
            <a:r>
              <a:rPr lang="en-US" dirty="0" smtClean="0"/>
              <a:t>                  0</a:t>
            </a:r>
            <a:br>
              <a:rPr lang="en-US" dirty="0" smtClean="0"/>
            </a:br>
            <a:r>
              <a:rPr lang="en-US" dirty="0" smtClean="0"/>
              <a:t>	</a:t>
            </a:r>
            <a:r>
              <a:rPr lang="en-US" dirty="0" err="1" smtClean="0"/>
              <a:t>intExpr</a:t>
            </a:r>
            <a:r>
              <a:rPr lang="en-US" dirty="0" smtClean="0"/>
              <a:t> + 1</a:t>
            </a:r>
            <a:endParaRPr lang="en-US" dirty="0"/>
          </a:p>
        </p:txBody>
      </p:sp>
      <p:sp>
        <p:nvSpPr>
          <p:cNvPr id="5" name="TextBox 4"/>
          <p:cNvSpPr txBox="1"/>
          <p:nvPr/>
        </p:nvSpPr>
        <p:spPr>
          <a:xfrm>
            <a:off x="3240152" y="1790525"/>
            <a:ext cx="5171609" cy="369332"/>
          </a:xfrm>
          <a:prstGeom prst="rect">
            <a:avLst/>
          </a:prstGeom>
          <a:noFill/>
        </p:spPr>
        <p:txBody>
          <a:bodyPr wrap="none" rtlCol="0">
            <a:spAutoFit/>
          </a:bodyPr>
          <a:lstStyle/>
          <a:p>
            <a:r>
              <a:rPr lang="en-US" dirty="0" smtClean="0"/>
              <a:t>1,4,2,0,7,9,2,5,0,3,2,4,7  </a:t>
            </a:r>
            <a:r>
              <a:rPr lang="en-US" dirty="0" smtClean="0">
                <a:sym typeface="Wingdings" panose="05000000000000000000" pitchFamily="2" charset="2"/>
              </a:rPr>
              <a:t> 1,2,4,0,2,5,7,9,0,2,3,4,7,0</a:t>
            </a:r>
            <a:endParaRPr lang="en-US" dirty="0"/>
          </a:p>
        </p:txBody>
      </p:sp>
      <p:sp>
        <p:nvSpPr>
          <p:cNvPr id="6" name="TextBox 5"/>
          <p:cNvSpPr txBox="1"/>
          <p:nvPr/>
        </p:nvSpPr>
        <p:spPr>
          <a:xfrm>
            <a:off x="1475788" y="4096658"/>
            <a:ext cx="8670322" cy="369332"/>
          </a:xfrm>
          <a:prstGeom prst="rect">
            <a:avLst/>
          </a:prstGeom>
          <a:noFill/>
        </p:spPr>
        <p:txBody>
          <a:bodyPr wrap="none" rtlCol="0">
            <a:spAutoFit/>
          </a:bodyPr>
          <a:lstStyle/>
          <a:p>
            <a:r>
              <a:rPr lang="en-US" dirty="0" smtClean="0"/>
              <a:t>Process(in) := sort(</a:t>
            </a:r>
            <a:r>
              <a:rPr lang="en-US" dirty="0" err="1" smtClean="0"/>
              <a:t>lstExpr</a:t>
            </a:r>
            <a:r>
              <a:rPr lang="en-US" dirty="0" smtClean="0"/>
              <a:t>[0, </a:t>
            </a:r>
            <a:r>
              <a:rPr lang="en-US" dirty="0" err="1" smtClean="0"/>
              <a:t>firstZero</a:t>
            </a:r>
            <a:r>
              <a:rPr lang="en-US" dirty="0" smtClean="0"/>
              <a:t>(in)]) + [0] + recursive(</a:t>
            </a:r>
            <a:r>
              <a:rPr lang="en-US" dirty="0" err="1" smtClean="0"/>
              <a:t>lstExpr</a:t>
            </a:r>
            <a:r>
              <a:rPr lang="en-US" dirty="0" smtClean="0"/>
              <a:t>[</a:t>
            </a:r>
            <a:r>
              <a:rPr lang="en-US" dirty="0" err="1" smtClean="0"/>
              <a:t>firstZero</a:t>
            </a:r>
            <a:r>
              <a:rPr lang="en-US" dirty="0" smtClean="0"/>
              <a:t>(in)+1, </a:t>
            </a:r>
            <a:r>
              <a:rPr lang="en-US" dirty="0" err="1" smtClean="0"/>
              <a:t>len</a:t>
            </a:r>
            <a:r>
              <a:rPr lang="en-US" dirty="0" smtClean="0"/>
              <a:t>(in)]);</a:t>
            </a:r>
            <a:endParaRPr lang="en-US" dirty="0"/>
          </a:p>
        </p:txBody>
      </p:sp>
    </p:spTree>
    <p:extLst>
      <p:ext uri="{BB962C8B-B14F-4D97-AF65-F5344CB8AC3E}">
        <p14:creationId xmlns:p14="http://schemas.microsoft.com/office/powerpoint/2010/main" val="285183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space?</a:t>
            </a:r>
            <a:endParaRPr lang="en-US" dirty="0"/>
          </a:p>
        </p:txBody>
      </p:sp>
      <p:sp>
        <p:nvSpPr>
          <p:cNvPr id="3" name="Content Placeholder 2"/>
          <p:cNvSpPr>
            <a:spLocks noGrp="1"/>
          </p:cNvSpPr>
          <p:nvPr>
            <p:ph idx="1"/>
          </p:nvPr>
        </p:nvSpPr>
        <p:spPr>
          <a:xfrm>
            <a:off x="1592494" y="5016499"/>
            <a:ext cx="9761306" cy="1160463"/>
          </a:xfrm>
        </p:spPr>
        <p:txBody>
          <a:bodyPr/>
          <a:lstStyle/>
          <a:p>
            <a:r>
              <a:rPr lang="en-US" dirty="0" smtClean="0"/>
              <a:t>The set of all programs in </a:t>
            </a:r>
            <a:r>
              <a:rPr lang="en-US" dirty="0" err="1" smtClean="0"/>
              <a:t>lstExpr</a:t>
            </a:r>
            <a:endParaRPr lang="en-US" dirty="0"/>
          </a:p>
        </p:txBody>
      </p:sp>
      <p:sp>
        <p:nvSpPr>
          <p:cNvPr id="5" name="TextBox 4"/>
          <p:cNvSpPr txBox="1"/>
          <p:nvPr/>
        </p:nvSpPr>
        <p:spPr>
          <a:xfrm>
            <a:off x="4322775" y="1496120"/>
            <a:ext cx="3290196" cy="2862323"/>
          </a:xfrm>
          <a:prstGeom prst="rect">
            <a:avLst/>
          </a:prstGeom>
          <a:noFill/>
        </p:spPr>
        <p:txBody>
          <a:bodyPr wrap="none" rtlCol="0">
            <a:spAutoFit/>
          </a:bodyPr>
          <a:lstStyle/>
          <a:p>
            <a:r>
              <a:rPr lang="en-US" dirty="0" err="1" smtClean="0"/>
              <a:t>lstExpr</a:t>
            </a:r>
            <a:r>
              <a:rPr lang="en-US" dirty="0" smtClean="0"/>
              <a:t> := sort(</a:t>
            </a:r>
            <a:r>
              <a:rPr lang="en-US" dirty="0" err="1" smtClean="0"/>
              <a:t>lstExpr</a:t>
            </a:r>
            <a:r>
              <a:rPr lang="en-US" dirty="0" smtClean="0"/>
              <a:t>)</a:t>
            </a:r>
            <a:br>
              <a:rPr lang="en-US" dirty="0" smtClean="0"/>
            </a:br>
            <a:r>
              <a:rPr lang="en-US" dirty="0" smtClean="0"/>
              <a:t>                  </a:t>
            </a:r>
            <a:r>
              <a:rPr lang="en-US" dirty="0" err="1" smtClean="0"/>
              <a:t>lstExpr</a:t>
            </a:r>
            <a:r>
              <a:rPr lang="en-US" dirty="0" smtClean="0"/>
              <a:t>[</a:t>
            </a:r>
            <a:r>
              <a:rPr lang="en-US" dirty="0" err="1" smtClean="0"/>
              <a:t>intExpr,intExpr</a:t>
            </a:r>
            <a:r>
              <a:rPr lang="en-US" dirty="0" smtClean="0"/>
              <a:t>]</a:t>
            </a:r>
            <a:br>
              <a:rPr lang="en-US" dirty="0" smtClean="0"/>
            </a:br>
            <a:r>
              <a:rPr lang="en-US" dirty="0" smtClean="0"/>
              <a:t>	</a:t>
            </a:r>
            <a:r>
              <a:rPr lang="en-US" dirty="0" err="1" smtClean="0"/>
              <a:t>lstExpr</a:t>
            </a:r>
            <a:r>
              <a:rPr lang="en-US" dirty="0" smtClean="0"/>
              <a:t> + </a:t>
            </a:r>
            <a:r>
              <a:rPr lang="en-US" dirty="0" err="1" smtClean="0"/>
              <a:t>lstExpr</a:t>
            </a:r>
            <a:r>
              <a:rPr lang="en-US" dirty="0" smtClean="0"/>
              <a:t/>
            </a:r>
            <a:br>
              <a:rPr lang="en-US" dirty="0" smtClean="0"/>
            </a:br>
            <a:r>
              <a:rPr lang="en-US" dirty="0" smtClean="0"/>
              <a:t>	recursive(</a:t>
            </a:r>
            <a:r>
              <a:rPr lang="en-US" dirty="0" err="1" smtClean="0"/>
              <a:t>lstExpr</a:t>
            </a:r>
            <a:r>
              <a:rPr lang="en-US" dirty="0" smtClean="0"/>
              <a:t>)</a:t>
            </a:r>
            <a:br>
              <a:rPr lang="en-US" dirty="0" smtClean="0"/>
            </a:br>
            <a:r>
              <a:rPr lang="en-US" dirty="0" smtClean="0"/>
              <a:t>	[0]</a:t>
            </a:r>
            <a:br>
              <a:rPr lang="en-US" dirty="0" smtClean="0"/>
            </a:br>
            <a:r>
              <a:rPr lang="en-US" dirty="0" smtClean="0"/>
              <a:t>	in</a:t>
            </a:r>
            <a:br>
              <a:rPr lang="en-US" dirty="0" smtClean="0"/>
            </a:br>
            <a:r>
              <a:rPr lang="en-US" dirty="0" err="1" smtClean="0"/>
              <a:t>intExpr</a:t>
            </a:r>
            <a:r>
              <a:rPr lang="en-US" dirty="0" smtClean="0"/>
              <a:t> := </a:t>
            </a:r>
            <a:r>
              <a:rPr lang="en-US" dirty="0" err="1" smtClean="0"/>
              <a:t>firstZero</a:t>
            </a:r>
            <a:r>
              <a:rPr lang="en-US" dirty="0" smtClean="0"/>
              <a:t>(</a:t>
            </a:r>
            <a:r>
              <a:rPr lang="en-US" dirty="0" err="1" smtClean="0"/>
              <a:t>lstExpr</a:t>
            </a:r>
            <a:r>
              <a:rPr lang="en-US" dirty="0" smtClean="0"/>
              <a:t>)</a:t>
            </a:r>
            <a:br>
              <a:rPr lang="en-US" dirty="0" smtClean="0"/>
            </a:br>
            <a:r>
              <a:rPr lang="en-US" dirty="0" smtClean="0"/>
              <a:t>                  </a:t>
            </a:r>
            <a:r>
              <a:rPr lang="en-US" dirty="0" err="1" smtClean="0"/>
              <a:t>len</a:t>
            </a:r>
            <a:r>
              <a:rPr lang="en-US" dirty="0" smtClean="0"/>
              <a:t>(</a:t>
            </a:r>
            <a:r>
              <a:rPr lang="en-US" dirty="0" err="1" smtClean="0"/>
              <a:t>lstExpr</a:t>
            </a:r>
            <a:r>
              <a:rPr lang="en-US" dirty="0" smtClean="0"/>
              <a:t>)</a:t>
            </a:r>
            <a:br>
              <a:rPr lang="en-US" dirty="0" smtClean="0"/>
            </a:br>
            <a:r>
              <a:rPr lang="en-US" dirty="0" smtClean="0"/>
              <a:t>                  0</a:t>
            </a:r>
            <a:br>
              <a:rPr lang="en-US" dirty="0" smtClean="0"/>
            </a:br>
            <a:r>
              <a:rPr lang="en-US" dirty="0" smtClean="0"/>
              <a:t>	</a:t>
            </a:r>
            <a:r>
              <a:rPr lang="en-US" dirty="0" err="1" smtClean="0"/>
              <a:t>intExpr</a:t>
            </a:r>
            <a:r>
              <a:rPr lang="en-US" dirty="0" smtClean="0"/>
              <a:t> + 1</a:t>
            </a:r>
            <a:endParaRPr lang="en-US" dirty="0"/>
          </a:p>
        </p:txBody>
      </p:sp>
    </p:spTree>
    <p:extLst>
      <p:ext uri="{BB962C8B-B14F-4D97-AF65-F5344CB8AC3E}">
        <p14:creationId xmlns:p14="http://schemas.microsoft.com/office/powerpoint/2010/main" val="3557886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space?</a:t>
            </a:r>
          </a:p>
        </p:txBody>
      </p:sp>
      <p:sp>
        <p:nvSpPr>
          <p:cNvPr id="3" name="Content Placeholder 2"/>
          <p:cNvSpPr>
            <a:spLocks noGrp="1"/>
          </p:cNvSpPr>
          <p:nvPr>
            <p:ph idx="1"/>
          </p:nvPr>
        </p:nvSpPr>
        <p:spPr/>
        <p:txBody>
          <a:bodyPr/>
          <a:lstStyle/>
          <a:p>
            <a:r>
              <a:rPr lang="en-US" dirty="0" smtClean="0"/>
              <a:t>Grammars as definitions of program spaces</a:t>
            </a:r>
          </a:p>
          <a:p>
            <a:endParaRPr lang="en-US" dirty="0" smtClean="0"/>
          </a:p>
          <a:p>
            <a:pPr lvl="1"/>
            <a:r>
              <a:rPr lang="en-US" dirty="0" smtClean="0"/>
              <a:t>Pro</a:t>
            </a:r>
          </a:p>
          <a:p>
            <a:pPr lvl="2"/>
            <a:r>
              <a:rPr lang="en-US" dirty="0" smtClean="0"/>
              <a:t>Clean declarative description</a:t>
            </a:r>
          </a:p>
          <a:p>
            <a:pPr lvl="2"/>
            <a:r>
              <a:rPr lang="en-US" dirty="0" smtClean="0"/>
              <a:t>Easy to sample</a:t>
            </a:r>
          </a:p>
          <a:p>
            <a:pPr lvl="2"/>
            <a:r>
              <a:rPr lang="en-US" dirty="0" smtClean="0"/>
              <a:t>Easy to explore exhaustively</a:t>
            </a:r>
          </a:p>
          <a:p>
            <a:pPr lvl="2"/>
            <a:endParaRPr lang="en-US" dirty="0" smtClean="0"/>
          </a:p>
          <a:p>
            <a:pPr lvl="1"/>
            <a:r>
              <a:rPr lang="en-US" dirty="0" smtClean="0"/>
              <a:t>Con</a:t>
            </a:r>
          </a:p>
          <a:p>
            <a:pPr lvl="2"/>
            <a:r>
              <a:rPr lang="en-US" dirty="0" smtClean="0"/>
              <a:t>Insufficiently expressive</a:t>
            </a:r>
            <a:endParaRPr lang="en-US" dirty="0"/>
          </a:p>
        </p:txBody>
      </p:sp>
    </p:spTree>
    <p:extLst>
      <p:ext uri="{BB962C8B-B14F-4D97-AF65-F5344CB8AC3E}">
        <p14:creationId xmlns:p14="http://schemas.microsoft.com/office/powerpoint/2010/main" val="999564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7628800" cy="1325563"/>
          </a:xfrm>
        </p:spPr>
        <p:txBody>
          <a:bodyPr>
            <a:normAutofit/>
          </a:bodyPr>
          <a:lstStyle/>
          <a:p>
            <a:r>
              <a:rPr lang="en-US" sz="4000" dirty="0" smtClean="0"/>
              <a:t>Program spaces with grammars</a:t>
            </a:r>
            <a:endParaRPr lang="en-US" sz="4000" dirty="0"/>
          </a:p>
        </p:txBody>
      </p:sp>
      <p:sp>
        <p:nvSpPr>
          <p:cNvPr id="3" name="Content Placeholder 2"/>
          <p:cNvSpPr>
            <a:spLocks noGrp="1"/>
          </p:cNvSpPr>
          <p:nvPr>
            <p:ph idx="1"/>
          </p:nvPr>
        </p:nvSpPr>
        <p:spPr>
          <a:xfrm>
            <a:off x="1592494" y="4307305"/>
            <a:ext cx="9761306" cy="1869658"/>
          </a:xfrm>
        </p:spPr>
        <p:txBody>
          <a:bodyPr>
            <a:normAutofit/>
          </a:bodyPr>
          <a:lstStyle/>
          <a:p>
            <a:r>
              <a:rPr lang="en-US" dirty="0" smtClean="0"/>
              <a:t>What if we know the following:</a:t>
            </a:r>
          </a:p>
          <a:p>
            <a:pPr lvl="1"/>
            <a:r>
              <a:rPr lang="en-US" dirty="0" smtClean="0"/>
              <a:t>Sort is never called more than once in a sub-list.</a:t>
            </a:r>
          </a:p>
          <a:p>
            <a:pPr lvl="1"/>
            <a:r>
              <a:rPr lang="en-US" dirty="0" smtClean="0"/>
              <a:t>Recursive calls should be made on lists whose length is less than </a:t>
            </a:r>
            <a:r>
              <a:rPr lang="en-US" dirty="0" err="1" smtClean="0"/>
              <a:t>len</a:t>
            </a:r>
            <a:r>
              <a:rPr lang="en-US" dirty="0" smtClean="0"/>
              <a:t>(in)</a:t>
            </a:r>
          </a:p>
          <a:p>
            <a:pPr lvl="1"/>
            <a:r>
              <a:rPr lang="en-US" dirty="0" smtClean="0"/>
              <a:t>We’ll never have to add one multiple times in a row</a:t>
            </a:r>
          </a:p>
          <a:p>
            <a:pPr lvl="1"/>
            <a:endParaRPr lang="en-US" dirty="0"/>
          </a:p>
        </p:txBody>
      </p:sp>
      <p:sp>
        <p:nvSpPr>
          <p:cNvPr id="5" name="TextBox 4"/>
          <p:cNvSpPr txBox="1"/>
          <p:nvPr/>
        </p:nvSpPr>
        <p:spPr>
          <a:xfrm>
            <a:off x="7860060" y="988166"/>
            <a:ext cx="3290196" cy="2862323"/>
          </a:xfrm>
          <a:prstGeom prst="rect">
            <a:avLst/>
          </a:prstGeom>
          <a:noFill/>
        </p:spPr>
        <p:txBody>
          <a:bodyPr wrap="none" rtlCol="0">
            <a:spAutoFit/>
          </a:bodyPr>
          <a:lstStyle/>
          <a:p>
            <a:r>
              <a:rPr lang="en-US" dirty="0" err="1" smtClean="0"/>
              <a:t>lstExpr</a:t>
            </a:r>
            <a:r>
              <a:rPr lang="en-US" dirty="0" smtClean="0"/>
              <a:t> := sort(</a:t>
            </a:r>
            <a:r>
              <a:rPr lang="en-US" dirty="0" err="1" smtClean="0"/>
              <a:t>lstExpr</a:t>
            </a:r>
            <a:r>
              <a:rPr lang="en-US" dirty="0" smtClean="0"/>
              <a:t>)</a:t>
            </a:r>
            <a:br>
              <a:rPr lang="en-US" dirty="0" smtClean="0"/>
            </a:br>
            <a:r>
              <a:rPr lang="en-US" dirty="0" smtClean="0"/>
              <a:t>                  </a:t>
            </a:r>
            <a:r>
              <a:rPr lang="en-US" dirty="0" err="1" smtClean="0"/>
              <a:t>lstExpr</a:t>
            </a:r>
            <a:r>
              <a:rPr lang="en-US" dirty="0" smtClean="0"/>
              <a:t>[</a:t>
            </a:r>
            <a:r>
              <a:rPr lang="en-US" dirty="0" err="1" smtClean="0"/>
              <a:t>intExpr,intExpr</a:t>
            </a:r>
            <a:r>
              <a:rPr lang="en-US" dirty="0" smtClean="0"/>
              <a:t>]</a:t>
            </a:r>
            <a:br>
              <a:rPr lang="en-US" dirty="0" smtClean="0"/>
            </a:br>
            <a:r>
              <a:rPr lang="en-US" dirty="0" smtClean="0"/>
              <a:t>	</a:t>
            </a:r>
            <a:r>
              <a:rPr lang="en-US" dirty="0" err="1" smtClean="0"/>
              <a:t>lstExpr</a:t>
            </a:r>
            <a:r>
              <a:rPr lang="en-US" dirty="0" smtClean="0"/>
              <a:t> + </a:t>
            </a:r>
            <a:r>
              <a:rPr lang="en-US" dirty="0" err="1" smtClean="0"/>
              <a:t>lstExpr</a:t>
            </a:r>
            <a:r>
              <a:rPr lang="en-US" dirty="0" smtClean="0"/>
              <a:t/>
            </a:r>
            <a:br>
              <a:rPr lang="en-US" dirty="0" smtClean="0"/>
            </a:br>
            <a:r>
              <a:rPr lang="en-US" dirty="0" smtClean="0"/>
              <a:t>	recursive(</a:t>
            </a:r>
            <a:r>
              <a:rPr lang="en-US" dirty="0" err="1" smtClean="0"/>
              <a:t>lstExpr</a:t>
            </a:r>
            <a:r>
              <a:rPr lang="en-US" dirty="0" smtClean="0"/>
              <a:t>)</a:t>
            </a:r>
            <a:br>
              <a:rPr lang="en-US" dirty="0" smtClean="0"/>
            </a:br>
            <a:r>
              <a:rPr lang="en-US" dirty="0" smtClean="0"/>
              <a:t>	[0]</a:t>
            </a:r>
            <a:br>
              <a:rPr lang="en-US" dirty="0" smtClean="0"/>
            </a:br>
            <a:r>
              <a:rPr lang="en-US" dirty="0" smtClean="0"/>
              <a:t>	in</a:t>
            </a:r>
            <a:br>
              <a:rPr lang="en-US" dirty="0" smtClean="0"/>
            </a:br>
            <a:r>
              <a:rPr lang="en-US" dirty="0" err="1" smtClean="0"/>
              <a:t>intExpr</a:t>
            </a:r>
            <a:r>
              <a:rPr lang="en-US" dirty="0" smtClean="0"/>
              <a:t> := </a:t>
            </a:r>
            <a:r>
              <a:rPr lang="en-US" dirty="0" err="1" smtClean="0"/>
              <a:t>firstZero</a:t>
            </a:r>
            <a:r>
              <a:rPr lang="en-US" dirty="0" smtClean="0"/>
              <a:t>(</a:t>
            </a:r>
            <a:r>
              <a:rPr lang="en-US" dirty="0" err="1" smtClean="0"/>
              <a:t>lstExpr</a:t>
            </a:r>
            <a:r>
              <a:rPr lang="en-US" dirty="0" smtClean="0"/>
              <a:t>)</a:t>
            </a:r>
            <a:br>
              <a:rPr lang="en-US" dirty="0" smtClean="0"/>
            </a:br>
            <a:r>
              <a:rPr lang="en-US" dirty="0" smtClean="0"/>
              <a:t>                  </a:t>
            </a:r>
            <a:r>
              <a:rPr lang="en-US" dirty="0" err="1" smtClean="0"/>
              <a:t>len</a:t>
            </a:r>
            <a:r>
              <a:rPr lang="en-US" dirty="0" smtClean="0"/>
              <a:t>(</a:t>
            </a:r>
            <a:r>
              <a:rPr lang="en-US" dirty="0" err="1" smtClean="0"/>
              <a:t>lstExpr</a:t>
            </a:r>
            <a:r>
              <a:rPr lang="en-US" dirty="0" smtClean="0"/>
              <a:t>)</a:t>
            </a:r>
          </a:p>
          <a:p>
            <a:r>
              <a:rPr lang="en-US" dirty="0" smtClean="0"/>
              <a:t>                  0</a:t>
            </a:r>
            <a:br>
              <a:rPr lang="en-US" dirty="0" smtClean="0"/>
            </a:br>
            <a:r>
              <a:rPr lang="en-US" dirty="0" smtClean="0"/>
              <a:t>	</a:t>
            </a:r>
            <a:r>
              <a:rPr lang="en-US" dirty="0" err="1" smtClean="0"/>
              <a:t>intExpr</a:t>
            </a:r>
            <a:r>
              <a:rPr lang="en-US" dirty="0" smtClean="0"/>
              <a:t> + 1</a:t>
            </a:r>
            <a:endParaRPr lang="en-US" dirty="0"/>
          </a:p>
        </p:txBody>
      </p:sp>
    </p:spTree>
    <p:extLst>
      <p:ext uri="{BB962C8B-B14F-4D97-AF65-F5344CB8AC3E}">
        <p14:creationId xmlns:p14="http://schemas.microsoft.com/office/powerpoint/2010/main" val="1470229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9" y="29189"/>
            <a:ext cx="9660801" cy="1325563"/>
          </a:xfrm>
        </p:spPr>
        <p:txBody>
          <a:bodyPr/>
          <a:lstStyle/>
          <a:p>
            <a:r>
              <a:rPr lang="en-US" dirty="0" smtClean="0"/>
              <a:t>Programming by Example: Motivation</a:t>
            </a:r>
            <a:endParaRPr lang="en-US" dirty="0"/>
          </a:p>
        </p:txBody>
      </p:sp>
      <p:sp>
        <p:nvSpPr>
          <p:cNvPr id="3" name="Content Placeholder 2"/>
          <p:cNvSpPr>
            <a:spLocks noGrp="1"/>
          </p:cNvSpPr>
          <p:nvPr>
            <p:ph idx="1"/>
          </p:nvPr>
        </p:nvSpPr>
        <p:spPr>
          <a:xfrm>
            <a:off x="1592494" y="1524000"/>
            <a:ext cx="9761306" cy="4652963"/>
          </a:xfrm>
        </p:spPr>
        <p:txBody>
          <a:bodyPr/>
          <a:lstStyle/>
          <a:p>
            <a:r>
              <a:rPr lang="en-US" dirty="0" smtClean="0"/>
              <a:t>Two major criticisms of synthesis:</a:t>
            </a:r>
          </a:p>
          <a:p>
            <a:pPr lvl="1"/>
            <a:r>
              <a:rPr lang="en-US" dirty="0" smtClean="0"/>
              <a:t>It’s too hard to make it work</a:t>
            </a:r>
          </a:p>
          <a:p>
            <a:pPr lvl="1"/>
            <a:r>
              <a:rPr lang="en-US" dirty="0" smtClean="0">
                <a:solidFill>
                  <a:schemeClr val="accent2"/>
                </a:solidFill>
              </a:rPr>
              <a:t>Even if it works, it ends up being too hard to use</a:t>
            </a:r>
            <a:endParaRPr lang="en-US" dirty="0">
              <a:solidFill>
                <a:schemeClr val="accent2"/>
              </a:solidFill>
            </a:endParaRPr>
          </a:p>
        </p:txBody>
      </p:sp>
      <p:sp>
        <p:nvSpPr>
          <p:cNvPr id="5" name="Text Box 13"/>
          <p:cNvSpPr txBox="1"/>
          <p:nvPr/>
        </p:nvSpPr>
        <p:spPr>
          <a:xfrm>
            <a:off x="2935616" y="5965191"/>
            <a:ext cx="5065386" cy="532206"/>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pPr>
            <a:r>
              <a:rPr lang="en-US" sz="3500" dirty="0" smtClean="0">
                <a:effectLst/>
                <a:ea typeface="Calibri"/>
                <a:cs typeface="Times New Roman"/>
              </a:rPr>
              <a:t>Students and Teachers</a:t>
            </a:r>
            <a:endParaRPr lang="en-US" sz="3500" dirty="0">
              <a:effectLst/>
              <a:ea typeface="Calibri"/>
              <a:cs typeface="Times New Roman"/>
            </a:endParaRPr>
          </a:p>
        </p:txBody>
      </p:sp>
      <p:grpSp>
        <p:nvGrpSpPr>
          <p:cNvPr id="17" name="Group 16"/>
          <p:cNvGrpSpPr/>
          <p:nvPr/>
        </p:nvGrpSpPr>
        <p:grpSpPr>
          <a:xfrm>
            <a:off x="2074768" y="3356965"/>
            <a:ext cx="6781800" cy="3276874"/>
            <a:chOff x="2074768" y="3356965"/>
            <a:chExt cx="6781800" cy="3276874"/>
          </a:xfrm>
        </p:grpSpPr>
        <p:sp>
          <p:nvSpPr>
            <p:cNvPr id="4" name="Isosceles Triangle 3"/>
            <p:cNvSpPr/>
            <p:nvPr/>
          </p:nvSpPr>
          <p:spPr>
            <a:xfrm>
              <a:off x="2074768" y="3356965"/>
              <a:ext cx="6781800" cy="3276874"/>
            </a:xfrm>
            <a:prstGeom prst="triangle">
              <a:avLst/>
            </a:prstGeom>
            <a:ln w="28575">
              <a:solidFill>
                <a:srgbClr val="FF99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 </a:t>
              </a:r>
            </a:p>
          </p:txBody>
        </p:sp>
        <p:sp>
          <p:nvSpPr>
            <p:cNvPr id="7" name="Text Box 10"/>
            <p:cNvSpPr txBox="1"/>
            <p:nvPr/>
          </p:nvSpPr>
          <p:spPr>
            <a:xfrm>
              <a:off x="4939372" y="3883965"/>
              <a:ext cx="954652" cy="594092"/>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pPr>
              <a:r>
                <a:rPr lang="en-US" sz="1300" dirty="0" smtClean="0">
                  <a:ea typeface="Calibri"/>
                  <a:cs typeface="Times New Roman"/>
                </a:rPr>
                <a:t>Algorithm </a:t>
              </a:r>
            </a:p>
            <a:p>
              <a:pPr marL="0" marR="0">
                <a:spcBef>
                  <a:spcPts val="0"/>
                </a:spcBef>
              </a:pPr>
              <a:r>
                <a:rPr lang="en-US" sz="1300" dirty="0" smtClean="0">
                  <a:ea typeface="Calibri"/>
                  <a:cs typeface="Times New Roman"/>
                </a:rPr>
                <a:t>Designers</a:t>
              </a:r>
              <a:endParaRPr lang="en-US" sz="1300" dirty="0">
                <a:effectLst/>
                <a:ea typeface="Calibri"/>
                <a:cs typeface="Times New Roman"/>
              </a:endParaRPr>
            </a:p>
          </p:txBody>
        </p:sp>
        <p:sp>
          <p:nvSpPr>
            <p:cNvPr id="8" name="Text Box 10"/>
            <p:cNvSpPr txBox="1"/>
            <p:nvPr/>
          </p:nvSpPr>
          <p:spPr>
            <a:xfrm>
              <a:off x="4202502" y="4593310"/>
              <a:ext cx="2491161" cy="562927"/>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800" dirty="0" smtClean="0">
                  <a:ea typeface="Calibri"/>
                  <a:cs typeface="Times New Roman"/>
                </a:rPr>
                <a:t>Software Developers</a:t>
              </a:r>
              <a:endParaRPr lang="en-US" sz="1800" dirty="0">
                <a:effectLst/>
                <a:ea typeface="Calibri"/>
                <a:cs typeface="Times New Roman"/>
              </a:endParaRPr>
            </a:p>
          </p:txBody>
        </p:sp>
        <p:cxnSp>
          <p:nvCxnSpPr>
            <p:cNvPr id="9" name="Straight Connector 8"/>
            <p:cNvCxnSpPr/>
            <p:nvPr/>
          </p:nvCxnSpPr>
          <p:spPr>
            <a:xfrm>
              <a:off x="4408641" y="4394237"/>
              <a:ext cx="2112207" cy="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98768" y="5156237"/>
              <a:ext cx="3733800" cy="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grpSp>
      <p:sp>
        <p:nvSpPr>
          <p:cNvPr id="6" name="Text Box 16"/>
          <p:cNvSpPr txBox="1"/>
          <p:nvPr/>
        </p:nvSpPr>
        <p:spPr>
          <a:xfrm>
            <a:off x="4408641" y="5278012"/>
            <a:ext cx="2112207" cy="64680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pPr>
            <a:r>
              <a:rPr lang="en-US" sz="2800" dirty="0" smtClean="0">
                <a:effectLst/>
                <a:ea typeface="Calibri"/>
                <a:cs typeface="Times New Roman"/>
              </a:rPr>
              <a:t>End-Users</a:t>
            </a:r>
            <a:endParaRPr lang="en-US" sz="2800" dirty="0">
              <a:effectLst/>
              <a:ea typeface="Calibri"/>
              <a:cs typeface="Times New Roman"/>
            </a:endParaRPr>
          </a:p>
        </p:txBody>
      </p:sp>
      <p:cxnSp>
        <p:nvCxnSpPr>
          <p:cNvPr id="10" name="Straight Connector 9"/>
          <p:cNvCxnSpPr/>
          <p:nvPr/>
        </p:nvCxnSpPr>
        <p:spPr>
          <a:xfrm>
            <a:off x="2804552" y="5913794"/>
            <a:ext cx="5314879" cy="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2" idx="3"/>
          </p:cNvCxnSpPr>
          <p:nvPr/>
        </p:nvCxnSpPr>
        <p:spPr>
          <a:xfrm>
            <a:off x="2601500" y="5328015"/>
            <a:ext cx="516274"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52624" y="5186218"/>
            <a:ext cx="7076027" cy="1671782"/>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1905001" y="6009977"/>
            <a:ext cx="7197394" cy="800219"/>
          </a:xfrm>
          <a:prstGeom prst="rect">
            <a:avLst/>
          </a:prstGeom>
          <a:solidFill>
            <a:schemeClr val="bg1"/>
          </a:solidFill>
        </p:spPr>
        <p:txBody>
          <a:bodyPr wrap="square" rtlCol="0">
            <a:spAutoFit/>
          </a:bodyPr>
          <a:lstStyle/>
          <a:p>
            <a:endParaRPr lang="en-US" dirty="0"/>
          </a:p>
          <a:p>
            <a:endParaRPr lang="en-US" dirty="0" smtClean="0"/>
          </a:p>
          <a:p>
            <a:endParaRPr lang="en-US" sz="1000" dirty="0"/>
          </a:p>
        </p:txBody>
      </p:sp>
      <p:sp>
        <p:nvSpPr>
          <p:cNvPr id="12" name="Text Box 15"/>
          <p:cNvSpPr txBox="1"/>
          <p:nvPr/>
        </p:nvSpPr>
        <p:spPr>
          <a:xfrm>
            <a:off x="1123720" y="4987670"/>
            <a:ext cx="1477780" cy="6806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smtClean="0">
                <a:solidFill>
                  <a:schemeClr val="accent2"/>
                </a:solidFill>
                <a:ea typeface="Calibri"/>
                <a:cs typeface="Times New Roman"/>
              </a:rPr>
              <a:t>Most Useful Target</a:t>
            </a:r>
            <a:endParaRPr lang="en-US" sz="1600" b="1" dirty="0">
              <a:solidFill>
                <a:schemeClr val="accent2"/>
              </a:solidFill>
              <a:effectLst/>
              <a:ea typeface="Calibri"/>
              <a:cs typeface="Times New Roman"/>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1699" y="3418392"/>
            <a:ext cx="1369501" cy="1213481"/>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9171" y="5247014"/>
            <a:ext cx="1655703" cy="1652181"/>
          </a:xfrm>
          <a:prstGeom prst="rect">
            <a:avLst/>
          </a:prstGeom>
        </p:spPr>
      </p:pic>
      <p:sp>
        <p:nvSpPr>
          <p:cNvPr id="19" name="Rectangle 18"/>
          <p:cNvSpPr/>
          <p:nvPr/>
        </p:nvSpPr>
        <p:spPr>
          <a:xfrm>
            <a:off x="8270875" y="3974584"/>
            <a:ext cx="2968625" cy="369332"/>
          </a:xfrm>
          <a:prstGeom prst="rect">
            <a:avLst/>
          </a:prstGeom>
        </p:spPr>
        <p:txBody>
          <a:bodyPr wrap="square">
            <a:spAutoFit/>
          </a:bodyPr>
          <a:lstStyle/>
          <a:p>
            <a:pPr lvl="1"/>
            <a:r>
              <a:rPr lang="en-US" dirty="0"/>
              <a:t>(logics, automata, etc.)</a:t>
            </a:r>
          </a:p>
        </p:txBody>
      </p:sp>
      <p:sp>
        <p:nvSpPr>
          <p:cNvPr id="20" name="Rectangle 19"/>
          <p:cNvSpPr/>
          <p:nvPr/>
        </p:nvSpPr>
        <p:spPr>
          <a:xfrm>
            <a:off x="9191626" y="5904982"/>
            <a:ext cx="1819274" cy="369332"/>
          </a:xfrm>
          <a:prstGeom prst="rect">
            <a:avLst/>
          </a:prstGeom>
        </p:spPr>
        <p:txBody>
          <a:bodyPr wrap="square">
            <a:spAutoFit/>
          </a:bodyPr>
          <a:lstStyle/>
          <a:p>
            <a:pPr lvl="1"/>
            <a:r>
              <a:rPr lang="en-US" dirty="0" smtClean="0">
                <a:solidFill>
                  <a:srgbClr val="CD0909"/>
                </a:solidFill>
              </a:rPr>
              <a:t>(Examples!)</a:t>
            </a:r>
            <a:endParaRPr lang="en-US" dirty="0">
              <a:solidFill>
                <a:srgbClr val="CD0909"/>
              </a:solidFill>
            </a:endParaRPr>
          </a:p>
        </p:txBody>
      </p:sp>
    </p:spTree>
    <p:extLst>
      <p:ext uri="{BB962C8B-B14F-4D97-AF65-F5344CB8AC3E}">
        <p14:creationId xmlns:p14="http://schemas.microsoft.com/office/powerpoint/2010/main" val="142551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animBg="1"/>
      <p:bldP spid="12" grpId="0" animBg="1"/>
      <p:bldP spid="19"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7404879" cy="1325563"/>
          </a:xfrm>
        </p:spPr>
        <p:txBody>
          <a:bodyPr/>
          <a:lstStyle/>
          <a:p>
            <a:r>
              <a:rPr lang="en-US" dirty="0" smtClean="0"/>
              <a:t>Generators/Generative models</a:t>
            </a:r>
            <a:endParaRPr lang="en-US" dirty="0"/>
          </a:p>
        </p:txBody>
      </p:sp>
      <p:sp>
        <p:nvSpPr>
          <p:cNvPr id="3" name="Content Placeholder 2"/>
          <p:cNvSpPr>
            <a:spLocks noGrp="1"/>
          </p:cNvSpPr>
          <p:nvPr>
            <p:ph idx="1"/>
          </p:nvPr>
        </p:nvSpPr>
        <p:spPr/>
        <p:txBody>
          <a:bodyPr/>
          <a:lstStyle/>
          <a:p>
            <a:r>
              <a:rPr lang="en-US" dirty="0" smtClean="0"/>
              <a:t>Programs that produce programs</a:t>
            </a:r>
          </a:p>
          <a:p>
            <a:pPr lvl="1"/>
            <a:r>
              <a:rPr lang="en-US" dirty="0" smtClean="0"/>
              <a:t>Can be either random or non-deterministic</a:t>
            </a:r>
          </a:p>
          <a:p>
            <a:r>
              <a:rPr lang="en-US" dirty="0" smtClean="0"/>
              <a:t>Pros:</a:t>
            </a:r>
          </a:p>
          <a:p>
            <a:pPr lvl="1"/>
            <a:r>
              <a:rPr lang="en-US" dirty="0" smtClean="0"/>
              <a:t>Extremely general</a:t>
            </a:r>
          </a:p>
          <a:p>
            <a:pPr lvl="2"/>
            <a:r>
              <a:rPr lang="en-US" dirty="0" smtClean="0"/>
              <a:t>easy to enforce arbitrary constraints</a:t>
            </a:r>
          </a:p>
          <a:p>
            <a:r>
              <a:rPr lang="en-US" dirty="0" smtClean="0"/>
              <a:t>Cons:</a:t>
            </a:r>
          </a:p>
          <a:p>
            <a:pPr lvl="1"/>
            <a:r>
              <a:rPr lang="en-US" dirty="0" smtClean="0"/>
              <a:t>Extremely general</a:t>
            </a:r>
          </a:p>
          <a:p>
            <a:pPr lvl="2"/>
            <a:r>
              <a:rPr lang="en-US" dirty="0" smtClean="0"/>
              <a:t>Hard to analyze and reason about</a:t>
            </a:r>
          </a:p>
          <a:p>
            <a:pPr lvl="2"/>
            <a:r>
              <a:rPr lang="en-US" dirty="0" smtClean="0"/>
              <a:t>Hard to automatically discover structure of the space</a:t>
            </a:r>
            <a:endParaRPr lang="en-US" dirty="0"/>
          </a:p>
        </p:txBody>
      </p:sp>
    </p:spTree>
    <p:extLst>
      <p:ext uri="{BB962C8B-B14F-4D97-AF65-F5344CB8AC3E}">
        <p14:creationId xmlns:p14="http://schemas.microsoft.com/office/powerpoint/2010/main" val="22715032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Symmetries</a:t>
            </a:r>
            <a:endParaRPr lang="en-US" dirty="0"/>
          </a:p>
        </p:txBody>
      </p:sp>
      <p:sp>
        <p:nvSpPr>
          <p:cNvPr id="3" name="Content Placeholder 2"/>
          <p:cNvSpPr>
            <a:spLocks noGrp="1"/>
          </p:cNvSpPr>
          <p:nvPr>
            <p:ph idx="1"/>
          </p:nvPr>
        </p:nvSpPr>
        <p:spPr>
          <a:xfrm>
            <a:off x="1592494" y="1825625"/>
            <a:ext cx="9761306" cy="4214228"/>
          </a:xfrm>
        </p:spPr>
        <p:txBody>
          <a:bodyPr>
            <a:normAutofit/>
          </a:bodyPr>
          <a:lstStyle/>
          <a:p>
            <a:r>
              <a:rPr lang="en-US" dirty="0" smtClean="0"/>
              <a:t>Multiple ways of representing the same problem</a:t>
            </a:r>
          </a:p>
          <a:p>
            <a:endParaRPr lang="en-US" dirty="0"/>
          </a:p>
          <a:p>
            <a:endParaRPr lang="en-US" dirty="0" smtClean="0"/>
          </a:p>
          <a:p>
            <a:endParaRPr lang="en-US" dirty="0"/>
          </a:p>
          <a:p>
            <a:pPr lvl="1"/>
            <a:r>
              <a:rPr lang="en-US" dirty="0" smtClean="0"/>
              <a:t>Grammar on the right has fewer symmetries</a:t>
            </a:r>
          </a:p>
          <a:p>
            <a:pPr lvl="1"/>
            <a:r>
              <a:rPr lang="en-US" dirty="0" smtClean="0"/>
              <a:t>Grammar on the left can produce all possible ways to parenthesize</a:t>
            </a:r>
          </a:p>
          <a:p>
            <a:pPr lvl="1"/>
            <a:r>
              <a:rPr lang="en-US" dirty="0" smtClean="0"/>
              <a:t>Can completely eliminate symmetries from the right by enforcing a variable ordering</a:t>
            </a:r>
          </a:p>
          <a:p>
            <a:pPr lvl="2"/>
            <a:r>
              <a:rPr lang="en-US" dirty="0" smtClean="0"/>
              <a:t>Can’t be done with a grammar, but it can with a generative model</a:t>
            </a:r>
            <a:r>
              <a:rPr lang="en-US" dirty="0"/>
              <a:t/>
            </a:r>
            <a:br>
              <a:rPr lang="en-US" dirty="0"/>
            </a:br>
            <a:r>
              <a:rPr lang="en-US" dirty="0" smtClean="0"/>
              <a:t>	</a:t>
            </a:r>
          </a:p>
        </p:txBody>
      </p:sp>
      <p:sp>
        <p:nvSpPr>
          <p:cNvPr id="4" name="TextBox 3"/>
          <p:cNvSpPr txBox="1"/>
          <p:nvPr/>
        </p:nvSpPr>
        <p:spPr>
          <a:xfrm>
            <a:off x="2218136" y="2519615"/>
            <a:ext cx="2069797" cy="646331"/>
          </a:xfrm>
          <a:prstGeom prst="rect">
            <a:avLst/>
          </a:prstGeom>
          <a:noFill/>
        </p:spPr>
        <p:txBody>
          <a:bodyPr wrap="none" rtlCol="0">
            <a:spAutoFit/>
          </a:bodyPr>
          <a:lstStyle/>
          <a:p>
            <a:r>
              <a:rPr lang="en-US" dirty="0" err="1" smtClean="0"/>
              <a:t>Expr</a:t>
            </a:r>
            <a:r>
              <a:rPr lang="en-US" dirty="0" smtClean="0"/>
              <a:t> := </a:t>
            </a:r>
            <a:r>
              <a:rPr lang="en-US" dirty="0" err="1" smtClean="0"/>
              <a:t>var</a:t>
            </a:r>
            <a:r>
              <a:rPr lang="en-US" dirty="0" smtClean="0"/>
              <a:t>*</a:t>
            </a:r>
            <a:r>
              <a:rPr lang="en-US" dirty="0" err="1" smtClean="0"/>
              <a:t>const</a:t>
            </a:r>
            <a:r>
              <a:rPr lang="en-US" dirty="0"/>
              <a:t/>
            </a:r>
            <a:br>
              <a:rPr lang="en-US" dirty="0"/>
            </a:br>
            <a:r>
              <a:rPr lang="en-US" dirty="0" smtClean="0"/>
              <a:t>             | </a:t>
            </a:r>
            <a:r>
              <a:rPr lang="en-US" dirty="0" err="1" smtClean="0"/>
              <a:t>Expr</a:t>
            </a:r>
            <a:r>
              <a:rPr lang="en-US" dirty="0" smtClean="0"/>
              <a:t> + </a:t>
            </a:r>
            <a:r>
              <a:rPr lang="en-US" dirty="0" err="1" smtClean="0"/>
              <a:t>Expr</a:t>
            </a:r>
            <a:endParaRPr lang="en-US" dirty="0"/>
          </a:p>
        </p:txBody>
      </p:sp>
      <p:sp>
        <p:nvSpPr>
          <p:cNvPr id="5" name="TextBox 4"/>
          <p:cNvSpPr txBox="1"/>
          <p:nvPr/>
        </p:nvSpPr>
        <p:spPr>
          <a:xfrm>
            <a:off x="7856613" y="2519614"/>
            <a:ext cx="2573804" cy="646331"/>
          </a:xfrm>
          <a:prstGeom prst="rect">
            <a:avLst/>
          </a:prstGeom>
          <a:noFill/>
        </p:spPr>
        <p:txBody>
          <a:bodyPr wrap="none" rtlCol="0">
            <a:spAutoFit/>
          </a:bodyPr>
          <a:lstStyle/>
          <a:p>
            <a:r>
              <a:rPr lang="en-US" dirty="0" err="1" smtClean="0"/>
              <a:t>Expr</a:t>
            </a:r>
            <a:r>
              <a:rPr lang="en-US" dirty="0" smtClean="0"/>
              <a:t> := </a:t>
            </a:r>
            <a:r>
              <a:rPr lang="en-US" dirty="0" err="1" smtClean="0"/>
              <a:t>var</a:t>
            </a:r>
            <a:r>
              <a:rPr lang="en-US" dirty="0" smtClean="0"/>
              <a:t>*</a:t>
            </a:r>
            <a:r>
              <a:rPr lang="en-US" dirty="0" err="1" smtClean="0"/>
              <a:t>const</a:t>
            </a:r>
            <a:r>
              <a:rPr lang="en-US" dirty="0"/>
              <a:t/>
            </a:r>
            <a:br>
              <a:rPr lang="en-US" dirty="0"/>
            </a:br>
            <a:r>
              <a:rPr lang="en-US" dirty="0" smtClean="0"/>
              <a:t>             | </a:t>
            </a:r>
            <a:r>
              <a:rPr lang="en-US" dirty="0" err="1" smtClean="0"/>
              <a:t>var</a:t>
            </a:r>
            <a:r>
              <a:rPr lang="en-US" dirty="0" smtClean="0"/>
              <a:t>*</a:t>
            </a:r>
            <a:r>
              <a:rPr lang="en-US" dirty="0" err="1" smtClean="0"/>
              <a:t>const</a:t>
            </a:r>
            <a:r>
              <a:rPr lang="en-US" dirty="0" smtClean="0"/>
              <a:t> + </a:t>
            </a:r>
            <a:r>
              <a:rPr lang="en-US" dirty="0" err="1" smtClean="0"/>
              <a:t>Expr</a:t>
            </a:r>
            <a:endParaRPr lang="en-US" dirty="0"/>
          </a:p>
        </p:txBody>
      </p:sp>
      <p:sp>
        <p:nvSpPr>
          <p:cNvPr id="8" name="TextBox 7"/>
          <p:cNvSpPr txBox="1"/>
          <p:nvPr/>
        </p:nvSpPr>
        <p:spPr>
          <a:xfrm>
            <a:off x="4704348" y="3308684"/>
            <a:ext cx="2593980" cy="369332"/>
          </a:xfrm>
          <a:prstGeom prst="rect">
            <a:avLst/>
          </a:prstGeom>
          <a:noFill/>
        </p:spPr>
        <p:txBody>
          <a:bodyPr wrap="none" rtlCol="0">
            <a:spAutoFit/>
          </a:bodyPr>
          <a:lstStyle/>
          <a:p>
            <a:r>
              <a:rPr lang="en-US" dirty="0"/>
              <a:t>w*c1+(x*c2+(y*c3+z*c4))</a:t>
            </a:r>
          </a:p>
        </p:txBody>
      </p:sp>
      <p:sp>
        <p:nvSpPr>
          <p:cNvPr id="9" name="TextBox 8"/>
          <p:cNvSpPr txBox="1"/>
          <p:nvPr/>
        </p:nvSpPr>
        <p:spPr>
          <a:xfrm>
            <a:off x="3489651" y="5876427"/>
            <a:ext cx="6062327" cy="646331"/>
          </a:xfrm>
          <a:prstGeom prst="rect">
            <a:avLst/>
          </a:prstGeom>
          <a:noFill/>
        </p:spPr>
        <p:txBody>
          <a:bodyPr wrap="none" rtlCol="0">
            <a:spAutoFit/>
          </a:bodyPr>
          <a:lstStyle/>
          <a:p>
            <a:r>
              <a:rPr lang="en-US" dirty="0" err="1" smtClean="0"/>
              <a:t>Expr</a:t>
            </a:r>
            <a:r>
              <a:rPr lang="en-US" dirty="0" smtClean="0"/>
              <a:t>(</a:t>
            </a:r>
            <a:r>
              <a:rPr lang="en-US" dirty="0" err="1" smtClean="0"/>
              <a:t>vmin</a:t>
            </a:r>
            <a:r>
              <a:rPr lang="en-US" dirty="0" smtClean="0"/>
              <a:t>) := let v = </a:t>
            </a:r>
            <a:r>
              <a:rPr lang="en-US" dirty="0" err="1" smtClean="0"/>
              <a:t>var</a:t>
            </a:r>
            <a:r>
              <a:rPr lang="en-US" dirty="0" smtClean="0"/>
              <a:t>() in v*</a:t>
            </a:r>
            <a:r>
              <a:rPr lang="en-US" dirty="0" err="1" smtClean="0"/>
              <a:t>const</a:t>
            </a:r>
            <a:r>
              <a:rPr lang="en-US" dirty="0" smtClean="0"/>
              <a:t>  (assert v&gt;</a:t>
            </a:r>
            <a:r>
              <a:rPr lang="en-US" dirty="0" err="1" smtClean="0"/>
              <a:t>vmin</a:t>
            </a:r>
            <a:r>
              <a:rPr lang="en-US" dirty="0" smtClean="0"/>
              <a:t>)</a:t>
            </a:r>
            <a:r>
              <a:rPr lang="en-US" dirty="0"/>
              <a:t/>
            </a:r>
            <a:br>
              <a:rPr lang="en-US" dirty="0"/>
            </a:br>
            <a:r>
              <a:rPr lang="en-US" dirty="0" smtClean="0"/>
              <a:t>             	       | let v=</a:t>
            </a:r>
            <a:r>
              <a:rPr lang="en-US" dirty="0" err="1" smtClean="0"/>
              <a:t>var</a:t>
            </a:r>
            <a:r>
              <a:rPr lang="en-US" dirty="0" smtClean="0"/>
              <a:t>() in v*</a:t>
            </a:r>
            <a:r>
              <a:rPr lang="en-US" dirty="0" err="1" smtClean="0"/>
              <a:t>const</a:t>
            </a:r>
            <a:r>
              <a:rPr lang="en-US" dirty="0" smtClean="0"/>
              <a:t> + </a:t>
            </a:r>
            <a:r>
              <a:rPr lang="en-US" dirty="0" err="1" smtClean="0"/>
              <a:t>Expr</a:t>
            </a:r>
            <a:r>
              <a:rPr lang="en-US" dirty="0" smtClean="0"/>
              <a:t>(v) (assert v &gt; </a:t>
            </a:r>
            <a:r>
              <a:rPr lang="en-US" dirty="0" err="1" smtClean="0"/>
              <a:t>vmin</a:t>
            </a:r>
            <a:r>
              <a:rPr lang="en-US" dirty="0" smtClean="0"/>
              <a:t>)</a:t>
            </a:r>
            <a:endParaRPr lang="en-US" dirty="0"/>
          </a:p>
        </p:txBody>
      </p:sp>
    </p:spTree>
    <p:extLst>
      <p:ext uri="{BB962C8B-B14F-4D97-AF65-F5344CB8AC3E}">
        <p14:creationId xmlns:p14="http://schemas.microsoft.com/office/powerpoint/2010/main" val="404721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Symmetries</a:t>
            </a:r>
            <a:endParaRPr lang="en-US" dirty="0"/>
          </a:p>
        </p:txBody>
      </p:sp>
      <p:sp>
        <p:nvSpPr>
          <p:cNvPr id="3" name="Content Placeholder 2"/>
          <p:cNvSpPr>
            <a:spLocks noGrp="1"/>
          </p:cNvSpPr>
          <p:nvPr>
            <p:ph idx="1"/>
          </p:nvPr>
        </p:nvSpPr>
        <p:spPr/>
        <p:txBody>
          <a:bodyPr/>
          <a:lstStyle/>
          <a:p>
            <a:r>
              <a:rPr lang="en-US" dirty="0" smtClean="0"/>
              <a:t>Do symmetries matter?</a:t>
            </a:r>
          </a:p>
          <a:p>
            <a:pPr lvl="1"/>
            <a:r>
              <a:rPr lang="en-US" dirty="0" smtClean="0"/>
              <a:t>It depends</a:t>
            </a:r>
          </a:p>
          <a:p>
            <a:r>
              <a:rPr lang="en-US" dirty="0" smtClean="0"/>
              <a:t>Some methods are very sensitive to symmetries</a:t>
            </a:r>
          </a:p>
          <a:p>
            <a:pPr lvl="1"/>
            <a:r>
              <a:rPr lang="en-US" dirty="0" smtClean="0"/>
              <a:t>E.g. symbolic search</a:t>
            </a:r>
          </a:p>
          <a:p>
            <a:r>
              <a:rPr lang="en-US" dirty="0" smtClean="0"/>
              <a:t>Others are largely oblivious to them</a:t>
            </a:r>
          </a:p>
          <a:p>
            <a:pPr lvl="1"/>
            <a:r>
              <a:rPr lang="en-US" dirty="0" smtClean="0"/>
              <a:t>e.g. some forms </a:t>
            </a:r>
            <a:r>
              <a:rPr lang="en-US" smtClean="0"/>
              <a:t>of bottom-up search</a:t>
            </a:r>
            <a:endParaRPr lang="en-US" dirty="0"/>
          </a:p>
        </p:txBody>
      </p:sp>
    </p:spTree>
    <p:extLst>
      <p:ext uri="{BB962C8B-B14F-4D97-AF65-F5344CB8AC3E}">
        <p14:creationId xmlns:p14="http://schemas.microsoft.com/office/powerpoint/2010/main" val="2118517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by Example</a:t>
            </a:r>
            <a:endParaRPr lang="en-US" dirty="0"/>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1738727" y="2510853"/>
            <a:ext cx="7972592" cy="2969632"/>
            <a:chOff x="929102" y="907478"/>
            <a:chExt cx="7972592" cy="2969632"/>
          </a:xfrm>
        </p:grpSpPr>
        <p:sp>
          <p:nvSpPr>
            <p:cNvPr id="5" name="TextBox 4"/>
            <p:cNvSpPr txBox="1"/>
            <p:nvPr/>
          </p:nvSpPr>
          <p:spPr>
            <a:xfrm>
              <a:off x="3342259" y="1108953"/>
              <a:ext cx="2825077" cy="2677656"/>
            </a:xfrm>
            <a:prstGeom prst="rect">
              <a:avLst/>
            </a:prstGeom>
            <a:noFill/>
            <a:ln>
              <a:solidFill>
                <a:schemeClr val="tx1"/>
              </a:solidFill>
            </a:ln>
          </p:spPr>
          <p:txBody>
            <a:bodyPr wrap="square" rtlCol="0">
              <a:spAutoFit/>
            </a:bodyPr>
            <a:lstStyle/>
            <a:p>
              <a:endParaRPr lang="en-US" sz="2400" dirty="0" smtClean="0"/>
            </a:p>
            <a:p>
              <a:endParaRPr lang="en-US" sz="2400" dirty="0"/>
            </a:p>
            <a:p>
              <a:endParaRPr lang="en-US" sz="2400" dirty="0" smtClean="0"/>
            </a:p>
            <a:p>
              <a:endParaRPr lang="en-US" sz="2400" dirty="0" smtClean="0"/>
            </a:p>
            <a:p>
              <a:endParaRPr lang="en-US" sz="2400" dirty="0" smtClean="0"/>
            </a:p>
            <a:p>
              <a:endParaRPr lang="en-US" sz="2400" dirty="0"/>
            </a:p>
            <a:p>
              <a:r>
                <a:rPr lang="en-US" sz="2400" dirty="0" smtClean="0"/>
                <a:t>Search  Algorithm</a:t>
              </a:r>
            </a:p>
          </p:txBody>
        </p:sp>
        <p:sp>
          <p:nvSpPr>
            <p:cNvPr id="6" name="TextBox 5"/>
            <p:cNvSpPr txBox="1"/>
            <p:nvPr/>
          </p:nvSpPr>
          <p:spPr>
            <a:xfrm>
              <a:off x="952500" y="2217755"/>
              <a:ext cx="1362976" cy="461665"/>
            </a:xfrm>
            <a:prstGeom prst="rect">
              <a:avLst/>
            </a:prstGeom>
            <a:noFill/>
          </p:spPr>
          <p:txBody>
            <a:bodyPr wrap="square" rtlCol="0">
              <a:spAutoFit/>
            </a:bodyPr>
            <a:lstStyle/>
            <a:p>
              <a:r>
                <a:rPr lang="en-US" sz="2400" dirty="0" smtClean="0"/>
                <a:t>Examples</a:t>
              </a:r>
              <a:endParaRPr lang="en-US" sz="2400" dirty="0"/>
            </a:p>
          </p:txBody>
        </p:sp>
        <p:sp>
          <p:nvSpPr>
            <p:cNvPr id="7" name="TextBox 6"/>
            <p:cNvSpPr txBox="1"/>
            <p:nvPr/>
          </p:nvSpPr>
          <p:spPr>
            <a:xfrm>
              <a:off x="7250610" y="2214948"/>
              <a:ext cx="1651084" cy="461665"/>
            </a:xfrm>
            <a:prstGeom prst="rect">
              <a:avLst/>
            </a:prstGeom>
            <a:noFill/>
          </p:spPr>
          <p:txBody>
            <a:bodyPr wrap="square" rtlCol="0">
              <a:spAutoFit/>
            </a:bodyPr>
            <a:lstStyle/>
            <a:p>
              <a:r>
                <a:rPr lang="en-US" sz="2400" dirty="0" smtClean="0"/>
                <a:t>Program</a:t>
              </a:r>
              <a:endParaRPr lang="en-US" sz="2400" dirty="0"/>
            </a:p>
          </p:txBody>
        </p:sp>
        <p:cxnSp>
          <p:nvCxnSpPr>
            <p:cNvPr id="8" name="Straight Arrow Connector 7"/>
            <p:cNvCxnSpPr>
              <a:stCxn id="6" idx="3"/>
              <a:endCxn id="5" idx="1"/>
            </p:cNvCxnSpPr>
            <p:nvPr/>
          </p:nvCxnSpPr>
          <p:spPr bwMode="auto">
            <a:xfrm flipV="1">
              <a:off x="2315476" y="2447781"/>
              <a:ext cx="1026783" cy="807"/>
            </a:xfrm>
            <a:prstGeom prst="straightConnector1">
              <a:avLst/>
            </a:prstGeom>
            <a:noFill/>
            <a:ln w="9525" cap="flat" cmpd="sng" algn="ctr">
              <a:solidFill>
                <a:schemeClr val="tx1"/>
              </a:solidFill>
              <a:prstDash val="solid"/>
              <a:round/>
              <a:headEnd type="none" w="med" len="med"/>
              <a:tailEnd type="triangle"/>
            </a:ln>
            <a:effectLst/>
          </p:spPr>
        </p:cxnSp>
        <p:cxnSp>
          <p:nvCxnSpPr>
            <p:cNvPr id="9" name="Straight Arrow Connector 8"/>
            <p:cNvCxnSpPr>
              <a:stCxn id="5" idx="3"/>
              <a:endCxn id="7" idx="1"/>
            </p:cNvCxnSpPr>
            <p:nvPr/>
          </p:nvCxnSpPr>
          <p:spPr bwMode="auto">
            <a:xfrm flipV="1">
              <a:off x="6167336" y="2445781"/>
              <a:ext cx="1083274" cy="2000"/>
            </a:xfrm>
            <a:prstGeom prst="straightConnector1">
              <a:avLst/>
            </a:prstGeom>
            <a:noFill/>
            <a:ln w="9525" cap="flat" cmpd="sng" algn="ctr">
              <a:solidFill>
                <a:schemeClr val="tx1"/>
              </a:solidFill>
              <a:prstDash val="solid"/>
              <a:round/>
              <a:headEnd type="none" w="med" len="med"/>
              <a:tailEnd type="triangle"/>
            </a:ln>
            <a:effectLst/>
          </p:spPr>
        </p:cxnSp>
        <p:cxnSp>
          <p:nvCxnSpPr>
            <p:cNvPr id="10" name="Elbow Connector 9"/>
            <p:cNvCxnSpPr/>
            <p:nvPr/>
          </p:nvCxnSpPr>
          <p:spPr bwMode="auto">
            <a:xfrm rot="10800000">
              <a:off x="929102" y="2126848"/>
              <a:ext cx="1859496" cy="1750262"/>
            </a:xfrm>
            <a:prstGeom prst="bentConnector3">
              <a:avLst/>
            </a:prstGeom>
            <a:noFill/>
            <a:ln w="9525" cap="flat" cmpd="sng" algn="ctr">
              <a:noFill/>
              <a:prstDash val="solid"/>
              <a:round/>
              <a:headEnd type="none" w="med" len="med"/>
              <a:tailEnd type="triangle"/>
            </a:ln>
            <a:effectLst/>
          </p:spPr>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8885" y="907478"/>
              <a:ext cx="2438740" cy="2438740"/>
            </a:xfrm>
            <a:prstGeom prst="rect">
              <a:avLst/>
            </a:prstGeom>
          </p:spPr>
        </p:pic>
      </p:grpSp>
    </p:spTree>
    <p:extLst>
      <p:ext uri="{BB962C8B-B14F-4D97-AF65-F5344CB8AC3E}">
        <p14:creationId xmlns:p14="http://schemas.microsoft.com/office/powerpoint/2010/main" val="1984029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PBE vs. PBD</a:t>
            </a:r>
            <a:endParaRPr lang="en-US" dirty="0"/>
          </a:p>
        </p:txBody>
      </p:sp>
      <p:sp>
        <p:nvSpPr>
          <p:cNvPr id="3" name="Content Placeholder 2"/>
          <p:cNvSpPr>
            <a:spLocks noGrp="1"/>
          </p:cNvSpPr>
          <p:nvPr>
            <p:ph idx="1"/>
          </p:nvPr>
        </p:nvSpPr>
        <p:spPr/>
        <p:txBody>
          <a:bodyPr/>
          <a:lstStyle/>
          <a:p>
            <a:r>
              <a:rPr lang="en-US" dirty="0" smtClean="0"/>
              <a:t>Programming by Example (PBE)</a:t>
            </a:r>
          </a:p>
          <a:p>
            <a:pPr lvl="1"/>
            <a:r>
              <a:rPr lang="en-US" dirty="0" smtClean="0"/>
              <a:t>Generally input/output</a:t>
            </a:r>
          </a:p>
          <a:p>
            <a:pPr lvl="1"/>
            <a:r>
              <a:rPr lang="en-US" dirty="0" smtClean="0"/>
              <a:t>E.g., </a:t>
            </a:r>
            <a:r>
              <a:rPr lang="en-US" dirty="0" smtClean="0">
                <a:latin typeface="Times New Roman"/>
                <a:cs typeface="Times New Roman"/>
              </a:rPr>
              <a:t>factorial(6) = 720</a:t>
            </a:r>
          </a:p>
          <a:p>
            <a:pPr lvl="1"/>
            <a:endParaRPr lang="en-US" dirty="0"/>
          </a:p>
          <a:p>
            <a:r>
              <a:rPr lang="en-US" dirty="0" smtClean="0"/>
              <a:t>Programming by Demonstration (PBD)</a:t>
            </a:r>
          </a:p>
          <a:p>
            <a:pPr lvl="1"/>
            <a:r>
              <a:rPr lang="en-US" dirty="0" smtClean="0"/>
              <a:t>In addition to input/output, show a trace of the computation</a:t>
            </a:r>
          </a:p>
          <a:p>
            <a:pPr lvl="1"/>
            <a:r>
              <a:rPr lang="en-US" dirty="0" smtClean="0"/>
              <a:t>E.g., </a:t>
            </a:r>
            <a:r>
              <a:rPr lang="en-US" dirty="0" smtClean="0">
                <a:latin typeface="Times New Roman"/>
                <a:cs typeface="Times New Roman"/>
              </a:rPr>
              <a:t>factorial(6) = 6 * (5 * (4 * (3 * (2 * 1)))) = 720</a:t>
            </a:r>
          </a:p>
          <a:p>
            <a:pPr lvl="1"/>
            <a:endParaRPr lang="en-US" dirty="0"/>
          </a:p>
        </p:txBody>
      </p:sp>
    </p:spTree>
    <p:extLst>
      <p:ext uri="{BB962C8B-B14F-4D97-AF65-F5344CB8AC3E}">
        <p14:creationId xmlns:p14="http://schemas.microsoft.com/office/powerpoint/2010/main" val="1520742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8130295" cy="1325563"/>
          </a:xfrm>
        </p:spPr>
        <p:txBody>
          <a:bodyPr/>
          <a:lstStyle/>
          <a:p>
            <a:r>
              <a:rPr lang="en-US" dirty="0" smtClean="0"/>
              <a:t>PBD/PBE vs. Inductive learning</a:t>
            </a:r>
            <a:endParaRPr lang="en-US" dirty="0"/>
          </a:p>
        </p:txBody>
      </p:sp>
      <p:sp>
        <p:nvSpPr>
          <p:cNvPr id="3" name="Content Placeholder 2"/>
          <p:cNvSpPr>
            <a:spLocks noGrp="1"/>
          </p:cNvSpPr>
          <p:nvPr>
            <p:ph idx="1"/>
          </p:nvPr>
        </p:nvSpPr>
        <p:spPr/>
        <p:txBody>
          <a:bodyPr/>
          <a:lstStyle/>
          <a:p>
            <a:r>
              <a:rPr lang="en-US" dirty="0" smtClean="0"/>
              <a:t>1, 2, 4, 8, ??</a:t>
            </a:r>
          </a:p>
          <a:p>
            <a:r>
              <a:rPr lang="en-US" dirty="0" smtClean="0"/>
              <a:t>1, 2, 4, 7, ??</a:t>
            </a:r>
          </a:p>
          <a:p>
            <a:endParaRPr lang="en-US" dirty="0"/>
          </a:p>
          <a:p>
            <a:r>
              <a:rPr lang="en-US" dirty="0" smtClean="0"/>
              <a:t>PBE/PBD are examples of inductive learning</a:t>
            </a:r>
          </a:p>
          <a:p>
            <a:endParaRPr lang="en-US" dirty="0"/>
          </a:p>
          <a:p>
            <a:r>
              <a:rPr lang="en-US" dirty="0" smtClean="0"/>
              <a:t>Most machine learning falls into this category as well</a:t>
            </a:r>
          </a:p>
          <a:p>
            <a:endParaRPr lang="en-US" dirty="0"/>
          </a:p>
          <a:p>
            <a:endParaRPr lang="en-US" dirty="0"/>
          </a:p>
        </p:txBody>
      </p:sp>
    </p:spTree>
    <p:extLst>
      <p:ext uri="{BB962C8B-B14F-4D97-AF65-F5344CB8AC3E}">
        <p14:creationId xmlns:p14="http://schemas.microsoft.com/office/powerpoint/2010/main" val="523389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12875"/>
            <a:ext cx="5181600" cy="4764088"/>
          </a:xfrm>
        </p:spPr>
        <p:txBody>
          <a:bodyPr/>
          <a:lstStyle/>
          <a:p>
            <a:r>
              <a:rPr lang="en-US" sz="2400" b="1" dirty="0"/>
              <a:t>Learning Structural Descriptions from </a:t>
            </a:r>
            <a:r>
              <a:rPr lang="en-US" sz="2400" b="1" dirty="0" smtClean="0"/>
              <a:t>Examples</a:t>
            </a:r>
          </a:p>
          <a:p>
            <a:pPr lvl="1"/>
            <a:r>
              <a:rPr lang="en-US" sz="2000" b="1" dirty="0"/>
              <a:t>By our very own Patrick Winston [1970</a:t>
            </a:r>
            <a:r>
              <a:rPr lang="en-US" sz="2000" b="1" dirty="0" smtClean="0"/>
              <a:t>]</a:t>
            </a:r>
          </a:p>
          <a:p>
            <a:pPr lvl="1"/>
            <a:r>
              <a:rPr lang="en-US" sz="2000" b="1" dirty="0" smtClean="0"/>
              <a:t>Explored the question of generalizing from a set of observations</a:t>
            </a:r>
          </a:p>
          <a:p>
            <a:pPr lvl="1"/>
            <a:r>
              <a:rPr lang="en-US" sz="2000" b="1" dirty="0" smtClean="0"/>
              <a:t>Similar to the </a:t>
            </a:r>
            <a:r>
              <a:rPr lang="en-US" sz="2000" b="1" dirty="0" err="1" smtClean="0"/>
              <a:t>Zendo</a:t>
            </a:r>
            <a:r>
              <a:rPr lang="en-US" sz="2000" b="1" dirty="0" smtClean="0"/>
              <a:t> game:</a:t>
            </a:r>
          </a:p>
          <a:p>
            <a:pPr lvl="1"/>
            <a:endParaRPr lang="en-US" b="1" dirty="0"/>
          </a:p>
          <a:p>
            <a:pPr lvl="1"/>
            <a:endParaRPr lang="en-US" dirty="0"/>
          </a:p>
        </p:txBody>
      </p:sp>
      <p:sp>
        <p:nvSpPr>
          <p:cNvPr id="5" name="Content Placeholder 4"/>
          <p:cNvSpPr>
            <a:spLocks noGrp="1"/>
          </p:cNvSpPr>
          <p:nvPr>
            <p:ph sz="half" idx="2"/>
          </p:nvPr>
        </p:nvSpPr>
        <p:spPr>
          <a:xfrm>
            <a:off x="6172200" y="1412875"/>
            <a:ext cx="5765800" cy="4764088"/>
          </a:xfrm>
        </p:spPr>
        <p:txBody>
          <a:bodyPr>
            <a:normAutofit/>
          </a:bodyPr>
          <a:lstStyle/>
          <a:p>
            <a:r>
              <a:rPr lang="en-US" sz="2400" b="1" dirty="0"/>
              <a:t>Pygmalion	[Smith 75]</a:t>
            </a:r>
          </a:p>
          <a:p>
            <a:pPr lvl="1"/>
            <a:r>
              <a:rPr lang="en-US" sz="2000" b="1" dirty="0"/>
              <a:t>Real programming by </a:t>
            </a:r>
            <a:r>
              <a:rPr lang="en-US" sz="2000" b="1" dirty="0" smtClean="0"/>
              <a:t>demonstration</a:t>
            </a:r>
            <a:endParaRPr lang="en-US" dirty="0"/>
          </a:p>
          <a:p>
            <a:pPr lvl="1"/>
            <a:r>
              <a:rPr lang="en-US" sz="1600" b="1" dirty="0">
                <a:hlinkClick r:id="rId3"/>
              </a:rPr>
              <a:t>http://</a:t>
            </a:r>
            <a:r>
              <a:rPr lang="en-US" sz="1600" b="1" dirty="0" err="1">
                <a:hlinkClick r:id="rId3"/>
              </a:rPr>
              <a:t>acypher.com</a:t>
            </a:r>
            <a:r>
              <a:rPr lang="en-US" sz="1600" b="1" dirty="0">
                <a:hlinkClick r:id="rId3"/>
              </a:rPr>
              <a:t>/</a:t>
            </a:r>
            <a:r>
              <a:rPr lang="en-US" sz="1600" b="1" dirty="0" err="1">
                <a:hlinkClick r:id="rId3"/>
              </a:rPr>
              <a:t>wwid</a:t>
            </a:r>
            <a:r>
              <a:rPr lang="en-US" sz="1600" b="1" dirty="0">
                <a:hlinkClick r:id="rId3"/>
              </a:rPr>
              <a:t>/Chapters/01Pygmalion.html</a:t>
            </a:r>
            <a:endParaRPr lang="en-US" sz="1600" b="1" dirty="0"/>
          </a:p>
        </p:txBody>
      </p:sp>
      <p:sp>
        <p:nvSpPr>
          <p:cNvPr id="2" name="Title 1"/>
          <p:cNvSpPr>
            <a:spLocks noGrp="1"/>
          </p:cNvSpPr>
          <p:nvPr>
            <p:ph type="title"/>
          </p:nvPr>
        </p:nvSpPr>
        <p:spPr>
          <a:xfrm>
            <a:off x="54863" y="29189"/>
            <a:ext cx="9682060" cy="1325563"/>
          </a:xfrm>
        </p:spPr>
        <p:txBody>
          <a:bodyPr/>
          <a:lstStyle/>
          <a:p>
            <a:r>
              <a:rPr lang="en-US" dirty="0" smtClean="0"/>
              <a:t>A little bit of history: who was the first?</a:t>
            </a:r>
            <a:endParaRPr lang="en-US" dirty="0"/>
          </a:p>
        </p:txBody>
      </p:sp>
      <p:pic>
        <p:nvPicPr>
          <p:cNvPr id="7" name="Picture 6"/>
          <p:cNvPicPr>
            <a:picLocks noChangeAspect="1"/>
          </p:cNvPicPr>
          <p:nvPr/>
        </p:nvPicPr>
        <p:blipFill>
          <a:blip r:embed="rId4"/>
          <a:stretch>
            <a:fillRect/>
          </a:stretch>
        </p:blipFill>
        <p:spPr>
          <a:xfrm>
            <a:off x="7110685" y="2680988"/>
            <a:ext cx="3475080" cy="4090285"/>
          </a:xfrm>
          <a:prstGeom prst="rect">
            <a:avLst/>
          </a:prstGeom>
        </p:spPr>
      </p:pic>
      <p:pic>
        <p:nvPicPr>
          <p:cNvPr id="4" name="Picture 3"/>
          <p:cNvPicPr>
            <a:picLocks noChangeAspect="1"/>
          </p:cNvPicPr>
          <p:nvPr/>
        </p:nvPicPr>
        <p:blipFill>
          <a:blip r:embed="rId5"/>
          <a:stretch>
            <a:fillRect/>
          </a:stretch>
        </p:blipFill>
        <p:spPr>
          <a:xfrm>
            <a:off x="1841500" y="3683000"/>
            <a:ext cx="3651250" cy="2738438"/>
          </a:xfrm>
          <a:prstGeom prst="rect">
            <a:avLst/>
          </a:prstGeom>
        </p:spPr>
      </p:pic>
    </p:spTree>
    <p:extLst>
      <p:ext uri="{BB962C8B-B14F-4D97-AF65-F5344CB8AC3E}">
        <p14:creationId xmlns:p14="http://schemas.microsoft.com/office/powerpoint/2010/main" val="2213139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9724300" cy="1325563"/>
          </a:xfrm>
        </p:spPr>
        <p:txBody>
          <a:bodyPr/>
          <a:lstStyle/>
          <a:p>
            <a:r>
              <a:rPr lang="en-US" dirty="0" smtClean="0"/>
              <a:t>A little bit of history: inductive learning</a:t>
            </a:r>
            <a:endParaRPr lang="en-US" dirty="0"/>
          </a:p>
        </p:txBody>
      </p:sp>
      <p:sp>
        <p:nvSpPr>
          <p:cNvPr id="3" name="Content Placeholder 2"/>
          <p:cNvSpPr>
            <a:spLocks noGrp="1"/>
          </p:cNvSpPr>
          <p:nvPr>
            <p:ph idx="1"/>
          </p:nvPr>
        </p:nvSpPr>
        <p:spPr>
          <a:xfrm>
            <a:off x="576494" y="1825625"/>
            <a:ext cx="9761306" cy="4351338"/>
          </a:xfrm>
        </p:spPr>
        <p:txBody>
          <a:bodyPr/>
          <a:lstStyle/>
          <a:p>
            <a:r>
              <a:rPr lang="en-US" dirty="0" smtClean="0"/>
              <a:t>Ad-hoc approaches </a:t>
            </a:r>
            <a:r>
              <a:rPr lang="en-US" dirty="0" smtClean="0">
                <a:sym typeface="Wingdings"/>
              </a:rPr>
              <a:t> General inductive learning techniques</a:t>
            </a:r>
          </a:p>
          <a:p>
            <a:pPr lvl="1"/>
            <a:r>
              <a:rPr lang="en-US" dirty="0" smtClean="0"/>
              <a:t>Version-space generalization</a:t>
            </a:r>
          </a:p>
          <a:p>
            <a:pPr lvl="1"/>
            <a:r>
              <a:rPr lang="en-US" dirty="0" smtClean="0"/>
              <a:t>Inductive logic programming</a:t>
            </a:r>
          </a:p>
          <a:p>
            <a:endParaRPr lang="en-US" dirty="0"/>
          </a:p>
          <a:p>
            <a:endParaRPr lang="en-US" dirty="0" smtClean="0"/>
          </a:p>
          <a:p>
            <a:endParaRPr lang="en-US" dirty="0"/>
          </a:p>
          <a:p>
            <a:endParaRPr lang="en-US" dirty="0"/>
          </a:p>
        </p:txBody>
      </p:sp>
      <p:pic>
        <p:nvPicPr>
          <p:cNvPr id="4" name="Picture 3" descr="Screen Shot 2015-02-08 at 4.30.45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9724" y="3444875"/>
            <a:ext cx="7169071" cy="2298437"/>
          </a:xfrm>
          <a:prstGeom prst="rect">
            <a:avLst/>
          </a:prstGeom>
        </p:spPr>
      </p:pic>
      <p:pic>
        <p:nvPicPr>
          <p:cNvPr id="5" name="Picture 4"/>
          <p:cNvPicPr>
            <a:picLocks noChangeAspect="1"/>
          </p:cNvPicPr>
          <p:nvPr/>
        </p:nvPicPr>
        <p:blipFill>
          <a:blip r:embed="rId4"/>
          <a:stretch>
            <a:fillRect/>
          </a:stretch>
        </p:blipFill>
        <p:spPr>
          <a:xfrm>
            <a:off x="10144125" y="3063875"/>
            <a:ext cx="1270000" cy="1270000"/>
          </a:xfrm>
          <a:prstGeom prst="rect">
            <a:avLst/>
          </a:prstGeom>
        </p:spPr>
      </p:pic>
      <p:sp>
        <p:nvSpPr>
          <p:cNvPr id="6" name="TextBox 5"/>
          <p:cNvSpPr txBox="1"/>
          <p:nvPr/>
        </p:nvSpPr>
        <p:spPr>
          <a:xfrm>
            <a:off x="10223500" y="4349750"/>
            <a:ext cx="1084214" cy="369332"/>
          </a:xfrm>
          <a:prstGeom prst="rect">
            <a:avLst/>
          </a:prstGeom>
          <a:noFill/>
        </p:spPr>
        <p:txBody>
          <a:bodyPr wrap="none" rtlCol="0">
            <a:spAutoFit/>
          </a:bodyPr>
          <a:lstStyle/>
          <a:p>
            <a:r>
              <a:rPr lang="en-US" dirty="0" smtClean="0"/>
              <a:t>Tessa Lau</a:t>
            </a:r>
            <a:endParaRPr lang="en-US" dirty="0"/>
          </a:p>
        </p:txBody>
      </p:sp>
    </p:spTree>
    <p:extLst>
      <p:ext uri="{BB962C8B-B14F-4D97-AF65-F5344CB8AC3E}">
        <p14:creationId xmlns:p14="http://schemas.microsoft.com/office/powerpoint/2010/main" val="2425581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8835300" cy="1325563"/>
          </a:xfrm>
        </p:spPr>
        <p:txBody>
          <a:bodyPr/>
          <a:lstStyle/>
          <a:p>
            <a:r>
              <a:rPr lang="en-US" dirty="0" smtClean="0"/>
              <a:t>Example</a:t>
            </a:r>
            <a:endParaRPr lang="en-US" dirty="0"/>
          </a:p>
        </p:txBody>
      </p:sp>
      <p:pic>
        <p:nvPicPr>
          <p:cNvPr id="4" name="Content Placeholder 3" descr="Screen Shot 2015-02-10 at 9.27.22 PM.png"/>
          <p:cNvPicPr>
            <a:picLocks noGrp="1" noChangeAspect="1"/>
          </p:cNvPicPr>
          <p:nvPr>
            <p:ph idx="1"/>
          </p:nvPr>
        </p:nvPicPr>
        <p:blipFill>
          <a:blip r:embed="rId2">
            <a:extLst>
              <a:ext uri="{28A0092B-C50C-407E-A947-70E740481C1C}">
                <a14:useLocalDpi xmlns:a14="http://schemas.microsoft.com/office/drawing/2010/main" val="0"/>
              </a:ext>
            </a:extLst>
          </a:blip>
          <a:srcRect l="-11484" r="-11484"/>
          <a:stretch>
            <a:fillRect/>
          </a:stretch>
        </p:blipFill>
        <p:spPr>
          <a:xfrm>
            <a:off x="522797" y="1333500"/>
            <a:ext cx="4985828" cy="2222500"/>
          </a:xfrm>
        </p:spPr>
      </p:pic>
      <p:pic>
        <p:nvPicPr>
          <p:cNvPr id="6" name="Picture 5" descr="Screen Shot 2015-02-10 at 9.47.0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25" y="4813300"/>
            <a:ext cx="6158791" cy="1552575"/>
          </a:xfrm>
          <a:prstGeom prst="rect">
            <a:avLst/>
          </a:prstGeom>
        </p:spPr>
      </p:pic>
      <p:pic>
        <p:nvPicPr>
          <p:cNvPr id="8" name="Picture 7" descr="Screen Shot 2015-02-10 at 9.48.4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375" y="4508501"/>
            <a:ext cx="4333874" cy="974027"/>
          </a:xfrm>
          <a:prstGeom prst="rect">
            <a:avLst/>
          </a:prstGeom>
        </p:spPr>
      </p:pic>
      <p:pic>
        <p:nvPicPr>
          <p:cNvPr id="9" name="Picture 8" descr="Screen Shot 2015-02-10 at 9.49.2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1573" y="5480049"/>
            <a:ext cx="4950426" cy="1235075"/>
          </a:xfrm>
          <a:prstGeom prst="rect">
            <a:avLst/>
          </a:prstGeom>
        </p:spPr>
      </p:pic>
      <p:pic>
        <p:nvPicPr>
          <p:cNvPr id="10" name="Picture 9" descr="Screen Shot 2015-02-10 at 9.51.1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8475" y="1778000"/>
            <a:ext cx="4598106" cy="1206500"/>
          </a:xfrm>
          <a:prstGeom prst="rect">
            <a:avLst/>
          </a:prstGeom>
        </p:spPr>
      </p:pic>
      <p:sp>
        <p:nvSpPr>
          <p:cNvPr id="11" name="Down Arrow 10"/>
          <p:cNvSpPr/>
          <p:nvPr/>
        </p:nvSpPr>
        <p:spPr>
          <a:xfrm>
            <a:off x="2651125" y="3667125"/>
            <a:ext cx="587375" cy="9842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6270625" y="5191125"/>
            <a:ext cx="968375" cy="6032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Up Arrow 12"/>
          <p:cNvSpPr/>
          <p:nvPr/>
        </p:nvSpPr>
        <p:spPr>
          <a:xfrm>
            <a:off x="9080500" y="3175000"/>
            <a:ext cx="603250" cy="125412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7869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xperimental 1">
      <a:dk1>
        <a:sysClr val="windowText" lastClr="000000"/>
      </a:dk1>
      <a:lt1>
        <a:sysClr val="window" lastClr="FFFFFF"/>
      </a:lt1>
      <a:dk2>
        <a:srgbClr val="44546A"/>
      </a:dk2>
      <a:lt2>
        <a:srgbClr val="E7E6E6"/>
      </a:lt2>
      <a:accent1>
        <a:srgbClr val="175B73"/>
      </a:accent1>
      <a:accent2>
        <a:srgbClr val="CD0909"/>
      </a:accent2>
      <a:accent3>
        <a:srgbClr val="3F7830"/>
      </a:accent3>
      <a:accent4>
        <a:srgbClr val="08110B"/>
      </a:accent4>
      <a:accent5>
        <a:srgbClr val="DCA800"/>
      </a:accent5>
      <a:accent6>
        <a:srgbClr val="70AD47"/>
      </a:accent6>
      <a:hlink>
        <a:srgbClr val="0563C1"/>
      </a:hlink>
      <a:folHlink>
        <a:srgbClr val="954F72"/>
      </a:folHlink>
    </a:clrScheme>
    <a:fontScheme name="Custom 1">
      <a:majorFont>
        <a:latin typeface="Berlin Sans FB"/>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29466</TotalTime>
  <Words>2579</Words>
  <Application>Microsoft Office PowerPoint</Application>
  <PresentationFormat>Widescreen</PresentationFormat>
  <Paragraphs>346</Paragraphs>
  <Slides>32</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Berlin Sans FB</vt:lpstr>
      <vt:lpstr>Calibri</vt:lpstr>
      <vt:lpstr>Cambria Math</vt:lpstr>
      <vt:lpstr>Times New Roman</vt:lpstr>
      <vt:lpstr>Wingdings</vt:lpstr>
      <vt:lpstr>office theme</vt:lpstr>
      <vt:lpstr>Lecture 2  Inductive Synthesis and Programming by Example</vt:lpstr>
      <vt:lpstr>Programming by Example</vt:lpstr>
      <vt:lpstr>Programming by Example: Motivation</vt:lpstr>
      <vt:lpstr>Programming by Example</vt:lpstr>
      <vt:lpstr>PBE vs. PBD</vt:lpstr>
      <vt:lpstr>PBD/PBE vs. Inductive learning</vt:lpstr>
      <vt:lpstr>A little bit of history: who was the first?</vt:lpstr>
      <vt:lpstr>A little bit of history: inductive learning</vt:lpstr>
      <vt:lpstr>Example</vt:lpstr>
      <vt:lpstr>A little bit of history</vt:lpstr>
      <vt:lpstr>Key issues in inductive learning</vt:lpstr>
      <vt:lpstr>Key issues in inductive learning</vt:lpstr>
      <vt:lpstr>The synthesis approach</vt:lpstr>
      <vt:lpstr>The synthesis approach</vt:lpstr>
      <vt:lpstr>Interaction model</vt:lpstr>
      <vt:lpstr>What is a program</vt:lpstr>
      <vt:lpstr>Expressiveness</vt:lpstr>
      <vt:lpstr>Ex. Arithmetic Language</vt:lpstr>
      <vt:lpstr>Representing Programs</vt:lpstr>
      <vt:lpstr>Ex. Arithmetic Language</vt:lpstr>
      <vt:lpstr>A word on Functional Notation</vt:lpstr>
      <vt:lpstr>Search Techniques</vt:lpstr>
      <vt:lpstr>Top down vs. Bottom Up Enumeration</vt:lpstr>
      <vt:lpstr>Search Techniques</vt:lpstr>
      <vt:lpstr>Defining the space of programs</vt:lpstr>
      <vt:lpstr>Example</vt:lpstr>
      <vt:lpstr>What is the space?</vt:lpstr>
      <vt:lpstr>What is the space?</vt:lpstr>
      <vt:lpstr>Program spaces with grammars</vt:lpstr>
      <vt:lpstr>Generators/Generative models</vt:lpstr>
      <vt:lpstr>Symmetries</vt:lpstr>
      <vt:lpstr>Symmetries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Armando Solar-Lezama</dc:creator>
  <cp:lastModifiedBy>Armando Solar-Lezama</cp:lastModifiedBy>
  <cp:revision>722</cp:revision>
  <cp:lastPrinted>2014-10-05T11:58:39Z</cp:lastPrinted>
  <dcterms:created xsi:type="dcterms:W3CDTF">2014-09-23T19:26:18Z</dcterms:created>
  <dcterms:modified xsi:type="dcterms:W3CDTF">2018-08-13T02:27:31Z</dcterms:modified>
</cp:coreProperties>
</file>