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36" r:id="rId2"/>
    <p:sldId id="365" r:id="rId3"/>
    <p:sldId id="337" r:id="rId4"/>
    <p:sldId id="367" r:id="rId5"/>
    <p:sldId id="368" r:id="rId6"/>
    <p:sldId id="369" r:id="rId7"/>
    <p:sldId id="372" r:id="rId8"/>
    <p:sldId id="366" r:id="rId9"/>
    <p:sldId id="370" r:id="rId10"/>
    <p:sldId id="338" r:id="rId11"/>
    <p:sldId id="371" r:id="rId12"/>
    <p:sldId id="373" r:id="rId13"/>
    <p:sldId id="374" r:id="rId14"/>
    <p:sldId id="375" r:id="rId15"/>
    <p:sldId id="376" r:id="rId16"/>
    <p:sldId id="378" r:id="rId17"/>
    <p:sldId id="339" r:id="rId18"/>
    <p:sldId id="380" r:id="rId19"/>
    <p:sldId id="37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4761" autoAdjust="0"/>
  </p:normalViewPr>
  <p:slideViewPr>
    <p:cSldViewPr snapToGrid="0">
      <p:cViewPr>
        <p:scale>
          <a:sx n="93" d="100"/>
          <a:sy n="93" d="100"/>
        </p:scale>
        <p:origin x="111" y="2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67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8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Think of skipgram as a context</a:t>
            </a:r>
          </a:p>
        </p:txBody>
      </p:sp>
    </p:spTree>
    <p:extLst>
      <p:ext uri="{BB962C8B-B14F-4D97-AF65-F5344CB8AC3E}">
        <p14:creationId xmlns:p14="http://schemas.microsoft.com/office/powerpoint/2010/main" val="190081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Delete the statement and regenreate it fron context</a:t>
            </a:r>
          </a:p>
        </p:txBody>
      </p:sp>
    </p:spTree>
    <p:extLst>
      <p:ext uri="{BB962C8B-B14F-4D97-AF65-F5344CB8AC3E}">
        <p14:creationId xmlns:p14="http://schemas.microsoft.com/office/powerpoint/2010/main" val="20064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409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94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00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81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53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730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20</a:t>
            </a:r>
            <a:br>
              <a:rPr lang="en-US" dirty="0" smtClean="0"/>
            </a:br>
            <a:r>
              <a:rPr lang="en-US" dirty="0" smtClean="0"/>
              <a:t>Quantitative Reasoning and a Bayesian View </a:t>
            </a:r>
            <a:r>
              <a:rPr lang="en-US" smtClean="0"/>
              <a:t>of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noisy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Need to trade off quality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against faithfulness to data</a:t>
                </a:r>
              </a:p>
              <a:p>
                <a:pPr lvl="1"/>
                <a:r>
                  <a:rPr lang="en-US" dirty="0" smtClean="0"/>
                  <a:t>This requires an error model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l="-1270" t="-10000" r="-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Off-by-one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know off-by-one errors are possible in the data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is uniform, this reduces to </a:t>
                </a:r>
              </a:p>
              <a:p>
                <a:pPr lvl="1"/>
                <a:r>
                  <a:rPr lang="en-US" dirty="0" smtClean="0"/>
                  <a:t>“find the program that matches the most examples” </a:t>
                </a:r>
              </a:p>
              <a:p>
                <a:pPr lvl="1"/>
                <a:r>
                  <a:rPr lang="en-US" dirty="0" smtClean="0"/>
                  <a:t>“resulting program must be at most one off from every input”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05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Off-by-one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know off-by-one errors are possible in the data</a:t>
                </a:r>
              </a:p>
              <a:p>
                <a:r>
                  <a:rPr lang="en-US" dirty="0" smtClean="0"/>
                  <a:t>but others are possible as well.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41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Trade 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solution that misses more outputs may still be preferable if it has much higher 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9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Learning</a:t>
            </a:r>
            <a:r>
              <a:rPr lang="es-MX" dirty="0" smtClean="0"/>
              <a:t> to </a:t>
            </a:r>
            <a:r>
              <a:rPr lang="es-MX" dirty="0" err="1" smtClean="0"/>
              <a:t>Infer</a:t>
            </a:r>
            <a:r>
              <a:rPr lang="es-MX" dirty="0" smtClean="0"/>
              <a:t> </a:t>
            </a:r>
            <a:r>
              <a:rPr lang="es-MX" dirty="0" err="1" smtClean="0"/>
              <a:t>Graphics</a:t>
            </a:r>
            <a:r>
              <a:rPr lang="es-MX" dirty="0" smtClean="0"/>
              <a:t> </a:t>
            </a:r>
            <a:r>
              <a:rPr lang="es-MX" dirty="0" err="1" smtClean="0"/>
              <a:t>Programs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Hand</a:t>
            </a:r>
            <a:r>
              <a:rPr lang="en-US" dirty="0" smtClean="0"/>
              <a:t>-Drawn Images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Kevin Ellis, Daniel Ritchie, Josh Tenenbaum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images to programs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1" y="3225605"/>
            <a:ext cx="1176480" cy="114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343" y="4572000"/>
            <a:ext cx="19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Drawn Figure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872509" y="2999509"/>
            <a:ext cx="1745673" cy="15978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NN + Search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13" y="2899606"/>
            <a:ext cx="1559520" cy="1857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8616" y="4756666"/>
            <a:ext cx="245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Description of </a:t>
            </a:r>
            <a:br>
              <a:rPr lang="en-US" dirty="0" smtClean="0"/>
            </a:br>
            <a:r>
              <a:rPr lang="en-US" dirty="0" smtClean="0"/>
              <a:t>elements in the drawing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973816" y="3029190"/>
            <a:ext cx="1745673" cy="15978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872" y="2899606"/>
            <a:ext cx="2065680" cy="1525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42945" y="4756666"/>
            <a:ext cx="247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representation </a:t>
            </a:r>
            <a:br>
              <a:rPr lang="en-US" dirty="0" smtClean="0"/>
            </a:br>
            <a:r>
              <a:rPr lang="en-US" dirty="0" smtClean="0"/>
              <a:t>of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" y="29189"/>
            <a:ext cx="8858227" cy="1325563"/>
          </a:xfrm>
        </p:spPr>
        <p:txBody>
          <a:bodyPr/>
          <a:lstStyle/>
          <a:p>
            <a:r>
              <a:rPr lang="en-US" dirty="0" smtClean="0"/>
              <a:t>Why? Correcting errors in perception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46" y="1354752"/>
            <a:ext cx="7173945" cy="52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92494" y="4388069"/>
            <a:ext cx="9761306" cy="1788893"/>
          </a:xfrm>
        </p:spPr>
        <p:txBody>
          <a:bodyPr>
            <a:normAutofit/>
          </a:bodyPr>
          <a:lstStyle/>
          <a:p>
            <a:r>
              <a:rPr lang="en-US" dirty="0" smtClean="0"/>
              <a:t>This is hopelessly underspecified</a:t>
            </a:r>
          </a:p>
          <a:p>
            <a:pPr lvl="1"/>
            <a:r>
              <a:rPr lang="en-US" dirty="0" smtClean="0"/>
              <a:t>Can we identify the process that generated the sequence?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l="-917"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Unsupervized</a:t>
            </a:r>
            <a:r>
              <a:rPr lang="en-US" dirty="0" smtClean="0"/>
              <a:t>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1361" y="1675488"/>
                <a:ext cx="6826741" cy="875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𝑜𝑢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61" y="1675488"/>
                <a:ext cx="6826741" cy="875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5449" y="3197662"/>
                <a:ext cx="4461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9" y="3197662"/>
                <a:ext cx="4461221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21960" y="3174376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Assuming independence: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75449" y="3740480"/>
                <a:ext cx="3160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9" y="3740480"/>
                <a:ext cx="3160865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3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This is hopelessly underspecified</a:t>
                </a:r>
              </a:p>
              <a:p>
                <a:pPr lvl="1"/>
                <a:r>
                  <a:rPr lang="en-US" dirty="0" smtClean="0"/>
                  <a:t>Can we identify the process that generated the sequence?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l="-917"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0316" y="2135426"/>
                <a:ext cx="5150834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16" y="2135426"/>
                <a:ext cx="5150834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8869" y="4269938"/>
                <a:ext cx="86652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69" y="4269938"/>
                <a:ext cx="86652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83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743967" cy="1325563"/>
          </a:xfrm>
        </p:spPr>
        <p:txBody>
          <a:bodyPr/>
          <a:lstStyle/>
          <a:p>
            <a:r>
              <a:rPr lang="en-US" dirty="0" smtClean="0"/>
              <a:t>Maximum Likelihood vs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Often your goal is to find the most likely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some situations,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US" dirty="0" smtClean="0"/>
                  <a:t> is better</a:t>
                </a:r>
              </a:p>
              <a:p>
                <a:pPr lvl="1"/>
                <a:r>
                  <a:rPr lang="en-US" dirty="0" smtClean="0"/>
                  <a:t>The most likely is not necessarily the one you want</a:t>
                </a:r>
              </a:p>
              <a:p>
                <a:pPr lvl="1"/>
                <a:r>
                  <a:rPr lang="en-US" dirty="0" smtClean="0"/>
                  <a:t>E.g. in PBE the function the user has in mind may not be the “best”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5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1" y="29189"/>
            <a:ext cx="5620886" cy="1325563"/>
          </a:xfrm>
        </p:spPr>
        <p:txBody>
          <a:bodyPr/>
          <a:lstStyle/>
          <a:p>
            <a:r>
              <a:rPr lang="en-US" dirty="0" smtClean="0"/>
              <a:t>Isn’t there a whole field looking into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has been studying these problems for a while</a:t>
            </a:r>
          </a:p>
          <a:p>
            <a:endParaRPr lang="en-US" dirty="0"/>
          </a:p>
          <a:p>
            <a:r>
              <a:rPr lang="en-US" dirty="0" smtClean="0"/>
              <a:t>What we bring to the table:</a:t>
            </a:r>
          </a:p>
          <a:p>
            <a:pPr lvl="1"/>
            <a:r>
              <a:rPr lang="en-US" dirty="0" smtClean="0"/>
              <a:t>Flexible spaces of functions </a:t>
            </a:r>
          </a:p>
          <a:p>
            <a:pPr lvl="1"/>
            <a:r>
              <a:rPr lang="en-US" dirty="0" smtClean="0"/>
              <a:t>Complex distributions</a:t>
            </a:r>
          </a:p>
          <a:p>
            <a:pPr lvl="1"/>
            <a:r>
              <a:rPr lang="en-US" dirty="0" smtClean="0"/>
              <a:t>Powerful symbolic search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Optimization problem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)∗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Easy to encode into SMT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Concept Learning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82175" y="2321780"/>
            <a:ext cx="2361533" cy="2449003"/>
            <a:chOff x="2504661" y="1693627"/>
            <a:chExt cx="2361533" cy="2449003"/>
          </a:xfrm>
        </p:grpSpPr>
        <p:sp>
          <p:nvSpPr>
            <p:cNvPr id="4" name="Freeform 3"/>
            <p:cNvSpPr/>
            <p:nvPr/>
          </p:nvSpPr>
          <p:spPr>
            <a:xfrm>
              <a:off x="2902226" y="2274073"/>
              <a:ext cx="1536774" cy="1391478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66715" y="2735249"/>
              <a:ext cx="607796" cy="621526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4661" y="1693627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9098" y="2321780"/>
            <a:ext cx="2361533" cy="2449003"/>
            <a:chOff x="6194071" y="1859279"/>
            <a:chExt cx="2361533" cy="2449003"/>
          </a:xfrm>
        </p:grpSpPr>
        <p:sp>
          <p:nvSpPr>
            <p:cNvPr id="6" name="Freeform 5"/>
            <p:cNvSpPr/>
            <p:nvPr/>
          </p:nvSpPr>
          <p:spPr>
            <a:xfrm>
              <a:off x="6305384" y="2170521"/>
              <a:ext cx="2093204" cy="168586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813285" y="2679590"/>
              <a:ext cx="886913" cy="80838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4071" y="185927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64153" y="3749834"/>
            <a:ext cx="2361533" cy="2449003"/>
            <a:chOff x="9228175" y="3749834"/>
            <a:chExt cx="2361533" cy="2449003"/>
          </a:xfrm>
        </p:grpSpPr>
        <p:sp>
          <p:nvSpPr>
            <p:cNvPr id="8" name="Freeform 7"/>
            <p:cNvSpPr/>
            <p:nvPr/>
          </p:nvSpPr>
          <p:spPr>
            <a:xfrm>
              <a:off x="9589216" y="4178731"/>
              <a:ext cx="1653872" cy="1566407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090149" y="4639907"/>
              <a:ext cx="671245" cy="724991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8175" y="3749834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39296" y="725065"/>
            <a:ext cx="2361533" cy="2449003"/>
            <a:chOff x="9305682" y="1038969"/>
            <a:chExt cx="2361533" cy="2449003"/>
          </a:xfrm>
        </p:grpSpPr>
        <p:sp>
          <p:nvSpPr>
            <p:cNvPr id="10" name="Freeform 9"/>
            <p:cNvSpPr/>
            <p:nvPr/>
          </p:nvSpPr>
          <p:spPr>
            <a:xfrm>
              <a:off x="9867513" y="1180262"/>
              <a:ext cx="1375575" cy="1609345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4859694">
              <a:off x="9831094" y="2618514"/>
              <a:ext cx="693663" cy="695761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5682" y="103896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85487" y="346489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81177">
            <a:off x="7438799" y="276915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544148">
            <a:off x="7458976" y="404566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11572" y="3043967"/>
            <a:ext cx="977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704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Concept Learning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82175" y="2321780"/>
            <a:ext cx="2361533" cy="2449003"/>
            <a:chOff x="2504661" y="1693627"/>
            <a:chExt cx="2361533" cy="2449003"/>
          </a:xfrm>
        </p:grpSpPr>
        <p:sp>
          <p:nvSpPr>
            <p:cNvPr id="4" name="Freeform 3"/>
            <p:cNvSpPr/>
            <p:nvPr/>
          </p:nvSpPr>
          <p:spPr>
            <a:xfrm>
              <a:off x="2902226" y="2274073"/>
              <a:ext cx="1536774" cy="1391478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66715" y="2735249"/>
              <a:ext cx="607796" cy="621526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4661" y="1693627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9098" y="2321780"/>
            <a:ext cx="2361533" cy="2449003"/>
            <a:chOff x="6194071" y="1859279"/>
            <a:chExt cx="2361533" cy="2449003"/>
          </a:xfrm>
        </p:grpSpPr>
        <p:sp>
          <p:nvSpPr>
            <p:cNvPr id="6" name="Freeform 5"/>
            <p:cNvSpPr/>
            <p:nvPr/>
          </p:nvSpPr>
          <p:spPr>
            <a:xfrm>
              <a:off x="6305384" y="2170521"/>
              <a:ext cx="2093204" cy="168586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813285" y="2679590"/>
              <a:ext cx="886913" cy="80838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4071" y="185927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64153" y="3749834"/>
            <a:ext cx="2361533" cy="2449003"/>
            <a:chOff x="9228175" y="3749834"/>
            <a:chExt cx="2361533" cy="2449003"/>
          </a:xfrm>
        </p:grpSpPr>
        <p:sp>
          <p:nvSpPr>
            <p:cNvPr id="8" name="Freeform 7"/>
            <p:cNvSpPr/>
            <p:nvPr/>
          </p:nvSpPr>
          <p:spPr>
            <a:xfrm>
              <a:off x="9589216" y="4178731"/>
              <a:ext cx="1653872" cy="1566407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090149" y="4639907"/>
              <a:ext cx="671245" cy="724991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8175" y="3749834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39296" y="725065"/>
            <a:ext cx="2361533" cy="2449003"/>
            <a:chOff x="9305682" y="1038969"/>
            <a:chExt cx="2361533" cy="2449003"/>
          </a:xfrm>
        </p:grpSpPr>
        <p:sp>
          <p:nvSpPr>
            <p:cNvPr id="10" name="Freeform 9"/>
            <p:cNvSpPr/>
            <p:nvPr/>
          </p:nvSpPr>
          <p:spPr>
            <a:xfrm>
              <a:off x="9867513" y="1180262"/>
              <a:ext cx="1375575" cy="1609345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4859694">
              <a:off x="9831094" y="2618514"/>
              <a:ext cx="693663" cy="695761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5682" y="103896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85487" y="346489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81177">
            <a:off x="7438799" y="276915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544148">
            <a:off x="7458976" y="404566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11572" y="3043967"/>
            <a:ext cx="977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?</a:t>
            </a:r>
            <a:endParaRPr lang="en-US" sz="6600" dirty="0"/>
          </a:p>
        </p:txBody>
      </p:sp>
      <p:sp>
        <p:nvSpPr>
          <p:cNvPr id="24" name="TextBox 23"/>
          <p:cNvSpPr txBox="1"/>
          <p:nvPr/>
        </p:nvSpPr>
        <p:spPr>
          <a:xfrm>
            <a:off x="2861711" y="5379513"/>
            <a:ext cx="414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teleport(</a:t>
            </a:r>
            <a:r>
              <a:rPr lang="en-US" dirty="0" smtClean="0">
                <a:solidFill>
                  <a:srgbClr val="C00000"/>
                </a:solidFill>
              </a:rPr>
              <a:t>position[0]</a:t>
            </a:r>
            <a:r>
              <a:rPr lang="en-US" dirty="0" smtClean="0"/>
              <a:t>, 0)</a:t>
            </a:r>
            <a:br>
              <a:rPr lang="en-US" dirty="0" smtClean="0"/>
            </a:br>
            <a:r>
              <a:rPr lang="en-US" dirty="0" smtClean="0"/>
              <a:t>draw(</a:t>
            </a:r>
            <a:r>
              <a:rPr lang="en-US" dirty="0" smtClean="0">
                <a:solidFill>
                  <a:srgbClr val="C00000"/>
                </a:solidFill>
              </a:rPr>
              <a:t>shape[0]</a:t>
            </a:r>
            <a:r>
              <a:rPr lang="en-US" dirty="0" smtClean="0"/>
              <a:t>, scale=1.0)</a:t>
            </a:r>
          </a:p>
          <a:p>
            <a:r>
              <a:rPr lang="en-US" dirty="0"/>
              <a:t>d</a:t>
            </a:r>
            <a:r>
              <a:rPr lang="en-US" dirty="0" smtClean="0"/>
              <a:t>raw(</a:t>
            </a:r>
            <a:r>
              <a:rPr lang="en-US" dirty="0" smtClean="0">
                <a:solidFill>
                  <a:srgbClr val="C00000"/>
                </a:solidFill>
              </a:rPr>
              <a:t>shape[0]</a:t>
            </a:r>
            <a:r>
              <a:rPr lang="en-US" dirty="0" smtClean="0"/>
              <a:t>, scale=0.5)</a:t>
            </a:r>
          </a:p>
        </p:txBody>
      </p:sp>
    </p:spTree>
    <p:extLst>
      <p:ext uri="{BB962C8B-B14F-4D97-AF65-F5344CB8AC3E}">
        <p14:creationId xmlns:p14="http://schemas.microsoft.com/office/powerpoint/2010/main" val="21548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013" y="1354752"/>
            <a:ext cx="5465929" cy="5465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41252" y="1871724"/>
            <a:ext cx="3577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Challenge problems</a:t>
            </a:r>
          </a:p>
          <a:p>
            <a:r>
              <a:rPr lang="en-US" dirty="0" smtClean="0"/>
              <a:t>For each problem we have large numbers of positive and negative examples.</a:t>
            </a:r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31057" y="545911"/>
            <a:ext cx="1566078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positive </a:t>
            </a:r>
            <a:br>
              <a:rPr lang="en-US" dirty="0" smtClean="0"/>
            </a:br>
            <a:r>
              <a:rPr lang="en-US" dirty="0" smtClean="0"/>
              <a:t>6 negative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358418" y="545911"/>
            <a:ext cx="1566078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2000 Image examples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29385" y="5133833"/>
            <a:ext cx="1566078" cy="914400"/>
          </a:xfrm>
          <a:prstGeom prst="wedgeRoundRectCallout">
            <a:avLst>
              <a:gd name="adj1" fmla="val 65877"/>
              <a:gd name="adj2" fmla="val -24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10000 Image examples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109880" y="4842680"/>
            <a:ext cx="1566078" cy="914400"/>
          </a:xfrm>
          <a:prstGeom prst="wedgeRoundRectCallout">
            <a:avLst>
              <a:gd name="adj1" fmla="val -61356"/>
              <a:gd name="adj2" fmla="val -24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Symbolic 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Rule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rules for constructing different tenses of a 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5" y="2673829"/>
            <a:ext cx="11659706" cy="2381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3489650" y="5611618"/>
                <a:ext cx="6050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𝑠𝑡𝑒𝑚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𝑡𝑒𝑛𝑠𝑒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𝑤𝑜𝑟𝑑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89650" y="5611618"/>
                <a:ext cx="6050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357349"/>
                <a:ext cx="9761306" cy="2819614"/>
              </a:xfrm>
            </p:spPr>
            <p:txBody>
              <a:bodyPr/>
              <a:lstStyle/>
              <a:p>
                <a:r>
                  <a:rPr lang="en-US" dirty="0" smtClean="0"/>
                  <a:t>The stem is unknown</a:t>
                </a:r>
              </a:p>
              <a:p>
                <a:pPr lvl="1"/>
                <a:r>
                  <a:rPr lang="en-US" dirty="0" smtClean="0"/>
                  <a:t>We can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𝑠𝑡𝑒𝑚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𝑙𝑒𝑥𝑒𝑚𝑒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Challenge: </a:t>
                </a:r>
              </a:p>
              <a:p>
                <a:pPr lvl="1"/>
                <a:r>
                  <a:rPr lang="en-US" dirty="0" smtClean="0"/>
                  <a:t>Need to learn from large amounts of noisy data</a:t>
                </a:r>
              </a:p>
              <a:p>
                <a:pPr lvl="1"/>
                <a:r>
                  <a:rPr lang="en-US" dirty="0" smtClean="0"/>
                  <a:t>Synthesis time grows quickly with number of words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357349"/>
                <a:ext cx="9761306" cy="2819614"/>
              </a:xfrm>
              <a:blipFill>
                <a:blip r:embed="rId2"/>
                <a:stretch>
                  <a:fillRect t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3448080" y="1906251"/>
                <a:ext cx="6050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𝑠𝑡𝑒𝑚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𝑡𝑒𝑛𝑠𝑒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𝑤𝑜𝑟𝑑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8080" y="1906251"/>
                <a:ext cx="6050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4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36" y="1994695"/>
            <a:ext cx="3947767" cy="39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Sample Consensus</a:t>
            </a:r>
          </a:p>
          <a:p>
            <a:endParaRPr lang="en-US" dirty="0"/>
          </a:p>
          <a:p>
            <a:r>
              <a:rPr lang="en-US" dirty="0" smtClean="0"/>
              <a:t>Developed by Martin </a:t>
            </a:r>
            <a:r>
              <a:rPr lang="en-US" dirty="0" err="1" smtClean="0"/>
              <a:t>Fischler</a:t>
            </a:r>
            <a:r>
              <a:rPr lang="en-US" dirty="0" smtClean="0"/>
              <a:t> and Robert </a:t>
            </a:r>
            <a:r>
              <a:rPr lang="en-US" dirty="0" err="1" smtClean="0"/>
              <a:t>Bolles</a:t>
            </a:r>
            <a:r>
              <a:rPr lang="en-US" dirty="0" smtClean="0"/>
              <a:t> in 1980</a:t>
            </a:r>
          </a:p>
          <a:p>
            <a:endParaRPr lang="en-US" dirty="0"/>
          </a:p>
          <a:p>
            <a:r>
              <a:rPr lang="en-US" dirty="0" smtClean="0"/>
              <a:t>Designed to cope with gross errors 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92494" y="4388069"/>
            <a:ext cx="9761306" cy="1788893"/>
          </a:xfrm>
        </p:spPr>
        <p:txBody>
          <a:bodyPr>
            <a:normAutofit/>
          </a:bodyPr>
          <a:lstStyle/>
          <a:p>
            <a:r>
              <a:rPr lang="en-US" dirty="0" smtClean="0"/>
              <a:t>Problem is hopelessly underspecified</a:t>
            </a:r>
          </a:p>
          <a:p>
            <a:pPr lvl="1"/>
            <a:r>
              <a:rPr lang="en-US" dirty="0" smtClean="0"/>
              <a:t>Many semantically distinct programs can satisfy the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l="-1270" t="-10000" r="-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8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ideas:</a:t>
            </a:r>
          </a:p>
          <a:p>
            <a:pPr lvl="1"/>
            <a:r>
              <a:rPr lang="en-US" dirty="0" smtClean="0"/>
              <a:t>Pick small random samples from the noisy data</a:t>
            </a:r>
          </a:p>
          <a:p>
            <a:pPr lvl="1"/>
            <a:r>
              <a:rPr lang="en-US" dirty="0" smtClean="0"/>
              <a:t>Learn from the samples</a:t>
            </a:r>
          </a:p>
          <a:p>
            <a:pPr lvl="1"/>
            <a:r>
              <a:rPr lang="en-US" dirty="0" smtClean="0"/>
              <a:t>Incorporate other samples consistent with the learned model</a:t>
            </a:r>
          </a:p>
          <a:p>
            <a:pPr lvl="1"/>
            <a:r>
              <a:rPr lang="en-US" dirty="0" smtClean="0"/>
              <a:t>Repeat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with # of iterations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816" y="1844892"/>
            <a:ext cx="5528633" cy="41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92494" y="4094328"/>
            <a:ext cx="9761306" cy="2082634"/>
          </a:xfrm>
        </p:spPr>
        <p:txBody>
          <a:bodyPr/>
          <a:lstStyle/>
          <a:p>
            <a:r>
              <a:rPr lang="en-US" dirty="0" smtClean="0"/>
              <a:t>Caveats: This is not a fair comparison</a:t>
            </a:r>
          </a:p>
          <a:p>
            <a:pPr lvl="1"/>
            <a:r>
              <a:rPr lang="en-US" dirty="0" smtClean="0"/>
              <a:t>Synthesis based solution has much more domain knowledge</a:t>
            </a:r>
          </a:p>
          <a:p>
            <a:pPr lvl="1"/>
            <a:r>
              <a:rPr lang="en-US" dirty="0" smtClean="0"/>
              <a:t>But, that’s part of the point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669201" y="2019869"/>
            <a:ext cx="229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Synthesis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551377" y="2019869"/>
            <a:ext cx="229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Morfessor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78385" y="2684986"/>
            <a:ext cx="229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3.16%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653737" y="2684986"/>
            <a:ext cx="229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16.43%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3294" y="2698634"/>
            <a:ext cx="217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Error Rate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program distributions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557037" cy="1325563"/>
          </a:xfrm>
        </p:spPr>
        <p:txBody>
          <a:bodyPr/>
          <a:lstStyle/>
          <a:p>
            <a:r>
              <a:rPr lang="en-US" dirty="0" smtClean="0"/>
              <a:t>Program Correction</a:t>
            </a:r>
            <a:endParaRPr lang="en-US" dirty="0"/>
          </a:p>
        </p:txBody>
      </p:sp>
      <p:sp>
        <p:nvSpPr>
          <p:cNvPr id="4" name="Shape 94"/>
          <p:cNvSpPr txBox="1">
            <a:spLocks noGrp="1"/>
          </p:cNvSpPr>
          <p:nvPr/>
        </p:nvSpPr>
        <p:spPr>
          <a:xfrm>
            <a:off x="906665" y="2300831"/>
            <a:ext cx="3787985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def evaluatePoly ( x0 , x1 )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x2 = 0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for x3 in range ( len ( x0 ) - 1)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  x2 = x2 + x0 [ x3 ] * ( x1 ** x3 )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return x2 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5" name="Shape 95"/>
          <p:cNvSpPr txBox="1">
            <a:spLocks noGrp="1"/>
          </p:cNvSpPr>
          <p:nvPr/>
        </p:nvSpPr>
        <p:spPr>
          <a:xfrm>
            <a:off x="6803409" y="2300831"/>
            <a:ext cx="3728441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def evaluatePoly ( x0 , x1 )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x2 = 0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for x3 in range ( len ( x0 )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  x2 = x2 + x0 [ x3 ] * ( x1 ** x3 )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return x2 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6" name="Right Arrow 5"/>
          <p:cNvSpPr/>
          <p:nvPr/>
        </p:nvSpPr>
        <p:spPr>
          <a:xfrm>
            <a:off x="5128056" y="349219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Skipgrams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A skipgram is a natural language structure consisting of a sequence of words with a gap in the middle</a:t>
            </a:r>
          </a:p>
          <a:p>
            <a:pPr>
              <a:buNone/>
            </a:pPr>
            <a:r>
              <a:rPr lang="en"/>
              <a:t>Example:</a:t>
            </a:r>
          </a:p>
          <a:p>
            <a:pPr>
              <a:buNone/>
            </a:pPr>
            <a:r>
              <a:rPr lang="en"/>
              <a:t>I am going to the store </a:t>
            </a:r>
          </a:p>
        </p:txBody>
      </p:sp>
      <p:sp>
        <p:nvSpPr>
          <p:cNvPr id="80" name="Shape 80"/>
          <p:cNvSpPr/>
          <p:nvPr/>
        </p:nvSpPr>
        <p:spPr>
          <a:xfrm>
            <a:off x="3261048" y="3390614"/>
            <a:ext cx="301600" cy="32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2453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Program statements as skipgrams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def evaluatePoly ( x0 , x1 ) :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x2 = 0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for x3 in range ( len ( x0 ) ) :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  x2 = x2 + x0 [ x3 ] * ( x1 ** x3 )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return x2 </a:t>
            </a:r>
          </a:p>
          <a:p>
            <a:pPr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1913579" y="2847381"/>
            <a:ext cx="4354400" cy="48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12852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863" y="29189"/>
            <a:ext cx="10337907" cy="132556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Correction as a regeneration proccess</a:t>
            </a:r>
          </a:p>
        </p:txBody>
      </p:sp>
      <p:sp>
        <p:nvSpPr>
          <p:cNvPr id="12" name="Shape 93"/>
          <p:cNvSpPr txBox="1">
            <a:spLocks/>
          </p:cNvSpPr>
          <p:nvPr/>
        </p:nvSpPr>
        <p:spPr>
          <a:xfrm>
            <a:off x="4191760" y="2275922"/>
            <a:ext cx="39824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/>
          </a:p>
        </p:txBody>
      </p:sp>
      <p:sp>
        <p:nvSpPr>
          <p:cNvPr id="13" name="Shape 94"/>
          <p:cNvSpPr txBox="1">
            <a:spLocks/>
          </p:cNvSpPr>
          <p:nvPr/>
        </p:nvSpPr>
        <p:spPr>
          <a:xfrm>
            <a:off x="176760" y="2275922"/>
            <a:ext cx="40460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- 1)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 dirty="0"/>
          </a:p>
        </p:txBody>
      </p:sp>
      <p:sp>
        <p:nvSpPr>
          <p:cNvPr id="14" name="Shape 95"/>
          <p:cNvSpPr txBox="1">
            <a:spLocks/>
          </p:cNvSpPr>
          <p:nvPr/>
        </p:nvSpPr>
        <p:spPr>
          <a:xfrm>
            <a:off x="8023293" y="2275922"/>
            <a:ext cx="39824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/>
          </a:p>
        </p:txBody>
      </p:sp>
      <p:sp>
        <p:nvSpPr>
          <p:cNvPr id="15" name="Shape 96"/>
          <p:cNvSpPr/>
          <p:nvPr/>
        </p:nvSpPr>
        <p:spPr>
          <a:xfrm>
            <a:off x="4444417" y="3155879"/>
            <a:ext cx="3240400" cy="28706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Shape 97"/>
          <p:cNvSpPr/>
          <p:nvPr/>
        </p:nvSpPr>
        <p:spPr>
          <a:xfrm>
            <a:off x="3617789" y="2451822"/>
            <a:ext cx="545200" cy="25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Shape 98"/>
          <p:cNvSpPr/>
          <p:nvPr/>
        </p:nvSpPr>
        <p:spPr>
          <a:xfrm>
            <a:off x="7441456" y="2451822"/>
            <a:ext cx="545200" cy="25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1311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Replacement Insertion Deletion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731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Our simple correction scheme is flexible:</a:t>
            </a:r>
          </a:p>
          <a:p>
            <a:pPr>
              <a:buNone/>
            </a:pPr>
            <a:r>
              <a:rPr lang="en"/>
              <a:t>Replacement                              Insertion                               Deletion </a:t>
            </a:r>
          </a:p>
        </p:txBody>
      </p:sp>
      <p:sp>
        <p:nvSpPr>
          <p:cNvPr id="123" name="Shape 123"/>
          <p:cNvSpPr/>
          <p:nvPr/>
        </p:nvSpPr>
        <p:spPr>
          <a:xfrm>
            <a:off x="568067" y="36622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24" name="Shape 124"/>
          <p:cNvSpPr/>
          <p:nvPr/>
        </p:nvSpPr>
        <p:spPr>
          <a:xfrm>
            <a:off x="2256867" y="4225129"/>
            <a:ext cx="1154800" cy="2604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25" name="Shape 125"/>
          <p:cNvSpPr/>
          <p:nvPr/>
        </p:nvSpPr>
        <p:spPr>
          <a:xfrm>
            <a:off x="520867" y="47880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26" name="Shape 126"/>
          <p:cNvCxnSpPr>
            <a:stCxn id="123" idx="3"/>
            <a:endCxn id="124" idx="1"/>
          </p:cNvCxnSpPr>
          <p:nvPr/>
        </p:nvCxnSpPr>
        <p:spPr>
          <a:xfrm>
            <a:off x="1722867" y="3792467"/>
            <a:ext cx="5340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>
            <a:stCxn id="125" idx="3"/>
            <a:endCxn id="124" idx="1"/>
          </p:cNvCxnSpPr>
          <p:nvPr/>
        </p:nvCxnSpPr>
        <p:spPr>
          <a:xfrm rot="10800000" flipH="1">
            <a:off x="1770067" y="4355404"/>
            <a:ext cx="4868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8" name="Shape 128"/>
          <p:cNvSpPr/>
          <p:nvPr/>
        </p:nvSpPr>
        <p:spPr>
          <a:xfrm>
            <a:off x="568067" y="4225129"/>
            <a:ext cx="1154800" cy="2604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29" name="Shape 129"/>
          <p:cNvSpPr/>
          <p:nvPr/>
        </p:nvSpPr>
        <p:spPr>
          <a:xfrm>
            <a:off x="4206867" y="40950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0" name="Shape 130"/>
          <p:cNvSpPr/>
          <p:nvPr/>
        </p:nvSpPr>
        <p:spPr>
          <a:xfrm>
            <a:off x="5848467" y="4355329"/>
            <a:ext cx="1154800" cy="2604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31" name="Shape 131"/>
          <p:cNvSpPr/>
          <p:nvPr/>
        </p:nvSpPr>
        <p:spPr>
          <a:xfrm>
            <a:off x="4159667" y="46157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32" name="Shape 132"/>
          <p:cNvCxnSpPr>
            <a:stCxn id="129" idx="3"/>
            <a:endCxn id="130" idx="1"/>
          </p:cNvCxnSpPr>
          <p:nvPr/>
        </p:nvCxnSpPr>
        <p:spPr>
          <a:xfrm>
            <a:off x="5361667" y="4225200"/>
            <a:ext cx="4868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>
            <a:stCxn id="131" idx="3"/>
            <a:endCxn id="130" idx="1"/>
          </p:cNvCxnSpPr>
          <p:nvPr/>
        </p:nvCxnSpPr>
        <p:spPr>
          <a:xfrm rot="10800000" flipH="1">
            <a:off x="5408867" y="4485537"/>
            <a:ext cx="4396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/>
          <p:nvPr/>
        </p:nvSpPr>
        <p:spPr>
          <a:xfrm>
            <a:off x="2209667" y="36622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5" name="Shape 135"/>
          <p:cNvSpPr/>
          <p:nvPr/>
        </p:nvSpPr>
        <p:spPr>
          <a:xfrm>
            <a:off x="2162467" y="47880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sp>
        <p:nvSpPr>
          <p:cNvPr id="136" name="Shape 136"/>
          <p:cNvSpPr/>
          <p:nvPr/>
        </p:nvSpPr>
        <p:spPr>
          <a:xfrm>
            <a:off x="5848467" y="37924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7" name="Shape 137"/>
          <p:cNvSpPr/>
          <p:nvPr/>
        </p:nvSpPr>
        <p:spPr>
          <a:xfrm>
            <a:off x="5801267" y="49182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sp>
        <p:nvSpPr>
          <p:cNvPr id="138" name="Shape 138"/>
          <p:cNvSpPr/>
          <p:nvPr/>
        </p:nvSpPr>
        <p:spPr>
          <a:xfrm>
            <a:off x="7733733" y="37146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9" name="Shape 139"/>
          <p:cNvSpPr/>
          <p:nvPr/>
        </p:nvSpPr>
        <p:spPr>
          <a:xfrm>
            <a:off x="9422533" y="4277463"/>
            <a:ext cx="1154800" cy="26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40" name="Shape 140"/>
          <p:cNvSpPr/>
          <p:nvPr/>
        </p:nvSpPr>
        <p:spPr>
          <a:xfrm>
            <a:off x="7686533" y="48403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41" name="Shape 141"/>
          <p:cNvCxnSpPr>
            <a:stCxn id="138" idx="3"/>
            <a:endCxn id="139" idx="1"/>
          </p:cNvCxnSpPr>
          <p:nvPr/>
        </p:nvCxnSpPr>
        <p:spPr>
          <a:xfrm>
            <a:off x="8888533" y="3844800"/>
            <a:ext cx="5340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stCxn id="140" idx="3"/>
            <a:endCxn id="139" idx="1"/>
          </p:cNvCxnSpPr>
          <p:nvPr/>
        </p:nvCxnSpPr>
        <p:spPr>
          <a:xfrm rot="10800000" flipH="1">
            <a:off x="8935733" y="4407737"/>
            <a:ext cx="4868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" name="Shape 143"/>
          <p:cNvSpPr/>
          <p:nvPr/>
        </p:nvSpPr>
        <p:spPr>
          <a:xfrm>
            <a:off x="7733733" y="4277463"/>
            <a:ext cx="1154800" cy="2604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44" name="Shape 144"/>
          <p:cNvSpPr/>
          <p:nvPr/>
        </p:nvSpPr>
        <p:spPr>
          <a:xfrm>
            <a:off x="9375333" y="37146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45" name="Shape 145"/>
          <p:cNvSpPr/>
          <p:nvPr/>
        </p:nvSpPr>
        <p:spPr>
          <a:xfrm>
            <a:off x="9328133" y="48403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3380403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Space of edits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6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We consider all possible replacement, insertions, and deletions given our skipgram context taken in 1 step simultaneously:</a:t>
            </a:r>
          </a:p>
          <a:p>
            <a:pPr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40800" y="3573337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Shape 153"/>
          <p:cNvSpPr/>
          <p:nvPr/>
        </p:nvSpPr>
        <p:spPr>
          <a:xfrm>
            <a:off x="640800" y="3998899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Shape 154"/>
          <p:cNvSpPr/>
          <p:nvPr/>
        </p:nvSpPr>
        <p:spPr>
          <a:xfrm>
            <a:off x="640800" y="4424460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Shape 155"/>
          <p:cNvSpPr/>
          <p:nvPr/>
        </p:nvSpPr>
        <p:spPr>
          <a:xfrm>
            <a:off x="640800" y="4850021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Shape 156"/>
          <p:cNvSpPr/>
          <p:nvPr/>
        </p:nvSpPr>
        <p:spPr>
          <a:xfrm>
            <a:off x="640800" y="5220379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Shape 157"/>
          <p:cNvSpPr/>
          <p:nvPr/>
        </p:nvSpPr>
        <p:spPr>
          <a:xfrm>
            <a:off x="3515309" y="2722200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Shape 158"/>
          <p:cNvSpPr/>
          <p:nvPr/>
        </p:nvSpPr>
        <p:spPr>
          <a:xfrm>
            <a:off x="3515309" y="3147760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Shape 159"/>
          <p:cNvSpPr/>
          <p:nvPr/>
        </p:nvSpPr>
        <p:spPr>
          <a:xfrm>
            <a:off x="3515309" y="3573321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Shape 160"/>
          <p:cNvSpPr/>
          <p:nvPr/>
        </p:nvSpPr>
        <p:spPr>
          <a:xfrm>
            <a:off x="3515309" y="3998883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Shape 161"/>
          <p:cNvSpPr/>
          <p:nvPr/>
        </p:nvSpPr>
        <p:spPr>
          <a:xfrm>
            <a:off x="3515309" y="4369241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Shape 162"/>
          <p:cNvSpPr/>
          <p:nvPr/>
        </p:nvSpPr>
        <p:spPr>
          <a:xfrm>
            <a:off x="3515309" y="4739615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Shape 163"/>
          <p:cNvSpPr/>
          <p:nvPr/>
        </p:nvSpPr>
        <p:spPr>
          <a:xfrm>
            <a:off x="3515309" y="5165176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Shape 164"/>
          <p:cNvSpPr/>
          <p:nvPr/>
        </p:nvSpPr>
        <p:spPr>
          <a:xfrm>
            <a:off x="3515309" y="5590737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Shape 165"/>
          <p:cNvSpPr/>
          <p:nvPr/>
        </p:nvSpPr>
        <p:spPr>
          <a:xfrm>
            <a:off x="3515309" y="6016299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66" name="Shape 166"/>
          <p:cNvCxnSpPr>
            <a:stCxn id="152" idx="3"/>
            <a:endCxn id="158" idx="1"/>
          </p:cNvCxnSpPr>
          <p:nvPr/>
        </p:nvCxnSpPr>
        <p:spPr>
          <a:xfrm rot="10800000" flipH="1">
            <a:off x="2255200" y="3247137"/>
            <a:ext cx="1260000" cy="4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>
            <a:stCxn id="153" idx="3"/>
            <a:endCxn id="158" idx="1"/>
          </p:cNvCxnSpPr>
          <p:nvPr/>
        </p:nvCxnSpPr>
        <p:spPr>
          <a:xfrm rot="10800000" flipH="1">
            <a:off x="2255200" y="3247099"/>
            <a:ext cx="1260000" cy="8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>
            <a:stCxn id="152" idx="3"/>
            <a:endCxn id="159" idx="1"/>
          </p:cNvCxnSpPr>
          <p:nvPr/>
        </p:nvCxnSpPr>
        <p:spPr>
          <a:xfrm>
            <a:off x="2255200" y="3672737"/>
            <a:ext cx="126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54" idx="3"/>
            <a:endCxn id="159" idx="1"/>
          </p:cNvCxnSpPr>
          <p:nvPr/>
        </p:nvCxnSpPr>
        <p:spPr>
          <a:xfrm rot="10800000" flipH="1">
            <a:off x="2255200" y="3672660"/>
            <a:ext cx="1260000" cy="8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>
            <a:stCxn id="153" idx="3"/>
            <a:endCxn id="160" idx="1"/>
          </p:cNvCxnSpPr>
          <p:nvPr/>
        </p:nvCxnSpPr>
        <p:spPr>
          <a:xfrm>
            <a:off x="2255200" y="4098299"/>
            <a:ext cx="126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" name="Shape 171"/>
          <p:cNvCxnSpPr>
            <a:stCxn id="154" idx="3"/>
            <a:endCxn id="160" idx="1"/>
          </p:cNvCxnSpPr>
          <p:nvPr/>
        </p:nvCxnSpPr>
        <p:spPr>
          <a:xfrm rot="10800000" flipH="1">
            <a:off x="2255200" y="4098260"/>
            <a:ext cx="1260000" cy="4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>
            <a:stCxn id="153" idx="3"/>
            <a:endCxn id="161" idx="1"/>
          </p:cNvCxnSpPr>
          <p:nvPr/>
        </p:nvCxnSpPr>
        <p:spPr>
          <a:xfrm>
            <a:off x="2255200" y="4098299"/>
            <a:ext cx="1260000" cy="3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3" name="Shape 173"/>
          <p:cNvCxnSpPr>
            <a:stCxn id="155" idx="3"/>
            <a:endCxn id="161" idx="1"/>
          </p:cNvCxnSpPr>
          <p:nvPr/>
        </p:nvCxnSpPr>
        <p:spPr>
          <a:xfrm rot="10800000" flipH="1">
            <a:off x="2255200" y="4468621"/>
            <a:ext cx="1260000" cy="4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" name="Shape 174"/>
          <p:cNvCxnSpPr>
            <a:stCxn id="154" idx="3"/>
            <a:endCxn id="162" idx="1"/>
          </p:cNvCxnSpPr>
          <p:nvPr/>
        </p:nvCxnSpPr>
        <p:spPr>
          <a:xfrm>
            <a:off x="2255200" y="4523860"/>
            <a:ext cx="1260000" cy="3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5" name="Shape 175"/>
          <p:cNvCxnSpPr>
            <a:stCxn id="155" idx="3"/>
            <a:endCxn id="162" idx="1"/>
          </p:cNvCxnSpPr>
          <p:nvPr/>
        </p:nvCxnSpPr>
        <p:spPr>
          <a:xfrm rot="10800000" flipH="1">
            <a:off x="2255200" y="4839021"/>
            <a:ext cx="1260000" cy="1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>
            <a:stCxn id="154" idx="3"/>
            <a:endCxn id="163" idx="1"/>
          </p:cNvCxnSpPr>
          <p:nvPr/>
        </p:nvCxnSpPr>
        <p:spPr>
          <a:xfrm>
            <a:off x="2255200" y="4523860"/>
            <a:ext cx="1260000" cy="7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>
            <a:stCxn id="156" idx="3"/>
            <a:endCxn id="163" idx="1"/>
          </p:cNvCxnSpPr>
          <p:nvPr/>
        </p:nvCxnSpPr>
        <p:spPr>
          <a:xfrm rot="10800000" flipH="1">
            <a:off x="2255200" y="5264579"/>
            <a:ext cx="1260000" cy="5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>
            <a:stCxn id="155" idx="3"/>
            <a:endCxn id="164" idx="1"/>
          </p:cNvCxnSpPr>
          <p:nvPr/>
        </p:nvCxnSpPr>
        <p:spPr>
          <a:xfrm>
            <a:off x="2255200" y="4949421"/>
            <a:ext cx="1260000" cy="7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9" name="Shape 179"/>
          <p:cNvCxnSpPr>
            <a:stCxn id="156" idx="3"/>
            <a:endCxn id="164" idx="1"/>
          </p:cNvCxnSpPr>
          <p:nvPr/>
        </p:nvCxnSpPr>
        <p:spPr>
          <a:xfrm>
            <a:off x="2255200" y="5319779"/>
            <a:ext cx="1260000" cy="3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/>
          <p:nvPr/>
        </p:nvSpPr>
        <p:spPr>
          <a:xfrm>
            <a:off x="5543921" y="3147760"/>
            <a:ext cx="1614400" cy="1988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Shape 181"/>
          <p:cNvSpPr/>
          <p:nvPr/>
        </p:nvSpPr>
        <p:spPr>
          <a:xfrm>
            <a:off x="5543921" y="3573321"/>
            <a:ext cx="1614400" cy="19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Shape 182"/>
          <p:cNvSpPr/>
          <p:nvPr/>
        </p:nvSpPr>
        <p:spPr>
          <a:xfrm>
            <a:off x="5543921" y="3998883"/>
            <a:ext cx="1614400" cy="1988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Shape 183"/>
          <p:cNvSpPr/>
          <p:nvPr/>
        </p:nvSpPr>
        <p:spPr>
          <a:xfrm>
            <a:off x="5543921" y="4369241"/>
            <a:ext cx="1614400" cy="1988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Shape 184"/>
          <p:cNvSpPr/>
          <p:nvPr/>
        </p:nvSpPr>
        <p:spPr>
          <a:xfrm>
            <a:off x="5543921" y="4739615"/>
            <a:ext cx="1614400" cy="1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Shape 185"/>
          <p:cNvSpPr/>
          <p:nvPr/>
        </p:nvSpPr>
        <p:spPr>
          <a:xfrm>
            <a:off x="5543921" y="5165176"/>
            <a:ext cx="1614400" cy="198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Shape 186"/>
          <p:cNvSpPr/>
          <p:nvPr/>
        </p:nvSpPr>
        <p:spPr>
          <a:xfrm>
            <a:off x="5543921" y="5590737"/>
            <a:ext cx="1614400" cy="198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Shape 187"/>
          <p:cNvSpPr/>
          <p:nvPr/>
        </p:nvSpPr>
        <p:spPr>
          <a:xfrm>
            <a:off x="7488201" y="3147760"/>
            <a:ext cx="1614400" cy="1988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Shape 188"/>
          <p:cNvSpPr/>
          <p:nvPr/>
        </p:nvSpPr>
        <p:spPr>
          <a:xfrm>
            <a:off x="7488201" y="3573321"/>
            <a:ext cx="1614400" cy="1988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Shape 189"/>
          <p:cNvSpPr/>
          <p:nvPr/>
        </p:nvSpPr>
        <p:spPr>
          <a:xfrm>
            <a:off x="7488201" y="3998883"/>
            <a:ext cx="1614400" cy="1988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Shape 190"/>
          <p:cNvSpPr/>
          <p:nvPr/>
        </p:nvSpPr>
        <p:spPr>
          <a:xfrm>
            <a:off x="7488201" y="4369241"/>
            <a:ext cx="1614400" cy="198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Shape 191"/>
          <p:cNvSpPr/>
          <p:nvPr/>
        </p:nvSpPr>
        <p:spPr>
          <a:xfrm>
            <a:off x="7488201" y="4739615"/>
            <a:ext cx="1614400" cy="1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Shape 192"/>
          <p:cNvSpPr/>
          <p:nvPr/>
        </p:nvSpPr>
        <p:spPr>
          <a:xfrm>
            <a:off x="7488201" y="5165176"/>
            <a:ext cx="1614400" cy="198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Shape 193"/>
          <p:cNvSpPr/>
          <p:nvPr/>
        </p:nvSpPr>
        <p:spPr>
          <a:xfrm>
            <a:off x="7488201" y="5590737"/>
            <a:ext cx="1614400" cy="1988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Shape 194"/>
          <p:cNvSpPr/>
          <p:nvPr/>
        </p:nvSpPr>
        <p:spPr>
          <a:xfrm>
            <a:off x="9432481" y="3147760"/>
            <a:ext cx="1614400" cy="1988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Shape 195"/>
          <p:cNvSpPr/>
          <p:nvPr/>
        </p:nvSpPr>
        <p:spPr>
          <a:xfrm>
            <a:off x="9432481" y="3573321"/>
            <a:ext cx="1614400" cy="198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Shape 196"/>
          <p:cNvSpPr/>
          <p:nvPr/>
        </p:nvSpPr>
        <p:spPr>
          <a:xfrm>
            <a:off x="9432481" y="3998883"/>
            <a:ext cx="1614400" cy="1988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9432481" y="4369241"/>
            <a:ext cx="1614400" cy="198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Shape 198"/>
          <p:cNvSpPr/>
          <p:nvPr/>
        </p:nvSpPr>
        <p:spPr>
          <a:xfrm>
            <a:off x="9432481" y="4739615"/>
            <a:ext cx="1614400" cy="1988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Shape 199"/>
          <p:cNvSpPr/>
          <p:nvPr/>
        </p:nvSpPr>
        <p:spPr>
          <a:xfrm>
            <a:off x="9432481" y="5165176"/>
            <a:ext cx="1614400" cy="1988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Shape 200"/>
          <p:cNvSpPr/>
          <p:nvPr/>
        </p:nvSpPr>
        <p:spPr>
          <a:xfrm>
            <a:off x="9432481" y="5590737"/>
            <a:ext cx="1614400" cy="1988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Shape 201"/>
          <p:cNvSpPr txBox="1"/>
          <p:nvPr/>
        </p:nvSpPr>
        <p:spPr>
          <a:xfrm>
            <a:off x="313333" y="6284733"/>
            <a:ext cx="10803200" cy="26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 Original Program                    Possible Edits                               Candidates for each Edit</a:t>
            </a:r>
          </a:p>
        </p:txBody>
      </p:sp>
      <p:sp>
        <p:nvSpPr>
          <p:cNvPr id="202" name="Shape 202"/>
          <p:cNvSpPr/>
          <p:nvPr/>
        </p:nvSpPr>
        <p:spPr>
          <a:xfrm>
            <a:off x="113487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Shape 203"/>
          <p:cNvSpPr/>
          <p:nvPr/>
        </p:nvSpPr>
        <p:spPr>
          <a:xfrm>
            <a:off x="115519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Shape 204"/>
          <p:cNvSpPr/>
          <p:nvPr/>
        </p:nvSpPr>
        <p:spPr>
          <a:xfrm>
            <a:off x="117551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25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View of PBE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36010" y="3832814"/>
            <a:ext cx="2266836" cy="854170"/>
          </a:xfrm>
          <a:prstGeom prst="wedgeRoundRectCallout">
            <a:avLst>
              <a:gd name="adj1" fmla="val 49940"/>
              <a:gd name="adj2" fmla="val -166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76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Seq2seq modeling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400" y="2588667"/>
            <a:ext cx="10371200" cy="3127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851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Modifying Seq2Seq for candidate generation</a:t>
            </a:r>
          </a:p>
        </p:txBody>
      </p:sp>
      <p:sp>
        <p:nvSpPr>
          <p:cNvPr id="287" name="Shape 287"/>
          <p:cNvSpPr/>
          <p:nvPr/>
        </p:nvSpPr>
        <p:spPr>
          <a:xfrm>
            <a:off x="12126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" name="Shape 288"/>
          <p:cNvSpPr/>
          <p:nvPr/>
        </p:nvSpPr>
        <p:spPr>
          <a:xfrm>
            <a:off x="20154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" name="Shape 289"/>
          <p:cNvSpPr/>
          <p:nvPr/>
        </p:nvSpPr>
        <p:spPr>
          <a:xfrm>
            <a:off x="28182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0" name="Shape 290"/>
          <p:cNvSpPr/>
          <p:nvPr/>
        </p:nvSpPr>
        <p:spPr>
          <a:xfrm>
            <a:off x="4327367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1" name="Shape 291"/>
          <p:cNvSpPr/>
          <p:nvPr/>
        </p:nvSpPr>
        <p:spPr>
          <a:xfrm>
            <a:off x="12126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2" name="Shape 292"/>
          <p:cNvSpPr/>
          <p:nvPr/>
        </p:nvSpPr>
        <p:spPr>
          <a:xfrm>
            <a:off x="20154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3" name="Shape 293"/>
          <p:cNvSpPr/>
          <p:nvPr/>
        </p:nvSpPr>
        <p:spPr>
          <a:xfrm>
            <a:off x="28182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" name="Shape 294"/>
          <p:cNvSpPr/>
          <p:nvPr/>
        </p:nvSpPr>
        <p:spPr>
          <a:xfrm>
            <a:off x="4327367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95" name="Shape 295"/>
          <p:cNvCxnSpPr>
            <a:stCxn id="287" idx="3"/>
            <a:endCxn id="288" idx="1"/>
          </p:cNvCxnSpPr>
          <p:nvPr/>
        </p:nvCxnSpPr>
        <p:spPr>
          <a:xfrm>
            <a:off x="17074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6" name="Shape 296"/>
          <p:cNvCxnSpPr>
            <a:stCxn id="288" idx="3"/>
            <a:endCxn id="289" idx="1"/>
          </p:cNvCxnSpPr>
          <p:nvPr/>
        </p:nvCxnSpPr>
        <p:spPr>
          <a:xfrm>
            <a:off x="25102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7" name="Shape 297"/>
          <p:cNvCxnSpPr/>
          <p:nvPr/>
        </p:nvCxnSpPr>
        <p:spPr>
          <a:xfrm>
            <a:off x="33130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8" name="Shape 298"/>
          <p:cNvCxnSpPr>
            <a:stCxn id="291" idx="3"/>
            <a:endCxn id="292" idx="1"/>
          </p:cNvCxnSpPr>
          <p:nvPr/>
        </p:nvCxnSpPr>
        <p:spPr>
          <a:xfrm>
            <a:off x="17074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9" name="Shape 299"/>
          <p:cNvCxnSpPr>
            <a:stCxn id="292" idx="3"/>
            <a:endCxn id="293" idx="1"/>
          </p:cNvCxnSpPr>
          <p:nvPr/>
        </p:nvCxnSpPr>
        <p:spPr>
          <a:xfrm>
            <a:off x="25102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0" name="Shape 300"/>
          <p:cNvCxnSpPr>
            <a:stCxn id="293" idx="3"/>
            <a:endCxn id="301" idx="1"/>
          </p:cNvCxnSpPr>
          <p:nvPr/>
        </p:nvCxnSpPr>
        <p:spPr>
          <a:xfrm>
            <a:off x="33130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>
            <a:endCxn id="290" idx="1"/>
          </p:cNvCxnSpPr>
          <p:nvPr/>
        </p:nvCxnSpPr>
        <p:spPr>
          <a:xfrm>
            <a:off x="4056567" y="3305433"/>
            <a:ext cx="27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3" name="Shape 303"/>
          <p:cNvCxnSpPr>
            <a:endCxn id="294" idx="1"/>
          </p:cNvCxnSpPr>
          <p:nvPr/>
        </p:nvCxnSpPr>
        <p:spPr>
          <a:xfrm>
            <a:off x="4024967" y="4362267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3621016" y="30580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621000" y="4115667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29300" y="2345167"/>
            <a:ext cx="50480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X:       x2         =          0         ….       \n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72167" y="4813667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X’:       x2         =          x2       …...      \n</a:t>
            </a:r>
          </a:p>
        </p:txBody>
      </p:sp>
      <p:cxnSp>
        <p:nvCxnSpPr>
          <p:cNvPr id="308" name="Shape 308"/>
          <p:cNvCxnSpPr>
            <a:stCxn id="290" idx="3"/>
          </p:cNvCxnSpPr>
          <p:nvPr/>
        </p:nvCxnSpPr>
        <p:spPr>
          <a:xfrm>
            <a:off x="4822167" y="3305433"/>
            <a:ext cx="30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9" name="Shape 309"/>
          <p:cNvCxnSpPr>
            <a:stCxn id="294" idx="3"/>
          </p:cNvCxnSpPr>
          <p:nvPr/>
        </p:nvCxnSpPr>
        <p:spPr>
          <a:xfrm>
            <a:off x="4822167" y="4363067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5131200" y="3027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131200" y="4043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12" name="Shape 312"/>
          <p:cNvCxnSpPr/>
          <p:nvPr/>
        </p:nvCxnSpPr>
        <p:spPr>
          <a:xfrm>
            <a:off x="1456200" y="27440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/>
          <p:nvPr/>
        </p:nvCxnSpPr>
        <p:spPr>
          <a:xfrm>
            <a:off x="22628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/>
          <p:nvPr/>
        </p:nvCxnSpPr>
        <p:spPr>
          <a:xfrm>
            <a:off x="30431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5" name="Shape 315"/>
          <p:cNvCxnSpPr/>
          <p:nvPr/>
        </p:nvCxnSpPr>
        <p:spPr>
          <a:xfrm>
            <a:off x="4574767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6" name="Shape 316"/>
          <p:cNvCxnSpPr/>
          <p:nvPr/>
        </p:nvCxnSpPr>
        <p:spPr>
          <a:xfrm rot="10800000">
            <a:off x="1449833" y="4641228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7" name="Shape 317"/>
          <p:cNvCxnSpPr/>
          <p:nvPr/>
        </p:nvCxnSpPr>
        <p:spPr>
          <a:xfrm rot="10800000">
            <a:off x="22564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rot="10800000">
            <a:off x="30367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9" name="Shape 319"/>
          <p:cNvCxnSpPr/>
          <p:nvPr/>
        </p:nvCxnSpPr>
        <p:spPr>
          <a:xfrm rot="10800000">
            <a:off x="4568400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0" name="Shape 320"/>
          <p:cNvSpPr/>
          <p:nvPr/>
        </p:nvSpPr>
        <p:spPr>
          <a:xfrm>
            <a:off x="70861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1" name="Shape 321"/>
          <p:cNvSpPr/>
          <p:nvPr/>
        </p:nvSpPr>
        <p:spPr>
          <a:xfrm>
            <a:off x="78889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2" name="Shape 322"/>
          <p:cNvSpPr/>
          <p:nvPr/>
        </p:nvSpPr>
        <p:spPr>
          <a:xfrm>
            <a:off x="86917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" name="Shape 323"/>
          <p:cNvSpPr/>
          <p:nvPr/>
        </p:nvSpPr>
        <p:spPr>
          <a:xfrm>
            <a:off x="10810500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24" name="Shape 324"/>
          <p:cNvCxnSpPr>
            <a:stCxn id="320" idx="3"/>
            <a:endCxn id="321" idx="1"/>
          </p:cNvCxnSpPr>
          <p:nvPr/>
        </p:nvCxnSpPr>
        <p:spPr>
          <a:xfrm>
            <a:off x="75809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>
            <a:stCxn id="321" idx="3"/>
            <a:endCxn id="322" idx="1"/>
          </p:cNvCxnSpPr>
          <p:nvPr/>
        </p:nvCxnSpPr>
        <p:spPr>
          <a:xfrm>
            <a:off x="83837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>
            <a:stCxn id="322" idx="3"/>
            <a:endCxn id="327" idx="1"/>
          </p:cNvCxnSpPr>
          <p:nvPr/>
        </p:nvCxnSpPr>
        <p:spPr>
          <a:xfrm>
            <a:off x="918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8" name="Shape 328"/>
          <p:cNvCxnSpPr>
            <a:endCxn id="323" idx="1"/>
          </p:cNvCxnSpPr>
          <p:nvPr/>
        </p:nvCxnSpPr>
        <p:spPr>
          <a:xfrm>
            <a:off x="10508100" y="3781433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9" name="Shape 329"/>
          <p:cNvSpPr txBox="1"/>
          <p:nvPr/>
        </p:nvSpPr>
        <p:spPr>
          <a:xfrm>
            <a:off x="10104133" y="35348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6720333" y="41312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Y:  for         x3        in       range    ….     \n</a:t>
            </a:r>
          </a:p>
        </p:txBody>
      </p:sp>
      <p:cxnSp>
        <p:nvCxnSpPr>
          <p:cNvPr id="331" name="Shape 331"/>
          <p:cNvCxnSpPr>
            <a:stCxn id="323" idx="3"/>
          </p:cNvCxnSpPr>
          <p:nvPr/>
        </p:nvCxnSpPr>
        <p:spPr>
          <a:xfrm>
            <a:off x="11305300" y="3782233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11614333" y="3462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33" name="Shape 333"/>
          <p:cNvCxnSpPr/>
          <p:nvPr/>
        </p:nvCxnSpPr>
        <p:spPr>
          <a:xfrm>
            <a:off x="7323367" y="4032789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4" name="Shape 334"/>
          <p:cNvCxnSpPr/>
          <p:nvPr/>
        </p:nvCxnSpPr>
        <p:spPr>
          <a:xfrm>
            <a:off x="81299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5" name="Shape 335"/>
          <p:cNvCxnSpPr/>
          <p:nvPr/>
        </p:nvCxnSpPr>
        <p:spPr>
          <a:xfrm>
            <a:off x="89102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/>
          <p:nvPr/>
        </p:nvCxnSpPr>
        <p:spPr>
          <a:xfrm>
            <a:off x="11051533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7" name="Shape 337"/>
          <p:cNvSpPr/>
          <p:nvPr/>
        </p:nvSpPr>
        <p:spPr>
          <a:xfrm>
            <a:off x="95045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38" name="Shape 338"/>
          <p:cNvCxnSpPr>
            <a:stCxn id="339" idx="3"/>
            <a:endCxn id="337" idx="1"/>
          </p:cNvCxnSpPr>
          <p:nvPr/>
        </p:nvCxnSpPr>
        <p:spPr>
          <a:xfrm>
            <a:off x="919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0" name="Shape 340"/>
          <p:cNvCxnSpPr>
            <a:stCxn id="337" idx="3"/>
            <a:endCxn id="341" idx="1"/>
          </p:cNvCxnSpPr>
          <p:nvPr/>
        </p:nvCxnSpPr>
        <p:spPr>
          <a:xfrm>
            <a:off x="99993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2" name="Shape 342"/>
          <p:cNvCxnSpPr/>
          <p:nvPr/>
        </p:nvCxnSpPr>
        <p:spPr>
          <a:xfrm>
            <a:off x="97230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3" name="Shape 343"/>
          <p:cNvSpPr txBox="1"/>
          <p:nvPr/>
        </p:nvSpPr>
        <p:spPr>
          <a:xfrm>
            <a:off x="7029000" y="28999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&lt;s&gt;      for         x3         in        ...       :</a:t>
            </a:r>
          </a:p>
        </p:txBody>
      </p:sp>
      <p:cxnSp>
        <p:nvCxnSpPr>
          <p:cNvPr id="344" name="Shape 344"/>
          <p:cNvCxnSpPr/>
          <p:nvPr/>
        </p:nvCxnSpPr>
        <p:spPr>
          <a:xfrm>
            <a:off x="7323367" y="329802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5" name="Shape 345"/>
          <p:cNvCxnSpPr/>
          <p:nvPr/>
        </p:nvCxnSpPr>
        <p:spPr>
          <a:xfrm>
            <a:off x="81299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6" name="Shape 346"/>
          <p:cNvCxnSpPr/>
          <p:nvPr/>
        </p:nvCxnSpPr>
        <p:spPr>
          <a:xfrm>
            <a:off x="89102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7" name="Shape 347"/>
          <p:cNvCxnSpPr/>
          <p:nvPr/>
        </p:nvCxnSpPr>
        <p:spPr>
          <a:xfrm>
            <a:off x="11051533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8" name="Shape 348"/>
          <p:cNvCxnSpPr/>
          <p:nvPr/>
        </p:nvCxnSpPr>
        <p:spPr>
          <a:xfrm>
            <a:off x="97230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9" name="Shape 349"/>
          <p:cNvSpPr txBox="1"/>
          <p:nvPr/>
        </p:nvSpPr>
        <p:spPr>
          <a:xfrm>
            <a:off x="5562800" y="3045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562800" y="4061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sp>
        <p:nvSpPr>
          <p:cNvPr id="351" name="Shape 351"/>
          <p:cNvSpPr/>
          <p:nvPr/>
        </p:nvSpPr>
        <p:spPr>
          <a:xfrm>
            <a:off x="6181733" y="3498233"/>
            <a:ext cx="101600" cy="567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52" name="Shape 352"/>
          <p:cNvCxnSpPr>
            <a:endCxn id="351" idx="1"/>
          </p:cNvCxnSpPr>
          <p:nvPr/>
        </p:nvCxnSpPr>
        <p:spPr>
          <a:xfrm>
            <a:off x="5894933" y="3374233"/>
            <a:ext cx="286800" cy="40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3" name="Shape 353"/>
          <p:cNvCxnSpPr>
            <a:stCxn id="350" idx="2"/>
            <a:endCxn id="351" idx="1"/>
          </p:cNvCxnSpPr>
          <p:nvPr/>
        </p:nvCxnSpPr>
        <p:spPr>
          <a:xfrm rot="10800000" flipH="1">
            <a:off x="5880200" y="3781800"/>
            <a:ext cx="301600" cy="46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4" name="Shape 354"/>
          <p:cNvCxnSpPr>
            <a:stCxn id="351" idx="3"/>
            <a:endCxn id="320" idx="1"/>
          </p:cNvCxnSpPr>
          <p:nvPr/>
        </p:nvCxnSpPr>
        <p:spPr>
          <a:xfrm>
            <a:off x="6283333" y="3781833"/>
            <a:ext cx="802800" cy="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5" name="Shape 355"/>
          <p:cNvSpPr txBox="1"/>
          <p:nvPr/>
        </p:nvSpPr>
        <p:spPr>
          <a:xfrm>
            <a:off x="6477200" y="3248600"/>
            <a:ext cx="634800" cy="43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726167" y="1847100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ENCODING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6072667" y="2428016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404150666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Probability of Candidate</a:t>
            </a:r>
          </a:p>
        </p:txBody>
      </p:sp>
      <p:sp>
        <p:nvSpPr>
          <p:cNvPr id="363" name="Shape 363"/>
          <p:cNvSpPr/>
          <p:nvPr/>
        </p:nvSpPr>
        <p:spPr>
          <a:xfrm>
            <a:off x="12126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Shape 364"/>
          <p:cNvSpPr/>
          <p:nvPr/>
        </p:nvSpPr>
        <p:spPr>
          <a:xfrm>
            <a:off x="20154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5" name="Shape 365"/>
          <p:cNvSpPr/>
          <p:nvPr/>
        </p:nvSpPr>
        <p:spPr>
          <a:xfrm>
            <a:off x="28182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6" name="Shape 366"/>
          <p:cNvSpPr/>
          <p:nvPr/>
        </p:nvSpPr>
        <p:spPr>
          <a:xfrm>
            <a:off x="4327367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" name="Shape 367"/>
          <p:cNvSpPr/>
          <p:nvPr/>
        </p:nvSpPr>
        <p:spPr>
          <a:xfrm>
            <a:off x="12126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Shape 368"/>
          <p:cNvSpPr/>
          <p:nvPr/>
        </p:nvSpPr>
        <p:spPr>
          <a:xfrm>
            <a:off x="20154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9" name="Shape 369"/>
          <p:cNvSpPr/>
          <p:nvPr/>
        </p:nvSpPr>
        <p:spPr>
          <a:xfrm>
            <a:off x="28182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" name="Shape 370"/>
          <p:cNvSpPr/>
          <p:nvPr/>
        </p:nvSpPr>
        <p:spPr>
          <a:xfrm>
            <a:off x="4327367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71" name="Shape 371"/>
          <p:cNvCxnSpPr>
            <a:stCxn id="363" idx="3"/>
            <a:endCxn id="364" idx="1"/>
          </p:cNvCxnSpPr>
          <p:nvPr/>
        </p:nvCxnSpPr>
        <p:spPr>
          <a:xfrm>
            <a:off x="17074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2" name="Shape 372"/>
          <p:cNvCxnSpPr>
            <a:stCxn id="364" idx="3"/>
            <a:endCxn id="365" idx="1"/>
          </p:cNvCxnSpPr>
          <p:nvPr/>
        </p:nvCxnSpPr>
        <p:spPr>
          <a:xfrm>
            <a:off x="25102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3" name="Shape 373"/>
          <p:cNvCxnSpPr/>
          <p:nvPr/>
        </p:nvCxnSpPr>
        <p:spPr>
          <a:xfrm>
            <a:off x="33130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4" name="Shape 374"/>
          <p:cNvCxnSpPr>
            <a:stCxn id="367" idx="3"/>
            <a:endCxn id="368" idx="1"/>
          </p:cNvCxnSpPr>
          <p:nvPr/>
        </p:nvCxnSpPr>
        <p:spPr>
          <a:xfrm>
            <a:off x="17074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5" name="Shape 375"/>
          <p:cNvCxnSpPr>
            <a:stCxn id="368" idx="3"/>
            <a:endCxn id="369" idx="1"/>
          </p:cNvCxnSpPr>
          <p:nvPr/>
        </p:nvCxnSpPr>
        <p:spPr>
          <a:xfrm>
            <a:off x="25102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6" name="Shape 376"/>
          <p:cNvCxnSpPr>
            <a:stCxn id="369" idx="3"/>
            <a:endCxn id="377" idx="1"/>
          </p:cNvCxnSpPr>
          <p:nvPr/>
        </p:nvCxnSpPr>
        <p:spPr>
          <a:xfrm>
            <a:off x="33130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8" name="Shape 378"/>
          <p:cNvCxnSpPr>
            <a:endCxn id="366" idx="1"/>
          </p:cNvCxnSpPr>
          <p:nvPr/>
        </p:nvCxnSpPr>
        <p:spPr>
          <a:xfrm>
            <a:off x="4056567" y="3305433"/>
            <a:ext cx="27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9" name="Shape 379"/>
          <p:cNvCxnSpPr>
            <a:endCxn id="370" idx="1"/>
          </p:cNvCxnSpPr>
          <p:nvPr/>
        </p:nvCxnSpPr>
        <p:spPr>
          <a:xfrm>
            <a:off x="4024967" y="4362267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0" name="Shape 380"/>
          <p:cNvSpPr txBox="1"/>
          <p:nvPr/>
        </p:nvSpPr>
        <p:spPr>
          <a:xfrm>
            <a:off x="3621016" y="30580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3621000" y="4115667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29300" y="2345167"/>
            <a:ext cx="50480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X:       x2         =          0         ….       \n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472167" y="4813667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X’:       x2         =          x2       …...      \n</a:t>
            </a:r>
          </a:p>
        </p:txBody>
      </p:sp>
      <p:cxnSp>
        <p:nvCxnSpPr>
          <p:cNvPr id="384" name="Shape 384"/>
          <p:cNvCxnSpPr>
            <a:stCxn id="366" idx="3"/>
          </p:cNvCxnSpPr>
          <p:nvPr/>
        </p:nvCxnSpPr>
        <p:spPr>
          <a:xfrm>
            <a:off x="4822167" y="3305433"/>
            <a:ext cx="30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5" name="Shape 385"/>
          <p:cNvCxnSpPr>
            <a:stCxn id="370" idx="3"/>
          </p:cNvCxnSpPr>
          <p:nvPr/>
        </p:nvCxnSpPr>
        <p:spPr>
          <a:xfrm>
            <a:off x="4822167" y="4363067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6" name="Shape 386"/>
          <p:cNvSpPr txBox="1"/>
          <p:nvPr/>
        </p:nvSpPr>
        <p:spPr>
          <a:xfrm>
            <a:off x="5131200" y="3027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5131200" y="4043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1456200" y="27440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9" name="Shape 389"/>
          <p:cNvCxnSpPr/>
          <p:nvPr/>
        </p:nvCxnSpPr>
        <p:spPr>
          <a:xfrm>
            <a:off x="22628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30431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1" name="Shape 391"/>
          <p:cNvCxnSpPr/>
          <p:nvPr/>
        </p:nvCxnSpPr>
        <p:spPr>
          <a:xfrm>
            <a:off x="4574767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2" name="Shape 392"/>
          <p:cNvCxnSpPr/>
          <p:nvPr/>
        </p:nvCxnSpPr>
        <p:spPr>
          <a:xfrm rot="10800000">
            <a:off x="1449833" y="4641228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3" name="Shape 393"/>
          <p:cNvCxnSpPr/>
          <p:nvPr/>
        </p:nvCxnSpPr>
        <p:spPr>
          <a:xfrm rot="10800000">
            <a:off x="22564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4" name="Shape 394"/>
          <p:cNvCxnSpPr/>
          <p:nvPr/>
        </p:nvCxnSpPr>
        <p:spPr>
          <a:xfrm rot="10800000">
            <a:off x="30367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5" name="Shape 395"/>
          <p:cNvCxnSpPr/>
          <p:nvPr/>
        </p:nvCxnSpPr>
        <p:spPr>
          <a:xfrm rot="10800000">
            <a:off x="4568400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6" name="Shape 396"/>
          <p:cNvSpPr/>
          <p:nvPr/>
        </p:nvSpPr>
        <p:spPr>
          <a:xfrm>
            <a:off x="70861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7" name="Shape 397"/>
          <p:cNvSpPr/>
          <p:nvPr/>
        </p:nvSpPr>
        <p:spPr>
          <a:xfrm>
            <a:off x="78889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8" name="Shape 398"/>
          <p:cNvSpPr/>
          <p:nvPr/>
        </p:nvSpPr>
        <p:spPr>
          <a:xfrm>
            <a:off x="86917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9" name="Shape 399"/>
          <p:cNvSpPr/>
          <p:nvPr/>
        </p:nvSpPr>
        <p:spPr>
          <a:xfrm>
            <a:off x="10810500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00" name="Shape 400"/>
          <p:cNvCxnSpPr>
            <a:stCxn id="396" idx="3"/>
            <a:endCxn id="397" idx="1"/>
          </p:cNvCxnSpPr>
          <p:nvPr/>
        </p:nvCxnSpPr>
        <p:spPr>
          <a:xfrm>
            <a:off x="75809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1" name="Shape 401"/>
          <p:cNvCxnSpPr>
            <a:stCxn id="397" idx="3"/>
            <a:endCxn id="398" idx="1"/>
          </p:cNvCxnSpPr>
          <p:nvPr/>
        </p:nvCxnSpPr>
        <p:spPr>
          <a:xfrm>
            <a:off x="83837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2" name="Shape 402"/>
          <p:cNvCxnSpPr>
            <a:stCxn id="398" idx="3"/>
            <a:endCxn id="403" idx="1"/>
          </p:cNvCxnSpPr>
          <p:nvPr/>
        </p:nvCxnSpPr>
        <p:spPr>
          <a:xfrm>
            <a:off x="918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4" name="Shape 404"/>
          <p:cNvCxnSpPr>
            <a:endCxn id="399" idx="1"/>
          </p:cNvCxnSpPr>
          <p:nvPr/>
        </p:nvCxnSpPr>
        <p:spPr>
          <a:xfrm>
            <a:off x="10508100" y="3781433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5" name="Shape 405"/>
          <p:cNvSpPr txBox="1"/>
          <p:nvPr/>
        </p:nvSpPr>
        <p:spPr>
          <a:xfrm>
            <a:off x="10104133" y="35348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6720333" y="41312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Y:  for         x3        in       range    ….     \n</a:t>
            </a:r>
          </a:p>
        </p:txBody>
      </p:sp>
      <p:cxnSp>
        <p:nvCxnSpPr>
          <p:cNvPr id="407" name="Shape 407"/>
          <p:cNvCxnSpPr>
            <a:stCxn id="399" idx="3"/>
          </p:cNvCxnSpPr>
          <p:nvPr/>
        </p:nvCxnSpPr>
        <p:spPr>
          <a:xfrm>
            <a:off x="11305300" y="3782233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8" name="Shape 408"/>
          <p:cNvSpPr txBox="1"/>
          <p:nvPr/>
        </p:nvSpPr>
        <p:spPr>
          <a:xfrm>
            <a:off x="11614333" y="3462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409" name="Shape 409"/>
          <p:cNvCxnSpPr/>
          <p:nvPr/>
        </p:nvCxnSpPr>
        <p:spPr>
          <a:xfrm>
            <a:off x="7323367" y="4032789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0" name="Shape 410"/>
          <p:cNvCxnSpPr/>
          <p:nvPr/>
        </p:nvCxnSpPr>
        <p:spPr>
          <a:xfrm>
            <a:off x="81299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/>
          <p:nvPr/>
        </p:nvCxnSpPr>
        <p:spPr>
          <a:xfrm>
            <a:off x="89102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2" name="Shape 412"/>
          <p:cNvCxnSpPr/>
          <p:nvPr/>
        </p:nvCxnSpPr>
        <p:spPr>
          <a:xfrm>
            <a:off x="11051533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/>
          <p:nvPr/>
        </p:nvSpPr>
        <p:spPr>
          <a:xfrm>
            <a:off x="95045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14" name="Shape 414"/>
          <p:cNvCxnSpPr>
            <a:stCxn id="415" idx="3"/>
            <a:endCxn id="413" idx="1"/>
          </p:cNvCxnSpPr>
          <p:nvPr/>
        </p:nvCxnSpPr>
        <p:spPr>
          <a:xfrm>
            <a:off x="919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6" name="Shape 416"/>
          <p:cNvCxnSpPr>
            <a:stCxn id="413" idx="3"/>
            <a:endCxn id="417" idx="1"/>
          </p:cNvCxnSpPr>
          <p:nvPr/>
        </p:nvCxnSpPr>
        <p:spPr>
          <a:xfrm>
            <a:off x="99993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97230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7029000" y="28999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&lt;s&gt;      for         x3         in        ...       :</a:t>
            </a:r>
          </a:p>
        </p:txBody>
      </p:sp>
      <p:cxnSp>
        <p:nvCxnSpPr>
          <p:cNvPr id="420" name="Shape 420"/>
          <p:cNvCxnSpPr/>
          <p:nvPr/>
        </p:nvCxnSpPr>
        <p:spPr>
          <a:xfrm>
            <a:off x="7323367" y="329802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1" name="Shape 421"/>
          <p:cNvCxnSpPr/>
          <p:nvPr/>
        </p:nvCxnSpPr>
        <p:spPr>
          <a:xfrm>
            <a:off x="81299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2" name="Shape 422"/>
          <p:cNvCxnSpPr/>
          <p:nvPr/>
        </p:nvCxnSpPr>
        <p:spPr>
          <a:xfrm>
            <a:off x="89102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3" name="Shape 423"/>
          <p:cNvCxnSpPr/>
          <p:nvPr/>
        </p:nvCxnSpPr>
        <p:spPr>
          <a:xfrm>
            <a:off x="11051533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4" name="Shape 424"/>
          <p:cNvCxnSpPr/>
          <p:nvPr/>
        </p:nvCxnSpPr>
        <p:spPr>
          <a:xfrm>
            <a:off x="97230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5" name="Shape 425"/>
          <p:cNvSpPr txBox="1"/>
          <p:nvPr/>
        </p:nvSpPr>
        <p:spPr>
          <a:xfrm>
            <a:off x="5562800" y="3045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5562800" y="4061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sp>
        <p:nvSpPr>
          <p:cNvPr id="427" name="Shape 427"/>
          <p:cNvSpPr/>
          <p:nvPr/>
        </p:nvSpPr>
        <p:spPr>
          <a:xfrm>
            <a:off x="6181733" y="3498233"/>
            <a:ext cx="101600" cy="567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28" name="Shape 428"/>
          <p:cNvCxnSpPr>
            <a:endCxn id="427" idx="1"/>
          </p:cNvCxnSpPr>
          <p:nvPr/>
        </p:nvCxnSpPr>
        <p:spPr>
          <a:xfrm>
            <a:off x="5894933" y="3374233"/>
            <a:ext cx="286800" cy="40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9" name="Shape 429"/>
          <p:cNvCxnSpPr>
            <a:stCxn id="426" idx="2"/>
            <a:endCxn id="427" idx="1"/>
          </p:cNvCxnSpPr>
          <p:nvPr/>
        </p:nvCxnSpPr>
        <p:spPr>
          <a:xfrm rot="10800000" flipH="1">
            <a:off x="5880200" y="3781800"/>
            <a:ext cx="301600" cy="46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0" name="Shape 430"/>
          <p:cNvCxnSpPr>
            <a:stCxn id="427" idx="3"/>
            <a:endCxn id="396" idx="1"/>
          </p:cNvCxnSpPr>
          <p:nvPr/>
        </p:nvCxnSpPr>
        <p:spPr>
          <a:xfrm>
            <a:off x="6283333" y="3781833"/>
            <a:ext cx="802800" cy="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1" name="Shape 431"/>
          <p:cNvSpPr txBox="1"/>
          <p:nvPr/>
        </p:nvSpPr>
        <p:spPr>
          <a:xfrm>
            <a:off x="6477200" y="3248600"/>
            <a:ext cx="634800" cy="43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726167" y="1847100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ENCODING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072667" y="2428016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DECODING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66100" y="5493833"/>
            <a:ext cx="11048400" cy="82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Pr(for x3 in … \n | X, X’) = Pr(for x3 in … \n | v_y) = Pr(for | v_y, &lt;s&gt;) * Pr(x3 | v_y, &lt;s&gt;, for) * ... </a:t>
            </a:r>
          </a:p>
        </p:txBody>
      </p:sp>
    </p:spTree>
    <p:extLst>
      <p:ext uri="{BB962C8B-B14F-4D97-AF65-F5344CB8AC3E}">
        <p14:creationId xmlns:p14="http://schemas.microsoft.com/office/powerpoint/2010/main" val="3109718296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Experiments</a:t>
            </a:r>
          </a:p>
        </p:txBody>
      </p:sp>
      <p:graphicFrame>
        <p:nvGraphicFramePr>
          <p:cNvPr id="440" name="Shape 440"/>
          <p:cNvGraphicFramePr/>
          <p:nvPr>
            <p:extLst/>
          </p:nvPr>
        </p:nvGraphicFramePr>
        <p:xfrm>
          <a:off x="539087" y="1790619"/>
          <a:ext cx="11237313" cy="4331967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63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4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9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8683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Benchmarks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training_raw_n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trianing_filtered_n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testing_n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filterd_score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raw_score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computeDeriv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1256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912 (0.726)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295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23/142 = 0.162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23/295 = 0.078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computeRoot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1611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1185 (0.735)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101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12/58 = 0.207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12/101 = 0.119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evaluatePoly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2304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1881 (0.816)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117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38/54 = 0.703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38/117 = 0.324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83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oddTuples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8720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6903 (0.791)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2009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491/957 = 0.513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491/2009 = 0.244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5964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51672" y="2544096"/>
            <a:ext cx="2905432" cy="26473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634970" y="2915759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271126" y="4132006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97011" y="3827207"/>
            <a:ext cx="18435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171437" y="2162867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6399243" y="4841379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337925" y="2466666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342011" y="1871994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123030" y="5078201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143621" y="5155630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363303" y="2993188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38415" y="4735957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807960" y="3191292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661365" y="3790333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075885" y="3191291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787018" y="4488492"/>
            <a:ext cx="18435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View of PBE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285269"/>
                <a:ext cx="9761306" cy="2891694"/>
              </a:xfrm>
            </p:spPr>
            <p:txBody>
              <a:bodyPr/>
              <a:lstStyle/>
              <a:p>
                <a:r>
                  <a:rPr lang="en-US" dirty="0" smtClean="0"/>
                  <a:t>Find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given the evidence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285269"/>
                <a:ext cx="9761306" cy="2891694"/>
              </a:xfrm>
              <a:blipFill>
                <a:blip r:embed="rId2"/>
                <a:stretch>
                  <a:fillRect t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494" y="4269938"/>
                <a:ext cx="8797729" cy="1585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𝑒𝑣𝑖𝑑𝑒𝑛𝑐𝑒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𝑒𝑣𝑖𝑑𝑒𝑛𝑐𝑒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4269938"/>
                <a:ext cx="8797729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3001" y="6176963"/>
                <a:ext cx="66395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WARNING: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better not be zero!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01" y="6176963"/>
                <a:ext cx="6639575" cy="523220"/>
              </a:xfrm>
              <a:prstGeom prst="rect">
                <a:avLst/>
              </a:prstGeom>
              <a:blipFill>
                <a:blip r:embed="rId6"/>
                <a:stretch>
                  <a:fillRect l="-1835" t="-10465" r="-9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68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Perfectly captured I/O examples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a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this reduces to finding any function that works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7742284" y="186166"/>
                <a:ext cx="3723306" cy="1713815"/>
              </a:xfrm>
              <a:prstGeom prst="wedgeRoundRectCallout">
                <a:avLst>
                  <a:gd name="adj1" fmla="val -36862"/>
                  <a:gd name="adj2" fmla="val 756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a normalization constant, crucial for making sure these are probabilities, but unimportant from the point of view of </a:t>
                </a:r>
                <a:r>
                  <a:rPr lang="en-US" dirty="0" err="1" smtClean="0"/>
                  <a:t>optimiziation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84" y="186166"/>
                <a:ext cx="3723306" cy="1713815"/>
              </a:xfrm>
              <a:prstGeom prst="wedgeRoundRectCallout">
                <a:avLst>
                  <a:gd name="adj1" fmla="val -36862"/>
                  <a:gd name="adj2" fmla="val 7562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2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 we have been using a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𝑏𝑒𝑙𝑜𝑛𝑔𝑠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𝑝𝑟𝑜𝑔𝑟𝑎𝑚𝑠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Shortest programs are better than longer programs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𝑙𝑒𝑛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𝑏𝑒𝑙𝑜𝑛𝑔𝑠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𝑝𝑟𝑜𝑔𝑟𝑎𝑚𝑠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Could we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18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Problem is hopelessly underspecified</a:t>
                </a:r>
              </a:p>
              <a:p>
                <a:pPr lvl="1"/>
                <a:r>
                  <a:rPr lang="en-US" dirty="0" smtClean="0"/>
                  <a:t>Many semantically distinct programs can satisfy the examples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𝑖𝑜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𝑜𝑢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l="-1270" t="-10000" r="-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7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10393264" cy="4351338"/>
              </a:xfrm>
            </p:spPr>
            <p:txBody>
              <a:bodyPr/>
              <a:lstStyle/>
              <a:p>
                <a:r>
                  <a:rPr lang="en-US" dirty="0" smtClean="0"/>
                  <a:t>Imperfectly captured independent I/O examples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the purposes of maximizing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ignored if all inputs are equally likely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10393264" cy="4351338"/>
              </a:xfrm>
              <a:blipFill>
                <a:blip r:embed="rId3"/>
                <a:stretch>
                  <a:fillRect t="-4202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215" y="451469"/>
            <a:ext cx="2903881" cy="7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79227</TotalTime>
  <Words>1088</Words>
  <Application>Microsoft Office PowerPoint</Application>
  <PresentationFormat>Widescreen</PresentationFormat>
  <Paragraphs>276</Paragraphs>
  <Slides>44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Berlin Sans FB</vt:lpstr>
      <vt:lpstr>Calibri</vt:lpstr>
      <vt:lpstr>Cambria Math</vt:lpstr>
      <vt:lpstr>office theme</vt:lpstr>
      <vt:lpstr>Lecture 20 Quantitative Reasoning and a Bayesian View of Synthesis</vt:lpstr>
      <vt:lpstr>Bayes Theorem</vt:lpstr>
      <vt:lpstr>Programming by Example</vt:lpstr>
      <vt:lpstr>Bayesian View of PBE</vt:lpstr>
      <vt:lpstr>Bayesian View of PBE</vt:lpstr>
      <vt:lpstr>P(evidence | f)</vt:lpstr>
      <vt:lpstr>P(f)</vt:lpstr>
      <vt:lpstr>Programming by Example</vt:lpstr>
      <vt:lpstr>P(evidence | f)</vt:lpstr>
      <vt:lpstr>Learning from noisy data</vt:lpstr>
      <vt:lpstr>Off-by-one Errors</vt:lpstr>
      <vt:lpstr>Off-by-one Errors</vt:lpstr>
      <vt:lpstr>Non-uniform P(f)</vt:lpstr>
      <vt:lpstr>Learning to Infer Graphics Programs from Hand-Drawn Images</vt:lpstr>
      <vt:lpstr>From images to programs</vt:lpstr>
      <vt:lpstr>Why? Correcting errors in perception</vt:lpstr>
      <vt:lpstr>Unsupervised learning</vt:lpstr>
      <vt:lpstr>Unsupervized learning</vt:lpstr>
      <vt:lpstr>Unsupervised learning</vt:lpstr>
      <vt:lpstr>Maximum Likelihood vs Sampling</vt:lpstr>
      <vt:lpstr>Isn’t there a whole field looking into this?</vt:lpstr>
      <vt:lpstr>Maximum Likelihood</vt:lpstr>
      <vt:lpstr>Visual Concept Learning</vt:lpstr>
      <vt:lpstr>Visual Concept Learning</vt:lpstr>
      <vt:lpstr>Does it work?</vt:lpstr>
      <vt:lpstr>Morphological Rule Learning</vt:lpstr>
      <vt:lpstr>Unsupervised learning</vt:lpstr>
      <vt:lpstr>Synthesis time</vt:lpstr>
      <vt:lpstr>RANSAC</vt:lpstr>
      <vt:lpstr>RANSAC</vt:lpstr>
      <vt:lpstr>Precision with # of iterations</vt:lpstr>
      <vt:lpstr>State of the art</vt:lpstr>
      <vt:lpstr>Learning program distributions</vt:lpstr>
      <vt:lpstr>Program Correction</vt:lpstr>
      <vt:lpstr>Skipgrams</vt:lpstr>
      <vt:lpstr>Program statements as skipgrams</vt:lpstr>
      <vt:lpstr>Correction as a regeneration proccess</vt:lpstr>
      <vt:lpstr>Replacement Insertion Deletion</vt:lpstr>
      <vt:lpstr>Space of edits </vt:lpstr>
      <vt:lpstr>Seq2seq modeling</vt:lpstr>
      <vt:lpstr>Modifying Seq2Seq for candidate generation</vt:lpstr>
      <vt:lpstr>Probability of Candidate</vt:lpstr>
      <vt:lpstr>Experiments</vt:lpstr>
      <vt:lpstr>RANSAC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838</cp:revision>
  <cp:lastPrinted>2015-02-26T04:09:31Z</cp:lastPrinted>
  <dcterms:created xsi:type="dcterms:W3CDTF">2014-09-23T19:26:18Z</dcterms:created>
  <dcterms:modified xsi:type="dcterms:W3CDTF">2018-11-16T20:37:02Z</dcterms:modified>
</cp:coreProperties>
</file>