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336" r:id="rId2"/>
    <p:sldId id="366" r:id="rId3"/>
    <p:sldId id="381" r:id="rId4"/>
    <p:sldId id="382" r:id="rId5"/>
    <p:sldId id="383" r:id="rId6"/>
    <p:sldId id="384" r:id="rId7"/>
    <p:sldId id="414" r:id="rId8"/>
    <p:sldId id="385" r:id="rId9"/>
    <p:sldId id="387" r:id="rId10"/>
    <p:sldId id="389" r:id="rId11"/>
    <p:sldId id="390" r:id="rId12"/>
    <p:sldId id="392" r:id="rId13"/>
    <p:sldId id="391" r:id="rId14"/>
    <p:sldId id="393" r:id="rId15"/>
    <p:sldId id="394" r:id="rId16"/>
    <p:sldId id="395" r:id="rId17"/>
    <p:sldId id="396" r:id="rId18"/>
    <p:sldId id="397" r:id="rId19"/>
    <p:sldId id="398" r:id="rId20"/>
    <p:sldId id="388" r:id="rId21"/>
    <p:sldId id="399" r:id="rId22"/>
    <p:sldId id="400" r:id="rId23"/>
    <p:sldId id="401" r:id="rId24"/>
    <p:sldId id="402" r:id="rId25"/>
    <p:sldId id="403" r:id="rId26"/>
    <p:sldId id="410" r:id="rId27"/>
    <p:sldId id="411" r:id="rId28"/>
    <p:sldId id="404" r:id="rId29"/>
    <p:sldId id="405" r:id="rId30"/>
    <p:sldId id="406" r:id="rId31"/>
    <p:sldId id="408" r:id="rId32"/>
    <p:sldId id="409" r:id="rId3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909"/>
    <a:srgbClr val="080F0B"/>
    <a:srgbClr val="CA703B"/>
    <a:srgbClr val="CFE5C9"/>
    <a:srgbClr val="9AC890"/>
    <a:srgbClr val="C7CEFF"/>
    <a:srgbClr val="7F8AFF"/>
    <a:srgbClr val="FFFFFF"/>
    <a:srgbClr val="000000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84761" autoAdjust="0"/>
  </p:normalViewPr>
  <p:slideViewPr>
    <p:cSldViewPr snapToGrid="0">
      <p:cViewPr varScale="1">
        <p:scale>
          <a:sx n="87" d="100"/>
          <a:sy n="87" d="100"/>
        </p:scale>
        <p:origin x="3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Relationship Id="rId10" Type="http://schemas.openxmlformats.org/officeDocument/2006/relationships/image" Target="../media/image300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5" Type="http://schemas.openxmlformats.org/officeDocument/2006/relationships/image" Target="../media/image180.png"/><Relationship Id="rId10" Type="http://schemas.openxmlformats.org/officeDocument/2006/relationships/image" Target="../media/image300.png"/><Relationship Id="rId9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21</a:t>
            </a:r>
            <a:br>
              <a:rPr lang="en-US" dirty="0" smtClean="0"/>
            </a:br>
            <a:r>
              <a:rPr lang="en-US" dirty="0" smtClean="0"/>
              <a:t>Synthesizing under a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158782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>
          <a:xfrm>
            <a:off x="1938167" y="2567986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More permissive, allows all correct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but also some incorrect ones.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blipFill>
                <a:blip r:embed="rId3"/>
                <a:stretch>
                  <a:fillRect l="-1456" t="-4717" r="-3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blipFill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01165" y="1368284"/>
                <a:ext cx="519597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65" y="1368284"/>
                <a:ext cx="5195974" cy="509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8404920" y="2064242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144212" y="4785532"/>
                <a:ext cx="3309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212" y="4785532"/>
                <a:ext cx="3309880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wn Arrow 18"/>
          <p:cNvSpPr/>
          <p:nvPr/>
        </p:nvSpPr>
        <p:spPr>
          <a:xfrm>
            <a:off x="8404920" y="3794715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15767" y="3033106"/>
                <a:ext cx="5766771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767" y="3033106"/>
                <a:ext cx="5766771" cy="509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355892" y="3585203"/>
                <a:ext cx="267914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Works if we can ensure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only contains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that satisfy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892" y="3585203"/>
                <a:ext cx="2679145" cy="1200329"/>
              </a:xfrm>
              <a:prstGeom prst="rect">
                <a:avLst/>
              </a:prstGeom>
              <a:blipFill>
                <a:blip r:embed="rId8"/>
                <a:stretch>
                  <a:fillRect l="-2050" t="-2538" b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230908" y="6163785"/>
                <a:ext cx="3008965" cy="653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908" y="6163785"/>
                <a:ext cx="3008965" cy="653320"/>
              </a:xfrm>
              <a:prstGeom prst="rect">
                <a:avLst/>
              </a:prstGeom>
              <a:blipFill>
                <a:blip r:embed="rId9"/>
                <a:stretch>
                  <a:fillRect b="-5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own Arrow 14"/>
          <p:cNvSpPr/>
          <p:nvPr/>
        </p:nvSpPr>
        <p:spPr>
          <a:xfrm>
            <a:off x="8404919" y="5370112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1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55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7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endCxn id="6" idx="0"/>
          </p:cNvCxnSpPr>
          <p:nvPr/>
        </p:nvCxnSpPr>
        <p:spPr>
          <a:xfrm>
            <a:off x="9479037" y="4086967"/>
            <a:ext cx="0" cy="136999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606669" y="42653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  <a:blipFill>
                <a:blip r:embed="rId9"/>
                <a:stretch>
                  <a:fillRect l="-3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Elbow Connector 22"/>
          <p:cNvCxnSpPr>
            <a:stCxn id="6" idx="1"/>
            <a:endCxn id="11" idx="4"/>
          </p:cNvCxnSpPr>
          <p:nvPr/>
        </p:nvCxnSpPr>
        <p:spPr>
          <a:xfrm rot="10800000">
            <a:off x="2079812" y="4537875"/>
            <a:ext cx="6630654" cy="128320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43953" y="4492155"/>
            <a:ext cx="7171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 descr=" 148"/>
              <p:cNvSpPr txBox="1"/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9" name="TextBox 2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5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endCxn id="3" idx="0"/>
          </p:cNvCxnSpPr>
          <p:nvPr/>
        </p:nvCxnSpPr>
        <p:spPr>
          <a:xfrm>
            <a:off x="1691342" y="4380753"/>
            <a:ext cx="8994" cy="170657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endCxn id="6" idx="0"/>
          </p:cNvCxnSpPr>
          <p:nvPr/>
        </p:nvCxnSpPr>
        <p:spPr>
          <a:xfrm>
            <a:off x="9479037" y="4086967"/>
            <a:ext cx="0" cy="136999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606669" y="42653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  <a:blipFill>
                <a:blip r:embed="rId9"/>
                <a:stretch>
                  <a:fillRect l="-3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Elbow Connector 22"/>
          <p:cNvCxnSpPr>
            <a:stCxn id="6" idx="1"/>
            <a:endCxn id="11" idx="4"/>
          </p:cNvCxnSpPr>
          <p:nvPr/>
        </p:nvCxnSpPr>
        <p:spPr>
          <a:xfrm rot="10800000">
            <a:off x="2079812" y="4537875"/>
            <a:ext cx="6630654" cy="128320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43953" y="4492155"/>
            <a:ext cx="7171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 descr=" 148"/>
              <p:cNvSpPr txBox="1"/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9" name="TextBox 2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6444" y="474662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4540" y="6087323"/>
                <a:ext cx="891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𝒃𝒆𝒔𝒕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540" y="6087323"/>
                <a:ext cx="891591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0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2958182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expr =  expr +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–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*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2958182" cy="2246769"/>
              </a:xfrm>
              <a:prstGeom prst="rect">
                <a:avLst/>
              </a:prstGeom>
              <a:blipFill>
                <a:blip r:embed="rId2"/>
                <a:stretch>
                  <a:fillRect l="-4330" t="-2439" r="-2887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3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4517583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expr =  expr + expr       	0.1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– expr	0.1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* expr	0.05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0.25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		0.5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4517583" cy="2246769"/>
              </a:xfrm>
              <a:prstGeom prst="rect">
                <a:avLst/>
              </a:prstGeom>
              <a:blipFill>
                <a:blip r:embed="rId2"/>
                <a:stretch>
                  <a:fillRect l="-2834" t="-2439" r="-1484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333130" y="1733177"/>
            <a:ext cx="1230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P(expr)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85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920" y="320382"/>
            <a:ext cx="3683082" cy="238098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38950" y="2605932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61001" y="323985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1231" y="327529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499776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493619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326956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027952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3"/>
            <a:endCxn id="9" idx="7"/>
          </p:cNvCxnSpPr>
          <p:nvPr/>
        </p:nvCxnSpPr>
        <p:spPr>
          <a:xfrm flipH="1">
            <a:off x="1749737" y="3525258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0" idx="0"/>
          </p:cNvCxnSpPr>
          <p:nvPr/>
        </p:nvCxnSpPr>
        <p:spPr>
          <a:xfrm>
            <a:off x="2531192" y="3525258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1" idx="0"/>
          </p:cNvCxnSpPr>
          <p:nvPr/>
        </p:nvCxnSpPr>
        <p:spPr>
          <a:xfrm flipH="1">
            <a:off x="3473380" y="3532698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5"/>
            <a:endCxn id="12" idx="0"/>
          </p:cNvCxnSpPr>
          <p:nvPr/>
        </p:nvCxnSpPr>
        <p:spPr>
          <a:xfrm>
            <a:off x="3610962" y="3489812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7"/>
          </p:cNvCxnSpPr>
          <p:nvPr/>
        </p:nvCxnSpPr>
        <p:spPr>
          <a:xfrm flipH="1">
            <a:off x="2531192" y="2855893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5"/>
            <a:endCxn id="7" idx="1"/>
          </p:cNvCxnSpPr>
          <p:nvPr/>
        </p:nvCxnSpPr>
        <p:spPr>
          <a:xfrm>
            <a:off x="3088911" y="2855893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54504" y="261273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676555" y="32466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815330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809173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642510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343506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43" idx="3"/>
            <a:endCxn id="33" idx="7"/>
          </p:cNvCxnSpPr>
          <p:nvPr/>
        </p:nvCxnSpPr>
        <p:spPr>
          <a:xfrm flipH="1">
            <a:off x="6065291" y="3547511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3" idx="5"/>
            <a:endCxn id="34" idx="0"/>
          </p:cNvCxnSpPr>
          <p:nvPr/>
        </p:nvCxnSpPr>
        <p:spPr>
          <a:xfrm>
            <a:off x="6876054" y="3547511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4"/>
            <a:endCxn id="35" idx="0"/>
          </p:cNvCxnSpPr>
          <p:nvPr/>
        </p:nvCxnSpPr>
        <p:spPr>
          <a:xfrm flipH="1">
            <a:off x="7788934" y="3539501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5"/>
            <a:endCxn id="36" idx="0"/>
          </p:cNvCxnSpPr>
          <p:nvPr/>
        </p:nvCxnSpPr>
        <p:spPr>
          <a:xfrm>
            <a:off x="7926516" y="3496615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3"/>
            <a:endCxn id="43" idx="7"/>
          </p:cNvCxnSpPr>
          <p:nvPr/>
        </p:nvCxnSpPr>
        <p:spPr>
          <a:xfrm flipH="1">
            <a:off x="6876054" y="2862696"/>
            <a:ext cx="321336" cy="477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5"/>
            <a:endCxn id="31" idx="1"/>
          </p:cNvCxnSpPr>
          <p:nvPr/>
        </p:nvCxnSpPr>
        <p:spPr>
          <a:xfrm>
            <a:off x="7404465" y="2862696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26093" y="3297550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18887" y="436603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55413" y="44364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92504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13037" y="303094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82593" y="44041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678940" y="30122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85373" y="2236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54892" y="436603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591418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528509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49042" y="303094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418598" y="44041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014945" y="30122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321378" y="2236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646199" y="5186024"/>
                <a:ext cx="218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P(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7.81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199" y="5186024"/>
                <a:ext cx="2184893" cy="369332"/>
              </a:xfrm>
              <a:prstGeom prst="rect">
                <a:avLst/>
              </a:prstGeom>
              <a:blipFill>
                <a:blip r:embed="rId3"/>
                <a:stretch>
                  <a:fillRect l="-223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208480" y="5188644"/>
                <a:ext cx="218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P(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7.81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480" y="5188644"/>
                <a:ext cx="2184893" cy="369332"/>
              </a:xfrm>
              <a:prstGeom prst="rect">
                <a:avLst/>
              </a:prstGeom>
              <a:blipFill>
                <a:blip r:embed="rId4"/>
                <a:stretch>
                  <a:fillRect l="-22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2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388069"/>
                <a:ext cx="9761306" cy="178889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Problem is hopelessly underspecified</a:t>
                </a:r>
              </a:p>
              <a:p>
                <a:pPr lvl="1"/>
                <a:r>
                  <a:rPr lang="en-US" dirty="0" smtClean="0"/>
                  <a:t>Many semantically distinct programs can satisfy the examples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𝑜𝑢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𝑖𝑜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𝑜𝑢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388069"/>
                <a:ext cx="9761306" cy="1788893"/>
              </a:xfrm>
              <a:blipFill>
                <a:blip r:embed="rId2"/>
                <a:stretch>
                  <a:fillRect t="-7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 flipH="1">
                <a:off x="5323489" y="3032235"/>
                <a:ext cx="1182414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23489" y="3032235"/>
                <a:ext cx="1182414" cy="914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4503682" y="3301274"/>
            <a:ext cx="819807" cy="376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558455" y="3301274"/>
            <a:ext cx="819807" cy="376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36275" y="3258603"/>
                <a:ext cx="6674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275" y="3258603"/>
                <a:ext cx="667407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36069" y="3258603"/>
                <a:ext cx="6674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𝑜𝑢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069" y="3258603"/>
                <a:ext cx="667407" cy="461665"/>
              </a:xfrm>
              <a:prstGeom prst="rect">
                <a:avLst/>
              </a:prstGeom>
              <a:blipFill>
                <a:blip r:embed="rId5"/>
                <a:stretch>
                  <a:fillRect r="-6422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5386551" y="2170387"/>
            <a:ext cx="1056290" cy="693683"/>
          </a:xfrm>
          <a:prstGeom prst="down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67504" y="1509074"/>
                <a:ext cx="3836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…(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504" y="1509074"/>
                <a:ext cx="3836276" cy="369332"/>
              </a:xfrm>
              <a:prstGeom prst="rect">
                <a:avLst/>
              </a:prstGeom>
              <a:blipFill>
                <a:blip r:embed="rId6"/>
                <a:stretch>
                  <a:fillRect l="-1270" t="-10000" r="-95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7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P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is compositional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Same strategies as length-based metric 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64148" y="2872380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86199" y="350629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06429" y="354174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24974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18817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52154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53150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4274935" y="3791706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0"/>
          </p:cNvCxnSpPr>
          <p:nvPr/>
        </p:nvCxnSpPr>
        <p:spPr>
          <a:xfrm>
            <a:off x="5056390" y="3791706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 flipH="1">
            <a:off x="5998578" y="3799146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10" idx="0"/>
          </p:cNvCxnSpPr>
          <p:nvPr/>
        </p:nvCxnSpPr>
        <p:spPr>
          <a:xfrm>
            <a:off x="6136160" y="3756260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6" idx="7"/>
          </p:cNvCxnSpPr>
          <p:nvPr/>
        </p:nvCxnSpPr>
        <p:spPr>
          <a:xfrm flipH="1">
            <a:off x="5056390" y="3122341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5" idx="1"/>
          </p:cNvCxnSpPr>
          <p:nvPr/>
        </p:nvCxnSpPr>
        <p:spPr>
          <a:xfrm>
            <a:off x="5614109" y="3122341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880993" y="3425049"/>
            <a:ext cx="1483155" cy="157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14109" y="3424750"/>
            <a:ext cx="1483155" cy="157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5588" y="2607558"/>
                <a:ext cx="832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88" y="2607558"/>
                <a:ext cx="832279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79354" y="3422374"/>
                <a:ext cx="773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354" y="3422374"/>
                <a:ext cx="77354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45185" y="3283390"/>
                <a:ext cx="773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185" y="3283390"/>
                <a:ext cx="773545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43865" y="2753009"/>
                <a:ext cx="3452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865" y="2753009"/>
                <a:ext cx="3452868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2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51006" cy="1325563"/>
          </a:xfrm>
        </p:spPr>
        <p:txBody>
          <a:bodyPr/>
          <a:lstStyle/>
          <a:p>
            <a:r>
              <a:rPr lang="en-US" dirty="0" smtClean="0"/>
              <a:t>Context sensitive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3197927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3197927" cy="2246769"/>
              </a:xfrm>
              <a:prstGeom prst="rect">
                <a:avLst/>
              </a:prstGeom>
              <a:blipFill>
                <a:blip r:embed="rId2"/>
                <a:stretch>
                  <a:fillRect t="-2439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4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51006" cy="1325563"/>
          </a:xfrm>
        </p:spPr>
        <p:txBody>
          <a:bodyPr/>
          <a:lstStyle/>
          <a:p>
            <a:r>
              <a:rPr lang="en-US" dirty="0" smtClean="0"/>
              <a:t>Context sensitive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	A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	B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800" dirty="0" smtClean="0"/>
                  <a:t>	C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D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		E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blipFill>
                <a:blip r:embed="rId2"/>
                <a:stretch>
                  <a:fillRect t="-2439" r="-2385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60000"/>
              </p:ext>
            </p:extLst>
          </p:nvPr>
        </p:nvGraphicFramePr>
        <p:xfrm>
          <a:off x="6340243" y="2263340"/>
          <a:ext cx="47523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4">
                  <a:extLst>
                    <a:ext uri="{9D8B030D-6E8A-4147-A177-3AD203B41FA5}">
                      <a16:colId xmlns:a16="http://schemas.microsoft.com/office/drawing/2014/main" val="202978171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812598856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62756719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937110597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286484431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98334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3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64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6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4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2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19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44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2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2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and Constraint-based search are similar</a:t>
            </a:r>
          </a:p>
          <a:p>
            <a:endParaRPr lang="en-US" dirty="0"/>
          </a:p>
          <a:p>
            <a:r>
              <a:rPr lang="en-US" dirty="0" smtClean="0"/>
              <a:t>Bottom up search is significantly more challenging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79847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5727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5516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5516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07239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07239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2563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2563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3159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3159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319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39939" y="4559873"/>
            <a:ext cx="3836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they are equivalent</a:t>
            </a:r>
          </a:p>
          <a:p>
            <a:r>
              <a:rPr lang="en-US" sz="2400" dirty="0" smtClean="0"/>
              <a:t>Which one do we keep?</a:t>
            </a:r>
          </a:p>
        </p:txBody>
      </p:sp>
    </p:spTree>
    <p:extLst>
      <p:ext uri="{BB962C8B-B14F-4D97-AF65-F5344CB8AC3E}">
        <p14:creationId xmlns:p14="http://schemas.microsoft.com/office/powerpoint/2010/main" val="7100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54749"/>
              </p:ext>
            </p:extLst>
          </p:nvPr>
        </p:nvGraphicFramePr>
        <p:xfrm>
          <a:off x="1523420" y="4593794"/>
          <a:ext cx="1247634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3817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623817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18647"/>
              </p:ext>
            </p:extLst>
          </p:nvPr>
        </p:nvGraphicFramePr>
        <p:xfrm>
          <a:off x="4882381" y="4593794"/>
          <a:ext cx="1410608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5304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05304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0.0165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5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54749"/>
              </p:ext>
            </p:extLst>
          </p:nvPr>
        </p:nvGraphicFramePr>
        <p:xfrm>
          <a:off x="1523420" y="4593794"/>
          <a:ext cx="1247634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3817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623817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18647"/>
              </p:ext>
            </p:extLst>
          </p:nvPr>
        </p:nvGraphicFramePr>
        <p:xfrm>
          <a:off x="4882381" y="4593794"/>
          <a:ext cx="1410608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5304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05304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0.0165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5129117"/>
            <a:ext cx="4481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No!</a:t>
            </a:r>
          </a:p>
          <a:p>
            <a:r>
              <a:rPr lang="en-US" sz="2400" dirty="0" smtClean="0"/>
              <a:t>Given K contexts, we need at most</a:t>
            </a:r>
          </a:p>
          <a:p>
            <a:r>
              <a:rPr lang="en-US" sz="2400" dirty="0" smtClean="0"/>
              <a:t>k representatives for each </a:t>
            </a:r>
            <a:br>
              <a:rPr lang="en-US" sz="2400" dirty="0" smtClean="0"/>
            </a:br>
            <a:r>
              <a:rPr lang="en-US" sz="2400" dirty="0" smtClean="0"/>
              <a:t>equivalence class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06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92146"/>
              </p:ext>
            </p:extLst>
          </p:nvPr>
        </p:nvGraphicFramePr>
        <p:xfrm>
          <a:off x="1775288" y="4593794"/>
          <a:ext cx="1482602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1301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41301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5129117"/>
            <a:ext cx="4481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No!</a:t>
            </a:r>
          </a:p>
          <a:p>
            <a:r>
              <a:rPr lang="en-US" sz="2400" dirty="0" smtClean="0"/>
              <a:t>Given K contexts, we need at most</a:t>
            </a:r>
          </a:p>
          <a:p>
            <a:r>
              <a:rPr lang="en-US" sz="2400" dirty="0" smtClean="0"/>
              <a:t>k representatives for each </a:t>
            </a:r>
            <a:br>
              <a:rPr lang="en-US" sz="2400" dirty="0" smtClean="0"/>
            </a:br>
            <a:r>
              <a:rPr lang="en-US" sz="2400" dirty="0" smtClean="0"/>
              <a:t>equivalence class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3604026" y="258876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047171" y="258876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26" idx="3"/>
            <a:endCxn id="5" idx="7"/>
          </p:cNvCxnSpPr>
          <p:nvPr/>
        </p:nvCxnSpPr>
        <p:spPr>
          <a:xfrm flipH="1">
            <a:off x="3439536" y="2838725"/>
            <a:ext cx="207376" cy="26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7" idx="3"/>
            <a:endCxn id="14" idx="7"/>
          </p:cNvCxnSpPr>
          <p:nvPr/>
        </p:nvCxnSpPr>
        <p:spPr>
          <a:xfrm flipH="1">
            <a:off x="6876054" y="2838724"/>
            <a:ext cx="214003" cy="253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13916" y="305900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469230" y="304925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5"/>
            <a:endCxn id="30" idx="1"/>
          </p:cNvCxnSpPr>
          <p:nvPr/>
        </p:nvCxnSpPr>
        <p:spPr>
          <a:xfrm>
            <a:off x="3853987" y="2838725"/>
            <a:ext cx="202815" cy="263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31" idx="1"/>
          </p:cNvCxnSpPr>
          <p:nvPr/>
        </p:nvCxnSpPr>
        <p:spPr>
          <a:xfrm>
            <a:off x="7297132" y="2838724"/>
            <a:ext cx="214984" cy="25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06988" y="329921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37459" y="324965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14311" y="304925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34907" y="306498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0.2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45948"/>
              </p:ext>
            </p:extLst>
          </p:nvPr>
        </p:nvGraphicFramePr>
        <p:xfrm>
          <a:off x="4964289" y="4593794"/>
          <a:ext cx="1482602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1301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41301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0.001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0.001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44" name="Rounded Rectangular Callout 43"/>
          <p:cNvSpPr/>
          <p:nvPr/>
        </p:nvSpPr>
        <p:spPr>
          <a:xfrm>
            <a:off x="65616" y="2881610"/>
            <a:ext cx="1503416" cy="2352918"/>
          </a:xfrm>
          <a:prstGeom prst="wedgeRoundRectCallout">
            <a:avLst>
              <a:gd name="adj1" fmla="val 60432"/>
              <a:gd name="adj2" fmla="val 617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Keeping x*2 and </a:t>
            </a:r>
            <a:r>
              <a:rPr lang="en-US" dirty="0" err="1" smtClean="0"/>
              <a:t>x+x</a:t>
            </a:r>
            <a:r>
              <a:rPr lang="en-US" dirty="0" smtClean="0"/>
              <a:t> does not force us to keep all programs generated from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do not want the best?</a:t>
            </a:r>
          </a:p>
          <a:p>
            <a:pPr lvl="1"/>
            <a:r>
              <a:rPr lang="en-US" dirty="0" smtClean="0"/>
              <a:t>Instead we want to sample from the distribution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4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839118" y="2095247"/>
                <a:ext cx="4070190" cy="4081716"/>
              </a:xfrm>
            </p:spPr>
            <p:txBody>
              <a:bodyPr/>
              <a:lstStyle/>
              <a:p>
                <a:r>
                  <a:rPr lang="en-US" dirty="0" smtClean="0"/>
                  <a:t>Rejection sampling</a:t>
                </a:r>
              </a:p>
              <a:p>
                <a:pPr lvl="1"/>
                <a:r>
                  <a:rPr lang="en-US" dirty="0" smtClean="0"/>
                  <a:t>Sample according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Reject anything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𝑒𝑣𝑖𝑑𝑒𝑛𝑐𝑒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Very inefficient</a:t>
                </a:r>
                <a:endParaRPr lang="en-US" dirty="0"/>
              </a:p>
            </p:txBody>
          </p:sp>
        </mc:Choice>
        <mc:Fallback xmlns="">
          <p:sp>
            <p:nvSpPr>
              <p:cNvPr id="46" name="Content Placeholder 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39118" y="2095247"/>
                <a:ext cx="4070190" cy="4081716"/>
              </a:xfrm>
              <a:blipFill>
                <a:blip r:embed="rId2"/>
                <a:stretch>
                  <a:fillRect l="-2695" t="-2541" r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4704" y="2095247"/>
            <a:ext cx="7769372" cy="4287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98164" y="2578411"/>
            <a:ext cx="2572170" cy="1103410"/>
          </a:xfrm>
          <a:custGeom>
            <a:avLst/>
            <a:gdLst>
              <a:gd name="connsiteX0" fmla="*/ 31442 w 3100873"/>
              <a:gd name="connsiteY0" fmla="*/ 1277736 h 2242801"/>
              <a:gd name="connsiteX1" fmla="*/ 85943 w 3100873"/>
              <a:gd name="connsiteY1" fmla="*/ 417836 h 2242801"/>
              <a:gd name="connsiteX2" fmla="*/ 848952 w 3100873"/>
              <a:gd name="connsiteY2" fmla="*/ 660062 h 2242801"/>
              <a:gd name="connsiteX3" fmla="*/ 764173 w 3100873"/>
              <a:gd name="connsiteY3" fmla="*/ 1211124 h 2242801"/>
              <a:gd name="connsiteX4" fmla="*/ 1751241 w 3100873"/>
              <a:gd name="connsiteY4" fmla="*/ 1223235 h 2242801"/>
              <a:gd name="connsiteX5" fmla="*/ 1454515 w 3100873"/>
              <a:gd name="connsiteY5" fmla="*/ 320946 h 2242801"/>
              <a:gd name="connsiteX6" fmla="*/ 2368915 w 3100873"/>
              <a:gd name="connsiteY6" fmla="*/ 18165 h 2242801"/>
              <a:gd name="connsiteX7" fmla="*/ 2362860 w 3100873"/>
              <a:gd name="connsiteY7" fmla="*/ 781174 h 2242801"/>
              <a:gd name="connsiteX8" fmla="*/ 3071368 w 3100873"/>
              <a:gd name="connsiteY8" fmla="*/ 1374626 h 2242801"/>
              <a:gd name="connsiteX9" fmla="*/ 2901811 w 3100873"/>
              <a:gd name="connsiteY9" fmla="*/ 1622907 h 2242801"/>
              <a:gd name="connsiteX10" fmla="*/ 2308359 w 3100873"/>
              <a:gd name="connsiteY10" fmla="*/ 1059733 h 2242801"/>
              <a:gd name="connsiteX11" fmla="*/ 1987411 w 3100873"/>
              <a:gd name="connsiteY11" fmla="*/ 1441238 h 2242801"/>
              <a:gd name="connsiteX12" fmla="*/ 1648295 w 3100873"/>
              <a:gd name="connsiteY12" fmla="*/ 2240581 h 2242801"/>
              <a:gd name="connsiteX13" fmla="*/ 1163845 w 3100873"/>
              <a:gd name="connsiteY13" fmla="*/ 1689519 h 2242801"/>
              <a:gd name="connsiteX14" fmla="*/ 419003 w 3100873"/>
              <a:gd name="connsiteY14" fmla="*/ 1986244 h 2242801"/>
              <a:gd name="connsiteX15" fmla="*/ 207056 w 3100873"/>
              <a:gd name="connsiteY15" fmla="*/ 1544183 h 2242801"/>
              <a:gd name="connsiteX16" fmla="*/ 31442 w 3100873"/>
              <a:gd name="connsiteY16" fmla="*/ 1277736 h 224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0873" h="2242801">
                <a:moveTo>
                  <a:pt x="31442" y="1277736"/>
                </a:moveTo>
                <a:cubicBezTo>
                  <a:pt x="11257" y="1090012"/>
                  <a:pt x="-50309" y="520782"/>
                  <a:pt x="85943" y="417836"/>
                </a:cubicBezTo>
                <a:cubicBezTo>
                  <a:pt x="222195" y="314890"/>
                  <a:pt x="735914" y="527847"/>
                  <a:pt x="848952" y="660062"/>
                </a:cubicBezTo>
                <a:cubicBezTo>
                  <a:pt x="961990" y="792277"/>
                  <a:pt x="613792" y="1117262"/>
                  <a:pt x="764173" y="1211124"/>
                </a:cubicBezTo>
                <a:cubicBezTo>
                  <a:pt x="914554" y="1304986"/>
                  <a:pt x="1636184" y="1371598"/>
                  <a:pt x="1751241" y="1223235"/>
                </a:cubicBezTo>
                <a:cubicBezTo>
                  <a:pt x="1866298" y="1074872"/>
                  <a:pt x="1351569" y="521791"/>
                  <a:pt x="1454515" y="320946"/>
                </a:cubicBezTo>
                <a:cubicBezTo>
                  <a:pt x="1557461" y="120101"/>
                  <a:pt x="2217524" y="-58540"/>
                  <a:pt x="2368915" y="18165"/>
                </a:cubicBezTo>
                <a:cubicBezTo>
                  <a:pt x="2520306" y="94870"/>
                  <a:pt x="2245785" y="555097"/>
                  <a:pt x="2362860" y="781174"/>
                </a:cubicBezTo>
                <a:cubicBezTo>
                  <a:pt x="2479935" y="1007251"/>
                  <a:pt x="2981543" y="1234337"/>
                  <a:pt x="3071368" y="1374626"/>
                </a:cubicBezTo>
                <a:cubicBezTo>
                  <a:pt x="3161193" y="1514915"/>
                  <a:pt x="3028979" y="1675389"/>
                  <a:pt x="2901811" y="1622907"/>
                </a:cubicBezTo>
                <a:cubicBezTo>
                  <a:pt x="2774643" y="1570425"/>
                  <a:pt x="2460759" y="1090011"/>
                  <a:pt x="2308359" y="1059733"/>
                </a:cubicBezTo>
                <a:cubicBezTo>
                  <a:pt x="2155959" y="1029455"/>
                  <a:pt x="2097422" y="1244430"/>
                  <a:pt x="1987411" y="1441238"/>
                </a:cubicBezTo>
                <a:cubicBezTo>
                  <a:pt x="1877400" y="1638046"/>
                  <a:pt x="1785556" y="2199201"/>
                  <a:pt x="1648295" y="2240581"/>
                </a:cubicBezTo>
                <a:cubicBezTo>
                  <a:pt x="1511034" y="2281961"/>
                  <a:pt x="1368727" y="1731908"/>
                  <a:pt x="1163845" y="1689519"/>
                </a:cubicBezTo>
                <a:cubicBezTo>
                  <a:pt x="958963" y="1647130"/>
                  <a:pt x="578468" y="2010467"/>
                  <a:pt x="419003" y="1986244"/>
                </a:cubicBezTo>
                <a:cubicBezTo>
                  <a:pt x="259538" y="1962021"/>
                  <a:pt x="269631" y="1666305"/>
                  <a:pt x="207056" y="1544183"/>
                </a:cubicBezTo>
                <a:cubicBezTo>
                  <a:pt x="144481" y="1422061"/>
                  <a:pt x="51627" y="1465460"/>
                  <a:pt x="31442" y="1277736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49351" y="5304702"/>
            <a:ext cx="813299" cy="537695"/>
          </a:xfrm>
          <a:custGeom>
            <a:avLst/>
            <a:gdLst>
              <a:gd name="connsiteX0" fmla="*/ 542773 w 813299"/>
              <a:gd name="connsiteY0" fmla="*/ 532925 h 537695"/>
              <a:gd name="connsiteX1" fmla="*/ 288436 w 813299"/>
              <a:gd name="connsiteY1" fmla="*/ 278589 h 537695"/>
              <a:gd name="connsiteX2" fmla="*/ 34100 w 813299"/>
              <a:gd name="connsiteY2" fmla="*/ 496591 h 537695"/>
              <a:gd name="connsiteX3" fmla="*/ 34100 w 813299"/>
              <a:gd name="connsiteY3" fmla="*/ 242255 h 537695"/>
              <a:gd name="connsiteX4" fmla="*/ 324770 w 813299"/>
              <a:gd name="connsiteY4" fmla="*/ 242255 h 537695"/>
              <a:gd name="connsiteX5" fmla="*/ 809220 w 813299"/>
              <a:gd name="connsiteY5" fmla="*/ 6085 h 537695"/>
              <a:gd name="connsiteX6" fmla="*/ 542773 w 813299"/>
              <a:gd name="connsiteY6" fmla="*/ 532925 h 53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299" h="537695">
                <a:moveTo>
                  <a:pt x="542773" y="532925"/>
                </a:moveTo>
                <a:cubicBezTo>
                  <a:pt x="455976" y="578342"/>
                  <a:pt x="373215" y="284645"/>
                  <a:pt x="288436" y="278589"/>
                </a:cubicBezTo>
                <a:cubicBezTo>
                  <a:pt x="203657" y="272533"/>
                  <a:pt x="76489" y="502647"/>
                  <a:pt x="34100" y="496591"/>
                </a:cubicBezTo>
                <a:cubicBezTo>
                  <a:pt x="-8289" y="490535"/>
                  <a:pt x="-14345" y="284644"/>
                  <a:pt x="34100" y="242255"/>
                </a:cubicBezTo>
                <a:cubicBezTo>
                  <a:pt x="82545" y="199866"/>
                  <a:pt x="195583" y="281617"/>
                  <a:pt x="324770" y="242255"/>
                </a:cubicBezTo>
                <a:cubicBezTo>
                  <a:pt x="453957" y="202893"/>
                  <a:pt x="772886" y="-41351"/>
                  <a:pt x="809220" y="6085"/>
                </a:cubicBezTo>
                <a:cubicBezTo>
                  <a:pt x="845554" y="53521"/>
                  <a:pt x="629570" y="487508"/>
                  <a:pt x="542773" y="532925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8378" y="5467679"/>
            <a:ext cx="823819" cy="374718"/>
          </a:xfrm>
          <a:custGeom>
            <a:avLst/>
            <a:gdLst>
              <a:gd name="connsiteX0" fmla="*/ 330095 w 823819"/>
              <a:gd name="connsiteY0" fmla="*/ 265710 h 374718"/>
              <a:gd name="connsiteX1" fmla="*/ 57592 w 823819"/>
              <a:gd name="connsiteY1" fmla="*/ 308099 h 374718"/>
              <a:gd name="connsiteX2" fmla="*/ 57592 w 823819"/>
              <a:gd name="connsiteY2" fmla="*/ 235431 h 374718"/>
              <a:gd name="connsiteX3" fmla="*/ 675266 w 823819"/>
              <a:gd name="connsiteY3" fmla="*/ 253598 h 374718"/>
              <a:gd name="connsiteX4" fmla="*/ 475430 w 823819"/>
              <a:gd name="connsiteY4" fmla="*/ 29540 h 374718"/>
              <a:gd name="connsiteX5" fmla="*/ 687377 w 823819"/>
              <a:gd name="connsiteY5" fmla="*/ 29540 h 374718"/>
              <a:gd name="connsiteX6" fmla="*/ 820601 w 823819"/>
              <a:gd name="connsiteY6" fmla="*/ 277821 h 374718"/>
              <a:gd name="connsiteX7" fmla="*/ 554153 w 823819"/>
              <a:gd name="connsiteY7" fmla="*/ 374711 h 374718"/>
              <a:gd name="connsiteX8" fmla="*/ 330095 w 823819"/>
              <a:gd name="connsiteY8" fmla="*/ 265710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819" h="374718">
                <a:moveTo>
                  <a:pt x="330095" y="265710"/>
                </a:moveTo>
                <a:cubicBezTo>
                  <a:pt x="247335" y="254608"/>
                  <a:pt x="103009" y="313146"/>
                  <a:pt x="57592" y="308099"/>
                </a:cubicBezTo>
                <a:cubicBezTo>
                  <a:pt x="12175" y="303053"/>
                  <a:pt x="-45354" y="244514"/>
                  <a:pt x="57592" y="235431"/>
                </a:cubicBezTo>
                <a:cubicBezTo>
                  <a:pt x="160538" y="226348"/>
                  <a:pt x="605626" y="287913"/>
                  <a:pt x="675266" y="253598"/>
                </a:cubicBezTo>
                <a:cubicBezTo>
                  <a:pt x="744906" y="219283"/>
                  <a:pt x="473412" y="66883"/>
                  <a:pt x="475430" y="29540"/>
                </a:cubicBezTo>
                <a:cubicBezTo>
                  <a:pt x="477448" y="-7803"/>
                  <a:pt x="629848" y="-11840"/>
                  <a:pt x="687377" y="29540"/>
                </a:cubicBezTo>
                <a:cubicBezTo>
                  <a:pt x="744906" y="70920"/>
                  <a:pt x="842805" y="220293"/>
                  <a:pt x="820601" y="277821"/>
                </a:cubicBezTo>
                <a:cubicBezTo>
                  <a:pt x="798397" y="335349"/>
                  <a:pt x="634895" y="373702"/>
                  <a:pt x="554153" y="374711"/>
                </a:cubicBezTo>
                <a:cubicBezTo>
                  <a:pt x="473411" y="375720"/>
                  <a:pt x="412855" y="276812"/>
                  <a:pt x="330095" y="26571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Border and Accent Bar) 9"/>
          <p:cNvSpPr/>
          <p:nvPr/>
        </p:nvSpPr>
        <p:spPr>
          <a:xfrm>
            <a:off x="6590756" y="1354752"/>
            <a:ext cx="2086958" cy="461082"/>
          </a:xfrm>
          <a:prstGeom prst="accentBorderCallout1">
            <a:avLst>
              <a:gd name="adj1" fmla="val 45017"/>
              <a:gd name="adj2" fmla="val -3400"/>
              <a:gd name="adj3" fmla="val 157699"/>
              <a:gd name="adj4" fmla="val -490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Space of all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1" name="Line Callout 1 (Border and Accent Bar) 10"/>
          <p:cNvSpPr/>
          <p:nvPr/>
        </p:nvSpPr>
        <p:spPr>
          <a:xfrm>
            <a:off x="245466" y="1403624"/>
            <a:ext cx="2086958" cy="461082"/>
          </a:xfrm>
          <a:prstGeom prst="accentBorderCallout1">
            <a:avLst>
              <a:gd name="adj1" fmla="val 67344"/>
              <a:gd name="adj2" fmla="val 102510"/>
              <a:gd name="adj3" fmla="val 261453"/>
              <a:gd name="adj4" fmla="val 1303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Correct programs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94210" y="2649004"/>
            <a:ext cx="6460430" cy="3407448"/>
            <a:chOff x="2229398" y="2649004"/>
            <a:chExt cx="6460430" cy="3407448"/>
          </a:xfrm>
        </p:grpSpPr>
        <p:sp>
          <p:nvSpPr>
            <p:cNvPr id="12" name="Explosion 1 11"/>
            <p:cNvSpPr/>
            <p:nvPr/>
          </p:nvSpPr>
          <p:spPr>
            <a:xfrm>
              <a:off x="5789181" y="3009004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xplosion 1 25"/>
            <p:cNvSpPr/>
            <p:nvPr/>
          </p:nvSpPr>
          <p:spPr>
            <a:xfrm>
              <a:off x="4669898" y="324865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xplosion 1 26"/>
            <p:cNvSpPr/>
            <p:nvPr/>
          </p:nvSpPr>
          <p:spPr>
            <a:xfrm>
              <a:off x="4119437" y="4803489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Explosion 1 27"/>
            <p:cNvSpPr/>
            <p:nvPr/>
          </p:nvSpPr>
          <p:spPr>
            <a:xfrm>
              <a:off x="7348505" y="313011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Explosion 1 28"/>
            <p:cNvSpPr/>
            <p:nvPr/>
          </p:nvSpPr>
          <p:spPr>
            <a:xfrm>
              <a:off x="8524307" y="3621265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xplosion 1 29"/>
            <p:cNvSpPr/>
            <p:nvPr/>
          </p:nvSpPr>
          <p:spPr>
            <a:xfrm>
              <a:off x="3287197" y="2649004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xplosion 1 30"/>
            <p:cNvSpPr/>
            <p:nvPr/>
          </p:nvSpPr>
          <p:spPr>
            <a:xfrm>
              <a:off x="5637790" y="5467679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Explosion 1 31"/>
            <p:cNvSpPr/>
            <p:nvPr/>
          </p:nvSpPr>
          <p:spPr>
            <a:xfrm>
              <a:off x="6798001" y="4742933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xplosion 1 32"/>
            <p:cNvSpPr/>
            <p:nvPr/>
          </p:nvSpPr>
          <p:spPr>
            <a:xfrm>
              <a:off x="8580826" y="5082047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xplosion 1 33"/>
            <p:cNvSpPr/>
            <p:nvPr/>
          </p:nvSpPr>
          <p:spPr>
            <a:xfrm>
              <a:off x="5029199" y="436176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Explosion 1 34"/>
            <p:cNvSpPr/>
            <p:nvPr/>
          </p:nvSpPr>
          <p:spPr>
            <a:xfrm>
              <a:off x="8097385" y="592286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Explosion 1 35"/>
            <p:cNvSpPr/>
            <p:nvPr/>
          </p:nvSpPr>
          <p:spPr>
            <a:xfrm>
              <a:off x="3791703" y="5594482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Explosion 1 36"/>
            <p:cNvSpPr/>
            <p:nvPr/>
          </p:nvSpPr>
          <p:spPr>
            <a:xfrm>
              <a:off x="3131339" y="4812748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xplosion 1 37"/>
            <p:cNvSpPr/>
            <p:nvPr/>
          </p:nvSpPr>
          <p:spPr>
            <a:xfrm>
              <a:off x="2229398" y="4532815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xplosion 1 38"/>
            <p:cNvSpPr/>
            <p:nvPr/>
          </p:nvSpPr>
          <p:spPr>
            <a:xfrm>
              <a:off x="6487467" y="3802291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xplosion 1 39"/>
            <p:cNvSpPr/>
            <p:nvPr/>
          </p:nvSpPr>
          <p:spPr>
            <a:xfrm>
              <a:off x="2229398" y="324865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Explosion 1 40"/>
            <p:cNvSpPr/>
            <p:nvPr/>
          </p:nvSpPr>
          <p:spPr>
            <a:xfrm>
              <a:off x="2501297" y="593534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Explosion 1 41"/>
            <p:cNvSpPr/>
            <p:nvPr/>
          </p:nvSpPr>
          <p:spPr>
            <a:xfrm>
              <a:off x="4920197" y="5801748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Explosion 1 42"/>
            <p:cNvSpPr/>
            <p:nvPr/>
          </p:nvSpPr>
          <p:spPr>
            <a:xfrm>
              <a:off x="3972963" y="4176593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41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Any program that does not match the I/O examples has P=0</a:t>
                </a:r>
              </a:p>
              <a:p>
                <a:endParaRPr lang="en-US" dirty="0"/>
              </a:p>
              <a:p>
                <a:r>
                  <a:rPr lang="en-US" dirty="0" smtClean="0"/>
                  <a:t>All programs that match the I/O examples have the 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𝑖𝑜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𝑜𝑢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4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832035"/>
                <a:ext cx="9761306" cy="1344928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is measure preserving, sampling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US" dirty="0" smtClean="0"/>
                  <a:t> is equivalent to sampling uniformly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 and then 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832035"/>
                <a:ext cx="9761306" cy="1344928"/>
              </a:xfrm>
              <a:blipFill>
                <a:blip r:embed="rId2"/>
                <a:stretch>
                  <a:fillRect t="-7727" b="-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26013" y="2268731"/>
            <a:ext cx="3868901" cy="2173972"/>
            <a:chOff x="224704" y="2095247"/>
            <a:chExt cx="7769372" cy="4287386"/>
          </a:xfrm>
        </p:grpSpPr>
        <p:sp>
          <p:nvSpPr>
            <p:cNvPr id="4" name="Rounded Rectangle 3"/>
            <p:cNvSpPr/>
            <p:nvPr/>
          </p:nvSpPr>
          <p:spPr>
            <a:xfrm>
              <a:off x="224704" y="2095247"/>
              <a:ext cx="7769372" cy="42873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98164" y="2578411"/>
              <a:ext cx="2572170" cy="1103410"/>
            </a:xfrm>
            <a:custGeom>
              <a:avLst/>
              <a:gdLst>
                <a:gd name="connsiteX0" fmla="*/ 31442 w 3100873"/>
                <a:gd name="connsiteY0" fmla="*/ 1277736 h 2242801"/>
                <a:gd name="connsiteX1" fmla="*/ 85943 w 3100873"/>
                <a:gd name="connsiteY1" fmla="*/ 417836 h 2242801"/>
                <a:gd name="connsiteX2" fmla="*/ 848952 w 3100873"/>
                <a:gd name="connsiteY2" fmla="*/ 660062 h 2242801"/>
                <a:gd name="connsiteX3" fmla="*/ 764173 w 3100873"/>
                <a:gd name="connsiteY3" fmla="*/ 1211124 h 2242801"/>
                <a:gd name="connsiteX4" fmla="*/ 1751241 w 3100873"/>
                <a:gd name="connsiteY4" fmla="*/ 1223235 h 2242801"/>
                <a:gd name="connsiteX5" fmla="*/ 1454515 w 3100873"/>
                <a:gd name="connsiteY5" fmla="*/ 320946 h 2242801"/>
                <a:gd name="connsiteX6" fmla="*/ 2368915 w 3100873"/>
                <a:gd name="connsiteY6" fmla="*/ 18165 h 2242801"/>
                <a:gd name="connsiteX7" fmla="*/ 2362860 w 3100873"/>
                <a:gd name="connsiteY7" fmla="*/ 781174 h 2242801"/>
                <a:gd name="connsiteX8" fmla="*/ 3071368 w 3100873"/>
                <a:gd name="connsiteY8" fmla="*/ 1374626 h 2242801"/>
                <a:gd name="connsiteX9" fmla="*/ 2901811 w 3100873"/>
                <a:gd name="connsiteY9" fmla="*/ 1622907 h 2242801"/>
                <a:gd name="connsiteX10" fmla="*/ 2308359 w 3100873"/>
                <a:gd name="connsiteY10" fmla="*/ 1059733 h 2242801"/>
                <a:gd name="connsiteX11" fmla="*/ 1987411 w 3100873"/>
                <a:gd name="connsiteY11" fmla="*/ 1441238 h 2242801"/>
                <a:gd name="connsiteX12" fmla="*/ 1648295 w 3100873"/>
                <a:gd name="connsiteY12" fmla="*/ 2240581 h 2242801"/>
                <a:gd name="connsiteX13" fmla="*/ 1163845 w 3100873"/>
                <a:gd name="connsiteY13" fmla="*/ 1689519 h 2242801"/>
                <a:gd name="connsiteX14" fmla="*/ 419003 w 3100873"/>
                <a:gd name="connsiteY14" fmla="*/ 1986244 h 2242801"/>
                <a:gd name="connsiteX15" fmla="*/ 207056 w 3100873"/>
                <a:gd name="connsiteY15" fmla="*/ 1544183 h 2242801"/>
                <a:gd name="connsiteX16" fmla="*/ 31442 w 3100873"/>
                <a:gd name="connsiteY16" fmla="*/ 1277736 h 224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00873" h="2242801">
                  <a:moveTo>
                    <a:pt x="31442" y="1277736"/>
                  </a:moveTo>
                  <a:cubicBezTo>
                    <a:pt x="11257" y="1090012"/>
                    <a:pt x="-50309" y="520782"/>
                    <a:pt x="85943" y="417836"/>
                  </a:cubicBezTo>
                  <a:cubicBezTo>
                    <a:pt x="222195" y="314890"/>
                    <a:pt x="735914" y="527847"/>
                    <a:pt x="848952" y="660062"/>
                  </a:cubicBezTo>
                  <a:cubicBezTo>
                    <a:pt x="961990" y="792277"/>
                    <a:pt x="613792" y="1117262"/>
                    <a:pt x="764173" y="1211124"/>
                  </a:cubicBezTo>
                  <a:cubicBezTo>
                    <a:pt x="914554" y="1304986"/>
                    <a:pt x="1636184" y="1371598"/>
                    <a:pt x="1751241" y="1223235"/>
                  </a:cubicBezTo>
                  <a:cubicBezTo>
                    <a:pt x="1866298" y="1074872"/>
                    <a:pt x="1351569" y="521791"/>
                    <a:pt x="1454515" y="320946"/>
                  </a:cubicBezTo>
                  <a:cubicBezTo>
                    <a:pt x="1557461" y="120101"/>
                    <a:pt x="2217524" y="-58540"/>
                    <a:pt x="2368915" y="18165"/>
                  </a:cubicBezTo>
                  <a:cubicBezTo>
                    <a:pt x="2520306" y="94870"/>
                    <a:pt x="2245785" y="555097"/>
                    <a:pt x="2362860" y="781174"/>
                  </a:cubicBezTo>
                  <a:cubicBezTo>
                    <a:pt x="2479935" y="1007251"/>
                    <a:pt x="2981543" y="1234337"/>
                    <a:pt x="3071368" y="1374626"/>
                  </a:cubicBezTo>
                  <a:cubicBezTo>
                    <a:pt x="3161193" y="1514915"/>
                    <a:pt x="3028979" y="1675389"/>
                    <a:pt x="2901811" y="1622907"/>
                  </a:cubicBezTo>
                  <a:cubicBezTo>
                    <a:pt x="2774643" y="1570425"/>
                    <a:pt x="2460759" y="1090011"/>
                    <a:pt x="2308359" y="1059733"/>
                  </a:cubicBezTo>
                  <a:cubicBezTo>
                    <a:pt x="2155959" y="1029455"/>
                    <a:pt x="2097422" y="1244430"/>
                    <a:pt x="1987411" y="1441238"/>
                  </a:cubicBezTo>
                  <a:cubicBezTo>
                    <a:pt x="1877400" y="1638046"/>
                    <a:pt x="1785556" y="2199201"/>
                    <a:pt x="1648295" y="2240581"/>
                  </a:cubicBezTo>
                  <a:cubicBezTo>
                    <a:pt x="1511034" y="2281961"/>
                    <a:pt x="1368727" y="1731908"/>
                    <a:pt x="1163845" y="1689519"/>
                  </a:cubicBezTo>
                  <a:cubicBezTo>
                    <a:pt x="958963" y="1647130"/>
                    <a:pt x="578468" y="2010467"/>
                    <a:pt x="419003" y="1986244"/>
                  </a:cubicBezTo>
                  <a:cubicBezTo>
                    <a:pt x="259538" y="1962021"/>
                    <a:pt x="269631" y="1666305"/>
                    <a:pt x="207056" y="1544183"/>
                  </a:cubicBezTo>
                  <a:cubicBezTo>
                    <a:pt x="144481" y="1422061"/>
                    <a:pt x="51627" y="1465460"/>
                    <a:pt x="31442" y="1277736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49351" y="5304702"/>
              <a:ext cx="813299" cy="537695"/>
            </a:xfrm>
            <a:custGeom>
              <a:avLst/>
              <a:gdLst>
                <a:gd name="connsiteX0" fmla="*/ 542773 w 813299"/>
                <a:gd name="connsiteY0" fmla="*/ 532925 h 537695"/>
                <a:gd name="connsiteX1" fmla="*/ 288436 w 813299"/>
                <a:gd name="connsiteY1" fmla="*/ 278589 h 537695"/>
                <a:gd name="connsiteX2" fmla="*/ 34100 w 813299"/>
                <a:gd name="connsiteY2" fmla="*/ 496591 h 537695"/>
                <a:gd name="connsiteX3" fmla="*/ 34100 w 813299"/>
                <a:gd name="connsiteY3" fmla="*/ 242255 h 537695"/>
                <a:gd name="connsiteX4" fmla="*/ 324770 w 813299"/>
                <a:gd name="connsiteY4" fmla="*/ 242255 h 537695"/>
                <a:gd name="connsiteX5" fmla="*/ 809220 w 813299"/>
                <a:gd name="connsiteY5" fmla="*/ 6085 h 537695"/>
                <a:gd name="connsiteX6" fmla="*/ 542773 w 813299"/>
                <a:gd name="connsiteY6" fmla="*/ 532925 h 53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299" h="537695">
                  <a:moveTo>
                    <a:pt x="542773" y="532925"/>
                  </a:moveTo>
                  <a:cubicBezTo>
                    <a:pt x="455976" y="578342"/>
                    <a:pt x="373215" y="284645"/>
                    <a:pt x="288436" y="278589"/>
                  </a:cubicBezTo>
                  <a:cubicBezTo>
                    <a:pt x="203657" y="272533"/>
                    <a:pt x="76489" y="502647"/>
                    <a:pt x="34100" y="496591"/>
                  </a:cubicBezTo>
                  <a:cubicBezTo>
                    <a:pt x="-8289" y="490535"/>
                    <a:pt x="-14345" y="284644"/>
                    <a:pt x="34100" y="242255"/>
                  </a:cubicBezTo>
                  <a:cubicBezTo>
                    <a:pt x="82545" y="199866"/>
                    <a:pt x="195583" y="281617"/>
                    <a:pt x="324770" y="242255"/>
                  </a:cubicBezTo>
                  <a:cubicBezTo>
                    <a:pt x="453957" y="202893"/>
                    <a:pt x="772886" y="-41351"/>
                    <a:pt x="809220" y="6085"/>
                  </a:cubicBezTo>
                  <a:cubicBezTo>
                    <a:pt x="845554" y="53521"/>
                    <a:pt x="629570" y="487508"/>
                    <a:pt x="542773" y="532925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68378" y="5467679"/>
              <a:ext cx="823819" cy="374718"/>
            </a:xfrm>
            <a:custGeom>
              <a:avLst/>
              <a:gdLst>
                <a:gd name="connsiteX0" fmla="*/ 330095 w 823819"/>
                <a:gd name="connsiteY0" fmla="*/ 265710 h 374718"/>
                <a:gd name="connsiteX1" fmla="*/ 57592 w 823819"/>
                <a:gd name="connsiteY1" fmla="*/ 308099 h 374718"/>
                <a:gd name="connsiteX2" fmla="*/ 57592 w 823819"/>
                <a:gd name="connsiteY2" fmla="*/ 235431 h 374718"/>
                <a:gd name="connsiteX3" fmla="*/ 675266 w 823819"/>
                <a:gd name="connsiteY3" fmla="*/ 253598 h 374718"/>
                <a:gd name="connsiteX4" fmla="*/ 475430 w 823819"/>
                <a:gd name="connsiteY4" fmla="*/ 29540 h 374718"/>
                <a:gd name="connsiteX5" fmla="*/ 687377 w 823819"/>
                <a:gd name="connsiteY5" fmla="*/ 29540 h 374718"/>
                <a:gd name="connsiteX6" fmla="*/ 820601 w 823819"/>
                <a:gd name="connsiteY6" fmla="*/ 277821 h 374718"/>
                <a:gd name="connsiteX7" fmla="*/ 554153 w 823819"/>
                <a:gd name="connsiteY7" fmla="*/ 374711 h 374718"/>
                <a:gd name="connsiteX8" fmla="*/ 330095 w 823819"/>
                <a:gd name="connsiteY8" fmla="*/ 265710 h 37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3819" h="374718">
                  <a:moveTo>
                    <a:pt x="330095" y="265710"/>
                  </a:moveTo>
                  <a:cubicBezTo>
                    <a:pt x="247335" y="254608"/>
                    <a:pt x="103009" y="313146"/>
                    <a:pt x="57592" y="308099"/>
                  </a:cubicBezTo>
                  <a:cubicBezTo>
                    <a:pt x="12175" y="303053"/>
                    <a:pt x="-45354" y="244514"/>
                    <a:pt x="57592" y="235431"/>
                  </a:cubicBezTo>
                  <a:cubicBezTo>
                    <a:pt x="160538" y="226348"/>
                    <a:pt x="605626" y="287913"/>
                    <a:pt x="675266" y="253598"/>
                  </a:cubicBezTo>
                  <a:cubicBezTo>
                    <a:pt x="744906" y="219283"/>
                    <a:pt x="473412" y="66883"/>
                    <a:pt x="475430" y="29540"/>
                  </a:cubicBezTo>
                  <a:cubicBezTo>
                    <a:pt x="477448" y="-7803"/>
                    <a:pt x="629848" y="-11840"/>
                    <a:pt x="687377" y="29540"/>
                  </a:cubicBezTo>
                  <a:cubicBezTo>
                    <a:pt x="744906" y="70920"/>
                    <a:pt x="842805" y="220293"/>
                    <a:pt x="820601" y="277821"/>
                  </a:cubicBezTo>
                  <a:cubicBezTo>
                    <a:pt x="798397" y="335349"/>
                    <a:pt x="634895" y="373702"/>
                    <a:pt x="554153" y="374711"/>
                  </a:cubicBezTo>
                  <a:cubicBezTo>
                    <a:pt x="473411" y="375720"/>
                    <a:pt x="412855" y="276812"/>
                    <a:pt x="330095" y="26571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Line Callout 1 (Border and Accent Bar) 89"/>
              <p:cNvSpPr/>
              <p:nvPr/>
            </p:nvSpPr>
            <p:spPr>
              <a:xfrm>
                <a:off x="9944879" y="1557438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Line Callout 1 (Border and Accent Bar)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879" y="1557438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Line Callout 1 (Border and Accent Bar) 90"/>
              <p:cNvSpPr/>
              <p:nvPr/>
            </p:nvSpPr>
            <p:spPr>
              <a:xfrm>
                <a:off x="134911" y="1377643"/>
                <a:ext cx="2076138" cy="461082"/>
              </a:xfrm>
              <a:prstGeom prst="accentBorderCallout1">
                <a:avLst>
                  <a:gd name="adj1" fmla="val 67344"/>
                  <a:gd name="adj2" fmla="val 102510"/>
                  <a:gd name="adj3" fmla="val 261453"/>
                  <a:gd name="adj4" fmla="val 9367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Line Callout 1 (Border and Accent Bar)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11" y="1377643"/>
                <a:ext cx="2076138" cy="461082"/>
              </a:xfrm>
              <a:prstGeom prst="accentBorderCallout1">
                <a:avLst>
                  <a:gd name="adj1" fmla="val 67344"/>
                  <a:gd name="adj2" fmla="val 102510"/>
                  <a:gd name="adj3" fmla="val 261453"/>
                  <a:gd name="adj4" fmla="val 93671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ight Arrow 13"/>
              <p:cNvSpPr/>
              <p:nvPr/>
            </p:nvSpPr>
            <p:spPr>
              <a:xfrm>
                <a:off x="5319707" y="3047331"/>
                <a:ext cx="1533334" cy="771017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ight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707" y="3047331"/>
                <a:ext cx="1533334" cy="771017"/>
              </a:xfrm>
              <a:prstGeom prst="rightArrow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Line Callout 1 (Border and Accent Bar) 91"/>
              <p:cNvSpPr/>
              <p:nvPr/>
            </p:nvSpPr>
            <p:spPr>
              <a:xfrm>
                <a:off x="5319707" y="1511942"/>
                <a:ext cx="3408560" cy="461082"/>
              </a:xfrm>
              <a:prstGeom prst="accentBorderCallout1">
                <a:avLst>
                  <a:gd name="adj1" fmla="val 67344"/>
                  <a:gd name="adj2" fmla="val 102510"/>
                  <a:gd name="adj3" fmla="val 219189"/>
                  <a:gd name="adj4" fmla="val 11801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| 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Line Callout 1 (Border and Accent Bar)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707" y="1511942"/>
                <a:ext cx="3408560" cy="461082"/>
              </a:xfrm>
              <a:prstGeom prst="accentBorderCallout1">
                <a:avLst>
                  <a:gd name="adj1" fmla="val 67344"/>
                  <a:gd name="adj2" fmla="val 102510"/>
                  <a:gd name="adj3" fmla="val 219189"/>
                  <a:gd name="adj4" fmla="val 118011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494106" y="2268731"/>
            <a:ext cx="3868901" cy="2173972"/>
            <a:chOff x="7494106" y="2268731"/>
            <a:chExt cx="3868901" cy="2173972"/>
          </a:xfrm>
        </p:grpSpPr>
        <p:sp>
          <p:nvSpPr>
            <p:cNvPr id="47" name="Rounded Rectangle 46"/>
            <p:cNvSpPr/>
            <p:nvPr/>
          </p:nvSpPr>
          <p:spPr>
            <a:xfrm>
              <a:off x="7494106" y="2268731"/>
              <a:ext cx="3868901" cy="21739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7996662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8213702" y="30933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>
              <a:off x="7922323" y="342029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>
              <a:off x="9334473" y="291812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loud 53"/>
            <p:cNvSpPr/>
            <p:nvPr/>
          </p:nvSpPr>
          <p:spPr>
            <a:xfrm>
              <a:off x="7870816" y="4003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loud 54"/>
            <p:cNvSpPr/>
            <p:nvPr/>
          </p:nvSpPr>
          <p:spPr>
            <a:xfrm rot="-4800000">
              <a:off x="8955216" y="2991911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55"/>
            <p:cNvSpPr/>
            <p:nvPr/>
          </p:nvSpPr>
          <p:spPr>
            <a:xfrm>
              <a:off x="8735562" y="34825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/>
            <p:cNvSpPr/>
            <p:nvPr/>
          </p:nvSpPr>
          <p:spPr>
            <a:xfrm rot="-1020000">
              <a:off x="8561210" y="294587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loud 57"/>
            <p:cNvSpPr/>
            <p:nvPr/>
          </p:nvSpPr>
          <p:spPr>
            <a:xfrm rot="780000">
              <a:off x="8594690" y="33118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loud 58"/>
            <p:cNvSpPr/>
            <p:nvPr/>
          </p:nvSpPr>
          <p:spPr>
            <a:xfrm rot="-1800000">
              <a:off x="9553714" y="3312176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>
              <a:off x="10436227" y="285602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>
              <a:off x="9184755" y="375079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>
              <a:off x="8841105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>
              <a:off x="10231916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>
              <a:off x="10225479" y="34548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>
              <a:off x="9710839" y="3454805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>
              <a:off x="11170360" y="356375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7710292" y="304494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5400000">
              <a:off x="8525575" y="38202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>
              <a:off x="9357332" y="24480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loud 69"/>
            <p:cNvSpPr/>
            <p:nvPr/>
          </p:nvSpPr>
          <p:spPr>
            <a:xfrm rot="-600000">
              <a:off x="10857701" y="38758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5400000">
              <a:off x="9984519" y="311383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>
              <a:off x="8970022" y="26216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2700000">
              <a:off x="9780101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 rot="-1200000">
              <a:off x="8063520" y="3896125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loud 74"/>
            <p:cNvSpPr/>
            <p:nvPr/>
          </p:nvSpPr>
          <p:spPr>
            <a:xfrm rot="600000" flipH="1">
              <a:off x="9811395" y="3724734"/>
              <a:ext cx="52164" cy="35925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10159893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/>
            <p:cNvSpPr/>
            <p:nvPr/>
          </p:nvSpPr>
          <p:spPr>
            <a:xfrm>
              <a:off x="10568390" y="340636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 rot="-5400000">
              <a:off x="9009014" y="34399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loud 78"/>
            <p:cNvSpPr/>
            <p:nvPr/>
          </p:nvSpPr>
          <p:spPr>
            <a:xfrm rot="600000">
              <a:off x="9460173" y="3633018"/>
              <a:ext cx="45719" cy="18626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9253597" y="3380408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>
              <a:off x="9345162" y="40921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loud 81"/>
            <p:cNvSpPr/>
            <p:nvPr/>
          </p:nvSpPr>
          <p:spPr>
            <a:xfrm>
              <a:off x="10985097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>
              <a:off x="10604413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>
              <a:off x="10880560" y="291822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 rot="1800000">
              <a:off x="10885940" y="335297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10377879" y="36072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10627272" y="39260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loud 87"/>
            <p:cNvSpPr/>
            <p:nvPr/>
          </p:nvSpPr>
          <p:spPr>
            <a:xfrm rot="780000">
              <a:off x="8312380" y="248989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 rot="780000">
              <a:off x="8082529" y="36166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/>
            <p:cNvSpPr/>
            <p:nvPr/>
          </p:nvSpPr>
          <p:spPr>
            <a:xfrm rot="5400000">
              <a:off x="8677975" y="39726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loud 93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Line Callout 1 (Border and Accent Bar) 94"/>
              <p:cNvSpPr/>
              <p:nvPr/>
            </p:nvSpPr>
            <p:spPr>
              <a:xfrm>
                <a:off x="3356329" y="1527996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Line Callout 1 (Border and Accent Bar)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329" y="1527996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3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Approach:</a:t>
                </a:r>
              </a:p>
              <a:p>
                <a:pPr lvl="1"/>
                <a:r>
                  <a:rPr lang="en-US" dirty="0" smtClean="0"/>
                  <a:t>Partition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Sample uniformly from the partitions to pick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525726" y="1855674"/>
            <a:ext cx="4980842" cy="2891135"/>
            <a:chOff x="7494106" y="2268731"/>
            <a:chExt cx="3868901" cy="2173972"/>
          </a:xfrm>
        </p:grpSpPr>
        <p:sp>
          <p:nvSpPr>
            <p:cNvPr id="106" name="Rounded Rectangle 105"/>
            <p:cNvSpPr/>
            <p:nvPr/>
          </p:nvSpPr>
          <p:spPr>
            <a:xfrm>
              <a:off x="7494106" y="2268731"/>
              <a:ext cx="3868901" cy="21739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loud 106"/>
            <p:cNvSpPr/>
            <p:nvPr/>
          </p:nvSpPr>
          <p:spPr>
            <a:xfrm>
              <a:off x="7996662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loud 107"/>
            <p:cNvSpPr/>
            <p:nvPr/>
          </p:nvSpPr>
          <p:spPr>
            <a:xfrm>
              <a:off x="8213702" y="30933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>
              <a:off x="7922323" y="342029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>
              <a:off x="9334473" y="291812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/>
            <p:cNvSpPr/>
            <p:nvPr/>
          </p:nvSpPr>
          <p:spPr>
            <a:xfrm>
              <a:off x="7870816" y="4003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/>
            <p:cNvSpPr/>
            <p:nvPr/>
          </p:nvSpPr>
          <p:spPr>
            <a:xfrm rot="-4800000">
              <a:off x="8955216" y="2991911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8735562" y="34825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loud 113"/>
            <p:cNvSpPr/>
            <p:nvPr/>
          </p:nvSpPr>
          <p:spPr>
            <a:xfrm rot="-1020000">
              <a:off x="8561210" y="294587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loud 114"/>
            <p:cNvSpPr/>
            <p:nvPr/>
          </p:nvSpPr>
          <p:spPr>
            <a:xfrm rot="780000">
              <a:off x="8594690" y="33118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-1800000">
              <a:off x="9553714" y="3312176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>
              <a:off x="10436227" y="285602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loud 117"/>
            <p:cNvSpPr/>
            <p:nvPr/>
          </p:nvSpPr>
          <p:spPr>
            <a:xfrm>
              <a:off x="9184755" y="375079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loud 118"/>
            <p:cNvSpPr/>
            <p:nvPr/>
          </p:nvSpPr>
          <p:spPr>
            <a:xfrm>
              <a:off x="8841105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loud 119"/>
            <p:cNvSpPr/>
            <p:nvPr/>
          </p:nvSpPr>
          <p:spPr>
            <a:xfrm>
              <a:off x="10231916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loud 120"/>
            <p:cNvSpPr/>
            <p:nvPr/>
          </p:nvSpPr>
          <p:spPr>
            <a:xfrm>
              <a:off x="10225479" y="34548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loud 121"/>
            <p:cNvSpPr/>
            <p:nvPr/>
          </p:nvSpPr>
          <p:spPr>
            <a:xfrm>
              <a:off x="9710839" y="3454805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loud 122"/>
            <p:cNvSpPr/>
            <p:nvPr/>
          </p:nvSpPr>
          <p:spPr>
            <a:xfrm>
              <a:off x="11170360" y="356375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loud 123"/>
            <p:cNvSpPr/>
            <p:nvPr/>
          </p:nvSpPr>
          <p:spPr>
            <a:xfrm>
              <a:off x="7710292" y="304494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loud 124"/>
            <p:cNvSpPr/>
            <p:nvPr/>
          </p:nvSpPr>
          <p:spPr>
            <a:xfrm rot="5400000">
              <a:off x="8525575" y="38202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loud 125"/>
            <p:cNvSpPr/>
            <p:nvPr/>
          </p:nvSpPr>
          <p:spPr>
            <a:xfrm>
              <a:off x="9357332" y="24480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loud 126"/>
            <p:cNvSpPr/>
            <p:nvPr/>
          </p:nvSpPr>
          <p:spPr>
            <a:xfrm rot="-600000">
              <a:off x="10857701" y="38758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loud 127"/>
            <p:cNvSpPr/>
            <p:nvPr/>
          </p:nvSpPr>
          <p:spPr>
            <a:xfrm rot="5400000">
              <a:off x="9984519" y="311383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loud 128"/>
            <p:cNvSpPr/>
            <p:nvPr/>
          </p:nvSpPr>
          <p:spPr>
            <a:xfrm>
              <a:off x="8970022" y="26216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 rot="2700000">
              <a:off x="9780101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/>
            <p:cNvSpPr/>
            <p:nvPr/>
          </p:nvSpPr>
          <p:spPr>
            <a:xfrm rot="-1200000">
              <a:off x="8063520" y="3896125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 rot="600000" flipH="1">
              <a:off x="9811395" y="3724734"/>
              <a:ext cx="52164" cy="35925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loud 132"/>
            <p:cNvSpPr/>
            <p:nvPr/>
          </p:nvSpPr>
          <p:spPr>
            <a:xfrm>
              <a:off x="10159893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loud 133"/>
            <p:cNvSpPr/>
            <p:nvPr/>
          </p:nvSpPr>
          <p:spPr>
            <a:xfrm>
              <a:off x="10568390" y="340636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loud 134"/>
            <p:cNvSpPr/>
            <p:nvPr/>
          </p:nvSpPr>
          <p:spPr>
            <a:xfrm rot="-5400000">
              <a:off x="9009014" y="34399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loud 135"/>
            <p:cNvSpPr/>
            <p:nvPr/>
          </p:nvSpPr>
          <p:spPr>
            <a:xfrm rot="600000">
              <a:off x="9460173" y="3633018"/>
              <a:ext cx="45719" cy="18626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/>
            <p:cNvSpPr/>
            <p:nvPr/>
          </p:nvSpPr>
          <p:spPr>
            <a:xfrm>
              <a:off x="9253597" y="3380408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loud 137"/>
            <p:cNvSpPr/>
            <p:nvPr/>
          </p:nvSpPr>
          <p:spPr>
            <a:xfrm>
              <a:off x="9345162" y="40921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/>
            <p:cNvSpPr/>
            <p:nvPr/>
          </p:nvSpPr>
          <p:spPr>
            <a:xfrm>
              <a:off x="10985097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>
              <a:off x="10604413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>
              <a:off x="10880560" y="291822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1800000">
              <a:off x="10885940" y="335297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10377879" y="36072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loud 143"/>
            <p:cNvSpPr/>
            <p:nvPr/>
          </p:nvSpPr>
          <p:spPr>
            <a:xfrm>
              <a:off x="10627272" y="39260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 rot="780000">
              <a:off x="8312380" y="248989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 rot="780000">
              <a:off x="8082529" y="36166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loud 146"/>
            <p:cNvSpPr/>
            <p:nvPr/>
          </p:nvSpPr>
          <p:spPr>
            <a:xfrm rot="5400000">
              <a:off x="8677975" y="39726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319" y="1711274"/>
            <a:ext cx="6181297" cy="3237875"/>
            <a:chOff x="79409" y="1731364"/>
            <a:chExt cx="6181297" cy="323787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128915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191855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254796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17736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80677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443617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065581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79409" y="2526423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231809" y="3313502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92900" y="4100580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18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525727" y="1855675"/>
            <a:ext cx="4980843" cy="2891135"/>
            <a:chOff x="7494128" y="2268735"/>
            <a:chExt cx="3868913" cy="2173974"/>
          </a:xfrm>
        </p:grpSpPr>
        <p:sp>
          <p:nvSpPr>
            <p:cNvPr id="138" name="Rounded Rectangle 137"/>
            <p:cNvSpPr/>
            <p:nvPr/>
          </p:nvSpPr>
          <p:spPr>
            <a:xfrm>
              <a:off x="7494128" y="2268735"/>
              <a:ext cx="3868913" cy="21739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/>
            <p:cNvSpPr/>
            <p:nvPr/>
          </p:nvSpPr>
          <p:spPr>
            <a:xfrm>
              <a:off x="7996686" y="269658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>
              <a:off x="8213726" y="309339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>
              <a:off x="7922347" y="342030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>
              <a:off x="9334500" y="291812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7870839" y="400352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loud 143"/>
            <p:cNvSpPr/>
            <p:nvPr/>
          </p:nvSpPr>
          <p:spPr>
            <a:xfrm rot="16800000">
              <a:off x="8955242" y="2991916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>
              <a:off x="8735588" y="3482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 rot="20580000">
              <a:off x="8561235" y="294587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loud 146"/>
            <p:cNvSpPr/>
            <p:nvPr/>
          </p:nvSpPr>
          <p:spPr>
            <a:xfrm rot="780000">
              <a:off x="8594715" y="3311854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19800000">
              <a:off x="9553742" y="3312181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loud 148"/>
            <p:cNvSpPr/>
            <p:nvPr/>
          </p:nvSpPr>
          <p:spPr>
            <a:xfrm>
              <a:off x="10436258" y="285603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loud 149"/>
            <p:cNvSpPr/>
            <p:nvPr/>
          </p:nvSpPr>
          <p:spPr>
            <a:xfrm>
              <a:off x="9184782" y="375079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loud 150"/>
            <p:cNvSpPr/>
            <p:nvPr/>
          </p:nvSpPr>
          <p:spPr>
            <a:xfrm>
              <a:off x="8841131" y="403245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loud 151"/>
            <p:cNvSpPr/>
            <p:nvPr/>
          </p:nvSpPr>
          <p:spPr>
            <a:xfrm>
              <a:off x="10231946" y="403245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loud 152"/>
            <p:cNvSpPr/>
            <p:nvPr/>
          </p:nvSpPr>
          <p:spPr>
            <a:xfrm>
              <a:off x="10225509" y="34548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loud 153"/>
            <p:cNvSpPr/>
            <p:nvPr/>
          </p:nvSpPr>
          <p:spPr>
            <a:xfrm>
              <a:off x="9710868" y="3454810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loud 154"/>
            <p:cNvSpPr/>
            <p:nvPr/>
          </p:nvSpPr>
          <p:spPr>
            <a:xfrm>
              <a:off x="11170393" y="356376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>
              <a:off x="7710314" y="304495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loud 156"/>
            <p:cNvSpPr/>
            <p:nvPr/>
          </p:nvSpPr>
          <p:spPr>
            <a:xfrm rot="5400000">
              <a:off x="8525600" y="3820253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loud 157"/>
            <p:cNvSpPr/>
            <p:nvPr/>
          </p:nvSpPr>
          <p:spPr>
            <a:xfrm>
              <a:off x="9357359" y="244809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loud 158"/>
            <p:cNvSpPr/>
            <p:nvPr/>
          </p:nvSpPr>
          <p:spPr>
            <a:xfrm rot="21000000">
              <a:off x="10857733" y="387590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loud 159"/>
            <p:cNvSpPr/>
            <p:nvPr/>
          </p:nvSpPr>
          <p:spPr>
            <a:xfrm rot="5400000">
              <a:off x="9984548" y="3113834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/>
            <p:cNvSpPr/>
            <p:nvPr/>
          </p:nvSpPr>
          <p:spPr>
            <a:xfrm>
              <a:off x="8970048" y="262165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loud 161"/>
            <p:cNvSpPr/>
            <p:nvPr/>
          </p:nvSpPr>
          <p:spPr>
            <a:xfrm rot="2700000">
              <a:off x="9780129" y="2696588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loud 162"/>
            <p:cNvSpPr/>
            <p:nvPr/>
          </p:nvSpPr>
          <p:spPr>
            <a:xfrm rot="20400000">
              <a:off x="8063543" y="3896131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 rot="600000" flipH="1">
              <a:off x="9811423" y="3724739"/>
              <a:ext cx="52164" cy="35926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>
              <a:off x="10159922" y="269658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loud 165"/>
            <p:cNvSpPr/>
            <p:nvPr/>
          </p:nvSpPr>
          <p:spPr>
            <a:xfrm>
              <a:off x="10568420" y="340636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loud 166"/>
            <p:cNvSpPr/>
            <p:nvPr/>
          </p:nvSpPr>
          <p:spPr>
            <a:xfrm rot="16200000">
              <a:off x="9009040" y="3439997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loud 167"/>
            <p:cNvSpPr/>
            <p:nvPr/>
          </p:nvSpPr>
          <p:spPr>
            <a:xfrm rot="600000">
              <a:off x="9460200" y="3633023"/>
              <a:ext cx="45719" cy="18627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9253623" y="3380413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/>
            <p:cNvSpPr/>
            <p:nvPr/>
          </p:nvSpPr>
          <p:spPr>
            <a:xfrm>
              <a:off x="9345189" y="40921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loud 170"/>
            <p:cNvSpPr/>
            <p:nvPr/>
          </p:nvSpPr>
          <p:spPr>
            <a:xfrm>
              <a:off x="10985129" y="254498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/>
            <p:cNvSpPr/>
            <p:nvPr/>
          </p:nvSpPr>
          <p:spPr>
            <a:xfrm>
              <a:off x="10604443" y="254498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/>
            <p:cNvSpPr/>
            <p:nvPr/>
          </p:nvSpPr>
          <p:spPr>
            <a:xfrm>
              <a:off x="10880591" y="291822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/>
            <p:cNvSpPr/>
            <p:nvPr/>
          </p:nvSpPr>
          <p:spPr>
            <a:xfrm rot="1800000">
              <a:off x="10885972" y="335298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>
              <a:off x="10377909" y="36072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loud 175"/>
            <p:cNvSpPr/>
            <p:nvPr/>
          </p:nvSpPr>
          <p:spPr>
            <a:xfrm>
              <a:off x="10627302" y="392605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loud 176"/>
            <p:cNvSpPr/>
            <p:nvPr/>
          </p:nvSpPr>
          <p:spPr>
            <a:xfrm rot="780000">
              <a:off x="8312403" y="2489892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loud 177"/>
            <p:cNvSpPr/>
            <p:nvPr/>
          </p:nvSpPr>
          <p:spPr>
            <a:xfrm rot="780000">
              <a:off x="8082551" y="3616654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loud 178"/>
            <p:cNvSpPr/>
            <p:nvPr/>
          </p:nvSpPr>
          <p:spPr>
            <a:xfrm rot="5400000">
              <a:off x="8677998" y="3972652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loud 179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8588" y="1823574"/>
                <a:ext cx="5181600" cy="48599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Approach:</a:t>
                </a:r>
              </a:p>
              <a:p>
                <a:pPr lvl="1"/>
                <a:r>
                  <a:rPr lang="en-US" dirty="0" smtClean="0"/>
                  <a:t>Partition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Sample uniformly from the partitions to pick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Tradeoff</a:t>
                </a:r>
              </a:p>
              <a:p>
                <a:pPr lvl="1"/>
                <a:r>
                  <a:rPr lang="en-US" dirty="0" smtClean="0"/>
                  <a:t>Coarse partition efficient but poor quality sampling</a:t>
                </a:r>
              </a:p>
              <a:p>
                <a:pPr lvl="1"/>
                <a:r>
                  <a:rPr lang="en-US" dirty="0" smtClean="0"/>
                  <a:t>Fine partition expensive but high quality sampling</a:t>
                </a:r>
              </a:p>
              <a:p>
                <a:pPr lvl="1"/>
                <a:r>
                  <a:rPr lang="en-US" dirty="0" smtClean="0"/>
                  <a:t>Approximates rejection sampling in the limit of very fine partition</a:t>
                </a:r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8588" y="1823574"/>
                <a:ext cx="5181600" cy="4859988"/>
              </a:xfrm>
              <a:blipFill>
                <a:blip r:embed="rId2"/>
                <a:stretch>
                  <a:fillRect l="-2118" t="-2760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-60568" y="2081618"/>
            <a:ext cx="6028897" cy="2406484"/>
            <a:chOff x="-60568" y="2081618"/>
            <a:chExt cx="6028897" cy="2406484"/>
          </a:xfrm>
        </p:grpSpPr>
        <p:cxnSp>
          <p:nvCxnSpPr>
            <p:cNvPr id="102" name="Straight Connector 101"/>
            <p:cNvCxnSpPr/>
            <p:nvPr/>
          </p:nvCxnSpPr>
          <p:spPr>
            <a:xfrm flipH="1">
              <a:off x="-60568" y="2300389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-60568" y="3831786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-60568" y="4269328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-60568" y="2519160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-60568" y="2956702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-60568" y="3394244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-60568" y="2081618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-60568" y="4488102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-60568" y="2737931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-60568" y="3175473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-60568" y="3613015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-60568" y="4050557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66895" y="1672573"/>
            <a:ext cx="4699648" cy="3237875"/>
            <a:chOff x="666895" y="1672573"/>
            <a:chExt cx="4699648" cy="323787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6689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3539076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201887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4422824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643761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08563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30658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1329706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2213454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87626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309720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3980950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88783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1108769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1771580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4864698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1550643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1992517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2434391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2655328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3760013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3318139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52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minimization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Shortest programs are better than longer programs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𝑙𝑒𝑛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𝑏𝑒𝑙𝑜𝑛𝑔𝑠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𝑠𝑝𝑎𝑐𝑒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𝑝𝑟𝑜𝑔𝑟𝑎𝑚𝑠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4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</a:t>
            </a:r>
            <a:r>
              <a:rPr lang="en-US" dirty="0" smtClean="0"/>
              <a:t>Up Explicit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discarding observationally equivalent programs, keep shortest one.</a:t>
            </a:r>
          </a:p>
          <a:p>
            <a:pPr lvl="1"/>
            <a:r>
              <a:rPr lang="en-US" dirty="0"/>
              <a:t>Naturally finds shortest programs first</a:t>
            </a:r>
          </a:p>
          <a:p>
            <a:r>
              <a:rPr lang="en-US" dirty="0" smtClean="0"/>
              <a:t>Key property: </a:t>
            </a:r>
          </a:p>
          <a:p>
            <a:pPr lvl="1"/>
            <a:r>
              <a:rPr lang="en-US" dirty="0" smtClean="0"/>
              <a:t>All subprograms of the shortest program will themselves be the shortest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Explicit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2193355"/>
          </a:xfrm>
        </p:spPr>
        <p:txBody>
          <a:bodyPr/>
          <a:lstStyle/>
          <a:p>
            <a:r>
              <a:rPr lang="en-US" dirty="0" smtClean="0"/>
              <a:t>Achieving </a:t>
            </a:r>
            <a:r>
              <a:rPr lang="en-US" dirty="0" err="1" smtClean="0"/>
              <a:t>minimality</a:t>
            </a:r>
            <a:r>
              <a:rPr lang="en-US" dirty="0" smtClean="0"/>
              <a:t> is trickier and more expensive</a:t>
            </a:r>
          </a:p>
          <a:p>
            <a:pPr lvl="1"/>
            <a:r>
              <a:rPr lang="en-US" dirty="0" smtClean="0"/>
              <a:t>Algorithm keeps a </a:t>
            </a:r>
            <a:r>
              <a:rPr lang="en-US" dirty="0" err="1" smtClean="0"/>
              <a:t>wavefront</a:t>
            </a:r>
            <a:r>
              <a:rPr lang="en-US" dirty="0" smtClean="0"/>
              <a:t> of partially completed programs </a:t>
            </a:r>
          </a:p>
          <a:p>
            <a:pPr lvl="1"/>
            <a:r>
              <a:rPr lang="en-US" dirty="0" smtClean="0"/>
              <a:t>Need to expand that </a:t>
            </a:r>
            <a:r>
              <a:rPr lang="en-US" dirty="0" err="1" smtClean="0"/>
              <a:t>wavefront</a:t>
            </a:r>
            <a:r>
              <a:rPr lang="en-US" dirty="0" smtClean="0"/>
              <a:t> in best-first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Explicit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262996" y="404248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blipFill>
                <a:blip r:embed="rId4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931082" y="4042488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4079" y="4042488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9389" y="4042488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27593" y="404248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35861" y="404248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86453" y="29929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0" name="Straight Arrow Connector 39"/>
          <p:cNvCxnSpPr>
            <a:stCxn id="39" idx="4"/>
            <a:endCxn id="30" idx="0"/>
          </p:cNvCxnSpPr>
          <p:nvPr/>
        </p:nvCxnSpPr>
        <p:spPr>
          <a:xfrm flipH="1">
            <a:off x="1356913" y="3038665"/>
            <a:ext cx="355240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  <a:endCxn id="34" idx="0"/>
          </p:cNvCxnSpPr>
          <p:nvPr/>
        </p:nvCxnSpPr>
        <p:spPr>
          <a:xfrm flipH="1">
            <a:off x="2796993" y="3038665"/>
            <a:ext cx="211232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4"/>
            <a:endCxn id="35" idx="0"/>
          </p:cNvCxnSpPr>
          <p:nvPr/>
        </p:nvCxnSpPr>
        <p:spPr>
          <a:xfrm>
            <a:off x="4909313" y="3038665"/>
            <a:ext cx="20607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4"/>
            <a:endCxn id="36" idx="0"/>
          </p:cNvCxnSpPr>
          <p:nvPr/>
        </p:nvCxnSpPr>
        <p:spPr>
          <a:xfrm>
            <a:off x="4909313" y="3038665"/>
            <a:ext cx="2446044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4"/>
            <a:endCxn id="37" idx="0"/>
          </p:cNvCxnSpPr>
          <p:nvPr/>
        </p:nvCxnSpPr>
        <p:spPr>
          <a:xfrm>
            <a:off x="4909313" y="3038665"/>
            <a:ext cx="4372278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4"/>
            <a:endCxn id="38" idx="0"/>
          </p:cNvCxnSpPr>
          <p:nvPr/>
        </p:nvCxnSpPr>
        <p:spPr>
          <a:xfrm>
            <a:off x="4909313" y="3038665"/>
            <a:ext cx="5895775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4"/>
            <a:endCxn id="27" idx="0"/>
          </p:cNvCxnSpPr>
          <p:nvPr/>
        </p:nvCxnSpPr>
        <p:spPr>
          <a:xfrm flipH="1">
            <a:off x="452311" y="3038665"/>
            <a:ext cx="4457002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ross 46"/>
          <p:cNvSpPr/>
          <p:nvPr/>
        </p:nvSpPr>
        <p:spPr>
          <a:xfrm rot="18888170">
            <a:off x="293270" y="408395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9" name="Cross 48"/>
          <p:cNvSpPr/>
          <p:nvPr/>
        </p:nvSpPr>
        <p:spPr>
          <a:xfrm rot="18888170">
            <a:off x="9059472" y="4083262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0" name="Cross 49"/>
          <p:cNvSpPr/>
          <p:nvPr/>
        </p:nvSpPr>
        <p:spPr>
          <a:xfrm rot="18888170">
            <a:off x="10526384" y="4083263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Freeform 14"/>
          <p:cNvSpPr/>
          <p:nvPr/>
        </p:nvSpPr>
        <p:spPr>
          <a:xfrm>
            <a:off x="686139" y="2474520"/>
            <a:ext cx="7936476" cy="2119909"/>
          </a:xfrm>
          <a:custGeom>
            <a:avLst/>
            <a:gdLst>
              <a:gd name="connsiteX0" fmla="*/ 417089 w 8163631"/>
              <a:gd name="connsiteY0" fmla="*/ 2020824 h 2075619"/>
              <a:gd name="connsiteX1" fmla="*/ 5657094 w 8163631"/>
              <a:gd name="connsiteY1" fmla="*/ 2070103 h 2075619"/>
              <a:gd name="connsiteX2" fmla="*/ 7376385 w 8163631"/>
              <a:gd name="connsiteY2" fmla="*/ 2026299 h 2075619"/>
              <a:gd name="connsiteX3" fmla="*/ 7995110 w 8163631"/>
              <a:gd name="connsiteY3" fmla="*/ 1922266 h 2075619"/>
              <a:gd name="connsiteX4" fmla="*/ 8033439 w 8163631"/>
              <a:gd name="connsiteY4" fmla="*/ 1653969 h 2075619"/>
              <a:gd name="connsiteX5" fmla="*/ 7354483 w 8163631"/>
              <a:gd name="connsiteY5" fmla="*/ 1506131 h 2075619"/>
              <a:gd name="connsiteX6" fmla="*/ 6845266 w 8163631"/>
              <a:gd name="connsiteY6" fmla="*/ 1352819 h 2075619"/>
              <a:gd name="connsiteX7" fmla="*/ 6034900 w 8163631"/>
              <a:gd name="connsiteY7" fmla="*/ 745044 h 2075619"/>
              <a:gd name="connsiteX8" fmla="*/ 7327106 w 8163631"/>
              <a:gd name="connsiteY8" fmla="*/ 723142 h 2075619"/>
              <a:gd name="connsiteX9" fmla="*/ 8099144 w 8163631"/>
              <a:gd name="connsiteY9" fmla="*/ 504124 h 2075619"/>
              <a:gd name="connsiteX10" fmla="*/ 7984160 w 8163631"/>
              <a:gd name="connsiteY10" fmla="*/ 120843 h 2075619"/>
              <a:gd name="connsiteX11" fmla="*/ 6900021 w 8163631"/>
              <a:gd name="connsiteY11" fmla="*/ 383 h 2075619"/>
              <a:gd name="connsiteX12" fmla="*/ 5903489 w 8163631"/>
              <a:gd name="connsiteY12" fmla="*/ 115367 h 2075619"/>
              <a:gd name="connsiteX13" fmla="*/ 5602339 w 8163631"/>
              <a:gd name="connsiteY13" fmla="*/ 739569 h 2075619"/>
              <a:gd name="connsiteX14" fmla="*/ 5147877 w 8163631"/>
              <a:gd name="connsiteY14" fmla="*/ 1347343 h 2075619"/>
              <a:gd name="connsiteX15" fmla="*/ 3466914 w 8163631"/>
              <a:gd name="connsiteY15" fmla="*/ 1478754 h 2075619"/>
              <a:gd name="connsiteX16" fmla="*/ 1440998 w 8163631"/>
              <a:gd name="connsiteY16" fmla="*/ 1445902 h 2075619"/>
              <a:gd name="connsiteX17" fmla="*/ 1583360 w 8163631"/>
              <a:gd name="connsiteY17" fmla="*/ 964062 h 2075619"/>
              <a:gd name="connsiteX18" fmla="*/ 2289692 w 8163631"/>
              <a:gd name="connsiteY18" fmla="*/ 635535 h 2075619"/>
              <a:gd name="connsiteX19" fmla="*/ 3045304 w 8163631"/>
              <a:gd name="connsiteY19" fmla="*/ 575305 h 2075619"/>
              <a:gd name="connsiteX20" fmla="*/ 3362880 w 8163631"/>
              <a:gd name="connsiteY20" fmla="*/ 350812 h 2075619"/>
              <a:gd name="connsiteX21" fmla="*/ 3198617 w 8163631"/>
              <a:gd name="connsiteY21" fmla="*/ 115367 h 2075619"/>
              <a:gd name="connsiteX22" fmla="*/ 2667498 w 8163631"/>
              <a:gd name="connsiteY22" fmla="*/ 66088 h 2075619"/>
              <a:gd name="connsiteX23" fmla="*/ 1922837 w 8163631"/>
              <a:gd name="connsiteY23" fmla="*/ 77039 h 2075619"/>
              <a:gd name="connsiteX24" fmla="*/ 1451949 w 8163631"/>
              <a:gd name="connsiteY24" fmla="*/ 274155 h 2075619"/>
              <a:gd name="connsiteX25" fmla="*/ 1309587 w 8163631"/>
              <a:gd name="connsiteY25" fmla="*/ 909308 h 2075619"/>
              <a:gd name="connsiteX26" fmla="*/ 794895 w 8163631"/>
              <a:gd name="connsiteY26" fmla="*/ 1418524 h 2075619"/>
              <a:gd name="connsiteX27" fmla="*/ 378761 w 8163631"/>
              <a:gd name="connsiteY27" fmla="*/ 1588263 h 2075619"/>
              <a:gd name="connsiteX28" fmla="*/ 417089 w 8163631"/>
              <a:gd name="connsiteY28" fmla="*/ 2020824 h 2075619"/>
              <a:gd name="connsiteX0" fmla="*/ 410443 w 8156985"/>
              <a:gd name="connsiteY0" fmla="*/ 2020824 h 2075619"/>
              <a:gd name="connsiteX1" fmla="*/ 5650448 w 8156985"/>
              <a:gd name="connsiteY1" fmla="*/ 2070103 h 2075619"/>
              <a:gd name="connsiteX2" fmla="*/ 7369739 w 8156985"/>
              <a:gd name="connsiteY2" fmla="*/ 2026299 h 2075619"/>
              <a:gd name="connsiteX3" fmla="*/ 7988464 w 8156985"/>
              <a:gd name="connsiteY3" fmla="*/ 1922266 h 2075619"/>
              <a:gd name="connsiteX4" fmla="*/ 8026793 w 8156985"/>
              <a:gd name="connsiteY4" fmla="*/ 1653969 h 2075619"/>
              <a:gd name="connsiteX5" fmla="*/ 7347837 w 8156985"/>
              <a:gd name="connsiteY5" fmla="*/ 1506131 h 2075619"/>
              <a:gd name="connsiteX6" fmla="*/ 6838620 w 8156985"/>
              <a:gd name="connsiteY6" fmla="*/ 1352819 h 2075619"/>
              <a:gd name="connsiteX7" fmla="*/ 6028254 w 8156985"/>
              <a:gd name="connsiteY7" fmla="*/ 745044 h 2075619"/>
              <a:gd name="connsiteX8" fmla="*/ 7320460 w 8156985"/>
              <a:gd name="connsiteY8" fmla="*/ 723142 h 2075619"/>
              <a:gd name="connsiteX9" fmla="*/ 8092498 w 8156985"/>
              <a:gd name="connsiteY9" fmla="*/ 504124 h 2075619"/>
              <a:gd name="connsiteX10" fmla="*/ 7977514 w 8156985"/>
              <a:gd name="connsiteY10" fmla="*/ 120843 h 2075619"/>
              <a:gd name="connsiteX11" fmla="*/ 6893375 w 8156985"/>
              <a:gd name="connsiteY11" fmla="*/ 383 h 2075619"/>
              <a:gd name="connsiteX12" fmla="*/ 5896843 w 8156985"/>
              <a:gd name="connsiteY12" fmla="*/ 115367 h 2075619"/>
              <a:gd name="connsiteX13" fmla="*/ 5595693 w 8156985"/>
              <a:gd name="connsiteY13" fmla="*/ 739569 h 2075619"/>
              <a:gd name="connsiteX14" fmla="*/ 5141231 w 8156985"/>
              <a:gd name="connsiteY14" fmla="*/ 1347343 h 2075619"/>
              <a:gd name="connsiteX15" fmla="*/ 3460268 w 8156985"/>
              <a:gd name="connsiteY15" fmla="*/ 1478754 h 2075619"/>
              <a:gd name="connsiteX16" fmla="*/ 1434352 w 8156985"/>
              <a:gd name="connsiteY16" fmla="*/ 1445902 h 2075619"/>
              <a:gd name="connsiteX17" fmla="*/ 1576714 w 8156985"/>
              <a:gd name="connsiteY17" fmla="*/ 964062 h 2075619"/>
              <a:gd name="connsiteX18" fmla="*/ 2283046 w 8156985"/>
              <a:gd name="connsiteY18" fmla="*/ 635535 h 2075619"/>
              <a:gd name="connsiteX19" fmla="*/ 3038658 w 8156985"/>
              <a:gd name="connsiteY19" fmla="*/ 575305 h 2075619"/>
              <a:gd name="connsiteX20" fmla="*/ 3356234 w 8156985"/>
              <a:gd name="connsiteY20" fmla="*/ 350812 h 2075619"/>
              <a:gd name="connsiteX21" fmla="*/ 3191971 w 8156985"/>
              <a:gd name="connsiteY21" fmla="*/ 115367 h 2075619"/>
              <a:gd name="connsiteX22" fmla="*/ 2660852 w 8156985"/>
              <a:gd name="connsiteY22" fmla="*/ 66088 h 2075619"/>
              <a:gd name="connsiteX23" fmla="*/ 1916191 w 8156985"/>
              <a:gd name="connsiteY23" fmla="*/ 77039 h 2075619"/>
              <a:gd name="connsiteX24" fmla="*/ 1445303 w 8156985"/>
              <a:gd name="connsiteY24" fmla="*/ 274155 h 2075619"/>
              <a:gd name="connsiteX25" fmla="*/ 1302941 w 8156985"/>
              <a:gd name="connsiteY25" fmla="*/ 909308 h 2075619"/>
              <a:gd name="connsiteX26" fmla="*/ 788249 w 8156985"/>
              <a:gd name="connsiteY26" fmla="*/ 1418524 h 2075619"/>
              <a:gd name="connsiteX27" fmla="*/ 372115 w 8156985"/>
              <a:gd name="connsiteY27" fmla="*/ 1588263 h 2075619"/>
              <a:gd name="connsiteX28" fmla="*/ 410443 w 8156985"/>
              <a:gd name="connsiteY28" fmla="*/ 2020824 h 2075619"/>
              <a:gd name="connsiteX0" fmla="*/ 202140 w 7948682"/>
              <a:gd name="connsiteY0" fmla="*/ 2020824 h 2119909"/>
              <a:gd name="connsiteX1" fmla="*/ 5442145 w 7948682"/>
              <a:gd name="connsiteY1" fmla="*/ 2070103 h 2119909"/>
              <a:gd name="connsiteX2" fmla="*/ 7161436 w 7948682"/>
              <a:gd name="connsiteY2" fmla="*/ 2026299 h 2119909"/>
              <a:gd name="connsiteX3" fmla="*/ 7780161 w 7948682"/>
              <a:gd name="connsiteY3" fmla="*/ 1922266 h 2119909"/>
              <a:gd name="connsiteX4" fmla="*/ 7818490 w 7948682"/>
              <a:gd name="connsiteY4" fmla="*/ 1653969 h 2119909"/>
              <a:gd name="connsiteX5" fmla="*/ 7139534 w 7948682"/>
              <a:gd name="connsiteY5" fmla="*/ 1506131 h 2119909"/>
              <a:gd name="connsiteX6" fmla="*/ 6630317 w 7948682"/>
              <a:gd name="connsiteY6" fmla="*/ 1352819 h 2119909"/>
              <a:gd name="connsiteX7" fmla="*/ 5819951 w 7948682"/>
              <a:gd name="connsiteY7" fmla="*/ 745044 h 2119909"/>
              <a:gd name="connsiteX8" fmla="*/ 7112157 w 7948682"/>
              <a:gd name="connsiteY8" fmla="*/ 723142 h 2119909"/>
              <a:gd name="connsiteX9" fmla="*/ 7884195 w 7948682"/>
              <a:gd name="connsiteY9" fmla="*/ 504124 h 2119909"/>
              <a:gd name="connsiteX10" fmla="*/ 7769211 w 7948682"/>
              <a:gd name="connsiteY10" fmla="*/ 120843 h 2119909"/>
              <a:gd name="connsiteX11" fmla="*/ 6685072 w 7948682"/>
              <a:gd name="connsiteY11" fmla="*/ 383 h 2119909"/>
              <a:gd name="connsiteX12" fmla="*/ 5688540 w 7948682"/>
              <a:gd name="connsiteY12" fmla="*/ 115367 h 2119909"/>
              <a:gd name="connsiteX13" fmla="*/ 5387390 w 7948682"/>
              <a:gd name="connsiteY13" fmla="*/ 739569 h 2119909"/>
              <a:gd name="connsiteX14" fmla="*/ 4932928 w 7948682"/>
              <a:gd name="connsiteY14" fmla="*/ 1347343 h 2119909"/>
              <a:gd name="connsiteX15" fmla="*/ 3251965 w 7948682"/>
              <a:gd name="connsiteY15" fmla="*/ 1478754 h 2119909"/>
              <a:gd name="connsiteX16" fmla="*/ 1226049 w 7948682"/>
              <a:gd name="connsiteY16" fmla="*/ 1445902 h 2119909"/>
              <a:gd name="connsiteX17" fmla="*/ 1368411 w 7948682"/>
              <a:gd name="connsiteY17" fmla="*/ 964062 h 2119909"/>
              <a:gd name="connsiteX18" fmla="*/ 2074743 w 7948682"/>
              <a:gd name="connsiteY18" fmla="*/ 635535 h 2119909"/>
              <a:gd name="connsiteX19" fmla="*/ 2830355 w 7948682"/>
              <a:gd name="connsiteY19" fmla="*/ 575305 h 2119909"/>
              <a:gd name="connsiteX20" fmla="*/ 3147931 w 7948682"/>
              <a:gd name="connsiteY20" fmla="*/ 350812 h 2119909"/>
              <a:gd name="connsiteX21" fmla="*/ 2983668 w 7948682"/>
              <a:gd name="connsiteY21" fmla="*/ 115367 h 2119909"/>
              <a:gd name="connsiteX22" fmla="*/ 2452549 w 7948682"/>
              <a:gd name="connsiteY22" fmla="*/ 66088 h 2119909"/>
              <a:gd name="connsiteX23" fmla="*/ 1707888 w 7948682"/>
              <a:gd name="connsiteY23" fmla="*/ 77039 h 2119909"/>
              <a:gd name="connsiteX24" fmla="*/ 1237000 w 7948682"/>
              <a:gd name="connsiteY24" fmla="*/ 274155 h 2119909"/>
              <a:gd name="connsiteX25" fmla="*/ 1094638 w 7948682"/>
              <a:gd name="connsiteY25" fmla="*/ 909308 h 2119909"/>
              <a:gd name="connsiteX26" fmla="*/ 579946 w 7948682"/>
              <a:gd name="connsiteY26" fmla="*/ 1418524 h 2119909"/>
              <a:gd name="connsiteX27" fmla="*/ 163812 w 7948682"/>
              <a:gd name="connsiteY27" fmla="*/ 1588263 h 2119909"/>
              <a:gd name="connsiteX28" fmla="*/ 202140 w 7948682"/>
              <a:gd name="connsiteY28" fmla="*/ 2020824 h 2119909"/>
              <a:gd name="connsiteX0" fmla="*/ 170908 w 7917450"/>
              <a:gd name="connsiteY0" fmla="*/ 2020824 h 2119909"/>
              <a:gd name="connsiteX1" fmla="*/ 5410913 w 7917450"/>
              <a:gd name="connsiteY1" fmla="*/ 2070103 h 2119909"/>
              <a:gd name="connsiteX2" fmla="*/ 7130204 w 7917450"/>
              <a:gd name="connsiteY2" fmla="*/ 2026299 h 2119909"/>
              <a:gd name="connsiteX3" fmla="*/ 7748929 w 7917450"/>
              <a:gd name="connsiteY3" fmla="*/ 1922266 h 2119909"/>
              <a:gd name="connsiteX4" fmla="*/ 7787258 w 7917450"/>
              <a:gd name="connsiteY4" fmla="*/ 1653969 h 2119909"/>
              <a:gd name="connsiteX5" fmla="*/ 7108302 w 7917450"/>
              <a:gd name="connsiteY5" fmla="*/ 1506131 h 2119909"/>
              <a:gd name="connsiteX6" fmla="*/ 6599085 w 7917450"/>
              <a:gd name="connsiteY6" fmla="*/ 1352819 h 2119909"/>
              <a:gd name="connsiteX7" fmla="*/ 5788719 w 7917450"/>
              <a:gd name="connsiteY7" fmla="*/ 745044 h 2119909"/>
              <a:gd name="connsiteX8" fmla="*/ 7080925 w 7917450"/>
              <a:gd name="connsiteY8" fmla="*/ 723142 h 2119909"/>
              <a:gd name="connsiteX9" fmla="*/ 7852963 w 7917450"/>
              <a:gd name="connsiteY9" fmla="*/ 504124 h 2119909"/>
              <a:gd name="connsiteX10" fmla="*/ 7737979 w 7917450"/>
              <a:gd name="connsiteY10" fmla="*/ 120843 h 2119909"/>
              <a:gd name="connsiteX11" fmla="*/ 6653840 w 7917450"/>
              <a:gd name="connsiteY11" fmla="*/ 383 h 2119909"/>
              <a:gd name="connsiteX12" fmla="*/ 5657308 w 7917450"/>
              <a:gd name="connsiteY12" fmla="*/ 115367 h 2119909"/>
              <a:gd name="connsiteX13" fmla="*/ 5356158 w 7917450"/>
              <a:gd name="connsiteY13" fmla="*/ 739569 h 2119909"/>
              <a:gd name="connsiteX14" fmla="*/ 4901696 w 7917450"/>
              <a:gd name="connsiteY14" fmla="*/ 1347343 h 2119909"/>
              <a:gd name="connsiteX15" fmla="*/ 3220733 w 7917450"/>
              <a:gd name="connsiteY15" fmla="*/ 1478754 h 2119909"/>
              <a:gd name="connsiteX16" fmla="*/ 1194817 w 7917450"/>
              <a:gd name="connsiteY16" fmla="*/ 1445902 h 2119909"/>
              <a:gd name="connsiteX17" fmla="*/ 1337179 w 7917450"/>
              <a:gd name="connsiteY17" fmla="*/ 964062 h 2119909"/>
              <a:gd name="connsiteX18" fmla="*/ 2043511 w 7917450"/>
              <a:gd name="connsiteY18" fmla="*/ 635535 h 2119909"/>
              <a:gd name="connsiteX19" fmla="*/ 2799123 w 7917450"/>
              <a:gd name="connsiteY19" fmla="*/ 575305 h 2119909"/>
              <a:gd name="connsiteX20" fmla="*/ 3116699 w 7917450"/>
              <a:gd name="connsiteY20" fmla="*/ 350812 h 2119909"/>
              <a:gd name="connsiteX21" fmla="*/ 2952436 w 7917450"/>
              <a:gd name="connsiteY21" fmla="*/ 115367 h 2119909"/>
              <a:gd name="connsiteX22" fmla="*/ 2421317 w 7917450"/>
              <a:gd name="connsiteY22" fmla="*/ 66088 h 2119909"/>
              <a:gd name="connsiteX23" fmla="*/ 1676656 w 7917450"/>
              <a:gd name="connsiteY23" fmla="*/ 77039 h 2119909"/>
              <a:gd name="connsiteX24" fmla="*/ 1205768 w 7917450"/>
              <a:gd name="connsiteY24" fmla="*/ 274155 h 2119909"/>
              <a:gd name="connsiteX25" fmla="*/ 1063406 w 7917450"/>
              <a:gd name="connsiteY25" fmla="*/ 909308 h 2119909"/>
              <a:gd name="connsiteX26" fmla="*/ 548714 w 7917450"/>
              <a:gd name="connsiteY26" fmla="*/ 1418524 h 2119909"/>
              <a:gd name="connsiteX27" fmla="*/ 132580 w 7917450"/>
              <a:gd name="connsiteY27" fmla="*/ 1588263 h 2119909"/>
              <a:gd name="connsiteX28" fmla="*/ 170908 w 7917450"/>
              <a:gd name="connsiteY28" fmla="*/ 2020824 h 2119909"/>
              <a:gd name="connsiteX0" fmla="*/ 189934 w 7936476"/>
              <a:gd name="connsiteY0" fmla="*/ 2020824 h 2119909"/>
              <a:gd name="connsiteX1" fmla="*/ 5429939 w 7936476"/>
              <a:gd name="connsiteY1" fmla="*/ 2070103 h 2119909"/>
              <a:gd name="connsiteX2" fmla="*/ 7149230 w 7936476"/>
              <a:gd name="connsiteY2" fmla="*/ 2026299 h 2119909"/>
              <a:gd name="connsiteX3" fmla="*/ 7767955 w 7936476"/>
              <a:gd name="connsiteY3" fmla="*/ 1922266 h 2119909"/>
              <a:gd name="connsiteX4" fmla="*/ 7806284 w 7936476"/>
              <a:gd name="connsiteY4" fmla="*/ 1653969 h 2119909"/>
              <a:gd name="connsiteX5" fmla="*/ 7127328 w 7936476"/>
              <a:gd name="connsiteY5" fmla="*/ 1506131 h 2119909"/>
              <a:gd name="connsiteX6" fmla="*/ 6618111 w 7936476"/>
              <a:gd name="connsiteY6" fmla="*/ 1352819 h 2119909"/>
              <a:gd name="connsiteX7" fmla="*/ 5807745 w 7936476"/>
              <a:gd name="connsiteY7" fmla="*/ 745044 h 2119909"/>
              <a:gd name="connsiteX8" fmla="*/ 7099951 w 7936476"/>
              <a:gd name="connsiteY8" fmla="*/ 723142 h 2119909"/>
              <a:gd name="connsiteX9" fmla="*/ 7871989 w 7936476"/>
              <a:gd name="connsiteY9" fmla="*/ 504124 h 2119909"/>
              <a:gd name="connsiteX10" fmla="*/ 7757005 w 7936476"/>
              <a:gd name="connsiteY10" fmla="*/ 120843 h 2119909"/>
              <a:gd name="connsiteX11" fmla="*/ 6672866 w 7936476"/>
              <a:gd name="connsiteY11" fmla="*/ 383 h 2119909"/>
              <a:gd name="connsiteX12" fmla="*/ 5676334 w 7936476"/>
              <a:gd name="connsiteY12" fmla="*/ 115367 h 2119909"/>
              <a:gd name="connsiteX13" fmla="*/ 5375184 w 7936476"/>
              <a:gd name="connsiteY13" fmla="*/ 739569 h 2119909"/>
              <a:gd name="connsiteX14" fmla="*/ 4920722 w 7936476"/>
              <a:gd name="connsiteY14" fmla="*/ 1347343 h 2119909"/>
              <a:gd name="connsiteX15" fmla="*/ 3239759 w 7936476"/>
              <a:gd name="connsiteY15" fmla="*/ 1478754 h 2119909"/>
              <a:gd name="connsiteX16" fmla="*/ 1213843 w 7936476"/>
              <a:gd name="connsiteY16" fmla="*/ 1445902 h 2119909"/>
              <a:gd name="connsiteX17" fmla="*/ 1356205 w 7936476"/>
              <a:gd name="connsiteY17" fmla="*/ 964062 h 2119909"/>
              <a:gd name="connsiteX18" fmla="*/ 2062537 w 7936476"/>
              <a:gd name="connsiteY18" fmla="*/ 635535 h 2119909"/>
              <a:gd name="connsiteX19" fmla="*/ 2818149 w 7936476"/>
              <a:gd name="connsiteY19" fmla="*/ 575305 h 2119909"/>
              <a:gd name="connsiteX20" fmla="*/ 3135725 w 7936476"/>
              <a:gd name="connsiteY20" fmla="*/ 350812 h 2119909"/>
              <a:gd name="connsiteX21" fmla="*/ 2971462 w 7936476"/>
              <a:gd name="connsiteY21" fmla="*/ 115367 h 2119909"/>
              <a:gd name="connsiteX22" fmla="*/ 2440343 w 7936476"/>
              <a:gd name="connsiteY22" fmla="*/ 66088 h 2119909"/>
              <a:gd name="connsiteX23" fmla="*/ 1695682 w 7936476"/>
              <a:gd name="connsiteY23" fmla="*/ 77039 h 2119909"/>
              <a:gd name="connsiteX24" fmla="*/ 1224794 w 7936476"/>
              <a:gd name="connsiteY24" fmla="*/ 274155 h 2119909"/>
              <a:gd name="connsiteX25" fmla="*/ 1082432 w 7936476"/>
              <a:gd name="connsiteY25" fmla="*/ 909308 h 2119909"/>
              <a:gd name="connsiteX26" fmla="*/ 567740 w 7936476"/>
              <a:gd name="connsiteY26" fmla="*/ 1418524 h 2119909"/>
              <a:gd name="connsiteX27" fmla="*/ 151606 w 7936476"/>
              <a:gd name="connsiteY27" fmla="*/ 1588263 h 2119909"/>
              <a:gd name="connsiteX28" fmla="*/ 189934 w 7936476"/>
              <a:gd name="connsiteY28" fmla="*/ 2020824 h 211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936476" h="2119909">
                <a:moveTo>
                  <a:pt x="189934" y="2020824"/>
                </a:moveTo>
                <a:cubicBezTo>
                  <a:pt x="527586" y="2210640"/>
                  <a:pt x="4270056" y="2069191"/>
                  <a:pt x="5429939" y="2070103"/>
                </a:cubicBezTo>
                <a:cubicBezTo>
                  <a:pt x="6589822" y="2071016"/>
                  <a:pt x="6759561" y="2050938"/>
                  <a:pt x="7149230" y="2026299"/>
                </a:cubicBezTo>
                <a:cubicBezTo>
                  <a:pt x="7538899" y="2001660"/>
                  <a:pt x="7658446" y="1984321"/>
                  <a:pt x="7767955" y="1922266"/>
                </a:cubicBezTo>
                <a:cubicBezTo>
                  <a:pt x="7877464" y="1860211"/>
                  <a:pt x="7913055" y="1723325"/>
                  <a:pt x="7806284" y="1653969"/>
                </a:cubicBezTo>
                <a:cubicBezTo>
                  <a:pt x="7699513" y="1584613"/>
                  <a:pt x="7325357" y="1556323"/>
                  <a:pt x="7127328" y="1506131"/>
                </a:cubicBezTo>
                <a:cubicBezTo>
                  <a:pt x="6929299" y="1455939"/>
                  <a:pt x="6838041" y="1479667"/>
                  <a:pt x="6618111" y="1352819"/>
                </a:cubicBezTo>
                <a:cubicBezTo>
                  <a:pt x="6398181" y="1225971"/>
                  <a:pt x="5727438" y="849990"/>
                  <a:pt x="5807745" y="745044"/>
                </a:cubicBezTo>
                <a:cubicBezTo>
                  <a:pt x="5888052" y="640098"/>
                  <a:pt x="6755910" y="763295"/>
                  <a:pt x="7099951" y="723142"/>
                </a:cubicBezTo>
                <a:cubicBezTo>
                  <a:pt x="7443992" y="682989"/>
                  <a:pt x="7762480" y="604507"/>
                  <a:pt x="7871989" y="504124"/>
                </a:cubicBezTo>
                <a:cubicBezTo>
                  <a:pt x="7981498" y="403741"/>
                  <a:pt x="7956859" y="204800"/>
                  <a:pt x="7757005" y="120843"/>
                </a:cubicBezTo>
                <a:cubicBezTo>
                  <a:pt x="7557151" y="36886"/>
                  <a:pt x="7019644" y="1296"/>
                  <a:pt x="6672866" y="383"/>
                </a:cubicBezTo>
                <a:cubicBezTo>
                  <a:pt x="6326088" y="-530"/>
                  <a:pt x="5892614" y="-7831"/>
                  <a:pt x="5676334" y="115367"/>
                </a:cubicBezTo>
                <a:cubicBezTo>
                  <a:pt x="5460054" y="238565"/>
                  <a:pt x="5501119" y="534240"/>
                  <a:pt x="5375184" y="739569"/>
                </a:cubicBezTo>
                <a:cubicBezTo>
                  <a:pt x="5249249" y="944898"/>
                  <a:pt x="5276626" y="1224146"/>
                  <a:pt x="4920722" y="1347343"/>
                </a:cubicBezTo>
                <a:cubicBezTo>
                  <a:pt x="4564818" y="1470540"/>
                  <a:pt x="3857572" y="1462328"/>
                  <a:pt x="3239759" y="1478754"/>
                </a:cubicBezTo>
                <a:cubicBezTo>
                  <a:pt x="2621946" y="1495180"/>
                  <a:pt x="1527769" y="1531684"/>
                  <a:pt x="1213843" y="1445902"/>
                </a:cubicBezTo>
                <a:cubicBezTo>
                  <a:pt x="899917" y="1360120"/>
                  <a:pt x="1214756" y="1099123"/>
                  <a:pt x="1356205" y="964062"/>
                </a:cubicBezTo>
                <a:cubicBezTo>
                  <a:pt x="1497654" y="829001"/>
                  <a:pt x="1818880" y="700328"/>
                  <a:pt x="2062537" y="635535"/>
                </a:cubicBezTo>
                <a:cubicBezTo>
                  <a:pt x="2306194" y="570742"/>
                  <a:pt x="2639284" y="622759"/>
                  <a:pt x="2818149" y="575305"/>
                </a:cubicBezTo>
                <a:cubicBezTo>
                  <a:pt x="2997014" y="527851"/>
                  <a:pt x="3110173" y="427468"/>
                  <a:pt x="3135725" y="350812"/>
                </a:cubicBezTo>
                <a:cubicBezTo>
                  <a:pt x="3161277" y="274156"/>
                  <a:pt x="3087359" y="162821"/>
                  <a:pt x="2971462" y="115367"/>
                </a:cubicBezTo>
                <a:cubicBezTo>
                  <a:pt x="2855565" y="67913"/>
                  <a:pt x="2652973" y="72476"/>
                  <a:pt x="2440343" y="66088"/>
                </a:cubicBezTo>
                <a:cubicBezTo>
                  <a:pt x="2227713" y="59700"/>
                  <a:pt x="1898273" y="42361"/>
                  <a:pt x="1695682" y="77039"/>
                </a:cubicBezTo>
                <a:cubicBezTo>
                  <a:pt x="1493091" y="111717"/>
                  <a:pt x="1327002" y="135444"/>
                  <a:pt x="1224794" y="274155"/>
                </a:cubicBezTo>
                <a:cubicBezTo>
                  <a:pt x="1122586" y="412866"/>
                  <a:pt x="1191941" y="718580"/>
                  <a:pt x="1082432" y="909308"/>
                </a:cubicBezTo>
                <a:cubicBezTo>
                  <a:pt x="972923" y="1100036"/>
                  <a:pt x="722878" y="1305365"/>
                  <a:pt x="567740" y="1418524"/>
                </a:cubicBezTo>
                <a:cubicBezTo>
                  <a:pt x="412602" y="1531683"/>
                  <a:pt x="256553" y="1464153"/>
                  <a:pt x="151606" y="1588263"/>
                </a:cubicBezTo>
                <a:cubicBezTo>
                  <a:pt x="46659" y="1712373"/>
                  <a:pt x="-147718" y="1831008"/>
                  <a:pt x="189934" y="2020824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76307" y="4922429"/>
            <a:ext cx="4628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Wavefront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partially expanded programs that have not been rejected.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 each step there is a choice of which program to try to expand.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>
          <a:xfrm flipH="1" flipV="1">
            <a:off x="5453547" y="4555574"/>
            <a:ext cx="722760" cy="9670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75742" y="1527072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742" y="1527072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96568" y="2848693"/>
                <a:ext cx="5514908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∧∀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68" y="2848693"/>
                <a:ext cx="5514908" cy="5091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93650" y="4217828"/>
                <a:ext cx="808977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∧∀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50" y="4217828"/>
                <a:ext cx="8089779" cy="645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3489651" y="2720000"/>
            <a:ext cx="5145132" cy="766564"/>
          </a:xfrm>
          <a:prstGeom prst="line">
            <a:avLst/>
          </a:prstGeom>
          <a:ln w="57150">
            <a:solidFill>
              <a:srgbClr val="CD0909">
                <a:alpha val="80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2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>
          <a:xfrm>
            <a:off x="1938167" y="2567986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More permissive, allows all correct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but also some incorrect ones.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blipFill>
                <a:blip r:embed="rId3"/>
                <a:stretch>
                  <a:fillRect l="-1456" t="-4717" r="-3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blipFill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01165" y="1910353"/>
                <a:ext cx="519597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65" y="1910353"/>
                <a:ext cx="5195974" cy="509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8404920" y="2606311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144212" y="5327601"/>
                <a:ext cx="3309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212" y="5327601"/>
                <a:ext cx="3309880" cy="461665"/>
              </a:xfrm>
              <a:prstGeom prst="rect">
                <a:avLst/>
              </a:prstGeom>
              <a:blipFill>
                <a:blip r:embed="rId6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wn Arrow 18"/>
          <p:cNvSpPr/>
          <p:nvPr/>
        </p:nvSpPr>
        <p:spPr>
          <a:xfrm>
            <a:off x="8404920" y="4336784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15767" y="3575175"/>
                <a:ext cx="5766771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767" y="3575175"/>
                <a:ext cx="5766771" cy="509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48137" y="6029947"/>
                <a:ext cx="39020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Works if we can ensure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only contains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that satisfy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137" y="6029947"/>
                <a:ext cx="3902030" cy="646331"/>
              </a:xfrm>
              <a:prstGeom prst="rect">
                <a:avLst/>
              </a:prstGeom>
              <a:blipFill>
                <a:blip r:embed="rId8"/>
                <a:stretch>
                  <a:fillRect l="-1250" t="-4717" r="-62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80066</TotalTime>
  <Words>976</Words>
  <Application>Microsoft Office PowerPoint</Application>
  <PresentationFormat>Widescreen</PresentationFormat>
  <Paragraphs>438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Berlin Sans FB</vt:lpstr>
      <vt:lpstr>Calibri</vt:lpstr>
      <vt:lpstr>Cambria Math</vt:lpstr>
      <vt:lpstr>office theme</vt:lpstr>
      <vt:lpstr>Lecture 21 Synthesizing under a distribution</vt:lpstr>
      <vt:lpstr>Programming by Example</vt:lpstr>
      <vt:lpstr>Key elements</vt:lpstr>
      <vt:lpstr>Length minimization</vt:lpstr>
      <vt:lpstr>Bottom Up Explicit Search</vt:lpstr>
      <vt:lpstr>Top Down Explicit Search</vt:lpstr>
      <vt:lpstr>Top Down Explicit Search</vt:lpstr>
      <vt:lpstr>Symbolic Search</vt:lpstr>
      <vt:lpstr>Symbolic Search</vt:lpstr>
      <vt:lpstr>Symbolic Search</vt:lpstr>
      <vt:lpstr>Extended CEGIS</vt:lpstr>
      <vt:lpstr>Extended CEGIS</vt:lpstr>
      <vt:lpstr>Extended CEGIS</vt:lpstr>
      <vt:lpstr>Extended CEGIS</vt:lpstr>
      <vt:lpstr>Extended CEGIS</vt:lpstr>
      <vt:lpstr>Extended CEGIS</vt:lpstr>
      <vt:lpstr>Probabilistic Grammars</vt:lpstr>
      <vt:lpstr>Probabilistic Grammars</vt:lpstr>
      <vt:lpstr>Probabilistic Grammars</vt:lpstr>
      <vt:lpstr>Search with P G</vt:lpstr>
      <vt:lpstr>Context sensitive Probabilities</vt:lpstr>
      <vt:lpstr>Context sensitive Probabilities</vt:lpstr>
      <vt:lpstr>Search</vt:lpstr>
      <vt:lpstr>Bottom-up search</vt:lpstr>
      <vt:lpstr>Bottom-up search</vt:lpstr>
      <vt:lpstr>Bottom-up search</vt:lpstr>
      <vt:lpstr>Bottom-up search</vt:lpstr>
      <vt:lpstr>Sampling</vt:lpstr>
      <vt:lpstr>Sampling with Constraints</vt:lpstr>
      <vt:lpstr>Sampling with Constraints</vt:lpstr>
      <vt:lpstr>Sampling with Constraints</vt:lpstr>
      <vt:lpstr>Sampling with Constraints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874</cp:revision>
  <cp:lastPrinted>2015-02-26T04:09:31Z</cp:lastPrinted>
  <dcterms:created xsi:type="dcterms:W3CDTF">2014-09-23T19:26:18Z</dcterms:created>
  <dcterms:modified xsi:type="dcterms:W3CDTF">2018-11-22T19:12:52Z</dcterms:modified>
</cp:coreProperties>
</file>