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5" r:id="rId20"/>
    <p:sldId id="356" r:id="rId21"/>
    <p:sldId id="357" r:id="rId22"/>
    <p:sldId id="358" r:id="rId23"/>
    <p:sldId id="359" r:id="rId24"/>
    <p:sldId id="360" r:id="rId2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0909"/>
    <a:srgbClr val="080F0B"/>
    <a:srgbClr val="CA703B"/>
    <a:srgbClr val="CFE5C9"/>
    <a:srgbClr val="9AC890"/>
    <a:srgbClr val="C7CEFF"/>
    <a:srgbClr val="7F8AFF"/>
    <a:srgbClr val="FFFFFF"/>
    <a:srgbClr val="000000"/>
    <a:srgbClr val="FF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3" autoAdjust="0"/>
    <p:restoredTop sz="84761" autoAdjust="0"/>
  </p:normalViewPr>
  <p:slideViewPr>
    <p:cSldViewPr snapToGrid="0">
      <p:cViewPr>
        <p:scale>
          <a:sx n="69" d="100"/>
          <a:sy n="69" d="100"/>
        </p:scale>
        <p:origin x="480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two ideas come together in</a:t>
            </a:r>
            <a:r>
              <a:rPr lang="en-US" baseline="0" dirty="0" smtClean="0"/>
              <a:t> a recent piece of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DBE56-3C47-3B46-BE83-DC7D8776CFB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2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3" Type="http://schemas.openxmlformats.org/officeDocument/2006/relationships/image" Target="../media/image50.png"/><Relationship Id="rId21" Type="http://schemas.openxmlformats.org/officeDocument/2006/relationships/image" Target="../media/image68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5" Type="http://schemas.openxmlformats.org/officeDocument/2006/relationships/image" Target="../media/image72.png"/><Relationship Id="rId2" Type="http://schemas.openxmlformats.org/officeDocument/2006/relationships/image" Target="../media/image49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24" Type="http://schemas.openxmlformats.org/officeDocument/2006/relationships/image" Target="../media/image71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23" Type="http://schemas.openxmlformats.org/officeDocument/2006/relationships/image" Target="../media/image70.png"/><Relationship Id="rId28" Type="http://schemas.openxmlformats.org/officeDocument/2006/relationships/image" Target="../media/image75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69.png"/><Relationship Id="rId27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3" Type="http://schemas.openxmlformats.org/officeDocument/2006/relationships/image" Target="../media/image50.png"/><Relationship Id="rId21" Type="http://schemas.openxmlformats.org/officeDocument/2006/relationships/image" Target="../media/image68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5" Type="http://schemas.openxmlformats.org/officeDocument/2006/relationships/image" Target="../media/image72.png"/><Relationship Id="rId2" Type="http://schemas.openxmlformats.org/officeDocument/2006/relationships/image" Target="../media/image49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24" Type="http://schemas.openxmlformats.org/officeDocument/2006/relationships/image" Target="../media/image71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23" Type="http://schemas.openxmlformats.org/officeDocument/2006/relationships/image" Target="../media/image70.png"/><Relationship Id="rId28" Type="http://schemas.openxmlformats.org/officeDocument/2006/relationships/image" Target="../media/image75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69.png"/><Relationship Id="rId27" Type="http://schemas.openxmlformats.org/officeDocument/2006/relationships/image" Target="../media/image7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3" Type="http://schemas.openxmlformats.org/officeDocument/2006/relationships/image" Target="../media/image50.png"/><Relationship Id="rId21" Type="http://schemas.openxmlformats.org/officeDocument/2006/relationships/image" Target="../media/image68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5" Type="http://schemas.openxmlformats.org/officeDocument/2006/relationships/image" Target="../media/image72.png"/><Relationship Id="rId2" Type="http://schemas.openxmlformats.org/officeDocument/2006/relationships/image" Target="../media/image49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24" Type="http://schemas.openxmlformats.org/officeDocument/2006/relationships/image" Target="../media/image71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23" Type="http://schemas.openxmlformats.org/officeDocument/2006/relationships/image" Target="../media/image70.png"/><Relationship Id="rId28" Type="http://schemas.openxmlformats.org/officeDocument/2006/relationships/image" Target="../media/image75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69.png"/><Relationship Id="rId27" Type="http://schemas.openxmlformats.org/officeDocument/2006/relationships/image" Target="../media/image7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18" Type="http://schemas.openxmlformats.org/officeDocument/2006/relationships/image" Target="../media/image100.png"/><Relationship Id="rId3" Type="http://schemas.openxmlformats.org/officeDocument/2006/relationships/image" Target="../media/image85.png"/><Relationship Id="rId21" Type="http://schemas.openxmlformats.org/officeDocument/2006/relationships/image" Target="../media/image103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17" Type="http://schemas.openxmlformats.org/officeDocument/2006/relationships/image" Target="../media/image99.png"/><Relationship Id="rId2" Type="http://schemas.openxmlformats.org/officeDocument/2006/relationships/image" Target="../media/image84.png"/><Relationship Id="rId16" Type="http://schemas.openxmlformats.org/officeDocument/2006/relationships/image" Target="../media/image98.png"/><Relationship Id="rId20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87.png"/><Relationship Id="rId15" Type="http://schemas.openxmlformats.org/officeDocument/2006/relationships/image" Target="../media/image97.png"/><Relationship Id="rId10" Type="http://schemas.openxmlformats.org/officeDocument/2006/relationships/image" Target="../media/image92.png"/><Relationship Id="rId19" Type="http://schemas.openxmlformats.org/officeDocument/2006/relationships/image" Target="../media/image101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Relationship Id="rId14" Type="http://schemas.openxmlformats.org/officeDocument/2006/relationships/image" Target="../media/image96.png"/><Relationship Id="rId22" Type="http://schemas.openxmlformats.org/officeDocument/2006/relationships/image" Target="../media/image10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22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Learning</a:t>
            </a:r>
            <a:br>
              <a:rPr lang="en-US" dirty="0" smtClean="0"/>
            </a:br>
            <a:r>
              <a:rPr lang="en-US" dirty="0" smtClean="0"/>
              <a:t>Complex Distributions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1587826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recurrent neural network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val 3"/>
              <p:cNvSpPr/>
              <p:nvPr/>
            </p:nvSpPr>
            <p:spPr>
              <a:xfrm>
                <a:off x="4604951" y="2055152"/>
                <a:ext cx="498179" cy="42344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951" y="2055152"/>
                <a:ext cx="498179" cy="423446"/>
              </a:xfrm>
              <a:prstGeom prst="ellipse">
                <a:avLst/>
              </a:prstGeom>
              <a:blipFill>
                <a:blip r:embed="rId2"/>
                <a:stretch>
                  <a:fillRect l="-11905"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endCxn id="8" idx="2"/>
          </p:cNvCxnSpPr>
          <p:nvPr/>
        </p:nvCxnSpPr>
        <p:spPr>
          <a:xfrm flipV="1">
            <a:off x="5558825" y="2478598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6"/>
            <a:endCxn id="8" idx="1"/>
          </p:cNvCxnSpPr>
          <p:nvPr/>
        </p:nvCxnSpPr>
        <p:spPr>
          <a:xfrm>
            <a:off x="5103130" y="2266875"/>
            <a:ext cx="615259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718389" y="1490555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Rectangle 7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3"/>
                  <a:stretch>
                    <a:fillRect b="-2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10" name="Straight Arrow Connector 9"/>
          <p:cNvCxnSpPr>
            <a:stCxn id="4" idx="6"/>
            <a:endCxn id="9" idx="1"/>
          </p:cNvCxnSpPr>
          <p:nvPr/>
        </p:nvCxnSpPr>
        <p:spPr>
          <a:xfrm flipV="1">
            <a:off x="5103130" y="1691922"/>
            <a:ext cx="615259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4219002" y="3827235"/>
            <a:ext cx="266700" cy="2000351"/>
            <a:chOff x="1943100" y="3215640"/>
            <a:chExt cx="266700" cy="2000351"/>
          </a:xfrm>
        </p:grpSpPr>
        <p:sp>
          <p:nvSpPr>
            <p:cNvPr id="12" name="Flowchart: Process 11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Process 15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495420" y="4545115"/>
                <a:ext cx="5228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420" y="4545115"/>
                <a:ext cx="52289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ounded Rectangle 20"/>
              <p:cNvSpPr/>
              <p:nvPr/>
            </p:nvSpPr>
            <p:spPr>
              <a:xfrm>
                <a:off x="5288692" y="2748622"/>
                <a:ext cx="429697" cy="423447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692" y="2748622"/>
                <a:ext cx="429697" cy="423447"/>
              </a:xfrm>
              <a:prstGeom prst="roundRect">
                <a:avLst/>
              </a:prstGeom>
              <a:blipFill>
                <a:blip r:embed="rId5"/>
                <a:stretch>
                  <a:fillRect l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Oval 23"/>
              <p:cNvSpPr/>
              <p:nvPr/>
            </p:nvSpPr>
            <p:spPr>
              <a:xfrm>
                <a:off x="6556633" y="2055152"/>
                <a:ext cx="498179" cy="42344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Oval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633" y="2055152"/>
                <a:ext cx="498179" cy="423446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>
            <a:stCxn id="8" idx="3"/>
            <a:endCxn id="24" idx="2"/>
          </p:cNvCxnSpPr>
          <p:nvPr/>
        </p:nvCxnSpPr>
        <p:spPr>
          <a:xfrm>
            <a:off x="6098877" y="2266875"/>
            <a:ext cx="457756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ounded Rectangle 28"/>
              <p:cNvSpPr/>
              <p:nvPr/>
            </p:nvSpPr>
            <p:spPr>
              <a:xfrm>
                <a:off x="6625115" y="1387366"/>
                <a:ext cx="429697" cy="423447"/>
              </a:xfrm>
              <a:prstGeom prst="round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Rounded 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115" y="1387366"/>
                <a:ext cx="429697" cy="423447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>
            <a:stCxn id="9" idx="3"/>
            <a:endCxn id="29" idx="1"/>
          </p:cNvCxnSpPr>
          <p:nvPr/>
        </p:nvCxnSpPr>
        <p:spPr>
          <a:xfrm flipV="1">
            <a:off x="6117289" y="1599090"/>
            <a:ext cx="507826" cy="92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5028037" y="4245415"/>
                <a:ext cx="1184788" cy="1086465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037" y="4245415"/>
                <a:ext cx="1184788" cy="10864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6212825" y="4788647"/>
            <a:ext cx="3401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6552933" y="4504692"/>
                <a:ext cx="634369" cy="604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𝑡𝑎𝑛h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933" y="4504692"/>
                <a:ext cx="634369" cy="604066"/>
              </a:xfrm>
              <a:prstGeom prst="rect">
                <a:avLst/>
              </a:prstGeom>
              <a:blipFill>
                <a:blip r:embed="rId9"/>
                <a:stretch>
                  <a:fillRect l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>
            <a:stCxn id="35" idx="3"/>
          </p:cNvCxnSpPr>
          <p:nvPr/>
        </p:nvCxnSpPr>
        <p:spPr>
          <a:xfrm flipV="1">
            <a:off x="7187302" y="4788647"/>
            <a:ext cx="310425" cy="1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7551202" y="3806549"/>
            <a:ext cx="266700" cy="2000351"/>
            <a:chOff x="1943100" y="3215640"/>
            <a:chExt cx="266700" cy="2000351"/>
          </a:xfrm>
        </p:grpSpPr>
        <p:sp>
          <p:nvSpPr>
            <p:cNvPr id="39" name="Flowchart: Process 38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Process 42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Process 43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Process 44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Process 45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3550511" y="4202807"/>
                <a:ext cx="656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511" y="4202807"/>
                <a:ext cx="65614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8019255" y="4728847"/>
                <a:ext cx="498669" cy="37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55" y="4728847"/>
                <a:ext cx="498669" cy="379911"/>
              </a:xfrm>
              <a:prstGeom prst="rect">
                <a:avLst/>
              </a:prstGeom>
              <a:blipFill>
                <a:blip r:embed="rId11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>
            <a:endCxn id="19" idx="1"/>
          </p:cNvCxnSpPr>
          <p:nvPr/>
        </p:nvCxnSpPr>
        <p:spPr>
          <a:xfrm flipV="1">
            <a:off x="3772930" y="5701856"/>
            <a:ext cx="446072" cy="254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162090" y="5954704"/>
            <a:ext cx="119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8019255" y="4201406"/>
                <a:ext cx="4365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55" y="4201406"/>
                <a:ext cx="43653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3701114" y="4728847"/>
                <a:ext cx="526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14" y="4728847"/>
                <a:ext cx="526298" cy="369332"/>
              </a:xfrm>
              <a:prstGeom prst="rect">
                <a:avLst/>
              </a:prstGeom>
              <a:blipFill>
                <a:blip r:embed="rId1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6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urved Connector 89"/>
          <p:cNvCxnSpPr>
            <a:stCxn id="35" idx="3"/>
            <a:endCxn id="31" idx="4"/>
          </p:cNvCxnSpPr>
          <p:nvPr/>
        </p:nvCxnSpPr>
        <p:spPr>
          <a:xfrm flipV="1">
            <a:off x="6307019" y="3062745"/>
            <a:ext cx="466647" cy="82693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LSTM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28313" y="2494211"/>
            <a:ext cx="266700" cy="2000351"/>
            <a:chOff x="1943100" y="3215640"/>
            <a:chExt cx="266700" cy="2000351"/>
          </a:xfrm>
        </p:grpSpPr>
        <p:sp>
          <p:nvSpPr>
            <p:cNvPr id="12" name="Flowchart: Process 11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Process 15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226378" y="151690"/>
            <a:ext cx="2449861" cy="1784703"/>
            <a:chOff x="4604951" y="1387366"/>
            <a:chExt cx="2449861" cy="17847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Oval 3"/>
                <p:cNvSpPr/>
                <p:nvPr/>
              </p:nvSpPr>
              <p:spPr>
                <a:xfrm>
                  <a:off x="4604951" y="2055152"/>
                  <a:ext cx="498179" cy="42344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" name="Oval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4951" y="2055152"/>
                  <a:ext cx="498179" cy="423446"/>
                </a:xfrm>
                <a:prstGeom prst="ellipse">
                  <a:avLst/>
                </a:prstGeom>
                <a:blipFill>
                  <a:blip r:embed="rId2"/>
                  <a:stretch>
                    <a:fillRect l="-12048"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Arrow Connector 4"/>
            <p:cNvCxnSpPr>
              <a:endCxn id="8" idx="2"/>
            </p:cNvCxnSpPr>
            <p:nvPr/>
          </p:nvCxnSpPr>
          <p:spPr>
            <a:xfrm flipV="1">
              <a:off x="5558825" y="2478598"/>
              <a:ext cx="349808" cy="2700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4" idx="6"/>
              <a:endCxn id="8" idx="1"/>
            </p:cNvCxnSpPr>
            <p:nvPr/>
          </p:nvCxnSpPr>
          <p:spPr>
            <a:xfrm>
              <a:off x="5103130" y="2266875"/>
              <a:ext cx="61525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5718389" y="1490555"/>
              <a:ext cx="398900" cy="988043"/>
              <a:chOff x="2645014" y="4320387"/>
              <a:chExt cx="398900" cy="988043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" name="Rectangle 7"/>
                  <p:cNvSpPr/>
                  <p:nvPr/>
                </p:nvSpPr>
                <p:spPr>
                  <a:xfrm>
                    <a:off x="2645014" y="4884983"/>
                    <a:ext cx="380488" cy="42344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5014" y="4884983"/>
                    <a:ext cx="380488" cy="42344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41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Rectangle 8"/>
              <p:cNvSpPr/>
              <p:nvPr/>
            </p:nvSpPr>
            <p:spPr>
              <a:xfrm>
                <a:off x="2645014" y="4320387"/>
                <a:ext cx="398900" cy="4027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</a:t>
                </a:r>
                <a:endParaRPr lang="en-US" dirty="0"/>
              </a:p>
            </p:txBody>
          </p:sp>
        </p:grpSp>
        <p:cxnSp>
          <p:nvCxnSpPr>
            <p:cNvPr id="10" name="Straight Arrow Connector 9"/>
            <p:cNvCxnSpPr>
              <a:stCxn id="4" idx="6"/>
              <a:endCxn id="9" idx="1"/>
            </p:cNvCxnSpPr>
            <p:nvPr/>
          </p:nvCxnSpPr>
          <p:spPr>
            <a:xfrm flipV="1">
              <a:off x="5103130" y="1691922"/>
              <a:ext cx="615259" cy="574953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ounded Rectangle 20"/>
                <p:cNvSpPr/>
                <p:nvPr/>
              </p:nvSpPr>
              <p:spPr>
                <a:xfrm>
                  <a:off x="5288692" y="2748622"/>
                  <a:ext cx="429697" cy="423447"/>
                </a:xfrm>
                <a:prstGeom prst="roundRect">
                  <a:avLst/>
                </a:prstGeom>
                <a:solidFill>
                  <a:schemeClr val="accent3">
                    <a:lumMod val="50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" name="Rounded 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8692" y="2748622"/>
                  <a:ext cx="429697" cy="423447"/>
                </a:xfrm>
                <a:prstGeom prst="roundRect">
                  <a:avLst/>
                </a:prstGeom>
                <a:blipFill>
                  <a:blip r:embed="rId4"/>
                  <a:stretch>
                    <a:fillRect l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Oval 23"/>
                <p:cNvSpPr/>
                <p:nvPr/>
              </p:nvSpPr>
              <p:spPr>
                <a:xfrm>
                  <a:off x="6556633" y="2055152"/>
                  <a:ext cx="498179" cy="42344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4" name="Oval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6633" y="2055152"/>
                  <a:ext cx="498179" cy="423446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Arrow Connector 24"/>
            <p:cNvCxnSpPr>
              <a:stCxn id="8" idx="3"/>
              <a:endCxn id="24" idx="2"/>
            </p:cNvCxnSpPr>
            <p:nvPr/>
          </p:nvCxnSpPr>
          <p:spPr>
            <a:xfrm>
              <a:off x="6098877" y="2266875"/>
              <a:ext cx="457756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Rounded Rectangle 28"/>
                <p:cNvSpPr/>
                <p:nvPr/>
              </p:nvSpPr>
              <p:spPr>
                <a:xfrm>
                  <a:off x="6625115" y="1387366"/>
                  <a:ext cx="429697" cy="423447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9" name="Rounded 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5115" y="1387366"/>
                  <a:ext cx="429697" cy="423447"/>
                </a:xfrm>
                <a:prstGeom prst="round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Arrow Connector 29"/>
            <p:cNvCxnSpPr>
              <a:stCxn id="9" idx="3"/>
              <a:endCxn id="29" idx="1"/>
            </p:cNvCxnSpPr>
            <p:nvPr/>
          </p:nvCxnSpPr>
          <p:spPr>
            <a:xfrm flipV="1">
              <a:off x="6117289" y="1599090"/>
              <a:ext cx="507826" cy="928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920743" y="3501369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Rectangle 32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Rectangle 34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/>
          <p:cNvGrpSpPr/>
          <p:nvPr/>
        </p:nvGrpSpPr>
        <p:grpSpPr>
          <a:xfrm>
            <a:off x="10785675" y="2501193"/>
            <a:ext cx="266700" cy="2000351"/>
            <a:chOff x="1943100" y="3215640"/>
            <a:chExt cx="266700" cy="2000351"/>
          </a:xfrm>
        </p:grpSpPr>
        <p:sp>
          <p:nvSpPr>
            <p:cNvPr id="39" name="Flowchart: Process 38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Process 42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Process 43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Process 44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Process 45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759822" y="2869783"/>
                <a:ext cx="656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22" y="2869783"/>
                <a:ext cx="656142" cy="369332"/>
              </a:xfrm>
              <a:prstGeom prst="rect">
                <a:avLst/>
              </a:prstGeom>
              <a:blipFill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11253728" y="3423491"/>
                <a:ext cx="498669" cy="37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728" y="3423491"/>
                <a:ext cx="498669" cy="379911"/>
              </a:xfrm>
              <a:prstGeom prst="rect">
                <a:avLst/>
              </a:prstGeom>
              <a:blipFill>
                <a:blip r:embed="rId11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11253728" y="2896050"/>
                <a:ext cx="4365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728" y="2896050"/>
                <a:ext cx="43653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638573" y="3395823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73" y="3395823"/>
                <a:ext cx="652743" cy="369332"/>
              </a:xfrm>
              <a:prstGeom prst="rect">
                <a:avLst/>
              </a:prstGeom>
              <a:blipFill>
                <a:blip r:embed="rId1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428313" y="4834874"/>
            <a:ext cx="266700" cy="1250825"/>
            <a:chOff x="1990667" y="4103156"/>
            <a:chExt cx="266700" cy="1250825"/>
          </a:xfrm>
        </p:grpSpPr>
        <p:sp>
          <p:nvSpPr>
            <p:cNvPr id="49" name="Flowchart: Process 48"/>
            <p:cNvSpPr/>
            <p:nvPr/>
          </p:nvSpPr>
          <p:spPr>
            <a:xfrm>
              <a:off x="1990667" y="4103156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Process 50"/>
            <p:cNvSpPr/>
            <p:nvPr/>
          </p:nvSpPr>
          <p:spPr>
            <a:xfrm>
              <a:off x="1990667" y="4352998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1990667" y="4602840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Process 55"/>
            <p:cNvSpPr/>
            <p:nvPr/>
          </p:nvSpPr>
          <p:spPr>
            <a:xfrm>
              <a:off x="1990667" y="4852682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Process 56"/>
            <p:cNvSpPr/>
            <p:nvPr/>
          </p:nvSpPr>
          <p:spPr>
            <a:xfrm>
              <a:off x="1990667" y="510252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765018" y="5149892"/>
                <a:ext cx="526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18" y="5149892"/>
                <a:ext cx="526298" cy="369332"/>
              </a:xfrm>
              <a:prstGeom prst="rect">
                <a:avLst/>
              </a:prstGeom>
              <a:blipFill>
                <a:blip r:embed="rId1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Brace 21"/>
          <p:cNvSpPr/>
          <p:nvPr/>
        </p:nvSpPr>
        <p:spPr>
          <a:xfrm>
            <a:off x="2020208" y="3239115"/>
            <a:ext cx="329514" cy="28465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472227" y="4032433"/>
            <a:ext cx="266700" cy="2251811"/>
            <a:chOff x="3222951" y="4625256"/>
            <a:chExt cx="266700" cy="2251811"/>
          </a:xfrm>
        </p:grpSpPr>
        <p:grpSp>
          <p:nvGrpSpPr>
            <p:cNvPr id="59" name="Group 58"/>
            <p:cNvGrpSpPr/>
            <p:nvPr/>
          </p:nvGrpSpPr>
          <p:grpSpPr>
            <a:xfrm>
              <a:off x="3222951" y="5626242"/>
              <a:ext cx="266700" cy="1250825"/>
              <a:chOff x="1990667" y="4103156"/>
              <a:chExt cx="266700" cy="1250825"/>
            </a:xfrm>
          </p:grpSpPr>
          <p:sp>
            <p:nvSpPr>
              <p:cNvPr id="60" name="Flowchart: Process 59"/>
              <p:cNvSpPr/>
              <p:nvPr/>
            </p:nvSpPr>
            <p:spPr>
              <a:xfrm>
                <a:off x="1990667" y="4103156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Process 60"/>
              <p:cNvSpPr/>
              <p:nvPr/>
            </p:nvSpPr>
            <p:spPr>
              <a:xfrm>
                <a:off x="1990667" y="4352998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Process 61"/>
              <p:cNvSpPr/>
              <p:nvPr/>
            </p:nvSpPr>
            <p:spPr>
              <a:xfrm>
                <a:off x="1990667" y="4602840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Process 62"/>
              <p:cNvSpPr/>
              <p:nvPr/>
            </p:nvSpPr>
            <p:spPr>
              <a:xfrm>
                <a:off x="1990667" y="4852682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lowchart: Process 63"/>
              <p:cNvSpPr/>
              <p:nvPr/>
            </p:nvSpPr>
            <p:spPr>
              <a:xfrm>
                <a:off x="1990667" y="5102521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25000"/>
                  <a:lumOff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222951" y="4625256"/>
              <a:ext cx="266700" cy="1000986"/>
              <a:chOff x="1990667" y="4103156"/>
              <a:chExt cx="266700" cy="1000986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66" name="Flowchart: Process 65"/>
              <p:cNvSpPr/>
              <p:nvPr/>
            </p:nvSpPr>
            <p:spPr>
              <a:xfrm>
                <a:off x="1990667" y="4103156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Process 66"/>
              <p:cNvSpPr/>
              <p:nvPr/>
            </p:nvSpPr>
            <p:spPr>
              <a:xfrm>
                <a:off x="1990667" y="4352998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lowchart: Process 67"/>
              <p:cNvSpPr/>
              <p:nvPr/>
            </p:nvSpPr>
            <p:spPr>
              <a:xfrm>
                <a:off x="1990667" y="4602840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Process 68"/>
              <p:cNvSpPr/>
              <p:nvPr/>
            </p:nvSpPr>
            <p:spPr>
              <a:xfrm>
                <a:off x="1990667" y="4852682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3947078" y="4360901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Rectangle 72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73" name="Rectangle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4" name="Straight Arrow Connector 73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5" name="Rectangle 74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75" name="Rectangle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Group 76"/>
          <p:cNvGrpSpPr/>
          <p:nvPr/>
        </p:nvGrpSpPr>
        <p:grpSpPr>
          <a:xfrm>
            <a:off x="3944890" y="5187975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Rectangle 78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0" name="Straight Arrow Connector 79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Rectangle 80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𝑡𝑎𝑛h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1" name="Rectangle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20"/>
                  <a:stretch>
                    <a:fillRect l="-47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Group 82"/>
          <p:cNvGrpSpPr/>
          <p:nvPr/>
        </p:nvGrpSpPr>
        <p:grpSpPr>
          <a:xfrm>
            <a:off x="3940341" y="6015049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Rectangle 84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85" name="Rectangle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6" name="Straight Arrow Connector 85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Rectangle 86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7" name="Rectangle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Oval 30"/>
              <p:cNvSpPr/>
              <p:nvPr/>
            </p:nvSpPr>
            <p:spPr>
              <a:xfrm>
                <a:off x="6577681" y="2676821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31" name="Oval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681" y="2676821"/>
                <a:ext cx="391969" cy="385924"/>
              </a:xfrm>
              <a:prstGeom prst="ellipse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>
            <a:stCxn id="13" idx="3"/>
            <a:endCxn id="31" idx="2"/>
          </p:cNvCxnSpPr>
          <p:nvPr/>
        </p:nvCxnSpPr>
        <p:spPr>
          <a:xfrm>
            <a:off x="1695013" y="2869783"/>
            <a:ext cx="48826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1" name="Oval 90"/>
              <p:cNvSpPr/>
              <p:nvPr/>
            </p:nvSpPr>
            <p:spPr>
              <a:xfrm>
                <a:off x="7778404" y="4532117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91" name="Oval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404" y="4532117"/>
                <a:ext cx="391969" cy="385924"/>
              </a:xfrm>
              <a:prstGeom prst="ellipse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Curved Connector 91"/>
          <p:cNvCxnSpPr>
            <a:stCxn id="75" idx="3"/>
            <a:endCxn id="91" idx="2"/>
          </p:cNvCxnSpPr>
          <p:nvPr/>
        </p:nvCxnSpPr>
        <p:spPr>
          <a:xfrm flipV="1">
            <a:off x="6333354" y="4725079"/>
            <a:ext cx="1445050" cy="2413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>
            <a:stCxn id="81" idx="3"/>
            <a:endCxn id="91" idx="4"/>
          </p:cNvCxnSpPr>
          <p:nvPr/>
        </p:nvCxnSpPr>
        <p:spPr>
          <a:xfrm flipV="1">
            <a:off x="6331166" y="4918041"/>
            <a:ext cx="1643223" cy="65824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Oval 97"/>
              <p:cNvSpPr/>
              <p:nvPr/>
            </p:nvSpPr>
            <p:spPr>
              <a:xfrm>
                <a:off x="7778404" y="2679634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98" name="Oval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404" y="2679634"/>
                <a:ext cx="391969" cy="385924"/>
              </a:xfrm>
              <a:prstGeom prst="ellipse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Curved Connector 98"/>
          <p:cNvCxnSpPr>
            <a:stCxn id="31" idx="6"/>
            <a:endCxn id="98" idx="2"/>
          </p:cNvCxnSpPr>
          <p:nvPr/>
        </p:nvCxnSpPr>
        <p:spPr>
          <a:xfrm>
            <a:off x="6969650" y="2869783"/>
            <a:ext cx="808754" cy="28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8" idx="4"/>
          </p:cNvCxnSpPr>
          <p:nvPr/>
        </p:nvCxnSpPr>
        <p:spPr>
          <a:xfrm flipV="1">
            <a:off x="7974389" y="3065558"/>
            <a:ext cx="0" cy="1466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98" idx="6"/>
            <a:endCxn id="40" idx="1"/>
          </p:cNvCxnSpPr>
          <p:nvPr/>
        </p:nvCxnSpPr>
        <p:spPr>
          <a:xfrm>
            <a:off x="8170373" y="2872596"/>
            <a:ext cx="2615302" cy="4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Rectangle 117"/>
              <p:cNvSpPr/>
              <p:nvPr/>
            </p:nvSpPr>
            <p:spPr>
              <a:xfrm>
                <a:off x="8965828" y="3758050"/>
                <a:ext cx="634369" cy="604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𝑡𝑎𝑛h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828" y="3758050"/>
                <a:ext cx="634369" cy="604066"/>
              </a:xfrm>
              <a:prstGeom prst="rect">
                <a:avLst/>
              </a:prstGeom>
              <a:blipFill>
                <a:blip r:embed="rId27"/>
                <a:stretch>
                  <a:fillRect l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0" name="Curved Connector 119"/>
          <p:cNvCxnSpPr>
            <a:stCxn id="98" idx="6"/>
            <a:endCxn id="118" idx="0"/>
          </p:cNvCxnSpPr>
          <p:nvPr/>
        </p:nvCxnSpPr>
        <p:spPr>
          <a:xfrm>
            <a:off x="8170373" y="2872596"/>
            <a:ext cx="1112640" cy="88545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Oval 121"/>
              <p:cNvSpPr/>
              <p:nvPr/>
            </p:nvSpPr>
            <p:spPr>
              <a:xfrm>
                <a:off x="9083498" y="5017484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22" name="Oval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498" y="5017484"/>
                <a:ext cx="391969" cy="385924"/>
              </a:xfrm>
              <a:prstGeom prst="ellipse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4" name="Curved Connector 123"/>
          <p:cNvCxnSpPr>
            <a:stCxn id="122" idx="6"/>
            <a:endCxn id="44" idx="1"/>
          </p:cNvCxnSpPr>
          <p:nvPr/>
        </p:nvCxnSpPr>
        <p:spPr>
          <a:xfrm flipV="1">
            <a:off x="9475467" y="3876133"/>
            <a:ext cx="1310208" cy="13343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24"/>
          <p:cNvCxnSpPr>
            <a:stCxn id="87" idx="3"/>
            <a:endCxn id="122" idx="4"/>
          </p:cNvCxnSpPr>
          <p:nvPr/>
        </p:nvCxnSpPr>
        <p:spPr>
          <a:xfrm flipV="1">
            <a:off x="6326617" y="5403408"/>
            <a:ext cx="2952866" cy="99995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18" idx="2"/>
            <a:endCxn id="122" idx="0"/>
          </p:cNvCxnSpPr>
          <p:nvPr/>
        </p:nvCxnSpPr>
        <p:spPr>
          <a:xfrm flipH="1">
            <a:off x="9279483" y="4362116"/>
            <a:ext cx="3530" cy="655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2" idx="1"/>
          </p:cNvCxnSpPr>
          <p:nvPr/>
        </p:nvCxnSpPr>
        <p:spPr>
          <a:xfrm>
            <a:off x="2349722" y="4662407"/>
            <a:ext cx="1047160" cy="388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urved Connector 89"/>
          <p:cNvCxnSpPr>
            <a:stCxn id="35" idx="3"/>
            <a:endCxn id="31" idx="4"/>
          </p:cNvCxnSpPr>
          <p:nvPr/>
        </p:nvCxnSpPr>
        <p:spPr>
          <a:xfrm flipV="1">
            <a:off x="6307019" y="3062745"/>
            <a:ext cx="466647" cy="82693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LSTM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28313" y="2494211"/>
            <a:ext cx="266700" cy="2000351"/>
            <a:chOff x="1943100" y="3215640"/>
            <a:chExt cx="266700" cy="2000351"/>
          </a:xfrm>
        </p:grpSpPr>
        <p:sp>
          <p:nvSpPr>
            <p:cNvPr id="12" name="Flowchart: Process 11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Process 15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226378" y="151690"/>
            <a:ext cx="2449861" cy="1784703"/>
            <a:chOff x="4604951" y="1387366"/>
            <a:chExt cx="2449861" cy="17847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Oval 3"/>
                <p:cNvSpPr/>
                <p:nvPr/>
              </p:nvSpPr>
              <p:spPr>
                <a:xfrm>
                  <a:off x="4604951" y="2055152"/>
                  <a:ext cx="498179" cy="42344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" name="Oval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4951" y="2055152"/>
                  <a:ext cx="498179" cy="423446"/>
                </a:xfrm>
                <a:prstGeom prst="ellipse">
                  <a:avLst/>
                </a:prstGeom>
                <a:blipFill>
                  <a:blip r:embed="rId2"/>
                  <a:stretch>
                    <a:fillRect l="-12048"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Arrow Connector 4"/>
            <p:cNvCxnSpPr>
              <a:endCxn id="8" idx="2"/>
            </p:cNvCxnSpPr>
            <p:nvPr/>
          </p:nvCxnSpPr>
          <p:spPr>
            <a:xfrm flipV="1">
              <a:off x="5558825" y="2478598"/>
              <a:ext cx="349808" cy="2700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4" idx="6"/>
              <a:endCxn id="8" idx="1"/>
            </p:cNvCxnSpPr>
            <p:nvPr/>
          </p:nvCxnSpPr>
          <p:spPr>
            <a:xfrm>
              <a:off x="5103130" y="2266875"/>
              <a:ext cx="61525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5718389" y="1490555"/>
              <a:ext cx="398900" cy="988043"/>
              <a:chOff x="2645014" y="4320387"/>
              <a:chExt cx="398900" cy="988043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" name="Rectangle 7"/>
                  <p:cNvSpPr/>
                  <p:nvPr/>
                </p:nvSpPr>
                <p:spPr>
                  <a:xfrm>
                    <a:off x="2645014" y="4884983"/>
                    <a:ext cx="380488" cy="42344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5014" y="4884983"/>
                    <a:ext cx="380488" cy="42344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41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Rectangle 8"/>
              <p:cNvSpPr/>
              <p:nvPr/>
            </p:nvSpPr>
            <p:spPr>
              <a:xfrm>
                <a:off x="2645014" y="4320387"/>
                <a:ext cx="398900" cy="4027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</a:t>
                </a:r>
                <a:endParaRPr lang="en-US" dirty="0"/>
              </a:p>
            </p:txBody>
          </p:sp>
        </p:grpSp>
        <p:cxnSp>
          <p:nvCxnSpPr>
            <p:cNvPr id="10" name="Straight Arrow Connector 9"/>
            <p:cNvCxnSpPr>
              <a:stCxn id="4" idx="6"/>
              <a:endCxn id="9" idx="1"/>
            </p:cNvCxnSpPr>
            <p:nvPr/>
          </p:nvCxnSpPr>
          <p:spPr>
            <a:xfrm flipV="1">
              <a:off x="5103130" y="1691922"/>
              <a:ext cx="615259" cy="574953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ounded Rectangle 20"/>
                <p:cNvSpPr/>
                <p:nvPr/>
              </p:nvSpPr>
              <p:spPr>
                <a:xfrm>
                  <a:off x="5288692" y="2748622"/>
                  <a:ext cx="429697" cy="423447"/>
                </a:xfrm>
                <a:prstGeom prst="roundRect">
                  <a:avLst/>
                </a:prstGeom>
                <a:solidFill>
                  <a:schemeClr val="accent3">
                    <a:lumMod val="50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" name="Rounded 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8692" y="2748622"/>
                  <a:ext cx="429697" cy="423447"/>
                </a:xfrm>
                <a:prstGeom prst="roundRect">
                  <a:avLst/>
                </a:prstGeom>
                <a:blipFill>
                  <a:blip r:embed="rId4"/>
                  <a:stretch>
                    <a:fillRect l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Oval 23"/>
                <p:cNvSpPr/>
                <p:nvPr/>
              </p:nvSpPr>
              <p:spPr>
                <a:xfrm>
                  <a:off x="6556633" y="2055152"/>
                  <a:ext cx="498179" cy="42344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4" name="Oval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6633" y="2055152"/>
                  <a:ext cx="498179" cy="423446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Arrow Connector 24"/>
            <p:cNvCxnSpPr>
              <a:stCxn id="8" idx="3"/>
              <a:endCxn id="24" idx="2"/>
            </p:cNvCxnSpPr>
            <p:nvPr/>
          </p:nvCxnSpPr>
          <p:spPr>
            <a:xfrm>
              <a:off x="6098877" y="2266875"/>
              <a:ext cx="457756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Rounded Rectangle 28"/>
                <p:cNvSpPr/>
                <p:nvPr/>
              </p:nvSpPr>
              <p:spPr>
                <a:xfrm>
                  <a:off x="6625115" y="1387366"/>
                  <a:ext cx="429697" cy="423447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9" name="Rounded 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5115" y="1387366"/>
                  <a:ext cx="429697" cy="423447"/>
                </a:xfrm>
                <a:prstGeom prst="round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Arrow Connector 29"/>
            <p:cNvCxnSpPr>
              <a:stCxn id="9" idx="3"/>
              <a:endCxn id="29" idx="1"/>
            </p:cNvCxnSpPr>
            <p:nvPr/>
          </p:nvCxnSpPr>
          <p:spPr>
            <a:xfrm flipV="1">
              <a:off x="6117289" y="1599090"/>
              <a:ext cx="507826" cy="928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920743" y="3501369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Rectangle 32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Rectangle 34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/>
          <p:cNvGrpSpPr/>
          <p:nvPr/>
        </p:nvGrpSpPr>
        <p:grpSpPr>
          <a:xfrm>
            <a:off x="10785675" y="2501193"/>
            <a:ext cx="266700" cy="2000351"/>
            <a:chOff x="1943100" y="3215640"/>
            <a:chExt cx="266700" cy="2000351"/>
          </a:xfrm>
        </p:grpSpPr>
        <p:sp>
          <p:nvSpPr>
            <p:cNvPr id="39" name="Flowchart: Process 38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Process 42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Process 43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Process 44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Process 45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759822" y="2869783"/>
                <a:ext cx="656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22" y="2869783"/>
                <a:ext cx="656142" cy="369332"/>
              </a:xfrm>
              <a:prstGeom prst="rect">
                <a:avLst/>
              </a:prstGeom>
              <a:blipFill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11253728" y="3423491"/>
                <a:ext cx="498669" cy="37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728" y="3423491"/>
                <a:ext cx="498669" cy="379911"/>
              </a:xfrm>
              <a:prstGeom prst="rect">
                <a:avLst/>
              </a:prstGeom>
              <a:blipFill>
                <a:blip r:embed="rId11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11253728" y="2896050"/>
                <a:ext cx="4365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728" y="2896050"/>
                <a:ext cx="43653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638573" y="3395823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73" y="3395823"/>
                <a:ext cx="652743" cy="369332"/>
              </a:xfrm>
              <a:prstGeom prst="rect">
                <a:avLst/>
              </a:prstGeom>
              <a:blipFill>
                <a:blip r:embed="rId1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428313" y="4834874"/>
            <a:ext cx="266700" cy="1250825"/>
            <a:chOff x="1990667" y="4103156"/>
            <a:chExt cx="266700" cy="1250825"/>
          </a:xfrm>
        </p:grpSpPr>
        <p:sp>
          <p:nvSpPr>
            <p:cNvPr id="49" name="Flowchart: Process 48"/>
            <p:cNvSpPr/>
            <p:nvPr/>
          </p:nvSpPr>
          <p:spPr>
            <a:xfrm>
              <a:off x="1990667" y="4103156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Process 50"/>
            <p:cNvSpPr/>
            <p:nvPr/>
          </p:nvSpPr>
          <p:spPr>
            <a:xfrm>
              <a:off x="1990667" y="4352998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1990667" y="4602840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Process 55"/>
            <p:cNvSpPr/>
            <p:nvPr/>
          </p:nvSpPr>
          <p:spPr>
            <a:xfrm>
              <a:off x="1990667" y="4852682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Process 56"/>
            <p:cNvSpPr/>
            <p:nvPr/>
          </p:nvSpPr>
          <p:spPr>
            <a:xfrm>
              <a:off x="1990667" y="510252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765018" y="5149892"/>
                <a:ext cx="526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18" y="5149892"/>
                <a:ext cx="526298" cy="369332"/>
              </a:xfrm>
              <a:prstGeom prst="rect">
                <a:avLst/>
              </a:prstGeom>
              <a:blipFill>
                <a:blip r:embed="rId1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Brace 21"/>
          <p:cNvSpPr/>
          <p:nvPr/>
        </p:nvSpPr>
        <p:spPr>
          <a:xfrm>
            <a:off x="2020208" y="3239115"/>
            <a:ext cx="329514" cy="28465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472227" y="4032433"/>
            <a:ext cx="266700" cy="2251811"/>
            <a:chOff x="3222951" y="4625256"/>
            <a:chExt cx="266700" cy="2251811"/>
          </a:xfrm>
        </p:grpSpPr>
        <p:grpSp>
          <p:nvGrpSpPr>
            <p:cNvPr id="59" name="Group 58"/>
            <p:cNvGrpSpPr/>
            <p:nvPr/>
          </p:nvGrpSpPr>
          <p:grpSpPr>
            <a:xfrm>
              <a:off x="3222951" y="5626242"/>
              <a:ext cx="266700" cy="1250825"/>
              <a:chOff x="1990667" y="4103156"/>
              <a:chExt cx="266700" cy="1250825"/>
            </a:xfrm>
          </p:grpSpPr>
          <p:sp>
            <p:nvSpPr>
              <p:cNvPr id="60" name="Flowchart: Process 59"/>
              <p:cNvSpPr/>
              <p:nvPr/>
            </p:nvSpPr>
            <p:spPr>
              <a:xfrm>
                <a:off x="1990667" y="4103156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Process 60"/>
              <p:cNvSpPr/>
              <p:nvPr/>
            </p:nvSpPr>
            <p:spPr>
              <a:xfrm>
                <a:off x="1990667" y="4352998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Process 61"/>
              <p:cNvSpPr/>
              <p:nvPr/>
            </p:nvSpPr>
            <p:spPr>
              <a:xfrm>
                <a:off x="1990667" y="4602840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Process 62"/>
              <p:cNvSpPr/>
              <p:nvPr/>
            </p:nvSpPr>
            <p:spPr>
              <a:xfrm>
                <a:off x="1990667" y="4852682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lowchart: Process 63"/>
              <p:cNvSpPr/>
              <p:nvPr/>
            </p:nvSpPr>
            <p:spPr>
              <a:xfrm>
                <a:off x="1990667" y="5102521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25000"/>
                  <a:lumOff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222951" y="4625256"/>
              <a:ext cx="266700" cy="1000986"/>
              <a:chOff x="1990667" y="4103156"/>
              <a:chExt cx="266700" cy="1000986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66" name="Flowchart: Process 65"/>
              <p:cNvSpPr/>
              <p:nvPr/>
            </p:nvSpPr>
            <p:spPr>
              <a:xfrm>
                <a:off x="1990667" y="4103156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Process 66"/>
              <p:cNvSpPr/>
              <p:nvPr/>
            </p:nvSpPr>
            <p:spPr>
              <a:xfrm>
                <a:off x="1990667" y="4352998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lowchart: Process 67"/>
              <p:cNvSpPr/>
              <p:nvPr/>
            </p:nvSpPr>
            <p:spPr>
              <a:xfrm>
                <a:off x="1990667" y="4602840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Process 68"/>
              <p:cNvSpPr/>
              <p:nvPr/>
            </p:nvSpPr>
            <p:spPr>
              <a:xfrm>
                <a:off x="1990667" y="4852682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3947078" y="4360901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Rectangle 72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73" name="Rectangle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4" name="Straight Arrow Connector 73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5" name="Rectangle 74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75" name="Rectangle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Group 76"/>
          <p:cNvGrpSpPr/>
          <p:nvPr/>
        </p:nvGrpSpPr>
        <p:grpSpPr>
          <a:xfrm>
            <a:off x="3944890" y="5187975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Rectangle 78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0" name="Straight Arrow Connector 79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Rectangle 80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𝑡𝑎𝑛h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1" name="Rectangle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20"/>
                  <a:stretch>
                    <a:fillRect l="-47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Group 82"/>
          <p:cNvGrpSpPr/>
          <p:nvPr/>
        </p:nvGrpSpPr>
        <p:grpSpPr>
          <a:xfrm>
            <a:off x="3940341" y="6015049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Rectangle 84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85" name="Rectangle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6" name="Straight Arrow Connector 85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Rectangle 86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7" name="Rectangle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Oval 30"/>
              <p:cNvSpPr/>
              <p:nvPr/>
            </p:nvSpPr>
            <p:spPr>
              <a:xfrm>
                <a:off x="6577681" y="2676821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31" name="Oval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681" y="2676821"/>
                <a:ext cx="391969" cy="385924"/>
              </a:xfrm>
              <a:prstGeom prst="ellipse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>
            <a:stCxn id="13" idx="3"/>
            <a:endCxn id="31" idx="2"/>
          </p:cNvCxnSpPr>
          <p:nvPr/>
        </p:nvCxnSpPr>
        <p:spPr>
          <a:xfrm>
            <a:off x="1695013" y="2869783"/>
            <a:ext cx="48826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1" name="Oval 90"/>
              <p:cNvSpPr/>
              <p:nvPr/>
            </p:nvSpPr>
            <p:spPr>
              <a:xfrm>
                <a:off x="7778404" y="4532117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91" name="Oval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404" y="4532117"/>
                <a:ext cx="391969" cy="385924"/>
              </a:xfrm>
              <a:prstGeom prst="ellipse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Curved Connector 91"/>
          <p:cNvCxnSpPr>
            <a:stCxn id="75" idx="3"/>
            <a:endCxn id="91" idx="2"/>
          </p:cNvCxnSpPr>
          <p:nvPr/>
        </p:nvCxnSpPr>
        <p:spPr>
          <a:xfrm flipV="1">
            <a:off x="6333354" y="4725079"/>
            <a:ext cx="1445050" cy="2413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>
            <a:stCxn id="81" idx="3"/>
            <a:endCxn id="91" idx="4"/>
          </p:cNvCxnSpPr>
          <p:nvPr/>
        </p:nvCxnSpPr>
        <p:spPr>
          <a:xfrm flipV="1">
            <a:off x="6331166" y="4918041"/>
            <a:ext cx="1643223" cy="65824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Oval 97"/>
              <p:cNvSpPr/>
              <p:nvPr/>
            </p:nvSpPr>
            <p:spPr>
              <a:xfrm>
                <a:off x="7778404" y="2679634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98" name="Oval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404" y="2679634"/>
                <a:ext cx="391969" cy="385924"/>
              </a:xfrm>
              <a:prstGeom prst="ellipse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Curved Connector 98"/>
          <p:cNvCxnSpPr>
            <a:stCxn id="31" idx="6"/>
            <a:endCxn id="98" idx="2"/>
          </p:cNvCxnSpPr>
          <p:nvPr/>
        </p:nvCxnSpPr>
        <p:spPr>
          <a:xfrm>
            <a:off x="6969650" y="2869783"/>
            <a:ext cx="808754" cy="28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8" idx="4"/>
          </p:cNvCxnSpPr>
          <p:nvPr/>
        </p:nvCxnSpPr>
        <p:spPr>
          <a:xfrm flipV="1">
            <a:off x="7974389" y="3065558"/>
            <a:ext cx="0" cy="1466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98" idx="6"/>
            <a:endCxn id="40" idx="1"/>
          </p:cNvCxnSpPr>
          <p:nvPr/>
        </p:nvCxnSpPr>
        <p:spPr>
          <a:xfrm>
            <a:off x="8170373" y="2872596"/>
            <a:ext cx="2615302" cy="4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Rectangle 117"/>
              <p:cNvSpPr/>
              <p:nvPr/>
            </p:nvSpPr>
            <p:spPr>
              <a:xfrm>
                <a:off x="8965828" y="3758050"/>
                <a:ext cx="634369" cy="604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𝑡𝑎𝑛h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828" y="3758050"/>
                <a:ext cx="634369" cy="604066"/>
              </a:xfrm>
              <a:prstGeom prst="rect">
                <a:avLst/>
              </a:prstGeom>
              <a:blipFill>
                <a:blip r:embed="rId27"/>
                <a:stretch>
                  <a:fillRect l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0" name="Curved Connector 119"/>
          <p:cNvCxnSpPr>
            <a:stCxn id="98" idx="6"/>
            <a:endCxn id="118" idx="0"/>
          </p:cNvCxnSpPr>
          <p:nvPr/>
        </p:nvCxnSpPr>
        <p:spPr>
          <a:xfrm>
            <a:off x="8170373" y="2872596"/>
            <a:ext cx="1112640" cy="88545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Oval 121"/>
              <p:cNvSpPr/>
              <p:nvPr/>
            </p:nvSpPr>
            <p:spPr>
              <a:xfrm>
                <a:off x="9083498" y="5017484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22" name="Oval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498" y="5017484"/>
                <a:ext cx="391969" cy="385924"/>
              </a:xfrm>
              <a:prstGeom prst="ellipse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4" name="Curved Connector 123"/>
          <p:cNvCxnSpPr>
            <a:stCxn id="122" idx="6"/>
            <a:endCxn id="44" idx="1"/>
          </p:cNvCxnSpPr>
          <p:nvPr/>
        </p:nvCxnSpPr>
        <p:spPr>
          <a:xfrm flipV="1">
            <a:off x="9475467" y="3876133"/>
            <a:ext cx="1310208" cy="13343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24"/>
          <p:cNvCxnSpPr>
            <a:stCxn id="87" idx="3"/>
            <a:endCxn id="122" idx="4"/>
          </p:cNvCxnSpPr>
          <p:nvPr/>
        </p:nvCxnSpPr>
        <p:spPr>
          <a:xfrm flipV="1">
            <a:off x="6326617" y="5403408"/>
            <a:ext cx="2952866" cy="99995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18" idx="2"/>
            <a:endCxn id="122" idx="0"/>
          </p:cNvCxnSpPr>
          <p:nvPr/>
        </p:nvCxnSpPr>
        <p:spPr>
          <a:xfrm flipH="1">
            <a:off x="9279483" y="4362116"/>
            <a:ext cx="3530" cy="655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2" idx="1"/>
          </p:cNvCxnSpPr>
          <p:nvPr/>
        </p:nvCxnSpPr>
        <p:spPr>
          <a:xfrm>
            <a:off x="2349722" y="4662407"/>
            <a:ext cx="1047160" cy="388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ular Callout 25"/>
          <p:cNvSpPr/>
          <p:nvPr/>
        </p:nvSpPr>
        <p:spPr>
          <a:xfrm>
            <a:off x="2148459" y="2961483"/>
            <a:ext cx="1794164" cy="564800"/>
          </a:xfrm>
          <a:prstGeom prst="wedgeRoundRectCallout">
            <a:avLst>
              <a:gd name="adj1" fmla="val 61406"/>
              <a:gd name="adj2" fmla="val 1225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Forget Gate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urved Connector 89"/>
          <p:cNvCxnSpPr>
            <a:stCxn id="35" idx="3"/>
            <a:endCxn id="31" idx="4"/>
          </p:cNvCxnSpPr>
          <p:nvPr/>
        </p:nvCxnSpPr>
        <p:spPr>
          <a:xfrm flipV="1">
            <a:off x="6307019" y="3062745"/>
            <a:ext cx="466647" cy="82693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LSTM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28313" y="2494211"/>
            <a:ext cx="266700" cy="2000351"/>
            <a:chOff x="1943100" y="3215640"/>
            <a:chExt cx="266700" cy="2000351"/>
          </a:xfrm>
        </p:grpSpPr>
        <p:sp>
          <p:nvSpPr>
            <p:cNvPr id="12" name="Flowchart: Process 11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Process 14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Process 15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226378" y="151690"/>
            <a:ext cx="2449861" cy="1784703"/>
            <a:chOff x="4604951" y="1387366"/>
            <a:chExt cx="2449861" cy="178470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Oval 3"/>
                <p:cNvSpPr/>
                <p:nvPr/>
              </p:nvSpPr>
              <p:spPr>
                <a:xfrm>
                  <a:off x="4604951" y="2055152"/>
                  <a:ext cx="498179" cy="42344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" name="Oval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4951" y="2055152"/>
                  <a:ext cx="498179" cy="423446"/>
                </a:xfrm>
                <a:prstGeom prst="ellipse">
                  <a:avLst/>
                </a:prstGeom>
                <a:blipFill>
                  <a:blip r:embed="rId2"/>
                  <a:stretch>
                    <a:fillRect l="-12048"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Arrow Connector 4"/>
            <p:cNvCxnSpPr>
              <a:endCxn id="8" idx="2"/>
            </p:cNvCxnSpPr>
            <p:nvPr/>
          </p:nvCxnSpPr>
          <p:spPr>
            <a:xfrm flipV="1">
              <a:off x="5558825" y="2478598"/>
              <a:ext cx="349808" cy="2700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4" idx="6"/>
              <a:endCxn id="8" idx="1"/>
            </p:cNvCxnSpPr>
            <p:nvPr/>
          </p:nvCxnSpPr>
          <p:spPr>
            <a:xfrm>
              <a:off x="5103130" y="2266875"/>
              <a:ext cx="61525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5718389" y="1490555"/>
              <a:ext cx="398900" cy="988043"/>
              <a:chOff x="2645014" y="4320387"/>
              <a:chExt cx="398900" cy="988043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" name="Rectangle 7"/>
                  <p:cNvSpPr/>
                  <p:nvPr/>
                </p:nvSpPr>
                <p:spPr>
                  <a:xfrm>
                    <a:off x="2645014" y="4884983"/>
                    <a:ext cx="380488" cy="423447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182880"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5014" y="4884983"/>
                    <a:ext cx="380488" cy="42344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41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" name="Rectangle 8"/>
              <p:cNvSpPr/>
              <p:nvPr/>
            </p:nvSpPr>
            <p:spPr>
              <a:xfrm>
                <a:off x="2645014" y="4320387"/>
                <a:ext cx="398900" cy="4027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</a:t>
                </a:r>
                <a:endParaRPr lang="en-US" dirty="0"/>
              </a:p>
            </p:txBody>
          </p:sp>
        </p:grpSp>
        <p:cxnSp>
          <p:nvCxnSpPr>
            <p:cNvPr id="10" name="Straight Arrow Connector 9"/>
            <p:cNvCxnSpPr>
              <a:stCxn id="4" idx="6"/>
              <a:endCxn id="9" idx="1"/>
            </p:cNvCxnSpPr>
            <p:nvPr/>
          </p:nvCxnSpPr>
          <p:spPr>
            <a:xfrm flipV="1">
              <a:off x="5103130" y="1691922"/>
              <a:ext cx="615259" cy="574953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ounded Rectangle 20"/>
                <p:cNvSpPr/>
                <p:nvPr/>
              </p:nvSpPr>
              <p:spPr>
                <a:xfrm>
                  <a:off x="5288692" y="2748622"/>
                  <a:ext cx="429697" cy="423447"/>
                </a:xfrm>
                <a:prstGeom prst="roundRect">
                  <a:avLst/>
                </a:prstGeom>
                <a:solidFill>
                  <a:schemeClr val="accent3">
                    <a:lumMod val="50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" name="Rounded 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8692" y="2748622"/>
                  <a:ext cx="429697" cy="423447"/>
                </a:xfrm>
                <a:prstGeom prst="roundRect">
                  <a:avLst/>
                </a:prstGeom>
                <a:blipFill>
                  <a:blip r:embed="rId4"/>
                  <a:stretch>
                    <a:fillRect l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Oval 23"/>
                <p:cNvSpPr/>
                <p:nvPr/>
              </p:nvSpPr>
              <p:spPr>
                <a:xfrm>
                  <a:off x="6556633" y="2055152"/>
                  <a:ext cx="498179" cy="42344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4" name="Oval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6633" y="2055152"/>
                  <a:ext cx="498179" cy="423446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Arrow Connector 24"/>
            <p:cNvCxnSpPr>
              <a:stCxn id="8" idx="3"/>
              <a:endCxn id="24" idx="2"/>
            </p:cNvCxnSpPr>
            <p:nvPr/>
          </p:nvCxnSpPr>
          <p:spPr>
            <a:xfrm>
              <a:off x="6098877" y="2266875"/>
              <a:ext cx="457756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Rounded Rectangle 28"/>
                <p:cNvSpPr/>
                <p:nvPr/>
              </p:nvSpPr>
              <p:spPr>
                <a:xfrm>
                  <a:off x="6625115" y="1387366"/>
                  <a:ext cx="429697" cy="423447"/>
                </a:xfrm>
                <a:prstGeom prst="round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9" name="Rounded 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5115" y="1387366"/>
                  <a:ext cx="429697" cy="423447"/>
                </a:xfrm>
                <a:prstGeom prst="round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Arrow Connector 29"/>
            <p:cNvCxnSpPr>
              <a:stCxn id="9" idx="3"/>
              <a:endCxn id="29" idx="1"/>
            </p:cNvCxnSpPr>
            <p:nvPr/>
          </p:nvCxnSpPr>
          <p:spPr>
            <a:xfrm flipV="1">
              <a:off x="6117289" y="1599090"/>
              <a:ext cx="507826" cy="928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920743" y="3501369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Rectangle 32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Rectangle 34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/>
          <p:cNvGrpSpPr/>
          <p:nvPr/>
        </p:nvGrpSpPr>
        <p:grpSpPr>
          <a:xfrm>
            <a:off x="10785675" y="2501193"/>
            <a:ext cx="266700" cy="2000351"/>
            <a:chOff x="1943100" y="3215640"/>
            <a:chExt cx="266700" cy="2000351"/>
          </a:xfrm>
        </p:grpSpPr>
        <p:sp>
          <p:nvSpPr>
            <p:cNvPr id="39" name="Flowchart: Process 38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Process 42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Process 43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Process 44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Process 45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759822" y="2869783"/>
                <a:ext cx="656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22" y="2869783"/>
                <a:ext cx="656142" cy="369332"/>
              </a:xfrm>
              <a:prstGeom prst="rect">
                <a:avLst/>
              </a:prstGeom>
              <a:blipFill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11253728" y="3423491"/>
                <a:ext cx="498669" cy="37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728" y="3423491"/>
                <a:ext cx="498669" cy="379911"/>
              </a:xfrm>
              <a:prstGeom prst="rect">
                <a:avLst/>
              </a:prstGeom>
              <a:blipFill>
                <a:blip r:embed="rId11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11253728" y="2896050"/>
                <a:ext cx="4365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3728" y="2896050"/>
                <a:ext cx="43653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638573" y="3395823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73" y="3395823"/>
                <a:ext cx="652743" cy="369332"/>
              </a:xfrm>
              <a:prstGeom prst="rect">
                <a:avLst/>
              </a:prstGeom>
              <a:blipFill>
                <a:blip r:embed="rId1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428313" y="4834874"/>
            <a:ext cx="266700" cy="1250825"/>
            <a:chOff x="1990667" y="4103156"/>
            <a:chExt cx="266700" cy="1250825"/>
          </a:xfrm>
        </p:grpSpPr>
        <p:sp>
          <p:nvSpPr>
            <p:cNvPr id="49" name="Flowchart: Process 48"/>
            <p:cNvSpPr/>
            <p:nvPr/>
          </p:nvSpPr>
          <p:spPr>
            <a:xfrm>
              <a:off x="1990667" y="4103156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Process 50"/>
            <p:cNvSpPr/>
            <p:nvPr/>
          </p:nvSpPr>
          <p:spPr>
            <a:xfrm>
              <a:off x="1990667" y="4352998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1990667" y="4602840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Process 55"/>
            <p:cNvSpPr/>
            <p:nvPr/>
          </p:nvSpPr>
          <p:spPr>
            <a:xfrm>
              <a:off x="1990667" y="4852682"/>
              <a:ext cx="266700" cy="251460"/>
            </a:xfrm>
            <a:prstGeom prst="flowChartProcess">
              <a:avLst/>
            </a:prstGeom>
            <a:solidFill>
              <a:schemeClr val="accent4">
                <a:lumMod val="90000"/>
                <a:lumOff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Process 56"/>
            <p:cNvSpPr/>
            <p:nvPr/>
          </p:nvSpPr>
          <p:spPr>
            <a:xfrm>
              <a:off x="1990667" y="510252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765018" y="5149892"/>
                <a:ext cx="526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18" y="5149892"/>
                <a:ext cx="526298" cy="369332"/>
              </a:xfrm>
              <a:prstGeom prst="rect">
                <a:avLst/>
              </a:prstGeom>
              <a:blipFill>
                <a:blip r:embed="rId1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Brace 21"/>
          <p:cNvSpPr/>
          <p:nvPr/>
        </p:nvSpPr>
        <p:spPr>
          <a:xfrm>
            <a:off x="2020208" y="3239115"/>
            <a:ext cx="329514" cy="28465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472227" y="4032433"/>
            <a:ext cx="266700" cy="2251811"/>
            <a:chOff x="3222951" y="4625256"/>
            <a:chExt cx="266700" cy="2251811"/>
          </a:xfrm>
        </p:grpSpPr>
        <p:grpSp>
          <p:nvGrpSpPr>
            <p:cNvPr id="59" name="Group 58"/>
            <p:cNvGrpSpPr/>
            <p:nvPr/>
          </p:nvGrpSpPr>
          <p:grpSpPr>
            <a:xfrm>
              <a:off x="3222951" y="5626242"/>
              <a:ext cx="266700" cy="1250825"/>
              <a:chOff x="1990667" y="4103156"/>
              <a:chExt cx="266700" cy="1250825"/>
            </a:xfrm>
          </p:grpSpPr>
          <p:sp>
            <p:nvSpPr>
              <p:cNvPr id="60" name="Flowchart: Process 59"/>
              <p:cNvSpPr/>
              <p:nvPr/>
            </p:nvSpPr>
            <p:spPr>
              <a:xfrm>
                <a:off x="1990667" y="4103156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Process 60"/>
              <p:cNvSpPr/>
              <p:nvPr/>
            </p:nvSpPr>
            <p:spPr>
              <a:xfrm>
                <a:off x="1990667" y="4352998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Process 61"/>
              <p:cNvSpPr/>
              <p:nvPr/>
            </p:nvSpPr>
            <p:spPr>
              <a:xfrm>
                <a:off x="1990667" y="4602840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Process 62"/>
              <p:cNvSpPr/>
              <p:nvPr/>
            </p:nvSpPr>
            <p:spPr>
              <a:xfrm>
                <a:off x="1990667" y="4852682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90000"/>
                  <a:lumOff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lowchart: Process 63"/>
              <p:cNvSpPr/>
              <p:nvPr/>
            </p:nvSpPr>
            <p:spPr>
              <a:xfrm>
                <a:off x="1990667" y="5102521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25000"/>
                  <a:lumOff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222951" y="4625256"/>
              <a:ext cx="266700" cy="1000986"/>
              <a:chOff x="1990667" y="4103156"/>
              <a:chExt cx="266700" cy="1000986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66" name="Flowchart: Process 65"/>
              <p:cNvSpPr/>
              <p:nvPr/>
            </p:nvSpPr>
            <p:spPr>
              <a:xfrm>
                <a:off x="1990667" y="4103156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Process 66"/>
              <p:cNvSpPr/>
              <p:nvPr/>
            </p:nvSpPr>
            <p:spPr>
              <a:xfrm>
                <a:off x="1990667" y="4352998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lowchart: Process 67"/>
              <p:cNvSpPr/>
              <p:nvPr/>
            </p:nvSpPr>
            <p:spPr>
              <a:xfrm>
                <a:off x="1990667" y="4602840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Process 68"/>
              <p:cNvSpPr/>
              <p:nvPr/>
            </p:nvSpPr>
            <p:spPr>
              <a:xfrm>
                <a:off x="1990667" y="4852682"/>
                <a:ext cx="266700" cy="251460"/>
              </a:xfrm>
              <a:prstGeom prst="flowChartProcess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3947078" y="4360901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Rectangle 72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73" name="Rectangle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4" name="Straight Arrow Connector 73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5" name="Rectangle 74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75" name="Rectangle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Group 76"/>
          <p:cNvGrpSpPr/>
          <p:nvPr/>
        </p:nvGrpSpPr>
        <p:grpSpPr>
          <a:xfrm>
            <a:off x="3944890" y="5187975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Rectangle 78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0" name="Straight Arrow Connector 79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Rectangle 80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𝑡𝑎𝑛h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1" name="Rectangle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20"/>
                  <a:stretch>
                    <a:fillRect l="-47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Group 82"/>
          <p:cNvGrpSpPr/>
          <p:nvPr/>
        </p:nvGrpSpPr>
        <p:grpSpPr>
          <a:xfrm>
            <a:off x="3940341" y="6015049"/>
            <a:ext cx="2386276" cy="797438"/>
            <a:chOff x="3878361" y="4570906"/>
            <a:chExt cx="2386276" cy="79743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8361" y="4704567"/>
                  <a:ext cx="522899" cy="523220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Rectangle 84"/>
                <p:cNvSpPr/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27432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85" name="Rectangle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1937" y="4570906"/>
                  <a:ext cx="886755" cy="797438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6" name="Straight Arrow Connector 85"/>
            <p:cNvCxnSpPr/>
            <p:nvPr/>
          </p:nvCxnSpPr>
          <p:spPr>
            <a:xfrm flipV="1">
              <a:off x="5290160" y="4941139"/>
              <a:ext cx="3401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Rectangle 86"/>
                <p:cNvSpPr/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7" name="Rectangle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0268" y="4657184"/>
                  <a:ext cx="634369" cy="604066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Oval 30"/>
              <p:cNvSpPr/>
              <p:nvPr/>
            </p:nvSpPr>
            <p:spPr>
              <a:xfrm>
                <a:off x="6577681" y="2676821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31" name="Oval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681" y="2676821"/>
                <a:ext cx="391969" cy="385924"/>
              </a:xfrm>
              <a:prstGeom prst="ellipse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>
            <a:stCxn id="13" idx="3"/>
            <a:endCxn id="31" idx="2"/>
          </p:cNvCxnSpPr>
          <p:nvPr/>
        </p:nvCxnSpPr>
        <p:spPr>
          <a:xfrm>
            <a:off x="1695013" y="2869783"/>
            <a:ext cx="48826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1" name="Oval 90"/>
              <p:cNvSpPr/>
              <p:nvPr/>
            </p:nvSpPr>
            <p:spPr>
              <a:xfrm>
                <a:off x="7778404" y="4532117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91" name="Oval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404" y="4532117"/>
                <a:ext cx="391969" cy="385924"/>
              </a:xfrm>
              <a:prstGeom prst="ellipse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Curved Connector 91"/>
          <p:cNvCxnSpPr>
            <a:stCxn id="75" idx="3"/>
            <a:endCxn id="91" idx="2"/>
          </p:cNvCxnSpPr>
          <p:nvPr/>
        </p:nvCxnSpPr>
        <p:spPr>
          <a:xfrm flipV="1">
            <a:off x="6333354" y="4725079"/>
            <a:ext cx="1445050" cy="2413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>
            <a:stCxn id="81" idx="3"/>
            <a:endCxn id="91" idx="4"/>
          </p:cNvCxnSpPr>
          <p:nvPr/>
        </p:nvCxnSpPr>
        <p:spPr>
          <a:xfrm flipV="1">
            <a:off x="6331166" y="4918041"/>
            <a:ext cx="1643223" cy="65824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Oval 97"/>
              <p:cNvSpPr/>
              <p:nvPr/>
            </p:nvSpPr>
            <p:spPr>
              <a:xfrm>
                <a:off x="7778404" y="2679634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98" name="Oval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404" y="2679634"/>
                <a:ext cx="391969" cy="385924"/>
              </a:xfrm>
              <a:prstGeom prst="ellipse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Curved Connector 98"/>
          <p:cNvCxnSpPr>
            <a:stCxn id="31" idx="6"/>
            <a:endCxn id="98" idx="2"/>
          </p:cNvCxnSpPr>
          <p:nvPr/>
        </p:nvCxnSpPr>
        <p:spPr>
          <a:xfrm>
            <a:off x="6969650" y="2869783"/>
            <a:ext cx="808754" cy="28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8" idx="4"/>
          </p:cNvCxnSpPr>
          <p:nvPr/>
        </p:nvCxnSpPr>
        <p:spPr>
          <a:xfrm flipV="1">
            <a:off x="7974389" y="3065558"/>
            <a:ext cx="0" cy="1466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98" idx="6"/>
            <a:endCxn id="40" idx="1"/>
          </p:cNvCxnSpPr>
          <p:nvPr/>
        </p:nvCxnSpPr>
        <p:spPr>
          <a:xfrm>
            <a:off x="8170373" y="2872596"/>
            <a:ext cx="2615302" cy="4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Rectangle 117"/>
              <p:cNvSpPr/>
              <p:nvPr/>
            </p:nvSpPr>
            <p:spPr>
              <a:xfrm>
                <a:off x="8965828" y="3758050"/>
                <a:ext cx="634369" cy="604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𝑡𝑎𝑛h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828" y="3758050"/>
                <a:ext cx="634369" cy="604066"/>
              </a:xfrm>
              <a:prstGeom prst="rect">
                <a:avLst/>
              </a:prstGeom>
              <a:blipFill>
                <a:blip r:embed="rId27"/>
                <a:stretch>
                  <a:fillRect l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0" name="Curved Connector 119"/>
          <p:cNvCxnSpPr>
            <a:stCxn id="98" idx="6"/>
            <a:endCxn id="118" idx="0"/>
          </p:cNvCxnSpPr>
          <p:nvPr/>
        </p:nvCxnSpPr>
        <p:spPr>
          <a:xfrm>
            <a:off x="8170373" y="2872596"/>
            <a:ext cx="1112640" cy="88545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Oval 121"/>
              <p:cNvSpPr/>
              <p:nvPr/>
            </p:nvSpPr>
            <p:spPr>
              <a:xfrm>
                <a:off x="9083498" y="5017484"/>
                <a:ext cx="391969" cy="3859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3716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22" name="Oval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498" y="5017484"/>
                <a:ext cx="391969" cy="385924"/>
              </a:xfrm>
              <a:prstGeom prst="ellipse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4" name="Curved Connector 123"/>
          <p:cNvCxnSpPr>
            <a:stCxn id="122" idx="6"/>
            <a:endCxn id="44" idx="1"/>
          </p:cNvCxnSpPr>
          <p:nvPr/>
        </p:nvCxnSpPr>
        <p:spPr>
          <a:xfrm flipV="1">
            <a:off x="9475467" y="3876133"/>
            <a:ext cx="1310208" cy="13343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24"/>
          <p:cNvCxnSpPr>
            <a:stCxn id="87" idx="3"/>
            <a:endCxn id="122" idx="4"/>
          </p:cNvCxnSpPr>
          <p:nvPr/>
        </p:nvCxnSpPr>
        <p:spPr>
          <a:xfrm flipV="1">
            <a:off x="6326617" y="5403408"/>
            <a:ext cx="2952866" cy="99995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18" idx="2"/>
            <a:endCxn id="122" idx="0"/>
          </p:cNvCxnSpPr>
          <p:nvPr/>
        </p:nvCxnSpPr>
        <p:spPr>
          <a:xfrm flipH="1">
            <a:off x="9279483" y="4362116"/>
            <a:ext cx="3530" cy="655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2" idx="1"/>
          </p:cNvCxnSpPr>
          <p:nvPr/>
        </p:nvCxnSpPr>
        <p:spPr>
          <a:xfrm>
            <a:off x="2349722" y="4662407"/>
            <a:ext cx="1047160" cy="388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ounded Rectangular Callout 95"/>
          <p:cNvSpPr/>
          <p:nvPr/>
        </p:nvSpPr>
        <p:spPr>
          <a:xfrm>
            <a:off x="2053002" y="3828501"/>
            <a:ext cx="1794164" cy="564800"/>
          </a:xfrm>
          <a:prstGeom prst="wedgeRoundRectCallout">
            <a:avLst>
              <a:gd name="adj1" fmla="val 61406"/>
              <a:gd name="adj2" fmla="val 1225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Gate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4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LSTM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variants to the basic model</a:t>
            </a:r>
          </a:p>
          <a:p>
            <a:endParaRPr lang="en-US" dirty="0"/>
          </a:p>
          <a:p>
            <a:r>
              <a:rPr lang="en-US" dirty="0" smtClean="0"/>
              <a:t>Active area of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sensitive P G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88678" y="318893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410729" y="3822857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330959" y="3858303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549504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543347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376684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77680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7" idx="3"/>
            <a:endCxn id="28" idx="7"/>
          </p:cNvCxnSpPr>
          <p:nvPr/>
        </p:nvCxnSpPr>
        <p:spPr>
          <a:xfrm flipH="1">
            <a:off x="3799465" y="4108264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5"/>
            <a:endCxn id="29" idx="0"/>
          </p:cNvCxnSpPr>
          <p:nvPr/>
        </p:nvCxnSpPr>
        <p:spPr>
          <a:xfrm>
            <a:off x="4580920" y="4108264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4"/>
            <a:endCxn id="30" idx="0"/>
          </p:cNvCxnSpPr>
          <p:nvPr/>
        </p:nvCxnSpPr>
        <p:spPr>
          <a:xfrm flipH="1">
            <a:off x="5523108" y="4115704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5"/>
            <a:endCxn id="31" idx="0"/>
          </p:cNvCxnSpPr>
          <p:nvPr/>
        </p:nvCxnSpPr>
        <p:spPr>
          <a:xfrm>
            <a:off x="5660690" y="4072818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3"/>
            <a:endCxn id="27" idx="7"/>
          </p:cNvCxnSpPr>
          <p:nvPr/>
        </p:nvCxnSpPr>
        <p:spPr>
          <a:xfrm flipH="1">
            <a:off x="4580920" y="3438899"/>
            <a:ext cx="350644" cy="46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5"/>
            <a:endCxn id="26" idx="1"/>
          </p:cNvCxnSpPr>
          <p:nvPr/>
        </p:nvCxnSpPr>
        <p:spPr>
          <a:xfrm>
            <a:off x="5138639" y="3438899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1733" y="5640024"/>
            <a:ext cx="543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Wide latitude on what context to consider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4715237" y="2957634"/>
            <a:ext cx="1411410" cy="1484605"/>
          </a:xfrm>
          <a:custGeom>
            <a:avLst/>
            <a:gdLst>
              <a:gd name="connsiteX0" fmla="*/ 1408472 w 1411410"/>
              <a:gd name="connsiteY0" fmla="*/ 1240293 h 1484605"/>
              <a:gd name="connsiteX1" fmla="*/ 1131381 w 1411410"/>
              <a:gd name="connsiteY1" fmla="*/ 963202 h 1484605"/>
              <a:gd name="connsiteX2" fmla="*/ 778090 w 1411410"/>
              <a:gd name="connsiteY2" fmla="*/ 402093 h 1484605"/>
              <a:gd name="connsiteX3" fmla="*/ 168490 w 1411410"/>
              <a:gd name="connsiteY3" fmla="*/ 311 h 1484605"/>
              <a:gd name="connsiteX4" fmla="*/ 9163 w 1411410"/>
              <a:gd name="connsiteY4" fmla="*/ 464439 h 1484605"/>
              <a:gd name="connsiteX5" fmla="*/ 376308 w 1411410"/>
              <a:gd name="connsiteY5" fmla="*/ 914711 h 1484605"/>
              <a:gd name="connsiteX6" fmla="*/ 694963 w 1411410"/>
              <a:gd name="connsiteY6" fmla="*/ 1268002 h 1484605"/>
              <a:gd name="connsiteX7" fmla="*/ 930490 w 1411410"/>
              <a:gd name="connsiteY7" fmla="*/ 1482748 h 1484605"/>
              <a:gd name="connsiteX8" fmla="*/ 1256072 w 1411410"/>
              <a:gd name="connsiteY8" fmla="*/ 1364984 h 1484605"/>
              <a:gd name="connsiteX9" fmla="*/ 1408472 w 1411410"/>
              <a:gd name="connsiteY9" fmla="*/ 1240293 h 148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1410" h="1484605">
                <a:moveTo>
                  <a:pt x="1408472" y="1240293"/>
                </a:moveTo>
                <a:cubicBezTo>
                  <a:pt x="1387690" y="1173329"/>
                  <a:pt x="1236445" y="1102902"/>
                  <a:pt x="1131381" y="963202"/>
                </a:cubicBezTo>
                <a:cubicBezTo>
                  <a:pt x="1026317" y="823502"/>
                  <a:pt x="938572" y="562575"/>
                  <a:pt x="778090" y="402093"/>
                </a:cubicBezTo>
                <a:cubicBezTo>
                  <a:pt x="617608" y="241611"/>
                  <a:pt x="296644" y="-10080"/>
                  <a:pt x="168490" y="311"/>
                </a:cubicBezTo>
                <a:cubicBezTo>
                  <a:pt x="40336" y="10702"/>
                  <a:pt x="-25473" y="312039"/>
                  <a:pt x="9163" y="464439"/>
                </a:cubicBezTo>
                <a:cubicBezTo>
                  <a:pt x="43799" y="616839"/>
                  <a:pt x="262008" y="780784"/>
                  <a:pt x="376308" y="914711"/>
                </a:cubicBezTo>
                <a:cubicBezTo>
                  <a:pt x="490608" y="1048638"/>
                  <a:pt x="602599" y="1173329"/>
                  <a:pt x="694963" y="1268002"/>
                </a:cubicBezTo>
                <a:cubicBezTo>
                  <a:pt x="787327" y="1362675"/>
                  <a:pt x="836972" y="1466584"/>
                  <a:pt x="930490" y="1482748"/>
                </a:cubicBezTo>
                <a:cubicBezTo>
                  <a:pt x="1024008" y="1498912"/>
                  <a:pt x="1176408" y="1405393"/>
                  <a:pt x="1256072" y="1364984"/>
                </a:cubicBezTo>
                <a:cubicBezTo>
                  <a:pt x="1335736" y="1324575"/>
                  <a:pt x="1429254" y="1307257"/>
                  <a:pt x="1408472" y="1240293"/>
                </a:cubicBezTo>
                <a:close/>
              </a:path>
            </a:pathLst>
          </a:cu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urved Connector 4"/>
          <p:cNvCxnSpPr>
            <a:stCxn id="3" idx="0"/>
            <a:endCxn id="31" idx="7"/>
          </p:cNvCxnSpPr>
          <p:nvPr/>
        </p:nvCxnSpPr>
        <p:spPr>
          <a:xfrm>
            <a:off x="6123709" y="4197927"/>
            <a:ext cx="203932" cy="501153"/>
          </a:xfrm>
          <a:prstGeom prst="curvedConnector2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0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sensitive P G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88678" y="318893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410729" y="3822857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330959" y="3858303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549504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543347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376684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77680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7" idx="3"/>
            <a:endCxn id="28" idx="7"/>
          </p:cNvCxnSpPr>
          <p:nvPr/>
        </p:nvCxnSpPr>
        <p:spPr>
          <a:xfrm flipH="1">
            <a:off x="3799465" y="4108264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5"/>
            <a:endCxn id="29" idx="0"/>
          </p:cNvCxnSpPr>
          <p:nvPr/>
        </p:nvCxnSpPr>
        <p:spPr>
          <a:xfrm>
            <a:off x="4580920" y="4108264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4"/>
            <a:endCxn id="30" idx="0"/>
          </p:cNvCxnSpPr>
          <p:nvPr/>
        </p:nvCxnSpPr>
        <p:spPr>
          <a:xfrm flipH="1">
            <a:off x="5523108" y="4115704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5"/>
            <a:endCxn id="31" idx="0"/>
          </p:cNvCxnSpPr>
          <p:nvPr/>
        </p:nvCxnSpPr>
        <p:spPr>
          <a:xfrm>
            <a:off x="5660690" y="4072818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3"/>
            <a:endCxn id="27" idx="7"/>
          </p:cNvCxnSpPr>
          <p:nvPr/>
        </p:nvCxnSpPr>
        <p:spPr>
          <a:xfrm flipH="1">
            <a:off x="4580920" y="3438899"/>
            <a:ext cx="350644" cy="46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5"/>
            <a:endCxn id="26" idx="1"/>
          </p:cNvCxnSpPr>
          <p:nvPr/>
        </p:nvCxnSpPr>
        <p:spPr>
          <a:xfrm>
            <a:off x="5138639" y="3438899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1733" y="5640024"/>
            <a:ext cx="543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Wide latitude on what context to consider</a:t>
            </a:r>
            <a:endParaRPr lang="en-US" sz="2400" dirty="0"/>
          </a:p>
        </p:txBody>
      </p:sp>
      <p:cxnSp>
        <p:nvCxnSpPr>
          <p:cNvPr id="5" name="Curved Connector 4"/>
          <p:cNvCxnSpPr>
            <a:stCxn id="4" idx="14"/>
            <a:endCxn id="31" idx="7"/>
          </p:cNvCxnSpPr>
          <p:nvPr/>
        </p:nvCxnSpPr>
        <p:spPr>
          <a:xfrm>
            <a:off x="5867400" y="4031673"/>
            <a:ext cx="460241" cy="667407"/>
          </a:xfrm>
          <a:prstGeom prst="curvedConnector2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4073461" y="2989947"/>
            <a:ext cx="1799229" cy="1312588"/>
          </a:xfrm>
          <a:custGeom>
            <a:avLst/>
            <a:gdLst>
              <a:gd name="connsiteX0" fmla="*/ 1191266 w 1799229"/>
              <a:gd name="connsiteY0" fmla="*/ 397489 h 1312588"/>
              <a:gd name="connsiteX1" fmla="*/ 1218975 w 1799229"/>
              <a:gd name="connsiteY1" fmla="*/ 217380 h 1312588"/>
              <a:gd name="connsiteX2" fmla="*/ 1073503 w 1799229"/>
              <a:gd name="connsiteY2" fmla="*/ 2635 h 1312588"/>
              <a:gd name="connsiteX3" fmla="*/ 761775 w 1799229"/>
              <a:gd name="connsiteY3" fmla="*/ 113471 h 1312588"/>
              <a:gd name="connsiteX4" fmla="*/ 519321 w 1799229"/>
              <a:gd name="connsiteY4" fmla="*/ 342071 h 1312588"/>
              <a:gd name="connsiteX5" fmla="*/ 242230 w 1799229"/>
              <a:gd name="connsiteY5" fmla="*/ 570671 h 1312588"/>
              <a:gd name="connsiteX6" fmla="*/ 82903 w 1799229"/>
              <a:gd name="connsiteY6" fmla="*/ 903180 h 1312588"/>
              <a:gd name="connsiteX7" fmla="*/ 6703 w 1799229"/>
              <a:gd name="connsiteY7" fmla="*/ 1124853 h 1312588"/>
              <a:gd name="connsiteX8" fmla="*/ 249157 w 1799229"/>
              <a:gd name="connsiteY8" fmla="*/ 1298035 h 1312588"/>
              <a:gd name="connsiteX9" fmla="*/ 637084 w 1799229"/>
              <a:gd name="connsiteY9" fmla="*/ 1291108 h 1312588"/>
              <a:gd name="connsiteX10" fmla="*/ 879539 w 1799229"/>
              <a:gd name="connsiteY10" fmla="*/ 1194126 h 1312588"/>
              <a:gd name="connsiteX11" fmla="*/ 1128921 w 1799229"/>
              <a:gd name="connsiteY11" fmla="*/ 1166417 h 1312588"/>
              <a:gd name="connsiteX12" fmla="*/ 1412939 w 1799229"/>
              <a:gd name="connsiteY12" fmla="*/ 1242617 h 1312588"/>
              <a:gd name="connsiteX13" fmla="*/ 1620757 w 1799229"/>
              <a:gd name="connsiteY13" fmla="*/ 1242617 h 1312588"/>
              <a:gd name="connsiteX14" fmla="*/ 1793939 w 1799229"/>
              <a:gd name="connsiteY14" fmla="*/ 1041726 h 1312588"/>
              <a:gd name="connsiteX15" fmla="*/ 1717739 w 1799229"/>
              <a:gd name="connsiteY15" fmla="*/ 681508 h 1312588"/>
              <a:gd name="connsiteX16" fmla="*/ 1357521 w 1799229"/>
              <a:gd name="connsiteY16" fmla="*/ 674580 h 1312588"/>
              <a:gd name="connsiteX17" fmla="*/ 1059648 w 1799229"/>
              <a:gd name="connsiteY17" fmla="*/ 847762 h 1312588"/>
              <a:gd name="connsiteX18" fmla="*/ 803339 w 1799229"/>
              <a:gd name="connsiteY18" fmla="*/ 743853 h 1312588"/>
              <a:gd name="connsiteX19" fmla="*/ 1045794 w 1799229"/>
              <a:gd name="connsiteY19" fmla="*/ 626089 h 1312588"/>
              <a:gd name="connsiteX20" fmla="*/ 1191266 w 1799229"/>
              <a:gd name="connsiteY20" fmla="*/ 397489 h 131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99229" h="1312588">
                <a:moveTo>
                  <a:pt x="1191266" y="397489"/>
                </a:moveTo>
                <a:cubicBezTo>
                  <a:pt x="1220130" y="329371"/>
                  <a:pt x="1238602" y="283189"/>
                  <a:pt x="1218975" y="217380"/>
                </a:cubicBezTo>
                <a:cubicBezTo>
                  <a:pt x="1199348" y="151571"/>
                  <a:pt x="1149703" y="19953"/>
                  <a:pt x="1073503" y="2635"/>
                </a:cubicBezTo>
                <a:cubicBezTo>
                  <a:pt x="997303" y="-14683"/>
                  <a:pt x="854139" y="56898"/>
                  <a:pt x="761775" y="113471"/>
                </a:cubicBezTo>
                <a:cubicBezTo>
                  <a:pt x="669411" y="170044"/>
                  <a:pt x="605912" y="265871"/>
                  <a:pt x="519321" y="342071"/>
                </a:cubicBezTo>
                <a:cubicBezTo>
                  <a:pt x="432730" y="418271"/>
                  <a:pt x="314966" y="477153"/>
                  <a:pt x="242230" y="570671"/>
                </a:cubicBezTo>
                <a:cubicBezTo>
                  <a:pt x="169494" y="664189"/>
                  <a:pt x="122157" y="810816"/>
                  <a:pt x="82903" y="903180"/>
                </a:cubicBezTo>
                <a:cubicBezTo>
                  <a:pt x="43648" y="995544"/>
                  <a:pt x="-21006" y="1059044"/>
                  <a:pt x="6703" y="1124853"/>
                </a:cubicBezTo>
                <a:cubicBezTo>
                  <a:pt x="34412" y="1190662"/>
                  <a:pt x="144093" y="1270326"/>
                  <a:pt x="249157" y="1298035"/>
                </a:cubicBezTo>
                <a:cubicBezTo>
                  <a:pt x="354220" y="1325744"/>
                  <a:pt x="532020" y="1308426"/>
                  <a:pt x="637084" y="1291108"/>
                </a:cubicBezTo>
                <a:cubicBezTo>
                  <a:pt x="742148" y="1273790"/>
                  <a:pt x="797566" y="1214908"/>
                  <a:pt x="879539" y="1194126"/>
                </a:cubicBezTo>
                <a:cubicBezTo>
                  <a:pt x="961512" y="1173344"/>
                  <a:pt x="1040021" y="1158335"/>
                  <a:pt x="1128921" y="1166417"/>
                </a:cubicBezTo>
                <a:cubicBezTo>
                  <a:pt x="1217821" y="1174499"/>
                  <a:pt x="1330966" y="1229917"/>
                  <a:pt x="1412939" y="1242617"/>
                </a:cubicBezTo>
                <a:cubicBezTo>
                  <a:pt x="1494912" y="1255317"/>
                  <a:pt x="1557257" y="1276099"/>
                  <a:pt x="1620757" y="1242617"/>
                </a:cubicBezTo>
                <a:cubicBezTo>
                  <a:pt x="1684257" y="1209135"/>
                  <a:pt x="1777775" y="1135244"/>
                  <a:pt x="1793939" y="1041726"/>
                </a:cubicBezTo>
                <a:cubicBezTo>
                  <a:pt x="1810103" y="948208"/>
                  <a:pt x="1790475" y="742699"/>
                  <a:pt x="1717739" y="681508"/>
                </a:cubicBezTo>
                <a:cubicBezTo>
                  <a:pt x="1645003" y="620317"/>
                  <a:pt x="1467203" y="646871"/>
                  <a:pt x="1357521" y="674580"/>
                </a:cubicBezTo>
                <a:cubicBezTo>
                  <a:pt x="1247839" y="702289"/>
                  <a:pt x="1152012" y="836217"/>
                  <a:pt x="1059648" y="847762"/>
                </a:cubicBezTo>
                <a:cubicBezTo>
                  <a:pt x="967284" y="859307"/>
                  <a:pt x="805648" y="780798"/>
                  <a:pt x="803339" y="743853"/>
                </a:cubicBezTo>
                <a:cubicBezTo>
                  <a:pt x="801030" y="706908"/>
                  <a:pt x="977676" y="686125"/>
                  <a:pt x="1045794" y="626089"/>
                </a:cubicBezTo>
                <a:cubicBezTo>
                  <a:pt x="1113912" y="566053"/>
                  <a:pt x="1162402" y="465607"/>
                  <a:pt x="1191266" y="397489"/>
                </a:cubicBezTo>
                <a:close/>
              </a:path>
            </a:pathLst>
          </a:cu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3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sensitive P G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88678" y="318893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410729" y="3822857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330959" y="3858303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549504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543347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376684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77680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7" idx="3"/>
            <a:endCxn id="28" idx="7"/>
          </p:cNvCxnSpPr>
          <p:nvPr/>
        </p:nvCxnSpPr>
        <p:spPr>
          <a:xfrm flipH="1">
            <a:off x="3799465" y="4108264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5"/>
            <a:endCxn id="29" idx="0"/>
          </p:cNvCxnSpPr>
          <p:nvPr/>
        </p:nvCxnSpPr>
        <p:spPr>
          <a:xfrm>
            <a:off x="4580920" y="4108264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4"/>
            <a:endCxn id="30" idx="0"/>
          </p:cNvCxnSpPr>
          <p:nvPr/>
        </p:nvCxnSpPr>
        <p:spPr>
          <a:xfrm flipH="1">
            <a:off x="5523108" y="4115704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5"/>
            <a:endCxn id="31" idx="0"/>
          </p:cNvCxnSpPr>
          <p:nvPr/>
        </p:nvCxnSpPr>
        <p:spPr>
          <a:xfrm>
            <a:off x="5660690" y="4072818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3"/>
            <a:endCxn id="27" idx="7"/>
          </p:cNvCxnSpPr>
          <p:nvPr/>
        </p:nvCxnSpPr>
        <p:spPr>
          <a:xfrm flipH="1">
            <a:off x="4580920" y="3438899"/>
            <a:ext cx="350644" cy="46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5"/>
            <a:endCxn id="26" idx="1"/>
          </p:cNvCxnSpPr>
          <p:nvPr/>
        </p:nvCxnSpPr>
        <p:spPr>
          <a:xfrm>
            <a:off x="5138639" y="3438899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1733" y="5640024"/>
            <a:ext cx="543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Wide latitude on what context to consider</a:t>
            </a:r>
            <a:endParaRPr lang="en-US" sz="2400" dirty="0"/>
          </a:p>
        </p:txBody>
      </p:sp>
      <p:cxnSp>
        <p:nvCxnSpPr>
          <p:cNvPr id="5" name="Curved Connector 4"/>
          <p:cNvCxnSpPr>
            <a:stCxn id="3" idx="31"/>
            <a:endCxn id="31" idx="7"/>
          </p:cNvCxnSpPr>
          <p:nvPr/>
        </p:nvCxnSpPr>
        <p:spPr>
          <a:xfrm>
            <a:off x="5805055" y="3872345"/>
            <a:ext cx="522586" cy="826735"/>
          </a:xfrm>
          <a:prstGeom prst="curvedConnector2">
            <a:avLst/>
          </a:prstGeom>
          <a:ln w="190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3383718" y="3019773"/>
            <a:ext cx="2424230" cy="2050171"/>
          </a:xfrm>
          <a:custGeom>
            <a:avLst/>
            <a:gdLst>
              <a:gd name="connsiteX0" fmla="*/ 1950282 w 2424230"/>
              <a:gd name="connsiteY0" fmla="*/ 381518 h 2050171"/>
              <a:gd name="connsiteX1" fmla="*/ 1957209 w 2424230"/>
              <a:gd name="connsiteY1" fmla="*/ 111354 h 2050171"/>
              <a:gd name="connsiteX2" fmla="*/ 1853300 w 2424230"/>
              <a:gd name="connsiteY2" fmla="*/ 21300 h 2050171"/>
              <a:gd name="connsiteX3" fmla="*/ 1659337 w 2424230"/>
              <a:gd name="connsiteY3" fmla="*/ 7445 h 2050171"/>
              <a:gd name="connsiteX4" fmla="*/ 1465373 w 2424230"/>
              <a:gd name="connsiteY4" fmla="*/ 118282 h 2050171"/>
              <a:gd name="connsiteX5" fmla="*/ 1264482 w 2424230"/>
              <a:gd name="connsiteY5" fmla="*/ 298391 h 2050171"/>
              <a:gd name="connsiteX6" fmla="*/ 966609 w 2424230"/>
              <a:gd name="connsiteY6" fmla="*/ 547772 h 2050171"/>
              <a:gd name="connsiteX7" fmla="*/ 460918 w 2424230"/>
              <a:gd name="connsiteY7" fmla="*/ 970336 h 2050171"/>
              <a:gd name="connsiteX8" fmla="*/ 183827 w 2424230"/>
              <a:gd name="connsiteY8" fmla="*/ 1344409 h 2050171"/>
              <a:gd name="connsiteX9" fmla="*/ 3718 w 2424230"/>
              <a:gd name="connsiteY9" fmla="*/ 1711554 h 2050171"/>
              <a:gd name="connsiteX10" fmla="*/ 79918 w 2424230"/>
              <a:gd name="connsiteY10" fmla="*/ 1912445 h 2050171"/>
              <a:gd name="connsiteX11" fmla="*/ 287737 w 2424230"/>
              <a:gd name="connsiteY11" fmla="*/ 2023282 h 2050171"/>
              <a:gd name="connsiteX12" fmla="*/ 516337 w 2424230"/>
              <a:gd name="connsiteY12" fmla="*/ 1870882 h 2050171"/>
              <a:gd name="connsiteX13" fmla="*/ 779573 w 2424230"/>
              <a:gd name="connsiteY13" fmla="*/ 1552227 h 2050171"/>
              <a:gd name="connsiteX14" fmla="*/ 862700 w 2424230"/>
              <a:gd name="connsiteY14" fmla="*/ 1379045 h 2050171"/>
              <a:gd name="connsiteX15" fmla="*/ 918118 w 2424230"/>
              <a:gd name="connsiteY15" fmla="*/ 1552227 h 2050171"/>
              <a:gd name="connsiteX16" fmla="*/ 1056664 w 2424230"/>
              <a:gd name="connsiteY16" fmla="*/ 1822391 h 2050171"/>
              <a:gd name="connsiteX17" fmla="*/ 1146718 w 2424230"/>
              <a:gd name="connsiteY17" fmla="*/ 2002500 h 2050171"/>
              <a:gd name="connsiteX18" fmla="*/ 1430737 w 2424230"/>
              <a:gd name="connsiteY18" fmla="*/ 2037136 h 2050171"/>
              <a:gd name="connsiteX19" fmla="*/ 1548500 w 2424230"/>
              <a:gd name="connsiteY19" fmla="*/ 1815463 h 2050171"/>
              <a:gd name="connsiteX20" fmla="*/ 1541573 w 2424230"/>
              <a:gd name="connsiteY20" fmla="*/ 1462172 h 2050171"/>
              <a:gd name="connsiteX21" fmla="*/ 1465373 w 2424230"/>
              <a:gd name="connsiteY21" fmla="*/ 1115809 h 2050171"/>
              <a:gd name="connsiteX22" fmla="*/ 1548500 w 2424230"/>
              <a:gd name="connsiteY22" fmla="*/ 838718 h 2050171"/>
              <a:gd name="connsiteX23" fmla="*/ 1693973 w 2424230"/>
              <a:gd name="connsiteY23" fmla="*/ 776372 h 2050171"/>
              <a:gd name="connsiteX24" fmla="*/ 1901791 w 2424230"/>
              <a:gd name="connsiteY24" fmla="*/ 1115809 h 2050171"/>
              <a:gd name="connsiteX25" fmla="*/ 1901791 w 2424230"/>
              <a:gd name="connsiteY25" fmla="*/ 1469100 h 2050171"/>
              <a:gd name="connsiteX26" fmla="*/ 1901791 w 2424230"/>
              <a:gd name="connsiteY26" fmla="*/ 1836245 h 2050171"/>
              <a:gd name="connsiteX27" fmla="*/ 2268937 w 2424230"/>
              <a:gd name="connsiteY27" fmla="*/ 1974791 h 2050171"/>
              <a:gd name="connsiteX28" fmla="*/ 2372846 w 2424230"/>
              <a:gd name="connsiteY28" fmla="*/ 1607645 h 2050171"/>
              <a:gd name="connsiteX29" fmla="*/ 2331282 w 2424230"/>
              <a:gd name="connsiteY29" fmla="*/ 1365191 h 2050171"/>
              <a:gd name="connsiteX30" fmla="*/ 2386700 w 2424230"/>
              <a:gd name="connsiteY30" fmla="*/ 1171227 h 2050171"/>
              <a:gd name="connsiteX31" fmla="*/ 2421337 w 2424230"/>
              <a:gd name="connsiteY31" fmla="*/ 852572 h 2050171"/>
              <a:gd name="connsiteX32" fmla="*/ 2310500 w 2424230"/>
              <a:gd name="connsiteY32" fmla="*/ 651682 h 2050171"/>
              <a:gd name="connsiteX33" fmla="*/ 2158100 w 2424230"/>
              <a:gd name="connsiteY33" fmla="*/ 533918 h 2050171"/>
              <a:gd name="connsiteX34" fmla="*/ 1950282 w 2424230"/>
              <a:gd name="connsiteY34" fmla="*/ 381518 h 205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24230" h="2050171">
                <a:moveTo>
                  <a:pt x="1950282" y="381518"/>
                </a:moveTo>
                <a:cubicBezTo>
                  <a:pt x="1916800" y="311091"/>
                  <a:pt x="1973373" y="171390"/>
                  <a:pt x="1957209" y="111354"/>
                </a:cubicBezTo>
                <a:cubicBezTo>
                  <a:pt x="1941045" y="51318"/>
                  <a:pt x="1902945" y="38618"/>
                  <a:pt x="1853300" y="21300"/>
                </a:cubicBezTo>
                <a:cubicBezTo>
                  <a:pt x="1803655" y="3982"/>
                  <a:pt x="1723991" y="-8719"/>
                  <a:pt x="1659337" y="7445"/>
                </a:cubicBezTo>
                <a:cubicBezTo>
                  <a:pt x="1594683" y="23609"/>
                  <a:pt x="1531182" y="69791"/>
                  <a:pt x="1465373" y="118282"/>
                </a:cubicBezTo>
                <a:cubicBezTo>
                  <a:pt x="1399564" y="166773"/>
                  <a:pt x="1347609" y="226809"/>
                  <a:pt x="1264482" y="298391"/>
                </a:cubicBezTo>
                <a:cubicBezTo>
                  <a:pt x="1181355" y="369973"/>
                  <a:pt x="966609" y="547772"/>
                  <a:pt x="966609" y="547772"/>
                </a:cubicBezTo>
                <a:cubicBezTo>
                  <a:pt x="832682" y="659763"/>
                  <a:pt x="591382" y="837563"/>
                  <a:pt x="460918" y="970336"/>
                </a:cubicBezTo>
                <a:cubicBezTo>
                  <a:pt x="330454" y="1103109"/>
                  <a:pt x="260027" y="1220873"/>
                  <a:pt x="183827" y="1344409"/>
                </a:cubicBezTo>
                <a:cubicBezTo>
                  <a:pt x="107627" y="1467945"/>
                  <a:pt x="21036" y="1616881"/>
                  <a:pt x="3718" y="1711554"/>
                </a:cubicBezTo>
                <a:cubicBezTo>
                  <a:pt x="-13600" y="1806227"/>
                  <a:pt x="32582" y="1860490"/>
                  <a:pt x="79918" y="1912445"/>
                </a:cubicBezTo>
                <a:cubicBezTo>
                  <a:pt x="127254" y="1964400"/>
                  <a:pt x="215001" y="2030209"/>
                  <a:pt x="287737" y="2023282"/>
                </a:cubicBezTo>
                <a:cubicBezTo>
                  <a:pt x="360473" y="2016355"/>
                  <a:pt x="434364" y="1949391"/>
                  <a:pt x="516337" y="1870882"/>
                </a:cubicBezTo>
                <a:cubicBezTo>
                  <a:pt x="598310" y="1792373"/>
                  <a:pt x="721846" y="1634200"/>
                  <a:pt x="779573" y="1552227"/>
                </a:cubicBezTo>
                <a:cubicBezTo>
                  <a:pt x="837300" y="1470254"/>
                  <a:pt x="839609" y="1379045"/>
                  <a:pt x="862700" y="1379045"/>
                </a:cubicBezTo>
                <a:cubicBezTo>
                  <a:pt x="885791" y="1379045"/>
                  <a:pt x="885791" y="1478336"/>
                  <a:pt x="918118" y="1552227"/>
                </a:cubicBezTo>
                <a:cubicBezTo>
                  <a:pt x="950445" y="1626118"/>
                  <a:pt x="1018564" y="1747346"/>
                  <a:pt x="1056664" y="1822391"/>
                </a:cubicBezTo>
                <a:cubicBezTo>
                  <a:pt x="1094764" y="1897436"/>
                  <a:pt x="1084373" y="1966709"/>
                  <a:pt x="1146718" y="2002500"/>
                </a:cubicBezTo>
                <a:cubicBezTo>
                  <a:pt x="1209063" y="2038291"/>
                  <a:pt x="1363773" y="2068309"/>
                  <a:pt x="1430737" y="2037136"/>
                </a:cubicBezTo>
                <a:cubicBezTo>
                  <a:pt x="1497701" y="2005963"/>
                  <a:pt x="1530027" y="1911290"/>
                  <a:pt x="1548500" y="1815463"/>
                </a:cubicBezTo>
                <a:cubicBezTo>
                  <a:pt x="1566973" y="1719636"/>
                  <a:pt x="1555427" y="1578781"/>
                  <a:pt x="1541573" y="1462172"/>
                </a:cubicBezTo>
                <a:cubicBezTo>
                  <a:pt x="1527719" y="1345563"/>
                  <a:pt x="1464218" y="1219718"/>
                  <a:pt x="1465373" y="1115809"/>
                </a:cubicBezTo>
                <a:cubicBezTo>
                  <a:pt x="1466527" y="1011900"/>
                  <a:pt x="1510400" y="895291"/>
                  <a:pt x="1548500" y="838718"/>
                </a:cubicBezTo>
                <a:cubicBezTo>
                  <a:pt x="1586600" y="782145"/>
                  <a:pt x="1635091" y="730190"/>
                  <a:pt x="1693973" y="776372"/>
                </a:cubicBezTo>
                <a:cubicBezTo>
                  <a:pt x="1752855" y="822554"/>
                  <a:pt x="1867155" y="1000354"/>
                  <a:pt x="1901791" y="1115809"/>
                </a:cubicBezTo>
                <a:cubicBezTo>
                  <a:pt x="1936427" y="1231264"/>
                  <a:pt x="1901791" y="1469100"/>
                  <a:pt x="1901791" y="1469100"/>
                </a:cubicBezTo>
                <a:cubicBezTo>
                  <a:pt x="1901791" y="1589173"/>
                  <a:pt x="1840600" y="1751963"/>
                  <a:pt x="1901791" y="1836245"/>
                </a:cubicBezTo>
                <a:cubicBezTo>
                  <a:pt x="1962982" y="1920527"/>
                  <a:pt x="2190428" y="2012891"/>
                  <a:pt x="2268937" y="1974791"/>
                </a:cubicBezTo>
                <a:cubicBezTo>
                  <a:pt x="2347446" y="1936691"/>
                  <a:pt x="2362455" y="1709245"/>
                  <a:pt x="2372846" y="1607645"/>
                </a:cubicBezTo>
                <a:cubicBezTo>
                  <a:pt x="2383237" y="1506045"/>
                  <a:pt x="2328973" y="1437927"/>
                  <a:pt x="2331282" y="1365191"/>
                </a:cubicBezTo>
                <a:cubicBezTo>
                  <a:pt x="2333591" y="1292455"/>
                  <a:pt x="2371691" y="1256664"/>
                  <a:pt x="2386700" y="1171227"/>
                </a:cubicBezTo>
                <a:cubicBezTo>
                  <a:pt x="2401709" y="1085791"/>
                  <a:pt x="2434037" y="939163"/>
                  <a:pt x="2421337" y="852572"/>
                </a:cubicBezTo>
                <a:cubicBezTo>
                  <a:pt x="2408637" y="765981"/>
                  <a:pt x="2354373" y="704791"/>
                  <a:pt x="2310500" y="651682"/>
                </a:cubicBezTo>
                <a:cubicBezTo>
                  <a:pt x="2266627" y="598573"/>
                  <a:pt x="2215827" y="584718"/>
                  <a:pt x="2158100" y="533918"/>
                </a:cubicBezTo>
                <a:cubicBezTo>
                  <a:pt x="2100373" y="483118"/>
                  <a:pt x="1983764" y="451945"/>
                  <a:pt x="1950282" y="381518"/>
                </a:cubicBezTo>
                <a:close/>
              </a:path>
            </a:pathLst>
          </a:cu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64978" y="4165876"/>
            <a:ext cx="2271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big brown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val 4"/>
              <p:cNvSpPr/>
              <p:nvPr/>
            </p:nvSpPr>
            <p:spPr>
              <a:xfrm>
                <a:off x="1492681" y="3537608"/>
                <a:ext cx="411173" cy="39889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681" y="3537608"/>
                <a:ext cx="411173" cy="398899"/>
              </a:xfrm>
              <a:prstGeom prst="ellipse">
                <a:avLst/>
              </a:prstGeom>
              <a:blipFill>
                <a:blip r:embed="rId2"/>
                <a:stretch>
                  <a:fillRect l="-2899"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endCxn id="10" idx="2"/>
          </p:cNvCxnSpPr>
          <p:nvPr/>
        </p:nvCxnSpPr>
        <p:spPr>
          <a:xfrm flipV="1">
            <a:off x="2359549" y="3936508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6"/>
            <a:endCxn id="10" idx="1"/>
          </p:cNvCxnSpPr>
          <p:nvPr/>
        </p:nvCxnSpPr>
        <p:spPr>
          <a:xfrm flipV="1">
            <a:off x="1903854" y="3724785"/>
            <a:ext cx="615259" cy="1227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0" idx="3"/>
            <a:endCxn id="17" idx="1"/>
          </p:cNvCxnSpPr>
          <p:nvPr/>
        </p:nvCxnSpPr>
        <p:spPr>
          <a:xfrm flipV="1">
            <a:off x="2899601" y="3149832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2519113" y="2948465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3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12" name="Straight Arrow Connector 11"/>
          <p:cNvCxnSpPr>
            <a:endCxn id="16" idx="2"/>
          </p:cNvCxnSpPr>
          <p:nvPr/>
        </p:nvCxnSpPr>
        <p:spPr>
          <a:xfrm flipV="1">
            <a:off x="3122087" y="3936508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  <a:endCxn id="16" idx="1"/>
          </p:cNvCxnSpPr>
          <p:nvPr/>
        </p:nvCxnSpPr>
        <p:spPr>
          <a:xfrm>
            <a:off x="2899601" y="3724785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6" idx="3"/>
            <a:endCxn id="23" idx="1"/>
          </p:cNvCxnSpPr>
          <p:nvPr/>
        </p:nvCxnSpPr>
        <p:spPr>
          <a:xfrm flipV="1">
            <a:off x="3662139" y="3149832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281651" y="2948465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4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>
            <a:endCxn id="22" idx="2"/>
          </p:cNvCxnSpPr>
          <p:nvPr/>
        </p:nvCxnSpPr>
        <p:spPr>
          <a:xfrm flipV="1">
            <a:off x="3884625" y="3936508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3"/>
            <a:endCxn id="22" idx="1"/>
          </p:cNvCxnSpPr>
          <p:nvPr/>
        </p:nvCxnSpPr>
        <p:spPr>
          <a:xfrm>
            <a:off x="3662139" y="3724785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044189" y="2948465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tangle 21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5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65" name="Straight Arrow Connector 64"/>
          <p:cNvCxnSpPr>
            <a:stCxn id="5" idx="6"/>
            <a:endCxn id="11" idx="1"/>
          </p:cNvCxnSpPr>
          <p:nvPr/>
        </p:nvCxnSpPr>
        <p:spPr>
          <a:xfrm flipV="1">
            <a:off x="1903854" y="3149832"/>
            <a:ext cx="615259" cy="58722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74673" y="1949503"/>
            <a:ext cx="16337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bear	0.1</a:t>
            </a:r>
          </a:p>
          <a:p>
            <a:r>
              <a:rPr lang="en-US" dirty="0" smtClean="0"/>
              <a:t>lion	0.02</a:t>
            </a:r>
          </a:p>
          <a:p>
            <a:r>
              <a:rPr lang="en-US" dirty="0" smtClean="0"/>
              <a:t>fox	0.01</a:t>
            </a:r>
          </a:p>
          <a:p>
            <a:r>
              <a:rPr lang="en-US" dirty="0" smtClean="0"/>
              <a:t>cat	0.001</a:t>
            </a:r>
            <a:endParaRPr lang="en-US" dirty="0"/>
          </a:p>
        </p:txBody>
      </p:sp>
      <p:cxnSp>
        <p:nvCxnSpPr>
          <p:cNvPr id="70" name="Straight Arrow Connector 69"/>
          <p:cNvCxnSpPr>
            <a:stCxn id="23" idx="3"/>
            <a:endCxn id="68" idx="1"/>
          </p:cNvCxnSpPr>
          <p:nvPr/>
        </p:nvCxnSpPr>
        <p:spPr>
          <a:xfrm flipV="1">
            <a:off x="4443089" y="2549668"/>
            <a:ext cx="731584" cy="600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329055" y="4565073"/>
            <a:ext cx="440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each step pick the K most likely successors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3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64978" y="4165876"/>
            <a:ext cx="2271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big brown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val 4"/>
              <p:cNvSpPr/>
              <p:nvPr/>
            </p:nvSpPr>
            <p:spPr>
              <a:xfrm>
                <a:off x="1492681" y="3537608"/>
                <a:ext cx="411173" cy="39889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681" y="3537608"/>
                <a:ext cx="411173" cy="398899"/>
              </a:xfrm>
              <a:prstGeom prst="ellipse">
                <a:avLst/>
              </a:prstGeom>
              <a:blipFill>
                <a:blip r:embed="rId2"/>
                <a:stretch>
                  <a:fillRect l="-2899"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endCxn id="10" idx="2"/>
          </p:cNvCxnSpPr>
          <p:nvPr/>
        </p:nvCxnSpPr>
        <p:spPr>
          <a:xfrm flipV="1">
            <a:off x="2359549" y="3936508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6"/>
            <a:endCxn id="10" idx="1"/>
          </p:cNvCxnSpPr>
          <p:nvPr/>
        </p:nvCxnSpPr>
        <p:spPr>
          <a:xfrm flipV="1">
            <a:off x="1903854" y="3724785"/>
            <a:ext cx="615259" cy="1227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0" idx="3"/>
            <a:endCxn id="17" idx="1"/>
          </p:cNvCxnSpPr>
          <p:nvPr/>
        </p:nvCxnSpPr>
        <p:spPr>
          <a:xfrm flipV="1">
            <a:off x="2899601" y="3149832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2519113" y="2948465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3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12" name="Straight Arrow Connector 11"/>
          <p:cNvCxnSpPr>
            <a:endCxn id="16" idx="2"/>
          </p:cNvCxnSpPr>
          <p:nvPr/>
        </p:nvCxnSpPr>
        <p:spPr>
          <a:xfrm flipV="1">
            <a:off x="3122087" y="3936508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  <a:endCxn id="16" idx="1"/>
          </p:cNvCxnSpPr>
          <p:nvPr/>
        </p:nvCxnSpPr>
        <p:spPr>
          <a:xfrm>
            <a:off x="2899601" y="3724785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6" idx="3"/>
            <a:endCxn id="23" idx="1"/>
          </p:cNvCxnSpPr>
          <p:nvPr/>
        </p:nvCxnSpPr>
        <p:spPr>
          <a:xfrm flipV="1">
            <a:off x="3662139" y="3149832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281651" y="2948465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4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>
            <a:endCxn id="22" idx="2"/>
          </p:cNvCxnSpPr>
          <p:nvPr/>
        </p:nvCxnSpPr>
        <p:spPr>
          <a:xfrm flipV="1">
            <a:off x="3884625" y="3936508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3"/>
            <a:endCxn id="22" idx="1"/>
          </p:cNvCxnSpPr>
          <p:nvPr/>
        </p:nvCxnSpPr>
        <p:spPr>
          <a:xfrm>
            <a:off x="3662139" y="3724785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044189" y="2948465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tangle 21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5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65" name="Straight Arrow Connector 64"/>
          <p:cNvCxnSpPr>
            <a:stCxn id="5" idx="6"/>
            <a:endCxn id="11" idx="1"/>
          </p:cNvCxnSpPr>
          <p:nvPr/>
        </p:nvCxnSpPr>
        <p:spPr>
          <a:xfrm flipV="1">
            <a:off x="1903854" y="3149832"/>
            <a:ext cx="615259" cy="58722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206837" y="1551444"/>
            <a:ext cx="16337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runs	0.1</a:t>
            </a:r>
          </a:p>
          <a:p>
            <a:r>
              <a:rPr lang="en-US" dirty="0" smtClean="0"/>
              <a:t>scares	0.02</a:t>
            </a:r>
          </a:p>
          <a:p>
            <a:r>
              <a:rPr lang="en-US" dirty="0" smtClean="0"/>
              <a:t>eats	0.01</a:t>
            </a:r>
          </a:p>
          <a:p>
            <a:r>
              <a:rPr lang="en-US" dirty="0" smtClean="0"/>
              <a:t>sleeps	0.007</a:t>
            </a:r>
            <a:endParaRPr lang="en-US" dirty="0"/>
          </a:p>
        </p:txBody>
      </p:sp>
      <p:cxnSp>
        <p:nvCxnSpPr>
          <p:cNvPr id="70" name="Straight Arrow Connector 69"/>
          <p:cNvCxnSpPr>
            <a:stCxn id="31" idx="3"/>
            <a:endCxn id="68" idx="1"/>
          </p:cNvCxnSpPr>
          <p:nvPr/>
        </p:nvCxnSpPr>
        <p:spPr>
          <a:xfrm flipV="1">
            <a:off x="5773125" y="2151609"/>
            <a:ext cx="433712" cy="624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3"/>
            <a:endCxn id="31" idx="1"/>
          </p:cNvCxnSpPr>
          <p:nvPr/>
        </p:nvCxnSpPr>
        <p:spPr>
          <a:xfrm flipV="1">
            <a:off x="4424677" y="2776246"/>
            <a:ext cx="949548" cy="94853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30" idx="2"/>
          </p:cNvCxnSpPr>
          <p:nvPr/>
        </p:nvCxnSpPr>
        <p:spPr>
          <a:xfrm flipV="1">
            <a:off x="5448837" y="3562922"/>
            <a:ext cx="115632" cy="219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3"/>
            <a:endCxn id="30" idx="1"/>
          </p:cNvCxnSpPr>
          <p:nvPr/>
        </p:nvCxnSpPr>
        <p:spPr>
          <a:xfrm flipV="1">
            <a:off x="4424677" y="3351199"/>
            <a:ext cx="949548" cy="37358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374225" y="2574879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Rectangle 29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6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tangle 30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32" name="Straight Arrow Connector 31"/>
          <p:cNvCxnSpPr>
            <a:stCxn id="22" idx="3"/>
            <a:endCxn id="37" idx="1"/>
          </p:cNvCxnSpPr>
          <p:nvPr/>
        </p:nvCxnSpPr>
        <p:spPr>
          <a:xfrm>
            <a:off x="4424677" y="3724785"/>
            <a:ext cx="833916" cy="76043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9" idx="0"/>
            <a:endCxn id="36" idx="2"/>
          </p:cNvCxnSpPr>
          <p:nvPr/>
        </p:nvCxnSpPr>
        <p:spPr>
          <a:xfrm flipV="1">
            <a:off x="5330388" y="5271892"/>
            <a:ext cx="118449" cy="174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3"/>
            <a:endCxn id="36" idx="1"/>
          </p:cNvCxnSpPr>
          <p:nvPr/>
        </p:nvCxnSpPr>
        <p:spPr>
          <a:xfrm>
            <a:off x="4424677" y="3724785"/>
            <a:ext cx="833916" cy="133538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258593" y="4283849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Rectangle 35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7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Rectangle 36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965410" y="3680262"/>
            <a:ext cx="848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bear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967147" y="5446146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lion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472997" y="4149574"/>
            <a:ext cx="16337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hunts	0.1</a:t>
            </a:r>
          </a:p>
          <a:p>
            <a:r>
              <a:rPr lang="en-US" dirty="0" smtClean="0"/>
              <a:t>hides	0.02</a:t>
            </a:r>
          </a:p>
          <a:p>
            <a:r>
              <a:rPr lang="en-US" dirty="0" smtClean="0"/>
              <a:t>eats	0.01</a:t>
            </a:r>
          </a:p>
          <a:p>
            <a:r>
              <a:rPr lang="en-US" dirty="0" smtClean="0"/>
              <a:t>sleeps	0.001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37" idx="3"/>
            <a:endCxn id="48" idx="1"/>
          </p:cNvCxnSpPr>
          <p:nvPr/>
        </p:nvCxnSpPr>
        <p:spPr>
          <a:xfrm>
            <a:off x="5657493" y="4485216"/>
            <a:ext cx="815504" cy="264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models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3197331"/>
                <a:ext cx="9761306" cy="297963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Probability of a word depends on the previous n words</a:t>
                </a:r>
              </a:p>
              <a:p>
                <a:r>
                  <a:rPr lang="en-US" dirty="0" smtClean="0"/>
                  <a:t>Represented with a table: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Bigger n makes more accurate, but also more difficult to learn, requires much bigger table</a:t>
                </a:r>
              </a:p>
              <a:p>
                <a:r>
                  <a:rPr lang="en-US" dirty="0" smtClean="0"/>
                  <a:t>Downsides</a:t>
                </a:r>
              </a:p>
              <a:p>
                <a:pPr lvl="1"/>
                <a:r>
                  <a:rPr lang="en-US" dirty="0" smtClean="0"/>
                  <a:t>some words require more context than others</a:t>
                </a:r>
              </a:p>
              <a:p>
                <a:pPr lvl="1"/>
                <a:r>
                  <a:rPr lang="en-US" dirty="0" smtClean="0"/>
                  <a:t>some words carry very little information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3197331"/>
                <a:ext cx="9761306" cy="2979631"/>
              </a:xfrm>
              <a:blipFill>
                <a:blip r:embed="rId2"/>
                <a:stretch>
                  <a:fillRect t="-4499" b="-1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62712" y="1660227"/>
            <a:ext cx="7845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big brown bear scares the children with its roar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871730" y="2248640"/>
                <a:ext cx="261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𝑠𝑐𝑎𝑟𝑒𝑠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𝑏𝑟𝑜𝑤𝑛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730" y="2248640"/>
                <a:ext cx="2610715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>
            <a:stCxn id="6" idx="1"/>
          </p:cNvCxnSpPr>
          <p:nvPr/>
        </p:nvCxnSpPr>
        <p:spPr>
          <a:xfrm flipH="1" flipV="1">
            <a:off x="5682781" y="2091375"/>
            <a:ext cx="188949" cy="341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search for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top-down search</a:t>
            </a:r>
          </a:p>
          <a:p>
            <a:pPr lvl="1"/>
            <a:r>
              <a:rPr lang="en-US" dirty="0" smtClean="0"/>
              <a:t>Same strategies for pruning the search space 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View of PBE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89322" y="1834276"/>
                <a:ext cx="8169031" cy="1265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𝑒𝑣𝑖𝑑𝑒𝑛𝑐𝑒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𝑒𝑣𝑖𝑑𝑒𝑛𝑐𝑒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 | 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𝑒𝑣𝑖𝑑𝑒𝑛𝑐𝑒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322" y="1834276"/>
                <a:ext cx="8169031" cy="12657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9659" y="435043"/>
            <a:ext cx="2903881" cy="7148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35381" y="4378037"/>
                <a:ext cx="736714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Can we learn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𝑒𝑣𝑖𝑑𝑒𝑛𝑐𝑒</m:t>
                        </m:r>
                      </m:e>
                    </m:d>
                  </m:oMath>
                </a14:m>
                <a:r>
                  <a:rPr lang="en-US" sz="3600" dirty="0" smtClean="0"/>
                  <a:t> directly?</a:t>
                </a:r>
                <a:endParaRPr lang="en-US" sz="3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381" y="4378037"/>
                <a:ext cx="7367145" cy="646331"/>
              </a:xfrm>
              <a:prstGeom prst="rect">
                <a:avLst/>
              </a:prstGeom>
              <a:blipFill>
                <a:blip r:embed="rId4"/>
                <a:stretch>
                  <a:fillRect l="-2566" t="-14151" r="-1573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5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Encoder-decoder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0923" y="5461275"/>
            <a:ext cx="7845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big brown bear scares the children with its roar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val 4"/>
              <p:cNvSpPr/>
              <p:nvPr/>
            </p:nvSpPr>
            <p:spPr>
              <a:xfrm>
                <a:off x="3688626" y="4833007"/>
                <a:ext cx="411173" cy="39889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626" y="4833007"/>
                <a:ext cx="411173" cy="398899"/>
              </a:xfrm>
              <a:prstGeom prst="ellipse">
                <a:avLst/>
              </a:prstGeom>
              <a:blipFill>
                <a:blip r:embed="rId2"/>
                <a:stretch>
                  <a:fillRect l="-2857"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endCxn id="10" idx="2"/>
          </p:cNvCxnSpPr>
          <p:nvPr/>
        </p:nvCxnSpPr>
        <p:spPr>
          <a:xfrm flipV="1">
            <a:off x="4555494" y="5231907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6"/>
            <a:endCxn id="10" idx="1"/>
          </p:cNvCxnSpPr>
          <p:nvPr/>
        </p:nvCxnSpPr>
        <p:spPr>
          <a:xfrm flipV="1">
            <a:off x="4099799" y="5020184"/>
            <a:ext cx="615259" cy="1227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0" idx="3"/>
            <a:endCxn id="17" idx="1"/>
          </p:cNvCxnSpPr>
          <p:nvPr/>
        </p:nvCxnSpPr>
        <p:spPr>
          <a:xfrm flipV="1">
            <a:off x="5095546" y="4445231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715058" y="4243864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3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12" name="Straight Arrow Connector 11"/>
          <p:cNvCxnSpPr>
            <a:endCxn id="16" idx="2"/>
          </p:cNvCxnSpPr>
          <p:nvPr/>
        </p:nvCxnSpPr>
        <p:spPr>
          <a:xfrm flipV="1">
            <a:off x="5318032" y="5231907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  <a:endCxn id="16" idx="1"/>
          </p:cNvCxnSpPr>
          <p:nvPr/>
        </p:nvCxnSpPr>
        <p:spPr>
          <a:xfrm>
            <a:off x="5095546" y="5020184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6" idx="3"/>
            <a:endCxn id="23" idx="1"/>
          </p:cNvCxnSpPr>
          <p:nvPr/>
        </p:nvCxnSpPr>
        <p:spPr>
          <a:xfrm flipV="1">
            <a:off x="5858084" y="4445231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477596" y="4243864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4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>
            <a:endCxn id="22" idx="2"/>
          </p:cNvCxnSpPr>
          <p:nvPr/>
        </p:nvCxnSpPr>
        <p:spPr>
          <a:xfrm flipV="1">
            <a:off x="6080570" y="5231907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3"/>
            <a:endCxn id="22" idx="1"/>
          </p:cNvCxnSpPr>
          <p:nvPr/>
        </p:nvCxnSpPr>
        <p:spPr>
          <a:xfrm>
            <a:off x="5858084" y="5020184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2" idx="3"/>
            <a:endCxn id="29" idx="1"/>
          </p:cNvCxnSpPr>
          <p:nvPr/>
        </p:nvCxnSpPr>
        <p:spPr>
          <a:xfrm flipV="1">
            <a:off x="6620622" y="4445231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240134" y="4243864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tangle 21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5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24" name="Straight Arrow Connector 23"/>
          <p:cNvCxnSpPr>
            <a:endCxn id="28" idx="2"/>
          </p:cNvCxnSpPr>
          <p:nvPr/>
        </p:nvCxnSpPr>
        <p:spPr>
          <a:xfrm flipV="1">
            <a:off x="6843108" y="5231907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3"/>
            <a:endCxn id="28" idx="1"/>
          </p:cNvCxnSpPr>
          <p:nvPr/>
        </p:nvCxnSpPr>
        <p:spPr>
          <a:xfrm>
            <a:off x="6620622" y="5020184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8" idx="3"/>
            <a:endCxn id="35" idx="1"/>
          </p:cNvCxnSpPr>
          <p:nvPr/>
        </p:nvCxnSpPr>
        <p:spPr>
          <a:xfrm flipV="1">
            <a:off x="7383160" y="4445231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002672" y="4243864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Rectangle 27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6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Rectangle 28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30" name="Straight Arrow Connector 29"/>
          <p:cNvCxnSpPr>
            <a:endCxn id="34" idx="2"/>
          </p:cNvCxnSpPr>
          <p:nvPr/>
        </p:nvCxnSpPr>
        <p:spPr>
          <a:xfrm flipV="1">
            <a:off x="7605646" y="5231907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3"/>
            <a:endCxn id="34" idx="1"/>
          </p:cNvCxnSpPr>
          <p:nvPr/>
        </p:nvCxnSpPr>
        <p:spPr>
          <a:xfrm>
            <a:off x="7383160" y="5020184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4" idx="3"/>
            <a:endCxn id="41" idx="1"/>
          </p:cNvCxnSpPr>
          <p:nvPr/>
        </p:nvCxnSpPr>
        <p:spPr>
          <a:xfrm flipV="1">
            <a:off x="8145698" y="4445231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7765210" y="4243864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Rectangle 33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7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Rectangle 34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36" name="Straight Arrow Connector 35"/>
          <p:cNvCxnSpPr>
            <a:endCxn id="40" idx="2"/>
          </p:cNvCxnSpPr>
          <p:nvPr/>
        </p:nvCxnSpPr>
        <p:spPr>
          <a:xfrm flipV="1">
            <a:off x="8368184" y="5231907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4" idx="3"/>
            <a:endCxn id="40" idx="1"/>
          </p:cNvCxnSpPr>
          <p:nvPr/>
        </p:nvCxnSpPr>
        <p:spPr>
          <a:xfrm>
            <a:off x="8145698" y="5020184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0" idx="3"/>
            <a:endCxn id="47" idx="1"/>
          </p:cNvCxnSpPr>
          <p:nvPr/>
        </p:nvCxnSpPr>
        <p:spPr>
          <a:xfrm flipV="1">
            <a:off x="8908236" y="4445231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8527748" y="4243864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Rectangle 39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8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Rectangle 40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42" name="Straight Arrow Connector 41"/>
          <p:cNvCxnSpPr>
            <a:endCxn id="46" idx="2"/>
          </p:cNvCxnSpPr>
          <p:nvPr/>
        </p:nvCxnSpPr>
        <p:spPr>
          <a:xfrm flipV="1">
            <a:off x="9362388" y="5231907"/>
            <a:ext cx="118142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3"/>
            <a:endCxn id="46" idx="1"/>
          </p:cNvCxnSpPr>
          <p:nvPr/>
        </p:nvCxnSpPr>
        <p:spPr>
          <a:xfrm>
            <a:off x="8908236" y="5020184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6" idx="3"/>
            <a:endCxn id="53" idx="1"/>
          </p:cNvCxnSpPr>
          <p:nvPr/>
        </p:nvCxnSpPr>
        <p:spPr>
          <a:xfrm flipV="1">
            <a:off x="9670774" y="4445231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9290286" y="4243864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Rectangle 45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9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Rectangle 46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48" name="Straight Arrow Connector 47"/>
          <p:cNvCxnSpPr>
            <a:endCxn id="52" idx="2"/>
          </p:cNvCxnSpPr>
          <p:nvPr/>
        </p:nvCxnSpPr>
        <p:spPr>
          <a:xfrm flipV="1">
            <a:off x="10243068" y="5231907"/>
            <a:ext cx="0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6" idx="3"/>
            <a:endCxn id="52" idx="1"/>
          </p:cNvCxnSpPr>
          <p:nvPr/>
        </p:nvCxnSpPr>
        <p:spPr>
          <a:xfrm>
            <a:off x="9670774" y="5020184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2" idx="3"/>
            <a:endCxn id="59" idx="1"/>
          </p:cNvCxnSpPr>
          <p:nvPr/>
        </p:nvCxnSpPr>
        <p:spPr>
          <a:xfrm flipV="1">
            <a:off x="10433312" y="4445231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0052824" y="4243864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Rectangle 51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10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Rectangle 52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54" name="Straight Arrow Connector 53"/>
          <p:cNvCxnSpPr>
            <a:endCxn id="58" idx="2"/>
          </p:cNvCxnSpPr>
          <p:nvPr/>
        </p:nvCxnSpPr>
        <p:spPr>
          <a:xfrm flipV="1">
            <a:off x="10933505" y="5231907"/>
            <a:ext cx="72101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2" idx="3"/>
            <a:endCxn id="58" idx="1"/>
          </p:cNvCxnSpPr>
          <p:nvPr/>
        </p:nvCxnSpPr>
        <p:spPr>
          <a:xfrm>
            <a:off x="10433312" y="5020184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8" idx="3"/>
            <a:endCxn id="64" idx="1"/>
          </p:cNvCxnSpPr>
          <p:nvPr/>
        </p:nvCxnSpPr>
        <p:spPr>
          <a:xfrm flipV="1">
            <a:off x="11195850" y="4445231"/>
            <a:ext cx="382054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0815362" y="4243864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Rectangle 57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11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Rectangle 58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60" name="Straight Arrow Connector 59"/>
          <p:cNvCxnSpPr>
            <a:endCxn id="63" idx="2"/>
          </p:cNvCxnSpPr>
          <p:nvPr/>
        </p:nvCxnSpPr>
        <p:spPr>
          <a:xfrm flipV="1">
            <a:off x="11571473" y="5231907"/>
            <a:ext cx="196675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3"/>
            <a:endCxn id="63" idx="1"/>
          </p:cNvCxnSpPr>
          <p:nvPr/>
        </p:nvCxnSpPr>
        <p:spPr>
          <a:xfrm>
            <a:off x="11195850" y="5020184"/>
            <a:ext cx="382054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11577904" y="4243864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Rectangle 62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12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Rectangle 63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65" name="Straight Arrow Connector 64"/>
          <p:cNvCxnSpPr>
            <a:stCxn id="5" idx="6"/>
            <a:endCxn id="11" idx="1"/>
          </p:cNvCxnSpPr>
          <p:nvPr/>
        </p:nvCxnSpPr>
        <p:spPr>
          <a:xfrm flipV="1">
            <a:off x="4099799" y="4445231"/>
            <a:ext cx="615259" cy="58722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931215" y="1625848"/>
            <a:ext cx="5449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do children hate the big brown bear?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Oval 66"/>
              <p:cNvSpPr/>
              <p:nvPr/>
            </p:nvSpPr>
            <p:spPr>
              <a:xfrm>
                <a:off x="572364" y="2588942"/>
                <a:ext cx="411173" cy="39889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7" name="Oval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64" y="2588942"/>
                <a:ext cx="411173" cy="398899"/>
              </a:xfrm>
              <a:prstGeom prst="ellipse">
                <a:avLst/>
              </a:prstGeom>
              <a:blipFill>
                <a:blip r:embed="rId13"/>
                <a:stretch>
                  <a:fillRect l="-2899"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/>
          <p:cNvCxnSpPr>
            <a:endCxn id="72" idx="0"/>
          </p:cNvCxnSpPr>
          <p:nvPr/>
        </p:nvCxnSpPr>
        <p:spPr>
          <a:xfrm>
            <a:off x="1344110" y="2052226"/>
            <a:ext cx="444930" cy="512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7" idx="6"/>
            <a:endCxn id="72" idx="1"/>
          </p:cNvCxnSpPr>
          <p:nvPr/>
        </p:nvCxnSpPr>
        <p:spPr>
          <a:xfrm flipV="1">
            <a:off x="983537" y="2776119"/>
            <a:ext cx="615259" cy="1227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Rectangle 71"/>
              <p:cNvSpPr/>
              <p:nvPr/>
            </p:nvSpPr>
            <p:spPr>
              <a:xfrm>
                <a:off x="1598796" y="2564395"/>
                <a:ext cx="380488" cy="4234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796" y="2564395"/>
                <a:ext cx="380488" cy="423447"/>
              </a:xfrm>
              <a:prstGeom prst="rect">
                <a:avLst/>
              </a:prstGeom>
              <a:blipFill>
                <a:blip r:embed="rId14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/>
          <p:cNvCxnSpPr>
            <a:endCxn id="78" idx="0"/>
          </p:cNvCxnSpPr>
          <p:nvPr/>
        </p:nvCxnSpPr>
        <p:spPr>
          <a:xfrm>
            <a:off x="1899502" y="2085080"/>
            <a:ext cx="652076" cy="47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2" idx="3"/>
            <a:endCxn id="78" idx="1"/>
          </p:cNvCxnSpPr>
          <p:nvPr/>
        </p:nvCxnSpPr>
        <p:spPr>
          <a:xfrm>
            <a:off x="1979284" y="2776119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ectangle 77"/>
              <p:cNvSpPr/>
              <p:nvPr/>
            </p:nvSpPr>
            <p:spPr>
              <a:xfrm>
                <a:off x="2361334" y="2564395"/>
                <a:ext cx="380488" cy="4234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34" y="2564395"/>
                <a:ext cx="380488" cy="423447"/>
              </a:xfrm>
              <a:prstGeom prst="rect">
                <a:avLst/>
              </a:prstGeom>
              <a:blipFill>
                <a:blip r:embed="rId15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Arrow Connector 79"/>
          <p:cNvCxnSpPr>
            <a:endCxn id="84" idx="0"/>
          </p:cNvCxnSpPr>
          <p:nvPr/>
        </p:nvCxnSpPr>
        <p:spPr>
          <a:xfrm>
            <a:off x="2773283" y="2052226"/>
            <a:ext cx="540833" cy="512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8" idx="3"/>
            <a:endCxn id="84" idx="1"/>
          </p:cNvCxnSpPr>
          <p:nvPr/>
        </p:nvCxnSpPr>
        <p:spPr>
          <a:xfrm>
            <a:off x="2741822" y="2776119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Rectangle 83"/>
              <p:cNvSpPr/>
              <p:nvPr/>
            </p:nvSpPr>
            <p:spPr>
              <a:xfrm>
                <a:off x="3123872" y="2564395"/>
                <a:ext cx="380488" cy="4234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872" y="2564395"/>
                <a:ext cx="380488" cy="423447"/>
              </a:xfrm>
              <a:prstGeom prst="rect">
                <a:avLst/>
              </a:prstGeom>
              <a:blipFill>
                <a:blip r:embed="rId16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Arrow Connector 85"/>
          <p:cNvCxnSpPr>
            <a:endCxn id="90" idx="0"/>
          </p:cNvCxnSpPr>
          <p:nvPr/>
        </p:nvCxnSpPr>
        <p:spPr>
          <a:xfrm>
            <a:off x="3473680" y="2133115"/>
            <a:ext cx="602974" cy="431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4" idx="3"/>
            <a:endCxn id="90" idx="1"/>
          </p:cNvCxnSpPr>
          <p:nvPr/>
        </p:nvCxnSpPr>
        <p:spPr>
          <a:xfrm>
            <a:off x="3504360" y="2776119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Rectangle 89"/>
              <p:cNvSpPr/>
              <p:nvPr/>
            </p:nvSpPr>
            <p:spPr>
              <a:xfrm>
                <a:off x="3886410" y="2564395"/>
                <a:ext cx="380488" cy="4234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410" y="2564395"/>
                <a:ext cx="380488" cy="423447"/>
              </a:xfrm>
              <a:prstGeom prst="rect">
                <a:avLst/>
              </a:prstGeom>
              <a:blipFill>
                <a:blip r:embed="rId17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Arrow Connector 91"/>
          <p:cNvCxnSpPr>
            <a:endCxn id="96" idx="0"/>
          </p:cNvCxnSpPr>
          <p:nvPr/>
        </p:nvCxnSpPr>
        <p:spPr>
          <a:xfrm>
            <a:off x="4076654" y="2141907"/>
            <a:ext cx="762538" cy="42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0" idx="3"/>
            <a:endCxn id="96" idx="1"/>
          </p:cNvCxnSpPr>
          <p:nvPr/>
        </p:nvCxnSpPr>
        <p:spPr>
          <a:xfrm>
            <a:off x="4266898" y="2776119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/>
              <p:cNvSpPr/>
              <p:nvPr/>
            </p:nvSpPr>
            <p:spPr>
              <a:xfrm>
                <a:off x="4648948" y="2564395"/>
                <a:ext cx="380488" cy="4234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948" y="2564395"/>
                <a:ext cx="380488" cy="423447"/>
              </a:xfrm>
              <a:prstGeom prst="rect">
                <a:avLst/>
              </a:prstGeom>
              <a:blipFill>
                <a:blip r:embed="rId18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Arrow Connector 97"/>
          <p:cNvCxnSpPr>
            <a:endCxn id="102" idx="0"/>
          </p:cNvCxnSpPr>
          <p:nvPr/>
        </p:nvCxnSpPr>
        <p:spPr>
          <a:xfrm>
            <a:off x="4628237" y="2133115"/>
            <a:ext cx="973493" cy="431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96" idx="3"/>
            <a:endCxn id="102" idx="1"/>
          </p:cNvCxnSpPr>
          <p:nvPr/>
        </p:nvCxnSpPr>
        <p:spPr>
          <a:xfrm>
            <a:off x="5029436" y="2776119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Rectangle 101"/>
              <p:cNvSpPr/>
              <p:nvPr/>
            </p:nvSpPr>
            <p:spPr>
              <a:xfrm>
                <a:off x="5411486" y="2564395"/>
                <a:ext cx="380488" cy="4234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486" y="2564395"/>
                <a:ext cx="380488" cy="423447"/>
              </a:xfrm>
              <a:prstGeom prst="rect">
                <a:avLst/>
              </a:prstGeom>
              <a:blipFill>
                <a:blip r:embed="rId19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Straight Arrow Connector 103"/>
          <p:cNvCxnSpPr>
            <a:endCxn id="108" idx="0"/>
          </p:cNvCxnSpPr>
          <p:nvPr/>
        </p:nvCxnSpPr>
        <p:spPr>
          <a:xfrm>
            <a:off x="5315583" y="2096334"/>
            <a:ext cx="1048685" cy="468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2" idx="3"/>
            <a:endCxn id="108" idx="1"/>
          </p:cNvCxnSpPr>
          <p:nvPr/>
        </p:nvCxnSpPr>
        <p:spPr>
          <a:xfrm>
            <a:off x="5791974" y="2776119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Rectangle 107"/>
              <p:cNvSpPr/>
              <p:nvPr/>
            </p:nvSpPr>
            <p:spPr>
              <a:xfrm>
                <a:off x="6174024" y="2564395"/>
                <a:ext cx="380488" cy="4234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024" y="2564395"/>
                <a:ext cx="380488" cy="423447"/>
              </a:xfrm>
              <a:prstGeom prst="rect">
                <a:avLst/>
              </a:prstGeom>
              <a:blipFill>
                <a:blip r:embed="rId20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Arrow Connector 109"/>
          <p:cNvCxnSpPr>
            <a:endCxn id="113" idx="0"/>
          </p:cNvCxnSpPr>
          <p:nvPr/>
        </p:nvCxnSpPr>
        <p:spPr>
          <a:xfrm>
            <a:off x="6080570" y="2141907"/>
            <a:ext cx="1046236" cy="42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8" idx="3"/>
            <a:endCxn id="113" idx="1"/>
          </p:cNvCxnSpPr>
          <p:nvPr/>
        </p:nvCxnSpPr>
        <p:spPr>
          <a:xfrm>
            <a:off x="6554512" y="2776119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Rectangle 112"/>
              <p:cNvSpPr/>
              <p:nvPr/>
            </p:nvSpPr>
            <p:spPr>
              <a:xfrm>
                <a:off x="6936562" y="2564395"/>
                <a:ext cx="380488" cy="4234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288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562" y="2564395"/>
                <a:ext cx="380488" cy="423447"/>
              </a:xfrm>
              <a:prstGeom prst="rect">
                <a:avLst/>
              </a:prstGeom>
              <a:blipFill>
                <a:blip r:embed="rId21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6" name="Oval 185"/>
              <p:cNvSpPr/>
              <p:nvPr/>
            </p:nvSpPr>
            <p:spPr>
              <a:xfrm>
                <a:off x="7780550" y="2564395"/>
                <a:ext cx="411173" cy="39889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6" name="Oval 1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550" y="2564395"/>
                <a:ext cx="411173" cy="398899"/>
              </a:xfrm>
              <a:prstGeom prst="ellipse">
                <a:avLst/>
              </a:prstGeom>
              <a:blipFill>
                <a:blip r:embed="rId22"/>
                <a:stretch>
                  <a:fillRect l="-1429"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7" name="Straight Arrow Connector 186"/>
          <p:cNvCxnSpPr>
            <a:stCxn id="113" idx="3"/>
            <a:endCxn id="186" idx="2"/>
          </p:cNvCxnSpPr>
          <p:nvPr/>
        </p:nvCxnSpPr>
        <p:spPr>
          <a:xfrm flipV="1">
            <a:off x="7317050" y="2763845"/>
            <a:ext cx="463500" cy="1227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Curved Connector 190"/>
          <p:cNvCxnSpPr>
            <a:stCxn id="186" idx="4"/>
            <a:endCxn id="5" idx="0"/>
          </p:cNvCxnSpPr>
          <p:nvPr/>
        </p:nvCxnSpPr>
        <p:spPr>
          <a:xfrm rot="5400000">
            <a:off x="5005319" y="1852188"/>
            <a:ext cx="1869713" cy="4091924"/>
          </a:xfrm>
          <a:prstGeom prst="curvedConnector3">
            <a:avLst>
              <a:gd name="adj1" fmla="val 470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145473" y="2052226"/>
            <a:ext cx="7460173" cy="13837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ular Callout 195"/>
          <p:cNvSpPr/>
          <p:nvPr/>
        </p:nvSpPr>
        <p:spPr>
          <a:xfrm>
            <a:off x="8085522" y="265509"/>
            <a:ext cx="3207327" cy="1105734"/>
          </a:xfrm>
          <a:prstGeom prst="wedgeRoundRectCallout">
            <a:avLst>
              <a:gd name="adj1" fmla="val -61006"/>
              <a:gd name="adj2" fmla="val 1069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Encoder: </a:t>
            </a:r>
            <a:br>
              <a:rPr lang="en-US" dirty="0" smtClean="0"/>
            </a:br>
            <a:r>
              <a:rPr lang="en-US" dirty="0" smtClean="0"/>
              <a:t>Generates latent representation of the evidence</a:t>
            </a:r>
            <a:endParaRPr lang="en-US" dirty="0"/>
          </a:p>
        </p:txBody>
      </p:sp>
      <p:sp>
        <p:nvSpPr>
          <p:cNvPr id="197" name="Rounded Rectangular Callout 196"/>
          <p:cNvSpPr/>
          <p:nvPr/>
        </p:nvSpPr>
        <p:spPr>
          <a:xfrm>
            <a:off x="377245" y="5366919"/>
            <a:ext cx="3207327" cy="1105734"/>
          </a:xfrm>
          <a:prstGeom prst="wedgeRoundRectCallout">
            <a:avLst>
              <a:gd name="adj1" fmla="val 70527"/>
              <a:gd name="adj2" fmla="val -515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Decoder: </a:t>
            </a:r>
            <a:br>
              <a:rPr lang="en-US" dirty="0" smtClean="0"/>
            </a:br>
            <a:r>
              <a:rPr lang="en-US" dirty="0" smtClean="0"/>
              <a:t>Produces a distribution based on the evidence</a:t>
            </a:r>
            <a:endParaRPr lang="en-US" dirty="0"/>
          </a:p>
        </p:txBody>
      </p:sp>
      <p:sp>
        <p:nvSpPr>
          <p:cNvPr id="198" name="Rectangle 197"/>
          <p:cNvSpPr/>
          <p:nvPr/>
        </p:nvSpPr>
        <p:spPr>
          <a:xfrm>
            <a:off x="4626360" y="4147546"/>
            <a:ext cx="7460173" cy="12770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856" y="3268473"/>
            <a:ext cx="1524000" cy="1524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4AF9-C0A3-D948-905C-91873489708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from ambiguous evidence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2416728" y="1687842"/>
            <a:ext cx="1850472" cy="1184902"/>
          </a:xfrm>
          <a:prstGeom prst="cloudCallout">
            <a:avLst>
              <a:gd name="adj1" fmla="val -7925"/>
              <a:gd name="adj2" fmla="val 8538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tx1"/>
                </a:solidFill>
              </a:rPr>
              <a:t>An idealized program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4322376" y="3353287"/>
            <a:ext cx="2971801" cy="484632"/>
          </a:xfrm>
          <a:prstGeom prst="rightArrow">
            <a:avLst>
              <a:gd name="adj1" fmla="val 50000"/>
              <a:gd name="adj2" fmla="val 75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flipH="1">
            <a:off x="4286517" y="3860961"/>
            <a:ext cx="2895599" cy="484632"/>
          </a:xfrm>
          <a:prstGeom prst="rightArrow">
            <a:avLst>
              <a:gd name="adj1" fmla="val 50000"/>
              <a:gd name="adj2" fmla="val 75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44672" y="4437821"/>
            <a:ext cx="392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Type-safe, </a:t>
            </a:r>
            <a:r>
              <a:rPr lang="en-US" dirty="0" err="1"/>
              <a:t>compilable</a:t>
            </a:r>
            <a:r>
              <a:rPr lang="en-US" dirty="0"/>
              <a:t> candidate </a:t>
            </a:r>
            <a:br>
              <a:rPr lang="en-US" dirty="0"/>
            </a:br>
            <a:r>
              <a:rPr lang="en-US" dirty="0"/>
              <a:t>implementations </a:t>
            </a:r>
            <a:r>
              <a:rPr lang="en-US" i="1" dirty="0"/>
              <a:t>(</a:t>
            </a:r>
            <a:r>
              <a:rPr lang="en-US" i="1" dirty="0" err="1"/>
              <a:t>Prog</a:t>
            </a:r>
            <a:r>
              <a:rPr lang="en-US" i="1" dirty="0"/>
              <a:t>)</a:t>
            </a:r>
          </a:p>
        </p:txBody>
      </p:sp>
      <p:sp>
        <p:nvSpPr>
          <p:cNvPr id="24" name="Cloud 23"/>
          <p:cNvSpPr/>
          <p:nvPr/>
        </p:nvSpPr>
        <p:spPr>
          <a:xfrm>
            <a:off x="7182116" y="1447800"/>
            <a:ext cx="2647685" cy="134743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/>
              <a:t>Statistical model learned from corpus of code</a:t>
            </a:r>
          </a:p>
        </p:txBody>
      </p:sp>
      <p:sp>
        <p:nvSpPr>
          <p:cNvPr id="26" name="Right Arrow 25"/>
          <p:cNvSpPr/>
          <p:nvPr/>
        </p:nvSpPr>
        <p:spPr>
          <a:xfrm rot="5400000">
            <a:off x="8218829" y="2978515"/>
            <a:ext cx="582316" cy="484632"/>
          </a:xfrm>
          <a:prstGeom prst="rightArrow">
            <a:avLst>
              <a:gd name="adj1" fmla="val 50000"/>
              <a:gd name="adj2" fmla="val 75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476229" y="3497074"/>
            <a:ext cx="1951551" cy="91770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ea typeface="Helvetica Neue" charset="0"/>
                <a:cs typeface="Helvetica Neue" charset="0"/>
              </a:rPr>
              <a:t>Synthesizer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87386" y="2488050"/>
            <a:ext cx="32278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Ambiguous, syntactic “evidence</a:t>
            </a:r>
            <a:r>
              <a:rPr lang="en-US" b="1">
                <a:solidFill>
                  <a:srgbClr val="FF0000"/>
                </a:solidFill>
              </a:rPr>
              <a:t>” about </a:t>
            </a:r>
            <a:r>
              <a:rPr lang="en-US" b="1" dirty="0">
                <a:solidFill>
                  <a:srgbClr val="FF0000"/>
                </a:solidFill>
              </a:rPr>
              <a:t>what the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program does</a:t>
            </a:r>
            <a:r>
              <a:rPr lang="en-US" sz="1600" b="1" dirty="0">
                <a:solidFill>
                  <a:srgbClr val="FF0000"/>
                </a:solidFill>
              </a:rPr>
              <a:t/>
            </a:r>
            <a:br>
              <a:rPr lang="en-US" sz="1600" b="1" dirty="0">
                <a:solidFill>
                  <a:srgbClr val="FF0000"/>
                </a:solidFill>
              </a:rPr>
            </a:b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982986" y="4495801"/>
            <a:ext cx="3227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7AE6D"/>
                </a:solidFill>
              </a:rPr>
              <a:t>Search guided by</a:t>
            </a:r>
            <a:br>
              <a:rPr lang="en-US" dirty="0">
                <a:solidFill>
                  <a:srgbClr val="07AE6D"/>
                </a:solidFill>
              </a:rPr>
            </a:br>
            <a:r>
              <a:rPr lang="en-US" dirty="0">
                <a:solidFill>
                  <a:srgbClr val="07AE6D"/>
                </a:solidFill>
              </a:rPr>
              <a:t>statistical model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86001" y="5587426"/>
            <a:ext cx="8040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ea typeface="Helvetica Neue" charset="0"/>
                <a:cs typeface="Helvetica Neue" charset="0"/>
              </a:rPr>
              <a:t>Neural Sketch Learning for Conditional Program Generation. </a:t>
            </a:r>
            <a:r>
              <a:rPr lang="en-US" sz="1600" dirty="0" err="1">
                <a:ea typeface="Helvetica Neue" charset="0"/>
                <a:cs typeface="Helvetica Neue" charset="0"/>
              </a:rPr>
              <a:t>Murali</a:t>
            </a:r>
            <a:r>
              <a:rPr lang="en-US" sz="1600" dirty="0">
                <a:ea typeface="Helvetica Neue" charset="0"/>
                <a:cs typeface="Helvetica Neue" charset="0"/>
              </a:rPr>
              <a:t>, Qi, Chaudhuri, and Jermaine. ICLR 2018 (oral presentation).</a:t>
            </a:r>
          </a:p>
        </p:txBody>
      </p:sp>
    </p:spTree>
    <p:extLst>
      <p:ext uri="{BB962C8B-B14F-4D97-AF65-F5344CB8AC3E}">
        <p14:creationId xmlns:p14="http://schemas.microsoft.com/office/powerpoint/2010/main" val="17557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4AF9-C0A3-D948-905C-91873489708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Bayou system: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8800" y="2359164"/>
            <a:ext cx="60960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950000"/>
                </a:solidFill>
                <a:latin typeface="Courier" charset="0"/>
                <a:ea typeface="Courier" charset="0"/>
                <a:cs typeface="Courier" charset="0"/>
              </a:rPr>
              <a:t>void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read(String file) {        			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String s;			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BufferedReader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br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;			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FileReader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fr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;			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500" dirty="0">
                <a:solidFill>
                  <a:srgbClr val="950000"/>
                </a:solidFill>
                <a:latin typeface="Courier" charset="0"/>
                <a:ea typeface="Courier" charset="0"/>
                <a:cs typeface="Courier" charset="0"/>
              </a:rPr>
              <a:t>try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{				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fr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500" dirty="0">
                <a:solidFill>
                  <a:srgbClr val="950000"/>
                </a:solidFill>
                <a:latin typeface="Courier" charset="0"/>
                <a:ea typeface="Courier" charset="0"/>
                <a:cs typeface="Courier" charset="0"/>
              </a:rPr>
              <a:t>new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FileReader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(file);			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br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1500" dirty="0">
                <a:solidFill>
                  <a:srgbClr val="950000"/>
                </a:solidFill>
                <a:latin typeface="Courier" charset="0"/>
                <a:ea typeface="Courier" charset="0"/>
                <a:cs typeface="Courier" charset="0"/>
              </a:rPr>
              <a:t>new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BufferedReader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fr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);			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sz="1500" dirty="0">
                <a:solidFill>
                  <a:srgbClr val="950000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((s = 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br.readLine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())!=null){</a:t>
            </a:r>
            <a:b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     }	      	   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br.close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();			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 } </a:t>
            </a:r>
            <a:b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500" dirty="0">
                <a:solidFill>
                  <a:srgbClr val="950000"/>
                </a:solidFill>
                <a:latin typeface="Courier" charset="0"/>
                <a:ea typeface="Courier" charset="0"/>
                <a:cs typeface="Courier" charset="0"/>
              </a:rPr>
              <a:t>catch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FileNotFoundException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_e) {} 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500" dirty="0">
                <a:solidFill>
                  <a:srgbClr val="950000"/>
                </a:solidFill>
                <a:latin typeface="Courier" charset="0"/>
                <a:ea typeface="Courier" charset="0"/>
                <a:cs typeface="Courier" charset="0"/>
              </a:rPr>
              <a:t>catch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1500" dirty="0" err="1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IOException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_e) {}		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}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2895" y="3429001"/>
            <a:ext cx="664797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950000"/>
                </a:solidFill>
                <a:latin typeface="Courier" charset="0"/>
                <a:ea typeface="Courier" charset="0"/>
                <a:cs typeface="Courier" charset="0"/>
              </a:rPr>
              <a:t>void</a:t>
            </a: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read(String file) {        			</a:t>
            </a: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5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/// </a:t>
            </a:r>
            <a:r>
              <a:rPr lang="en-US" sz="1500" dirty="0" err="1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call:readline</a:t>
            </a:r>
            <a:endParaRPr lang="en-US" sz="1500" dirty="0">
              <a:solidFill>
                <a:srgbClr val="C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5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   /// </a:t>
            </a:r>
            <a:r>
              <a:rPr lang="en-US" sz="1500" dirty="0" err="1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type:BufferedReader</a:t>
            </a:r>
            <a:endParaRPr lang="en-US" sz="1500" dirty="0">
              <a:solidFill>
                <a:srgbClr val="C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en-US" sz="1500" dirty="0">
                <a:solidFill>
                  <a:srgbClr val="00206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59912" y="1959054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Output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1" y="1959054"/>
            <a:ext cx="77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Input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993699" y="3579099"/>
            <a:ext cx="1045776" cy="484632"/>
          </a:xfrm>
          <a:prstGeom prst="rightArrow">
            <a:avLst>
              <a:gd name="adj1" fmla="val 50000"/>
              <a:gd name="adj2" fmla="val 755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5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models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Key idea: let the system figure out how to construct its own context</a:t>
                </a:r>
              </a:p>
              <a:p>
                <a:r>
                  <a:rPr lang="en-US" dirty="0" smtClean="0"/>
                  <a:t>Now need to learn two interrelated functions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𝑤𝑜𝑟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𝑐𝑜𝑛𝑡𝑒𝑥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𝑐𝑜𝑛𝑡𝑒𝑥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𝑤𝑜𝑟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𝑐𝑜𝑛𝑡𝑒𝑥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092687" y="5863057"/>
            <a:ext cx="7845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big brown bear scares the children with its roar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val 4"/>
              <p:cNvSpPr/>
              <p:nvPr/>
            </p:nvSpPr>
            <p:spPr>
              <a:xfrm>
                <a:off x="1520390" y="5234789"/>
                <a:ext cx="411173" cy="39889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390" y="5234789"/>
                <a:ext cx="411173" cy="398899"/>
              </a:xfrm>
              <a:prstGeom prst="ellipse">
                <a:avLst/>
              </a:prstGeom>
              <a:blipFill>
                <a:blip r:embed="rId3"/>
                <a:stretch>
                  <a:fillRect l="-1429"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endCxn id="6" idx="2"/>
          </p:cNvCxnSpPr>
          <p:nvPr/>
        </p:nvCxnSpPr>
        <p:spPr>
          <a:xfrm flipV="1">
            <a:off x="2387258" y="5633689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6"/>
            <a:endCxn id="6" idx="1"/>
          </p:cNvCxnSpPr>
          <p:nvPr/>
        </p:nvCxnSpPr>
        <p:spPr>
          <a:xfrm flipV="1">
            <a:off x="1931563" y="5421966"/>
            <a:ext cx="615259" cy="1227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38" idx="1"/>
          </p:cNvCxnSpPr>
          <p:nvPr/>
        </p:nvCxnSpPr>
        <p:spPr>
          <a:xfrm flipV="1">
            <a:off x="2927310" y="4847013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2546822" y="4645646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Rectangle 5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4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33" name="Straight Arrow Connector 32"/>
          <p:cNvCxnSpPr>
            <a:endCxn id="37" idx="2"/>
          </p:cNvCxnSpPr>
          <p:nvPr/>
        </p:nvCxnSpPr>
        <p:spPr>
          <a:xfrm flipV="1">
            <a:off x="3149796" y="5633689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3"/>
            <a:endCxn id="37" idx="1"/>
          </p:cNvCxnSpPr>
          <p:nvPr/>
        </p:nvCxnSpPr>
        <p:spPr>
          <a:xfrm>
            <a:off x="2927310" y="5421966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7" idx="3"/>
            <a:endCxn id="45" idx="1"/>
          </p:cNvCxnSpPr>
          <p:nvPr/>
        </p:nvCxnSpPr>
        <p:spPr>
          <a:xfrm flipV="1">
            <a:off x="3689848" y="4847013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309360" y="4645646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Rectangle 36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5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Rectangle 37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40" name="Straight Arrow Connector 39"/>
          <p:cNvCxnSpPr>
            <a:endCxn id="44" idx="2"/>
          </p:cNvCxnSpPr>
          <p:nvPr/>
        </p:nvCxnSpPr>
        <p:spPr>
          <a:xfrm flipV="1">
            <a:off x="3912334" y="5633689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3"/>
            <a:endCxn id="44" idx="1"/>
          </p:cNvCxnSpPr>
          <p:nvPr/>
        </p:nvCxnSpPr>
        <p:spPr>
          <a:xfrm>
            <a:off x="3689848" y="5421966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4" idx="3"/>
            <a:endCxn id="52" idx="1"/>
          </p:cNvCxnSpPr>
          <p:nvPr/>
        </p:nvCxnSpPr>
        <p:spPr>
          <a:xfrm flipV="1">
            <a:off x="4452386" y="4847013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1898" y="4645646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Rectangle 43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6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Rectangle 44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47" name="Straight Arrow Connector 46"/>
          <p:cNvCxnSpPr>
            <a:endCxn id="51" idx="2"/>
          </p:cNvCxnSpPr>
          <p:nvPr/>
        </p:nvCxnSpPr>
        <p:spPr>
          <a:xfrm flipV="1">
            <a:off x="4674872" y="5633689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4" idx="3"/>
            <a:endCxn id="51" idx="1"/>
          </p:cNvCxnSpPr>
          <p:nvPr/>
        </p:nvCxnSpPr>
        <p:spPr>
          <a:xfrm>
            <a:off x="4452386" y="5421966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1" idx="3"/>
            <a:endCxn id="59" idx="1"/>
          </p:cNvCxnSpPr>
          <p:nvPr/>
        </p:nvCxnSpPr>
        <p:spPr>
          <a:xfrm flipV="1">
            <a:off x="5214924" y="4847013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4834436" y="4645646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Rectangle 50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7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Rectangle 51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54" name="Straight Arrow Connector 53"/>
          <p:cNvCxnSpPr>
            <a:endCxn id="58" idx="2"/>
          </p:cNvCxnSpPr>
          <p:nvPr/>
        </p:nvCxnSpPr>
        <p:spPr>
          <a:xfrm flipV="1">
            <a:off x="5437410" y="5633689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1" idx="3"/>
            <a:endCxn id="58" idx="1"/>
          </p:cNvCxnSpPr>
          <p:nvPr/>
        </p:nvCxnSpPr>
        <p:spPr>
          <a:xfrm>
            <a:off x="5214924" y="5421966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8" idx="3"/>
            <a:endCxn id="66" idx="1"/>
          </p:cNvCxnSpPr>
          <p:nvPr/>
        </p:nvCxnSpPr>
        <p:spPr>
          <a:xfrm flipV="1">
            <a:off x="5977462" y="4847013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5596974" y="4645646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Rectangle 57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8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Rectangle 58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61" name="Straight Arrow Connector 60"/>
          <p:cNvCxnSpPr>
            <a:endCxn id="65" idx="2"/>
          </p:cNvCxnSpPr>
          <p:nvPr/>
        </p:nvCxnSpPr>
        <p:spPr>
          <a:xfrm flipV="1">
            <a:off x="6199948" y="5633689"/>
            <a:ext cx="349808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8" idx="3"/>
            <a:endCxn id="65" idx="1"/>
          </p:cNvCxnSpPr>
          <p:nvPr/>
        </p:nvCxnSpPr>
        <p:spPr>
          <a:xfrm>
            <a:off x="5977462" y="5421966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5" idx="3"/>
            <a:endCxn id="73" idx="1"/>
          </p:cNvCxnSpPr>
          <p:nvPr/>
        </p:nvCxnSpPr>
        <p:spPr>
          <a:xfrm flipV="1">
            <a:off x="6740000" y="4847013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6359512" y="4645646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9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Rectangle 65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68" name="Straight Arrow Connector 67"/>
          <p:cNvCxnSpPr>
            <a:endCxn id="72" idx="2"/>
          </p:cNvCxnSpPr>
          <p:nvPr/>
        </p:nvCxnSpPr>
        <p:spPr>
          <a:xfrm flipV="1">
            <a:off x="7194152" y="5633689"/>
            <a:ext cx="118142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5" idx="3"/>
            <a:endCxn id="72" idx="1"/>
          </p:cNvCxnSpPr>
          <p:nvPr/>
        </p:nvCxnSpPr>
        <p:spPr>
          <a:xfrm>
            <a:off x="6740000" y="5421966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72" idx="3"/>
            <a:endCxn id="80" idx="1"/>
          </p:cNvCxnSpPr>
          <p:nvPr/>
        </p:nvCxnSpPr>
        <p:spPr>
          <a:xfrm flipV="1">
            <a:off x="7502538" y="4847013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7122050" y="4645646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2" name="Rectangle 71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72" name="Rectangle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10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Rectangle 72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75" name="Straight Arrow Connector 74"/>
          <p:cNvCxnSpPr>
            <a:endCxn id="79" idx="2"/>
          </p:cNvCxnSpPr>
          <p:nvPr/>
        </p:nvCxnSpPr>
        <p:spPr>
          <a:xfrm flipV="1">
            <a:off x="8074832" y="5633689"/>
            <a:ext cx="0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2" idx="3"/>
            <a:endCxn id="79" idx="1"/>
          </p:cNvCxnSpPr>
          <p:nvPr/>
        </p:nvCxnSpPr>
        <p:spPr>
          <a:xfrm>
            <a:off x="7502538" y="5421966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9" idx="3"/>
            <a:endCxn id="87" idx="1"/>
          </p:cNvCxnSpPr>
          <p:nvPr/>
        </p:nvCxnSpPr>
        <p:spPr>
          <a:xfrm flipV="1">
            <a:off x="8265076" y="4847013"/>
            <a:ext cx="382050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7884588" y="4645646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Rectangle 78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11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Rectangle 79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82" name="Straight Arrow Connector 81"/>
          <p:cNvCxnSpPr>
            <a:endCxn id="86" idx="2"/>
          </p:cNvCxnSpPr>
          <p:nvPr/>
        </p:nvCxnSpPr>
        <p:spPr>
          <a:xfrm flipV="1">
            <a:off x="8765269" y="5633689"/>
            <a:ext cx="72101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9" idx="3"/>
            <a:endCxn id="86" idx="1"/>
          </p:cNvCxnSpPr>
          <p:nvPr/>
        </p:nvCxnSpPr>
        <p:spPr>
          <a:xfrm>
            <a:off x="8265076" y="5421966"/>
            <a:ext cx="38205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6" idx="3"/>
            <a:endCxn id="94" idx="1"/>
          </p:cNvCxnSpPr>
          <p:nvPr/>
        </p:nvCxnSpPr>
        <p:spPr>
          <a:xfrm flipV="1">
            <a:off x="9027614" y="4847013"/>
            <a:ext cx="382054" cy="5749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8647126" y="4645646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" name="Rectangle 85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6" name="Rectangle 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12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7" name="Rectangle 86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89" name="Straight Arrow Connector 88"/>
          <p:cNvCxnSpPr>
            <a:endCxn id="93" idx="2"/>
          </p:cNvCxnSpPr>
          <p:nvPr/>
        </p:nvCxnSpPr>
        <p:spPr>
          <a:xfrm flipV="1">
            <a:off x="9403237" y="5633689"/>
            <a:ext cx="196675" cy="27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6" idx="3"/>
            <a:endCxn id="93" idx="1"/>
          </p:cNvCxnSpPr>
          <p:nvPr/>
        </p:nvCxnSpPr>
        <p:spPr>
          <a:xfrm>
            <a:off x="9027614" y="5421966"/>
            <a:ext cx="382054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9409668" y="4645646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3" name="Rectangle 92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93" name="Rectangle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13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4" name="Rectangle 93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115" name="Straight Arrow Connector 114"/>
          <p:cNvCxnSpPr>
            <a:stCxn id="5" idx="6"/>
            <a:endCxn id="22" idx="1"/>
          </p:cNvCxnSpPr>
          <p:nvPr/>
        </p:nvCxnSpPr>
        <p:spPr>
          <a:xfrm flipV="1">
            <a:off x="1931563" y="4847013"/>
            <a:ext cx="615259" cy="58722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63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sensitive P 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173" y="196680"/>
            <a:ext cx="5194393" cy="1797796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4888678" y="318893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410729" y="3822857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330959" y="3858303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549504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543347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376684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77680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7" idx="3"/>
            <a:endCxn id="28" idx="7"/>
          </p:cNvCxnSpPr>
          <p:nvPr/>
        </p:nvCxnSpPr>
        <p:spPr>
          <a:xfrm flipH="1">
            <a:off x="3799465" y="4108264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5"/>
            <a:endCxn id="29" idx="0"/>
          </p:cNvCxnSpPr>
          <p:nvPr/>
        </p:nvCxnSpPr>
        <p:spPr>
          <a:xfrm>
            <a:off x="4580920" y="4108264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4"/>
            <a:endCxn id="30" idx="0"/>
          </p:cNvCxnSpPr>
          <p:nvPr/>
        </p:nvCxnSpPr>
        <p:spPr>
          <a:xfrm flipH="1">
            <a:off x="5523108" y="4115704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5"/>
            <a:endCxn id="31" idx="0"/>
          </p:cNvCxnSpPr>
          <p:nvPr/>
        </p:nvCxnSpPr>
        <p:spPr>
          <a:xfrm>
            <a:off x="5660690" y="4072818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3"/>
            <a:endCxn id="27" idx="7"/>
          </p:cNvCxnSpPr>
          <p:nvPr/>
        </p:nvCxnSpPr>
        <p:spPr>
          <a:xfrm flipH="1">
            <a:off x="4580920" y="3438899"/>
            <a:ext cx="350644" cy="46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5"/>
            <a:endCxn id="26" idx="1"/>
          </p:cNvCxnSpPr>
          <p:nvPr/>
        </p:nvCxnSpPr>
        <p:spPr>
          <a:xfrm>
            <a:off x="5138639" y="3438899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1733" y="1704328"/>
            <a:ext cx="3694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Generalizes n-gram for n = 1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391733" y="2154429"/>
            <a:ext cx="4591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be extended to bigger contexts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683098" y="4949041"/>
                <a:ext cx="31378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𝑝𝑟𝑜𝑑𝑢𝑐𝑡𝑖𝑜𝑛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𝑠𝑖𝑡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𝑠𝑖𝑡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098" y="4949041"/>
                <a:ext cx="3137847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5645616" y="4071688"/>
            <a:ext cx="73152" cy="73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127618" y="3431947"/>
            <a:ext cx="73152" cy="73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91733" y="5640024"/>
            <a:ext cx="576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also be generalized to a recurrent model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20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sensitive P G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88678" y="318893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410729" y="3822857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330959" y="3858303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549504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543347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376684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077680" y="465619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7" idx="3"/>
            <a:endCxn id="28" idx="7"/>
          </p:cNvCxnSpPr>
          <p:nvPr/>
        </p:nvCxnSpPr>
        <p:spPr>
          <a:xfrm flipH="1">
            <a:off x="3799465" y="4108264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5"/>
            <a:endCxn id="29" idx="0"/>
          </p:cNvCxnSpPr>
          <p:nvPr/>
        </p:nvCxnSpPr>
        <p:spPr>
          <a:xfrm>
            <a:off x="4580920" y="4108264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4"/>
            <a:endCxn id="30" idx="0"/>
          </p:cNvCxnSpPr>
          <p:nvPr/>
        </p:nvCxnSpPr>
        <p:spPr>
          <a:xfrm flipH="1">
            <a:off x="5523108" y="4115704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5"/>
            <a:endCxn id="31" idx="0"/>
          </p:cNvCxnSpPr>
          <p:nvPr/>
        </p:nvCxnSpPr>
        <p:spPr>
          <a:xfrm>
            <a:off x="5660690" y="4072818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3"/>
            <a:endCxn id="27" idx="7"/>
          </p:cNvCxnSpPr>
          <p:nvPr/>
        </p:nvCxnSpPr>
        <p:spPr>
          <a:xfrm flipH="1">
            <a:off x="4580920" y="3438899"/>
            <a:ext cx="350644" cy="46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5"/>
            <a:endCxn id="26" idx="1"/>
          </p:cNvCxnSpPr>
          <p:nvPr/>
        </p:nvCxnSpPr>
        <p:spPr>
          <a:xfrm>
            <a:off x="5138639" y="3438899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45616" y="4071688"/>
            <a:ext cx="73152" cy="73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127618" y="3431947"/>
            <a:ext cx="73152" cy="73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91733" y="5640024"/>
            <a:ext cx="576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also be generalized to a recurrent model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val 22"/>
              <p:cNvSpPr/>
              <p:nvPr/>
            </p:nvSpPr>
            <p:spPr>
              <a:xfrm>
                <a:off x="4543347" y="2573283"/>
                <a:ext cx="411173" cy="39889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Oval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347" y="2573283"/>
                <a:ext cx="411173" cy="398899"/>
              </a:xfrm>
              <a:prstGeom prst="ellipse">
                <a:avLst/>
              </a:prstGeom>
              <a:blipFill>
                <a:blip r:embed="rId2"/>
                <a:stretch>
                  <a:fillRect l="-2857"/>
                </a:stretch>
              </a:blipFill>
              <a:ln>
                <a:solidFill>
                  <a:schemeClr val="accent2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>
            <a:stCxn id="46" idx="6"/>
            <a:endCxn id="40" idx="2"/>
          </p:cNvCxnSpPr>
          <p:nvPr/>
        </p:nvCxnSpPr>
        <p:spPr>
          <a:xfrm flipV="1">
            <a:off x="5200770" y="2979803"/>
            <a:ext cx="323033" cy="488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6"/>
            <a:endCxn id="40" idx="1"/>
          </p:cNvCxnSpPr>
          <p:nvPr/>
        </p:nvCxnSpPr>
        <p:spPr>
          <a:xfrm flipV="1">
            <a:off x="4954520" y="2768080"/>
            <a:ext cx="379039" cy="46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333559" y="1991760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Rectangle 39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3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Rectangle 40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42" name="Straight Arrow Connector 41"/>
          <p:cNvCxnSpPr>
            <a:stCxn id="23" idx="6"/>
            <a:endCxn id="41" idx="1"/>
          </p:cNvCxnSpPr>
          <p:nvPr/>
        </p:nvCxnSpPr>
        <p:spPr>
          <a:xfrm flipV="1">
            <a:off x="4954520" y="2193127"/>
            <a:ext cx="379039" cy="5796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7" idx="6"/>
            <a:endCxn id="50" idx="2"/>
          </p:cNvCxnSpPr>
          <p:nvPr/>
        </p:nvCxnSpPr>
        <p:spPr>
          <a:xfrm flipV="1">
            <a:off x="5718768" y="3580863"/>
            <a:ext cx="584461" cy="527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0" idx="3"/>
            <a:endCxn id="50" idx="1"/>
          </p:cNvCxnSpPr>
          <p:nvPr/>
        </p:nvCxnSpPr>
        <p:spPr>
          <a:xfrm>
            <a:off x="5714047" y="2768080"/>
            <a:ext cx="398938" cy="60106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6112985" y="2592820"/>
            <a:ext cx="398900" cy="988043"/>
            <a:chOff x="2645014" y="4320387"/>
            <a:chExt cx="398900" cy="9880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Rectangle 49"/>
                <p:cNvSpPr/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5014" y="4884983"/>
                  <a:ext cx="380488" cy="423447"/>
                </a:xfrm>
                <a:prstGeom prst="rect">
                  <a:avLst/>
                </a:prstGeom>
                <a:blipFill>
                  <a:blip r:embed="rId4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Rectangle 50"/>
            <p:cNvSpPr/>
            <p:nvPr/>
          </p:nvSpPr>
          <p:spPr>
            <a:xfrm>
              <a:off x="2645014" y="4320387"/>
              <a:ext cx="398900" cy="40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52" name="Straight Arrow Connector 51"/>
          <p:cNvCxnSpPr>
            <a:stCxn id="40" idx="3"/>
            <a:endCxn id="51" idx="1"/>
          </p:cNvCxnSpPr>
          <p:nvPr/>
        </p:nvCxnSpPr>
        <p:spPr>
          <a:xfrm>
            <a:off x="5714047" y="2768080"/>
            <a:ext cx="398938" cy="2610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996905" y="3628099"/>
            <a:ext cx="398900" cy="402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0" idx="3"/>
            <a:endCxn id="53" idx="1"/>
          </p:cNvCxnSpPr>
          <p:nvPr/>
        </p:nvCxnSpPr>
        <p:spPr>
          <a:xfrm>
            <a:off x="6493473" y="3369140"/>
            <a:ext cx="503432" cy="46032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0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models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168140" y="2346960"/>
                <a:ext cx="32272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𝑡𝑟𝑒𝑒</m:t>
                          </m:r>
                        </m:sub>
                      </m:sSub>
                      <m:d>
                        <m:dPr>
                          <m:endChr m:val="|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𝑛𝑜𝑑𝑒𝑠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140" y="2346960"/>
                <a:ext cx="322723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>
          <a:xfrm>
            <a:off x="6598920" y="3223260"/>
            <a:ext cx="3017520" cy="2804160"/>
          </a:xfrm>
          <a:prstGeom prst="wedgeRoundRectCallout">
            <a:avLst>
              <a:gd name="adj1" fmla="val -35853"/>
              <a:gd name="adj2" fmla="val -610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Probability of a tree/string given the probabilities of individual tokens/chars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Usually a simple function that traverses the tree/string and multiplies probabilities </a:t>
            </a:r>
            <a:br>
              <a:rPr lang="en-US" dirty="0" smtClean="0"/>
            </a:br>
            <a:r>
              <a:rPr lang="en-US" dirty="0" smtClean="0"/>
              <a:t>(adds their logs)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models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82273" y="4673280"/>
                <a:ext cx="10955179" cy="87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arg</m:t>
                              </m:r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𝑡𝑟𝑒𝑒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 |</m:t>
                              </m:r>
                              <m:sSubSup>
                                <m:sSub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𝑛𝑜𝑑𝑒𝑠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arg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𝑡𝑟𝑒𝑒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 |</m:t>
                                      </m:r>
                                      <m:sSubSup>
                                        <m:sSubSup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𝑛𝑜𝑑𝑒𝑠</m:t>
                                          </m:r>
                                        </m:sub>
                                        <m:sup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func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273" y="4673280"/>
                <a:ext cx="10955179" cy="8701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25040" y="1913034"/>
                <a:ext cx="8261429" cy="21074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0" dirty="0" smtClean="0"/>
                  <a:t>Given a set of sample trees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/>
                  <a:t> </a:t>
                </a:r>
              </a:p>
              <a:p>
                <a:r>
                  <a:rPr lang="en-US" sz="3200" dirty="0" smtClean="0"/>
                  <a:t>and a parametric distribution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𝑛𝑜𝑑𝑒𝑠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bSup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the goal is to find parameters that maximize the </a:t>
                </a:r>
              </a:p>
              <a:p>
                <a:r>
                  <a:rPr lang="en-US" sz="3200" dirty="0" smtClean="0"/>
                  <a:t>probability of the samples.</a:t>
                </a:r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040" y="1913034"/>
                <a:ext cx="8261429" cy="2107436"/>
              </a:xfrm>
              <a:prstGeom prst="rect">
                <a:avLst/>
              </a:prstGeom>
              <a:blipFill>
                <a:blip r:embed="rId3"/>
                <a:stretch>
                  <a:fillRect l="-1845" t="-3468" r="-886" b="-8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52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models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96381" y="2263340"/>
                <a:ext cx="4086375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=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	A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 smtClean="0"/>
                  <a:t> –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/>
                  <a:t>	B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*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800" dirty="0" smtClean="0"/>
                  <a:t>	C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𝑣𝑎𝑟</m:t>
                    </m:r>
                  </m:oMath>
                </a14:m>
                <a:r>
                  <a:rPr lang="en-US" sz="2800" dirty="0" smtClean="0"/>
                  <a:t>			D</a:t>
                </a:r>
              </a:p>
              <a:p>
                <a:r>
                  <a:rPr lang="en-US" sz="2800" dirty="0" smtClean="0"/>
                  <a:t>          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</m:t>
                    </m:r>
                  </m:oMath>
                </a14:m>
                <a:r>
                  <a:rPr lang="en-US" sz="2800" dirty="0" smtClean="0"/>
                  <a:t> 		E</a:t>
                </a:r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81" y="2263340"/>
                <a:ext cx="4086375" cy="2246769"/>
              </a:xfrm>
              <a:prstGeom prst="rect">
                <a:avLst/>
              </a:prstGeom>
              <a:blipFill>
                <a:blip r:embed="rId2"/>
                <a:stretch>
                  <a:fillRect t="-2439" r="-2385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9687531"/>
                  </p:ext>
                </p:extLst>
              </p:nvPr>
            </p:nvGraphicFramePr>
            <p:xfrm>
              <a:off x="6340243" y="2263340"/>
              <a:ext cx="4752324" cy="30156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2054">
                      <a:extLst>
                        <a:ext uri="{9D8B030D-6E8A-4147-A177-3AD203B41FA5}">
                          <a16:colId xmlns:a16="http://schemas.microsoft.com/office/drawing/2014/main" val="202978171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812598856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62756719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937110597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286484431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983342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82341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Root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16494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85684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01457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812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51934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52449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929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9687531"/>
                  </p:ext>
                </p:extLst>
              </p:nvPr>
            </p:nvGraphicFramePr>
            <p:xfrm>
              <a:off x="6340243" y="2263340"/>
              <a:ext cx="4752324" cy="30156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2054">
                      <a:extLst>
                        <a:ext uri="{9D8B030D-6E8A-4147-A177-3AD203B41FA5}">
                          <a16:colId xmlns:a16="http://schemas.microsoft.com/office/drawing/2014/main" val="202978171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812598856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62756719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937110597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286484431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983342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8234144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Root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106452" r="-403077" b="-6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106452" r="-303077" b="-6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106452" r="-203077" b="-6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106452" r="-103077" b="-6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106452" r="-3077" b="-6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1649451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206452" r="-403077" b="-5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206452" r="-303077" b="-5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206452" r="-203077" b="-5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206452" r="-103077" b="-5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206452" r="-3077" b="-5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8568442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306452" r="-403077" b="-4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306452" r="-303077" b="-4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306452" r="-203077" b="-4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306452" r="-103077" b="-4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306452" r="-3077" b="-4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0145770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406452" r="-403077" b="-3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406452" r="-303077" b="-3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406452" r="-203077" b="-3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406452" r="-103077" b="-3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406452" r="-3077" b="-3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8123404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506452" r="-403077" b="-2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506452" r="-303077" b="-2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506452" r="-203077" b="-2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506452" r="-103077" b="-2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506452" r="-3077" b="-2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5193418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606452" r="-403077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606452" r="-303077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606452" r="-203077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606452" r="-103077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606452" r="-3077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5244973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706452" r="-40307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706452" r="-30307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706452" r="-20307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706452" r="-10307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706452" r="-3077" b="-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92981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757160" y="1280160"/>
                <a:ext cx="2212144" cy="764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𝑛𝑜𝑑𝑒𝑠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p>
                      </m:sSub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160" y="1280160"/>
                <a:ext cx="2212144" cy="764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5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popular way of representing recurrent models</a:t>
            </a:r>
          </a:p>
          <a:p>
            <a:r>
              <a:rPr lang="en-US" dirty="0" smtClean="0"/>
              <a:t>Standard neural network model:</a:t>
            </a:r>
          </a:p>
          <a:p>
            <a:pPr lvl="1"/>
            <a:r>
              <a:rPr lang="en-US" dirty="0" smtClean="0"/>
              <a:t>very general, but not great for recurrent models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34829" y="3794284"/>
            <a:ext cx="266700" cy="2000351"/>
            <a:chOff x="1943100" y="3215640"/>
            <a:chExt cx="266700" cy="2000351"/>
          </a:xfrm>
        </p:grpSpPr>
        <p:sp>
          <p:nvSpPr>
            <p:cNvPr id="4" name="Flowchart: Process 3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044015" y="3323411"/>
                <a:ext cx="4483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015" y="3323411"/>
                <a:ext cx="44832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2943864" y="4212464"/>
                <a:ext cx="1184788" cy="1086465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864" y="4212464"/>
                <a:ext cx="1184788" cy="108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411247" y="4512164"/>
                <a:ext cx="5228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247" y="4512164"/>
                <a:ext cx="52289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stCxn id="14" idx="3"/>
          </p:cNvCxnSpPr>
          <p:nvPr/>
        </p:nvCxnSpPr>
        <p:spPr>
          <a:xfrm flipV="1">
            <a:off x="4128652" y="4755696"/>
            <a:ext cx="3401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4468761" y="4471741"/>
                <a:ext cx="604684" cy="604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𝑟𝑒𝑐𝑡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761" y="4471741"/>
                <a:ext cx="604684" cy="604066"/>
              </a:xfrm>
              <a:prstGeom prst="rect">
                <a:avLst/>
              </a:prstGeom>
              <a:blipFill>
                <a:blip r:embed="rId5"/>
                <a:stretch>
                  <a:fillRect l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18" idx="3"/>
          </p:cNvCxnSpPr>
          <p:nvPr/>
        </p:nvCxnSpPr>
        <p:spPr>
          <a:xfrm flipV="1">
            <a:off x="5073445" y="4755696"/>
            <a:ext cx="340109" cy="1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432425" y="3843446"/>
            <a:ext cx="266700" cy="2000351"/>
            <a:chOff x="1943100" y="3215640"/>
            <a:chExt cx="266700" cy="2000351"/>
          </a:xfrm>
        </p:grpSpPr>
        <p:sp>
          <p:nvSpPr>
            <p:cNvPr id="23" name="Flowchart: Process 22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Process 23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Process 24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Process 25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Process 26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Process 28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Process 29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341611" y="3372573"/>
                <a:ext cx="432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611" y="3372573"/>
                <a:ext cx="43287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V="1">
            <a:off x="6452625" y="4754746"/>
            <a:ext cx="340109" cy="1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6811605" y="3842496"/>
            <a:ext cx="266700" cy="2000351"/>
            <a:chOff x="1943100" y="3215640"/>
            <a:chExt cx="266700" cy="2000351"/>
          </a:xfrm>
        </p:grpSpPr>
        <p:sp>
          <p:nvSpPr>
            <p:cNvPr id="34" name="Flowchart: Process 33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Process 34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Process 35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Process 36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Process 37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Process 38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720791" y="3371623"/>
                <a:ext cx="4469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791" y="3371623"/>
                <a:ext cx="44698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5850046" y="4520274"/>
                <a:ext cx="5357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046" y="4520274"/>
                <a:ext cx="53572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7670428" y="4229591"/>
                <a:ext cx="1184788" cy="1086465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428" y="4229591"/>
                <a:ext cx="1184788" cy="10864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7137811" y="4529291"/>
                <a:ext cx="5228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811" y="4529291"/>
                <a:ext cx="52289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>
            <a:stCxn id="44" idx="3"/>
          </p:cNvCxnSpPr>
          <p:nvPr/>
        </p:nvCxnSpPr>
        <p:spPr>
          <a:xfrm flipV="1">
            <a:off x="8855216" y="4772823"/>
            <a:ext cx="3401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9195325" y="4488868"/>
                <a:ext cx="604684" cy="604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𝑟𝑒𝑐𝑡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325" y="4488868"/>
                <a:ext cx="604684" cy="6040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>
            <a:stCxn id="47" idx="3"/>
          </p:cNvCxnSpPr>
          <p:nvPr/>
        </p:nvCxnSpPr>
        <p:spPr>
          <a:xfrm flipV="1">
            <a:off x="9800009" y="4772823"/>
            <a:ext cx="340109" cy="1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0158989" y="3860573"/>
            <a:ext cx="266700" cy="2000351"/>
            <a:chOff x="1943100" y="3215640"/>
            <a:chExt cx="266700" cy="2000351"/>
          </a:xfrm>
        </p:grpSpPr>
        <p:sp>
          <p:nvSpPr>
            <p:cNvPr id="50" name="Flowchart: Process 49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Process 50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Process 51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Process 52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Process 53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Process 55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Process 56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10068175" y="3389700"/>
                <a:ext cx="5910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𝑜𝑢𝑡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8175" y="3389700"/>
                <a:ext cx="59105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ounded Rectangle 58"/>
          <p:cNvSpPr/>
          <p:nvPr/>
        </p:nvSpPr>
        <p:spPr>
          <a:xfrm>
            <a:off x="3942970" y="6290509"/>
            <a:ext cx="4253948" cy="488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Matrices of parameters to be discovered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3754152" y="5485355"/>
            <a:ext cx="714609" cy="907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7474226" y="5582884"/>
            <a:ext cx="630425" cy="829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1671998" y="5724578"/>
            <a:ext cx="446072" cy="254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061158" y="5977426"/>
            <a:ext cx="119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82937</TotalTime>
  <Words>582</Words>
  <Application>Microsoft Office PowerPoint</Application>
  <PresentationFormat>Widescreen</PresentationFormat>
  <Paragraphs>393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Berlin Sans FB</vt:lpstr>
      <vt:lpstr>Calibri</vt:lpstr>
      <vt:lpstr>Cambria Math</vt:lpstr>
      <vt:lpstr>Courier</vt:lpstr>
      <vt:lpstr>Helvetica Neue</vt:lpstr>
      <vt:lpstr>office theme</vt:lpstr>
      <vt:lpstr>Lecture 22 Learning Complex Distributions</vt:lpstr>
      <vt:lpstr>n-gram models</vt:lpstr>
      <vt:lpstr>Recurrent models</vt:lpstr>
      <vt:lpstr>Context sensitive P G</vt:lpstr>
      <vt:lpstr>Context sensitive P G</vt:lpstr>
      <vt:lpstr>Learning models</vt:lpstr>
      <vt:lpstr>Learning models</vt:lpstr>
      <vt:lpstr>Learning models</vt:lpstr>
      <vt:lpstr>Neural Networks</vt:lpstr>
      <vt:lpstr>Simple recurrent neural network</vt:lpstr>
      <vt:lpstr>LSTM</vt:lpstr>
      <vt:lpstr>LSTM</vt:lpstr>
      <vt:lpstr>LSTM</vt:lpstr>
      <vt:lpstr>Beyond LSTM</vt:lpstr>
      <vt:lpstr>Context sensitive P G</vt:lpstr>
      <vt:lpstr>Context sensitive P G</vt:lpstr>
      <vt:lpstr>Context sensitive P G</vt:lpstr>
      <vt:lpstr>Beam Search</vt:lpstr>
      <vt:lpstr>Beam Search</vt:lpstr>
      <vt:lpstr>Beam search for programs</vt:lpstr>
      <vt:lpstr>Bayesian View of PBE</vt:lpstr>
      <vt:lpstr>Encoder-decoder model</vt:lpstr>
      <vt:lpstr>Synthesis from ambiguous evidence</vt:lpstr>
      <vt:lpstr>The Bayou system: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891</cp:revision>
  <cp:lastPrinted>2015-02-26T04:09:31Z</cp:lastPrinted>
  <dcterms:created xsi:type="dcterms:W3CDTF">2014-09-23T19:26:18Z</dcterms:created>
  <dcterms:modified xsi:type="dcterms:W3CDTF">2018-11-09T18:54:10Z</dcterms:modified>
</cp:coreProperties>
</file>