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543" r:id="rId2"/>
    <p:sldId id="336" r:id="rId3"/>
    <p:sldId id="535" r:id="rId4"/>
    <p:sldId id="536" r:id="rId5"/>
    <p:sldId id="478" r:id="rId6"/>
    <p:sldId id="479" r:id="rId7"/>
    <p:sldId id="490" r:id="rId8"/>
    <p:sldId id="489" r:id="rId9"/>
    <p:sldId id="488" r:id="rId10"/>
    <p:sldId id="492" r:id="rId11"/>
    <p:sldId id="491" r:id="rId12"/>
    <p:sldId id="493" r:id="rId13"/>
    <p:sldId id="503" r:id="rId14"/>
    <p:sldId id="506" r:id="rId15"/>
    <p:sldId id="507" r:id="rId16"/>
    <p:sldId id="494" r:id="rId17"/>
    <p:sldId id="495" r:id="rId18"/>
    <p:sldId id="497" r:id="rId19"/>
    <p:sldId id="498" r:id="rId20"/>
    <p:sldId id="499" r:id="rId21"/>
    <p:sldId id="496" r:id="rId22"/>
    <p:sldId id="541" r:id="rId23"/>
    <p:sldId id="542" r:id="rId24"/>
    <p:sldId id="504" r:id="rId25"/>
    <p:sldId id="531" r:id="rId26"/>
    <p:sldId id="516" r:id="rId27"/>
    <p:sldId id="517" r:id="rId28"/>
    <p:sldId id="518" r:id="rId29"/>
    <p:sldId id="522" r:id="rId30"/>
    <p:sldId id="523" r:id="rId31"/>
    <p:sldId id="524" r:id="rId32"/>
    <p:sldId id="525" r:id="rId33"/>
    <p:sldId id="526" r:id="rId34"/>
    <p:sldId id="527" r:id="rId35"/>
    <p:sldId id="528" r:id="rId36"/>
    <p:sldId id="529" r:id="rId37"/>
    <p:sldId id="530" r:id="rId38"/>
    <p:sldId id="532" r:id="rId39"/>
    <p:sldId id="533" r:id="rId40"/>
    <p:sldId id="534" r:id="rId41"/>
    <p:sldId id="540" r:id="rId42"/>
    <p:sldId id="537" r:id="rId43"/>
    <p:sldId id="538" r:id="rId44"/>
    <p:sldId id="539" r:id="rId4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F0B"/>
    <a:srgbClr val="CA703B"/>
    <a:srgbClr val="CFE5C9"/>
    <a:srgbClr val="9AC890"/>
    <a:srgbClr val="C7CEFF"/>
    <a:srgbClr val="7F8AFF"/>
    <a:srgbClr val="FFFFFF"/>
    <a:srgbClr val="000000"/>
    <a:srgbClr val="FF77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5" autoAdjust="0"/>
    <p:restoredTop sz="78712" autoAdjust="0"/>
  </p:normalViewPr>
  <p:slideViewPr>
    <p:cSldViewPr snapToGrid="0">
      <p:cViewPr varScale="1">
        <p:scale>
          <a:sx n="81" d="100"/>
          <a:sy n="81" d="100"/>
        </p:scale>
        <p:origin x="594" y="4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kcheung:Desktop:pldiExperime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1751553863824"/>
          <c:y val="2.82580562846311E-2"/>
          <c:w val="0.83200972434725295"/>
          <c:h val="0.79320832492092297"/>
        </c:manualLayout>
      </c:layout>
      <c:scatterChart>
        <c:scatterStyle val="lineMarker"/>
        <c:varyColors val="0"/>
        <c:ser>
          <c:idx val="0"/>
          <c:order val="0"/>
          <c:tx>
            <c:strRef>
              <c:f>join!$B$1</c:f>
              <c:strCache>
                <c:ptCount val="1"/>
                <c:pt idx="0">
                  <c:v>original </c:v>
                </c:pt>
              </c:strCache>
            </c:strRef>
          </c:tx>
          <c:xVal>
            <c:numRef>
              <c:f>join!$A$2:$A$7</c:f>
              <c:numCache>
                <c:formatCode>General</c:formatCode>
                <c:ptCount val="6"/>
                <c:pt idx="0">
                  <c:v>1000</c:v>
                </c:pt>
                <c:pt idx="1">
                  <c:v>5000</c:v>
                </c:pt>
                <c:pt idx="2">
                  <c:v>10000</c:v>
                </c:pt>
                <c:pt idx="3">
                  <c:v>50000</c:v>
                </c:pt>
                <c:pt idx="4">
                  <c:v>80000</c:v>
                </c:pt>
                <c:pt idx="5">
                  <c:v>100000</c:v>
                </c:pt>
              </c:numCache>
            </c:numRef>
          </c:xVal>
          <c:yVal>
            <c:numRef>
              <c:f>join!$B$2:$B$7</c:f>
              <c:numCache>
                <c:formatCode>General</c:formatCode>
                <c:ptCount val="6"/>
                <c:pt idx="0">
                  <c:v>800</c:v>
                </c:pt>
                <c:pt idx="1">
                  <c:v>2100</c:v>
                </c:pt>
                <c:pt idx="2">
                  <c:v>5000</c:v>
                </c:pt>
                <c:pt idx="3">
                  <c:v>150000</c:v>
                </c:pt>
                <c:pt idx="4">
                  <c:v>700000</c:v>
                </c:pt>
                <c:pt idx="5">
                  <c:v>900000</c:v>
                </c:pt>
              </c:numCache>
            </c:numRef>
          </c:yVal>
          <c:smooth val="0"/>
          <c:extLst>
            <c:ext xmlns:c16="http://schemas.microsoft.com/office/drawing/2014/chart" uri="{C3380CC4-5D6E-409C-BE32-E72D297353CC}">
              <c16:uniqueId val="{00000000-08FC-40CB-9450-D4E9F5934B43}"/>
            </c:ext>
          </c:extLst>
        </c:ser>
        <c:ser>
          <c:idx val="1"/>
          <c:order val="1"/>
          <c:tx>
            <c:strRef>
              <c:f>join!$C$1</c:f>
              <c:strCache>
                <c:ptCount val="1"/>
                <c:pt idx="0">
                  <c:v>inferred</c:v>
                </c:pt>
              </c:strCache>
            </c:strRef>
          </c:tx>
          <c:xVal>
            <c:numRef>
              <c:f>join!$A$2:$A$7</c:f>
              <c:numCache>
                <c:formatCode>General</c:formatCode>
                <c:ptCount val="6"/>
                <c:pt idx="0">
                  <c:v>1000</c:v>
                </c:pt>
                <c:pt idx="1">
                  <c:v>5000</c:v>
                </c:pt>
                <c:pt idx="2">
                  <c:v>10000</c:v>
                </c:pt>
                <c:pt idx="3">
                  <c:v>50000</c:v>
                </c:pt>
                <c:pt idx="4">
                  <c:v>80000</c:v>
                </c:pt>
                <c:pt idx="5">
                  <c:v>100000</c:v>
                </c:pt>
              </c:numCache>
            </c:numRef>
          </c:xVal>
          <c:yVal>
            <c:numRef>
              <c:f>join!$C$2:$C$7</c:f>
              <c:numCache>
                <c:formatCode>General</c:formatCode>
                <c:ptCount val="6"/>
                <c:pt idx="0">
                  <c:v>350</c:v>
                </c:pt>
                <c:pt idx="1">
                  <c:v>500</c:v>
                </c:pt>
                <c:pt idx="2">
                  <c:v>490</c:v>
                </c:pt>
                <c:pt idx="3">
                  <c:v>950</c:v>
                </c:pt>
                <c:pt idx="4">
                  <c:v>1100</c:v>
                </c:pt>
                <c:pt idx="5">
                  <c:v>1300</c:v>
                </c:pt>
              </c:numCache>
            </c:numRef>
          </c:yVal>
          <c:smooth val="0"/>
          <c:extLst>
            <c:ext xmlns:c16="http://schemas.microsoft.com/office/drawing/2014/chart" uri="{C3380CC4-5D6E-409C-BE32-E72D297353CC}">
              <c16:uniqueId val="{00000001-08FC-40CB-9450-D4E9F5934B43}"/>
            </c:ext>
          </c:extLst>
        </c:ser>
        <c:dLbls>
          <c:showLegendKey val="0"/>
          <c:showVal val="0"/>
          <c:showCatName val="0"/>
          <c:showSerName val="0"/>
          <c:showPercent val="0"/>
          <c:showBubbleSize val="0"/>
        </c:dLbls>
        <c:axId val="309892056"/>
        <c:axId val="309890880"/>
      </c:scatterChart>
      <c:valAx>
        <c:axId val="309892056"/>
        <c:scaling>
          <c:orientation val="minMax"/>
          <c:max val="100000"/>
        </c:scaling>
        <c:delete val="0"/>
        <c:axPos val="b"/>
        <c:title>
          <c:tx>
            <c:rich>
              <a:bodyPr/>
              <a:lstStyle/>
              <a:p>
                <a:pPr>
                  <a:defRPr/>
                </a:pPr>
                <a:r>
                  <a:rPr lang="en-US"/>
                  <a:t>Number of roles / users in DB</a:t>
                </a:r>
              </a:p>
            </c:rich>
          </c:tx>
          <c:overlay val="0"/>
        </c:title>
        <c:numFmt formatCode="[&gt;=1000]0,&quot;K&quot;;0" sourceLinked="0"/>
        <c:majorTickMark val="out"/>
        <c:minorTickMark val="none"/>
        <c:tickLblPos val="nextTo"/>
        <c:crossAx val="309890880"/>
        <c:crosses val="autoZero"/>
        <c:crossBetween val="midCat"/>
        <c:majorUnit val="20000"/>
      </c:valAx>
      <c:valAx>
        <c:axId val="309890880"/>
        <c:scaling>
          <c:logBase val="10"/>
          <c:orientation val="minMax"/>
          <c:max val="1100000"/>
          <c:min val="100"/>
        </c:scaling>
        <c:delete val="0"/>
        <c:axPos val="l"/>
        <c:majorGridlines/>
        <c:title>
          <c:tx>
            <c:rich>
              <a:bodyPr rot="-5400000" vert="horz"/>
              <a:lstStyle/>
              <a:p>
                <a:pPr>
                  <a:defRPr/>
                </a:pPr>
                <a:r>
                  <a:rPr lang="en-US"/>
                  <a:t>Page load time (ms)</a:t>
                </a:r>
              </a:p>
            </c:rich>
          </c:tx>
          <c:layout>
            <c:manualLayout>
              <c:xMode val="edge"/>
              <c:yMode val="edge"/>
              <c:x val="0"/>
              <c:y val="0.27746810294546498"/>
            </c:manualLayout>
          </c:layout>
          <c:overlay val="0"/>
        </c:title>
        <c:numFmt formatCode="[&gt;=1000]0,&quot;K&quot;;0" sourceLinked="0"/>
        <c:majorTickMark val="out"/>
        <c:minorTickMark val="none"/>
        <c:tickLblPos val="nextTo"/>
        <c:crossAx val="309892056"/>
        <c:crosses val="autoZero"/>
        <c:crossBetween val="midCat"/>
      </c:valAx>
    </c:plotArea>
    <c:legend>
      <c:legendPos val="r"/>
      <c:layout>
        <c:manualLayout>
          <c:xMode val="edge"/>
          <c:yMode val="edge"/>
          <c:x val="0.13215629962723899"/>
          <c:y val="5.0588887656648499E-2"/>
          <c:w val="0.35770678620741098"/>
          <c:h val="0.15631379410907001"/>
        </c:manualLayout>
      </c:layout>
      <c:overlay val="0"/>
    </c:legend>
    <c:plotVisOnly val="1"/>
    <c:dispBlanksAs val="gap"/>
    <c:showDLblsOverMax val="0"/>
  </c:chart>
  <c:spPr>
    <a:ln>
      <a:noFill/>
    </a:ln>
  </c:spPr>
  <c:txPr>
    <a:bodyPr/>
    <a:lstStyle/>
    <a:p>
      <a:pPr>
        <a:defRPr sz="2000"/>
      </a:pPr>
      <a:endParaRPr lang="en-US"/>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2:34.113"/>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459 58 8,'0'0'14,"0"0"-1,0 0-2,0 0 1,-20-12-1,20 12 0,-15-1-1,15 1-3,-14-2-1,14 2-1,-18-1 0,18 1-1,-14-5-1,14 5 1,-18-3-2,18 3 1,-25-3-1,25 3 0,-24 0 0,9 2-1,-4-4 1,3 4-1,-3-1 0,6 2 0,-6-1 0,4 1 0,0 0-1,0 1 1,1 1-1,14-5 0,-25 12 0,25-12 0,-22 18 0,22-18 0,-20 19 0,20-19 1,-16 28-1,7-12 0,3 2 0,2 5 1,1-2-1,-3 2 0,1-4 0,2 1 0,0-1 0,-2-1 0,1-3 1,1-1-1,3-14 1,-8 24-1,8-24 1,-8 21 0,8-21-1,-1 23 1,1-23-1,0 21 0,0-21 1,1 27-1,1-13 0,1-1 0,-3-13 1,6 26-1,-6-26 0,8 27 1,-8-27-1,12 21 0,-12-21 0,12 23 0,-12-23 0,15 22 0,-9-8 0,2-1 0,-2 1 0,-6-14 1,17 26-1,-17-26 0,18 22 0,-18-22 0,23 14 0,-9-10 0,1-1 0,2-1 0,0-2 0,-1 0 0,1-2 1,0 2-1,0-1 0,1 1 0,-1-2 0,1 1 0,-3-4 0,4 4 0,23-7 1,-22 1-1,5-2 0,-4-2 0,2 1 0,1-4 0,-2 2 0,-2 0 1,-1 0-1,-2 0 0,-2 1 0,-15 11 0,25-21 0,-25 21 1,18-23-1,-18 23 1,15-27-1,-9 11 0,11-17 1,-11 13-1,0-3 0,4 1 1,-4 1-1,0 0 0,0-5 1,-1 5 0,-1-2-1,-2 2 1,-2-1 0,-2 2 0,-2 2-1,2 0 1,-3 1 1,1 1-1,-4 1 0,4 1-1,-6 0 1,1-1 0,9 15-1,-27-22 1,12 11-1,-5 1 1,-8 2-1,-2 1 1,-5-1-1,0 2 0,-4 0 1,6-2-1,-4 5 0,5 0 0,6 2 0,2-1 0,6 5-1,2 2 0,16-5-2,-22 18-2,22 2-5,0-20-16,0 24-12,0-24-2,22 24 1</inkml:trace>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2:37.320"/>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-1 1065 20,'13'-6'31,"-13"6"-9,0 0-5,0 0-6,0 0-3,0 0-2,0 0-1,0 0-2,15-14 0,-15 14 0,17-9-1,-17 9 0,26-12 0,-8 6 0,2-5-1,0 5 1,1-3-1,0 0 0,-2 2 0,2 4 0,-6-5 0,4 3-1,-3 1 1,3 2 0,-1-2-1,2-1 1,0 2-1,1 0 1,-1 0 0,0-3-1,2 3 0,0-2 1,2 1-1,-1-1 0,3-1 1,2-1-1,1 1 1,1-1-1,2 1 1,-1 0-1,-1 0 1,4 2-1,-7-4 0,-1 2 0,3-2 0,-6 4 0,1-4 0,1 4 0,-1-2 0,1 0 0,0 3 0,-5 0 0,3-1 0,-1 3 0,3-2 0,0-2 1,-1 1-1,2-1 1,3-2-1,0 1 1,3-4 0,-1 3 0,1-2-1,-2 1 1,1 1-1,5-1 0,-4 3 0,-1-1 1,4-1-1,0 2 0,2 1 0,1-1 1,0 1-1,2-1 0,-4 0 0,4 1 0,-2-1 1,-3 1-1,-1-1 0,-4 2 0,1-1 0,-4 2 0,-1-1 0,2 3 0,-2-1 0,1 1 0,-1 0 0,0-2 0,-2 4 0,4-4 0,-5 4 0,3-2 0,-2 0 0,0 0 0,2 0 0,-1-2 1,-1 2-1,4 0 0,-1-1 0,-1-1 0,3 0 1,4-1-1,0 0 0,2-1 0,3 2 0,-3-2 0,1 2 0,3-2 0,-6 1 1,4 1-1,-5-1 0,0 2 0,1-2 0,-2 3 0,-2-2 0,0 1 0,-3 1 0,-3 0 0,-2 0 0,3 1 0,-2-1 0,-1 0 0,0 2 0,2-4 0,0 2 0,-1 0 0,2-1 0,-6 1 0,4-2 0,-1 2 0,-3 2 0,1-2 1,0 0-1,1 1 0,0-1 0,3 2-1,-3-4 1,4 4 0,-1-2 0,0 1 0,-2 1 0,2-1 0,-3 1 0,1-1 0,1 2 0,-1-1 0,1-1 0,-1-1 0,3 0 0,-4 0 0,3 3 0,-3-3 0,0 2 0,-4-2 0,3 0 0,-4 0 0,2 1 0,0-1 0,-1 0 0,1-1 0,4-1 0,-2 2 0,2-1 1,-1-4-1,3 4 0,3-1 0,-2 1 0,-1-1 0,3 1 2,0-1-2,0 1 0,-2-1 0,7 1 0,-7-3 0,2 0 0,2 1 0,1 0 1,0-2-1,0 2 0,6-1 0,-5-1 0,4 1 0,1-2 0,4-1 0,3 0 0,-1 1 0,2 0 0,-1-3 1,2 1-1,4 2 0,-7-2 0,2 1 0,-4-2 0,6 1 0,-4-1 0,-2 1 0,0 1 0,0 1 0,-4 0 0,2 0 0,-5-1 0,2 3 1,-1 1-1,-1-3 0,3-2 0,0 2 0,3-1 0,2-1 0,-2-1 0,2 1 0,-2 1 0,-3 1 0,0-1 0,-3 1 0,0-1 0,-1 2 0,-4 2 0,5-1 0,-4-2 0,1 1 0,0-1 0,0 1 0,-3 1 0,0-2 0,3 0 0,-5 1 0,0 1 0,1-1 0,1 2 0,-2-2 0,-3 2 0,2-1 0,-4 2 0,0-5 0,-3 5 0,2-2 0,-1 2 1,-2-1-1,6 0 0,-1 2 0,8-4 0,-1 2 0,5-2 0,6 1 0,0-4 0,5 4 0,-2-2 0,2 0 0,1-2 0,1 3 0,0-1 0,-3 2 0,-1-1 0,-2 1 0,0-2 0,0 3 0,-1-2 0,-4 3 1,1-1-1,-5 0 0,-2 2 0,-1-2 0,-2 1 0,-4-1 0,-1 2 0,-2-1 0,-4 1 1,1-1-1,1-1 0,-3 3 0,1-1 0,4-1 0,-1 2 0,1-1 0,2 1 0,2-2 0,-3 2 0,3-1 0,-5 1 0,-17 0 0,24 0 0,-24 0 0,18 1 0,-18-1 0,0 0 0,19 5 0,-19-5 0,24 4 0,-10-2 0,-2-1 0,-12-1 0,27 3 0,-27-3 0,23 3 0,-23-3 0,12 0 0,-12 0 0,0 0 0,22 2 0,-22-2 0,21 0 0,-4 0 0,-2 0 1,-1 0-1,0 0 0,-14 0-1,15 1 1,-15-1-1,0 0 1,0 0-1,0 0-1,-20 11 0,20-11-2,0 0 0,11-18-1,-1-8-7,27 11-17,-10-13-10,13-2 1,1-3 1</inkml:trace>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2:40.424"/>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188 0 5,'0'0'20,"0"0"-5,0 0-3,0 0-1,0 0-3,0 0-1,0 0-2,0 0 1,-6 15-2,6-15-1,0 0 0,-6 15-1,6-15 1,-9 18-2,9-18 2,-16 23-2,16-23 1,-16 26 0,16-26-1,-19 33 1,10-19-1,3 1 0,0-1 0,1-1 0,5-13-1,-3 25 1,3-25-1,-4 19 0,4-19 1,0 0-1,0 19 0,0-19 0,-2 13 0,2-13 1,-6 16-1,6-16 0,-6 21 0,6-21 0,-9 15 1,9-15-1,0 0 1,0 0 0,0 0 0,0 0 0,0 0-1,0 0 1,0 0-1,0 0 1,-8 15-1,8-15 0,0 0 0,-7 17 1,7-17-1,-13 15 1,13-15 0,-13 15-1,13-15 0,0 0 1,-19 14-1,19-14 0,0 0 0,0 0 0,0 0-1,0 0 1,0 0 0,14 11 1,-14-11-1,0 0 0,0 0 1,17 0-1,-17 0 0,0 0 0,0 0 0,0 0 0,0 0 0,14 0 0,-14 0 0,0 0 0,0 0 0,12 0 0,-12 0 0,0 0 0,15-3 0,-15 3 0,15-5 0,-15 5 0,19-5 1,-19 5-2,22-3 1,-8 3 0,1 2 0,2-2 0,-2 0 0,5 0 0,-1-2 0,-1 1 0,0-4 0,1-1 0,0 2 0,0-1 0,-1 2 0,0 0 0,-2 0 0,-3 0 0,1 4 0,-14-1 0,23 4 0,-23-4 0,17 3-1,-17-3 1,15 3 0,-15-3 0,0 0-1,17 4 1,-17-4-2,0 0 0,0 0-13,0 0-14,0 0-6,0 0 1</inkml:trace>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8:17.467"/>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339 52 5,'0'0'7,"0"0"0,0 0 0,0 0 0,-14 0 0,14 0-1,0 0-1,-14-3-1,14 3-1,0 0 0,0 0 0,-20 3 0,20-3 0,0 0-1,-15 9 0,15-9 1,0 0-1,-17 6 0,17-6 0,0 0 1,-18 8-2,18-8 0,-14 6 0,14-6-1,0 0 1,-19 8 0,19-8 0,-14 7 0,14-7-1,-15 9 1,15-9 0,0 0 0,-19 14 0,19-14-1,0 0 1,-16 15-1,16-15 1,-14 12 0,14-12-1,-14 11 1,14-11-1,0 0 0,-18 15 1,18-15-1,0 0 1,-14 11-1,14-11 1,0 0-1,0 0 1,0 0-1,-14 18 1,14-18-1,0 0 1,-10 14-1,10-14 0,0 0 1,-14 18-1,14-18 0,-11 14 0,11-14 0,-6 16 0,6-16 0,-6 14 0,6-14 0,-3 14 1,3-14-1,0 0 0,-5 15 0,5-15 0,0 0 0,-4 17 0,4-17 0,0 0 1,-6 21-1,6-21 0,0 0 0,-2 17 0,2-17 0,0 0 1,0 0-1,-4 16 0,4-16 0,0 0 0,1 14 0,-1-14 0,0 0 0,5 20 0,-5-20 0,3 15 0,-3-15 0,7 15 0,-7-15 1,2 15-1,-2-15 0,0 0 1,11 17-1,-11-17 0,0 0 1,10 18-1,-10-18 0,0 0 1,15 17-1,-15-17 0,0 0 0,17 15 1,-17-15 0,0 0-1,16 14 1,-16-14-1,0 0 1,19 15-1,-19-15 0,17 10 1,-17-10-1,14 8 1,-14-8-1,14 8 0,-14-8 0,0 0 1,21 12-1,-21-12 0,14 6 0,-14-6 0,12 6 1,-12-6-1,20 1 0,-20-1 1,18 4-1,-18-4 0,23 0 0,-23 0 1,21 0-1,-21 0 0,22 0 0,-22 0 0,19 1 0,-19-1 0,17 3 0,-17-3 1,14 2-1,-14-2 0,0 0 0,18 1 0,-18-1 0,14-1 0,-14 1 1,20-2-1,-20 2 0,18-1 0,-18 1 0,18-2 0,-18 2 0,0 0 0,17-1 0,-17 1 0,0 0 0,14 0 0,-14 0 0,0 0 0,17 0 0,-17 0 0,21 0 0,-21 0 0,23-2 0,-9 2 0,-14 0 0,21-2-1,-21 2 1,21-1 0,-21 1 0,14-2 0,-14 2 0,0 0 1,18-4-1,-18 4 0,14-5 0,-14 5 0,18-9 0,-18 9 0,13-9 1,-13 9-1,16-9 0,-16 9 0,0 0 0,17-12 0,-17 12 0,0 0 0,16-11 0,-16 11 0,0 0 0,13-9 0,-13 9 0,0 0 0,17-9 0,-17 9 0,0 0 0,20-12 0,-20 12 0,0 0 0,17-12 0,-17 12 0,0 0 0,16-14 0,-16 14 0,0 0 1,0 0-1,13-18 0,-13 18 1,0 0-1,6-20 0,-6 20 0,4-20 1,-4 20-1,5-21 0,-5 21 0,4-24 0,-4 24 0,3-23 0,-3 23 0,4-21 1,-4 21-1,-4-18 0,4 18 0,-3-23 1,3 23-1,-6-22 0,6 22 0,-9-24 0,6 11 0,0-1 0,3 14 0,-8-23 0,8 23 0,-3-18 1,3 18-1,-4-12 0,4 12 0,-6-14 1,6 14-1,-6-14 0,6 14 0,-11-15 0,11 15 1,-9-13-1,9 13 0,0 0 0,-19-19 0,19 19 0,0 0 1,-16-13-1,16 13 0,0 0 0,-16-13 0,16 13 0,0 0 0,-15-10 0,15 10 1,0 0-1,-17-12 0,17 12 1,0 0-1,-16-12 0,16 12 0,0 0 0,-16-11 0,16 11 0,0 0 1,-16-8-1,16 8 0,0 0 1,-16-6-1,16 6 1,0 0-1,-16-6 0,16 6 1,0 0-1,-16-4 0,16 4 1,0 0-1,-15-2 0,15 2 0,-15 0 0,15 0 1,-14 2-1,14-2 0,-23 0 0,9 1 1,14-1-1,-24 3 0,12 0 0,12-3 1,-25 5-1,25-5 0,-25 9 0,25-9 0,-22 12-1,22-12 1,-24 20 0,10-10 0,14-10 0,-24 25-1,14-12-1,10-13-2,-15 29-5,0-26-17,15-3-11,-8 17 1</inkml:trace>
</inkml:ink>
</file>

<file path=ppt/ink/ink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8:21.180"/>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0 1628 2,'0'0'15,"0"0"-2,0 0-4,0 0-1,0 0-2,0 0-1,12-9-1,-12 9 0,0 0-1,0 0 0,0 0 0,14-6 0,-14 6-1,18-4 1,-18 4 1,19-6-2,-19 6 0,21-6 1,-4 4-1,-17 2 0,32-8 0,-17 4-1,3 2 0,1-2 1,3-1-1,0 2 0,1-4 0,-2 1-1,5-1 1,-2 0 0,-1-2 0,0 0 1,0-2-1,1-1-1,1 0 3,2 0-3,2-1 2,-1 0-1,-1 4 1,-2-4-2,-1 6 2,0-2-2,-2 3 1,-4 1-1,0 1 0,-4-1 0,4 2 1,-1-2-1,-3 4 0,4-5 0,-4 1 0,4 1 0,1-2 0,-1 0 0,2 1-1,1 0 1,-1-1 0,1-1 0,2 1 0,2-2 0,-3 1 0,3-1 0,2 0 0,-4 1 0,3-1-1,2 1 2,1-1-2,-3-3 2,4 2-2,2-4 1,0-4 0,5-1 0,2-4 0,6 0 0,-1-4 0,2 3 0,-2-1-1,-1-1 1,1 1 0,-6 3 0,3 3 0,-7-1 0,-1-2 0,-1 3 0,0 3 0,0-3 0,-1-1 0,-1 0 0,-2 0 0,2-2 0,1 3 0,-1-2 0,1 0 0,1 4 0,-5 2 0,4-1 0,-4 1 0,-4 2 0,2 0-1,-4-2 1,-1 4 0,-2-1 0,-1 2 0,-2-2 0,2-1 0,-3 1 1,2 2-1,1-1 0,-2 1-1,4-2 1,-4 0 0,5 2 0,1-1 0,1-1 0,2 0-1,-3 1 1,1-7 0,4 8 0,-3-5 0,-2-1 0,0 1 1,4-1-1,-1 0 1,2-2 0,0 2 0,-2-5-1,7 5 2,-5 0-2,1-2 1,-1 2-1,-1 1 0,-1 1 0,2-1 0,-5 2 1,4-2-1,-4 1 1,-1 2-1,0 2 0,-4 0 1,-2 1-1,-14 8 1,19-7-1,-19 7 0,0 0 0,18-5 0,-18 5 0,15-8 0,-15 8 0,23-10 0,-23 10 1,21-12-2,-21 12 2,25-12-1,-25 12 0,23-13 0,-23 13 0,19-4 0,-19 4 0,20-6 0,-20 6 0,19-5 0,-19 5 0,19-3 0,-19 3 1,14-1-1,-14 1 0,0 0 0,18-2 0,-18 2 0,16-3 0,-16 3 1,16-1-1,-16 1 0,20-5 0,-20 5 0,20-3 1,-20 3-1,17-3 0,-17 3 1,17-3-1,-17 3 0,18-3 0,-18 3 1,15-3-1,-15 3 1,17-3-1,-17 3 0,18-2 0,-18 2 0,16 2 1,-16-2-1,19 3 0,-19-3 0,19-2 0,-19 2 1,17-4-1,-17 4 1,15-6-1,-15 6 1,18-8-1,-18 8 0,14-6 1,-14 6-1,0 0 0,15-5 0,-15 5 0,0 0 1,0 0-1,15-7 0,-15 7 0,0 0 1,0 0-1,17-2 0,-17 2 0,0 0 0,0 0 0,18 6 1,-18-6-1,0 0 0,14 2 0,-14-2 0,0 0 0,18-6 0,-18 6 1,0 0-1,16-2 0,-16 2 0,0 0 0,0 0 0,15-4 1,-15 4-1,0 0 0,0 0 0,15-8 0,-15 8 0,0 0 0,14-9 0,-14 9 0,0 0 0,0 0 0,0 0 0,14-1 0,-14 1 0,0 0 0,0 0 0,0 0 0,0 0 0,16 1 0,-16-1 0,0 0 0,17 0 0,-17 0 0,0 0 0,17 0 0,-17 0 0,0 0 0,0 0 0,0 0-1,0 0 0,14 0-2,-14 0-3,0 0-18,0 0-13,0 0 1,-17-3-1</inkml:trace>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8:22.263"/>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0 8 21,'0'0'18,"0"0"-6,0 0-3,0 0-1,0 0-2,6-13-1,-6 13-2,0 0 1,0 0-2,0 0 0,0 0 0,14 6 1,-14-6-1,0 0 0,18 13 1,-18-13-1,0 0 0,18 19 0,-18-19 0,20 15-1,-20-15 1,23 13-1,-23-13 0,22 16 0,-22-16 0,24 15 0,-10-6 0,-14-9 0,24 17-1,-24-17 1,20 16-1,-20-16 0,15 14 1,-15-14-1,0 0 0,12 17 1,-12-17-1,0 0 0,0 0 0,9 15 1,-9-15-1,0 0 0,0 0 0,0 0 1,0 0-1,10 13 0,-10-13 0,0 0 0,0 0 0,0 0 1,0 0-1,0 0 1,0 0-1,0 0 1,6 14 0,-6-14 0,0 0 0,0 0 0,0 0-1,-8 17 1,8-17-1,-6 15 1,6-15-1,-12 23 0,4-10 1,-1 4-1,-3 0 0,0 1 0,-2 2 0,-1 3 0,-1-2 1,0 2-1,0-1 0,-2-2-1,4 0 2,1-5-2,13-15 1,-19 23-2,19-23 1,0 0-3,-18 14 0,21-1-4,-3-13-8,0 0-20,-17 9 1</inkml:trace>
</inkml:ink>
</file>

<file path=ppt/ink/ink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8:10.223"/>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151-1 5,'0'0'16,"0"0"-2,0 0-3,0 0-2,-15 7-2,15-7-1,0 0-1,0 0-1,0 0 0,0 0 1,0 0-2,0 0 1,-19 9-1,19-9 0,0 0-1,-13 15 1,13-15-2,0 0 1,-15 17-1,15-17 1,-11 16-1,11-16 1,-11 18-1,11-18 1,-9 22-1,9-22 1,-14 26-1,8-11 1,-1 0 0,2 2-1,-1 2 1,3 4-1,0-3 0,-3 1 0,4-1 0,-2 1 0,4-3-1,0 2 1,0-5-1,0 2 1,-2-2 0,2-1 0,0 0 0,0 1 0,0-2 0,2 1 0,-2 0-1,0-14 1,6 26-1,-6-26 0,12 21 1,-12-21-1,12 20 0,-12-20 0,15 22 0,-15-22 0,17 22 0,-17-22 1,17 21-1,-17-21 0,21 24 1,-21-24-1,23 26 0,-9-15 1,0-4-1,-1 2 0,3-3 1,-3 2-1,1 0 0,0-2 0,3 1 0,-1-1 0,3 0 0,-3 2 1,3-5-1,-1 0 0,-1-4 0,4 1 1,-7-4-1,1 0 1,0-1-1,-1 1 1,1-1-1,1 1 1,-3-4-1,0 5 1,0-5-1,1 1 1,-2-7-1,0 1 0,-1-9 1,1 4-1,-4-3 1,0-2-1,-1-3 0,-1 3 1,-3 2-1,0 1 0,-1 2 0,-1 0 0,-1 1 1,-1 2-1,-2 1 0,1 1 1,-1-4-1,0 2 0,0 0 0,-1 1 0,4 14 1,-6-24-1,6 24 0,-7-28-1,7 28 0,-4-27 1,2 13-1,-1 1 1,3 13 0,-3-25 0,3 25-1,-6-19 2,6 19-1,-6-16 1,6 16-1,0 0 0,-11-18 0,11 18 0,0 0 0,-7-18 0,7 18 1,0 0-1,-8-15 0,8 15 0,0 0 0,-6-18 1,6 18-1,0 0 0,-11-20 0,11 20 0,0 0 1,-7-17-1,7 17 0,0 0 1,-8-13-1,8 13 0,0 0 0,-14-11 1,14 11-1,0 0 0,-16-6 0,16 6 0,0 0 0,-19-8 1,19 8-1,0 0 0,-18-7 0,18 7 0,0 0 0,-20-3 1,20 3-1,-14 0 0,14 0 0,0 0 0,-18 3 0,18-3 0,0 0 1,-14 1-1,14-1 0,0 0 0,-15 5 1,15-5-1,0 0 0,-15 4 0,15-4 0,-14 5 0,14-5 0,-17 4 0,17-4 0,0 0 0,-15 9 0,15-9 0,0 0 0,-15 8 0,15-8 0,-14 11 0,14-11 0,-21 15 0,21-15 0,-25 23 0,13-10-1,-2-2-1,5 4-3,-5-12-6,16 14-17,-2-17-11,0 0 1</inkml:trace>
</inkml:ink>
</file>

<file path=ppt/ink/ink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8:26.630"/>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0 1622 7,'0'0'18,"16"-11"-4,-16 11-4,19-15-2,-19 15-3,18-12 1,-18 12-3,20-9 1,-20 9 0,20-8-1,-20 8 1,21 0-1,-21 0 0,21-1-1,-21 1 1,25-2-1,-25 2-1,27-1 1,-11-1 0,-1 4 0,2-2 0,-1 1-1,-2-1 1,6 3 0,-5-3-1,3 3 1,-2-3 0,2 3-1,14-3 1,-17 0-1,4 2 0,-3-4 0,6 2 0,-1-3 0,5 2 0,-2-4 0,4 1-1,-4-2 1,2 1 0,0-2 0,-1 2 0,-6-1 0,1 1 1,-1 2-2,-1 2 1,3-2 0,-1 3 0,1-3-1,1 0 0,4 0 1,0 0-1,-2-3 0,2-2 0,3 2 1,-2-2-1,-1 2 0,0 0 1,-1 2-1,-2 1 0,3-2 0,-2 3 0,-6 1 1,4-1-1,-1 1 0,-1-1 0,1 1 0,-1-2 0,1 0 0,1 0 0,-4-2 0,0 1 0,4 1 0,-6-3 0,3 1 0,-1 2 0,2-3 0,1 1 0,2 1 0,3-2 0,2 0 0,0-2 0,3 0 0,0-2 0,2 1 0,-1 0 0,-4-4 0,1 6 0,-4-1 1,0 2-1,-4 0 0,1 3 0,-4-2 1,0 2-1,4 0 0,-4 0 1,0-1-1,-1 1 1,6-2-1,-2 1 0,2-2 0,3 0 0,-2-1 1,2 1-1,0 0 0,2-1 0,-4 1 0,-1 0 0,1 1-1,-2-1 1,-1 0 0,-1 1 0,1-1 0,-2 0 0,4 0 0,-4-2 0,3 1 0,-2-1 0,1-1 1,0 0-1,-1 0 0,1 0 0,1 0 0,2 0 0,-2 1 0,0 2-1,1 1 2,-1-1-2,-2 2 1,-2-1 0,-1 1 0,-1-2 0,3 3 0,-1-4 0,0 1 0,2-1 0,-2 2 0,7-1 0,-1 0 0,2 2 0,2 1 0,1-2 0,0 3 0,1-1 0,1 2 0,-1-1 0,-2 2 0,-2-1 0,-1 1 0,0 0 0,-4-2 0,-4 1 0,1-1 0,-4 1 0,-14 1 0,24-3 0,-24 3 0,23-5 0,-23 5 1,22-6-1,-22 6 0,26-12 0,-11 4 1,-3 1-1,2-1 0,0 1 1,1-3-1,-15 10 0,27-13 0,-27 13 0,23-8 0,-23 8 0,23-9 0,-23 9 0,29-11 0,-12 5 0,-2 0 0,5 0 0,1 0-1,-2 0 1,5-1 0,0 0 0,1 1 0,1 0 0,1-1 0,5-1 0,3-1 0,2 0 0,1-2 0,3 1 0,-1-3 1,1 3-1,-3 1 0,-1 1 0,-5 2 0,-2 2 0,-1-1 0,-1 2 0,-2 0 0,-2 0 0,1-2 1,-3 2-1,1-3 0,3-1 0,-3-6 1,0 4-1,0-1 0,-2 1 0,2-1 0,-2 0 0,4-1 0,-2 5 1,-2-3-1,5-2 2,-2 2-2,2-1 1,3-1 0,-4-1 0,2-2 0,2 1-1,-1 0 0,1 0-1,0 2 1,-3 0 0,1 2 0,-4 2 0,1 1 0,-5 1 0,-1 1 0,0-2 0,-2 1 0,0-1 0,1 1 1,-3-2-1,6 1 0,-2 0 0,3-2 0,2 2 0,2-3 0,1-2 0,4 2 0,1-6 0,1 0 0,3-2 0,-3 0 0,4-1 0,-4 1 1,6-1-1,-1 0 0,0 3-1,-2 0 1,1 1 0,-2 0 0,1 4 0,-4-1 0,-6 0 0,1 4 0,-1 1 0,-5 1 0,-1-1 0,0 3 0,1 0 0,1 1 0,-1-2 0,-2-1 0,2 2 1,1-3-1,2 0 0,-3 0 0,4-2 0,-1 2 0,0-1 0,2-1 0,2 2 0,-3 0 0,2 0 0,-1 1 0,-2 1 0,-2 1 0,-1 0 0,-2 1 0,0 2 0,-1 0 0,-3 2 0,0-2 0,-1 1 0,3 1 0,-3-2 0,0 0 0,0 0 0,4 0 0,-2 0 0,2 0 0,1 0 0,1 1 0,1-1 0,-5 2 0,2-1 0,-2 1 0,0-1 0,-15-1 0,23 3-1,-23-3 2,21 5-1,-21-5-1,20 3 1,-20-3 0,22 5 1,-22-5-1,21 4 0,-21-4 0,23 5 0,-23-5 0,18 1 0,-18-1 0,23 2 0,-23-2 0,20 0 0,-20 0 0,20 1 0,-20-1 0,20 0 0,-20 0 0,18 2 0,-18-2 1,18-2-1,-18 2 0,20-4 0,-20 4 0,24-8 0,-24 8 0,28-7 0,-28 7 0,27-8 0,-13 3 0,3 1 0,-17 4 1,24-6-1,-24 6 0,20-6 0,-20 6 0,18-5 0,-18 5 0,13-1 0,-13 1 0,15 0 0,-15 0 0,15 1 0,-15-1 0,17 2 0,-17-2 0,14 1 0,-14-1 0,16 0 0,-16 0 0,0 0 0,0 0 0,0 0 0,0 0 0,0 0-1,0 0 1,0 0 0,0 0-1,0 0 0,0 0-2,0 0-3,14 15-12,-14-15-15,0 0-5,-18-15 0</inkml:trace>
</inkml:ink>
</file>

<file path=ppt/ink/ink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12-12T03:58:28.263"/>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0 0 15,'0'0'16,"0"0"-3,0 0-1,0 0-2,0 0-1,0 0-2,0 0 0,0 0-2,0 0-1,0 0-1,0 0 0,0 0 1,14 6-1,-14-6 0,17 2-1,-17-2 1,20 3-2,-20-3 1,22 3-1,-22-3 0,22 4 0,-22-4 0,21 8-1,-21-8 1,20 7-1,-20-7 0,24 8 1,-24-8-1,14 6 0,-14-6 1,0 0-1,18 12 0,-18-12 0,0 0 1,14 12-1,-14-12 0,0 0 1,14 11-1,-14-11 0,0 0 0,0 0 1,0 0-1,0 0 0,0 0 0,15 8 1,-15-8-1,0 0 0,0 0 1,0 0 0,0 0 0,0 0 1,0 0-1,0 0 0,0 0 0,0 0 1,0 0-2,0 0 1,0 0-1,0 0 0,0 0 0,0 0 0,0 0 0,-6 15 1,6-15-1,0 0 0,-9 15 0,9-15 0,-9 24 0,3-7 0,-7 3 0,7 6 0,-6-2 1,3 3-1,-2 2 0,1-5 0,2-1 0,0-2 0,2-2 1,0-6-1,6-13 0,-6 22 0,6-22-1,-5 13 0,5-13-1,0 18-1,0-18-2,0 26-6,0-26-18,-15 17-8,15-17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B0CA21C-B112-4BD8-B9E9-462888A52112}" type="datetimeFigureOut">
              <a:rPr lang="en-US" smtClean="0"/>
              <a:t>2/3/2020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A80BC8A-3D2D-4399-A152-F8F7638B0202}" type="slidenum">
              <a:rPr lang="en-US" smtClean="0"/>
              <a:t>‹#›</a:t>
            </a:fld>
            <a:endParaRPr lang="en-US"/>
          </a:p>
        </p:txBody>
      </p:sp>
    </p:spTree>
    <p:extLst>
      <p:ext uri="{BB962C8B-B14F-4D97-AF65-F5344CB8AC3E}">
        <p14:creationId xmlns:p14="http://schemas.microsoft.com/office/powerpoint/2010/main" val="11499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a:t>
            </a:fld>
            <a:endParaRPr lang="en-US"/>
          </a:p>
        </p:txBody>
      </p:sp>
    </p:spTree>
    <p:extLst>
      <p:ext uri="{BB962C8B-B14F-4D97-AF65-F5344CB8AC3E}">
        <p14:creationId xmlns:p14="http://schemas.microsoft.com/office/powerpoint/2010/main" val="100618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recent exciting example of domain specific</a:t>
            </a:r>
            <a:r>
              <a:rPr lang="en-US" baseline="0" dirty="0" smtClean="0"/>
              <a:t> synthesis was developed by </a:t>
            </a:r>
            <a:r>
              <a:rPr lang="en-US" baseline="0" dirty="0" err="1" smtClean="0"/>
              <a:t>Gulwani</a:t>
            </a:r>
            <a:r>
              <a:rPr lang="en-US" baseline="0" dirty="0" smtClean="0"/>
              <a:t> for automatically producing Excel macros from examples.  In this slide we see that column A contains a line of text with personal data.  Columns B, C, D, E, and F contain extracted elements of the data in column A, as shown in the first row.  Using the first row, </a:t>
            </a:r>
            <a:r>
              <a:rPr lang="en-US" baseline="0" dirty="0" err="1" smtClean="0"/>
              <a:t>Gulwani’s</a:t>
            </a:r>
            <a:r>
              <a:rPr lang="en-US" baseline="0" dirty="0" smtClean="0"/>
              <a:t> system will synthesize a program that, given data in column A, will produce the data on columns B to E.  As shown in the next slide, this program can then be applied to the remaining rows to produce the desired result.</a:t>
            </a:r>
            <a:endParaRPr lang="en-US" dirty="0"/>
          </a:p>
        </p:txBody>
      </p:sp>
      <p:sp>
        <p:nvSpPr>
          <p:cNvPr id="4" name="Slide Number Placeholder 3"/>
          <p:cNvSpPr>
            <a:spLocks noGrp="1"/>
          </p:cNvSpPr>
          <p:nvPr>
            <p:ph type="sldNum" sz="quarter" idx="10"/>
          </p:nvPr>
        </p:nvSpPr>
        <p:spPr/>
        <p:txBody>
          <a:bodyPr/>
          <a:lstStyle/>
          <a:p>
            <a:pPr>
              <a:defRPr/>
            </a:pPr>
            <a:fld id="{3BE1D89F-7E71-4B67-8585-18F5E4BA1E61}" type="slidenum">
              <a:rPr lang="en-US" smtClean="0"/>
              <a:pPr>
                <a:defRPr/>
              </a:pPr>
              <a:t>14</a:t>
            </a:fld>
            <a:endParaRPr lang="en-US"/>
          </a:p>
        </p:txBody>
      </p:sp>
    </p:spTree>
    <p:extLst>
      <p:ext uri="{BB962C8B-B14F-4D97-AF65-F5344CB8AC3E}">
        <p14:creationId xmlns:p14="http://schemas.microsoft.com/office/powerpoint/2010/main" val="1427788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 of the program</a:t>
            </a:r>
            <a:r>
              <a:rPr lang="en-US" baseline="0" dirty="0" smtClean="0"/>
              <a:t> generated from the first row applied to the remaining rows.</a:t>
            </a:r>
            <a:endParaRPr lang="en-US" dirty="0"/>
          </a:p>
        </p:txBody>
      </p:sp>
      <p:sp>
        <p:nvSpPr>
          <p:cNvPr id="4" name="Slide Number Placeholder 3"/>
          <p:cNvSpPr>
            <a:spLocks noGrp="1"/>
          </p:cNvSpPr>
          <p:nvPr>
            <p:ph type="sldNum" sz="quarter" idx="10"/>
          </p:nvPr>
        </p:nvSpPr>
        <p:spPr/>
        <p:txBody>
          <a:bodyPr/>
          <a:lstStyle/>
          <a:p>
            <a:pPr>
              <a:defRPr/>
            </a:pPr>
            <a:fld id="{3BE1D89F-7E71-4B67-8585-18F5E4BA1E61}" type="slidenum">
              <a:rPr lang="en-US" smtClean="0"/>
              <a:pPr>
                <a:defRPr/>
              </a:pPr>
              <a:t>15</a:t>
            </a:fld>
            <a:endParaRPr lang="en-US"/>
          </a:p>
        </p:txBody>
      </p:sp>
    </p:spTree>
    <p:extLst>
      <p:ext uri="{BB962C8B-B14F-4D97-AF65-F5344CB8AC3E}">
        <p14:creationId xmlns:p14="http://schemas.microsoft.com/office/powerpoint/2010/main" val="820955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1D0FFAA-3468-4AA7-985E-428203FBB15B}" type="slidenum">
              <a:rPr lang="en-US" smtClean="0"/>
              <a:pPr/>
              <a:t>18</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1180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 we have a text notation not a UI yet.</a:t>
            </a:r>
            <a:endParaRPr lang="en-US" dirty="0"/>
          </a:p>
        </p:txBody>
      </p:sp>
      <p:sp>
        <p:nvSpPr>
          <p:cNvPr id="4" name="Slide Number Placeholder 3"/>
          <p:cNvSpPr>
            <a:spLocks noGrp="1"/>
          </p:cNvSpPr>
          <p:nvPr>
            <p:ph type="sldNum" sz="quarter" idx="10"/>
          </p:nvPr>
        </p:nvSpPr>
        <p:spPr/>
        <p:txBody>
          <a:bodyPr/>
          <a:lstStyle/>
          <a:p>
            <a:fld id="{0E6DCE16-B332-400E-9DAA-DBBCD723058F}" type="slidenum">
              <a:rPr lang="en-US" smtClean="0"/>
              <a:pPr/>
              <a:t>22</a:t>
            </a:fld>
            <a:endParaRPr lang="en-US"/>
          </a:p>
        </p:txBody>
      </p:sp>
    </p:spTree>
    <p:extLst>
      <p:ext uri="{BB962C8B-B14F-4D97-AF65-F5344CB8AC3E}">
        <p14:creationId xmlns:p14="http://schemas.microsoft.com/office/powerpoint/2010/main" val="3071024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generates the code as well as the unfold and fold annotations that are useful to verify the synthesized implementation.</a:t>
            </a:r>
            <a:endParaRPr lang="en-US" dirty="0"/>
          </a:p>
        </p:txBody>
      </p:sp>
      <p:sp>
        <p:nvSpPr>
          <p:cNvPr id="4" name="Slide Number Placeholder 3"/>
          <p:cNvSpPr>
            <a:spLocks noGrp="1"/>
          </p:cNvSpPr>
          <p:nvPr>
            <p:ph type="sldNum" sz="quarter" idx="10"/>
          </p:nvPr>
        </p:nvSpPr>
        <p:spPr/>
        <p:txBody>
          <a:bodyPr/>
          <a:lstStyle/>
          <a:p>
            <a:fld id="{0E6DCE16-B332-400E-9DAA-DBBCD723058F}" type="slidenum">
              <a:rPr lang="en-US" smtClean="0"/>
              <a:pPr/>
              <a:t>23</a:t>
            </a:fld>
            <a:endParaRPr lang="en-US"/>
          </a:p>
        </p:txBody>
      </p:sp>
    </p:spTree>
    <p:extLst>
      <p:ext uri="{BB962C8B-B14F-4D97-AF65-F5344CB8AC3E}">
        <p14:creationId xmlns:p14="http://schemas.microsoft.com/office/powerpoint/2010/main" val="3816661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24</a:t>
            </a:fld>
            <a:endParaRPr lang="en-US"/>
          </a:p>
        </p:txBody>
      </p:sp>
    </p:spTree>
    <p:extLst>
      <p:ext uri="{BB962C8B-B14F-4D97-AF65-F5344CB8AC3E}">
        <p14:creationId xmlns:p14="http://schemas.microsoft.com/office/powerpoint/2010/main" val="1151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very impactful</a:t>
            </a:r>
            <a:r>
              <a:rPr lang="en-US" baseline="0" dirty="0" smtClean="0"/>
              <a:t> piece of work during these early stages in this new approach to synthesis was a paper by </a:t>
            </a:r>
            <a:r>
              <a:rPr lang="en-US" baseline="0" dirty="0" err="1" smtClean="0"/>
              <a:t>Susmit</a:t>
            </a:r>
            <a:r>
              <a:rPr lang="en-US" baseline="0" dirty="0" smtClean="0"/>
              <a:t> </a:t>
            </a:r>
            <a:r>
              <a:rPr lang="en-US" baseline="0" dirty="0" err="1" smtClean="0"/>
              <a:t>Jha</a:t>
            </a:r>
            <a:r>
              <a:rPr lang="en-US" baseline="0" dirty="0" smtClean="0"/>
              <a:t>, Sumit Gulwani, Sanjit Seshia and Ashish Tiwari. </a:t>
            </a:r>
          </a:p>
          <a:p>
            <a:endParaRPr lang="en-US" baseline="0" dirty="0" smtClean="0"/>
          </a:p>
          <a:p>
            <a:r>
              <a:rPr lang="en-US" baseline="0" dirty="0" smtClean="0"/>
              <a:t>This paper introduced a number of new ideas at the level of synthesis algorithms, but just as importantly, it pointed to another high-impact application of synthesis. Up to this point, most of us were thinking about synthesis from the perspective of automated programming. How do you get the machine to do the coding for you, but this paper pointed to another application that has proven to be extremely relevant in the context of software engineering: reverse engineering, explaining the behavior of a complex piece of code.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26</a:t>
            </a:fld>
            <a:endParaRPr lang="en-US"/>
          </a:p>
        </p:txBody>
      </p:sp>
    </p:spTree>
    <p:extLst>
      <p:ext uri="{BB962C8B-B14F-4D97-AF65-F5344CB8AC3E}">
        <p14:creationId xmlns:p14="http://schemas.microsoft.com/office/powerpoint/2010/main" val="2641171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Traditionally, when we</a:t>
            </a:r>
            <a:r>
              <a:rPr lang="en-US" baseline="0" dirty="0" smtClean="0"/>
              <a:t> think of synthesis, we think of a user writing a small compact specification, and the synthesizer producing a matching implementation. </a:t>
            </a:r>
          </a:p>
          <a:p>
            <a:endParaRPr lang="en-US" baseline="0" dirty="0" smtClean="0"/>
          </a:p>
          <a:p>
            <a:r>
              <a:rPr lang="en-US" baseline="0" dirty="0" smtClean="0"/>
              <a:t>In this search-based view of synthesis, however, a bigger implementation often implies an exponentially larger search space, so there are strong limitations to the scope of this approach. </a:t>
            </a:r>
          </a:p>
          <a:p>
            <a:endParaRPr lang="en-US" baseline="0" dirty="0" smtClean="0"/>
          </a:p>
        </p:txBody>
      </p:sp>
      <p:sp>
        <p:nvSpPr>
          <p:cNvPr id="4" name="Slide Number Placeholder 3"/>
          <p:cNvSpPr>
            <a:spLocks noGrp="1"/>
          </p:cNvSpPr>
          <p:nvPr>
            <p:ph type="sldNum" sz="quarter" idx="10"/>
          </p:nvPr>
        </p:nvSpPr>
        <p:spPr/>
        <p:txBody>
          <a:bodyPr/>
          <a:lstStyle/>
          <a:p>
            <a:fld id="{9A80BC8A-3D2D-4399-A152-F8F7638B0202}" type="slidenum">
              <a:rPr lang="en-US" smtClean="0"/>
              <a:t>27</a:t>
            </a:fld>
            <a:endParaRPr lang="en-US"/>
          </a:p>
        </p:txBody>
      </p:sp>
    </p:spTree>
    <p:extLst>
      <p:ext uri="{BB962C8B-B14F-4D97-AF65-F5344CB8AC3E}">
        <p14:creationId xmlns:p14="http://schemas.microsoft.com/office/powerpoint/2010/main" val="846051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other hand, there are many situations where the user already has the big complex implementation, and wants to understand it in terms of a small compact specification. </a:t>
            </a:r>
          </a:p>
          <a:p>
            <a:r>
              <a:rPr lang="en-US" baseline="0" dirty="0" smtClean="0"/>
              <a:t>Because the complexity of the process is driven by the size of the search space, this direction can sometimes be much more tractable. </a:t>
            </a:r>
          </a:p>
          <a:p>
            <a:endParaRPr lang="en-US" baseline="0" dirty="0" smtClean="0"/>
          </a:p>
          <a:p>
            <a:r>
              <a:rPr lang="en-US" baseline="0" dirty="0" smtClean="0"/>
              <a:t>This paper used as a motivating example the problem of reverse engineering malware, but as we shall see, this is an idea that has demonstrated significant promise beyond that space.</a:t>
            </a:r>
          </a:p>
        </p:txBody>
      </p:sp>
      <p:sp>
        <p:nvSpPr>
          <p:cNvPr id="4" name="Slide Number Placeholder 3"/>
          <p:cNvSpPr>
            <a:spLocks noGrp="1"/>
          </p:cNvSpPr>
          <p:nvPr>
            <p:ph type="sldNum" sz="quarter" idx="10"/>
          </p:nvPr>
        </p:nvSpPr>
        <p:spPr/>
        <p:txBody>
          <a:bodyPr/>
          <a:lstStyle/>
          <a:p>
            <a:fld id="{9A80BC8A-3D2D-4399-A152-F8F7638B0202}" type="slidenum">
              <a:rPr lang="en-US" smtClean="0"/>
              <a:t>28</a:t>
            </a:fld>
            <a:endParaRPr lang="en-US"/>
          </a:p>
        </p:txBody>
      </p:sp>
    </p:spTree>
    <p:extLst>
      <p:ext uri="{BB962C8B-B14F-4D97-AF65-F5344CB8AC3E}">
        <p14:creationId xmlns:p14="http://schemas.microsoft.com/office/powerpoint/2010/main" val="3442910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bad is</a:t>
            </a:r>
            <a:r>
              <a:rPr lang="en-US" baseline="0" dirty="0" smtClean="0"/>
              <a:t> the situation? Here is an example from a real-world </a:t>
            </a:r>
            <a:r>
              <a:rPr lang="en-US" baseline="0" dirty="0" err="1" smtClean="0"/>
              <a:t>aplication</a:t>
            </a:r>
            <a:endParaRPr lang="en-US" dirty="0" smtClean="0"/>
          </a:p>
          <a:p>
            <a:endParaRPr lang="en-US" baseline="0" dirty="0" smtClean="0"/>
          </a:p>
          <a:p>
            <a:r>
              <a:rPr lang="en-US" baseline="0" dirty="0" smtClean="0"/>
              <a:t>What the </a:t>
            </a:r>
            <a:r>
              <a:rPr lang="en-US" baseline="0" dirty="0" err="1" smtClean="0"/>
              <a:t>dev</a:t>
            </a:r>
            <a:r>
              <a:rPr lang="en-US" baseline="0" dirty="0" smtClean="0"/>
              <a:t> didn’t know is that the first two method calls actually fetch records from the </a:t>
            </a:r>
            <a:r>
              <a:rPr lang="en-US" baseline="0" dirty="0" err="1" smtClean="0"/>
              <a:t>db</a:t>
            </a:r>
            <a:r>
              <a:rPr lang="en-US" baseline="0" dirty="0" smtClean="0"/>
              <a:t>, as a result when the outer loop is executed a query will be sent to the </a:t>
            </a:r>
            <a:r>
              <a:rPr lang="en-US" baseline="0" dirty="0" err="1" smtClean="0"/>
              <a:t>db</a:t>
            </a:r>
            <a:r>
              <a:rPr lang="en-US" baseline="0" dirty="0" smtClean="0"/>
              <a:t>, and likewise for the inner one</a:t>
            </a:r>
          </a:p>
          <a:p>
            <a:r>
              <a:rPr lang="en-US" baseline="0" dirty="0" smtClean="0"/>
              <a:t>To speed things up we could have rewritten this code snippet using a simple SQL query as shown here</a:t>
            </a:r>
            <a:endParaRPr lang="en-US" dirty="0"/>
          </a:p>
        </p:txBody>
      </p:sp>
      <p:sp>
        <p:nvSpPr>
          <p:cNvPr id="4" name="Slide Number Placeholder 3"/>
          <p:cNvSpPr>
            <a:spLocks noGrp="1"/>
          </p:cNvSpPr>
          <p:nvPr>
            <p:ph type="sldNum" sz="quarter" idx="10"/>
          </p:nvPr>
        </p:nvSpPr>
        <p:spPr/>
        <p:txBody>
          <a:bodyPr/>
          <a:lstStyle/>
          <a:p>
            <a:pPr>
              <a:defRPr/>
            </a:pPr>
            <a:fld id="{0919110E-F2C2-6643-948A-1EC8D72E6D97}" type="slidenum">
              <a:rPr lang="en-US" smtClean="0"/>
              <a:pPr>
                <a:defRPr/>
              </a:pPr>
              <a:t>33</a:t>
            </a:fld>
            <a:endParaRPr lang="en-US"/>
          </a:p>
        </p:txBody>
      </p:sp>
    </p:spTree>
    <p:extLst>
      <p:ext uri="{BB962C8B-B14F-4D97-AF65-F5344CB8AC3E}">
        <p14:creationId xmlns:p14="http://schemas.microsoft.com/office/powerpoint/2010/main" val="129886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2</a:t>
            </a:fld>
            <a:endParaRPr lang="en-US"/>
          </a:p>
        </p:txBody>
      </p:sp>
    </p:spTree>
    <p:extLst>
      <p:ext uri="{BB962C8B-B14F-4D97-AF65-F5344CB8AC3E}">
        <p14:creationId xmlns:p14="http://schemas.microsoft.com/office/powerpoint/2010/main" val="3436534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a:t>
            </a:r>
            <a:r>
              <a:rPr lang="en-US" baseline="0" dirty="0" smtClean="0"/>
              <a:t> scales up </a:t>
            </a:r>
            <a:r>
              <a:rPr lang="en-US" baseline="0" dirty="0" err="1" smtClean="0"/>
              <a:t>quadratically</a:t>
            </a:r>
            <a:r>
              <a:rPr lang="en-US" baseline="0" dirty="0" smtClean="0"/>
              <a:t> as database size increases</a:t>
            </a:r>
          </a:p>
          <a:p>
            <a:endParaRPr lang="en-US" baseline="0" dirty="0" smtClean="0"/>
          </a:p>
          <a:p>
            <a:r>
              <a:rPr lang="en-US" baseline="0" dirty="0" smtClean="0"/>
              <a:t>There are more experiments in our paper and I invite you to check them out</a:t>
            </a:r>
            <a:endParaRPr lang="en-US" dirty="0"/>
          </a:p>
        </p:txBody>
      </p:sp>
      <p:sp>
        <p:nvSpPr>
          <p:cNvPr id="4" name="Slide Number Placeholder 3"/>
          <p:cNvSpPr>
            <a:spLocks noGrp="1"/>
          </p:cNvSpPr>
          <p:nvPr>
            <p:ph type="sldNum" sz="quarter" idx="10"/>
          </p:nvPr>
        </p:nvSpPr>
        <p:spPr/>
        <p:txBody>
          <a:bodyPr/>
          <a:lstStyle/>
          <a:p>
            <a:pPr>
              <a:defRPr/>
            </a:pPr>
            <a:fld id="{0919110E-F2C2-6643-948A-1EC8D72E6D97}" type="slidenum">
              <a:rPr lang="en-US" smtClean="0"/>
              <a:pPr>
                <a:defRPr/>
              </a:pPr>
              <a:t>34</a:t>
            </a:fld>
            <a:endParaRPr lang="en-US"/>
          </a:p>
        </p:txBody>
      </p:sp>
    </p:spTree>
    <p:extLst>
      <p:ext uri="{BB962C8B-B14F-4D97-AF65-F5344CB8AC3E}">
        <p14:creationId xmlns:p14="http://schemas.microsoft.com/office/powerpoint/2010/main" val="3847085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35</a:t>
            </a:fld>
            <a:endParaRPr lang="en-US"/>
          </a:p>
        </p:txBody>
      </p:sp>
    </p:spTree>
    <p:extLst>
      <p:ext uri="{BB962C8B-B14F-4D97-AF65-F5344CB8AC3E}">
        <p14:creationId xmlns:p14="http://schemas.microsoft.com/office/powerpoint/2010/main" val="3493230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earlier quote</a:t>
            </a:r>
            <a:r>
              <a:rPr lang="en-US" baseline="0" dirty="0" smtClean="0"/>
              <a:t> by Turing illustrates, the notion of automation has been with us for a very long time. </a:t>
            </a:r>
            <a:endParaRPr lang="en-US" dirty="0" smtClean="0"/>
          </a:p>
          <a:p>
            <a:r>
              <a:rPr lang="en-US" dirty="0" smtClean="0"/>
              <a:t>In fact, when </a:t>
            </a:r>
            <a:r>
              <a:rPr lang="en-US" dirty="0" err="1" smtClean="0"/>
              <a:t>fortran</a:t>
            </a:r>
            <a:r>
              <a:rPr lang="en-US" dirty="0" smtClean="0"/>
              <a:t> first came on the scene back in 1957, it was introduced as an “automatic coding system”</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3</a:t>
            </a:fld>
            <a:endParaRPr lang="en-US"/>
          </a:p>
        </p:txBody>
      </p:sp>
    </p:spTree>
    <p:extLst>
      <p:ext uri="{BB962C8B-B14F-4D97-AF65-F5344CB8AC3E}">
        <p14:creationId xmlns:p14="http://schemas.microsoft.com/office/powerpoint/2010/main" val="354078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sentence in particular</a:t>
            </a:r>
            <a:r>
              <a:rPr lang="en-US" baseline="0" dirty="0" smtClean="0"/>
              <a:t> illustrates the ambition of the Fortran project: </a:t>
            </a:r>
            <a:r>
              <a:rPr lang="en-US" dirty="0" smtClean="0"/>
              <a:t>“to produce as good programs as human coders, but without the errors”. </a:t>
            </a:r>
          </a:p>
          <a:p>
            <a:endParaRPr lang="en-US" dirty="0" smtClean="0"/>
          </a:p>
          <a:p>
            <a:r>
              <a:rPr lang="en-US" dirty="0" smtClean="0"/>
              <a:t>The Fortran project </a:t>
            </a:r>
            <a:r>
              <a:rPr lang="en-US" baseline="0" dirty="0" smtClean="0"/>
              <a:t>was widely successful in “automating those processes that were quite mechanical” and were becoming a drudge. In the ensuing years, the field of compilers, very much born out of the Fortran project, has made great strides in continuing this automation, enabling small teams of programmers to develop systems that 30 years ago would have required small armies of developers. </a:t>
            </a:r>
            <a:endParaRPr lang="en-US" dirty="0" smtClean="0"/>
          </a:p>
          <a:p>
            <a:endParaRPr lang="en-US" dirty="0" smtClean="0"/>
          </a:p>
          <a:p>
            <a:r>
              <a:rPr lang="en-US" dirty="0" smtClean="0"/>
              <a:t>And yet, it’s hard to argue that the problem of automation has been solved.</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9A80BC8A-3D2D-4399-A152-F8F7638B0202}" type="slidenum">
              <a:rPr lang="en-US" smtClean="0"/>
              <a:t>4</a:t>
            </a:fld>
            <a:endParaRPr lang="en-US"/>
          </a:p>
        </p:txBody>
      </p:sp>
    </p:spTree>
    <p:extLst>
      <p:ext uri="{BB962C8B-B14F-4D97-AF65-F5344CB8AC3E}">
        <p14:creationId xmlns:p14="http://schemas.microsoft.com/office/powerpoint/2010/main" val="642714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we intuitively</a:t>
            </a:r>
            <a:r>
              <a:rPr lang="en-US" sz="1200" kern="1200" baseline="0" dirty="0" smtClean="0">
                <a:solidFill>
                  <a:schemeClr val="tx1"/>
                </a:solidFill>
                <a:effectLst/>
                <a:latin typeface="+mn-lt"/>
                <a:ea typeface="+mn-ea"/>
                <a:cs typeface="+mn-cs"/>
              </a:rPr>
              <a:t> think of as synthesis is probably better characterized by the title of this famous paper from 1979.</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Z. Manna, R. Waldinger. IEEE Trans. Soft. Eng., 5(4), July 1979, 294-328</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was</a:t>
            </a:r>
            <a:r>
              <a:rPr lang="en-US" sz="1200" kern="1200" baseline="0" dirty="0" smtClean="0">
                <a:solidFill>
                  <a:schemeClr val="tx1"/>
                </a:solidFill>
                <a:effectLst/>
                <a:latin typeface="+mn-lt"/>
                <a:ea typeface="+mn-ea"/>
                <a:cs typeface="+mn-cs"/>
              </a:rPr>
              <a:t> not the first synthesis paper, but it is credited with creating the field. </a:t>
            </a:r>
          </a:p>
          <a:p>
            <a:r>
              <a:rPr lang="en-US" sz="1200" kern="1200" baseline="0" dirty="0" smtClean="0">
                <a:solidFill>
                  <a:schemeClr val="tx1"/>
                </a:solidFill>
                <a:effectLst/>
                <a:latin typeface="+mn-lt"/>
                <a:ea typeface="+mn-ea"/>
                <a:cs typeface="+mn-cs"/>
              </a:rPr>
              <a:t>A central aspect was that you told the computer “what” you wanted and the system would figure out how to do it.</a:t>
            </a:r>
          </a:p>
          <a:p>
            <a:r>
              <a:rPr lang="en-US" dirty="0" smtClean="0"/>
              <a:t>It</a:t>
            </a:r>
            <a:r>
              <a:rPr lang="en-US" baseline="0" dirty="0" smtClean="0"/>
              <a:t> was too ambitious given the technology of the time. </a:t>
            </a:r>
          </a:p>
        </p:txBody>
      </p:sp>
      <p:sp>
        <p:nvSpPr>
          <p:cNvPr id="4" name="Slide Number Placeholder 3"/>
          <p:cNvSpPr>
            <a:spLocks noGrp="1"/>
          </p:cNvSpPr>
          <p:nvPr>
            <p:ph type="sldNum" sz="quarter" idx="10"/>
          </p:nvPr>
        </p:nvSpPr>
        <p:spPr/>
        <p:txBody>
          <a:bodyPr/>
          <a:lstStyle/>
          <a:p>
            <a:fld id="{9A80BC8A-3D2D-4399-A152-F8F7638B0202}" type="slidenum">
              <a:rPr lang="en-US" smtClean="0"/>
              <a:t>5</a:t>
            </a:fld>
            <a:endParaRPr lang="en-US"/>
          </a:p>
        </p:txBody>
      </p:sp>
    </p:spTree>
    <p:extLst>
      <p:ext uri="{BB962C8B-B14F-4D97-AF65-F5344CB8AC3E}">
        <p14:creationId xmlns:p14="http://schemas.microsoft.com/office/powerpoint/2010/main" val="230219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hubris is best captured by this quote from Allan Perlis from the early eighties. </a:t>
            </a:r>
          </a:p>
          <a:p>
            <a:endParaRPr lang="en-US" dirty="0" smtClean="0"/>
          </a:p>
          <a:p>
            <a:r>
              <a:rPr lang="en-US" dirty="0" smtClean="0"/>
              <a:t>Since then, and in particular in the last 8 years, the technology for synthesis has advanced a lot, but one could argue that Perlis quote is still current. Beyond a certain level of complexity, it is unreasonable to expect a synthesizer to derive</a:t>
            </a:r>
            <a:r>
              <a:rPr lang="en-US" baseline="0" dirty="0" smtClean="0"/>
              <a:t> from scratch algorithms that have taken years to develop by the best minds in our field. </a:t>
            </a:r>
          </a:p>
          <a:p>
            <a:endParaRPr lang="en-US" baseline="0" dirty="0" smtClean="0"/>
          </a:p>
          <a:p>
            <a:r>
              <a:rPr lang="en-US" baseline="0" dirty="0" smtClean="0"/>
              <a:t>In addition to the harness question, there was a second critique to the Dreams=&gt;Programs agenda: dreams don’t make very good specs.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6</a:t>
            </a:fld>
            <a:endParaRPr lang="en-US"/>
          </a:p>
        </p:txBody>
      </p:sp>
    </p:spTree>
    <p:extLst>
      <p:ext uri="{BB962C8B-B14F-4D97-AF65-F5344CB8AC3E}">
        <p14:creationId xmlns:p14="http://schemas.microsoft.com/office/powerpoint/2010/main" val="137727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different view of what is synthesis could be was embodied by a system called the programmer’s assistant. </a:t>
            </a:r>
          </a:p>
          <a:p>
            <a:r>
              <a:rPr lang="en-US" dirty="0" smtClean="0"/>
              <a:t>http://citeseerx.ist.psu.edu/viewdoc/download?doi=10.1.1.131.3917&amp;rep=rep1&amp;type=pdf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http://hdl.handle.net/1721.1/6054</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Apprentice is an active agent in the software process, rather than a passive tool. This provides the programmer with a familiar cooperation model, namely cooperation with an assistant, through which to introduce new kinds of automation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project was heavily</a:t>
            </a:r>
            <a:r>
              <a:rPr lang="en-US" baseline="0" dirty="0" smtClean="0"/>
              <a:t> constrained by the technology of the day, but t</a:t>
            </a:r>
            <a:r>
              <a:rPr lang="en-US" dirty="0" smtClean="0"/>
              <a:t>hroughout the course, we’ll keep coming back to many of the themes pioneered by this project.</a:t>
            </a:r>
          </a:p>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8</a:t>
            </a:fld>
            <a:endParaRPr lang="en-US"/>
          </a:p>
        </p:txBody>
      </p:sp>
    </p:spTree>
    <p:extLst>
      <p:ext uri="{BB962C8B-B14F-4D97-AF65-F5344CB8AC3E}">
        <p14:creationId xmlns:p14="http://schemas.microsoft.com/office/powerpoint/2010/main" val="955587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9</a:t>
            </a:fld>
            <a:endParaRPr lang="en-US"/>
          </a:p>
        </p:txBody>
      </p:sp>
    </p:spTree>
    <p:extLst>
      <p:ext uri="{BB962C8B-B14F-4D97-AF65-F5344CB8AC3E}">
        <p14:creationId xmlns:p14="http://schemas.microsoft.com/office/powerpoint/2010/main" val="805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talk about these different forms of synthesis, we are going to be </a:t>
            </a:r>
            <a:endParaRPr lang="en-US" dirty="0"/>
          </a:p>
        </p:txBody>
      </p:sp>
      <p:sp>
        <p:nvSpPr>
          <p:cNvPr id="4" name="Slide Number Placeholder 3"/>
          <p:cNvSpPr>
            <a:spLocks noGrp="1"/>
          </p:cNvSpPr>
          <p:nvPr>
            <p:ph type="sldNum" sz="quarter" idx="10"/>
          </p:nvPr>
        </p:nvSpPr>
        <p:spPr/>
        <p:txBody>
          <a:bodyPr/>
          <a:lstStyle/>
          <a:p>
            <a:fld id="{9A80BC8A-3D2D-4399-A152-F8F7638B0202}" type="slidenum">
              <a:rPr lang="en-US" smtClean="0"/>
              <a:t>11</a:t>
            </a:fld>
            <a:endParaRPr lang="en-US"/>
          </a:p>
        </p:txBody>
      </p:sp>
    </p:spTree>
    <p:extLst>
      <p:ext uri="{BB962C8B-B14F-4D97-AF65-F5344CB8AC3E}">
        <p14:creationId xmlns:p14="http://schemas.microsoft.com/office/powerpoint/2010/main" val="2101582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7284"/>
            <a:ext cx="9144000" cy="2387600"/>
          </a:xfrm>
        </p:spPr>
        <p:txBody>
          <a:bodyPr anchor="b"/>
          <a:lstStyle>
            <a:lvl1pPr algn="ctr">
              <a:defRPr sz="6000">
                <a:solidFill>
                  <a:schemeClr val="accent1">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397338"/>
            <a:ext cx="9144000" cy="8604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870729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154220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58564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6869903" cy="1325563"/>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92494" y="1825625"/>
            <a:ext cx="9761306" cy="4351338"/>
          </a:xfrm>
        </p:spPr>
        <p:txBody>
          <a:bodyPr/>
          <a:lstStyle>
            <a:lvl1pPr>
              <a:buClr>
                <a:schemeClr val="bg1"/>
              </a:buClr>
              <a:buSzPct val="25000"/>
              <a:defRPr>
                <a:solidFill>
                  <a:schemeClr val="accent4"/>
                </a:solidFill>
              </a:defRPr>
            </a:lvl1pPr>
            <a:lvl2pPr>
              <a:defRPr>
                <a:solidFill>
                  <a:schemeClr val="accent3">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ED6B1FC-33B3-4A41-B046-2D6AAAB3391B}"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cxnSp>
        <p:nvCxnSpPr>
          <p:cNvPr id="8" name="Straight Connector 7"/>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8711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D6B1FC-33B3-4A41-B046-2D6AAAB3391B}" type="datetimeFigureOut">
              <a:rPr lang="en-US" smtClean="0"/>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B656B-1D4C-4693-B2DE-D7EA6C99149D}" type="slidenum">
              <a:rPr lang="en-US" smtClean="0"/>
              <a:t>‹#›</a:t>
            </a:fld>
            <a:endParaRPr lang="en-US"/>
          </a:p>
        </p:txBody>
      </p:sp>
      <p:sp>
        <p:nvSpPr>
          <p:cNvPr id="8" name="Title 1"/>
          <p:cNvSpPr>
            <a:spLocks noGrp="1"/>
          </p:cNvSpPr>
          <p:nvPr>
            <p:ph type="title"/>
          </p:nvPr>
        </p:nvSpPr>
        <p:spPr>
          <a:xfrm>
            <a:off x="54864" y="29189"/>
            <a:ext cx="6867144" cy="1325563"/>
          </a:xfrm>
        </p:spPr>
        <p:txBody>
          <a:bodyPr/>
          <a:lstStyle>
            <a:lvl1pPr>
              <a:defRPr>
                <a:solidFill>
                  <a:schemeClr val="accent4"/>
                </a:solidFill>
              </a:defRPr>
            </a:lvl1pPr>
          </a:lstStyle>
          <a:p>
            <a:r>
              <a:rPr lang="en-US" dirty="0" smtClean="0"/>
              <a:t>Click to edit Master title style</a:t>
            </a:r>
            <a:endParaRPr lang="en-US" dirty="0"/>
          </a:p>
        </p:txBody>
      </p:sp>
      <p:cxnSp>
        <p:nvCxnSpPr>
          <p:cNvPr id="7" name="Straight Connector 6"/>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3104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D6B1FC-33B3-4A41-B046-2D6AAAB3391B}"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418540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D6B1FC-33B3-4A41-B046-2D6AAAB3391B}"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56B-1D4C-4693-B2DE-D7EA6C99149D}" type="slidenum">
              <a:rPr lang="en-US" smtClean="0"/>
              <a:t>‹#›</a:t>
            </a:fld>
            <a:endParaRPr lang="en-US"/>
          </a:p>
        </p:txBody>
      </p:sp>
      <p:sp>
        <p:nvSpPr>
          <p:cNvPr id="8" name="Title 1"/>
          <p:cNvSpPr>
            <a:spLocks noGrp="1"/>
          </p:cNvSpPr>
          <p:nvPr>
            <p:ph type="title"/>
          </p:nvPr>
        </p:nvSpPr>
        <p:spPr>
          <a:xfrm>
            <a:off x="54864" y="29189"/>
            <a:ext cx="6867144" cy="1325563"/>
          </a:xfrm>
        </p:spPr>
        <p:txBody>
          <a:bodyPr/>
          <a:lstStyle>
            <a:lvl1pPr>
              <a:defRPr>
                <a:solidFill>
                  <a:schemeClr val="accent4"/>
                </a:solidFill>
              </a:defRPr>
            </a:lvl1pPr>
          </a:lstStyle>
          <a:p>
            <a:r>
              <a:rPr lang="en-US" dirty="0" smtClean="0"/>
              <a:t>Click to edit Master title style</a:t>
            </a:r>
            <a:endParaRPr lang="en-US" dirty="0"/>
          </a:p>
        </p:txBody>
      </p:sp>
      <p:cxnSp>
        <p:nvCxnSpPr>
          <p:cNvPr id="9" name="Straight Connector 8"/>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50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lvl2pPr>
              <a:defRPr>
                <a:solidFill>
                  <a:schemeClr val="accent3">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2pPr>
              <a:defRPr>
                <a:solidFill>
                  <a:schemeClr val="accent3">
                    <a:lumMod val="7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ED6B1FC-33B3-4A41-B046-2D6AAAB3391B}" type="datetimeFigureOut">
              <a:rPr lang="en-US" smtClean="0"/>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B656B-1D4C-4693-B2DE-D7EA6C99149D}" type="slidenum">
              <a:rPr lang="en-US" smtClean="0"/>
              <a:t>‹#›</a:t>
            </a:fld>
            <a:endParaRPr lang="en-US"/>
          </a:p>
        </p:txBody>
      </p:sp>
      <p:sp>
        <p:nvSpPr>
          <p:cNvPr id="10" name="Title 1"/>
          <p:cNvSpPr>
            <a:spLocks noGrp="1"/>
          </p:cNvSpPr>
          <p:nvPr>
            <p:ph type="title"/>
          </p:nvPr>
        </p:nvSpPr>
        <p:spPr>
          <a:xfrm>
            <a:off x="54864" y="29189"/>
            <a:ext cx="6867144" cy="1325563"/>
          </a:xfrm>
        </p:spPr>
        <p:txBody>
          <a:bodyPr/>
          <a:lstStyle>
            <a:lvl1pPr>
              <a:defRPr>
                <a:solidFill>
                  <a:schemeClr val="accent4"/>
                </a:solidFill>
              </a:defRPr>
            </a:lvl1pPr>
          </a:lstStyle>
          <a:p>
            <a:r>
              <a:rPr lang="en-US" dirty="0" smtClean="0"/>
              <a:t>Click to edit Master title style</a:t>
            </a:r>
            <a:endParaRPr lang="en-US" dirty="0"/>
          </a:p>
        </p:txBody>
      </p:sp>
      <p:cxnSp>
        <p:nvCxnSpPr>
          <p:cNvPr id="11" name="Straight Connector 10"/>
          <p:cNvCxnSpPr/>
          <p:nvPr userDrawn="1"/>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2594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6B1FC-33B3-4A41-B046-2D6AAAB3391B}" type="datetimeFigureOut">
              <a:rPr lang="en-US" smtClean="0"/>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3790345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6B1FC-33B3-4A41-B046-2D6AAAB3391B}"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359553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6B1FC-33B3-4A41-B046-2D6AAAB3391B}"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56B-1D4C-4693-B2DE-D7EA6C99149D}" type="slidenum">
              <a:rPr lang="en-US" smtClean="0"/>
              <a:t>‹#›</a:t>
            </a:fld>
            <a:endParaRPr lang="en-US"/>
          </a:p>
        </p:txBody>
      </p:sp>
    </p:spTree>
    <p:extLst>
      <p:ext uri="{BB962C8B-B14F-4D97-AF65-F5344CB8AC3E}">
        <p14:creationId xmlns:p14="http://schemas.microsoft.com/office/powerpoint/2010/main" val="292838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6B1FC-33B3-4A41-B046-2D6AAAB3391B}" type="datetimeFigureOut">
              <a:rPr lang="en-US" smtClean="0"/>
              <a:t>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B656B-1D4C-4693-B2DE-D7EA6C99149D}" type="slidenum">
              <a:rPr lang="en-US" smtClean="0"/>
              <a:t>‹#›</a:t>
            </a:fld>
            <a:endParaRPr lang="en-US"/>
          </a:p>
        </p:txBody>
      </p:sp>
    </p:spTree>
    <p:extLst>
      <p:ext uri="{BB962C8B-B14F-4D97-AF65-F5344CB8AC3E}">
        <p14:creationId xmlns:p14="http://schemas.microsoft.com/office/powerpoint/2010/main" val="33364325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75" r:id="rId4"/>
    <p:sldLayoutId id="2147483676" r:id="rId5"/>
    <p:sldLayoutId id="2147483677"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buClr>
        <a:buSzPct val="10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gif"/></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72.emf"/><Relationship Id="rId13" Type="http://schemas.openxmlformats.org/officeDocument/2006/relationships/customXml" Target="../ink/ink6.xml"/><Relationship Id="rId18" Type="http://schemas.openxmlformats.org/officeDocument/2006/relationships/image" Target="../media/image33.emf"/><Relationship Id="rId3" Type="http://schemas.openxmlformats.org/officeDocument/2006/relationships/image" Target="../media/image70.emf"/><Relationship Id="rId7" Type="http://schemas.openxmlformats.org/officeDocument/2006/relationships/customXml" Target="../ink/ink3.xml"/><Relationship Id="rId12" Type="http://schemas.openxmlformats.org/officeDocument/2006/relationships/image" Target="../media/image30.emf"/><Relationship Id="rId17" Type="http://schemas.openxmlformats.org/officeDocument/2006/relationships/customXml" Target="../ink/ink8.xml"/><Relationship Id="rId2" Type="http://schemas.openxmlformats.org/officeDocument/2006/relationships/customXml" Target="../ink/ink1.xml"/><Relationship Id="rId16" Type="http://schemas.openxmlformats.org/officeDocument/2006/relationships/image" Target="../media/image32.emf"/><Relationship Id="rId20"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71.emf"/><Relationship Id="rId11" Type="http://schemas.openxmlformats.org/officeDocument/2006/relationships/customXml" Target="../ink/ink5.xml"/><Relationship Id="rId15" Type="http://schemas.openxmlformats.org/officeDocument/2006/relationships/customXml" Target="../ink/ink7.xml"/><Relationship Id="rId10" Type="http://schemas.openxmlformats.org/officeDocument/2006/relationships/image" Target="../media/image29.emf"/><Relationship Id="rId19" Type="http://schemas.openxmlformats.org/officeDocument/2006/relationships/customXml" Target="../ink/ink9.xml"/><Relationship Id="rId4" Type="http://schemas.openxmlformats.org/officeDocument/2006/relationships/customXml" Target="../ink/ink2.xml"/><Relationship Id="rId9" Type="http://schemas.openxmlformats.org/officeDocument/2006/relationships/customXml" Target="../ink/ink4.xml"/><Relationship Id="rId14" Type="http://schemas.openxmlformats.org/officeDocument/2006/relationships/image" Target="../media/image31.emf"/></Relationships>
</file>

<file path=ppt/slides/_rels/slide4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132"/>
          <p:cNvPicPr>
            <a:picLocks noChangeAspect="1"/>
          </p:cNvPicPr>
          <p:nvPr/>
        </p:nvPicPr>
        <p:blipFill>
          <a:blip r:embed="rId3"/>
          <a:stretch>
            <a:fillRect/>
          </a:stretch>
        </p:blipFill>
        <p:spPr>
          <a:xfrm>
            <a:off x="164974" y="1186087"/>
            <a:ext cx="4873483" cy="1108266"/>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9836312" y="4473046"/>
                <a:ext cx="2151743" cy="11079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6600" i="1">
                          <a:latin typeface="Cambria Math" panose="02040503050406030204" pitchFamily="18" charset="0"/>
                        </a:rPr>
                        <m:t>𝜑</m:t>
                      </m:r>
                      <m:d>
                        <m:dPr>
                          <m:ctrlPr>
                            <a:rPr lang="en-US" sz="6600" i="1">
                              <a:latin typeface="Cambria Math" panose="02040503050406030204" pitchFamily="18" charset="0"/>
                            </a:rPr>
                          </m:ctrlPr>
                        </m:dPr>
                        <m:e>
                          <m:r>
                            <a:rPr lang="en-US" sz="6600" i="1">
                              <a:latin typeface="Cambria Math" panose="02040503050406030204" pitchFamily="18" charset="0"/>
                            </a:rPr>
                            <m:t>𝑝</m:t>
                          </m:r>
                        </m:e>
                      </m:d>
                    </m:oMath>
                  </m:oMathPara>
                </a14:m>
                <a:endParaRPr lang="en-US" sz="6600" dirty="0"/>
              </a:p>
            </p:txBody>
          </p:sp>
        </mc:Choice>
        <mc:Fallback xmlns="">
          <p:sp>
            <p:nvSpPr>
              <p:cNvPr id="4" name="TextBox 3"/>
              <p:cNvSpPr txBox="1">
                <a:spLocks noRot="1" noChangeAspect="1" noMove="1" noResize="1" noEditPoints="1" noAdjustHandles="1" noChangeArrowheads="1" noChangeShapeType="1" noTextEdit="1"/>
              </p:cNvSpPr>
              <p:nvPr/>
            </p:nvSpPr>
            <p:spPr>
              <a:xfrm>
                <a:off x="9836312" y="4473046"/>
                <a:ext cx="2151743" cy="110799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77613" y="366443"/>
                <a:ext cx="3449919"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b="0" i="1" dirty="0" smtClean="0">
                          <a:latin typeface="Cambria Math" panose="02040503050406030204" pitchFamily="18" charset="0"/>
                        </a:rPr>
                        <m:t>∃</m:t>
                      </m:r>
                      <m:r>
                        <a:rPr lang="en-US" sz="4000" b="0" i="1" dirty="0" smtClean="0">
                          <a:latin typeface="Cambria Math" panose="02040503050406030204" pitchFamily="18" charset="0"/>
                        </a:rPr>
                        <m:t>𝑐</m:t>
                      </m:r>
                      <m:r>
                        <a:rPr lang="en-US" sz="4000" b="0" i="1" dirty="0" smtClean="0">
                          <a:latin typeface="Cambria Math" panose="02040503050406030204" pitchFamily="18" charset="0"/>
                        </a:rPr>
                        <m:t>∀</m:t>
                      </m:r>
                      <m:r>
                        <a:rPr lang="en-US" sz="4000" b="0" i="1" dirty="0" smtClean="0">
                          <a:latin typeface="Cambria Math" panose="02040503050406030204" pitchFamily="18" charset="0"/>
                        </a:rPr>
                        <m:t>𝑖𝑛</m:t>
                      </m:r>
                      <m:r>
                        <a:rPr lang="en-US" sz="4000" b="0" i="1" dirty="0" smtClean="0">
                          <a:latin typeface="Cambria Math" panose="02040503050406030204" pitchFamily="18" charset="0"/>
                        </a:rPr>
                        <m:t> </m:t>
                      </m:r>
                      <m:r>
                        <a:rPr lang="en-US" sz="4000" b="0" i="1" dirty="0" smtClean="0">
                          <a:latin typeface="Cambria Math" panose="02040503050406030204" pitchFamily="18" charset="0"/>
                        </a:rPr>
                        <m:t>𝑄</m:t>
                      </m:r>
                      <m:r>
                        <a:rPr lang="en-US" sz="4000" b="0" i="1" dirty="0" smtClean="0">
                          <a:latin typeface="Cambria Math" panose="02040503050406030204" pitchFamily="18" charset="0"/>
                        </a:rPr>
                        <m:t>(</m:t>
                      </m:r>
                      <m:r>
                        <a:rPr lang="en-US" sz="4000" b="0" i="1" dirty="0" smtClean="0">
                          <a:latin typeface="Cambria Math" panose="02040503050406030204" pitchFamily="18" charset="0"/>
                        </a:rPr>
                        <m:t>𝑐</m:t>
                      </m:r>
                      <m:r>
                        <a:rPr lang="en-US" sz="4000" b="0" i="1" dirty="0" smtClean="0">
                          <a:latin typeface="Cambria Math" panose="02040503050406030204" pitchFamily="18" charset="0"/>
                        </a:rPr>
                        <m:t>,</m:t>
                      </m:r>
                      <m:r>
                        <a:rPr lang="en-US" sz="4000" b="0" i="1" dirty="0" smtClean="0">
                          <a:latin typeface="Cambria Math" panose="02040503050406030204" pitchFamily="18" charset="0"/>
                        </a:rPr>
                        <m:t>𝑖𝑛</m:t>
                      </m:r>
                      <m:r>
                        <a:rPr lang="en-US" sz="4000" b="0" i="1" dirty="0" smtClean="0">
                          <a:latin typeface="Cambria Math" panose="02040503050406030204" pitchFamily="18" charset="0"/>
                        </a:rPr>
                        <m:t>)</m:t>
                      </m:r>
                    </m:oMath>
                  </m:oMathPara>
                </a14:m>
                <a:endParaRPr lang="en-US" sz="4000" dirty="0"/>
              </a:p>
            </p:txBody>
          </p:sp>
        </mc:Choice>
        <mc:Fallback xmlns="">
          <p:sp>
            <p:nvSpPr>
              <p:cNvPr id="5" name="TextBox 4"/>
              <p:cNvSpPr txBox="1">
                <a:spLocks noRot="1" noChangeAspect="1" noMove="1" noResize="1" noEditPoints="1" noAdjustHandles="1" noChangeArrowheads="1" noChangeShapeType="1" noTextEdit="1"/>
              </p:cNvSpPr>
              <p:nvPr/>
            </p:nvSpPr>
            <p:spPr>
              <a:xfrm>
                <a:off x="577613" y="366443"/>
                <a:ext cx="3449919" cy="707886"/>
              </a:xfrm>
              <a:prstGeom prst="rect">
                <a:avLst/>
              </a:prstGeom>
              <a:blipFill rotWithShape="0">
                <a:blip r:embed="rId5"/>
                <a:stretch>
                  <a:fillRect/>
                </a:stretch>
              </a:blipFill>
            </p:spPr>
            <p:txBody>
              <a:bodyPr/>
              <a:lstStyle/>
              <a:p>
                <a:r>
                  <a:rPr lang="en-US">
                    <a:noFill/>
                  </a:rPr>
                  <a:t> </a:t>
                </a:r>
              </a:p>
            </p:txBody>
          </p:sp>
        </mc:Fallback>
      </mc:AlternateContent>
      <p:pic>
        <p:nvPicPr>
          <p:cNvPr id="104" name="Picture 103"/>
          <p:cNvPicPr>
            <a:picLocks noChangeAspect="1"/>
          </p:cNvPicPr>
          <p:nvPr/>
        </p:nvPicPr>
        <p:blipFill>
          <a:blip r:embed="rId6"/>
          <a:stretch>
            <a:fillRect/>
          </a:stretch>
        </p:blipFill>
        <p:spPr>
          <a:xfrm>
            <a:off x="7038008" y="238984"/>
            <a:ext cx="4824434" cy="1447173"/>
          </a:xfrm>
          <a:prstGeom prst="rect">
            <a:avLst/>
          </a:prstGeom>
        </p:spPr>
      </p:pic>
      <p:pic>
        <p:nvPicPr>
          <p:cNvPr id="105" name="Picture 104"/>
          <p:cNvPicPr>
            <a:picLocks noChangeAspect="1"/>
          </p:cNvPicPr>
          <p:nvPr/>
        </p:nvPicPr>
        <p:blipFill>
          <a:blip r:embed="rId7"/>
          <a:stretch>
            <a:fillRect/>
          </a:stretch>
        </p:blipFill>
        <p:spPr>
          <a:xfrm>
            <a:off x="301336" y="4606275"/>
            <a:ext cx="2894591" cy="2054743"/>
          </a:xfrm>
          <a:prstGeom prst="rect">
            <a:avLst/>
          </a:prstGeom>
        </p:spPr>
      </p:pic>
      <p:pic>
        <p:nvPicPr>
          <p:cNvPr id="128" name="Picture 127"/>
          <p:cNvPicPr>
            <a:picLocks noChangeAspect="1"/>
          </p:cNvPicPr>
          <p:nvPr/>
        </p:nvPicPr>
        <p:blipFill>
          <a:blip r:embed="rId8"/>
          <a:stretch>
            <a:fillRect/>
          </a:stretch>
        </p:blipFill>
        <p:spPr>
          <a:xfrm>
            <a:off x="5015061" y="132532"/>
            <a:ext cx="1650374" cy="2207231"/>
          </a:xfrm>
          <a:prstGeom prst="rect">
            <a:avLst/>
          </a:prstGeom>
        </p:spPr>
      </p:pic>
      <p:pic>
        <p:nvPicPr>
          <p:cNvPr id="129" name="Picture 128"/>
          <p:cNvPicPr>
            <a:picLocks noChangeAspect="1"/>
          </p:cNvPicPr>
          <p:nvPr/>
        </p:nvPicPr>
        <p:blipFill>
          <a:blip r:embed="rId9"/>
          <a:stretch>
            <a:fillRect/>
          </a:stretch>
        </p:blipFill>
        <p:spPr>
          <a:xfrm>
            <a:off x="4214959" y="4359474"/>
            <a:ext cx="3848115" cy="2380791"/>
          </a:xfrm>
          <a:prstGeom prst="rect">
            <a:avLst/>
          </a:prstGeom>
        </p:spPr>
      </p:pic>
      <mc:AlternateContent xmlns:mc="http://schemas.openxmlformats.org/markup-compatibility/2006" xmlns:a14="http://schemas.microsoft.com/office/drawing/2010/main">
        <mc:Choice Requires="a14">
          <p:sp>
            <p:nvSpPr>
              <p:cNvPr id="130" name="TextBox 129"/>
              <p:cNvSpPr txBox="1"/>
              <p:nvPr/>
            </p:nvSpPr>
            <p:spPr>
              <a:xfrm>
                <a:off x="8250110" y="5784522"/>
                <a:ext cx="215398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𝑆𝑘</m:t>
                      </m:r>
                      <m:r>
                        <a:rPr lang="en-US" sz="3600" b="0" i="1" smtClean="0">
                          <a:latin typeface="Cambria Math" panose="02040503050406030204" pitchFamily="18" charset="0"/>
                        </a:rPr>
                        <m:t>[</m:t>
                      </m:r>
                      <m:r>
                        <a:rPr lang="en-US" sz="3600" b="0" i="1" smtClean="0">
                          <a:latin typeface="Cambria Math" panose="02040503050406030204" pitchFamily="18" charset="0"/>
                        </a:rPr>
                        <m:t>𝑐</m:t>
                      </m:r>
                      <m:r>
                        <a:rPr lang="en-US" sz="3600" b="0" i="1" smtClean="0">
                          <a:latin typeface="Cambria Math" panose="02040503050406030204" pitchFamily="18" charset="0"/>
                        </a:rPr>
                        <m:t>](</m:t>
                      </m:r>
                      <m:r>
                        <a:rPr lang="en-US" sz="3600" b="0" i="1" smtClean="0">
                          <a:latin typeface="Cambria Math" panose="02040503050406030204" pitchFamily="18" charset="0"/>
                        </a:rPr>
                        <m:t>𝑖𝑛</m:t>
                      </m:r>
                      <m:r>
                        <a:rPr lang="en-US" sz="3600" b="0" i="1" smtClean="0">
                          <a:latin typeface="Cambria Math" panose="02040503050406030204" pitchFamily="18" charset="0"/>
                        </a:rPr>
                        <m:t>)</m:t>
                      </m:r>
                    </m:oMath>
                  </m:oMathPara>
                </a14:m>
                <a:endParaRPr lang="en-US" sz="3600" dirty="0"/>
              </a:p>
            </p:txBody>
          </p:sp>
        </mc:Choice>
        <mc:Fallback xmlns="">
          <p:sp>
            <p:nvSpPr>
              <p:cNvPr id="130" name="TextBox 129"/>
              <p:cNvSpPr txBox="1">
                <a:spLocks noRot="1" noChangeAspect="1" noMove="1" noResize="1" noEditPoints="1" noAdjustHandles="1" noChangeArrowheads="1" noChangeShapeType="1" noTextEdit="1"/>
              </p:cNvSpPr>
              <p:nvPr/>
            </p:nvSpPr>
            <p:spPr>
              <a:xfrm>
                <a:off x="8250110" y="5784522"/>
                <a:ext cx="2153987" cy="646331"/>
              </a:xfrm>
              <a:prstGeom prst="rect">
                <a:avLst/>
              </a:prstGeom>
              <a:blipFill rotWithShape="0">
                <a:blip r:embed="rId10"/>
                <a:stretch>
                  <a:fillRect/>
                </a:stretch>
              </a:blipFill>
            </p:spPr>
            <p:txBody>
              <a:bodyPr/>
              <a:lstStyle/>
              <a:p>
                <a:r>
                  <a:rPr lang="en-US">
                    <a:noFill/>
                  </a:rPr>
                  <a:t> </a:t>
                </a:r>
              </a:p>
            </p:txBody>
          </p:sp>
        </mc:Fallback>
      </mc:AlternateContent>
      <p:sp>
        <p:nvSpPr>
          <p:cNvPr id="131" name="Rectangle 130"/>
          <p:cNvSpPr/>
          <p:nvPr/>
        </p:nvSpPr>
        <p:spPr>
          <a:xfrm>
            <a:off x="41564" y="52099"/>
            <a:ext cx="12115800" cy="6740121"/>
          </a:xfrm>
          <a:prstGeom prst="rect">
            <a:avLst/>
          </a:prstGeom>
          <a:solidFill>
            <a:srgbClr val="FFFFFF">
              <a:alpha val="65098"/>
            </a:srgb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4" name="Rectangle 133"/>
          <p:cNvSpPr/>
          <p:nvPr/>
        </p:nvSpPr>
        <p:spPr>
          <a:xfrm>
            <a:off x="426949" y="2177305"/>
            <a:ext cx="11561106" cy="2126636"/>
          </a:xfrm>
          <a:prstGeom prst="rect">
            <a:avLst/>
          </a:prstGeom>
          <a:solidFill>
            <a:srgbClr val="FFFFFF">
              <a:alpha val="40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4020" y="1860115"/>
            <a:ext cx="12111780" cy="3195631"/>
          </a:xfrm>
        </p:spPr>
        <p:txBody>
          <a:bodyPr>
            <a:noAutofit/>
          </a:bodyPr>
          <a:lstStyle/>
          <a:p>
            <a:r>
              <a:rPr lang="en-US" sz="7200" dirty="0" smtClean="0">
                <a:latin typeface="Berlin Sans FB" panose="020E0602020502020306" pitchFamily="34" charset="0"/>
              </a:rPr>
              <a:t>Introduction to </a:t>
            </a:r>
            <a:r>
              <a:rPr lang="en-US" sz="7200" dirty="0">
                <a:latin typeface="Berlin Sans FB" panose="020E0602020502020306" pitchFamily="34" charset="0"/>
              </a:rPr>
              <a:t/>
            </a:r>
            <a:br>
              <a:rPr lang="en-US" sz="7200" dirty="0">
                <a:latin typeface="Berlin Sans FB" panose="020E0602020502020306" pitchFamily="34" charset="0"/>
              </a:rPr>
            </a:br>
            <a:r>
              <a:rPr lang="en-US" sz="7200" dirty="0">
                <a:latin typeface="Berlin Sans FB" panose="020E0602020502020306" pitchFamily="34" charset="0"/>
              </a:rPr>
              <a:t>Program Synthesis</a:t>
            </a:r>
            <a:br>
              <a:rPr lang="en-US" sz="7200" dirty="0">
                <a:latin typeface="Berlin Sans FB" panose="020E0602020502020306" pitchFamily="34" charset="0"/>
              </a:rPr>
            </a:br>
            <a:r>
              <a:rPr lang="en-US" sz="7200" dirty="0">
                <a:latin typeface="Berlin Sans FB" panose="020E0602020502020306" pitchFamily="34" charset="0"/>
              </a:rPr>
              <a:t>6.S084/6.887</a:t>
            </a:r>
            <a:endParaRPr lang="en-US" sz="7200" dirty="0">
              <a:latin typeface="Berlin Sans FB" panose="020E0602020502020306" pitchFamily="34" charset="0"/>
            </a:endParaRPr>
          </a:p>
        </p:txBody>
      </p:sp>
    </p:spTree>
    <p:extLst>
      <p:ext uri="{BB962C8B-B14F-4D97-AF65-F5344CB8AC3E}">
        <p14:creationId xmlns:p14="http://schemas.microsoft.com/office/powerpoint/2010/main" val="2267672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Course</a:t>
            </a:r>
            <a:endParaRPr lang="en-US" dirty="0"/>
          </a:p>
        </p:txBody>
      </p:sp>
      <p:sp>
        <p:nvSpPr>
          <p:cNvPr id="3" name="Content Placeholder 2"/>
          <p:cNvSpPr>
            <a:spLocks noGrp="1"/>
          </p:cNvSpPr>
          <p:nvPr>
            <p:ph idx="1"/>
          </p:nvPr>
        </p:nvSpPr>
        <p:spPr/>
        <p:txBody>
          <a:bodyPr>
            <a:normAutofit/>
          </a:bodyPr>
          <a:lstStyle/>
          <a:p>
            <a:r>
              <a:rPr lang="en-US" dirty="0" smtClean="0"/>
              <a:t>Unit 1: Inductive Synthesis</a:t>
            </a:r>
          </a:p>
          <a:p>
            <a:endParaRPr lang="en-US" dirty="0"/>
          </a:p>
          <a:p>
            <a:r>
              <a:rPr lang="en-US" dirty="0"/>
              <a:t>Unit </a:t>
            </a:r>
            <a:r>
              <a:rPr lang="en-US" dirty="0" smtClean="0"/>
              <a:t>2: Functional Synthesis</a:t>
            </a:r>
          </a:p>
          <a:p>
            <a:pPr marL="0" indent="0">
              <a:buNone/>
            </a:pPr>
            <a:endParaRPr lang="en-US" dirty="0"/>
          </a:p>
          <a:p>
            <a:r>
              <a:rPr lang="en-US" dirty="0"/>
              <a:t>Unit 3</a:t>
            </a:r>
            <a:r>
              <a:rPr lang="en-US" dirty="0" smtClean="0"/>
              <a:t>: Quantitative Synthesis</a:t>
            </a:r>
            <a:r>
              <a:rPr lang="en-US" dirty="0"/>
              <a:t> </a:t>
            </a:r>
            <a:r>
              <a:rPr lang="en-US" dirty="0" smtClean="0"/>
              <a:t>and Learning</a:t>
            </a:r>
          </a:p>
        </p:txBody>
      </p:sp>
    </p:spTree>
    <p:extLst>
      <p:ext uri="{BB962C8B-B14F-4D97-AF65-F5344CB8AC3E}">
        <p14:creationId xmlns:p14="http://schemas.microsoft.com/office/powerpoint/2010/main" val="1794652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 for the course</a:t>
            </a:r>
            <a:endParaRPr lang="en-US" dirty="0"/>
          </a:p>
        </p:txBody>
      </p:sp>
      <p:sp>
        <p:nvSpPr>
          <p:cNvPr id="3" name="Content Placeholder 2"/>
          <p:cNvSpPr>
            <a:spLocks noGrp="1"/>
          </p:cNvSpPr>
          <p:nvPr>
            <p:ph idx="1"/>
          </p:nvPr>
        </p:nvSpPr>
        <p:spPr/>
        <p:txBody>
          <a:bodyPr/>
          <a:lstStyle/>
          <a:p>
            <a:r>
              <a:rPr lang="en-US" dirty="0" smtClean="0"/>
              <a:t>How do you tell the system what you want?</a:t>
            </a:r>
          </a:p>
          <a:p>
            <a:pPr lvl="1"/>
            <a:r>
              <a:rPr lang="en-US" dirty="0" smtClean="0"/>
              <a:t>What is the specification formalism</a:t>
            </a:r>
          </a:p>
          <a:p>
            <a:pPr lvl="1"/>
            <a:r>
              <a:rPr lang="en-US" dirty="0" smtClean="0"/>
              <a:t>What is the interaction model</a:t>
            </a:r>
          </a:p>
          <a:p>
            <a:pPr lvl="1"/>
            <a:r>
              <a:rPr lang="en-US" dirty="0" smtClean="0"/>
              <a:t>What happens when there is ambiguity</a:t>
            </a:r>
          </a:p>
          <a:p>
            <a:r>
              <a:rPr lang="en-US" dirty="0" smtClean="0"/>
              <a:t>How do you represent domain knowledge?</a:t>
            </a:r>
          </a:p>
          <a:p>
            <a:pPr lvl="1"/>
            <a:r>
              <a:rPr lang="en-US" dirty="0" smtClean="0"/>
              <a:t>How do you guide the system towards relevant programs</a:t>
            </a:r>
          </a:p>
          <a:p>
            <a:pPr lvl="1"/>
            <a:r>
              <a:rPr lang="en-US" dirty="0" smtClean="0"/>
              <a:t>How can you take advantage of the structure of the</a:t>
            </a:r>
            <a:br>
              <a:rPr lang="en-US" dirty="0" smtClean="0"/>
            </a:br>
            <a:r>
              <a:rPr lang="en-US" dirty="0" smtClean="0"/>
              <a:t>space of programs you care about</a:t>
            </a:r>
          </a:p>
          <a:p>
            <a:r>
              <a:rPr lang="en-US" dirty="0" smtClean="0"/>
              <a:t>How does the system find the program you actually want?</a:t>
            </a:r>
          </a:p>
          <a:p>
            <a:pPr lvl="1"/>
            <a:r>
              <a:rPr lang="en-US" dirty="0" smtClean="0"/>
              <a:t>And how does it know it is the program you want</a:t>
            </a:r>
            <a:endParaRPr lang="en-US" dirty="0"/>
          </a:p>
        </p:txBody>
      </p:sp>
    </p:spTree>
    <p:extLst>
      <p:ext uri="{BB962C8B-B14F-4D97-AF65-F5344CB8AC3E}">
        <p14:creationId xmlns:p14="http://schemas.microsoft.com/office/powerpoint/2010/main" val="3253817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839788" y="2265779"/>
            <a:ext cx="5157787" cy="823912"/>
          </a:xfrm>
        </p:spPr>
        <p:txBody>
          <a:bodyPr/>
          <a:lstStyle/>
          <a:p>
            <a:r>
              <a:rPr lang="en-US" dirty="0" smtClean="0"/>
              <a:t>Traditional Machine Learning</a:t>
            </a:r>
            <a:endParaRPr lang="en-US" dirty="0"/>
          </a:p>
        </p:txBody>
      </p:sp>
      <p:sp>
        <p:nvSpPr>
          <p:cNvPr id="8" name="Content Placeholder 7"/>
          <p:cNvSpPr>
            <a:spLocks noGrp="1"/>
          </p:cNvSpPr>
          <p:nvPr>
            <p:ph sz="half" idx="2"/>
          </p:nvPr>
        </p:nvSpPr>
        <p:spPr>
          <a:xfrm>
            <a:off x="839788" y="3089691"/>
            <a:ext cx="5157787" cy="3684588"/>
          </a:xfrm>
        </p:spPr>
        <p:txBody>
          <a:bodyPr/>
          <a:lstStyle/>
          <a:p>
            <a:pPr>
              <a:buClrTx/>
              <a:buFont typeface="Wingdings" panose="05000000000000000000" pitchFamily="2" charset="2"/>
              <a:buChar char="§"/>
            </a:pPr>
            <a:r>
              <a:rPr lang="en-US" sz="2000" dirty="0" smtClean="0"/>
              <a:t>Learn a function from a set of examples</a:t>
            </a:r>
          </a:p>
          <a:p>
            <a:pPr>
              <a:buClrTx/>
              <a:buFont typeface="Wingdings" panose="05000000000000000000" pitchFamily="2" charset="2"/>
              <a:buChar char="§"/>
            </a:pPr>
            <a:r>
              <a:rPr lang="en-US" sz="2000" dirty="0" smtClean="0"/>
              <a:t>Scalability is very important, algorithms must scale to millions of data points</a:t>
            </a:r>
          </a:p>
          <a:p>
            <a:pPr>
              <a:buClrTx/>
              <a:buFont typeface="Wingdings" panose="05000000000000000000" pitchFamily="2" charset="2"/>
              <a:buChar char="§"/>
            </a:pPr>
            <a:r>
              <a:rPr lang="en-US" sz="2000" dirty="0" smtClean="0"/>
              <a:t>Data is assumed to be noisy; </a:t>
            </a:r>
          </a:p>
          <a:p>
            <a:pPr lvl="1">
              <a:buFont typeface="Wingdings" panose="05000000000000000000" pitchFamily="2" charset="2"/>
              <a:buChar char="§"/>
            </a:pPr>
            <a:r>
              <a:rPr lang="en-US" sz="1600" dirty="0" smtClean="0"/>
              <a:t>need to avoid overfitting</a:t>
            </a:r>
            <a:br>
              <a:rPr lang="en-US" sz="1600" dirty="0" smtClean="0"/>
            </a:br>
            <a:endParaRPr lang="en-US" sz="1600" dirty="0" smtClean="0"/>
          </a:p>
          <a:p>
            <a:pPr>
              <a:buClrTx/>
              <a:buFont typeface="Wingdings" panose="05000000000000000000" pitchFamily="2" charset="2"/>
              <a:buChar char="§"/>
            </a:pPr>
            <a:r>
              <a:rPr lang="en-US" sz="2000" dirty="0" smtClean="0"/>
              <a:t>Space of possible functions is highly stylized</a:t>
            </a:r>
          </a:p>
          <a:p>
            <a:pPr>
              <a:buClrTx/>
              <a:buFont typeface="Wingdings" panose="05000000000000000000" pitchFamily="2" charset="2"/>
              <a:buChar char="§"/>
            </a:pPr>
            <a:r>
              <a:rPr lang="en-US" sz="2000" dirty="0" smtClean="0"/>
              <a:t>Background knowledge incorporated as preprocessing and feature selection</a:t>
            </a:r>
            <a:endParaRPr lang="en-US" sz="2000" dirty="0"/>
          </a:p>
        </p:txBody>
      </p:sp>
      <p:sp>
        <p:nvSpPr>
          <p:cNvPr id="9" name="Text Placeholder 8"/>
          <p:cNvSpPr>
            <a:spLocks noGrp="1"/>
          </p:cNvSpPr>
          <p:nvPr>
            <p:ph type="body" sz="quarter" idx="3"/>
          </p:nvPr>
        </p:nvSpPr>
        <p:spPr>
          <a:xfrm>
            <a:off x="6172200" y="2265779"/>
            <a:ext cx="5183188" cy="823912"/>
          </a:xfrm>
        </p:spPr>
        <p:txBody>
          <a:bodyPr/>
          <a:lstStyle/>
          <a:p>
            <a:r>
              <a:rPr lang="en-US" dirty="0" smtClean="0"/>
              <a:t>Inductive Synthesis</a:t>
            </a:r>
            <a:endParaRPr lang="en-US" dirty="0"/>
          </a:p>
        </p:txBody>
      </p:sp>
      <p:sp>
        <p:nvSpPr>
          <p:cNvPr id="10" name="Content Placeholder 9"/>
          <p:cNvSpPr>
            <a:spLocks noGrp="1"/>
          </p:cNvSpPr>
          <p:nvPr>
            <p:ph sz="quarter" idx="4"/>
          </p:nvPr>
        </p:nvSpPr>
        <p:spPr>
          <a:xfrm>
            <a:off x="6172200" y="3089691"/>
            <a:ext cx="5183188" cy="3684588"/>
          </a:xfrm>
        </p:spPr>
        <p:txBody>
          <a:bodyPr>
            <a:normAutofit/>
          </a:bodyPr>
          <a:lstStyle/>
          <a:p>
            <a:pPr>
              <a:buClrTx/>
              <a:buFont typeface="Wingdings" panose="05000000000000000000" pitchFamily="2" charset="2"/>
              <a:buChar char="§"/>
            </a:pPr>
            <a:r>
              <a:rPr lang="en-US" sz="2000" dirty="0" smtClean="0"/>
              <a:t>Learn a function from a set of examples</a:t>
            </a:r>
          </a:p>
          <a:p>
            <a:pPr>
              <a:buClrTx/>
              <a:buFont typeface="Wingdings" panose="05000000000000000000" pitchFamily="2" charset="2"/>
              <a:buChar char="§"/>
            </a:pPr>
            <a:r>
              <a:rPr lang="en-US" sz="2000" dirty="0" smtClean="0"/>
              <a:t>Scalability is not so important, usually we are dealing with small numbers of examples</a:t>
            </a:r>
          </a:p>
          <a:p>
            <a:pPr>
              <a:buClrTx/>
              <a:buFont typeface="Wingdings" panose="05000000000000000000" pitchFamily="2" charset="2"/>
              <a:buChar char="§"/>
            </a:pPr>
            <a:r>
              <a:rPr lang="en-US" sz="2000" dirty="0" smtClean="0"/>
              <a:t>Data is assumed to be clean</a:t>
            </a:r>
          </a:p>
          <a:p>
            <a:pPr lvl="1">
              <a:buFont typeface="Wingdings" panose="05000000000000000000" pitchFamily="2" charset="2"/>
              <a:buChar char="§"/>
            </a:pPr>
            <a:r>
              <a:rPr lang="en-US" sz="1600" dirty="0" smtClean="0"/>
              <a:t>It’s annoying when user says f(x)=y and the system assumes the user is wrong and decides that f(x)=z</a:t>
            </a:r>
          </a:p>
          <a:p>
            <a:pPr>
              <a:buClrTx/>
              <a:buFont typeface="Wingdings" panose="05000000000000000000" pitchFamily="2" charset="2"/>
              <a:buChar char="§"/>
            </a:pPr>
            <a:r>
              <a:rPr lang="en-US" sz="2000" dirty="0" smtClean="0"/>
              <a:t>Space of possible functions can be arbitrary</a:t>
            </a:r>
          </a:p>
          <a:p>
            <a:pPr>
              <a:buClrTx/>
              <a:buFont typeface="Wingdings" panose="05000000000000000000" pitchFamily="2" charset="2"/>
              <a:buChar char="§"/>
            </a:pPr>
            <a:r>
              <a:rPr lang="en-US" sz="2000" dirty="0" smtClean="0"/>
              <a:t>Background knowledge encoded in the description of the space and in the search itself</a:t>
            </a:r>
            <a:endParaRPr lang="en-US" sz="2000" dirty="0"/>
          </a:p>
        </p:txBody>
      </p:sp>
      <p:sp>
        <p:nvSpPr>
          <p:cNvPr id="2" name="Title 1"/>
          <p:cNvSpPr>
            <a:spLocks noGrp="1"/>
          </p:cNvSpPr>
          <p:nvPr>
            <p:ph type="title"/>
          </p:nvPr>
        </p:nvSpPr>
        <p:spPr/>
        <p:txBody>
          <a:bodyPr/>
          <a:lstStyle/>
          <a:p>
            <a:r>
              <a:rPr lang="en-US" dirty="0" smtClean="0"/>
              <a:t>Unit 1: Inductive Synthesis</a:t>
            </a:r>
            <a:endParaRPr lang="en-US" dirty="0"/>
          </a:p>
        </p:txBody>
      </p:sp>
      <p:sp>
        <p:nvSpPr>
          <p:cNvPr id="11" name="Content Placeholder 2"/>
          <p:cNvSpPr txBox="1">
            <a:spLocks/>
          </p:cNvSpPr>
          <p:nvPr/>
        </p:nvSpPr>
        <p:spPr>
          <a:xfrm>
            <a:off x="839788" y="1255529"/>
            <a:ext cx="9761306" cy="112743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bg1"/>
              </a:buClr>
              <a:buSzPct val="100000"/>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Synthesize a program whose behavior satisfies a set of examples</a:t>
            </a:r>
          </a:p>
          <a:p>
            <a:pPr lvl="1"/>
            <a:r>
              <a:rPr lang="en-US" dirty="0" smtClean="0">
                <a:solidFill>
                  <a:schemeClr val="accent3">
                    <a:lumMod val="75000"/>
                  </a:schemeClr>
                </a:solidFill>
              </a:rPr>
              <a:t>Doesn’t machine learning do that?</a:t>
            </a:r>
            <a:endParaRPr lang="en-US" dirty="0">
              <a:solidFill>
                <a:schemeClr val="accent3">
                  <a:lumMod val="75000"/>
                </a:schemeClr>
              </a:solidFill>
            </a:endParaRPr>
          </a:p>
        </p:txBody>
      </p:sp>
    </p:spTree>
    <p:extLst>
      <p:ext uri="{BB962C8B-B14F-4D97-AF65-F5344CB8AC3E}">
        <p14:creationId xmlns:p14="http://schemas.microsoft.com/office/powerpoint/2010/main" val="2446337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284944" cy="1325563"/>
          </a:xfrm>
        </p:spPr>
        <p:txBody>
          <a:bodyPr>
            <a:normAutofit/>
          </a:bodyPr>
          <a:lstStyle/>
          <a:p>
            <a:r>
              <a:rPr lang="en-US" dirty="0" smtClean="0"/>
              <a:t>Real world application of synthesis</a:t>
            </a:r>
            <a:endParaRPr lang="en-US" sz="5400"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93" y="1826876"/>
            <a:ext cx="4315409" cy="40548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619" y="1826876"/>
            <a:ext cx="6496050" cy="4381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9686" y="2765789"/>
            <a:ext cx="6372225" cy="2152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4769" y="4497739"/>
            <a:ext cx="2524125" cy="828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2960" y="4419441"/>
            <a:ext cx="2762250" cy="1181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82" y="4131027"/>
            <a:ext cx="4152900" cy="733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7229" y="5244203"/>
            <a:ext cx="2333625" cy="60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9644" y="1826876"/>
            <a:ext cx="2714625" cy="800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79718" y="4342177"/>
            <a:ext cx="2028825" cy="1152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7725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473148" cy="1325563"/>
          </a:xfrm>
        </p:spPr>
        <p:txBody>
          <a:bodyPr/>
          <a:lstStyle/>
          <a:p>
            <a:r>
              <a:rPr lang="en-US" dirty="0" err="1" smtClean="0"/>
              <a:t>FlashFill</a:t>
            </a:r>
            <a:r>
              <a:rPr lang="en-US" dirty="0" smtClean="0"/>
              <a:t>: a feature of Excel 2013 </a:t>
            </a:r>
            <a:r>
              <a:rPr lang="en-US" sz="3600" dirty="0" smtClean="0"/>
              <a:t>(</a:t>
            </a:r>
            <a:r>
              <a:rPr lang="en-US" sz="3600" dirty="0" err="1" smtClean="0"/>
              <a:t>Sumit</a:t>
            </a:r>
            <a:r>
              <a:rPr lang="en-US" sz="3600" dirty="0" smtClean="0"/>
              <a:t> </a:t>
            </a:r>
            <a:r>
              <a:rPr lang="en-US" sz="3600" dirty="0" err="1" smtClean="0"/>
              <a:t>Gulwani</a:t>
            </a:r>
            <a:r>
              <a:rPr lang="en-US" sz="3600" dirty="0" smtClean="0"/>
              <a:t> et al.)</a:t>
            </a:r>
            <a:endParaRPr lang="en-US" sz="3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1"/>
            <a:ext cx="9144000" cy="5426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03264" y="1937801"/>
            <a:ext cx="2368597" cy="400110"/>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dirty="0" smtClean="0"/>
              <a:t>Provide one example</a:t>
            </a:r>
            <a:endParaRPr lang="en-US" sz="2000" dirty="0"/>
          </a:p>
        </p:txBody>
      </p:sp>
      <p:cxnSp>
        <p:nvCxnSpPr>
          <p:cNvPr id="5" name="Elbow Connector 4"/>
          <p:cNvCxnSpPr>
            <a:stCxn id="3" idx="3"/>
          </p:cNvCxnSpPr>
          <p:nvPr/>
        </p:nvCxnSpPr>
        <p:spPr>
          <a:xfrm>
            <a:off x="5771861" y="2137856"/>
            <a:ext cx="961999" cy="865736"/>
          </a:xfrm>
          <a:prstGeom prst="bentConnector3">
            <a:avLst>
              <a:gd name="adj1" fmla="val 50000"/>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47000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7533003" cy="1325563"/>
          </a:xfrm>
        </p:spPr>
        <p:txBody>
          <a:bodyPr>
            <a:normAutofit/>
          </a:bodyPr>
          <a:lstStyle/>
          <a:p>
            <a:r>
              <a:rPr lang="en-US" dirty="0" err="1"/>
              <a:t>FlashFill</a:t>
            </a:r>
            <a:r>
              <a:rPr lang="en-US" dirty="0"/>
              <a:t>: a feature of Excel 2013 </a:t>
            </a:r>
            <a:r>
              <a:rPr lang="en-US" sz="3600" dirty="0"/>
              <a:t>(</a:t>
            </a:r>
            <a:r>
              <a:rPr lang="en-US" sz="3600" dirty="0" err="1"/>
              <a:t>Sumit</a:t>
            </a:r>
            <a:r>
              <a:rPr lang="en-US" sz="3600" dirty="0"/>
              <a:t> </a:t>
            </a:r>
            <a:r>
              <a:rPr lang="en-US" sz="3600" dirty="0" err="1"/>
              <a:t>Gulwani</a:t>
            </a:r>
            <a:r>
              <a:rPr lang="en-US" sz="3600" dirty="0"/>
              <a:t> et al.)</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011" y="1351548"/>
            <a:ext cx="9137651" cy="541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03264" y="1937801"/>
            <a:ext cx="6152582" cy="400110"/>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dirty="0" smtClean="0"/>
              <a:t>The synthesizer discovers the program and fills in the rest</a:t>
            </a:r>
            <a:endParaRPr lang="en-US" sz="2000" dirty="0"/>
          </a:p>
        </p:txBody>
      </p:sp>
      <p:cxnSp>
        <p:nvCxnSpPr>
          <p:cNvPr id="6" name="Elbow Connector 5"/>
          <p:cNvCxnSpPr>
            <a:stCxn id="5" idx="3"/>
          </p:cNvCxnSpPr>
          <p:nvPr/>
        </p:nvCxnSpPr>
        <p:spPr>
          <a:xfrm>
            <a:off x="9555846" y="2137856"/>
            <a:ext cx="339052" cy="623511"/>
          </a:xfrm>
          <a:prstGeom prst="bentConnector2">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63204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FlashFill</a:t>
            </a:r>
            <a:r>
              <a:rPr lang="en-US" dirty="0" smtClean="0"/>
              <a:t> Demo</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604242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7384486" cy="1325563"/>
          </a:xfrm>
        </p:spPr>
        <p:txBody>
          <a:bodyPr/>
          <a:lstStyle/>
          <a:p>
            <a:r>
              <a:rPr lang="en-US" dirty="0"/>
              <a:t>Unit 2: </a:t>
            </a:r>
            <a:r>
              <a:rPr lang="en-US" dirty="0" smtClean="0"/>
              <a:t>Functional Synthesis</a:t>
            </a:r>
            <a:endParaRPr lang="en-US" dirty="0"/>
          </a:p>
        </p:txBody>
      </p:sp>
      <p:sp>
        <p:nvSpPr>
          <p:cNvPr id="3" name="Content Placeholder 2"/>
          <p:cNvSpPr>
            <a:spLocks noGrp="1"/>
          </p:cNvSpPr>
          <p:nvPr>
            <p:ph idx="1"/>
          </p:nvPr>
        </p:nvSpPr>
        <p:spPr/>
        <p:txBody>
          <a:bodyPr/>
          <a:lstStyle/>
          <a:p>
            <a:r>
              <a:rPr lang="en-US" dirty="0" smtClean="0"/>
              <a:t>Goal: Synthesize a function that satisfies a specification</a:t>
            </a:r>
          </a:p>
          <a:p>
            <a:pPr lvl="1"/>
            <a:r>
              <a:rPr lang="en-US" dirty="0" smtClean="0"/>
              <a:t>How do we know the specification has been satisfied? Isn’t verification itself already quite hard?</a:t>
            </a:r>
          </a:p>
          <a:p>
            <a:pPr lvl="1"/>
            <a:r>
              <a:rPr lang="en-US" dirty="0" smtClean="0"/>
              <a:t>Can we leverage inductive synthesis machinery for this problem?</a:t>
            </a:r>
          </a:p>
          <a:p>
            <a:pPr lvl="1"/>
            <a:r>
              <a:rPr lang="en-US" dirty="0" smtClean="0"/>
              <a:t>What is the relevant space of functions?</a:t>
            </a:r>
          </a:p>
          <a:p>
            <a:pPr lvl="1"/>
            <a:r>
              <a:rPr lang="en-US" dirty="0" smtClean="0"/>
              <a:t>How do we explore this space efficiently?</a:t>
            </a:r>
            <a:endParaRPr lang="en-US" dirty="0"/>
          </a:p>
        </p:txBody>
      </p:sp>
    </p:spTree>
    <p:extLst>
      <p:ext uri="{BB962C8B-B14F-4D97-AF65-F5344CB8AC3E}">
        <p14:creationId xmlns:p14="http://schemas.microsoft.com/office/powerpoint/2010/main" val="342241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4700" y="29189"/>
            <a:ext cx="8399752" cy="1325563"/>
          </a:xfrm>
        </p:spPr>
        <p:txBody>
          <a:bodyPr>
            <a:normAutofit/>
          </a:bodyPr>
          <a:lstStyle/>
          <a:p>
            <a:r>
              <a:rPr lang="en-US" dirty="0"/>
              <a:t>Example: Least Significant Zero Bit</a:t>
            </a:r>
          </a:p>
        </p:txBody>
      </p:sp>
      <p:sp>
        <p:nvSpPr>
          <p:cNvPr id="13315" name="Rectangle 3"/>
          <p:cNvSpPr>
            <a:spLocks noGrp="1" noChangeArrowheads="1"/>
          </p:cNvSpPr>
          <p:nvPr>
            <p:ph idx="1"/>
          </p:nvPr>
        </p:nvSpPr>
        <p:spPr/>
        <p:txBody>
          <a:bodyPr>
            <a:normAutofit fontScale="92500" lnSpcReduction="10000"/>
          </a:bodyPr>
          <a:lstStyle/>
          <a:p>
            <a:pPr eaLnBrk="1" hangingPunct="1"/>
            <a:r>
              <a:rPr lang="en-US" dirty="0" smtClean="0"/>
              <a:t> </a:t>
            </a:r>
          </a:p>
          <a:p>
            <a:pPr lvl="1" eaLnBrk="1" hangingPunct="1"/>
            <a:r>
              <a:rPr lang="en-US" dirty="0" smtClean="0"/>
              <a:t>0010 0101  </a:t>
            </a:r>
            <a:r>
              <a:rPr lang="en-US" dirty="0" smtClean="0">
                <a:sym typeface="Wingdings" pitchFamily="2" charset="2"/>
              </a:rPr>
              <a:t> 0000 0010</a:t>
            </a:r>
          </a:p>
          <a:p>
            <a:pPr lvl="1" eaLnBrk="1" hangingPunct="1"/>
            <a:endParaRPr lang="en-US" dirty="0" smtClean="0">
              <a:sym typeface="Wingdings" pitchFamily="2" charset="2"/>
            </a:endParaRPr>
          </a:p>
          <a:p>
            <a:pPr lvl="1" eaLnBrk="1" hangingPunct="1"/>
            <a:endParaRPr lang="en-US" dirty="0" smtClean="0">
              <a:sym typeface="Wingdings" pitchFamily="2" charset="2"/>
            </a:endParaRPr>
          </a:p>
          <a:p>
            <a:pPr lvl="1" eaLnBrk="1" hangingPunct="1"/>
            <a:endParaRPr lang="en-US" dirty="0" smtClean="0">
              <a:sym typeface="Wingdings" pitchFamily="2" charset="2"/>
            </a:endParaRPr>
          </a:p>
          <a:p>
            <a:pPr marL="0" indent="0">
              <a:buNone/>
            </a:pPr>
            <a:endParaRPr lang="en-US" sz="2400" dirty="0">
              <a:sym typeface="Wingdings" pitchFamily="2" charset="2"/>
            </a:endParaRPr>
          </a:p>
          <a:p>
            <a:pPr marL="0" indent="0">
              <a:buNone/>
            </a:pPr>
            <a:endParaRPr lang="en-US" sz="2400" dirty="0">
              <a:sym typeface="Wingdings" pitchFamily="2" charset="2"/>
            </a:endParaRPr>
          </a:p>
          <a:p>
            <a:pPr marL="0" indent="0">
              <a:buNone/>
            </a:pPr>
            <a:endParaRPr lang="en-US" sz="2400" dirty="0">
              <a:sym typeface="Wingdings" pitchFamily="2" charset="2"/>
            </a:endParaRPr>
          </a:p>
          <a:p>
            <a:pPr marL="0" indent="0">
              <a:buNone/>
            </a:pPr>
            <a:endParaRPr lang="en-US" sz="1000" dirty="0"/>
          </a:p>
          <a:p>
            <a:pPr eaLnBrk="1" hangingPunct="1"/>
            <a:r>
              <a:rPr lang="en-US" dirty="0" smtClean="0"/>
              <a:t>Trick: </a:t>
            </a:r>
          </a:p>
          <a:p>
            <a:pPr lvl="1" eaLnBrk="1" hangingPunct="1"/>
            <a:r>
              <a:rPr lang="en-US" dirty="0" smtClean="0"/>
              <a:t>Adding 1 to a string of ones turns the next zero to a 1</a:t>
            </a:r>
          </a:p>
          <a:p>
            <a:pPr lvl="1" eaLnBrk="1" hangingPunct="1"/>
            <a:r>
              <a:rPr lang="en-US" dirty="0" smtClean="0"/>
              <a:t>i.e. 000111 + 1 = 001000</a:t>
            </a:r>
          </a:p>
        </p:txBody>
      </p:sp>
      <p:sp>
        <p:nvSpPr>
          <p:cNvPr id="13316" name="Text Box 4"/>
          <p:cNvSpPr txBox="1">
            <a:spLocks noChangeArrowheads="1"/>
          </p:cNvSpPr>
          <p:nvPr/>
        </p:nvSpPr>
        <p:spPr bwMode="auto">
          <a:xfrm>
            <a:off x="2971801" y="2825645"/>
            <a:ext cx="7545655" cy="2139047"/>
          </a:xfrm>
          <a:prstGeom prst="rect">
            <a:avLst/>
          </a:prstGeom>
          <a:noFill/>
          <a:ln w="9525">
            <a:noFill/>
            <a:miter lim="800000"/>
            <a:headEnd/>
            <a:tailEnd/>
          </a:ln>
        </p:spPr>
        <p:txBody>
          <a:bodyPr wrap="none">
            <a:spAutoFit/>
          </a:bodyPr>
          <a:lstStyle/>
          <a:p>
            <a:r>
              <a:rPr lang="en-US" b="1" dirty="0" err="1">
                <a:solidFill>
                  <a:srgbClr val="800000"/>
                </a:solidFill>
                <a:latin typeface="Courier New" pitchFamily="49" charset="0"/>
                <a:cs typeface="Courier New" pitchFamily="49" charset="0"/>
              </a:rPr>
              <a:t>int</a:t>
            </a:r>
            <a:r>
              <a:rPr lang="en-US" dirty="0">
                <a:latin typeface="Courier New" pitchFamily="49" charset="0"/>
                <a:cs typeface="Courier New" pitchFamily="49" charset="0"/>
              </a:rPr>
              <a:t> W = 32;</a:t>
            </a:r>
          </a:p>
          <a:p>
            <a:endParaRPr lang="en-US" sz="700" dirty="0">
              <a:latin typeface="Courier New" pitchFamily="49" charset="0"/>
              <a:cs typeface="Courier New" pitchFamily="49" charset="0"/>
            </a:endParaRPr>
          </a:p>
          <a:p>
            <a:r>
              <a:rPr lang="en-US" b="1" dirty="0">
                <a:solidFill>
                  <a:srgbClr val="800000"/>
                </a:solidFill>
                <a:latin typeface="Courier New" pitchFamily="49" charset="0"/>
                <a:cs typeface="Courier New" pitchFamily="49" charset="0"/>
              </a:rPr>
              <a:t>bit</a:t>
            </a:r>
            <a:r>
              <a:rPr lang="en-US" dirty="0">
                <a:latin typeface="Courier New" pitchFamily="49" charset="0"/>
                <a:cs typeface="Courier New" pitchFamily="49" charset="0"/>
              </a:rPr>
              <a:t>[W] isolate0 (</a:t>
            </a:r>
            <a:r>
              <a:rPr lang="en-US" b="1" dirty="0">
                <a:solidFill>
                  <a:srgbClr val="800000"/>
                </a:solidFill>
                <a:latin typeface="Courier New" pitchFamily="49" charset="0"/>
                <a:cs typeface="Courier New" pitchFamily="49" charset="0"/>
              </a:rPr>
              <a:t>bit</a:t>
            </a:r>
            <a:r>
              <a:rPr lang="en-US" dirty="0">
                <a:latin typeface="Courier New" pitchFamily="49" charset="0"/>
                <a:cs typeface="Courier New" pitchFamily="49" charset="0"/>
              </a:rPr>
              <a:t>[W] x) {      // W: word size</a:t>
            </a:r>
          </a:p>
          <a:p>
            <a:r>
              <a:rPr lang="en-US" b="1" dirty="0">
                <a:solidFill>
                  <a:srgbClr val="800000"/>
                </a:solidFill>
                <a:latin typeface="Courier New" pitchFamily="49" charset="0"/>
                <a:cs typeface="Courier New" pitchFamily="49" charset="0"/>
              </a:rPr>
              <a:t>	bit</a:t>
            </a:r>
            <a:r>
              <a:rPr lang="en-US" dirty="0">
                <a:latin typeface="Courier New" pitchFamily="49" charset="0"/>
                <a:cs typeface="Courier New" pitchFamily="49" charset="0"/>
              </a:rPr>
              <a:t>[W] ret = 0;</a:t>
            </a:r>
          </a:p>
          <a:p>
            <a:r>
              <a:rPr lang="en-US" b="1" dirty="0">
                <a:solidFill>
                  <a:srgbClr val="800000"/>
                </a:solidFill>
                <a:latin typeface="Courier New" pitchFamily="49" charset="0"/>
                <a:cs typeface="Courier New" pitchFamily="49" charset="0"/>
              </a:rPr>
              <a:t>	for</a:t>
            </a:r>
            <a:r>
              <a:rPr lang="en-US" dirty="0">
                <a:latin typeface="Courier New" pitchFamily="49" charset="0"/>
                <a:cs typeface="Courier New" pitchFamily="49" charset="0"/>
              </a:rPr>
              <a:t> (</a:t>
            </a:r>
            <a:r>
              <a:rPr lang="en-US" b="1" dirty="0" err="1">
                <a:solidFill>
                  <a:srgbClr val="800000"/>
                </a:solidFill>
                <a:latin typeface="Courier New" pitchFamily="49" charset="0"/>
                <a:cs typeface="Courier New" pitchFamily="49" charset="0"/>
              </a:rPr>
              <a:t>int</a:t>
            </a:r>
            <a:r>
              <a:rPr lang="en-US" dirty="0">
                <a:latin typeface="Courier New" pitchFamily="49" charset="0"/>
                <a:cs typeface="Courier New" pitchFamily="49" charset="0"/>
              </a:rPr>
              <a:t> i = 0; i &lt; W; i++)  </a:t>
            </a:r>
          </a:p>
          <a:p>
            <a:r>
              <a:rPr lang="en-US" b="1" dirty="0">
                <a:solidFill>
                  <a:srgbClr val="800000"/>
                </a:solidFill>
                <a:latin typeface="Courier New" pitchFamily="49" charset="0"/>
                <a:cs typeface="Courier New" pitchFamily="49" charset="0"/>
              </a:rPr>
              <a:t>		if</a:t>
            </a:r>
            <a:r>
              <a:rPr lang="en-US" dirty="0">
                <a:latin typeface="Courier New" pitchFamily="49" charset="0"/>
                <a:cs typeface="Courier New" pitchFamily="49" charset="0"/>
              </a:rPr>
              <a:t> (!x[i]) { ret[i] = 1; </a:t>
            </a:r>
            <a:r>
              <a:rPr lang="en-US" b="1" dirty="0">
                <a:solidFill>
                  <a:srgbClr val="800000"/>
                </a:solidFill>
                <a:latin typeface="Courier New" pitchFamily="49" charset="0"/>
                <a:cs typeface="Courier New" pitchFamily="49" charset="0"/>
              </a:rPr>
              <a:t>return</a:t>
            </a:r>
            <a:r>
              <a:rPr lang="en-US" dirty="0">
                <a:latin typeface="Courier New" pitchFamily="49" charset="0"/>
                <a:cs typeface="Courier New" pitchFamily="49" charset="0"/>
              </a:rPr>
              <a:t> ret;  } </a:t>
            </a:r>
          </a:p>
          <a:p>
            <a:r>
              <a:rPr lang="en-US" dirty="0">
                <a:latin typeface="Courier New" pitchFamily="49" charset="0"/>
                <a:cs typeface="Courier New" pitchFamily="49" charset="0"/>
              </a:rPr>
              <a:t>}</a:t>
            </a:r>
          </a:p>
          <a:p>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224181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9" y="29189"/>
            <a:ext cx="8264841" cy="1325563"/>
          </a:xfrm>
        </p:spPr>
        <p:txBody>
          <a:bodyPr/>
          <a:lstStyle/>
          <a:p>
            <a:r>
              <a:rPr lang="en-US" dirty="0" smtClean="0"/>
              <a:t>Space of possible implementations</a:t>
            </a:r>
            <a:endParaRPr lang="en-US" dirty="0"/>
          </a:p>
        </p:txBody>
      </p:sp>
      <p:sp>
        <p:nvSpPr>
          <p:cNvPr id="4" name="TextBox 3"/>
          <p:cNvSpPr txBox="1"/>
          <p:nvPr/>
        </p:nvSpPr>
        <p:spPr>
          <a:xfrm>
            <a:off x="1981200" y="1397831"/>
            <a:ext cx="8731878" cy="5147563"/>
          </a:xfrm>
          <a:prstGeom prst="rect">
            <a:avLst/>
          </a:prstGeom>
          <a:noFill/>
        </p:spPr>
        <p:txBody>
          <a:bodyPr wrap="none" rtlCol="0">
            <a:spAutoFit/>
          </a:bodyPr>
          <a:lstStyle/>
          <a:p>
            <a:pPr>
              <a:lnSpc>
                <a:spcPct val="115000"/>
              </a:lnSpc>
            </a:pPr>
            <a:r>
              <a:rPr lang="en-US" b="1" dirty="0">
                <a:solidFill>
                  <a:schemeClr val="accent1">
                    <a:lumMod val="75000"/>
                  </a:schemeClr>
                </a:solidFill>
                <a:latin typeface="Courier New"/>
                <a:ea typeface="Calibri"/>
                <a:cs typeface="Times New Roman"/>
              </a:rPr>
              <a:t>/**</a:t>
            </a:r>
          </a:p>
          <a:p>
            <a:pPr>
              <a:lnSpc>
                <a:spcPct val="115000"/>
              </a:lnSpc>
            </a:pPr>
            <a:r>
              <a:rPr lang="en-US" b="1" dirty="0">
                <a:solidFill>
                  <a:schemeClr val="accent1">
                    <a:lumMod val="75000"/>
                  </a:schemeClr>
                </a:solidFill>
                <a:latin typeface="Courier New"/>
                <a:ea typeface="Calibri"/>
                <a:cs typeface="Times New Roman"/>
              </a:rPr>
              <a:t> * Generate the set of all bit-vector expressions </a:t>
            </a:r>
          </a:p>
          <a:p>
            <a:pPr>
              <a:lnSpc>
                <a:spcPct val="115000"/>
              </a:lnSpc>
            </a:pPr>
            <a:r>
              <a:rPr lang="en-US" b="1" dirty="0">
                <a:solidFill>
                  <a:schemeClr val="accent1">
                    <a:lumMod val="75000"/>
                  </a:schemeClr>
                </a:solidFill>
                <a:latin typeface="Courier New"/>
                <a:ea typeface="Calibri"/>
                <a:cs typeface="Times New Roman"/>
              </a:rPr>
              <a:t> * involving +, &amp;, </a:t>
            </a:r>
            <a:r>
              <a:rPr lang="en-US" b="1" dirty="0" err="1">
                <a:solidFill>
                  <a:schemeClr val="accent1">
                    <a:lumMod val="75000"/>
                  </a:schemeClr>
                </a:solidFill>
                <a:latin typeface="Courier New"/>
                <a:ea typeface="Calibri"/>
                <a:cs typeface="Times New Roman"/>
              </a:rPr>
              <a:t>xor</a:t>
            </a:r>
            <a:r>
              <a:rPr lang="en-US" b="1" dirty="0">
                <a:solidFill>
                  <a:schemeClr val="accent1">
                    <a:lumMod val="75000"/>
                  </a:schemeClr>
                </a:solidFill>
                <a:latin typeface="Courier New"/>
                <a:ea typeface="Calibri"/>
                <a:cs typeface="Times New Roman"/>
              </a:rPr>
              <a:t> and bitwise negation (~).</a:t>
            </a:r>
          </a:p>
          <a:p>
            <a:pPr>
              <a:lnSpc>
                <a:spcPct val="115000"/>
              </a:lnSpc>
            </a:pPr>
            <a:r>
              <a:rPr lang="en-US" b="1" dirty="0">
                <a:solidFill>
                  <a:schemeClr val="accent1">
                    <a:lumMod val="75000"/>
                  </a:schemeClr>
                </a:solidFill>
                <a:latin typeface="Courier New"/>
                <a:ea typeface="Calibri"/>
                <a:cs typeface="Times New Roman"/>
              </a:rPr>
              <a:t> * the </a:t>
            </a:r>
            <a:r>
              <a:rPr lang="en-US" b="1" dirty="0" err="1">
                <a:solidFill>
                  <a:schemeClr val="accent1">
                    <a:lumMod val="75000"/>
                  </a:schemeClr>
                </a:solidFill>
                <a:latin typeface="Courier New"/>
                <a:ea typeface="Calibri"/>
                <a:cs typeface="Times New Roman"/>
              </a:rPr>
              <a:t>bnd</a:t>
            </a:r>
            <a:r>
              <a:rPr lang="en-US" b="1" dirty="0">
                <a:solidFill>
                  <a:schemeClr val="accent1">
                    <a:lumMod val="75000"/>
                  </a:schemeClr>
                </a:solidFill>
                <a:latin typeface="Courier New"/>
                <a:ea typeface="Calibri"/>
                <a:cs typeface="Times New Roman"/>
              </a:rPr>
              <a:t> </a:t>
            </a:r>
            <a:r>
              <a:rPr lang="en-US" b="1" dirty="0" err="1">
                <a:solidFill>
                  <a:schemeClr val="accent1">
                    <a:lumMod val="75000"/>
                  </a:schemeClr>
                </a:solidFill>
                <a:latin typeface="Courier New"/>
                <a:ea typeface="Calibri"/>
                <a:cs typeface="Times New Roman"/>
              </a:rPr>
              <a:t>param</a:t>
            </a:r>
            <a:r>
              <a:rPr lang="en-US" b="1" dirty="0">
                <a:solidFill>
                  <a:schemeClr val="accent1">
                    <a:lumMod val="75000"/>
                  </a:schemeClr>
                </a:solidFill>
                <a:latin typeface="Courier New"/>
                <a:ea typeface="Calibri"/>
                <a:cs typeface="Times New Roman"/>
              </a:rPr>
              <a:t> limits the size of the generated expression.</a:t>
            </a:r>
          </a:p>
          <a:p>
            <a:pPr>
              <a:lnSpc>
                <a:spcPct val="115000"/>
              </a:lnSpc>
            </a:pPr>
            <a:r>
              <a:rPr lang="en-US" b="1" dirty="0">
                <a:solidFill>
                  <a:schemeClr val="accent1">
                    <a:lumMod val="75000"/>
                  </a:schemeClr>
                </a:solidFill>
                <a:latin typeface="Courier New"/>
                <a:ea typeface="Calibri"/>
                <a:cs typeface="Times New Roman"/>
              </a:rPr>
              <a:t> */</a:t>
            </a:r>
          </a:p>
          <a:p>
            <a:pPr>
              <a:lnSpc>
                <a:spcPct val="115000"/>
              </a:lnSpc>
            </a:pPr>
            <a:endParaRPr lang="en-US" b="1" dirty="0">
              <a:solidFill>
                <a:srgbClr val="7F0055"/>
              </a:solidFill>
              <a:latin typeface="Courier New"/>
              <a:ea typeface="Calibri"/>
              <a:cs typeface="Times New Roman"/>
            </a:endParaRPr>
          </a:p>
          <a:p>
            <a:pPr>
              <a:lnSpc>
                <a:spcPct val="115000"/>
              </a:lnSpc>
            </a:pPr>
            <a:r>
              <a:rPr lang="en-US" b="1" dirty="0">
                <a:solidFill>
                  <a:srgbClr val="7F0055"/>
                </a:solidFill>
                <a:latin typeface="Courier New"/>
                <a:ea typeface="Calibri"/>
                <a:cs typeface="Times New Roman"/>
              </a:rPr>
              <a:t>generator</a:t>
            </a:r>
            <a:r>
              <a:rPr lang="en-US" dirty="0">
                <a:solidFill>
                  <a:srgbClr val="7F0055"/>
                </a:solidFill>
                <a:latin typeface="Courier New"/>
                <a:ea typeface="Calibri"/>
                <a:cs typeface="Times New Roman"/>
              </a:rPr>
              <a:t> </a:t>
            </a:r>
            <a:r>
              <a:rPr lang="en-US" b="1" dirty="0">
                <a:solidFill>
                  <a:srgbClr val="7F0055"/>
                </a:solidFill>
                <a:latin typeface="Courier New"/>
                <a:ea typeface="Calibri"/>
                <a:cs typeface="Times New Roman"/>
              </a:rPr>
              <a:t>bit</a:t>
            </a:r>
            <a:r>
              <a:rPr lang="en-US" dirty="0">
                <a:solidFill>
                  <a:srgbClr val="000000"/>
                </a:solidFill>
                <a:latin typeface="Courier New"/>
                <a:ea typeface="Calibri"/>
                <a:cs typeface="Times New Roman"/>
              </a:rPr>
              <a:t>[W] gen(bit[W] x, </a:t>
            </a:r>
            <a:r>
              <a:rPr lang="en-US" b="1" dirty="0" err="1">
                <a:solidFill>
                  <a:srgbClr val="7F0055"/>
                </a:solidFill>
                <a:latin typeface="Courier New"/>
                <a:ea typeface="Calibri"/>
                <a:cs typeface="Times New Roman"/>
              </a:rPr>
              <a:t>int</a:t>
            </a:r>
            <a:r>
              <a:rPr lang="en-US" dirty="0">
                <a:solidFill>
                  <a:srgbClr val="000000"/>
                </a:solidFill>
                <a:latin typeface="Courier New"/>
                <a:ea typeface="Calibri"/>
                <a:cs typeface="Times New Roman"/>
              </a:rPr>
              <a:t> </a:t>
            </a:r>
            <a:r>
              <a:rPr lang="en-US" dirty="0" err="1">
                <a:solidFill>
                  <a:srgbClr val="000000"/>
                </a:solidFill>
                <a:latin typeface="Courier New"/>
                <a:ea typeface="Calibri"/>
                <a:cs typeface="Times New Roman"/>
              </a:rPr>
              <a:t>bnd</a:t>
            </a:r>
            <a:r>
              <a:rPr lang="en-US" dirty="0">
                <a:solidFill>
                  <a:srgbClr val="000000"/>
                </a:solidFill>
                <a:latin typeface="Courier New"/>
                <a:ea typeface="Calibri"/>
                <a:cs typeface="Times New Roman"/>
              </a:rPr>
              <a:t>){</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assert</a:t>
            </a:r>
            <a:r>
              <a:rPr lang="en-US" dirty="0">
                <a:solidFill>
                  <a:srgbClr val="000000"/>
                </a:solidFill>
                <a:latin typeface="Courier New"/>
                <a:ea typeface="Calibri"/>
                <a:cs typeface="Times New Roman"/>
              </a:rPr>
              <a:t> </a:t>
            </a:r>
            <a:r>
              <a:rPr lang="en-US" dirty="0" err="1">
                <a:solidFill>
                  <a:srgbClr val="000000"/>
                </a:solidFill>
                <a:latin typeface="Courier New"/>
                <a:ea typeface="Calibri"/>
                <a:cs typeface="Times New Roman"/>
              </a:rPr>
              <a:t>bnd</a:t>
            </a:r>
            <a:r>
              <a:rPr lang="en-US" dirty="0">
                <a:solidFill>
                  <a:srgbClr val="000000"/>
                </a:solidFill>
                <a:latin typeface="Courier New"/>
                <a:ea typeface="Calibri"/>
                <a:cs typeface="Times New Roman"/>
              </a:rPr>
              <a:t> &gt; 0;</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if</a:t>
            </a: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return</a:t>
            </a:r>
            <a:r>
              <a:rPr lang="en-US" dirty="0">
                <a:solidFill>
                  <a:srgbClr val="000000"/>
                </a:solidFill>
                <a:latin typeface="Courier New"/>
                <a:ea typeface="Calibri"/>
                <a:cs typeface="Times New Roman"/>
              </a:rPr>
              <a:t> x;</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if</a:t>
            </a: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return</a:t>
            </a:r>
            <a:r>
              <a:rPr lang="en-US" dirty="0">
                <a:solidFill>
                  <a:srgbClr val="000000"/>
                </a:solidFill>
                <a:latin typeface="Courier New"/>
                <a:ea typeface="Calibri"/>
                <a:cs typeface="Times New Roman"/>
              </a:rPr>
              <a:t> ??;</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if</a:t>
            </a: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return</a:t>
            </a:r>
            <a:r>
              <a:rPr lang="en-US" dirty="0">
                <a:solidFill>
                  <a:srgbClr val="000000"/>
                </a:solidFill>
                <a:latin typeface="Courier New"/>
                <a:ea typeface="Calibri"/>
                <a:cs typeface="Times New Roman"/>
              </a:rPr>
              <a:t> ~gen(x, bnd-1);</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if</a:t>
            </a:r>
            <a:r>
              <a:rPr lang="en-US" dirty="0">
                <a:solidFill>
                  <a:srgbClr val="000000"/>
                </a:solidFill>
                <a:latin typeface="Courier New"/>
                <a:ea typeface="Calibri"/>
                <a:cs typeface="Times New Roman"/>
              </a:rPr>
              <a:t>(??){</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r>
              <a:rPr lang="en-US" b="1" dirty="0">
                <a:solidFill>
                  <a:srgbClr val="7F0055"/>
                </a:solidFill>
                <a:latin typeface="Courier New"/>
                <a:ea typeface="Calibri"/>
                <a:cs typeface="Times New Roman"/>
              </a:rPr>
              <a:t>return</a:t>
            </a:r>
            <a:r>
              <a:rPr lang="en-US" dirty="0">
                <a:solidFill>
                  <a:srgbClr val="000000"/>
                </a:solidFill>
                <a:latin typeface="Courier New"/>
                <a:ea typeface="Calibri"/>
                <a:cs typeface="Times New Roman"/>
              </a:rPr>
              <a:t> {| gen(x, bnd-1) (+ | &amp; | ^) gen(x, bnd-1) |};</a:t>
            </a:r>
            <a:endParaRPr lang="en-US" sz="1200" dirty="0">
              <a:latin typeface="Calibri"/>
              <a:ea typeface="Calibri"/>
              <a:cs typeface="Times New Roman"/>
            </a:endParaRPr>
          </a:p>
          <a:p>
            <a:pPr>
              <a:lnSpc>
                <a:spcPct val="115000"/>
              </a:lnSpc>
            </a:pPr>
            <a:r>
              <a:rPr lang="en-US" dirty="0">
                <a:solidFill>
                  <a:srgbClr val="000000"/>
                </a:solidFill>
                <a:latin typeface="Courier New"/>
                <a:ea typeface="Calibri"/>
                <a:cs typeface="Times New Roman"/>
              </a:rPr>
              <a:t>    }</a:t>
            </a:r>
            <a:endParaRPr lang="en-US" sz="1200" dirty="0">
              <a:latin typeface="Calibri"/>
              <a:ea typeface="Calibri"/>
              <a:cs typeface="Times New Roman"/>
            </a:endParaRPr>
          </a:p>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rgbClr val="000000"/>
                </a:solidFill>
                <a:latin typeface="Courier New"/>
                <a:ea typeface="Calibri"/>
                <a:cs typeface="Times New Roman"/>
              </a:rPr>
              <a:t>}</a:t>
            </a:r>
            <a:endParaRPr lang="en-US" sz="1200" dirty="0">
              <a:latin typeface="Calibri"/>
              <a:ea typeface="Calibri"/>
              <a:cs typeface="Times New Roman"/>
            </a:endParaRPr>
          </a:p>
          <a:p>
            <a:endParaRPr lang="en-US" dirty="0"/>
          </a:p>
        </p:txBody>
      </p:sp>
    </p:spTree>
    <p:extLst>
      <p:ext uri="{BB962C8B-B14F-4D97-AF65-F5344CB8AC3E}">
        <p14:creationId xmlns:p14="http://schemas.microsoft.com/office/powerpoint/2010/main" val="873849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Lecture 1</a:t>
            </a:r>
            <a:br>
              <a:rPr lang="en-US" dirty="0" smtClean="0"/>
            </a:br>
            <a:r>
              <a:rPr lang="en-US" dirty="0" smtClean="0"/>
              <a:t> Course Overview and Introduction to Synthesis</a:t>
            </a:r>
            <a:endParaRPr lang="en-US" dirty="0"/>
          </a:p>
        </p:txBody>
      </p:sp>
      <p:sp>
        <p:nvSpPr>
          <p:cNvPr id="3" name="Subtitle 2"/>
          <p:cNvSpPr>
            <a:spLocks noGrp="1"/>
          </p:cNvSpPr>
          <p:nvPr>
            <p:ph type="subTitle" idx="1"/>
          </p:nvPr>
        </p:nvSpPr>
        <p:spPr/>
        <p:txBody>
          <a:bodyPr/>
          <a:lstStyle/>
          <a:p>
            <a:r>
              <a:rPr lang="en-US" i="1" dirty="0" smtClean="0">
                <a:solidFill>
                  <a:schemeClr val="tx1">
                    <a:lumMod val="65000"/>
                    <a:lumOff val="35000"/>
                  </a:schemeClr>
                </a:solidFill>
              </a:rPr>
              <a:t>Armando Solar-Lezama</a:t>
            </a:r>
            <a:endParaRPr lang="en-US" dirty="0">
              <a:solidFill>
                <a:schemeClr val="tx1">
                  <a:lumMod val="65000"/>
                  <a:lumOff val="35000"/>
                </a:schemeClr>
              </a:solidFill>
            </a:endParaRPr>
          </a:p>
        </p:txBody>
      </p:sp>
    </p:spTree>
    <p:extLst>
      <p:ext uri="{BB962C8B-B14F-4D97-AF65-F5344CB8AC3E}">
        <p14:creationId xmlns:p14="http://schemas.microsoft.com/office/powerpoint/2010/main" val="3642210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8339792" cy="1325563"/>
          </a:xfrm>
        </p:spPr>
        <p:txBody>
          <a:bodyPr>
            <a:normAutofit/>
          </a:bodyPr>
          <a:lstStyle/>
          <a:p>
            <a:r>
              <a:rPr lang="en-US" dirty="0"/>
              <a:t>Example: Least Significant Zero Bit</a:t>
            </a:r>
          </a:p>
        </p:txBody>
      </p:sp>
      <p:sp>
        <p:nvSpPr>
          <p:cNvPr id="4" name="TextBox 3"/>
          <p:cNvSpPr txBox="1"/>
          <p:nvPr/>
        </p:nvSpPr>
        <p:spPr>
          <a:xfrm>
            <a:off x="2286001" y="1954307"/>
            <a:ext cx="7713971" cy="3323987"/>
          </a:xfrm>
          <a:prstGeom prst="rect">
            <a:avLst/>
          </a:prstGeom>
          <a:noFill/>
        </p:spPr>
        <p:txBody>
          <a:bodyPr wrap="none" rtlCol="0">
            <a:spAutoFit/>
          </a:bodyPr>
          <a:lstStyle/>
          <a:p>
            <a:r>
              <a:rPr lang="en-US" sz="1600" b="1" dirty="0">
                <a:solidFill>
                  <a:srgbClr val="7F0055"/>
                </a:solidFill>
                <a:latin typeface="Courier New"/>
              </a:rPr>
              <a:t>generator</a:t>
            </a:r>
            <a:r>
              <a:rPr lang="en-US" sz="1600" dirty="0">
                <a:solidFill>
                  <a:srgbClr val="000000"/>
                </a:solidFill>
                <a:latin typeface="Courier New"/>
              </a:rPr>
              <a:t> bit[W] gen(bit[W] x, </a:t>
            </a:r>
            <a:r>
              <a:rPr lang="en-US" sz="1600" b="1" dirty="0" err="1">
                <a:solidFill>
                  <a:srgbClr val="7F0055"/>
                </a:solidFill>
                <a:latin typeface="Courier New"/>
              </a:rPr>
              <a:t>int</a:t>
            </a:r>
            <a:r>
              <a:rPr lang="en-US" sz="1600" b="1" dirty="0">
                <a:solidFill>
                  <a:srgbClr val="000000"/>
                </a:solidFill>
                <a:latin typeface="Courier New"/>
              </a:rPr>
              <a:t> </a:t>
            </a:r>
            <a:r>
              <a:rPr lang="en-US" sz="1600" dirty="0" err="1">
                <a:solidFill>
                  <a:srgbClr val="000000"/>
                </a:solidFill>
                <a:latin typeface="Courier New"/>
              </a:rPr>
              <a:t>bnd</a:t>
            </a:r>
            <a:r>
              <a:rPr lang="en-US" sz="1600" dirty="0">
                <a:solidFill>
                  <a:srgbClr val="000000"/>
                </a:solidFill>
                <a:latin typeface="Courier New"/>
              </a:rPr>
              <a:t>){</a:t>
            </a:r>
          </a:p>
          <a:p>
            <a:r>
              <a:rPr lang="en-US" sz="1600" dirty="0">
                <a:solidFill>
                  <a:srgbClr val="000000"/>
                </a:solidFill>
                <a:latin typeface="Courier New"/>
              </a:rPr>
              <a:t>    </a:t>
            </a:r>
            <a:r>
              <a:rPr lang="en-US" sz="1600" b="1" dirty="0">
                <a:solidFill>
                  <a:srgbClr val="7F0055"/>
                </a:solidFill>
                <a:latin typeface="Courier New"/>
              </a:rPr>
              <a:t>assert</a:t>
            </a:r>
            <a:r>
              <a:rPr lang="en-US" sz="1600" b="1" dirty="0">
                <a:solidFill>
                  <a:srgbClr val="000000"/>
                </a:solidFill>
                <a:latin typeface="Courier New"/>
              </a:rPr>
              <a:t> </a:t>
            </a:r>
            <a:r>
              <a:rPr lang="en-US" sz="1600" b="1" dirty="0" err="1">
                <a:solidFill>
                  <a:srgbClr val="000000"/>
                </a:solidFill>
                <a:latin typeface="Courier New"/>
              </a:rPr>
              <a:t>bnd</a:t>
            </a:r>
            <a:r>
              <a:rPr lang="en-US" sz="1600" b="1" dirty="0">
                <a:solidFill>
                  <a:srgbClr val="000000"/>
                </a:solidFill>
                <a:latin typeface="Courier New"/>
              </a:rPr>
              <a:t> &gt; 0;</a:t>
            </a:r>
          </a:p>
          <a:p>
            <a:r>
              <a:rPr lang="en-US" sz="1600" dirty="0">
                <a:solidFill>
                  <a:srgbClr val="000000"/>
                </a:solidFill>
                <a:latin typeface="Courier New"/>
              </a:rPr>
              <a:t>    </a:t>
            </a:r>
            <a:r>
              <a:rPr lang="en-US" sz="1600" b="1" dirty="0">
                <a:solidFill>
                  <a:srgbClr val="7F0055"/>
                </a:solidFill>
                <a:latin typeface="Courier New"/>
              </a:rPr>
              <a:t>if</a:t>
            </a:r>
            <a:r>
              <a:rPr lang="en-US" sz="1600" b="1" dirty="0">
                <a:solidFill>
                  <a:srgbClr val="000000"/>
                </a:solidFill>
                <a:latin typeface="Courier New"/>
              </a:rPr>
              <a:t>(??) </a:t>
            </a:r>
            <a:r>
              <a:rPr lang="en-US" sz="1600" b="1" dirty="0">
                <a:solidFill>
                  <a:srgbClr val="7F0055"/>
                </a:solidFill>
                <a:latin typeface="Courier New"/>
              </a:rPr>
              <a:t>return</a:t>
            </a:r>
            <a:r>
              <a:rPr lang="en-US" sz="1600" b="1" dirty="0">
                <a:solidFill>
                  <a:srgbClr val="000000"/>
                </a:solidFill>
                <a:latin typeface="Courier New"/>
              </a:rPr>
              <a:t> x;</a:t>
            </a:r>
          </a:p>
          <a:p>
            <a:r>
              <a:rPr lang="en-US" sz="1600" dirty="0">
                <a:solidFill>
                  <a:srgbClr val="000000"/>
                </a:solidFill>
                <a:latin typeface="Courier New"/>
              </a:rPr>
              <a:t>    </a:t>
            </a:r>
            <a:r>
              <a:rPr lang="en-US" sz="1600" b="1" dirty="0">
                <a:solidFill>
                  <a:srgbClr val="7F0055"/>
                </a:solidFill>
                <a:latin typeface="Courier New"/>
              </a:rPr>
              <a:t>if</a:t>
            </a:r>
            <a:r>
              <a:rPr lang="en-US" sz="1600" b="1" dirty="0">
                <a:solidFill>
                  <a:srgbClr val="000000"/>
                </a:solidFill>
                <a:latin typeface="Courier New"/>
              </a:rPr>
              <a:t>(??) </a:t>
            </a:r>
            <a:r>
              <a:rPr lang="en-US" sz="1600" b="1" dirty="0">
                <a:solidFill>
                  <a:srgbClr val="7F0055"/>
                </a:solidFill>
                <a:latin typeface="Courier New"/>
              </a:rPr>
              <a:t>return</a:t>
            </a:r>
            <a:r>
              <a:rPr lang="en-US" sz="1600" b="1" dirty="0">
                <a:solidFill>
                  <a:srgbClr val="000000"/>
                </a:solidFill>
                <a:latin typeface="Courier New"/>
              </a:rPr>
              <a:t> ??;</a:t>
            </a:r>
          </a:p>
          <a:p>
            <a:r>
              <a:rPr lang="en-US" sz="1600" dirty="0">
                <a:solidFill>
                  <a:srgbClr val="000000"/>
                </a:solidFill>
                <a:latin typeface="Courier New"/>
              </a:rPr>
              <a:t>    </a:t>
            </a:r>
            <a:r>
              <a:rPr lang="en-US" sz="1600" b="1" dirty="0">
                <a:solidFill>
                  <a:srgbClr val="7F0055"/>
                </a:solidFill>
                <a:latin typeface="Courier New"/>
              </a:rPr>
              <a:t>if</a:t>
            </a:r>
            <a:r>
              <a:rPr lang="en-US" sz="1600" b="1" dirty="0">
                <a:solidFill>
                  <a:srgbClr val="000000"/>
                </a:solidFill>
                <a:latin typeface="Courier New"/>
              </a:rPr>
              <a:t>(??) </a:t>
            </a:r>
            <a:r>
              <a:rPr lang="en-US" sz="1600" b="1" dirty="0">
                <a:solidFill>
                  <a:srgbClr val="7F0055"/>
                </a:solidFill>
                <a:latin typeface="Courier New"/>
              </a:rPr>
              <a:t>return</a:t>
            </a:r>
            <a:r>
              <a:rPr lang="en-US" sz="1600" b="1" dirty="0">
                <a:solidFill>
                  <a:srgbClr val="000000"/>
                </a:solidFill>
                <a:latin typeface="Courier New"/>
              </a:rPr>
              <a:t> ~gen(x, bnd-1);</a:t>
            </a:r>
          </a:p>
          <a:p>
            <a:r>
              <a:rPr lang="en-US" sz="1600" dirty="0">
                <a:solidFill>
                  <a:srgbClr val="000000"/>
                </a:solidFill>
                <a:latin typeface="Courier New"/>
              </a:rPr>
              <a:t>    </a:t>
            </a:r>
            <a:r>
              <a:rPr lang="en-US" sz="1600" b="1" dirty="0">
                <a:solidFill>
                  <a:srgbClr val="7F0055"/>
                </a:solidFill>
                <a:latin typeface="Courier New"/>
              </a:rPr>
              <a:t>if</a:t>
            </a:r>
            <a:r>
              <a:rPr lang="en-US" sz="1600" b="1" dirty="0">
                <a:solidFill>
                  <a:srgbClr val="000000"/>
                </a:solidFill>
                <a:latin typeface="Courier New"/>
              </a:rPr>
              <a:t>(??)</a:t>
            </a:r>
            <a:r>
              <a:rPr lang="en-US" sz="1600" dirty="0">
                <a:solidFill>
                  <a:srgbClr val="000000"/>
                </a:solidFill>
                <a:latin typeface="Courier New"/>
              </a:rPr>
              <a:t>{</a:t>
            </a:r>
          </a:p>
          <a:p>
            <a:r>
              <a:rPr lang="en-US" sz="1600" dirty="0">
                <a:solidFill>
                  <a:srgbClr val="000000"/>
                </a:solidFill>
                <a:latin typeface="Courier New"/>
              </a:rPr>
              <a:t>        </a:t>
            </a:r>
            <a:r>
              <a:rPr lang="en-US" sz="1600" b="1" dirty="0">
                <a:solidFill>
                  <a:srgbClr val="7F0055"/>
                </a:solidFill>
                <a:latin typeface="Courier New"/>
              </a:rPr>
              <a:t>return</a:t>
            </a:r>
            <a:r>
              <a:rPr lang="en-US" sz="1600" b="1" dirty="0">
                <a:solidFill>
                  <a:srgbClr val="000000"/>
                </a:solidFill>
                <a:latin typeface="Courier New"/>
              </a:rPr>
              <a:t> {| gen(x, bnd-1) (+ | &amp; | ^) gen(x, bnd-1) |};</a:t>
            </a:r>
          </a:p>
          <a:p>
            <a:r>
              <a:rPr lang="en-US" sz="1600" dirty="0">
                <a:solidFill>
                  <a:srgbClr val="000000"/>
                </a:solidFill>
                <a:latin typeface="Courier New"/>
              </a:rPr>
              <a:t>    }</a:t>
            </a:r>
          </a:p>
          <a:p>
            <a:r>
              <a:rPr lang="en-US" sz="1600" dirty="0">
                <a:solidFill>
                  <a:srgbClr val="000000"/>
                </a:solidFill>
                <a:latin typeface="Courier New"/>
              </a:rPr>
              <a:t>}</a:t>
            </a:r>
          </a:p>
          <a:p>
            <a:endParaRPr lang="en-US" sz="1600" dirty="0">
              <a:latin typeface="Courier New"/>
            </a:endParaRPr>
          </a:p>
          <a:p>
            <a:r>
              <a:rPr lang="en-US" sz="1600" dirty="0">
                <a:solidFill>
                  <a:srgbClr val="000000"/>
                </a:solidFill>
                <a:latin typeface="Courier New"/>
              </a:rPr>
              <a:t>bit[W] isolate0sk (bit[W] x)  </a:t>
            </a:r>
            <a:r>
              <a:rPr lang="en-US" sz="1600" b="1" dirty="0">
                <a:solidFill>
                  <a:srgbClr val="7F0055"/>
                </a:solidFill>
                <a:latin typeface="Courier New"/>
              </a:rPr>
              <a:t>implements</a:t>
            </a:r>
            <a:r>
              <a:rPr lang="en-US" sz="1600" b="1" dirty="0">
                <a:solidFill>
                  <a:srgbClr val="000000"/>
                </a:solidFill>
                <a:latin typeface="Courier New"/>
              </a:rPr>
              <a:t> </a:t>
            </a:r>
            <a:r>
              <a:rPr lang="en-US" sz="1600" dirty="0">
                <a:solidFill>
                  <a:srgbClr val="000000"/>
                </a:solidFill>
                <a:latin typeface="Courier New"/>
              </a:rPr>
              <a:t>isolate0 {</a:t>
            </a:r>
          </a:p>
          <a:p>
            <a:r>
              <a:rPr lang="en-US" sz="1600" b="1" dirty="0">
                <a:solidFill>
                  <a:srgbClr val="7F0055"/>
                </a:solidFill>
                <a:latin typeface="Courier New"/>
              </a:rPr>
              <a:t>     return</a:t>
            </a:r>
            <a:r>
              <a:rPr lang="en-US" sz="1600" b="1" dirty="0">
                <a:solidFill>
                  <a:srgbClr val="000000"/>
                </a:solidFill>
                <a:latin typeface="Courier New"/>
              </a:rPr>
              <a:t> gen(x, 3);</a:t>
            </a:r>
          </a:p>
          <a:p>
            <a:r>
              <a:rPr lang="en-US" sz="1600" dirty="0">
                <a:solidFill>
                  <a:srgbClr val="000000"/>
                </a:solidFill>
                <a:latin typeface="Courier New"/>
              </a:rPr>
              <a:t>}</a:t>
            </a:r>
            <a:endParaRPr lang="en-US" sz="1600" dirty="0"/>
          </a:p>
        </p:txBody>
      </p:sp>
    </p:spTree>
    <p:extLst>
      <p:ext uri="{BB962C8B-B14F-4D97-AF65-F5344CB8AC3E}">
        <p14:creationId xmlns:p14="http://schemas.microsoft.com/office/powerpoint/2010/main" val="3580005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 Demo</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767863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Storyboard Programming</a:t>
            </a:r>
            <a:endParaRPr lang="en-US" dirty="0"/>
          </a:p>
        </p:txBody>
      </p:sp>
      <p:grpSp>
        <p:nvGrpSpPr>
          <p:cNvPr id="119" name="Group 118"/>
          <p:cNvGrpSpPr/>
          <p:nvPr/>
        </p:nvGrpSpPr>
        <p:grpSpPr>
          <a:xfrm>
            <a:off x="1676400" y="1393454"/>
            <a:ext cx="8821244" cy="2187946"/>
            <a:chOff x="152400" y="1393454"/>
            <a:chExt cx="8821244" cy="2187946"/>
          </a:xfrm>
        </p:grpSpPr>
        <p:grpSp>
          <p:nvGrpSpPr>
            <p:cNvPr id="43" name="Group 42"/>
            <p:cNvGrpSpPr/>
            <p:nvPr/>
          </p:nvGrpSpPr>
          <p:grpSpPr>
            <a:xfrm>
              <a:off x="571138" y="1447800"/>
              <a:ext cx="3200389" cy="1938438"/>
              <a:chOff x="3055620" y="1447800"/>
              <a:chExt cx="3200389" cy="1938438"/>
            </a:xfrm>
          </p:grpSpPr>
          <p:sp>
            <p:nvSpPr>
              <p:cNvPr id="4" name="Down Arrow 3"/>
              <p:cNvSpPr/>
              <p:nvPr/>
            </p:nvSpPr>
            <p:spPr>
              <a:xfrm>
                <a:off x="4551296" y="2391980"/>
                <a:ext cx="160178" cy="278351"/>
              </a:xfrm>
              <a:prstGeom prst="downArrow">
                <a:avLst/>
              </a:prstGeom>
              <a:solidFill>
                <a:srgbClr val="DDDDDD"/>
              </a:solidFill>
              <a:ln w="25400" cap="flat" cmpd="sng" algn="ctr">
                <a:solidFill>
                  <a:srgbClr val="DDDDDD">
                    <a:shade val="50000"/>
                  </a:srgbClr>
                </a:solidFill>
                <a:prstDash val="solid"/>
              </a:ln>
              <a:effectLst/>
            </p:spPr>
            <p:txBody>
              <a:bodyPr rtlCol="0" anchor="ctr"/>
              <a:lstStyle/>
              <a:p>
                <a:pPr algn="ctr">
                  <a:defRPr/>
                </a:pPr>
                <a:endParaRPr lang="en-US" sz="900" kern="0">
                  <a:solidFill>
                    <a:sysClr val="window" lastClr="FFFFFF"/>
                  </a:solidFill>
                  <a:latin typeface="Calibri"/>
                </a:endParaRPr>
              </a:p>
            </p:txBody>
          </p:sp>
          <p:sp>
            <p:nvSpPr>
              <p:cNvPr id="5" name="Oval 4"/>
              <p:cNvSpPr/>
              <p:nvPr/>
            </p:nvSpPr>
            <p:spPr>
              <a:xfrm>
                <a:off x="4050417" y="1858580"/>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f</a:t>
                </a:r>
              </a:p>
            </p:txBody>
          </p:sp>
          <p:sp>
            <p:nvSpPr>
              <p:cNvPr id="6" name="Oval 5"/>
              <p:cNvSpPr/>
              <p:nvPr/>
            </p:nvSpPr>
            <p:spPr>
              <a:xfrm>
                <a:off x="4979080" y="1858580"/>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e</a:t>
                </a:r>
                <a:endParaRPr lang="en-US" sz="900" kern="0" dirty="0">
                  <a:solidFill>
                    <a:sysClr val="windowText" lastClr="000000"/>
                  </a:solidFill>
                  <a:latin typeface="Calibri"/>
                </a:endParaRPr>
              </a:p>
            </p:txBody>
          </p:sp>
          <p:grpSp>
            <p:nvGrpSpPr>
              <p:cNvPr id="7" name="Group 6"/>
              <p:cNvGrpSpPr/>
              <p:nvPr/>
            </p:nvGrpSpPr>
            <p:grpSpPr>
              <a:xfrm>
                <a:off x="4515999" y="1965772"/>
                <a:ext cx="230770" cy="12289"/>
                <a:chOff x="6400800" y="990600"/>
                <a:chExt cx="515113" cy="27432"/>
              </a:xfrm>
            </p:grpSpPr>
            <p:sp>
              <p:nvSpPr>
                <p:cNvPr id="8" name="Rectangle 7"/>
                <p:cNvSpPr/>
                <p:nvPr/>
              </p:nvSpPr>
              <p:spPr>
                <a:xfrm>
                  <a:off x="640080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900" kern="0">
                    <a:solidFill>
                      <a:sysClr val="window" lastClr="FFFFFF"/>
                    </a:solidFill>
                    <a:latin typeface="Calibri"/>
                  </a:endParaRPr>
                </a:p>
              </p:txBody>
            </p:sp>
            <p:sp>
              <p:nvSpPr>
                <p:cNvPr id="9" name="Rectangle 8"/>
                <p:cNvSpPr/>
                <p:nvPr/>
              </p:nvSpPr>
              <p:spPr>
                <a:xfrm>
                  <a:off x="664464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900" kern="0">
                    <a:solidFill>
                      <a:sysClr val="window" lastClr="FFFFFF"/>
                    </a:solidFill>
                    <a:latin typeface="Calibri"/>
                  </a:endParaRPr>
                </a:p>
              </p:txBody>
            </p:sp>
            <p:sp>
              <p:nvSpPr>
                <p:cNvPr id="10" name="Rectangle 9"/>
                <p:cNvSpPr/>
                <p:nvPr/>
              </p:nvSpPr>
              <p:spPr>
                <a:xfrm>
                  <a:off x="6888481"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900" kern="0">
                    <a:solidFill>
                      <a:sysClr val="window" lastClr="FFFFFF"/>
                    </a:solidFill>
                    <a:latin typeface="Calibri"/>
                  </a:endParaRPr>
                </a:p>
              </p:txBody>
            </p:sp>
          </p:grpSp>
          <p:sp>
            <p:nvSpPr>
              <p:cNvPr id="11" name="TextBox 10"/>
              <p:cNvSpPr txBox="1"/>
              <p:nvPr/>
            </p:nvSpPr>
            <p:spPr>
              <a:xfrm>
                <a:off x="4455663" y="1670824"/>
                <a:ext cx="402674" cy="261610"/>
              </a:xfrm>
              <a:prstGeom prst="rect">
                <a:avLst/>
              </a:prstGeom>
              <a:noFill/>
            </p:spPr>
            <p:txBody>
              <a:bodyPr wrap="none" rtlCol="0">
                <a:spAutoFit/>
              </a:bodyPr>
              <a:lstStyle/>
              <a:p>
                <a:pPr>
                  <a:defRPr/>
                </a:pPr>
                <a:r>
                  <a:rPr lang="en-US" sz="1100" kern="0" dirty="0">
                    <a:solidFill>
                      <a:sysClr val="windowText" lastClr="000000"/>
                    </a:solidFill>
                  </a:rPr>
                  <a:t>mid</a:t>
                </a:r>
              </a:p>
            </p:txBody>
          </p:sp>
          <p:sp>
            <p:nvSpPr>
              <p:cNvPr id="12" name="Oval 11"/>
              <p:cNvSpPr/>
              <p:nvPr/>
            </p:nvSpPr>
            <p:spPr>
              <a:xfrm>
                <a:off x="3464388" y="1858580"/>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a</a:t>
                </a:r>
              </a:p>
            </p:txBody>
          </p:sp>
          <p:sp>
            <p:nvSpPr>
              <p:cNvPr id="13" name="Oval 12"/>
              <p:cNvSpPr/>
              <p:nvPr/>
            </p:nvSpPr>
            <p:spPr>
              <a:xfrm>
                <a:off x="5559419" y="1858580"/>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b</a:t>
                </a:r>
              </a:p>
            </p:txBody>
          </p:sp>
          <p:cxnSp>
            <p:nvCxnSpPr>
              <p:cNvPr id="14" name="Straight Arrow Connector 13"/>
              <p:cNvCxnSpPr>
                <a:stCxn id="12" idx="6"/>
                <a:endCxn id="5" idx="2"/>
              </p:cNvCxnSpPr>
              <p:nvPr/>
            </p:nvCxnSpPr>
            <p:spPr>
              <a:xfrm>
                <a:off x="3703351" y="1978062"/>
                <a:ext cx="347066" cy="0"/>
              </a:xfrm>
              <a:prstGeom prst="straightConnector1">
                <a:avLst/>
              </a:prstGeom>
              <a:noFill/>
              <a:ln w="19050" cap="flat" cmpd="sng" algn="ctr">
                <a:solidFill>
                  <a:sysClr val="windowText" lastClr="000000"/>
                </a:solidFill>
                <a:prstDash val="solid"/>
                <a:tailEnd type="arrow"/>
              </a:ln>
              <a:effectLst/>
            </p:spPr>
          </p:cxnSp>
          <p:cxnSp>
            <p:nvCxnSpPr>
              <p:cNvPr id="15" name="Straight Arrow Connector 14"/>
              <p:cNvCxnSpPr>
                <a:endCxn id="13" idx="2"/>
              </p:cNvCxnSpPr>
              <p:nvPr/>
            </p:nvCxnSpPr>
            <p:spPr>
              <a:xfrm>
                <a:off x="5218043" y="1978062"/>
                <a:ext cx="341376" cy="0"/>
              </a:xfrm>
              <a:prstGeom prst="straightConnector1">
                <a:avLst/>
              </a:prstGeom>
              <a:noFill/>
              <a:ln w="19050" cap="flat" cmpd="sng" algn="ctr">
                <a:solidFill>
                  <a:sysClr val="windowText" lastClr="000000"/>
                </a:solidFill>
                <a:prstDash val="solid"/>
                <a:tailEnd type="arrow"/>
              </a:ln>
              <a:effectLst/>
            </p:spPr>
          </p:cxnSp>
          <p:sp>
            <p:nvSpPr>
              <p:cNvPr id="16" name="Oval 15"/>
              <p:cNvSpPr/>
              <p:nvPr/>
            </p:nvSpPr>
            <p:spPr>
              <a:xfrm>
                <a:off x="4048660" y="1674924"/>
                <a:ext cx="1173316" cy="614477"/>
              </a:xfrm>
              <a:prstGeom prst="ellipse">
                <a:avLst/>
              </a:prstGeom>
              <a:noFill/>
              <a:ln w="19050" cap="flat" cmpd="sng" algn="ctr">
                <a:solidFill>
                  <a:srgbClr val="4D4D4D"/>
                </a:solidFill>
                <a:prstDash val="sysDash"/>
              </a:ln>
              <a:effectLst/>
            </p:spPr>
            <p:txBody>
              <a:bodyPr rtlCol="0" anchor="ctr"/>
              <a:lstStyle/>
              <a:p>
                <a:pPr algn="ctr">
                  <a:defRPr/>
                </a:pPr>
                <a:endParaRPr lang="en-US" sz="900" kern="0">
                  <a:solidFill>
                    <a:sysClr val="windowText" lastClr="000000"/>
                  </a:solidFill>
                  <a:latin typeface="Calibri"/>
                </a:endParaRPr>
              </a:p>
            </p:txBody>
          </p:sp>
          <p:sp>
            <p:nvSpPr>
              <p:cNvPr id="17" name="TextBox 16"/>
              <p:cNvSpPr txBox="1"/>
              <p:nvPr/>
            </p:nvSpPr>
            <p:spPr>
              <a:xfrm>
                <a:off x="3055620" y="1447800"/>
                <a:ext cx="470000" cy="261610"/>
              </a:xfrm>
              <a:prstGeom prst="rect">
                <a:avLst/>
              </a:prstGeom>
              <a:noFill/>
            </p:spPr>
            <p:txBody>
              <a:bodyPr wrap="none" rtlCol="0">
                <a:spAutoFit/>
              </a:bodyPr>
              <a:lstStyle/>
              <a:p>
                <a:pPr>
                  <a:defRPr/>
                </a:pPr>
                <a:r>
                  <a:rPr lang="en-US" sz="1100" kern="0" dirty="0">
                    <a:solidFill>
                      <a:sysClr val="windowText" lastClr="000000"/>
                    </a:solidFill>
                  </a:rPr>
                  <a:t>head</a:t>
                </a:r>
              </a:p>
            </p:txBody>
          </p:sp>
          <p:sp>
            <p:nvSpPr>
              <p:cNvPr id="18" name="TextBox 17"/>
              <p:cNvSpPr txBox="1"/>
              <p:nvPr/>
            </p:nvSpPr>
            <p:spPr>
              <a:xfrm>
                <a:off x="3686689" y="1784559"/>
                <a:ext cx="391454" cy="230832"/>
              </a:xfrm>
              <a:prstGeom prst="rect">
                <a:avLst/>
              </a:prstGeom>
              <a:noFill/>
            </p:spPr>
            <p:txBody>
              <a:bodyPr wrap="none" rtlCol="0">
                <a:spAutoFit/>
              </a:bodyPr>
              <a:lstStyle/>
              <a:p>
                <a:pPr>
                  <a:defRPr/>
                </a:pPr>
                <a:r>
                  <a:rPr lang="en-US" sz="900" kern="0" dirty="0">
                    <a:solidFill>
                      <a:sysClr val="windowText" lastClr="000000"/>
                    </a:solidFill>
                  </a:rPr>
                  <a:t>next</a:t>
                </a:r>
              </a:p>
            </p:txBody>
          </p:sp>
          <p:sp>
            <p:nvSpPr>
              <p:cNvPr id="19" name="TextBox 18"/>
              <p:cNvSpPr txBox="1"/>
              <p:nvPr/>
            </p:nvSpPr>
            <p:spPr>
              <a:xfrm>
                <a:off x="5158226" y="1785022"/>
                <a:ext cx="391454" cy="230832"/>
              </a:xfrm>
              <a:prstGeom prst="rect">
                <a:avLst/>
              </a:prstGeom>
              <a:noFill/>
            </p:spPr>
            <p:txBody>
              <a:bodyPr wrap="none" rtlCol="0">
                <a:spAutoFit/>
              </a:bodyPr>
              <a:lstStyle/>
              <a:p>
                <a:pPr>
                  <a:defRPr/>
                </a:pPr>
                <a:r>
                  <a:rPr lang="en-US" sz="900" kern="0" dirty="0">
                    <a:solidFill>
                      <a:sysClr val="windowText" lastClr="000000"/>
                    </a:solidFill>
                  </a:rPr>
                  <a:t>next</a:t>
                </a:r>
              </a:p>
            </p:txBody>
          </p:sp>
          <p:cxnSp>
            <p:nvCxnSpPr>
              <p:cNvPr id="20" name="Straight Arrow Connector 19"/>
              <p:cNvCxnSpPr>
                <a:endCxn id="12" idx="1"/>
              </p:cNvCxnSpPr>
              <p:nvPr/>
            </p:nvCxnSpPr>
            <p:spPr>
              <a:xfrm>
                <a:off x="3293700" y="1665134"/>
                <a:ext cx="205683" cy="228442"/>
              </a:xfrm>
              <a:prstGeom prst="straightConnector1">
                <a:avLst/>
              </a:prstGeom>
              <a:noFill/>
              <a:ln w="19050" cap="flat" cmpd="sng" algn="ctr">
                <a:solidFill>
                  <a:sysClr val="windowText" lastClr="000000"/>
                </a:solidFill>
                <a:prstDash val="solid"/>
                <a:tailEnd type="arrow"/>
              </a:ln>
              <a:effectLst/>
            </p:spPr>
          </p:cxnSp>
          <p:sp>
            <p:nvSpPr>
              <p:cNvPr id="21" name="Trapezoid 20"/>
              <p:cNvSpPr/>
              <p:nvPr/>
            </p:nvSpPr>
            <p:spPr bwMode="auto">
              <a:xfrm flipV="1">
                <a:off x="5964828" y="2188904"/>
                <a:ext cx="157551" cy="96396"/>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cxnSp>
            <p:nvCxnSpPr>
              <p:cNvPr id="22" name="Elbow Connector 21"/>
              <p:cNvCxnSpPr>
                <a:stCxn id="13" idx="6"/>
                <a:endCxn id="21" idx="2"/>
              </p:cNvCxnSpPr>
              <p:nvPr/>
            </p:nvCxnSpPr>
            <p:spPr>
              <a:xfrm>
                <a:off x="5798382" y="1978062"/>
                <a:ext cx="245222" cy="210842"/>
              </a:xfrm>
              <a:prstGeom prst="bentConnector2">
                <a:avLst/>
              </a:prstGeom>
              <a:noFill/>
              <a:ln w="19050" cap="flat" cmpd="sng" algn="ctr">
                <a:solidFill>
                  <a:sysClr val="windowText" lastClr="000000"/>
                </a:solidFill>
                <a:prstDash val="solid"/>
                <a:tailEnd type="arrow"/>
              </a:ln>
              <a:effectLst/>
            </p:spPr>
          </p:cxnSp>
          <p:sp>
            <p:nvSpPr>
              <p:cNvPr id="23" name="Oval 22"/>
              <p:cNvSpPr/>
              <p:nvPr/>
            </p:nvSpPr>
            <p:spPr>
              <a:xfrm>
                <a:off x="4050417" y="2959518"/>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e’</a:t>
                </a:r>
              </a:p>
            </p:txBody>
          </p:sp>
          <p:sp>
            <p:nvSpPr>
              <p:cNvPr id="24" name="Oval 23"/>
              <p:cNvSpPr/>
              <p:nvPr/>
            </p:nvSpPr>
            <p:spPr>
              <a:xfrm>
                <a:off x="4976148" y="2959518"/>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f’</a:t>
                </a:r>
                <a:endParaRPr lang="en-US" sz="900" kern="0" dirty="0">
                  <a:solidFill>
                    <a:sysClr val="windowText" lastClr="000000"/>
                  </a:solidFill>
                  <a:latin typeface="Calibri"/>
                </a:endParaRPr>
              </a:p>
            </p:txBody>
          </p:sp>
          <p:grpSp>
            <p:nvGrpSpPr>
              <p:cNvPr id="25" name="Group 24"/>
              <p:cNvGrpSpPr/>
              <p:nvPr/>
            </p:nvGrpSpPr>
            <p:grpSpPr>
              <a:xfrm>
                <a:off x="4515999" y="3066710"/>
                <a:ext cx="230770" cy="12289"/>
                <a:chOff x="6400800" y="990600"/>
                <a:chExt cx="515113" cy="27432"/>
              </a:xfrm>
            </p:grpSpPr>
            <p:sp>
              <p:nvSpPr>
                <p:cNvPr id="26" name="Rectangle 25"/>
                <p:cNvSpPr/>
                <p:nvPr/>
              </p:nvSpPr>
              <p:spPr>
                <a:xfrm>
                  <a:off x="640080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900" kern="0">
                    <a:solidFill>
                      <a:sysClr val="window" lastClr="FFFFFF"/>
                    </a:solidFill>
                    <a:latin typeface="Calibri"/>
                  </a:endParaRPr>
                </a:p>
              </p:txBody>
            </p:sp>
            <p:sp>
              <p:nvSpPr>
                <p:cNvPr id="27" name="Rectangle 26"/>
                <p:cNvSpPr/>
                <p:nvPr/>
              </p:nvSpPr>
              <p:spPr>
                <a:xfrm>
                  <a:off x="664464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900" kern="0">
                    <a:solidFill>
                      <a:sysClr val="window" lastClr="FFFFFF"/>
                    </a:solidFill>
                    <a:latin typeface="Calibri"/>
                  </a:endParaRPr>
                </a:p>
              </p:txBody>
            </p:sp>
            <p:sp>
              <p:nvSpPr>
                <p:cNvPr id="28" name="Rectangle 27"/>
                <p:cNvSpPr/>
                <p:nvPr/>
              </p:nvSpPr>
              <p:spPr>
                <a:xfrm>
                  <a:off x="6888481"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900" kern="0">
                    <a:solidFill>
                      <a:sysClr val="window" lastClr="FFFFFF"/>
                    </a:solidFill>
                    <a:latin typeface="Calibri"/>
                  </a:endParaRPr>
                </a:p>
              </p:txBody>
            </p:sp>
          </p:grpSp>
          <p:sp>
            <p:nvSpPr>
              <p:cNvPr id="29" name="TextBox 28"/>
              <p:cNvSpPr txBox="1"/>
              <p:nvPr/>
            </p:nvSpPr>
            <p:spPr>
              <a:xfrm>
                <a:off x="4437710" y="2771761"/>
                <a:ext cx="437940" cy="261610"/>
              </a:xfrm>
              <a:prstGeom prst="rect">
                <a:avLst/>
              </a:prstGeom>
              <a:noFill/>
            </p:spPr>
            <p:txBody>
              <a:bodyPr wrap="none" rtlCol="0">
                <a:spAutoFit/>
              </a:bodyPr>
              <a:lstStyle/>
              <a:p>
                <a:pPr>
                  <a:defRPr/>
                </a:pPr>
                <a:r>
                  <a:rPr lang="en-US" sz="1100" kern="0" dirty="0">
                    <a:solidFill>
                      <a:sysClr val="windowText" lastClr="000000"/>
                    </a:solidFill>
                  </a:rPr>
                  <a:t>mid’</a:t>
                </a:r>
              </a:p>
            </p:txBody>
          </p:sp>
          <p:sp>
            <p:nvSpPr>
              <p:cNvPr id="30" name="Oval 29"/>
              <p:cNvSpPr/>
              <p:nvPr/>
            </p:nvSpPr>
            <p:spPr>
              <a:xfrm>
                <a:off x="3464388" y="2959518"/>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a</a:t>
                </a:r>
              </a:p>
            </p:txBody>
          </p:sp>
          <p:sp>
            <p:nvSpPr>
              <p:cNvPr id="31" name="Oval 30"/>
              <p:cNvSpPr/>
              <p:nvPr/>
            </p:nvSpPr>
            <p:spPr>
              <a:xfrm>
                <a:off x="5556487" y="2959518"/>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b</a:t>
                </a:r>
              </a:p>
            </p:txBody>
          </p:sp>
          <p:cxnSp>
            <p:nvCxnSpPr>
              <p:cNvPr id="32" name="Straight Arrow Connector 31"/>
              <p:cNvCxnSpPr>
                <a:stCxn id="23" idx="2"/>
                <a:endCxn id="30" idx="6"/>
              </p:cNvCxnSpPr>
              <p:nvPr/>
            </p:nvCxnSpPr>
            <p:spPr>
              <a:xfrm flipH="1">
                <a:off x="3703351" y="3079000"/>
                <a:ext cx="347066" cy="0"/>
              </a:xfrm>
              <a:prstGeom prst="straightConnector1">
                <a:avLst/>
              </a:prstGeom>
              <a:noFill/>
              <a:ln w="19050" cap="flat" cmpd="sng" algn="ctr">
                <a:solidFill>
                  <a:sysClr val="windowText" lastClr="000000"/>
                </a:solidFill>
                <a:prstDash val="solid"/>
                <a:tailEnd type="arrow"/>
              </a:ln>
              <a:effectLst/>
            </p:spPr>
          </p:cxnSp>
          <p:cxnSp>
            <p:nvCxnSpPr>
              <p:cNvPr id="33" name="Straight Arrow Connector 32"/>
              <p:cNvCxnSpPr>
                <a:stCxn id="31" idx="2"/>
                <a:endCxn id="24" idx="6"/>
              </p:cNvCxnSpPr>
              <p:nvPr/>
            </p:nvCxnSpPr>
            <p:spPr>
              <a:xfrm flipH="1">
                <a:off x="5215111" y="3079000"/>
                <a:ext cx="341376" cy="0"/>
              </a:xfrm>
              <a:prstGeom prst="straightConnector1">
                <a:avLst/>
              </a:prstGeom>
              <a:noFill/>
              <a:ln w="19050" cap="flat" cmpd="sng" algn="ctr">
                <a:solidFill>
                  <a:sysClr val="windowText" lastClr="000000"/>
                </a:solidFill>
                <a:prstDash val="solid"/>
                <a:tailEnd type="arrow"/>
              </a:ln>
              <a:effectLst/>
            </p:spPr>
          </p:cxnSp>
          <p:sp>
            <p:nvSpPr>
              <p:cNvPr id="34" name="Oval 33"/>
              <p:cNvSpPr/>
              <p:nvPr/>
            </p:nvSpPr>
            <p:spPr>
              <a:xfrm>
                <a:off x="4045711" y="2771761"/>
                <a:ext cx="1171346" cy="614477"/>
              </a:xfrm>
              <a:prstGeom prst="ellipse">
                <a:avLst/>
              </a:prstGeom>
              <a:noFill/>
              <a:ln w="19050" cap="flat" cmpd="sng" algn="ctr">
                <a:solidFill>
                  <a:srgbClr val="4D4D4D"/>
                </a:solidFill>
                <a:prstDash val="sysDash"/>
              </a:ln>
              <a:effectLst/>
            </p:spPr>
            <p:txBody>
              <a:bodyPr rtlCol="0" anchor="ctr"/>
              <a:lstStyle/>
              <a:p>
                <a:pPr algn="ctr">
                  <a:defRPr/>
                </a:pPr>
                <a:endParaRPr lang="en-US" sz="900" kern="0">
                  <a:solidFill>
                    <a:sysClr val="windowText" lastClr="000000"/>
                  </a:solidFill>
                  <a:latin typeface="Calibri"/>
                </a:endParaRPr>
              </a:p>
            </p:txBody>
          </p:sp>
          <p:sp>
            <p:nvSpPr>
              <p:cNvPr id="35" name="TextBox 34"/>
              <p:cNvSpPr txBox="1"/>
              <p:nvPr/>
            </p:nvSpPr>
            <p:spPr>
              <a:xfrm>
                <a:off x="3686689" y="2885035"/>
                <a:ext cx="391454" cy="230832"/>
              </a:xfrm>
              <a:prstGeom prst="rect">
                <a:avLst/>
              </a:prstGeom>
              <a:noFill/>
            </p:spPr>
            <p:txBody>
              <a:bodyPr wrap="none" rtlCol="0">
                <a:spAutoFit/>
              </a:bodyPr>
              <a:lstStyle/>
              <a:p>
                <a:pPr>
                  <a:defRPr/>
                </a:pPr>
                <a:r>
                  <a:rPr lang="en-US" sz="900" kern="0" dirty="0">
                    <a:solidFill>
                      <a:sysClr val="windowText" lastClr="000000"/>
                    </a:solidFill>
                  </a:rPr>
                  <a:t>next</a:t>
                </a:r>
              </a:p>
            </p:txBody>
          </p:sp>
          <p:sp>
            <p:nvSpPr>
              <p:cNvPr id="36" name="TextBox 35"/>
              <p:cNvSpPr txBox="1"/>
              <p:nvPr/>
            </p:nvSpPr>
            <p:spPr>
              <a:xfrm>
                <a:off x="5231494" y="2885497"/>
                <a:ext cx="391454" cy="230832"/>
              </a:xfrm>
              <a:prstGeom prst="rect">
                <a:avLst/>
              </a:prstGeom>
              <a:noFill/>
            </p:spPr>
            <p:txBody>
              <a:bodyPr wrap="none" rtlCol="0">
                <a:spAutoFit/>
              </a:bodyPr>
              <a:lstStyle/>
              <a:p>
                <a:pPr>
                  <a:defRPr/>
                </a:pPr>
                <a:r>
                  <a:rPr lang="en-US" sz="900" kern="0" dirty="0">
                    <a:solidFill>
                      <a:sysClr val="windowText" lastClr="000000"/>
                    </a:solidFill>
                  </a:rPr>
                  <a:t>next</a:t>
                </a:r>
              </a:p>
            </p:txBody>
          </p:sp>
          <p:sp>
            <p:nvSpPr>
              <p:cNvPr id="37" name="TextBox 36"/>
              <p:cNvSpPr txBox="1"/>
              <p:nvPr/>
            </p:nvSpPr>
            <p:spPr>
              <a:xfrm>
                <a:off x="5786009" y="2498660"/>
                <a:ext cx="470000" cy="261610"/>
              </a:xfrm>
              <a:prstGeom prst="rect">
                <a:avLst/>
              </a:prstGeom>
              <a:noFill/>
            </p:spPr>
            <p:txBody>
              <a:bodyPr wrap="none" rtlCol="0">
                <a:spAutoFit/>
              </a:bodyPr>
              <a:lstStyle/>
              <a:p>
                <a:pPr>
                  <a:defRPr/>
                </a:pPr>
                <a:r>
                  <a:rPr lang="en-US" sz="1100" kern="0" dirty="0">
                    <a:solidFill>
                      <a:sysClr val="windowText" lastClr="000000"/>
                    </a:solidFill>
                  </a:rPr>
                  <a:t>head</a:t>
                </a:r>
              </a:p>
            </p:txBody>
          </p:sp>
          <p:cxnSp>
            <p:nvCxnSpPr>
              <p:cNvPr id="38" name="Straight Arrow Connector 37"/>
              <p:cNvCxnSpPr>
                <a:endCxn id="31" idx="7"/>
              </p:cNvCxnSpPr>
              <p:nvPr/>
            </p:nvCxnSpPr>
            <p:spPr>
              <a:xfrm flipH="1">
                <a:off x="5760454" y="2715994"/>
                <a:ext cx="204826" cy="278520"/>
              </a:xfrm>
              <a:prstGeom prst="straightConnector1">
                <a:avLst/>
              </a:prstGeom>
              <a:noFill/>
              <a:ln w="19050" cap="flat" cmpd="sng" algn="ctr">
                <a:solidFill>
                  <a:sysClr val="windowText" lastClr="000000"/>
                </a:solidFill>
                <a:prstDash val="solid"/>
                <a:tailEnd type="arrow"/>
              </a:ln>
              <a:effectLst/>
            </p:spPr>
          </p:cxnSp>
          <p:sp>
            <p:nvSpPr>
              <p:cNvPr id="39" name="Trapezoid 38"/>
              <p:cNvSpPr/>
              <p:nvPr/>
            </p:nvSpPr>
            <p:spPr bwMode="auto">
              <a:xfrm flipV="1">
                <a:off x="3152908" y="3289842"/>
                <a:ext cx="157551" cy="96396"/>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cxnSp>
            <p:nvCxnSpPr>
              <p:cNvPr id="40" name="Elbow Connector 39"/>
              <p:cNvCxnSpPr>
                <a:stCxn id="30" idx="2"/>
                <a:endCxn id="39" idx="2"/>
              </p:cNvCxnSpPr>
              <p:nvPr/>
            </p:nvCxnSpPr>
            <p:spPr>
              <a:xfrm rot="10800000" flipV="1">
                <a:off x="3231683" y="3079000"/>
                <a:ext cx="232704" cy="210842"/>
              </a:xfrm>
              <a:prstGeom prst="bentConnector2">
                <a:avLst/>
              </a:prstGeom>
              <a:noFill/>
              <a:ln w="19050" cap="flat" cmpd="sng" algn="ctr">
                <a:solidFill>
                  <a:sysClr val="windowText" lastClr="000000"/>
                </a:solidFill>
                <a:prstDash val="solid"/>
                <a:tailEnd type="arrow"/>
              </a:ln>
              <a:effectLst/>
            </p:spPr>
          </p:cxnSp>
          <p:cxnSp>
            <p:nvCxnSpPr>
              <p:cNvPr id="41" name="Straight Arrow Connector 40"/>
              <p:cNvCxnSpPr>
                <a:stCxn id="5" idx="6"/>
              </p:cNvCxnSpPr>
              <p:nvPr/>
            </p:nvCxnSpPr>
            <p:spPr>
              <a:xfrm flipV="1">
                <a:off x="4289380" y="1971916"/>
                <a:ext cx="166283" cy="6146"/>
              </a:xfrm>
              <a:prstGeom prst="straightConnector1">
                <a:avLst/>
              </a:prstGeom>
              <a:noFill/>
              <a:ln w="19050" cap="flat" cmpd="sng" algn="ctr">
                <a:solidFill>
                  <a:sysClr val="windowText" lastClr="000000"/>
                </a:solidFill>
                <a:prstDash val="solid"/>
                <a:tailEnd type="arrow" w="sm" len="sm"/>
              </a:ln>
              <a:effectLst/>
            </p:spPr>
          </p:cxnSp>
          <p:cxnSp>
            <p:nvCxnSpPr>
              <p:cNvPr id="42" name="Straight Arrow Connector 41"/>
              <p:cNvCxnSpPr>
                <a:stCxn id="24" idx="2"/>
                <a:endCxn id="28" idx="3"/>
              </p:cNvCxnSpPr>
              <p:nvPr/>
            </p:nvCxnSpPr>
            <p:spPr>
              <a:xfrm flipH="1" flipV="1">
                <a:off x="4746769" y="3072855"/>
                <a:ext cx="229379" cy="6145"/>
              </a:xfrm>
              <a:prstGeom prst="straightConnector1">
                <a:avLst/>
              </a:prstGeom>
              <a:noFill/>
              <a:ln w="19050" cap="flat" cmpd="sng" algn="ctr">
                <a:solidFill>
                  <a:sysClr val="windowText" lastClr="000000"/>
                </a:solidFill>
                <a:prstDash val="solid"/>
                <a:tailEnd type="arrow" w="sm" len="sm"/>
              </a:ln>
              <a:effectLst/>
            </p:spPr>
          </p:cxnSp>
        </p:grpSp>
        <p:grpSp>
          <p:nvGrpSpPr>
            <p:cNvPr id="84" name="Group 83"/>
            <p:cNvGrpSpPr/>
            <p:nvPr/>
          </p:nvGrpSpPr>
          <p:grpSpPr>
            <a:xfrm>
              <a:off x="4544068" y="1656439"/>
              <a:ext cx="3990332" cy="1162961"/>
              <a:chOff x="1600200" y="1745849"/>
              <a:chExt cx="6324600" cy="1835551"/>
            </a:xfrm>
          </p:grpSpPr>
          <p:sp>
            <p:nvSpPr>
              <p:cNvPr id="85" name="Oval 84"/>
              <p:cNvSpPr/>
              <p:nvPr/>
            </p:nvSpPr>
            <p:spPr>
              <a:xfrm>
                <a:off x="1608329" y="2362200"/>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f</a:t>
                </a:r>
              </a:p>
            </p:txBody>
          </p:sp>
          <p:sp>
            <p:nvSpPr>
              <p:cNvPr id="86" name="Oval 85"/>
              <p:cNvSpPr/>
              <p:nvPr/>
            </p:nvSpPr>
            <p:spPr>
              <a:xfrm>
                <a:off x="2934991" y="2362200"/>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e</a:t>
                </a:r>
              </a:p>
            </p:txBody>
          </p:sp>
          <p:grpSp>
            <p:nvGrpSpPr>
              <p:cNvPr id="87" name="Group 86"/>
              <p:cNvGrpSpPr/>
              <p:nvPr/>
            </p:nvGrpSpPr>
            <p:grpSpPr>
              <a:xfrm>
                <a:off x="2273447" y="2515331"/>
                <a:ext cx="329672" cy="17556"/>
                <a:chOff x="6400800" y="990600"/>
                <a:chExt cx="515113" cy="27432"/>
              </a:xfrm>
            </p:grpSpPr>
            <p:sp>
              <p:nvSpPr>
                <p:cNvPr id="106" name="Rectangle 105"/>
                <p:cNvSpPr/>
                <p:nvPr/>
              </p:nvSpPr>
              <p:spPr>
                <a:xfrm>
                  <a:off x="640080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1100" kern="0">
                    <a:solidFill>
                      <a:sysClr val="window" lastClr="FFFFFF"/>
                    </a:solidFill>
                    <a:latin typeface="Calibri"/>
                  </a:endParaRPr>
                </a:p>
              </p:txBody>
            </p:sp>
            <p:sp>
              <p:nvSpPr>
                <p:cNvPr id="107" name="Rectangle 106"/>
                <p:cNvSpPr/>
                <p:nvPr/>
              </p:nvSpPr>
              <p:spPr>
                <a:xfrm>
                  <a:off x="664464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1100" kern="0">
                    <a:solidFill>
                      <a:sysClr val="window" lastClr="FFFFFF"/>
                    </a:solidFill>
                    <a:latin typeface="Calibri"/>
                  </a:endParaRPr>
                </a:p>
              </p:txBody>
            </p:sp>
            <p:sp>
              <p:nvSpPr>
                <p:cNvPr id="108" name="Rectangle 107"/>
                <p:cNvSpPr/>
                <p:nvPr/>
              </p:nvSpPr>
              <p:spPr>
                <a:xfrm>
                  <a:off x="6888481"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1100" kern="0">
                    <a:solidFill>
                      <a:sysClr val="window" lastClr="FFFFFF"/>
                    </a:solidFill>
                    <a:latin typeface="Calibri"/>
                  </a:endParaRPr>
                </a:p>
              </p:txBody>
            </p:sp>
          </p:grpSp>
          <p:sp>
            <p:nvSpPr>
              <p:cNvPr id="88" name="TextBox 87"/>
              <p:cNvSpPr txBox="1"/>
              <p:nvPr/>
            </p:nvSpPr>
            <p:spPr>
              <a:xfrm>
                <a:off x="2187253" y="2093976"/>
                <a:ext cx="638231" cy="412910"/>
              </a:xfrm>
              <a:prstGeom prst="rect">
                <a:avLst/>
              </a:prstGeom>
              <a:noFill/>
            </p:spPr>
            <p:txBody>
              <a:bodyPr wrap="none" rtlCol="0">
                <a:spAutoFit/>
              </a:bodyPr>
              <a:lstStyle/>
              <a:p>
                <a:pPr>
                  <a:defRPr/>
                </a:pPr>
                <a:r>
                  <a:rPr lang="en-US" sz="1100" kern="0" dirty="0">
                    <a:solidFill>
                      <a:sysClr val="windowText" lastClr="000000"/>
                    </a:solidFill>
                  </a:rPr>
                  <a:t>mid</a:t>
                </a:r>
              </a:p>
            </p:txBody>
          </p:sp>
          <p:sp>
            <p:nvSpPr>
              <p:cNvPr id="89" name="Oval 88"/>
              <p:cNvSpPr/>
              <p:nvPr/>
            </p:nvSpPr>
            <p:spPr>
              <a:xfrm>
                <a:off x="1600200" y="2093976"/>
                <a:ext cx="1676166" cy="877824"/>
              </a:xfrm>
              <a:prstGeom prst="ellipse">
                <a:avLst/>
              </a:prstGeom>
              <a:noFill/>
              <a:ln w="19050" cap="flat" cmpd="sng" algn="ctr">
                <a:solidFill>
                  <a:srgbClr val="4D4D4D"/>
                </a:solidFill>
                <a:prstDash val="sysDash"/>
              </a:ln>
              <a:effectLst/>
            </p:spPr>
            <p:txBody>
              <a:bodyPr rtlCol="0" anchor="ctr"/>
              <a:lstStyle/>
              <a:p>
                <a:pPr algn="ctr">
                  <a:defRPr/>
                </a:pPr>
                <a:endParaRPr lang="en-US" sz="1100" kern="0">
                  <a:solidFill>
                    <a:sysClr val="windowText" lastClr="000000"/>
                  </a:solidFill>
                  <a:latin typeface="Calibri"/>
                </a:endParaRPr>
              </a:p>
            </p:txBody>
          </p:sp>
          <p:sp>
            <p:nvSpPr>
              <p:cNvPr id="90" name="Oval 89"/>
              <p:cNvSpPr/>
              <p:nvPr/>
            </p:nvSpPr>
            <p:spPr>
              <a:xfrm>
                <a:off x="6256762" y="2971800"/>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f’</a:t>
                </a:r>
              </a:p>
            </p:txBody>
          </p:sp>
          <p:sp>
            <p:nvSpPr>
              <p:cNvPr id="91" name="Oval 90"/>
              <p:cNvSpPr/>
              <p:nvPr/>
            </p:nvSpPr>
            <p:spPr>
              <a:xfrm>
                <a:off x="7583424" y="2971800"/>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e’</a:t>
                </a:r>
              </a:p>
            </p:txBody>
          </p:sp>
          <p:grpSp>
            <p:nvGrpSpPr>
              <p:cNvPr id="92" name="Group 91"/>
              <p:cNvGrpSpPr/>
              <p:nvPr/>
            </p:nvGrpSpPr>
            <p:grpSpPr>
              <a:xfrm>
                <a:off x="6921880" y="3124931"/>
                <a:ext cx="329672" cy="17556"/>
                <a:chOff x="6400800" y="990600"/>
                <a:chExt cx="515113" cy="27432"/>
              </a:xfrm>
            </p:grpSpPr>
            <p:sp>
              <p:nvSpPr>
                <p:cNvPr id="103" name="Rectangle 102"/>
                <p:cNvSpPr/>
                <p:nvPr/>
              </p:nvSpPr>
              <p:spPr>
                <a:xfrm>
                  <a:off x="640080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1100" kern="0">
                    <a:solidFill>
                      <a:sysClr val="window" lastClr="FFFFFF"/>
                    </a:solidFill>
                    <a:latin typeface="Calibri"/>
                  </a:endParaRPr>
                </a:p>
              </p:txBody>
            </p:sp>
            <p:sp>
              <p:nvSpPr>
                <p:cNvPr id="104" name="Rectangle 103"/>
                <p:cNvSpPr/>
                <p:nvPr/>
              </p:nvSpPr>
              <p:spPr>
                <a:xfrm>
                  <a:off x="6644640"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1100" kern="0">
                    <a:solidFill>
                      <a:sysClr val="window" lastClr="FFFFFF"/>
                    </a:solidFill>
                    <a:latin typeface="Calibri"/>
                  </a:endParaRPr>
                </a:p>
              </p:txBody>
            </p:sp>
            <p:sp>
              <p:nvSpPr>
                <p:cNvPr id="105" name="Rectangle 104"/>
                <p:cNvSpPr/>
                <p:nvPr/>
              </p:nvSpPr>
              <p:spPr>
                <a:xfrm>
                  <a:off x="6888481" y="990600"/>
                  <a:ext cx="27432" cy="27432"/>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algn="ctr">
                    <a:defRPr/>
                  </a:pPr>
                  <a:endParaRPr lang="en-US" sz="1100" kern="0">
                    <a:solidFill>
                      <a:sysClr val="window" lastClr="FFFFFF"/>
                    </a:solidFill>
                    <a:latin typeface="Calibri"/>
                  </a:endParaRPr>
                </a:p>
              </p:txBody>
            </p:sp>
          </p:grpSp>
          <p:sp>
            <p:nvSpPr>
              <p:cNvPr id="93" name="TextBox 92"/>
              <p:cNvSpPr txBox="1"/>
              <p:nvPr/>
            </p:nvSpPr>
            <p:spPr>
              <a:xfrm>
                <a:off x="6749007" y="2703576"/>
                <a:ext cx="638231" cy="412910"/>
              </a:xfrm>
              <a:prstGeom prst="rect">
                <a:avLst/>
              </a:prstGeom>
              <a:noFill/>
            </p:spPr>
            <p:txBody>
              <a:bodyPr wrap="none" rtlCol="0">
                <a:spAutoFit/>
              </a:bodyPr>
              <a:lstStyle/>
              <a:p>
                <a:pPr>
                  <a:defRPr/>
                </a:pPr>
                <a:r>
                  <a:rPr lang="en-US" sz="1100" kern="0" dirty="0">
                    <a:solidFill>
                      <a:sysClr val="windowText" lastClr="000000"/>
                    </a:solidFill>
                  </a:rPr>
                  <a:t>mid</a:t>
                </a:r>
              </a:p>
            </p:txBody>
          </p:sp>
          <p:sp>
            <p:nvSpPr>
              <p:cNvPr id="94" name="Oval 93"/>
              <p:cNvSpPr/>
              <p:nvPr/>
            </p:nvSpPr>
            <p:spPr>
              <a:xfrm>
                <a:off x="6248633" y="2703576"/>
                <a:ext cx="1676166" cy="877824"/>
              </a:xfrm>
              <a:prstGeom prst="ellipse">
                <a:avLst/>
              </a:prstGeom>
              <a:noFill/>
              <a:ln w="19050" cap="flat" cmpd="sng" algn="ctr">
                <a:solidFill>
                  <a:srgbClr val="4D4D4D"/>
                </a:solidFill>
                <a:prstDash val="sysDash"/>
              </a:ln>
              <a:effectLst/>
            </p:spPr>
            <p:txBody>
              <a:bodyPr rtlCol="0" anchor="ctr"/>
              <a:lstStyle/>
              <a:p>
                <a:pPr algn="ctr">
                  <a:defRPr/>
                </a:pPr>
                <a:endParaRPr lang="en-US" sz="1100" kern="0">
                  <a:solidFill>
                    <a:sysClr val="windowText" lastClr="000000"/>
                  </a:solidFill>
                  <a:latin typeface="Calibri"/>
                </a:endParaRPr>
              </a:p>
            </p:txBody>
          </p:sp>
          <p:sp>
            <p:nvSpPr>
              <p:cNvPr id="95" name="Oval 94"/>
              <p:cNvSpPr/>
              <p:nvPr/>
            </p:nvSpPr>
            <p:spPr>
              <a:xfrm>
                <a:off x="5419844" y="2971800"/>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x’</a:t>
                </a:r>
              </a:p>
            </p:txBody>
          </p:sp>
          <p:cxnSp>
            <p:nvCxnSpPr>
              <p:cNvPr id="96" name="Straight Arrow Connector 95"/>
              <p:cNvCxnSpPr>
                <a:stCxn id="95" idx="6"/>
                <a:endCxn id="90" idx="2"/>
              </p:cNvCxnSpPr>
              <p:nvPr/>
            </p:nvCxnSpPr>
            <p:spPr>
              <a:xfrm>
                <a:off x="5761220" y="3142488"/>
                <a:ext cx="495542" cy="0"/>
              </a:xfrm>
              <a:prstGeom prst="straightConnector1">
                <a:avLst/>
              </a:prstGeom>
              <a:noFill/>
              <a:ln w="19050" cap="flat" cmpd="sng" algn="ctr">
                <a:solidFill>
                  <a:sysClr val="windowText" lastClr="000000"/>
                </a:solidFill>
                <a:prstDash val="solid"/>
                <a:tailEnd type="arrow"/>
              </a:ln>
              <a:effectLst/>
            </p:spPr>
          </p:cxnSp>
          <p:sp>
            <p:nvSpPr>
              <p:cNvPr id="97" name="TextBox 96"/>
              <p:cNvSpPr txBox="1"/>
              <p:nvPr/>
            </p:nvSpPr>
            <p:spPr>
              <a:xfrm>
                <a:off x="5588017" y="2752218"/>
                <a:ext cx="691587" cy="412910"/>
              </a:xfrm>
              <a:prstGeom prst="rect">
                <a:avLst/>
              </a:prstGeom>
              <a:noFill/>
            </p:spPr>
            <p:txBody>
              <a:bodyPr wrap="none" rtlCol="0">
                <a:spAutoFit/>
              </a:bodyPr>
              <a:lstStyle/>
              <a:p>
                <a:pPr>
                  <a:defRPr/>
                </a:pPr>
                <a:r>
                  <a:rPr lang="en-US" sz="1100" kern="0" dirty="0">
                    <a:solidFill>
                      <a:sysClr val="windowText" lastClr="000000"/>
                    </a:solidFill>
                  </a:rPr>
                  <a:t>next</a:t>
                </a:r>
              </a:p>
            </p:txBody>
          </p:sp>
          <p:sp>
            <p:nvSpPr>
              <p:cNvPr id="98" name="Oval 97"/>
              <p:cNvSpPr/>
              <p:nvPr/>
            </p:nvSpPr>
            <p:spPr>
              <a:xfrm>
                <a:off x="5410200" y="1868424"/>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x’</a:t>
                </a:r>
              </a:p>
            </p:txBody>
          </p:sp>
          <p:sp>
            <p:nvSpPr>
              <p:cNvPr id="99" name="TextBox 98"/>
              <p:cNvSpPr txBox="1"/>
              <p:nvPr/>
            </p:nvSpPr>
            <p:spPr>
              <a:xfrm>
                <a:off x="4581527" y="1745849"/>
                <a:ext cx="777972" cy="680087"/>
              </a:xfrm>
              <a:prstGeom prst="rect">
                <a:avLst/>
              </a:prstGeom>
              <a:noFill/>
            </p:spPr>
            <p:txBody>
              <a:bodyPr wrap="none" rtlCol="0">
                <a:spAutoFit/>
              </a:bodyPr>
              <a:lstStyle/>
              <a:p>
                <a:pPr>
                  <a:defRPr/>
                </a:pPr>
                <a:r>
                  <a:rPr lang="en-US" sz="1100" kern="0" dirty="0">
                    <a:solidFill>
                      <a:sysClr val="windowText" lastClr="000000"/>
                    </a:solidFill>
                  </a:rPr>
                  <a:t>x’ = f </a:t>
                </a:r>
              </a:p>
              <a:p>
                <a:pPr>
                  <a:defRPr/>
                </a:pPr>
                <a:r>
                  <a:rPr lang="en-US" sz="1100" kern="0" dirty="0">
                    <a:solidFill>
                      <a:sysClr val="windowText" lastClr="000000"/>
                    </a:solidFill>
                  </a:rPr>
                  <a:t>x’= e</a:t>
                </a:r>
              </a:p>
            </p:txBody>
          </p:sp>
          <p:sp>
            <p:nvSpPr>
              <p:cNvPr id="100" name="TextBox 99"/>
              <p:cNvSpPr txBox="1"/>
              <p:nvPr/>
            </p:nvSpPr>
            <p:spPr>
              <a:xfrm>
                <a:off x="4454272" y="2807733"/>
                <a:ext cx="785594" cy="680087"/>
              </a:xfrm>
              <a:prstGeom prst="rect">
                <a:avLst/>
              </a:prstGeom>
              <a:noFill/>
            </p:spPr>
            <p:txBody>
              <a:bodyPr wrap="none" rtlCol="0">
                <a:spAutoFit/>
              </a:bodyPr>
              <a:lstStyle/>
              <a:p>
                <a:pPr>
                  <a:defRPr/>
                </a:pPr>
                <a:r>
                  <a:rPr lang="en-US" sz="1100" kern="0" dirty="0">
                    <a:solidFill>
                      <a:sysClr val="windowText" lastClr="000000"/>
                    </a:solidFill>
                  </a:rPr>
                  <a:t>x’ = f </a:t>
                </a:r>
              </a:p>
              <a:p>
                <a:pPr>
                  <a:defRPr/>
                </a:pPr>
                <a:r>
                  <a:rPr lang="en-US" sz="1100" kern="0" dirty="0">
                    <a:solidFill>
                      <a:sysClr val="windowText" lastClr="000000"/>
                    </a:solidFill>
                  </a:rPr>
                  <a:t>e = e’</a:t>
                </a:r>
              </a:p>
            </p:txBody>
          </p:sp>
          <p:sp>
            <p:nvSpPr>
              <p:cNvPr id="101" name="Right Arrow 100"/>
              <p:cNvSpPr/>
              <p:nvPr/>
            </p:nvSpPr>
            <p:spPr>
              <a:xfrm rot="1500000">
                <a:off x="3647683" y="2651184"/>
                <a:ext cx="762000" cy="341376"/>
              </a:xfrm>
              <a:prstGeom prst="rightArrow">
                <a:avLst/>
              </a:prstGeom>
              <a:solidFill>
                <a:srgbClr val="DDDDDD"/>
              </a:solidFill>
              <a:ln w="25400" cap="flat" cmpd="sng" algn="ctr">
                <a:solidFill>
                  <a:srgbClr val="DDDDDD">
                    <a:shade val="50000"/>
                  </a:srgb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2" name="Right Arrow 101"/>
              <p:cNvSpPr/>
              <p:nvPr/>
            </p:nvSpPr>
            <p:spPr>
              <a:xfrm rot="20100000">
                <a:off x="3647683" y="2180598"/>
                <a:ext cx="762000" cy="341376"/>
              </a:xfrm>
              <a:prstGeom prst="rightArrow">
                <a:avLst/>
              </a:prstGeom>
              <a:solidFill>
                <a:srgbClr val="DDDDDD"/>
              </a:solidFill>
              <a:ln w="25400" cap="flat" cmpd="sng" algn="ctr">
                <a:solidFill>
                  <a:srgbClr val="DDDDDD">
                    <a:shade val="50000"/>
                  </a:srgbClr>
                </a:solidFill>
                <a:prstDash val="solid"/>
              </a:ln>
              <a:effectLst/>
            </p:spPr>
            <p:txBody>
              <a:bodyPr rtlCol="0" anchor="ctr"/>
              <a:lstStyle/>
              <a:p>
                <a:pPr algn="ctr">
                  <a:defRPr/>
                </a:pPr>
                <a:endParaRPr lang="en-US" kern="0">
                  <a:solidFill>
                    <a:sysClr val="window" lastClr="FFFFFF"/>
                  </a:solidFill>
                  <a:latin typeface="Calibri"/>
                </a:endParaRPr>
              </a:p>
            </p:txBody>
          </p:sp>
        </p:grpSp>
        <p:sp>
          <p:nvSpPr>
            <p:cNvPr id="109" name="Rectangle 108"/>
            <p:cNvSpPr/>
            <p:nvPr/>
          </p:nvSpPr>
          <p:spPr>
            <a:xfrm>
              <a:off x="152400" y="1393454"/>
              <a:ext cx="8821244" cy="218794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6762556" y="2992398"/>
              <a:ext cx="2157984" cy="512802"/>
            </a:xfrm>
            <a:prstGeom prst="roundRect">
              <a:avLst>
                <a:gd name="adj" fmla="val 43910"/>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tIns="274320" rtlCol="0" anchor="ctr"/>
            <a:lstStyle/>
            <a:p>
              <a:pPr algn="ctr"/>
              <a:r>
                <a:rPr lang="en-US" dirty="0">
                  <a:solidFill>
                    <a:srgbClr val="F79646">
                      <a:lumMod val="50000"/>
                    </a:srgbClr>
                  </a:solidFill>
                  <a:latin typeface="Berlin Sans FB"/>
                </a:rPr>
                <a:t>Abstract Scenarios</a:t>
              </a:r>
            </a:p>
            <a:p>
              <a:pPr algn="ctr"/>
              <a:endParaRPr lang="en-US" dirty="0">
                <a:solidFill>
                  <a:prstClr val="white"/>
                </a:solidFill>
              </a:endParaRPr>
            </a:p>
          </p:txBody>
        </p:sp>
      </p:grpSp>
      <p:grpSp>
        <p:nvGrpSpPr>
          <p:cNvPr id="120" name="Group 119"/>
          <p:cNvGrpSpPr/>
          <p:nvPr/>
        </p:nvGrpSpPr>
        <p:grpSpPr>
          <a:xfrm>
            <a:off x="1717159" y="3733800"/>
            <a:ext cx="5293241" cy="2971800"/>
            <a:chOff x="193158" y="3733800"/>
            <a:chExt cx="5293241" cy="2971800"/>
          </a:xfrm>
        </p:grpSpPr>
        <p:grpSp>
          <p:nvGrpSpPr>
            <p:cNvPr id="111" name="Group 110"/>
            <p:cNvGrpSpPr/>
            <p:nvPr/>
          </p:nvGrpSpPr>
          <p:grpSpPr>
            <a:xfrm>
              <a:off x="193158" y="3733800"/>
              <a:ext cx="5293241" cy="2971800"/>
              <a:chOff x="304800" y="4137942"/>
              <a:chExt cx="5293241" cy="2971800"/>
            </a:xfrm>
          </p:grpSpPr>
          <p:grpSp>
            <p:nvGrpSpPr>
              <p:cNvPr id="82" name="Group 81"/>
              <p:cNvGrpSpPr/>
              <p:nvPr/>
            </p:nvGrpSpPr>
            <p:grpSpPr>
              <a:xfrm>
                <a:off x="304800" y="4287994"/>
                <a:ext cx="4797369" cy="2035517"/>
                <a:chOff x="1126064" y="4287994"/>
                <a:chExt cx="4797369" cy="2035517"/>
              </a:xfrm>
            </p:grpSpPr>
            <p:sp>
              <p:nvSpPr>
                <p:cNvPr id="44" name="Oval 43"/>
                <p:cNvSpPr/>
                <p:nvPr/>
              </p:nvSpPr>
              <p:spPr>
                <a:xfrm>
                  <a:off x="1534832" y="5896791"/>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a</a:t>
                  </a:r>
                </a:p>
              </p:txBody>
            </p:sp>
            <p:sp>
              <p:nvSpPr>
                <p:cNvPr id="45" name="Oval 44"/>
                <p:cNvSpPr/>
                <p:nvPr/>
              </p:nvSpPr>
              <p:spPr>
                <a:xfrm>
                  <a:off x="2115172" y="5896791"/>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b</a:t>
                  </a:r>
                </a:p>
              </p:txBody>
            </p:sp>
            <p:cxnSp>
              <p:nvCxnSpPr>
                <p:cNvPr id="46" name="Straight Arrow Connector 45"/>
                <p:cNvCxnSpPr>
                  <a:stCxn id="45" idx="2"/>
                  <a:endCxn id="44" idx="6"/>
                </p:cNvCxnSpPr>
                <p:nvPr/>
              </p:nvCxnSpPr>
              <p:spPr>
                <a:xfrm flipH="1">
                  <a:off x="1773796" y="6016273"/>
                  <a:ext cx="341376" cy="0"/>
                </a:xfrm>
                <a:prstGeom prst="straightConnector1">
                  <a:avLst/>
                </a:prstGeom>
                <a:noFill/>
                <a:ln w="19050" cap="flat" cmpd="sng" algn="ctr">
                  <a:solidFill>
                    <a:sysClr val="windowText" lastClr="000000"/>
                  </a:solidFill>
                  <a:prstDash val="solid"/>
                  <a:tailEnd type="arrow"/>
                </a:ln>
                <a:effectLst/>
              </p:spPr>
            </p:cxnSp>
            <p:sp>
              <p:nvSpPr>
                <p:cNvPr id="47" name="TextBox 46"/>
                <p:cNvSpPr txBox="1"/>
                <p:nvPr/>
              </p:nvSpPr>
              <p:spPr>
                <a:xfrm>
                  <a:off x="1777478" y="5822770"/>
                  <a:ext cx="391454" cy="230832"/>
                </a:xfrm>
                <a:prstGeom prst="rect">
                  <a:avLst/>
                </a:prstGeom>
                <a:noFill/>
              </p:spPr>
              <p:txBody>
                <a:bodyPr wrap="none" rtlCol="0">
                  <a:spAutoFit/>
                </a:bodyPr>
                <a:lstStyle/>
                <a:p>
                  <a:pPr>
                    <a:defRPr/>
                  </a:pPr>
                  <a:r>
                    <a:rPr lang="en-US" sz="900" kern="0" dirty="0">
                      <a:solidFill>
                        <a:sysClr val="windowText" lastClr="000000"/>
                      </a:solidFill>
                    </a:rPr>
                    <a:t>next</a:t>
                  </a:r>
                </a:p>
              </p:txBody>
            </p:sp>
            <p:sp>
              <p:nvSpPr>
                <p:cNvPr id="48" name="TextBox 47"/>
                <p:cNvSpPr txBox="1"/>
                <p:nvPr/>
              </p:nvSpPr>
              <p:spPr>
                <a:xfrm>
                  <a:off x="2355901" y="5435933"/>
                  <a:ext cx="470000" cy="261610"/>
                </a:xfrm>
                <a:prstGeom prst="rect">
                  <a:avLst/>
                </a:prstGeom>
                <a:noFill/>
              </p:spPr>
              <p:txBody>
                <a:bodyPr wrap="none" rtlCol="0">
                  <a:spAutoFit/>
                </a:bodyPr>
                <a:lstStyle/>
                <a:p>
                  <a:pPr>
                    <a:defRPr/>
                  </a:pPr>
                  <a:r>
                    <a:rPr lang="en-US" sz="1100" kern="0" dirty="0">
                      <a:solidFill>
                        <a:sysClr val="windowText" lastClr="000000"/>
                      </a:solidFill>
                    </a:rPr>
                    <a:t>head</a:t>
                  </a:r>
                </a:p>
              </p:txBody>
            </p:sp>
            <p:cxnSp>
              <p:nvCxnSpPr>
                <p:cNvPr id="49" name="Straight Arrow Connector 48"/>
                <p:cNvCxnSpPr>
                  <a:endCxn id="45" idx="7"/>
                </p:cNvCxnSpPr>
                <p:nvPr/>
              </p:nvCxnSpPr>
              <p:spPr>
                <a:xfrm flipH="1">
                  <a:off x="2319139" y="5653267"/>
                  <a:ext cx="204826" cy="278520"/>
                </a:xfrm>
                <a:prstGeom prst="straightConnector1">
                  <a:avLst/>
                </a:prstGeom>
                <a:noFill/>
                <a:ln w="19050" cap="flat" cmpd="sng" algn="ctr">
                  <a:solidFill>
                    <a:sysClr val="windowText" lastClr="000000"/>
                  </a:solidFill>
                  <a:prstDash val="solid"/>
                  <a:tailEnd type="arrow"/>
                </a:ln>
                <a:effectLst/>
              </p:spPr>
            </p:cxnSp>
            <p:sp>
              <p:nvSpPr>
                <p:cNvPr id="50" name="Down Arrow 49"/>
                <p:cNvSpPr/>
                <p:nvPr/>
              </p:nvSpPr>
              <p:spPr>
                <a:xfrm>
                  <a:off x="1869650" y="5242843"/>
                  <a:ext cx="160178" cy="390302"/>
                </a:xfrm>
                <a:prstGeom prst="downArrow">
                  <a:avLst/>
                </a:prstGeom>
                <a:solidFill>
                  <a:srgbClr val="DDDDDD"/>
                </a:solidFill>
                <a:ln w="25400" cap="flat" cmpd="sng" algn="ctr">
                  <a:solidFill>
                    <a:srgbClr val="DDDDDD">
                      <a:shade val="50000"/>
                    </a:srgbClr>
                  </a:solidFill>
                  <a:prstDash val="solid"/>
                </a:ln>
                <a:effectLst/>
              </p:spPr>
              <p:txBody>
                <a:bodyPr rtlCol="0" anchor="ctr"/>
                <a:lstStyle/>
                <a:p>
                  <a:pPr algn="ctr">
                    <a:defRPr/>
                  </a:pPr>
                  <a:endParaRPr lang="en-US" sz="900" kern="0">
                    <a:solidFill>
                      <a:sysClr val="window" lastClr="FFFFFF"/>
                    </a:solidFill>
                    <a:latin typeface="Calibri"/>
                  </a:endParaRPr>
                </a:p>
              </p:txBody>
            </p:sp>
            <p:grpSp>
              <p:nvGrpSpPr>
                <p:cNvPr id="51" name="Group 50"/>
                <p:cNvGrpSpPr/>
                <p:nvPr/>
              </p:nvGrpSpPr>
              <p:grpSpPr>
                <a:xfrm>
                  <a:off x="1126064" y="4287994"/>
                  <a:ext cx="1558068" cy="837500"/>
                  <a:chOff x="914400" y="3607219"/>
                  <a:chExt cx="2225811" cy="1196429"/>
                </a:xfrm>
              </p:grpSpPr>
              <p:sp>
                <p:nvSpPr>
                  <p:cNvPr id="52" name="Oval 51"/>
                  <p:cNvSpPr/>
                  <p:nvPr/>
                </p:nvSpPr>
                <p:spPr>
                  <a:xfrm>
                    <a:off x="1498355" y="4194048"/>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a</a:t>
                    </a:r>
                  </a:p>
                </p:txBody>
              </p:sp>
              <p:sp>
                <p:nvSpPr>
                  <p:cNvPr id="53" name="Oval 52"/>
                  <p:cNvSpPr/>
                  <p:nvPr/>
                </p:nvSpPr>
                <p:spPr>
                  <a:xfrm>
                    <a:off x="2335981" y="4194048"/>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b</a:t>
                    </a:r>
                  </a:p>
                </p:txBody>
              </p:sp>
              <p:cxnSp>
                <p:nvCxnSpPr>
                  <p:cNvPr id="54" name="Straight Arrow Connector 53"/>
                  <p:cNvCxnSpPr>
                    <a:stCxn id="52" idx="6"/>
                    <a:endCxn id="53" idx="2"/>
                  </p:cNvCxnSpPr>
                  <p:nvPr/>
                </p:nvCxnSpPr>
                <p:spPr>
                  <a:xfrm>
                    <a:off x="1839731" y="4364736"/>
                    <a:ext cx="496251" cy="0"/>
                  </a:xfrm>
                  <a:prstGeom prst="straightConnector1">
                    <a:avLst/>
                  </a:prstGeom>
                  <a:noFill/>
                  <a:ln w="19050" cap="flat" cmpd="sng" algn="ctr">
                    <a:solidFill>
                      <a:sysClr val="windowText" lastClr="000000"/>
                    </a:solidFill>
                    <a:prstDash val="solid"/>
                    <a:tailEnd type="arrow"/>
                  </a:ln>
                  <a:effectLst/>
                </p:spPr>
              </p:cxnSp>
              <p:sp>
                <p:nvSpPr>
                  <p:cNvPr id="55" name="TextBox 54"/>
                  <p:cNvSpPr txBox="1"/>
                  <p:nvPr/>
                </p:nvSpPr>
                <p:spPr>
                  <a:xfrm>
                    <a:off x="914400" y="3607219"/>
                    <a:ext cx="671428" cy="373729"/>
                  </a:xfrm>
                  <a:prstGeom prst="rect">
                    <a:avLst/>
                  </a:prstGeom>
                  <a:noFill/>
                </p:spPr>
                <p:txBody>
                  <a:bodyPr wrap="none" rtlCol="0">
                    <a:spAutoFit/>
                  </a:bodyPr>
                  <a:lstStyle/>
                  <a:p>
                    <a:pPr>
                      <a:defRPr/>
                    </a:pPr>
                    <a:r>
                      <a:rPr lang="en-US" sz="1100" kern="0" dirty="0">
                        <a:solidFill>
                          <a:sysClr val="windowText" lastClr="000000"/>
                        </a:solidFill>
                      </a:rPr>
                      <a:t>head</a:t>
                    </a:r>
                  </a:p>
                </p:txBody>
              </p:sp>
              <p:sp>
                <p:nvSpPr>
                  <p:cNvPr id="56" name="TextBox 55"/>
                  <p:cNvSpPr txBox="1"/>
                  <p:nvPr/>
                </p:nvSpPr>
                <p:spPr>
                  <a:xfrm>
                    <a:off x="1779641" y="4070161"/>
                    <a:ext cx="559220" cy="329760"/>
                  </a:xfrm>
                  <a:prstGeom prst="rect">
                    <a:avLst/>
                  </a:prstGeom>
                  <a:noFill/>
                </p:spPr>
                <p:txBody>
                  <a:bodyPr wrap="none" rtlCol="0">
                    <a:spAutoFit/>
                  </a:bodyPr>
                  <a:lstStyle/>
                  <a:p>
                    <a:pPr>
                      <a:defRPr/>
                    </a:pPr>
                    <a:r>
                      <a:rPr lang="en-US" sz="900" kern="0" dirty="0">
                        <a:solidFill>
                          <a:sysClr val="windowText" lastClr="000000"/>
                        </a:solidFill>
                      </a:rPr>
                      <a:t>next</a:t>
                    </a:r>
                  </a:p>
                </p:txBody>
              </p:sp>
              <p:cxnSp>
                <p:nvCxnSpPr>
                  <p:cNvPr id="57" name="Straight Arrow Connector 56"/>
                  <p:cNvCxnSpPr>
                    <a:endCxn id="52" idx="1"/>
                  </p:cNvCxnSpPr>
                  <p:nvPr/>
                </p:nvCxnSpPr>
                <p:spPr>
                  <a:xfrm>
                    <a:off x="1254515" y="3917696"/>
                    <a:ext cx="293834" cy="326346"/>
                  </a:xfrm>
                  <a:prstGeom prst="straightConnector1">
                    <a:avLst/>
                  </a:prstGeom>
                  <a:noFill/>
                  <a:ln w="19050" cap="flat" cmpd="sng" algn="ctr">
                    <a:solidFill>
                      <a:sysClr val="windowText" lastClr="000000"/>
                    </a:solidFill>
                    <a:prstDash val="solid"/>
                    <a:tailEnd type="arrow"/>
                  </a:ln>
                  <a:effectLst/>
                </p:spPr>
              </p:cxnSp>
              <p:sp>
                <p:nvSpPr>
                  <p:cNvPr id="58" name="Trapezoid 57"/>
                  <p:cNvSpPr/>
                  <p:nvPr/>
                </p:nvSpPr>
                <p:spPr bwMode="auto">
                  <a:xfrm flipV="1">
                    <a:off x="2915138" y="4665939"/>
                    <a:ext cx="225073" cy="137709"/>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cxnSp>
                <p:nvCxnSpPr>
                  <p:cNvPr id="59" name="Elbow Connector 58"/>
                  <p:cNvCxnSpPr>
                    <a:stCxn id="53" idx="6"/>
                    <a:endCxn id="58" idx="2"/>
                  </p:cNvCxnSpPr>
                  <p:nvPr/>
                </p:nvCxnSpPr>
                <p:spPr>
                  <a:xfrm>
                    <a:off x="2677357" y="4364736"/>
                    <a:ext cx="350317" cy="301203"/>
                  </a:xfrm>
                  <a:prstGeom prst="bentConnector2">
                    <a:avLst/>
                  </a:prstGeom>
                  <a:noFill/>
                  <a:ln w="19050" cap="flat" cmpd="sng" algn="ctr">
                    <a:solidFill>
                      <a:sysClr val="windowText" lastClr="000000"/>
                    </a:solidFill>
                    <a:prstDash val="solid"/>
                    <a:tailEnd type="arrow"/>
                  </a:ln>
                  <a:effectLst/>
                </p:spPr>
              </p:cxnSp>
            </p:grpSp>
            <p:sp>
              <p:nvSpPr>
                <p:cNvPr id="60" name="Trapezoid 59"/>
                <p:cNvSpPr/>
                <p:nvPr/>
              </p:nvSpPr>
              <p:spPr bwMode="auto">
                <a:xfrm flipV="1">
                  <a:off x="1223352" y="6227115"/>
                  <a:ext cx="157551" cy="96396"/>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cxnSp>
              <p:nvCxnSpPr>
                <p:cNvPr id="61" name="Elbow Connector 60"/>
                <p:cNvCxnSpPr>
                  <a:stCxn id="44" idx="2"/>
                  <a:endCxn id="60" idx="2"/>
                </p:cNvCxnSpPr>
                <p:nvPr/>
              </p:nvCxnSpPr>
              <p:spPr>
                <a:xfrm rot="10800000" flipV="1">
                  <a:off x="1302127" y="6016273"/>
                  <a:ext cx="232704" cy="210842"/>
                </a:xfrm>
                <a:prstGeom prst="bentConnector2">
                  <a:avLst/>
                </a:prstGeom>
                <a:noFill/>
                <a:ln w="19050" cap="flat" cmpd="sng" algn="ctr">
                  <a:solidFill>
                    <a:sysClr val="windowText" lastClr="000000"/>
                  </a:solidFill>
                  <a:prstDash val="solid"/>
                  <a:tailEnd type="arrow"/>
                </a:ln>
                <a:effectLst/>
              </p:spPr>
            </p:cxnSp>
            <p:sp>
              <p:nvSpPr>
                <p:cNvPr id="62" name="Oval 61"/>
                <p:cNvSpPr/>
                <p:nvPr/>
              </p:nvSpPr>
              <p:spPr>
                <a:xfrm>
                  <a:off x="3880934" y="5896791"/>
                  <a:ext cx="238963" cy="238963"/>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a</a:t>
                  </a:r>
                </a:p>
              </p:txBody>
            </p:sp>
            <p:sp>
              <p:nvSpPr>
                <p:cNvPr id="63" name="TextBox 62"/>
                <p:cNvSpPr txBox="1"/>
                <p:nvPr/>
              </p:nvSpPr>
              <p:spPr>
                <a:xfrm>
                  <a:off x="4120781" y="5435933"/>
                  <a:ext cx="470000" cy="261610"/>
                </a:xfrm>
                <a:prstGeom prst="rect">
                  <a:avLst/>
                </a:prstGeom>
                <a:noFill/>
              </p:spPr>
              <p:txBody>
                <a:bodyPr wrap="none" rtlCol="0">
                  <a:spAutoFit/>
                </a:bodyPr>
                <a:lstStyle/>
                <a:p>
                  <a:pPr>
                    <a:defRPr/>
                  </a:pPr>
                  <a:r>
                    <a:rPr lang="en-US" sz="1100" kern="0" dirty="0">
                      <a:solidFill>
                        <a:sysClr val="windowText" lastClr="000000"/>
                      </a:solidFill>
                    </a:rPr>
                    <a:t>head</a:t>
                  </a:r>
                </a:p>
              </p:txBody>
            </p:sp>
            <p:cxnSp>
              <p:nvCxnSpPr>
                <p:cNvPr id="64" name="Straight Arrow Connector 63"/>
                <p:cNvCxnSpPr>
                  <a:endCxn id="62" idx="7"/>
                </p:cNvCxnSpPr>
                <p:nvPr/>
              </p:nvCxnSpPr>
              <p:spPr>
                <a:xfrm flipH="1">
                  <a:off x="4084902" y="5653267"/>
                  <a:ext cx="204826" cy="278520"/>
                </a:xfrm>
                <a:prstGeom prst="straightConnector1">
                  <a:avLst/>
                </a:prstGeom>
                <a:noFill/>
                <a:ln w="19050" cap="flat" cmpd="sng" algn="ctr">
                  <a:solidFill>
                    <a:sysClr val="windowText" lastClr="000000"/>
                  </a:solidFill>
                  <a:prstDash val="solid"/>
                  <a:tailEnd type="arrow"/>
                </a:ln>
                <a:effectLst/>
              </p:spPr>
            </p:cxnSp>
            <p:sp>
              <p:nvSpPr>
                <p:cNvPr id="65" name="Down Arrow 64"/>
                <p:cNvSpPr/>
                <p:nvPr/>
              </p:nvSpPr>
              <p:spPr>
                <a:xfrm>
                  <a:off x="3915072" y="5242843"/>
                  <a:ext cx="160178" cy="390302"/>
                </a:xfrm>
                <a:prstGeom prst="downArrow">
                  <a:avLst/>
                </a:prstGeom>
                <a:solidFill>
                  <a:srgbClr val="DDDDDD"/>
                </a:solidFill>
                <a:ln w="25400" cap="flat" cmpd="sng" algn="ctr">
                  <a:solidFill>
                    <a:srgbClr val="DDDDDD">
                      <a:shade val="50000"/>
                    </a:srgbClr>
                  </a:solidFill>
                  <a:prstDash val="solid"/>
                </a:ln>
                <a:effectLst/>
              </p:spPr>
              <p:txBody>
                <a:bodyPr rtlCol="0" anchor="ctr"/>
                <a:lstStyle/>
                <a:p>
                  <a:pPr algn="ctr">
                    <a:defRPr/>
                  </a:pPr>
                  <a:endParaRPr lang="en-US" sz="900" kern="0">
                    <a:solidFill>
                      <a:sysClr val="window" lastClr="FFFFFF"/>
                    </a:solidFill>
                    <a:latin typeface="Calibri"/>
                  </a:endParaRPr>
                </a:p>
              </p:txBody>
            </p:sp>
            <p:grpSp>
              <p:nvGrpSpPr>
                <p:cNvPr id="66" name="Group 65"/>
                <p:cNvGrpSpPr/>
                <p:nvPr/>
              </p:nvGrpSpPr>
              <p:grpSpPr>
                <a:xfrm>
                  <a:off x="3473024" y="4287994"/>
                  <a:ext cx="970871" cy="837500"/>
                  <a:chOff x="4267200" y="3607219"/>
                  <a:chExt cx="1386959" cy="1196429"/>
                </a:xfrm>
              </p:grpSpPr>
              <p:sp>
                <p:nvSpPr>
                  <p:cNvPr id="67" name="Oval 66"/>
                  <p:cNvSpPr/>
                  <p:nvPr/>
                </p:nvSpPr>
                <p:spPr>
                  <a:xfrm>
                    <a:off x="4851155" y="4194048"/>
                    <a:ext cx="341376" cy="341376"/>
                  </a:xfrm>
                  <a:prstGeom prst="ellipse">
                    <a:avLst/>
                  </a:prstGeom>
                  <a:solidFill>
                    <a:srgbClr val="DDDDDD"/>
                  </a:solidFill>
                  <a:ln w="25400" cap="flat" cmpd="sng" algn="ctr">
                    <a:solidFill>
                      <a:srgbClr val="DDDDDD">
                        <a:shade val="50000"/>
                      </a:srgbClr>
                    </a:solidFill>
                    <a:prstDash val="solid"/>
                  </a:ln>
                  <a:effectLst/>
                </p:spPr>
                <p:txBody>
                  <a:bodyPr lIns="18288" rIns="0" rtlCol="0" anchor="ctr"/>
                  <a:lstStyle/>
                  <a:p>
                    <a:pPr algn="ctr">
                      <a:defRPr/>
                    </a:pPr>
                    <a:r>
                      <a:rPr lang="en-US" sz="1100" kern="0" dirty="0">
                        <a:solidFill>
                          <a:sysClr val="windowText" lastClr="000000"/>
                        </a:solidFill>
                        <a:latin typeface="Calibri"/>
                      </a:rPr>
                      <a:t>a</a:t>
                    </a:r>
                  </a:p>
                </p:txBody>
              </p:sp>
              <p:sp>
                <p:nvSpPr>
                  <p:cNvPr id="68" name="TextBox 67"/>
                  <p:cNvSpPr txBox="1"/>
                  <p:nvPr/>
                </p:nvSpPr>
                <p:spPr>
                  <a:xfrm>
                    <a:off x="4267200" y="3607219"/>
                    <a:ext cx="671429" cy="373729"/>
                  </a:xfrm>
                  <a:prstGeom prst="rect">
                    <a:avLst/>
                  </a:prstGeom>
                  <a:noFill/>
                </p:spPr>
                <p:txBody>
                  <a:bodyPr wrap="none" rtlCol="0">
                    <a:spAutoFit/>
                  </a:bodyPr>
                  <a:lstStyle/>
                  <a:p>
                    <a:pPr>
                      <a:defRPr/>
                    </a:pPr>
                    <a:r>
                      <a:rPr lang="en-US" sz="1100" kern="0" dirty="0">
                        <a:solidFill>
                          <a:sysClr val="windowText" lastClr="000000"/>
                        </a:solidFill>
                      </a:rPr>
                      <a:t>head</a:t>
                    </a:r>
                  </a:p>
                </p:txBody>
              </p:sp>
              <p:cxnSp>
                <p:nvCxnSpPr>
                  <p:cNvPr id="69" name="Straight Arrow Connector 68"/>
                  <p:cNvCxnSpPr>
                    <a:endCxn id="67" idx="1"/>
                  </p:cNvCxnSpPr>
                  <p:nvPr/>
                </p:nvCxnSpPr>
                <p:spPr>
                  <a:xfrm>
                    <a:off x="4607315" y="3917696"/>
                    <a:ext cx="293834" cy="326346"/>
                  </a:xfrm>
                  <a:prstGeom prst="straightConnector1">
                    <a:avLst/>
                  </a:prstGeom>
                  <a:noFill/>
                  <a:ln w="19050" cap="flat" cmpd="sng" algn="ctr">
                    <a:solidFill>
                      <a:sysClr val="windowText" lastClr="000000"/>
                    </a:solidFill>
                    <a:prstDash val="solid"/>
                    <a:tailEnd type="arrow"/>
                  </a:ln>
                  <a:effectLst/>
                </p:spPr>
              </p:cxnSp>
              <p:sp>
                <p:nvSpPr>
                  <p:cNvPr id="70" name="Trapezoid 69"/>
                  <p:cNvSpPr/>
                  <p:nvPr/>
                </p:nvSpPr>
                <p:spPr bwMode="auto">
                  <a:xfrm flipV="1">
                    <a:off x="5429086" y="4665939"/>
                    <a:ext cx="225073" cy="137709"/>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cxnSp>
                <p:nvCxnSpPr>
                  <p:cNvPr id="71" name="Elbow Connector 70"/>
                  <p:cNvCxnSpPr>
                    <a:stCxn id="67" idx="6"/>
                    <a:endCxn id="70" idx="2"/>
                  </p:cNvCxnSpPr>
                  <p:nvPr/>
                </p:nvCxnSpPr>
                <p:spPr>
                  <a:xfrm>
                    <a:off x="5192531" y="4364736"/>
                    <a:ext cx="349091" cy="301203"/>
                  </a:xfrm>
                  <a:prstGeom prst="bentConnector2">
                    <a:avLst/>
                  </a:prstGeom>
                  <a:noFill/>
                  <a:ln w="19050" cap="flat" cmpd="sng" algn="ctr">
                    <a:solidFill>
                      <a:sysClr val="windowText" lastClr="000000"/>
                    </a:solidFill>
                    <a:prstDash val="solid"/>
                    <a:tailEnd type="arrow"/>
                  </a:ln>
                  <a:effectLst/>
                </p:spPr>
              </p:cxnSp>
            </p:grpSp>
            <p:sp>
              <p:nvSpPr>
                <p:cNvPr id="72" name="Trapezoid 71"/>
                <p:cNvSpPr/>
                <p:nvPr/>
              </p:nvSpPr>
              <p:spPr bwMode="auto">
                <a:xfrm flipV="1">
                  <a:off x="3570312" y="6227115"/>
                  <a:ext cx="157551" cy="96396"/>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cxnSp>
              <p:nvCxnSpPr>
                <p:cNvPr id="73" name="Elbow Connector 72"/>
                <p:cNvCxnSpPr>
                  <a:stCxn id="62" idx="2"/>
                  <a:endCxn id="72" idx="2"/>
                </p:cNvCxnSpPr>
                <p:nvPr/>
              </p:nvCxnSpPr>
              <p:spPr>
                <a:xfrm rot="10800000" flipV="1">
                  <a:off x="3649088" y="6016273"/>
                  <a:ext cx="231847" cy="210842"/>
                </a:xfrm>
                <a:prstGeom prst="bentConnector2">
                  <a:avLst/>
                </a:prstGeom>
                <a:noFill/>
                <a:ln w="19050" cap="flat" cmpd="sng" algn="ctr">
                  <a:solidFill>
                    <a:sysClr val="windowText" lastClr="000000"/>
                  </a:solidFill>
                  <a:prstDash val="solid"/>
                  <a:tailEnd type="arrow"/>
                </a:ln>
                <a:effectLst/>
              </p:spPr>
            </p:cxnSp>
            <p:sp>
              <p:nvSpPr>
                <p:cNvPr id="74" name="TextBox 73"/>
                <p:cNvSpPr txBox="1"/>
                <p:nvPr/>
              </p:nvSpPr>
              <p:spPr>
                <a:xfrm>
                  <a:off x="5453433" y="5612638"/>
                  <a:ext cx="470000" cy="261610"/>
                </a:xfrm>
                <a:prstGeom prst="rect">
                  <a:avLst/>
                </a:prstGeom>
                <a:noFill/>
              </p:spPr>
              <p:txBody>
                <a:bodyPr wrap="none" rtlCol="0">
                  <a:spAutoFit/>
                </a:bodyPr>
                <a:lstStyle/>
                <a:p>
                  <a:pPr>
                    <a:defRPr/>
                  </a:pPr>
                  <a:r>
                    <a:rPr lang="en-US" sz="1100" kern="0" dirty="0">
                      <a:solidFill>
                        <a:sysClr val="windowText" lastClr="000000"/>
                      </a:solidFill>
                    </a:rPr>
                    <a:t>head</a:t>
                  </a:r>
                </a:p>
              </p:txBody>
            </p:sp>
            <p:cxnSp>
              <p:nvCxnSpPr>
                <p:cNvPr id="75" name="Straight Arrow Connector 74"/>
                <p:cNvCxnSpPr>
                  <a:stCxn id="74" idx="2"/>
                  <a:endCxn id="81" idx="2"/>
                </p:cNvCxnSpPr>
                <p:nvPr/>
              </p:nvCxnSpPr>
              <p:spPr>
                <a:xfrm flipH="1">
                  <a:off x="5657816" y="5874248"/>
                  <a:ext cx="49854" cy="250454"/>
                </a:xfrm>
                <a:prstGeom prst="straightConnector1">
                  <a:avLst/>
                </a:prstGeom>
                <a:noFill/>
                <a:ln w="19050" cap="flat" cmpd="sng" algn="ctr">
                  <a:solidFill>
                    <a:sysClr val="windowText" lastClr="000000"/>
                  </a:solidFill>
                  <a:prstDash val="solid"/>
                  <a:tailEnd type="arrow"/>
                </a:ln>
                <a:effectLst/>
              </p:spPr>
            </p:cxnSp>
            <p:sp>
              <p:nvSpPr>
                <p:cNvPr id="76" name="Down Arrow 75"/>
                <p:cNvSpPr/>
                <p:nvPr/>
              </p:nvSpPr>
              <p:spPr>
                <a:xfrm>
                  <a:off x="5577728" y="5242843"/>
                  <a:ext cx="160178" cy="390302"/>
                </a:xfrm>
                <a:prstGeom prst="downArrow">
                  <a:avLst/>
                </a:prstGeom>
                <a:solidFill>
                  <a:srgbClr val="DDDDDD"/>
                </a:solidFill>
                <a:ln w="25400" cap="flat" cmpd="sng" algn="ctr">
                  <a:solidFill>
                    <a:srgbClr val="DDDDDD">
                      <a:shade val="50000"/>
                    </a:srgbClr>
                  </a:solidFill>
                  <a:prstDash val="solid"/>
                </a:ln>
                <a:effectLst/>
              </p:spPr>
              <p:txBody>
                <a:bodyPr rtlCol="0" anchor="ctr"/>
                <a:lstStyle/>
                <a:p>
                  <a:pPr algn="ctr">
                    <a:defRPr/>
                  </a:pPr>
                  <a:endParaRPr lang="en-US" sz="900" kern="0">
                    <a:solidFill>
                      <a:sysClr val="window" lastClr="FFFFFF"/>
                    </a:solidFill>
                    <a:latin typeface="Calibri"/>
                  </a:endParaRPr>
                </a:p>
              </p:txBody>
            </p:sp>
            <p:grpSp>
              <p:nvGrpSpPr>
                <p:cNvPr id="77" name="Group 76"/>
                <p:cNvGrpSpPr/>
                <p:nvPr/>
              </p:nvGrpSpPr>
              <p:grpSpPr>
                <a:xfrm>
                  <a:off x="5453429" y="4408605"/>
                  <a:ext cx="470000" cy="614477"/>
                  <a:chOff x="6943954" y="3779520"/>
                  <a:chExt cx="671429" cy="877824"/>
                </a:xfrm>
              </p:grpSpPr>
              <p:sp>
                <p:nvSpPr>
                  <p:cNvPr id="78" name="TextBox 77"/>
                  <p:cNvSpPr txBox="1"/>
                  <p:nvPr/>
                </p:nvSpPr>
                <p:spPr>
                  <a:xfrm>
                    <a:off x="6943954" y="3779520"/>
                    <a:ext cx="671429" cy="373728"/>
                  </a:xfrm>
                  <a:prstGeom prst="rect">
                    <a:avLst/>
                  </a:prstGeom>
                  <a:noFill/>
                </p:spPr>
                <p:txBody>
                  <a:bodyPr wrap="none" rtlCol="0">
                    <a:spAutoFit/>
                  </a:bodyPr>
                  <a:lstStyle/>
                  <a:p>
                    <a:pPr>
                      <a:defRPr/>
                    </a:pPr>
                    <a:r>
                      <a:rPr lang="en-US" sz="1100" kern="0" dirty="0">
                        <a:solidFill>
                          <a:sysClr val="windowText" lastClr="000000"/>
                        </a:solidFill>
                      </a:rPr>
                      <a:t>head</a:t>
                    </a:r>
                  </a:p>
                </p:txBody>
              </p:sp>
              <p:cxnSp>
                <p:nvCxnSpPr>
                  <p:cNvPr id="79" name="Straight Arrow Connector 78"/>
                  <p:cNvCxnSpPr>
                    <a:stCxn id="78" idx="2"/>
                    <a:endCxn id="80" idx="2"/>
                  </p:cNvCxnSpPr>
                  <p:nvPr/>
                </p:nvCxnSpPr>
                <p:spPr>
                  <a:xfrm flipH="1">
                    <a:off x="7235931" y="4153248"/>
                    <a:ext cx="71219" cy="366387"/>
                  </a:xfrm>
                  <a:prstGeom prst="straightConnector1">
                    <a:avLst/>
                  </a:prstGeom>
                  <a:noFill/>
                  <a:ln w="19050" cap="flat" cmpd="sng" algn="ctr">
                    <a:solidFill>
                      <a:sysClr val="windowText" lastClr="000000"/>
                    </a:solidFill>
                    <a:prstDash val="solid"/>
                    <a:tailEnd type="arrow"/>
                  </a:ln>
                  <a:effectLst/>
                </p:spPr>
              </p:cxnSp>
              <p:sp>
                <p:nvSpPr>
                  <p:cNvPr id="80" name="Trapezoid 79"/>
                  <p:cNvSpPr/>
                  <p:nvPr/>
                </p:nvSpPr>
                <p:spPr bwMode="auto">
                  <a:xfrm flipV="1">
                    <a:off x="7123396" y="4519635"/>
                    <a:ext cx="225072" cy="137709"/>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grpSp>
            <p:sp>
              <p:nvSpPr>
                <p:cNvPr id="81" name="Trapezoid 80"/>
                <p:cNvSpPr/>
                <p:nvPr/>
              </p:nvSpPr>
              <p:spPr bwMode="auto">
                <a:xfrm flipV="1">
                  <a:off x="5579041" y="6124702"/>
                  <a:ext cx="157550" cy="96396"/>
                </a:xfrm>
                <a:prstGeom prst="trapezoid">
                  <a:avLst>
                    <a:gd name="adj" fmla="val 57530"/>
                  </a:avLst>
                </a:prstGeom>
                <a:blipFill dpi="0" rotWithShape="1">
                  <a:blip r:embed="rId4" cstate="print"/>
                  <a:srcRect/>
                  <a:tile tx="0" ty="-63500" sx="2000" sy="25000" flip="none" algn="tl"/>
                </a:blipFill>
                <a:ln w="222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400" kern="0">
                    <a:solidFill>
                      <a:sysClr val="windowText" lastClr="000000"/>
                    </a:solidFill>
                    <a:latin typeface="Consolas" pitchFamily="49" charset="0"/>
                  </a:endParaRPr>
                </a:p>
              </p:txBody>
            </p:sp>
          </p:grpSp>
          <p:sp>
            <p:nvSpPr>
              <p:cNvPr id="110" name="Rectangle 109"/>
              <p:cNvSpPr/>
              <p:nvPr/>
            </p:nvSpPr>
            <p:spPr>
              <a:xfrm>
                <a:off x="304800" y="4137942"/>
                <a:ext cx="5293241" cy="29718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ounded Rectangle 116"/>
            <p:cNvSpPr/>
            <p:nvPr/>
          </p:nvSpPr>
          <p:spPr>
            <a:xfrm>
              <a:off x="3276600" y="6116598"/>
              <a:ext cx="2157984" cy="512802"/>
            </a:xfrm>
            <a:prstGeom prst="roundRect">
              <a:avLst>
                <a:gd name="adj" fmla="val 43910"/>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tIns="274320" rtlCol="0" anchor="ctr"/>
            <a:lstStyle/>
            <a:p>
              <a:pPr algn="ctr"/>
              <a:r>
                <a:rPr lang="en-US" dirty="0">
                  <a:solidFill>
                    <a:srgbClr val="F79646">
                      <a:lumMod val="50000"/>
                    </a:srgbClr>
                  </a:solidFill>
                  <a:latin typeface="Berlin Sans FB"/>
                </a:rPr>
                <a:t>Concrete Scenarios</a:t>
              </a:r>
            </a:p>
            <a:p>
              <a:pPr algn="ctr"/>
              <a:endParaRPr lang="en-US" dirty="0">
                <a:solidFill>
                  <a:prstClr val="white"/>
                </a:solidFill>
              </a:endParaRPr>
            </a:p>
          </p:txBody>
        </p:sp>
      </p:grpSp>
      <p:grpSp>
        <p:nvGrpSpPr>
          <p:cNvPr id="121" name="Group 120"/>
          <p:cNvGrpSpPr/>
          <p:nvPr/>
        </p:nvGrpSpPr>
        <p:grpSpPr>
          <a:xfrm>
            <a:off x="6858000" y="3733800"/>
            <a:ext cx="3833002" cy="2971800"/>
            <a:chOff x="5334000" y="3733800"/>
            <a:chExt cx="3833002" cy="2971800"/>
          </a:xfrm>
        </p:grpSpPr>
        <p:grpSp>
          <p:nvGrpSpPr>
            <p:cNvPr id="114" name="Group 113"/>
            <p:cNvGrpSpPr/>
            <p:nvPr/>
          </p:nvGrpSpPr>
          <p:grpSpPr>
            <a:xfrm>
              <a:off x="5334000" y="3733800"/>
              <a:ext cx="3833002" cy="2971800"/>
              <a:chOff x="5140642" y="3821029"/>
              <a:chExt cx="3833002" cy="2971800"/>
            </a:xfrm>
          </p:grpSpPr>
          <p:sp>
            <p:nvSpPr>
              <p:cNvPr id="83" name="Rectangle 82"/>
              <p:cNvSpPr/>
              <p:nvPr/>
            </p:nvSpPr>
            <p:spPr>
              <a:xfrm>
                <a:off x="5140642" y="3821029"/>
                <a:ext cx="3833002" cy="2640723"/>
              </a:xfrm>
              <a:prstGeom prst="rect">
                <a:avLst/>
              </a:prstGeom>
            </p:spPr>
            <p:txBody>
              <a:bodyPr wrap="square">
                <a:spAutoFit/>
              </a:bodyPr>
              <a:lstStyle/>
              <a:p>
                <a:pPr indent="457200">
                  <a:lnSpc>
                    <a:spcPct val="115000"/>
                  </a:lnSpc>
                </a:pPr>
                <a:r>
                  <a:rPr lang="en-US" sz="1600" dirty="0">
                    <a:solidFill>
                      <a:srgbClr val="0000FF"/>
                    </a:solidFill>
                    <a:latin typeface="Consolas"/>
                    <a:ea typeface="Calibri"/>
                    <a:cs typeface="Times New Roman"/>
                  </a:rPr>
                  <a:t>void</a:t>
                </a:r>
                <a:r>
                  <a:rPr lang="en-US" sz="1600" dirty="0">
                    <a:latin typeface="Consolas"/>
                    <a:ea typeface="Calibri"/>
                    <a:cs typeface="Times New Roman"/>
                  </a:rPr>
                  <a:t> llReverse(</a:t>
                </a:r>
                <a:r>
                  <a:rPr lang="en-US" sz="1600" dirty="0">
                    <a:solidFill>
                      <a:srgbClr val="2B91AF"/>
                    </a:solidFill>
                    <a:latin typeface="Consolas"/>
                    <a:ea typeface="Calibri"/>
                    <a:cs typeface="Times New Roman"/>
                  </a:rPr>
                  <a:t>Node</a:t>
                </a:r>
                <a:r>
                  <a:rPr lang="en-US" sz="1600" dirty="0">
                    <a:latin typeface="Consolas"/>
                    <a:ea typeface="Calibri"/>
                    <a:cs typeface="Times New Roman"/>
                  </a:rPr>
                  <a:t> head)</a:t>
                </a:r>
                <a:endParaRPr lang="en-US" sz="1600" dirty="0">
                  <a:ea typeface="Calibri"/>
                  <a:cs typeface="Times New Roman"/>
                </a:endParaRPr>
              </a:p>
              <a:p>
                <a:pPr>
                  <a:lnSpc>
                    <a:spcPct val="115000"/>
                  </a:lnSpc>
                </a:pPr>
                <a:r>
                  <a:rPr lang="en-US" sz="1600" dirty="0">
                    <a:latin typeface="Consolas"/>
                    <a:ea typeface="Calibri"/>
                    <a:cs typeface="Times New Roman"/>
                  </a:rPr>
                  <a:t>        {</a:t>
                </a:r>
                <a:endParaRPr lang="en-US" sz="1600" dirty="0">
                  <a:ea typeface="Calibri"/>
                  <a:cs typeface="Times New Roman"/>
                </a:endParaRPr>
              </a:p>
              <a:p>
                <a:pPr>
                  <a:lnSpc>
                    <a:spcPct val="115000"/>
                  </a:lnSpc>
                </a:pPr>
                <a:r>
                  <a:rPr lang="en-US" sz="1600" dirty="0">
                    <a:latin typeface="Consolas"/>
                    <a:ea typeface="Calibri"/>
                    <a:cs typeface="Times New Roman"/>
                  </a:rPr>
                  <a:t>             </a:t>
                </a:r>
                <a:r>
                  <a:rPr lang="en-US" sz="1600" dirty="0">
                    <a:solidFill>
                      <a:srgbClr val="008000"/>
                    </a:solidFill>
                    <a:latin typeface="Consolas"/>
                    <a:ea typeface="Calibri"/>
                    <a:cs typeface="Times New Roman"/>
                  </a:rPr>
                  <a:t>?? /*1*/</a:t>
                </a:r>
                <a:endParaRPr lang="en-US" sz="1600" dirty="0">
                  <a:ea typeface="Calibri"/>
                  <a:cs typeface="Times New Roman"/>
                </a:endParaRPr>
              </a:p>
              <a:p>
                <a:pPr>
                  <a:lnSpc>
                    <a:spcPct val="115000"/>
                  </a:lnSpc>
                </a:pPr>
                <a:r>
                  <a:rPr lang="en-US" sz="1600" dirty="0">
                    <a:latin typeface="Consolas"/>
                    <a:ea typeface="Calibri"/>
                    <a:cs typeface="Times New Roman"/>
                  </a:rPr>
                  <a:t>            </a:t>
                </a:r>
                <a:r>
                  <a:rPr lang="en-US" sz="1600" dirty="0">
                    <a:solidFill>
                      <a:srgbClr val="0000FF"/>
                    </a:solidFill>
                    <a:latin typeface="Consolas"/>
                    <a:ea typeface="Calibri"/>
                    <a:cs typeface="Times New Roman"/>
                  </a:rPr>
                  <a:t>while</a:t>
                </a:r>
                <a:r>
                  <a:rPr lang="en-US" sz="1600" dirty="0">
                    <a:latin typeface="Consolas"/>
                    <a:ea typeface="Calibri"/>
                    <a:cs typeface="Times New Roman"/>
                  </a:rPr>
                  <a:t> (</a:t>
                </a:r>
                <a:r>
                  <a:rPr lang="en-US" sz="1600" dirty="0">
                    <a:solidFill>
                      <a:srgbClr val="008000"/>
                    </a:solidFill>
                    <a:latin typeface="Consolas"/>
                    <a:ea typeface="Calibri"/>
                    <a:cs typeface="Times New Roman"/>
                  </a:rPr>
                  <a:t>?? /*p*/</a:t>
                </a:r>
                <a:r>
                  <a:rPr lang="en-US" sz="1600" dirty="0">
                    <a:latin typeface="Consolas"/>
                    <a:ea typeface="Calibri"/>
                    <a:cs typeface="Times New Roman"/>
                  </a:rPr>
                  <a:t>)</a:t>
                </a:r>
                <a:endParaRPr lang="en-US" sz="1600" dirty="0">
                  <a:ea typeface="Calibri"/>
                  <a:cs typeface="Times New Roman"/>
                </a:endParaRPr>
              </a:p>
              <a:p>
                <a:pPr>
                  <a:lnSpc>
                    <a:spcPct val="115000"/>
                  </a:lnSpc>
                </a:pPr>
                <a:r>
                  <a:rPr lang="en-US" sz="1600" dirty="0">
                    <a:latin typeface="Consolas"/>
                    <a:ea typeface="Calibri"/>
                    <a:cs typeface="Times New Roman"/>
                  </a:rPr>
                  <a:t>            {</a:t>
                </a:r>
                <a:endParaRPr lang="en-US" sz="1600" dirty="0">
                  <a:ea typeface="Calibri"/>
                  <a:cs typeface="Times New Roman"/>
                </a:endParaRPr>
              </a:p>
              <a:p>
                <a:pPr>
                  <a:lnSpc>
                    <a:spcPct val="115000"/>
                  </a:lnSpc>
                </a:pPr>
                <a:r>
                  <a:rPr lang="en-US" sz="1600" dirty="0">
                    <a:latin typeface="Consolas"/>
                    <a:ea typeface="Calibri"/>
                    <a:cs typeface="Times New Roman"/>
                  </a:rPr>
                  <a:t>                </a:t>
                </a:r>
                <a:r>
                  <a:rPr lang="en-US" sz="1600" dirty="0">
                    <a:solidFill>
                      <a:srgbClr val="008000"/>
                    </a:solidFill>
                    <a:latin typeface="Consolas"/>
                    <a:ea typeface="Calibri"/>
                    <a:cs typeface="Times New Roman"/>
                  </a:rPr>
                  <a:t>?? /*2*/</a:t>
                </a:r>
                <a:endParaRPr lang="en-US" sz="1600" dirty="0">
                  <a:ea typeface="Calibri"/>
                  <a:cs typeface="Times New Roman"/>
                </a:endParaRPr>
              </a:p>
              <a:p>
                <a:pPr>
                  <a:lnSpc>
                    <a:spcPct val="115000"/>
                  </a:lnSpc>
                </a:pPr>
                <a:r>
                  <a:rPr lang="en-US" sz="1600" dirty="0">
                    <a:latin typeface="Consolas"/>
                    <a:ea typeface="Calibri"/>
                    <a:cs typeface="Times New Roman"/>
                  </a:rPr>
                  <a:t>            }</a:t>
                </a:r>
                <a:endParaRPr lang="en-US" sz="1600" dirty="0">
                  <a:ea typeface="Calibri"/>
                  <a:cs typeface="Times New Roman"/>
                </a:endParaRPr>
              </a:p>
              <a:p>
                <a:pPr>
                  <a:lnSpc>
                    <a:spcPct val="115000"/>
                  </a:lnSpc>
                </a:pPr>
                <a:r>
                  <a:rPr lang="en-US" sz="1600" dirty="0">
                    <a:latin typeface="Consolas"/>
                    <a:ea typeface="Calibri"/>
                    <a:cs typeface="Times New Roman"/>
                  </a:rPr>
                  <a:t>             </a:t>
                </a:r>
                <a:r>
                  <a:rPr lang="en-US" sz="1600" dirty="0">
                    <a:solidFill>
                      <a:srgbClr val="008000"/>
                    </a:solidFill>
                    <a:latin typeface="Consolas"/>
                    <a:ea typeface="Calibri"/>
                    <a:cs typeface="Times New Roman"/>
                  </a:rPr>
                  <a:t>?? /*3*/</a:t>
                </a:r>
                <a:endParaRPr lang="en-US" sz="1600" dirty="0">
                  <a:ea typeface="Calibri"/>
                  <a:cs typeface="Times New Roman"/>
                </a:endParaRPr>
              </a:p>
              <a:p>
                <a:pPr>
                  <a:lnSpc>
                    <a:spcPct val="115000"/>
                  </a:lnSpc>
                </a:pPr>
                <a:r>
                  <a:rPr lang="en-US" sz="1600" dirty="0">
                    <a:latin typeface="Consolas"/>
                    <a:ea typeface="Calibri"/>
                    <a:cs typeface="Times New Roman"/>
                  </a:rPr>
                  <a:t>        }</a:t>
                </a:r>
                <a:endParaRPr lang="en-US" sz="1600" dirty="0">
                  <a:ea typeface="Calibri"/>
                  <a:cs typeface="Times New Roman"/>
                </a:endParaRPr>
              </a:p>
            </p:txBody>
          </p:sp>
          <p:sp>
            <p:nvSpPr>
              <p:cNvPr id="113" name="Rectangle 112"/>
              <p:cNvSpPr/>
              <p:nvPr/>
            </p:nvSpPr>
            <p:spPr>
              <a:xfrm>
                <a:off x="5453627" y="3821029"/>
                <a:ext cx="3309374" cy="29718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ounded Rectangle 117"/>
            <p:cNvSpPr/>
            <p:nvPr/>
          </p:nvSpPr>
          <p:spPr>
            <a:xfrm>
              <a:off x="6757416" y="6126658"/>
              <a:ext cx="2157984" cy="512802"/>
            </a:xfrm>
            <a:prstGeom prst="roundRect">
              <a:avLst>
                <a:gd name="adj" fmla="val 43910"/>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tIns="274320" rtlCol="0" anchor="ctr"/>
            <a:lstStyle/>
            <a:p>
              <a:pPr algn="ctr"/>
              <a:r>
                <a:rPr lang="en-US" dirty="0">
                  <a:solidFill>
                    <a:srgbClr val="F79646">
                      <a:lumMod val="50000"/>
                    </a:srgbClr>
                  </a:solidFill>
                  <a:latin typeface="Berlin Sans FB"/>
                </a:rPr>
                <a:t>Structural Info</a:t>
              </a:r>
            </a:p>
            <a:p>
              <a:pPr algn="ctr"/>
              <a:endParaRPr lang="en-US" dirty="0">
                <a:solidFill>
                  <a:prstClr val="white"/>
                </a:solidFill>
              </a:endParaRPr>
            </a:p>
          </p:txBody>
        </p:sp>
      </p:grpSp>
      <p:sp>
        <p:nvSpPr>
          <p:cNvPr id="122" name="TextBox 121"/>
          <p:cNvSpPr txBox="1"/>
          <p:nvPr/>
        </p:nvSpPr>
        <p:spPr>
          <a:xfrm>
            <a:off x="1600201" y="981554"/>
            <a:ext cx="2158411" cy="369332"/>
          </a:xfrm>
          <a:prstGeom prst="rect">
            <a:avLst/>
          </a:prstGeom>
          <a:noFill/>
        </p:spPr>
        <p:txBody>
          <a:bodyPr wrap="none" rtlCol="0">
            <a:spAutoFit/>
          </a:bodyPr>
          <a:lstStyle/>
          <a:p>
            <a:r>
              <a:rPr lang="en-US" dirty="0"/>
              <a:t>Led by Rishabh Singh</a:t>
            </a:r>
          </a:p>
        </p:txBody>
      </p:sp>
    </p:spTree>
    <p:custDataLst>
      <p:tags r:id="rId1"/>
    </p:custDataLst>
    <p:extLst>
      <p:ext uri="{BB962C8B-B14F-4D97-AF65-F5344CB8AC3E}">
        <p14:creationId xmlns:p14="http://schemas.microsoft.com/office/powerpoint/2010/main" val="15674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
                                        </p:tgtEl>
                                        <p:attrNameLst>
                                          <p:attrName>style.visibility</p:attrName>
                                        </p:attrNameLst>
                                      </p:cBhvr>
                                      <p:to>
                                        <p:strVal val="visible"/>
                                      </p:to>
                                    </p:set>
                                    <p:anim calcmode="lin" valueType="num">
                                      <p:cBhvr additive="base">
                                        <p:cTn id="13" dur="500" fill="hold"/>
                                        <p:tgtEl>
                                          <p:spTgt spid="120"/>
                                        </p:tgtEl>
                                        <p:attrNameLst>
                                          <p:attrName>ppt_x</p:attrName>
                                        </p:attrNameLst>
                                      </p:cBhvr>
                                      <p:tavLst>
                                        <p:tav tm="0">
                                          <p:val>
                                            <p:strVal val="#ppt_x"/>
                                          </p:val>
                                        </p:tav>
                                        <p:tav tm="100000">
                                          <p:val>
                                            <p:strVal val="#ppt_x"/>
                                          </p:val>
                                        </p:tav>
                                      </p:tavLst>
                                    </p:anim>
                                    <p:anim calcmode="lin" valueType="num">
                                      <p:cBhvr additive="base">
                                        <p:cTn id="14"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anim calcmode="lin" valueType="num">
                                      <p:cBhvr additive="base">
                                        <p:cTn id="19" dur="500" fill="hold"/>
                                        <p:tgtEl>
                                          <p:spTgt spid="121"/>
                                        </p:tgtEl>
                                        <p:attrNameLst>
                                          <p:attrName>ppt_x</p:attrName>
                                        </p:attrNameLst>
                                      </p:cBhvr>
                                      <p:tavLst>
                                        <p:tav tm="0">
                                          <p:val>
                                            <p:strVal val="#ppt_x"/>
                                          </p:val>
                                        </p:tav>
                                        <p:tav tm="100000">
                                          <p:val>
                                            <p:strVal val="#ppt_x"/>
                                          </p:val>
                                        </p:tav>
                                      </p:tavLst>
                                    </p:anim>
                                    <p:anim calcmode="lin" valueType="num">
                                      <p:cBhvr additive="base">
                                        <p:cTn id="20"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Storyboard Programming</a:t>
            </a:r>
            <a:endParaRPr lang="en-US" dirty="0"/>
          </a:p>
        </p:txBody>
      </p:sp>
      <p:sp>
        <p:nvSpPr>
          <p:cNvPr id="4" name="Rectangle 3"/>
          <p:cNvSpPr/>
          <p:nvPr/>
        </p:nvSpPr>
        <p:spPr>
          <a:xfrm>
            <a:off x="3200400" y="1364088"/>
            <a:ext cx="5791200" cy="5189113"/>
          </a:xfrm>
          <a:prstGeom prst="rect">
            <a:avLst/>
          </a:prstGeom>
        </p:spPr>
        <p:txBody>
          <a:bodyPr wrap="square">
            <a:spAutoFit/>
          </a:bodyPr>
          <a:lstStyle/>
          <a:p>
            <a:pPr indent="457200">
              <a:lnSpc>
                <a:spcPct val="115000"/>
              </a:lnSpc>
            </a:pPr>
            <a:r>
              <a:rPr lang="en-US" dirty="0">
                <a:solidFill>
                  <a:srgbClr val="0000FF"/>
                </a:solidFill>
                <a:latin typeface="Consolas"/>
                <a:ea typeface="Calibri"/>
                <a:cs typeface="Times New Roman"/>
              </a:rPr>
              <a:t>void</a:t>
            </a:r>
            <a:r>
              <a:rPr lang="en-US" dirty="0">
                <a:latin typeface="Consolas"/>
                <a:ea typeface="Calibri"/>
                <a:cs typeface="Times New Roman"/>
              </a:rPr>
              <a:t> llReverse(</a:t>
            </a:r>
            <a:r>
              <a:rPr lang="en-US" dirty="0">
                <a:solidFill>
                  <a:srgbClr val="2B91AF"/>
                </a:solidFill>
                <a:latin typeface="Consolas"/>
                <a:ea typeface="Calibri"/>
                <a:cs typeface="Times New Roman"/>
              </a:rPr>
              <a:t>Node</a:t>
            </a:r>
            <a:r>
              <a:rPr lang="en-US" dirty="0">
                <a:latin typeface="Consolas"/>
                <a:ea typeface="Calibri"/>
                <a:cs typeface="Times New Roman"/>
              </a:rPr>
              <a:t> head)</a:t>
            </a:r>
            <a:endParaRPr lang="en-US" dirty="0">
              <a:ea typeface="Calibri"/>
              <a:cs typeface="Times New Roman"/>
            </a:endParaRPr>
          </a:p>
          <a:p>
            <a:pPr>
              <a:lnSpc>
                <a:spcPct val="115000"/>
              </a:lnSpc>
            </a:pPr>
            <a:r>
              <a:rPr lang="en-US" dirty="0">
                <a:latin typeface="Consolas"/>
                <a:ea typeface="Calibri"/>
                <a:cs typeface="Times New Roman"/>
              </a:rPr>
              <a:t>        {</a:t>
            </a:r>
            <a:endParaRPr lang="en-US" dirty="0">
              <a:ea typeface="Calibri"/>
              <a:cs typeface="Times New Roman"/>
            </a:endParaRPr>
          </a:p>
          <a:p>
            <a:pPr>
              <a:lnSpc>
                <a:spcPct val="115000"/>
              </a:lnSpc>
            </a:pPr>
            <a:r>
              <a:rPr lang="en-US" dirty="0">
                <a:latin typeface="Consolas"/>
                <a:ea typeface="Calibri"/>
                <a:cs typeface="Times New Roman"/>
              </a:rPr>
              <a:t>            </a:t>
            </a:r>
            <a:r>
              <a:rPr lang="en-US" dirty="0">
                <a:solidFill>
                  <a:srgbClr val="2B91AF"/>
                </a:solidFill>
                <a:latin typeface="Consolas"/>
                <a:ea typeface="Calibri"/>
                <a:cs typeface="Times New Roman"/>
              </a:rPr>
              <a:t>Node</a:t>
            </a:r>
            <a:r>
              <a:rPr lang="en-US" dirty="0">
                <a:latin typeface="Consolas"/>
                <a:ea typeface="Calibri"/>
                <a:cs typeface="Times New Roman"/>
              </a:rPr>
              <a:t> temp1 = </a:t>
            </a:r>
            <a:r>
              <a:rPr lang="en-US" dirty="0">
                <a:solidFill>
                  <a:srgbClr val="0000FF"/>
                </a:solidFill>
                <a:latin typeface="Consolas"/>
                <a:ea typeface="Calibri"/>
                <a:cs typeface="Times New Roman"/>
              </a:rPr>
              <a:t>null</a:t>
            </a:r>
            <a:r>
              <a:rPr lang="en-US" dirty="0">
                <a:latin typeface="Consolas"/>
                <a:ea typeface="Calibri"/>
                <a:cs typeface="Times New Roman"/>
              </a:rPr>
              <a:t>, temp2 = </a:t>
            </a:r>
            <a:r>
              <a:rPr lang="en-US" dirty="0">
                <a:solidFill>
                  <a:srgbClr val="0000FF"/>
                </a:solidFill>
                <a:latin typeface="Consolas"/>
                <a:ea typeface="Calibri"/>
                <a:cs typeface="Times New Roman"/>
              </a:rPr>
              <a:t>null</a:t>
            </a:r>
            <a:r>
              <a:rPr lang="en-US" dirty="0">
                <a:latin typeface="Consolas"/>
                <a:ea typeface="Calibri"/>
                <a:cs typeface="Times New Roman"/>
              </a:rPr>
              <a:t>,</a:t>
            </a:r>
            <a:endParaRPr lang="en-US" dirty="0">
              <a:ea typeface="Calibri"/>
              <a:cs typeface="Times New Roman"/>
            </a:endParaRPr>
          </a:p>
          <a:p>
            <a:pPr>
              <a:lnSpc>
                <a:spcPct val="115000"/>
              </a:lnSpc>
            </a:pPr>
            <a:r>
              <a:rPr lang="en-US" dirty="0">
                <a:latin typeface="Consolas"/>
                <a:ea typeface="Calibri"/>
                <a:cs typeface="Times New Roman"/>
              </a:rPr>
              <a:t>            temp3 = </a:t>
            </a:r>
            <a:r>
              <a:rPr lang="en-US" dirty="0">
                <a:solidFill>
                  <a:srgbClr val="0000FF"/>
                </a:solidFill>
                <a:latin typeface="Consolas"/>
                <a:ea typeface="Calibri"/>
                <a:cs typeface="Times New Roman"/>
              </a:rPr>
              <a:t>null</a:t>
            </a:r>
            <a:r>
              <a:rPr lang="en-US" dirty="0">
                <a:latin typeface="Consolas"/>
                <a:ea typeface="Calibri"/>
                <a:cs typeface="Times New Roman"/>
              </a:rPr>
              <a:t>;</a:t>
            </a:r>
            <a:endParaRPr lang="en-US" dirty="0">
              <a:ea typeface="Calibri"/>
              <a:cs typeface="Times New Roman"/>
            </a:endParaRPr>
          </a:p>
          <a:p>
            <a:pPr>
              <a:lnSpc>
                <a:spcPct val="115000"/>
              </a:lnSpc>
            </a:pPr>
            <a:r>
              <a:rPr lang="en-US" dirty="0">
                <a:latin typeface="Consolas"/>
                <a:ea typeface="Calibri"/>
                <a:cs typeface="Times New Roman"/>
              </a:rPr>
              <a:t>            temp1 = head;</a:t>
            </a:r>
            <a:endParaRPr lang="en-US" dirty="0">
              <a:ea typeface="Calibri"/>
              <a:cs typeface="Times New Roman"/>
            </a:endParaRPr>
          </a:p>
          <a:p>
            <a:pPr>
              <a:lnSpc>
                <a:spcPct val="115000"/>
              </a:lnSpc>
            </a:pPr>
            <a:r>
              <a:rPr lang="en-US" dirty="0">
                <a:latin typeface="Consolas"/>
                <a:ea typeface="Calibri"/>
                <a:cs typeface="Times New Roman"/>
              </a:rPr>
              <a:t>            </a:t>
            </a:r>
            <a:r>
              <a:rPr lang="en-US" dirty="0">
                <a:solidFill>
                  <a:srgbClr val="0000FF"/>
                </a:solidFill>
                <a:latin typeface="Consolas"/>
                <a:ea typeface="Calibri"/>
                <a:cs typeface="Times New Roman"/>
              </a:rPr>
              <a:t>while</a:t>
            </a:r>
            <a:r>
              <a:rPr lang="en-US" dirty="0">
                <a:latin typeface="Consolas"/>
                <a:ea typeface="Calibri"/>
                <a:cs typeface="Times New Roman"/>
              </a:rPr>
              <a:t> (temp1 != </a:t>
            </a:r>
            <a:r>
              <a:rPr lang="en-US" dirty="0">
                <a:solidFill>
                  <a:srgbClr val="0000FF"/>
                </a:solidFill>
                <a:latin typeface="Consolas"/>
                <a:ea typeface="Calibri"/>
                <a:cs typeface="Times New Roman"/>
              </a:rPr>
              <a:t>null</a:t>
            </a:r>
            <a:r>
              <a:rPr lang="en-US" dirty="0">
                <a:latin typeface="Consolas"/>
                <a:ea typeface="Calibri"/>
                <a:cs typeface="Times New Roman"/>
              </a:rPr>
              <a:t>)</a:t>
            </a:r>
            <a:endParaRPr lang="en-US" dirty="0">
              <a:ea typeface="Calibri"/>
              <a:cs typeface="Times New Roman"/>
            </a:endParaRPr>
          </a:p>
          <a:p>
            <a:pPr>
              <a:lnSpc>
                <a:spcPct val="115000"/>
              </a:lnSpc>
            </a:pPr>
            <a:r>
              <a:rPr lang="en-US" dirty="0">
                <a:latin typeface="Consolas"/>
                <a:ea typeface="Calibri"/>
                <a:cs typeface="Times New Roman"/>
              </a:rPr>
              <a:t>            {</a:t>
            </a:r>
            <a:endParaRPr lang="en-US" dirty="0">
              <a:ea typeface="Calibri"/>
              <a:cs typeface="Times New Roman"/>
            </a:endParaRPr>
          </a:p>
          <a:p>
            <a:pPr>
              <a:lnSpc>
                <a:spcPct val="115000"/>
              </a:lnSpc>
            </a:pPr>
            <a:r>
              <a:rPr lang="en-US" dirty="0">
                <a:latin typeface="Consolas"/>
                <a:ea typeface="Calibri"/>
                <a:cs typeface="Times New Roman"/>
              </a:rPr>
              <a:t>                // </a:t>
            </a:r>
            <a:r>
              <a:rPr lang="en-US" dirty="0">
                <a:solidFill>
                  <a:srgbClr val="00B050"/>
                </a:solidFill>
                <a:latin typeface="Consolas"/>
                <a:ea typeface="Calibri"/>
                <a:cs typeface="Times New Roman"/>
              </a:rPr>
              <a:t>unfold</a:t>
            </a:r>
            <a:r>
              <a:rPr lang="en-US" dirty="0">
                <a:latin typeface="Consolas"/>
                <a:ea typeface="Calibri"/>
                <a:cs typeface="Times New Roman"/>
              </a:rPr>
              <a:t> temp1;              </a:t>
            </a:r>
          </a:p>
          <a:p>
            <a:pPr>
              <a:lnSpc>
                <a:spcPct val="115000"/>
              </a:lnSpc>
            </a:pPr>
            <a:r>
              <a:rPr lang="en-US" dirty="0">
                <a:latin typeface="Consolas"/>
                <a:ea typeface="Calibri"/>
                <a:cs typeface="Times New Roman"/>
              </a:rPr>
              <a:t>                head = temp1;</a:t>
            </a:r>
            <a:endParaRPr lang="en-US" dirty="0">
              <a:ea typeface="Calibri"/>
              <a:cs typeface="Times New Roman"/>
            </a:endParaRPr>
          </a:p>
          <a:p>
            <a:pPr>
              <a:lnSpc>
                <a:spcPct val="115000"/>
              </a:lnSpc>
            </a:pPr>
            <a:r>
              <a:rPr lang="en-US" dirty="0">
                <a:latin typeface="Consolas"/>
                <a:ea typeface="Calibri"/>
                <a:cs typeface="Times New Roman"/>
              </a:rPr>
              <a:t>                temp1 = temp1.next;</a:t>
            </a:r>
            <a:endParaRPr lang="en-US" dirty="0">
              <a:ea typeface="Calibri"/>
              <a:cs typeface="Times New Roman"/>
            </a:endParaRPr>
          </a:p>
          <a:p>
            <a:pPr>
              <a:lnSpc>
                <a:spcPct val="115000"/>
              </a:lnSpc>
            </a:pPr>
            <a:r>
              <a:rPr lang="en-US" dirty="0">
                <a:latin typeface="Consolas"/>
                <a:ea typeface="Calibri"/>
                <a:cs typeface="Times New Roman"/>
              </a:rPr>
              <a:t>                head.next = head;</a:t>
            </a:r>
            <a:endParaRPr lang="en-US" dirty="0">
              <a:ea typeface="Calibri"/>
              <a:cs typeface="Times New Roman"/>
            </a:endParaRPr>
          </a:p>
          <a:p>
            <a:pPr>
              <a:lnSpc>
                <a:spcPct val="115000"/>
              </a:lnSpc>
            </a:pPr>
            <a:r>
              <a:rPr lang="en-US" dirty="0">
                <a:latin typeface="Consolas"/>
                <a:ea typeface="Calibri"/>
                <a:cs typeface="Times New Roman"/>
              </a:rPr>
              <a:t>                head.next = temp3;</a:t>
            </a:r>
            <a:endParaRPr lang="en-US" dirty="0">
              <a:ea typeface="Calibri"/>
              <a:cs typeface="Times New Roman"/>
            </a:endParaRPr>
          </a:p>
          <a:p>
            <a:pPr>
              <a:lnSpc>
                <a:spcPct val="115000"/>
              </a:lnSpc>
            </a:pPr>
            <a:r>
              <a:rPr lang="en-US" dirty="0">
                <a:latin typeface="Consolas"/>
                <a:ea typeface="Calibri"/>
                <a:cs typeface="Times New Roman"/>
              </a:rPr>
              <a:t>                temp3 = head;</a:t>
            </a:r>
          </a:p>
          <a:p>
            <a:pPr>
              <a:lnSpc>
                <a:spcPct val="115000"/>
              </a:lnSpc>
            </a:pPr>
            <a:r>
              <a:rPr lang="en-US" dirty="0">
                <a:latin typeface="Consolas"/>
                <a:ea typeface="Calibri"/>
                <a:cs typeface="Times New Roman"/>
              </a:rPr>
              <a:t>                // </a:t>
            </a:r>
            <a:r>
              <a:rPr lang="en-US" dirty="0">
                <a:solidFill>
                  <a:srgbClr val="00B050"/>
                </a:solidFill>
                <a:latin typeface="Consolas"/>
                <a:ea typeface="Calibri"/>
                <a:cs typeface="Times New Roman"/>
              </a:rPr>
              <a:t>fold</a:t>
            </a:r>
            <a:r>
              <a:rPr lang="en-US" dirty="0">
                <a:latin typeface="Consolas"/>
                <a:ea typeface="Calibri"/>
                <a:cs typeface="Times New Roman"/>
              </a:rPr>
              <a:t> temp3;</a:t>
            </a:r>
            <a:endParaRPr lang="en-US" dirty="0">
              <a:ea typeface="Calibri"/>
              <a:cs typeface="Times New Roman"/>
            </a:endParaRPr>
          </a:p>
          <a:p>
            <a:pPr>
              <a:lnSpc>
                <a:spcPct val="115000"/>
              </a:lnSpc>
            </a:pPr>
            <a:r>
              <a:rPr lang="en-US" dirty="0">
                <a:latin typeface="Consolas"/>
                <a:ea typeface="Calibri"/>
                <a:cs typeface="Times New Roman"/>
              </a:rPr>
              <a:t>            }</a:t>
            </a:r>
            <a:endParaRPr lang="en-US" dirty="0">
              <a:ea typeface="Calibri"/>
              <a:cs typeface="Times New Roman"/>
            </a:endParaRPr>
          </a:p>
          <a:p>
            <a:pPr>
              <a:lnSpc>
                <a:spcPct val="115000"/>
              </a:lnSpc>
            </a:pPr>
            <a:r>
              <a:rPr lang="en-US" dirty="0">
                <a:latin typeface="Consolas"/>
                <a:ea typeface="Calibri"/>
                <a:cs typeface="Times New Roman"/>
              </a:rPr>
              <a:t>        }</a:t>
            </a:r>
            <a:endParaRPr lang="en-US" dirty="0">
              <a:ea typeface="Calibri"/>
              <a:cs typeface="Times New Roman"/>
            </a:endParaRPr>
          </a:p>
        </p:txBody>
      </p:sp>
      <p:sp>
        <p:nvSpPr>
          <p:cNvPr id="6" name="Rectangle 5"/>
          <p:cNvSpPr/>
          <p:nvPr/>
        </p:nvSpPr>
        <p:spPr>
          <a:xfrm>
            <a:off x="3657600" y="1364088"/>
            <a:ext cx="5334000" cy="518911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59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10875711" cy="1325563"/>
          </a:xfrm>
        </p:spPr>
        <p:txBody>
          <a:bodyPr/>
          <a:lstStyle/>
          <a:p>
            <a:r>
              <a:rPr lang="en-US" dirty="0" smtClean="0"/>
              <a:t>Unit 3: </a:t>
            </a:r>
            <a:r>
              <a:rPr lang="en-US" dirty="0"/>
              <a:t>Quantitative Synthesis and Learning</a:t>
            </a:r>
          </a:p>
        </p:txBody>
      </p:sp>
      <p:sp>
        <p:nvSpPr>
          <p:cNvPr id="3" name="Content Placeholder 2"/>
          <p:cNvSpPr>
            <a:spLocks noGrp="1"/>
          </p:cNvSpPr>
          <p:nvPr>
            <p:ph idx="1"/>
          </p:nvPr>
        </p:nvSpPr>
        <p:spPr/>
        <p:txBody>
          <a:bodyPr/>
          <a:lstStyle/>
          <a:p>
            <a:r>
              <a:rPr lang="en-US" dirty="0" smtClean="0"/>
              <a:t>Boolean specifications are often insufficient</a:t>
            </a:r>
          </a:p>
          <a:p>
            <a:pPr lvl="1"/>
            <a:r>
              <a:rPr lang="en-US" dirty="0" smtClean="0"/>
              <a:t>They can be too hard to write</a:t>
            </a:r>
          </a:p>
          <a:p>
            <a:pPr lvl="1"/>
            <a:r>
              <a:rPr lang="en-US" dirty="0" smtClean="0"/>
              <a:t>Fail to capture important properties of the problem</a:t>
            </a:r>
          </a:p>
          <a:p>
            <a:pPr lvl="1"/>
            <a:endParaRPr lang="en-US" dirty="0"/>
          </a:p>
          <a:p>
            <a:r>
              <a:rPr lang="en-US" dirty="0" smtClean="0"/>
              <a:t>A Bayesian view of synthesis</a:t>
            </a:r>
          </a:p>
          <a:p>
            <a:pPr lvl="1"/>
            <a:r>
              <a:rPr lang="en-US" dirty="0" smtClean="0"/>
              <a:t>Probabilities reflect our belief about which program is wanted</a:t>
            </a:r>
          </a:p>
          <a:p>
            <a:pPr lvl="1"/>
            <a:r>
              <a:rPr lang="en-US" dirty="0" smtClean="0"/>
              <a:t>Priors over programs are updated with new evidence</a:t>
            </a:r>
          </a:p>
          <a:p>
            <a:pPr lvl="1"/>
            <a:r>
              <a:rPr lang="en-US" dirty="0" smtClean="0"/>
              <a:t>Need new mechanisms to capture distributions over programs</a:t>
            </a:r>
          </a:p>
          <a:p>
            <a:pPr lvl="1"/>
            <a:r>
              <a:rPr lang="en-US" dirty="0" smtClean="0"/>
              <a:t>Search must be guided by these probabilities</a:t>
            </a:r>
            <a:endParaRPr lang="en-US" dirty="0"/>
          </a:p>
        </p:txBody>
      </p:sp>
    </p:spTree>
    <p:extLst>
      <p:ext uri="{BB962C8B-B14F-4D97-AF65-F5344CB8AC3E}">
        <p14:creationId xmlns:p14="http://schemas.microsoft.com/office/powerpoint/2010/main" val="3716139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08792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engineering </a:t>
            </a:r>
            <a:endParaRPr lang="en-US" dirty="0"/>
          </a:p>
        </p:txBody>
      </p:sp>
      <p:sp>
        <p:nvSpPr>
          <p:cNvPr id="3" name="Content Placeholder 2"/>
          <p:cNvSpPr>
            <a:spLocks noGrp="1"/>
          </p:cNvSpPr>
          <p:nvPr>
            <p:ph idx="1"/>
          </p:nvPr>
        </p:nvSpPr>
        <p:spPr/>
        <p:txBody>
          <a:bodyPr/>
          <a:lstStyle/>
          <a:p>
            <a:r>
              <a:rPr lang="en-US" dirty="0" smtClean="0"/>
              <a:t>Oracle-guided component-based program synthesis</a:t>
            </a:r>
          </a:p>
          <a:p>
            <a:pPr lvl="1"/>
            <a:r>
              <a:rPr lang="en-US" dirty="0" smtClean="0"/>
              <a:t>ICSE 2010 paper by </a:t>
            </a:r>
            <a:r>
              <a:rPr lang="en-US" dirty="0" err="1" smtClean="0"/>
              <a:t>Jha</a:t>
            </a:r>
            <a:r>
              <a:rPr lang="en-US" dirty="0" smtClean="0"/>
              <a:t>, Gulwani, Seshia and Tiwari</a:t>
            </a:r>
          </a:p>
          <a:p>
            <a:endParaRPr lang="en-US" dirty="0"/>
          </a:p>
          <a:p>
            <a:r>
              <a:rPr lang="en-US" dirty="0" smtClean="0"/>
              <a:t>Pioneered a number of new ideas at the algorithmic level</a:t>
            </a:r>
          </a:p>
          <a:p>
            <a:endParaRPr lang="en-US" dirty="0"/>
          </a:p>
          <a:p>
            <a:r>
              <a:rPr lang="en-US" dirty="0" smtClean="0"/>
              <a:t>Synthesis for reverse engineering</a:t>
            </a:r>
          </a:p>
        </p:txBody>
      </p:sp>
    </p:spTree>
    <p:extLst>
      <p:ext uri="{BB962C8B-B14F-4D97-AF65-F5344CB8AC3E}">
        <p14:creationId xmlns:p14="http://schemas.microsoft.com/office/powerpoint/2010/main" val="33212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661719" y="3433611"/>
            <a:ext cx="1584356" cy="504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Reverse engineering</a:t>
            </a:r>
            <a:endParaRPr lang="en-US" dirty="0"/>
          </a:p>
        </p:txBody>
      </p:sp>
      <p:sp>
        <p:nvSpPr>
          <p:cNvPr id="4" name="TextBox 3"/>
          <p:cNvSpPr txBox="1"/>
          <p:nvPr/>
        </p:nvSpPr>
        <p:spPr>
          <a:xfrm>
            <a:off x="2775235" y="3459523"/>
            <a:ext cx="1379673" cy="369332"/>
          </a:xfrm>
          <a:prstGeom prst="rect">
            <a:avLst/>
          </a:prstGeom>
          <a:noFill/>
        </p:spPr>
        <p:txBody>
          <a:bodyPr wrap="none" rtlCol="0">
            <a:spAutoFit/>
          </a:bodyPr>
          <a:lstStyle/>
          <a:p>
            <a:r>
              <a:rPr lang="en-US" dirty="0" smtClean="0">
                <a:solidFill>
                  <a:schemeClr val="bg1"/>
                </a:solidFill>
              </a:rPr>
              <a:t>Specification</a:t>
            </a:r>
            <a:endParaRPr lang="en-US" dirty="0">
              <a:solidFill>
                <a:schemeClr val="bg1"/>
              </a:solidFill>
            </a:endParaRPr>
          </a:p>
        </p:txBody>
      </p:sp>
      <p:grpSp>
        <p:nvGrpSpPr>
          <p:cNvPr id="5" name="Group 4"/>
          <p:cNvGrpSpPr/>
          <p:nvPr/>
        </p:nvGrpSpPr>
        <p:grpSpPr>
          <a:xfrm>
            <a:off x="1668003" y="3223034"/>
            <a:ext cx="613470" cy="1143267"/>
            <a:chOff x="1286359" y="5010024"/>
            <a:chExt cx="1968285" cy="2754626"/>
          </a:xfrm>
        </p:grpSpPr>
        <p:sp>
          <p:nvSpPr>
            <p:cNvPr id="6" name="Oval 5"/>
            <p:cNvSpPr/>
            <p:nvPr/>
          </p:nvSpPr>
          <p:spPr>
            <a:xfrm>
              <a:off x="1650568" y="5010024"/>
              <a:ext cx="1239864" cy="1014746"/>
            </a:xfrm>
            <a:prstGeom prst="ellipse">
              <a:avLst/>
            </a:prstGeom>
            <a:ln w="1905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1687" kern="0">
                <a:solidFill>
                  <a:srgbClr val="FFFFFF"/>
                </a:solidFill>
                <a:sym typeface="Helvetica Light"/>
              </a:endParaRPr>
            </a:p>
          </p:txBody>
        </p:sp>
        <p:sp>
          <p:nvSpPr>
            <p:cNvPr id="7" name="Freeform 6"/>
            <p:cNvSpPr/>
            <p:nvPr/>
          </p:nvSpPr>
          <p:spPr>
            <a:xfrm>
              <a:off x="1286359" y="6214823"/>
              <a:ext cx="1968285" cy="1549827"/>
            </a:xfrm>
            <a:custGeom>
              <a:avLst/>
              <a:gdLst>
                <a:gd name="connsiteX0" fmla="*/ 108490 w 1968285"/>
                <a:gd name="connsiteY0" fmla="*/ 0 h 1952786"/>
                <a:gd name="connsiteX1" fmla="*/ 1859795 w 1968285"/>
                <a:gd name="connsiteY1" fmla="*/ 0 h 1952786"/>
                <a:gd name="connsiteX2" fmla="*/ 1968285 w 1968285"/>
                <a:gd name="connsiteY2" fmla="*/ 108490 h 1952786"/>
                <a:gd name="connsiteX3" fmla="*/ 1968285 w 1968285"/>
                <a:gd name="connsiteY3" fmla="*/ 395208 h 1952786"/>
                <a:gd name="connsiteX4" fmla="*/ 1968285 w 1968285"/>
                <a:gd name="connsiteY4" fmla="*/ 542439 h 1952786"/>
                <a:gd name="connsiteX5" fmla="*/ 1968285 w 1968285"/>
                <a:gd name="connsiteY5" fmla="*/ 1883042 h 1952786"/>
                <a:gd name="connsiteX6" fmla="*/ 1898541 w 1968285"/>
                <a:gd name="connsiteY6" fmla="*/ 1952786 h 1952786"/>
                <a:gd name="connsiteX7" fmla="*/ 1619575 w 1968285"/>
                <a:gd name="connsiteY7" fmla="*/ 1952786 h 1952786"/>
                <a:gd name="connsiteX8" fmla="*/ 1549831 w 1968285"/>
                <a:gd name="connsiteY8" fmla="*/ 1883042 h 1952786"/>
                <a:gd name="connsiteX9" fmla="*/ 1549831 w 1968285"/>
                <a:gd name="connsiteY9" fmla="*/ 650929 h 1952786"/>
                <a:gd name="connsiteX10" fmla="*/ 1410346 w 1968285"/>
                <a:gd name="connsiteY10" fmla="*/ 650929 h 1952786"/>
                <a:gd name="connsiteX11" fmla="*/ 1410346 w 1968285"/>
                <a:gd name="connsiteY11" fmla="*/ 1810715 h 1952786"/>
                <a:gd name="connsiteX12" fmla="*/ 1268275 w 1968285"/>
                <a:gd name="connsiteY12" fmla="*/ 1952786 h 1952786"/>
                <a:gd name="connsiteX13" fmla="*/ 700010 w 1968285"/>
                <a:gd name="connsiteY13" fmla="*/ 1952786 h 1952786"/>
                <a:gd name="connsiteX14" fmla="*/ 557939 w 1968285"/>
                <a:gd name="connsiteY14" fmla="*/ 1810715 h 1952786"/>
                <a:gd name="connsiteX15" fmla="*/ 557939 w 1968285"/>
                <a:gd name="connsiteY15" fmla="*/ 650929 h 1952786"/>
                <a:gd name="connsiteX16" fmla="*/ 418454 w 1968285"/>
                <a:gd name="connsiteY16" fmla="*/ 650929 h 1952786"/>
                <a:gd name="connsiteX17" fmla="*/ 418454 w 1968285"/>
                <a:gd name="connsiteY17" fmla="*/ 1883042 h 1952786"/>
                <a:gd name="connsiteX18" fmla="*/ 348710 w 1968285"/>
                <a:gd name="connsiteY18" fmla="*/ 1952786 h 1952786"/>
                <a:gd name="connsiteX19" fmla="*/ 69744 w 1968285"/>
                <a:gd name="connsiteY19" fmla="*/ 1952786 h 1952786"/>
                <a:gd name="connsiteX20" fmla="*/ 0 w 1968285"/>
                <a:gd name="connsiteY20" fmla="*/ 1883042 h 1952786"/>
                <a:gd name="connsiteX21" fmla="*/ 0 w 1968285"/>
                <a:gd name="connsiteY21" fmla="*/ 542439 h 1952786"/>
                <a:gd name="connsiteX22" fmla="*/ 0 w 1968285"/>
                <a:gd name="connsiteY22" fmla="*/ 395208 h 1952786"/>
                <a:gd name="connsiteX23" fmla="*/ 0 w 1968285"/>
                <a:gd name="connsiteY23" fmla="*/ 108490 h 1952786"/>
                <a:gd name="connsiteX24" fmla="*/ 108490 w 1968285"/>
                <a:gd name="connsiteY24" fmla="*/ 0 h 195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8285" h="1952786">
                  <a:moveTo>
                    <a:pt x="108490" y="0"/>
                  </a:moveTo>
                  <a:lnTo>
                    <a:pt x="1859795" y="0"/>
                  </a:lnTo>
                  <a:cubicBezTo>
                    <a:pt x="1919712" y="0"/>
                    <a:pt x="1968285" y="48573"/>
                    <a:pt x="1968285" y="108490"/>
                  </a:cubicBezTo>
                  <a:lnTo>
                    <a:pt x="1968285" y="395208"/>
                  </a:lnTo>
                  <a:lnTo>
                    <a:pt x="1968285" y="542439"/>
                  </a:lnTo>
                  <a:lnTo>
                    <a:pt x="1968285" y="1883042"/>
                  </a:lnTo>
                  <a:cubicBezTo>
                    <a:pt x="1968285" y="1921561"/>
                    <a:pt x="1937060" y="1952786"/>
                    <a:pt x="1898541" y="1952786"/>
                  </a:cubicBezTo>
                  <a:lnTo>
                    <a:pt x="1619575" y="1952786"/>
                  </a:lnTo>
                  <a:cubicBezTo>
                    <a:pt x="1581056" y="1952786"/>
                    <a:pt x="1549831" y="1921561"/>
                    <a:pt x="1549831" y="1883042"/>
                  </a:cubicBezTo>
                  <a:lnTo>
                    <a:pt x="1549831" y="650929"/>
                  </a:lnTo>
                  <a:lnTo>
                    <a:pt x="1410346" y="650929"/>
                  </a:lnTo>
                  <a:lnTo>
                    <a:pt x="1410346" y="1810715"/>
                  </a:lnTo>
                  <a:cubicBezTo>
                    <a:pt x="1410346" y="1889179"/>
                    <a:pt x="1346739" y="1952786"/>
                    <a:pt x="1268275" y="1952786"/>
                  </a:cubicBezTo>
                  <a:lnTo>
                    <a:pt x="700010" y="1952786"/>
                  </a:lnTo>
                  <a:cubicBezTo>
                    <a:pt x="621546" y="1952786"/>
                    <a:pt x="557939" y="1889179"/>
                    <a:pt x="557939" y="1810715"/>
                  </a:cubicBezTo>
                  <a:lnTo>
                    <a:pt x="557939" y="650929"/>
                  </a:lnTo>
                  <a:lnTo>
                    <a:pt x="418454" y="650929"/>
                  </a:lnTo>
                  <a:lnTo>
                    <a:pt x="418454" y="1883042"/>
                  </a:lnTo>
                  <a:cubicBezTo>
                    <a:pt x="418454" y="1921561"/>
                    <a:pt x="387229" y="1952786"/>
                    <a:pt x="348710" y="1952786"/>
                  </a:cubicBezTo>
                  <a:lnTo>
                    <a:pt x="69744" y="1952786"/>
                  </a:lnTo>
                  <a:cubicBezTo>
                    <a:pt x="31225" y="1952786"/>
                    <a:pt x="0" y="1921561"/>
                    <a:pt x="0" y="1883042"/>
                  </a:cubicBezTo>
                  <a:lnTo>
                    <a:pt x="0" y="542439"/>
                  </a:lnTo>
                  <a:lnTo>
                    <a:pt x="0" y="395208"/>
                  </a:lnTo>
                  <a:lnTo>
                    <a:pt x="0" y="108490"/>
                  </a:lnTo>
                  <a:cubicBezTo>
                    <a:pt x="0" y="48573"/>
                    <a:pt x="48573" y="0"/>
                    <a:pt x="108490" y="0"/>
                  </a:cubicBezTo>
                  <a:close/>
                </a:path>
              </a:pathLst>
            </a:custGeom>
            <a:ln w="1905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5719" tIns="35719" rIns="35719" bIns="35719" numCol="1" spcCol="38100" rtlCol="0" fromWordArt="0" anchor="ctr" anchorCtr="0" forceAA="0" compatLnSpc="1">
              <a:noAutofit/>
            </a:bodyPr>
            <a:lstStyle/>
            <a:p>
              <a:pPr algn="ctr" defTabSz="410751" latinLnBrk="1" hangingPunct="0"/>
              <a:endParaRPr lang="en-US" sz="1687" kern="0">
                <a:solidFill>
                  <a:srgbClr val="FFFFFF"/>
                </a:solidFill>
                <a:sym typeface="Helvetica Light"/>
              </a:endParaRPr>
            </a:p>
          </p:txBody>
        </p:sp>
      </p:grpSp>
      <p:sp>
        <p:nvSpPr>
          <p:cNvPr id="9" name="Right Arrow 8"/>
          <p:cNvSpPr/>
          <p:nvPr/>
        </p:nvSpPr>
        <p:spPr>
          <a:xfrm>
            <a:off x="4481465" y="3537762"/>
            <a:ext cx="1294646" cy="40049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ounded Rectangle 9"/>
          <p:cNvSpPr/>
          <p:nvPr/>
        </p:nvSpPr>
        <p:spPr>
          <a:xfrm>
            <a:off x="6011501" y="2824681"/>
            <a:ext cx="2969537" cy="35489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83652" y="3064279"/>
            <a:ext cx="1692451" cy="369332"/>
          </a:xfrm>
          <a:prstGeom prst="rect">
            <a:avLst/>
          </a:prstGeom>
          <a:noFill/>
        </p:spPr>
        <p:txBody>
          <a:bodyPr wrap="none" rtlCol="0">
            <a:spAutoFit/>
          </a:bodyPr>
          <a:lstStyle/>
          <a:p>
            <a:r>
              <a:rPr lang="en-US" dirty="0" smtClean="0">
                <a:solidFill>
                  <a:schemeClr val="bg1"/>
                </a:solidFill>
              </a:rPr>
              <a:t>Implementation</a:t>
            </a:r>
            <a:endParaRPr lang="en-US" dirty="0">
              <a:solidFill>
                <a:schemeClr val="bg1"/>
              </a:solidFill>
            </a:endParaRPr>
          </a:p>
        </p:txBody>
      </p:sp>
    </p:spTree>
    <p:extLst>
      <p:ext uri="{BB962C8B-B14F-4D97-AF65-F5344CB8AC3E}">
        <p14:creationId xmlns:p14="http://schemas.microsoft.com/office/powerpoint/2010/main" val="184046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661719" y="3433611"/>
            <a:ext cx="1584356" cy="504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Reverse engineering</a:t>
            </a:r>
            <a:endParaRPr lang="en-US" dirty="0"/>
          </a:p>
        </p:txBody>
      </p:sp>
      <p:sp>
        <p:nvSpPr>
          <p:cNvPr id="4" name="TextBox 3"/>
          <p:cNvSpPr txBox="1"/>
          <p:nvPr/>
        </p:nvSpPr>
        <p:spPr>
          <a:xfrm>
            <a:off x="2775235" y="3459523"/>
            <a:ext cx="1379673" cy="369332"/>
          </a:xfrm>
          <a:prstGeom prst="rect">
            <a:avLst/>
          </a:prstGeom>
          <a:noFill/>
        </p:spPr>
        <p:txBody>
          <a:bodyPr wrap="none" rtlCol="0">
            <a:spAutoFit/>
          </a:bodyPr>
          <a:lstStyle/>
          <a:p>
            <a:r>
              <a:rPr lang="en-US" dirty="0" smtClean="0">
                <a:solidFill>
                  <a:schemeClr val="bg1"/>
                </a:solidFill>
              </a:rPr>
              <a:t>Specification</a:t>
            </a:r>
            <a:endParaRPr lang="en-US" dirty="0">
              <a:solidFill>
                <a:schemeClr val="bg1"/>
              </a:solidFill>
            </a:endParaRPr>
          </a:p>
        </p:txBody>
      </p:sp>
      <p:sp>
        <p:nvSpPr>
          <p:cNvPr id="9" name="Right Arrow 8"/>
          <p:cNvSpPr/>
          <p:nvPr/>
        </p:nvSpPr>
        <p:spPr>
          <a:xfrm rot="10800000">
            <a:off x="4481465" y="3537762"/>
            <a:ext cx="1294646" cy="40049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 name="Group 2"/>
          <p:cNvGrpSpPr/>
          <p:nvPr/>
        </p:nvGrpSpPr>
        <p:grpSpPr>
          <a:xfrm>
            <a:off x="6011501" y="2253047"/>
            <a:ext cx="3920151" cy="4120593"/>
            <a:chOff x="6011501" y="2253047"/>
            <a:chExt cx="3920151" cy="4120593"/>
          </a:xfrm>
        </p:grpSpPr>
        <p:grpSp>
          <p:nvGrpSpPr>
            <p:cNvPr id="5" name="Group 4"/>
            <p:cNvGrpSpPr/>
            <p:nvPr/>
          </p:nvGrpSpPr>
          <p:grpSpPr>
            <a:xfrm>
              <a:off x="9318182" y="2253047"/>
              <a:ext cx="613470" cy="1143267"/>
              <a:chOff x="1286359" y="5010024"/>
              <a:chExt cx="1968285" cy="2754626"/>
            </a:xfrm>
          </p:grpSpPr>
          <p:sp>
            <p:nvSpPr>
              <p:cNvPr id="6" name="Oval 5"/>
              <p:cNvSpPr/>
              <p:nvPr/>
            </p:nvSpPr>
            <p:spPr>
              <a:xfrm>
                <a:off x="1650568" y="5010024"/>
                <a:ext cx="1239864" cy="1014746"/>
              </a:xfrm>
              <a:prstGeom prst="ellipse">
                <a:avLst/>
              </a:prstGeom>
              <a:ln w="1905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5719" tIns="35719" rIns="35719" bIns="35719" numCol="1" spcCol="38100" rtlCol="0" anchor="ctr">
                <a:spAutoFit/>
              </a:bodyPr>
              <a:lstStyle/>
              <a:p>
                <a:pPr algn="ctr" defTabSz="410751" latinLnBrk="1" hangingPunct="0"/>
                <a:endParaRPr lang="en-US" sz="1687" kern="0">
                  <a:solidFill>
                    <a:srgbClr val="FFFFFF"/>
                  </a:solidFill>
                  <a:sym typeface="Helvetica Light"/>
                </a:endParaRPr>
              </a:p>
            </p:txBody>
          </p:sp>
          <p:sp>
            <p:nvSpPr>
              <p:cNvPr id="7" name="Freeform 6"/>
              <p:cNvSpPr/>
              <p:nvPr/>
            </p:nvSpPr>
            <p:spPr>
              <a:xfrm>
                <a:off x="1286359" y="6214823"/>
                <a:ext cx="1968285" cy="1549827"/>
              </a:xfrm>
              <a:custGeom>
                <a:avLst/>
                <a:gdLst>
                  <a:gd name="connsiteX0" fmla="*/ 108490 w 1968285"/>
                  <a:gd name="connsiteY0" fmla="*/ 0 h 1952786"/>
                  <a:gd name="connsiteX1" fmla="*/ 1859795 w 1968285"/>
                  <a:gd name="connsiteY1" fmla="*/ 0 h 1952786"/>
                  <a:gd name="connsiteX2" fmla="*/ 1968285 w 1968285"/>
                  <a:gd name="connsiteY2" fmla="*/ 108490 h 1952786"/>
                  <a:gd name="connsiteX3" fmla="*/ 1968285 w 1968285"/>
                  <a:gd name="connsiteY3" fmla="*/ 395208 h 1952786"/>
                  <a:gd name="connsiteX4" fmla="*/ 1968285 w 1968285"/>
                  <a:gd name="connsiteY4" fmla="*/ 542439 h 1952786"/>
                  <a:gd name="connsiteX5" fmla="*/ 1968285 w 1968285"/>
                  <a:gd name="connsiteY5" fmla="*/ 1883042 h 1952786"/>
                  <a:gd name="connsiteX6" fmla="*/ 1898541 w 1968285"/>
                  <a:gd name="connsiteY6" fmla="*/ 1952786 h 1952786"/>
                  <a:gd name="connsiteX7" fmla="*/ 1619575 w 1968285"/>
                  <a:gd name="connsiteY7" fmla="*/ 1952786 h 1952786"/>
                  <a:gd name="connsiteX8" fmla="*/ 1549831 w 1968285"/>
                  <a:gd name="connsiteY8" fmla="*/ 1883042 h 1952786"/>
                  <a:gd name="connsiteX9" fmla="*/ 1549831 w 1968285"/>
                  <a:gd name="connsiteY9" fmla="*/ 650929 h 1952786"/>
                  <a:gd name="connsiteX10" fmla="*/ 1410346 w 1968285"/>
                  <a:gd name="connsiteY10" fmla="*/ 650929 h 1952786"/>
                  <a:gd name="connsiteX11" fmla="*/ 1410346 w 1968285"/>
                  <a:gd name="connsiteY11" fmla="*/ 1810715 h 1952786"/>
                  <a:gd name="connsiteX12" fmla="*/ 1268275 w 1968285"/>
                  <a:gd name="connsiteY12" fmla="*/ 1952786 h 1952786"/>
                  <a:gd name="connsiteX13" fmla="*/ 700010 w 1968285"/>
                  <a:gd name="connsiteY13" fmla="*/ 1952786 h 1952786"/>
                  <a:gd name="connsiteX14" fmla="*/ 557939 w 1968285"/>
                  <a:gd name="connsiteY14" fmla="*/ 1810715 h 1952786"/>
                  <a:gd name="connsiteX15" fmla="*/ 557939 w 1968285"/>
                  <a:gd name="connsiteY15" fmla="*/ 650929 h 1952786"/>
                  <a:gd name="connsiteX16" fmla="*/ 418454 w 1968285"/>
                  <a:gd name="connsiteY16" fmla="*/ 650929 h 1952786"/>
                  <a:gd name="connsiteX17" fmla="*/ 418454 w 1968285"/>
                  <a:gd name="connsiteY17" fmla="*/ 1883042 h 1952786"/>
                  <a:gd name="connsiteX18" fmla="*/ 348710 w 1968285"/>
                  <a:gd name="connsiteY18" fmla="*/ 1952786 h 1952786"/>
                  <a:gd name="connsiteX19" fmla="*/ 69744 w 1968285"/>
                  <a:gd name="connsiteY19" fmla="*/ 1952786 h 1952786"/>
                  <a:gd name="connsiteX20" fmla="*/ 0 w 1968285"/>
                  <a:gd name="connsiteY20" fmla="*/ 1883042 h 1952786"/>
                  <a:gd name="connsiteX21" fmla="*/ 0 w 1968285"/>
                  <a:gd name="connsiteY21" fmla="*/ 542439 h 1952786"/>
                  <a:gd name="connsiteX22" fmla="*/ 0 w 1968285"/>
                  <a:gd name="connsiteY22" fmla="*/ 395208 h 1952786"/>
                  <a:gd name="connsiteX23" fmla="*/ 0 w 1968285"/>
                  <a:gd name="connsiteY23" fmla="*/ 108490 h 1952786"/>
                  <a:gd name="connsiteX24" fmla="*/ 108490 w 1968285"/>
                  <a:gd name="connsiteY24" fmla="*/ 0 h 195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8285" h="1952786">
                    <a:moveTo>
                      <a:pt x="108490" y="0"/>
                    </a:moveTo>
                    <a:lnTo>
                      <a:pt x="1859795" y="0"/>
                    </a:lnTo>
                    <a:cubicBezTo>
                      <a:pt x="1919712" y="0"/>
                      <a:pt x="1968285" y="48573"/>
                      <a:pt x="1968285" y="108490"/>
                    </a:cubicBezTo>
                    <a:lnTo>
                      <a:pt x="1968285" y="395208"/>
                    </a:lnTo>
                    <a:lnTo>
                      <a:pt x="1968285" y="542439"/>
                    </a:lnTo>
                    <a:lnTo>
                      <a:pt x="1968285" y="1883042"/>
                    </a:lnTo>
                    <a:cubicBezTo>
                      <a:pt x="1968285" y="1921561"/>
                      <a:pt x="1937060" y="1952786"/>
                      <a:pt x="1898541" y="1952786"/>
                    </a:cubicBezTo>
                    <a:lnTo>
                      <a:pt x="1619575" y="1952786"/>
                    </a:lnTo>
                    <a:cubicBezTo>
                      <a:pt x="1581056" y="1952786"/>
                      <a:pt x="1549831" y="1921561"/>
                      <a:pt x="1549831" y="1883042"/>
                    </a:cubicBezTo>
                    <a:lnTo>
                      <a:pt x="1549831" y="650929"/>
                    </a:lnTo>
                    <a:lnTo>
                      <a:pt x="1410346" y="650929"/>
                    </a:lnTo>
                    <a:lnTo>
                      <a:pt x="1410346" y="1810715"/>
                    </a:lnTo>
                    <a:cubicBezTo>
                      <a:pt x="1410346" y="1889179"/>
                      <a:pt x="1346739" y="1952786"/>
                      <a:pt x="1268275" y="1952786"/>
                    </a:cubicBezTo>
                    <a:lnTo>
                      <a:pt x="700010" y="1952786"/>
                    </a:lnTo>
                    <a:cubicBezTo>
                      <a:pt x="621546" y="1952786"/>
                      <a:pt x="557939" y="1889179"/>
                      <a:pt x="557939" y="1810715"/>
                    </a:cubicBezTo>
                    <a:lnTo>
                      <a:pt x="557939" y="650929"/>
                    </a:lnTo>
                    <a:lnTo>
                      <a:pt x="418454" y="650929"/>
                    </a:lnTo>
                    <a:lnTo>
                      <a:pt x="418454" y="1883042"/>
                    </a:lnTo>
                    <a:cubicBezTo>
                      <a:pt x="418454" y="1921561"/>
                      <a:pt x="387229" y="1952786"/>
                      <a:pt x="348710" y="1952786"/>
                    </a:cubicBezTo>
                    <a:lnTo>
                      <a:pt x="69744" y="1952786"/>
                    </a:lnTo>
                    <a:cubicBezTo>
                      <a:pt x="31225" y="1952786"/>
                      <a:pt x="0" y="1921561"/>
                      <a:pt x="0" y="1883042"/>
                    </a:cubicBezTo>
                    <a:lnTo>
                      <a:pt x="0" y="542439"/>
                    </a:lnTo>
                    <a:lnTo>
                      <a:pt x="0" y="395208"/>
                    </a:lnTo>
                    <a:lnTo>
                      <a:pt x="0" y="108490"/>
                    </a:lnTo>
                    <a:cubicBezTo>
                      <a:pt x="0" y="48573"/>
                      <a:pt x="48573" y="0"/>
                      <a:pt x="108490" y="0"/>
                    </a:cubicBezTo>
                    <a:close/>
                  </a:path>
                </a:pathLst>
              </a:custGeom>
              <a:ln w="1905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5719" tIns="35719" rIns="35719" bIns="35719" numCol="1" spcCol="38100" rtlCol="0" fromWordArt="0" anchor="ctr" anchorCtr="0" forceAA="0" compatLnSpc="1">
                <a:noAutofit/>
              </a:bodyPr>
              <a:lstStyle/>
              <a:p>
                <a:pPr algn="ctr" defTabSz="410751" latinLnBrk="1" hangingPunct="0"/>
                <a:endParaRPr lang="en-US" sz="1687" kern="0">
                  <a:solidFill>
                    <a:srgbClr val="FFFFFF"/>
                  </a:solidFill>
                  <a:sym typeface="Helvetica Light"/>
                </a:endParaRPr>
              </a:p>
            </p:txBody>
          </p:sp>
        </p:grpSp>
        <p:sp>
          <p:nvSpPr>
            <p:cNvPr id="10" name="Rounded Rectangle 9"/>
            <p:cNvSpPr/>
            <p:nvPr/>
          </p:nvSpPr>
          <p:spPr>
            <a:xfrm>
              <a:off x="6011501" y="2824681"/>
              <a:ext cx="2969537" cy="35489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83652" y="3064279"/>
              <a:ext cx="1692451" cy="369332"/>
            </a:xfrm>
            <a:prstGeom prst="rect">
              <a:avLst/>
            </a:prstGeom>
            <a:noFill/>
          </p:spPr>
          <p:txBody>
            <a:bodyPr wrap="none" rtlCol="0">
              <a:spAutoFit/>
            </a:bodyPr>
            <a:lstStyle/>
            <a:p>
              <a:r>
                <a:rPr lang="en-US" dirty="0" smtClean="0">
                  <a:solidFill>
                    <a:schemeClr val="bg1"/>
                  </a:solidFill>
                </a:rPr>
                <a:t>Implementation</a:t>
              </a:r>
              <a:endParaRPr lang="en-US" dirty="0">
                <a:solidFill>
                  <a:schemeClr val="bg1"/>
                </a:solidFill>
              </a:endParaRPr>
            </a:p>
          </p:txBody>
        </p:sp>
      </p:grpSp>
    </p:spTree>
    <p:extLst>
      <p:ext uri="{BB962C8B-B14F-4D97-AF65-F5344CB8AC3E}">
        <p14:creationId xmlns:p14="http://schemas.microsoft.com/office/powerpoint/2010/main" val="214329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Verified Lifting</a:t>
            </a:r>
            <a:endParaRPr lang="en-US" dirty="0"/>
          </a:p>
        </p:txBody>
      </p:sp>
      <p:sp>
        <p:nvSpPr>
          <p:cNvPr id="3" name="Content Placeholder 2"/>
          <p:cNvSpPr>
            <a:spLocks noGrp="1"/>
          </p:cNvSpPr>
          <p:nvPr>
            <p:ph idx="1"/>
          </p:nvPr>
        </p:nvSpPr>
        <p:spPr/>
        <p:txBody>
          <a:bodyPr/>
          <a:lstStyle/>
          <a:p>
            <a:r>
              <a:rPr lang="en-US" dirty="0" smtClean="0"/>
              <a:t>Synthesis based reverse engineering can help with optimization</a:t>
            </a:r>
          </a:p>
          <a:p>
            <a:endParaRPr lang="en-US" dirty="0"/>
          </a:p>
          <a:p>
            <a:r>
              <a:rPr lang="en-US" dirty="0" smtClean="0"/>
              <a:t>Recent work with by Alvin Cheung and Shoaib Kamil</a:t>
            </a:r>
            <a:endParaRPr lang="en-US" dirty="0"/>
          </a:p>
        </p:txBody>
      </p:sp>
      <p:pic>
        <p:nvPicPr>
          <p:cNvPr id="4" name="Picture 6" descr="Alvin Che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4873" y="4589463"/>
            <a:ext cx="1661390" cy="19936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s://avatars0.githubusercontent.com/u/382556?s=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0353" y="4589463"/>
            <a:ext cx="2115127" cy="210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842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promise of automation</a:t>
            </a:r>
            <a:endParaRPr lang="en-US" dirty="0"/>
          </a:p>
        </p:txBody>
      </p:sp>
      <p:pic>
        <p:nvPicPr>
          <p:cNvPr id="4" name="Picture 3"/>
          <p:cNvPicPr>
            <a:picLocks noChangeAspect="1"/>
          </p:cNvPicPr>
          <p:nvPr/>
        </p:nvPicPr>
        <p:blipFill rotWithShape="1">
          <a:blip r:embed="rId3"/>
          <a:srcRect b="30237"/>
          <a:stretch/>
        </p:blipFill>
        <p:spPr>
          <a:xfrm>
            <a:off x="2053640" y="2845784"/>
            <a:ext cx="8016480" cy="3908101"/>
          </a:xfrm>
          <a:prstGeom prst="rect">
            <a:avLst/>
          </a:prstGeom>
        </p:spPr>
      </p:pic>
      <p:sp>
        <p:nvSpPr>
          <p:cNvPr id="7" name="Freeform 6"/>
          <p:cNvSpPr/>
          <p:nvPr/>
        </p:nvSpPr>
        <p:spPr>
          <a:xfrm>
            <a:off x="2422478" y="5302160"/>
            <a:ext cx="3487004" cy="634620"/>
          </a:xfrm>
          <a:custGeom>
            <a:avLst/>
            <a:gdLst>
              <a:gd name="connsiteX0" fmla="*/ 2326942 w 3487004"/>
              <a:gd name="connsiteY0" fmla="*/ 0 h 634620"/>
              <a:gd name="connsiteX1" fmla="*/ 3487004 w 3487004"/>
              <a:gd name="connsiteY1" fmla="*/ 0 h 634620"/>
              <a:gd name="connsiteX2" fmla="*/ 3487004 w 3487004"/>
              <a:gd name="connsiteY2" fmla="*/ 423080 h 634620"/>
              <a:gd name="connsiteX3" fmla="*/ 3487003 w 3487004"/>
              <a:gd name="connsiteY3" fmla="*/ 423080 h 634620"/>
              <a:gd name="connsiteX4" fmla="*/ 3487003 w 3487004"/>
              <a:gd name="connsiteY4" fmla="*/ 634620 h 634620"/>
              <a:gd name="connsiteX5" fmla="*/ 0 w 3487004"/>
              <a:gd name="connsiteY5" fmla="*/ 634620 h 634620"/>
              <a:gd name="connsiteX6" fmla="*/ 0 w 3487004"/>
              <a:gd name="connsiteY6" fmla="*/ 211540 h 634620"/>
              <a:gd name="connsiteX7" fmla="*/ 2326942 w 3487004"/>
              <a:gd name="connsiteY7" fmla="*/ 211540 h 6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7004" h="634620">
                <a:moveTo>
                  <a:pt x="2326942" y="0"/>
                </a:moveTo>
                <a:lnTo>
                  <a:pt x="3487004" y="0"/>
                </a:lnTo>
                <a:lnTo>
                  <a:pt x="3487004" y="423080"/>
                </a:lnTo>
                <a:lnTo>
                  <a:pt x="3487003" y="423080"/>
                </a:lnTo>
                <a:lnTo>
                  <a:pt x="3487003" y="634620"/>
                </a:lnTo>
                <a:lnTo>
                  <a:pt x="0" y="634620"/>
                </a:lnTo>
                <a:lnTo>
                  <a:pt x="0" y="211540"/>
                </a:lnTo>
                <a:lnTo>
                  <a:pt x="2326942" y="211540"/>
                </a:lnTo>
                <a:close/>
              </a:path>
            </a:pathLst>
          </a:custGeom>
          <a:solidFill>
            <a:srgbClr val="FFD651">
              <a:alpha val="10196"/>
            </a:srgb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2008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Optimization </a:t>
            </a:r>
            <a:br>
              <a:rPr lang="en-US" sz="4000" dirty="0" smtClean="0"/>
            </a:br>
            <a:r>
              <a:rPr lang="en-US" sz="4000" dirty="0" smtClean="0"/>
              <a:t>then and now</a:t>
            </a:r>
            <a:endParaRPr lang="en-US" sz="4000" dirty="0"/>
          </a:p>
        </p:txBody>
      </p:sp>
      <p:sp>
        <p:nvSpPr>
          <p:cNvPr id="6" name="TextBox 5"/>
          <p:cNvSpPr txBox="1"/>
          <p:nvPr/>
        </p:nvSpPr>
        <p:spPr>
          <a:xfrm>
            <a:off x="593693" y="1825625"/>
            <a:ext cx="2845138" cy="523220"/>
          </a:xfrm>
          <a:prstGeom prst="rect">
            <a:avLst/>
          </a:prstGeom>
          <a:noFill/>
        </p:spPr>
        <p:txBody>
          <a:bodyPr wrap="none" rtlCol="0">
            <a:spAutoFit/>
          </a:bodyPr>
          <a:lstStyle/>
          <a:p>
            <a:r>
              <a:rPr lang="en-US" sz="2800" dirty="0" smtClean="0"/>
              <a:t>Naïve source code</a:t>
            </a:r>
            <a:endParaRPr lang="en-US" sz="2800" dirty="0"/>
          </a:p>
        </p:txBody>
      </p:sp>
      <p:grpSp>
        <p:nvGrpSpPr>
          <p:cNvPr id="26" name="Group 25"/>
          <p:cNvGrpSpPr/>
          <p:nvPr/>
        </p:nvGrpSpPr>
        <p:grpSpPr>
          <a:xfrm>
            <a:off x="1060295" y="2400734"/>
            <a:ext cx="2297836" cy="3014183"/>
            <a:chOff x="1060295" y="2400734"/>
            <a:chExt cx="2297836" cy="3014183"/>
          </a:xfrm>
        </p:grpSpPr>
        <p:pic>
          <p:nvPicPr>
            <p:cNvPr id="7" name="Picture 6" descr="http://www.glossynews.com/artman/uploads/intel_fortran_complier_for_windo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872" y="2941255"/>
              <a:ext cx="1262259" cy="10954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gcc.gnu.org/img/gccegg-6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668" y="2921655"/>
              <a:ext cx="723594" cy="8630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hallogram.com/intelc++compil/cppbox_150x13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295" y="3948404"/>
              <a:ext cx="995772" cy="876280"/>
            </a:xfrm>
            <a:prstGeom prst="rect">
              <a:avLst/>
            </a:prstGeom>
            <a:noFill/>
            <a:extLst>
              <a:ext uri="{909E8E84-426E-40DD-AFC4-6F175D3DCCD1}">
                <a14:hiddenFill xmlns:a14="http://schemas.microsoft.com/office/drawing/2010/main">
                  <a:solidFill>
                    <a:srgbClr val="FFFFFF"/>
                  </a:solidFill>
                </a14:hiddenFill>
              </a:ext>
            </a:extLst>
          </p:spPr>
        </p:pic>
        <p:sp>
          <p:nvSpPr>
            <p:cNvPr id="10" name="Down Arrow 9"/>
            <p:cNvSpPr/>
            <p:nvPr/>
          </p:nvSpPr>
          <p:spPr>
            <a:xfrm>
              <a:off x="1818781" y="2400734"/>
              <a:ext cx="554182" cy="338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818781" y="5075980"/>
              <a:ext cx="554182" cy="338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673303" y="5666213"/>
            <a:ext cx="3007490" cy="523220"/>
          </a:xfrm>
          <a:prstGeom prst="rect">
            <a:avLst/>
          </a:prstGeom>
          <a:noFill/>
        </p:spPr>
        <p:txBody>
          <a:bodyPr wrap="none" rtlCol="0">
            <a:spAutoFit/>
          </a:bodyPr>
          <a:lstStyle/>
          <a:p>
            <a:r>
              <a:rPr lang="en-US" sz="2800" dirty="0" smtClean="0"/>
              <a:t>Optimal executable</a:t>
            </a:r>
            <a:endParaRPr lang="en-US" sz="2800" dirty="0"/>
          </a:p>
        </p:txBody>
      </p:sp>
      <p:sp>
        <p:nvSpPr>
          <p:cNvPr id="13" name="TextBox 12"/>
          <p:cNvSpPr txBox="1"/>
          <p:nvPr/>
        </p:nvSpPr>
        <p:spPr>
          <a:xfrm>
            <a:off x="593693" y="6108905"/>
            <a:ext cx="3429080" cy="523220"/>
          </a:xfrm>
          <a:prstGeom prst="rect">
            <a:avLst/>
          </a:prstGeom>
          <a:noFill/>
        </p:spPr>
        <p:txBody>
          <a:bodyPr wrap="none" rtlCol="0">
            <a:spAutoFit/>
          </a:bodyPr>
          <a:lstStyle/>
          <a:p>
            <a:r>
              <a:rPr lang="en-US" sz="2800" dirty="0" smtClean="0"/>
              <a:t>Kind-of-OK executable</a:t>
            </a:r>
            <a:endParaRPr lang="en-US" sz="2800" dirty="0"/>
          </a:p>
        </p:txBody>
      </p:sp>
      <p:cxnSp>
        <p:nvCxnSpPr>
          <p:cNvPr id="15" name="Straight Connector 14"/>
          <p:cNvCxnSpPr/>
          <p:nvPr/>
        </p:nvCxnSpPr>
        <p:spPr>
          <a:xfrm flipV="1">
            <a:off x="620736" y="5802615"/>
            <a:ext cx="3007490" cy="249140"/>
          </a:xfrm>
          <a:prstGeom prst="line">
            <a:avLst/>
          </a:prstGeom>
          <a:ln w="38100"/>
        </p:spPr>
        <p:style>
          <a:lnRef idx="2">
            <a:schemeClr val="accent2"/>
          </a:lnRef>
          <a:fillRef idx="0">
            <a:schemeClr val="accent2"/>
          </a:fillRef>
          <a:effectRef idx="1">
            <a:schemeClr val="accent2"/>
          </a:effectRef>
          <a:fontRef idx="minor">
            <a:schemeClr val="tx1"/>
          </a:fontRef>
        </p:style>
      </p:cxnSp>
      <p:pic>
        <p:nvPicPr>
          <p:cNvPr id="17" name="Picture 2" descr="https://encrypted-tbn2.gstatic.com/images?q=tbn:ANd9GcRbjjf2sFRT1AZe11OFQTLmGTO-9SkU0-x5nqw6Lqsw8VlAtS-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7612" y="3186404"/>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002212" y="3809905"/>
            <a:ext cx="825162" cy="369332"/>
          </a:xfrm>
          <a:prstGeom prst="rect">
            <a:avLst/>
          </a:prstGeom>
          <a:noFill/>
        </p:spPr>
        <p:txBody>
          <a:bodyPr wrap="none" rtlCol="0">
            <a:spAutoFit/>
          </a:bodyPr>
          <a:lstStyle/>
          <a:p>
            <a:r>
              <a:rPr lang="en-US" b="1" dirty="0" smtClean="0"/>
              <a:t>ATLAS</a:t>
            </a:r>
            <a:endParaRPr lang="en-US" b="1" dirty="0"/>
          </a:p>
        </p:txBody>
      </p:sp>
      <p:pic>
        <p:nvPicPr>
          <p:cNvPr id="19" name="Picture 4" descr="http://www.csc.lsu.edu/%7Egb/TCE/tce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6711" y="3286834"/>
            <a:ext cx="1063625" cy="37857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9811791" y="3665175"/>
            <a:ext cx="1151149" cy="461665"/>
          </a:xfrm>
          <a:prstGeom prst="rect">
            <a:avLst/>
          </a:prstGeom>
          <a:noFill/>
        </p:spPr>
        <p:txBody>
          <a:bodyPr wrap="none" rtlCol="0">
            <a:spAutoFit/>
          </a:bodyPr>
          <a:lstStyle/>
          <a:p>
            <a:r>
              <a:rPr lang="en-US" sz="2400" b="1" dirty="0" err="1" smtClean="0"/>
              <a:t>Pochoir</a:t>
            </a:r>
            <a:endParaRPr lang="en-US" b="1" dirty="0"/>
          </a:p>
        </p:txBody>
      </p:sp>
      <p:sp>
        <p:nvSpPr>
          <p:cNvPr id="21" name="TextBox 20"/>
          <p:cNvSpPr txBox="1"/>
          <p:nvPr/>
        </p:nvSpPr>
        <p:spPr>
          <a:xfrm>
            <a:off x="5987012" y="1840572"/>
            <a:ext cx="5523307" cy="523220"/>
          </a:xfrm>
          <a:prstGeom prst="rect">
            <a:avLst/>
          </a:prstGeom>
          <a:noFill/>
        </p:spPr>
        <p:txBody>
          <a:bodyPr wrap="none" rtlCol="0">
            <a:spAutoFit/>
          </a:bodyPr>
          <a:lstStyle/>
          <a:p>
            <a:r>
              <a:rPr lang="en-US" sz="2800" dirty="0" smtClean="0"/>
              <a:t>Domain specific problem description</a:t>
            </a:r>
            <a:endParaRPr lang="en-US" sz="2800" dirty="0"/>
          </a:p>
        </p:txBody>
      </p:sp>
      <p:sp>
        <p:nvSpPr>
          <p:cNvPr id="22" name="Down Arrow 21"/>
          <p:cNvSpPr/>
          <p:nvPr/>
        </p:nvSpPr>
        <p:spPr>
          <a:xfrm>
            <a:off x="8332529" y="2486375"/>
            <a:ext cx="554182" cy="338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8396326" y="4640659"/>
            <a:ext cx="554182" cy="338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466559" y="5265286"/>
            <a:ext cx="4967898" cy="523220"/>
          </a:xfrm>
          <a:prstGeom prst="rect">
            <a:avLst/>
          </a:prstGeom>
          <a:noFill/>
        </p:spPr>
        <p:txBody>
          <a:bodyPr wrap="none" rtlCol="0">
            <a:spAutoFit/>
          </a:bodyPr>
          <a:lstStyle/>
          <a:p>
            <a:r>
              <a:rPr lang="en-US" sz="2800" dirty="0" smtClean="0"/>
              <a:t>Close to optimal implementation</a:t>
            </a:r>
            <a:endParaRPr lang="en-US" sz="2800" dirty="0"/>
          </a:p>
        </p:txBody>
      </p:sp>
      <p:sp>
        <p:nvSpPr>
          <p:cNvPr id="25" name="TextBox 24"/>
          <p:cNvSpPr txBox="1"/>
          <p:nvPr/>
        </p:nvSpPr>
        <p:spPr>
          <a:xfrm>
            <a:off x="8864780" y="4003565"/>
            <a:ext cx="1002197" cy="461665"/>
          </a:xfrm>
          <a:prstGeom prst="rect">
            <a:avLst/>
          </a:prstGeom>
          <a:noFill/>
        </p:spPr>
        <p:txBody>
          <a:bodyPr wrap="none" rtlCol="0">
            <a:spAutoFit/>
          </a:bodyPr>
          <a:lstStyle/>
          <a:p>
            <a:r>
              <a:rPr lang="en-US" sz="2400" b="1" dirty="0" smtClean="0"/>
              <a:t>Halide</a:t>
            </a:r>
            <a:endParaRPr lang="en-US" b="1" dirty="0"/>
          </a:p>
        </p:txBody>
      </p:sp>
    </p:spTree>
    <p:extLst>
      <p:ext uri="{BB962C8B-B14F-4D97-AF65-F5344CB8AC3E}">
        <p14:creationId xmlns:p14="http://schemas.microsoft.com/office/powerpoint/2010/main" val="47984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8" grpId="0"/>
      <p:bldP spid="20" grpId="0"/>
      <p:bldP spid="21" grpId="0"/>
      <p:bldP spid="22" grpId="0" animBg="1"/>
      <p:bldP spid="23" grpId="0" animBg="1"/>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to SQL</a:t>
            </a:r>
            <a:endParaRPr lang="en-US" dirty="0"/>
          </a:p>
        </p:txBody>
      </p:sp>
      <p:grpSp>
        <p:nvGrpSpPr>
          <p:cNvPr id="4" name="Group 3"/>
          <p:cNvGrpSpPr/>
          <p:nvPr/>
        </p:nvGrpSpPr>
        <p:grpSpPr>
          <a:xfrm>
            <a:off x="2424038" y="2951018"/>
            <a:ext cx="1538362" cy="1828800"/>
            <a:chOff x="1340210" y="1905000"/>
            <a:chExt cx="1538362" cy="1828800"/>
          </a:xfrm>
        </p:grpSpPr>
        <p:pic>
          <p:nvPicPr>
            <p:cNvPr id="5" name="Picture 4" descr="sourc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006" y="1905000"/>
              <a:ext cx="1083994" cy="1244894"/>
            </a:xfrm>
            <a:prstGeom prst="rect">
              <a:avLst/>
            </a:prstGeom>
          </p:spPr>
        </p:pic>
        <p:sp>
          <p:nvSpPr>
            <p:cNvPr id="6" name="TextBox 5"/>
            <p:cNvSpPr txBox="1"/>
            <p:nvPr/>
          </p:nvSpPr>
          <p:spPr bwMode="auto">
            <a:xfrm>
              <a:off x="1340210" y="3333690"/>
              <a:ext cx="1538362" cy="400110"/>
            </a:xfrm>
            <a:prstGeom prst="rect">
              <a:avLst/>
            </a:prstGeom>
            <a:noFill/>
            <a:ln w="9525">
              <a:noFill/>
              <a:miter lim="800000"/>
              <a:headEnd/>
              <a:tailEnd/>
            </a:ln>
          </p:spPr>
          <p:txBody>
            <a:bodyPr wrap="none" rtlCol="0">
              <a:prstTxWarp prst="textNoShape">
                <a:avLst/>
              </a:prstTxWarp>
              <a:spAutoFit/>
            </a:bodyPr>
            <a:lstStyle/>
            <a:p>
              <a:pPr algn="ctr"/>
              <a:r>
                <a:rPr lang="en-US" sz="2000" dirty="0" smtClean="0">
                  <a:latin typeface="Optima-Medium" pitchFamily="34" charset="0"/>
                </a:rPr>
                <a:t>Application</a:t>
              </a:r>
              <a:r>
                <a:rPr lang="en-US" sz="1600" dirty="0" smtClean="0">
                  <a:latin typeface="Optima-Medium" pitchFamily="34" charset="0"/>
                </a:rPr>
                <a:t> </a:t>
              </a:r>
            </a:p>
          </p:txBody>
        </p:sp>
      </p:grpSp>
      <p:cxnSp>
        <p:nvCxnSpPr>
          <p:cNvPr id="7" name="Straight Arrow Connector 6"/>
          <p:cNvCxnSpPr/>
          <p:nvPr/>
        </p:nvCxnSpPr>
        <p:spPr>
          <a:xfrm>
            <a:off x="6629400" y="3332018"/>
            <a:ext cx="1600200"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pic>
        <p:nvPicPr>
          <p:cNvPr id="8" name="Picture 8" descr="database.png"/>
          <p:cNvPicPr>
            <a:picLocks noChangeAspect="1"/>
          </p:cNvPicPr>
          <p:nvPr/>
        </p:nvPicPr>
        <p:blipFill>
          <a:blip r:embed="rId3"/>
          <a:srcRect/>
          <a:stretch>
            <a:fillRect/>
          </a:stretch>
        </p:blipFill>
        <p:spPr bwMode="auto">
          <a:xfrm>
            <a:off x="8288338" y="2813074"/>
            <a:ext cx="1389062" cy="1389063"/>
          </a:xfrm>
          <a:prstGeom prst="rect">
            <a:avLst/>
          </a:prstGeom>
          <a:noFill/>
          <a:ln w="9525">
            <a:noFill/>
            <a:miter lim="800000"/>
            <a:headEnd/>
            <a:tailEnd/>
          </a:ln>
        </p:spPr>
      </p:pic>
      <p:sp>
        <p:nvSpPr>
          <p:cNvPr id="9" name="TextBox 8"/>
          <p:cNvSpPr txBox="1"/>
          <p:nvPr/>
        </p:nvSpPr>
        <p:spPr bwMode="auto">
          <a:xfrm>
            <a:off x="6705600" y="2962686"/>
            <a:ext cx="1556836" cy="369332"/>
          </a:xfrm>
          <a:prstGeom prst="rect">
            <a:avLst/>
          </a:prstGeom>
          <a:noFill/>
          <a:ln w="9525">
            <a:noFill/>
            <a:miter lim="800000"/>
            <a:headEnd/>
            <a:tailEnd/>
          </a:ln>
        </p:spPr>
        <p:txBody>
          <a:bodyPr wrap="none" rtlCol="0">
            <a:prstTxWarp prst="textNoShape">
              <a:avLst/>
            </a:prstTxWarp>
            <a:spAutoFit/>
          </a:bodyPr>
          <a:lstStyle/>
          <a:p>
            <a:r>
              <a:rPr lang="en-US" dirty="0" smtClean="0">
                <a:solidFill>
                  <a:srgbClr val="FF0000"/>
                </a:solidFill>
                <a:latin typeface="Optima-Medium" pitchFamily="34" charset="0"/>
              </a:rPr>
              <a:t>SQL Queries</a:t>
            </a:r>
            <a:endParaRPr lang="en-US" dirty="0">
              <a:solidFill>
                <a:srgbClr val="FF0000"/>
              </a:solidFill>
              <a:latin typeface="Optima-Medium" pitchFamily="34" charset="0"/>
            </a:endParaRPr>
          </a:p>
        </p:txBody>
      </p:sp>
      <p:sp>
        <p:nvSpPr>
          <p:cNvPr id="10" name="TextBox 9"/>
          <p:cNvSpPr txBox="1"/>
          <p:nvPr/>
        </p:nvSpPr>
        <p:spPr>
          <a:xfrm>
            <a:off x="8382000" y="4379708"/>
            <a:ext cx="1267523" cy="400110"/>
          </a:xfrm>
          <a:prstGeom prst="rect">
            <a:avLst/>
          </a:prstGeom>
          <a:noFill/>
        </p:spPr>
        <p:txBody>
          <a:bodyPr wrap="none" rtlCol="0">
            <a:spAutoFit/>
          </a:bodyPr>
          <a:lstStyle/>
          <a:p>
            <a:r>
              <a:rPr lang="en-US" sz="2000" dirty="0" smtClean="0">
                <a:latin typeface="Optima-Medium" pitchFamily="34" charset="0"/>
              </a:rPr>
              <a:t>Database</a:t>
            </a:r>
            <a:endParaRPr lang="en-US" sz="2000" dirty="0">
              <a:latin typeface="Optima-Medium" pitchFamily="34" charset="0"/>
            </a:endParaRPr>
          </a:p>
        </p:txBody>
      </p:sp>
      <p:cxnSp>
        <p:nvCxnSpPr>
          <p:cNvPr id="11" name="Straight Arrow Connector 10"/>
          <p:cNvCxnSpPr/>
          <p:nvPr/>
        </p:nvCxnSpPr>
        <p:spPr>
          <a:xfrm flipV="1">
            <a:off x="6629400" y="3865418"/>
            <a:ext cx="1600200" cy="11668"/>
          </a:xfrm>
          <a:prstGeom prst="straightConnector1">
            <a:avLst/>
          </a:prstGeom>
          <a:ln>
            <a:solidFill>
              <a:srgbClr val="FF0000"/>
            </a:solidFill>
            <a:headEnd type="arrow"/>
            <a:tailEnd type="none"/>
          </a:ln>
        </p:spPr>
        <p:style>
          <a:lnRef idx="2">
            <a:schemeClr val="dk1"/>
          </a:lnRef>
          <a:fillRef idx="0">
            <a:schemeClr val="dk1"/>
          </a:fillRef>
          <a:effectRef idx="1">
            <a:schemeClr val="dk1"/>
          </a:effectRef>
          <a:fontRef idx="minor">
            <a:schemeClr val="tx1"/>
          </a:fontRef>
        </p:style>
      </p:cxnSp>
      <p:sp>
        <p:nvSpPr>
          <p:cNvPr id="12" name="TextBox 11"/>
          <p:cNvSpPr txBox="1"/>
          <p:nvPr/>
        </p:nvSpPr>
        <p:spPr bwMode="auto">
          <a:xfrm>
            <a:off x="6858000" y="3877086"/>
            <a:ext cx="1159292" cy="369332"/>
          </a:xfrm>
          <a:prstGeom prst="rect">
            <a:avLst/>
          </a:prstGeom>
          <a:noFill/>
          <a:ln w="9525">
            <a:noFill/>
            <a:miter lim="800000"/>
            <a:headEnd/>
            <a:tailEnd/>
          </a:ln>
        </p:spPr>
        <p:txBody>
          <a:bodyPr wrap="none" rtlCol="0">
            <a:prstTxWarp prst="textNoShape">
              <a:avLst/>
            </a:prstTxWarp>
            <a:spAutoFit/>
          </a:bodyPr>
          <a:lstStyle/>
          <a:p>
            <a:r>
              <a:rPr lang="en-US" dirty="0" smtClean="0">
                <a:solidFill>
                  <a:srgbClr val="FF0000"/>
                </a:solidFill>
                <a:latin typeface="Optima-Medium" pitchFamily="34" charset="0"/>
              </a:rPr>
              <a:t>Relations</a:t>
            </a:r>
            <a:endParaRPr lang="en-US" dirty="0">
              <a:solidFill>
                <a:srgbClr val="FF0000"/>
              </a:solidFill>
              <a:latin typeface="Optima-Medium" pitchFamily="34" charset="0"/>
            </a:endParaRPr>
          </a:p>
        </p:txBody>
      </p:sp>
      <p:sp>
        <p:nvSpPr>
          <p:cNvPr id="13" name="TextBox 12"/>
          <p:cNvSpPr txBox="1"/>
          <p:nvPr/>
        </p:nvSpPr>
        <p:spPr bwMode="auto">
          <a:xfrm>
            <a:off x="5534882" y="3273420"/>
            <a:ext cx="992579" cy="646331"/>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rtlCol="0">
            <a:prstTxWarp prst="textNoShape">
              <a:avLst/>
            </a:prstTxWarp>
            <a:spAutoFit/>
          </a:bodyPr>
          <a:lstStyle/>
          <a:p>
            <a:pPr algn="ctr"/>
            <a:r>
              <a:rPr lang="en-US" dirty="0" smtClean="0">
                <a:solidFill>
                  <a:schemeClr val="bg1"/>
                </a:solidFill>
                <a:latin typeface="Optima-Medium" pitchFamily="34" charset="0"/>
              </a:rPr>
              <a:t>ORM</a:t>
            </a:r>
            <a:br>
              <a:rPr lang="en-US" dirty="0" smtClean="0">
                <a:solidFill>
                  <a:schemeClr val="bg1"/>
                </a:solidFill>
                <a:latin typeface="Optima-Medium" pitchFamily="34" charset="0"/>
              </a:rPr>
            </a:br>
            <a:r>
              <a:rPr lang="en-US" dirty="0" smtClean="0">
                <a:solidFill>
                  <a:schemeClr val="bg1"/>
                </a:solidFill>
                <a:latin typeface="Optima-Medium" pitchFamily="34" charset="0"/>
              </a:rPr>
              <a:t>libraries</a:t>
            </a:r>
            <a:endParaRPr lang="en-US" dirty="0">
              <a:solidFill>
                <a:schemeClr val="bg1"/>
              </a:solidFill>
              <a:latin typeface="Optima-Medium" pitchFamily="34" charset="0"/>
            </a:endParaRPr>
          </a:p>
        </p:txBody>
      </p:sp>
      <p:cxnSp>
        <p:nvCxnSpPr>
          <p:cNvPr id="14" name="Straight Arrow Connector 13"/>
          <p:cNvCxnSpPr/>
          <p:nvPr/>
        </p:nvCxnSpPr>
        <p:spPr>
          <a:xfrm>
            <a:off x="3886200" y="3332018"/>
            <a:ext cx="1582738" cy="11520"/>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bwMode="auto">
          <a:xfrm>
            <a:off x="4047956" y="2951018"/>
            <a:ext cx="1133644" cy="369332"/>
          </a:xfrm>
          <a:prstGeom prst="rect">
            <a:avLst/>
          </a:prstGeom>
          <a:noFill/>
          <a:ln w="9525">
            <a:noFill/>
            <a:miter lim="800000"/>
            <a:headEnd/>
            <a:tailEnd/>
          </a:ln>
        </p:spPr>
        <p:txBody>
          <a:bodyPr wrap="none" rtlCol="0">
            <a:prstTxWarp prst="textNoShape">
              <a:avLst/>
            </a:prstTxWarp>
            <a:spAutoFit/>
          </a:bodyPr>
          <a:lstStyle/>
          <a:p>
            <a:r>
              <a:rPr lang="en-US" dirty="0" smtClean="0">
                <a:solidFill>
                  <a:srgbClr val="0000FF"/>
                </a:solidFill>
                <a:latin typeface="Optima-Medium" pitchFamily="34" charset="0"/>
              </a:rPr>
              <a:t>Methods</a:t>
            </a:r>
            <a:endParaRPr lang="en-US" dirty="0">
              <a:solidFill>
                <a:srgbClr val="0000FF"/>
              </a:solidFill>
              <a:latin typeface="Optima-Medium" pitchFamily="34" charset="0"/>
            </a:endParaRPr>
          </a:p>
        </p:txBody>
      </p:sp>
      <p:cxnSp>
        <p:nvCxnSpPr>
          <p:cNvPr id="16" name="Straight Arrow Connector 15"/>
          <p:cNvCxnSpPr/>
          <p:nvPr/>
        </p:nvCxnSpPr>
        <p:spPr>
          <a:xfrm>
            <a:off x="3843630" y="3853750"/>
            <a:ext cx="1625308" cy="0"/>
          </a:xfrm>
          <a:prstGeom prst="straightConnector1">
            <a:avLst/>
          </a:prstGeom>
          <a:ln>
            <a:solidFill>
              <a:srgbClr val="0000FF"/>
            </a:solidFill>
            <a:headEnd type="arrow"/>
            <a:tailEnd type="none"/>
          </a:ln>
        </p:spPr>
        <p:style>
          <a:lnRef idx="2">
            <a:schemeClr val="dk1"/>
          </a:lnRef>
          <a:fillRef idx="0">
            <a:schemeClr val="dk1"/>
          </a:fillRef>
          <a:effectRef idx="1">
            <a:schemeClr val="dk1"/>
          </a:effectRef>
          <a:fontRef idx="minor">
            <a:schemeClr val="tx1"/>
          </a:fontRef>
        </p:style>
      </p:cxnSp>
      <p:sp>
        <p:nvSpPr>
          <p:cNvPr id="17" name="TextBox 16"/>
          <p:cNvSpPr txBox="1"/>
          <p:nvPr/>
        </p:nvSpPr>
        <p:spPr bwMode="auto">
          <a:xfrm>
            <a:off x="4114800" y="3865418"/>
            <a:ext cx="1018227" cy="369332"/>
          </a:xfrm>
          <a:prstGeom prst="rect">
            <a:avLst/>
          </a:prstGeom>
          <a:noFill/>
          <a:ln w="9525">
            <a:noFill/>
            <a:miter lim="800000"/>
            <a:headEnd/>
            <a:tailEnd/>
          </a:ln>
        </p:spPr>
        <p:txBody>
          <a:bodyPr wrap="none" rtlCol="0">
            <a:prstTxWarp prst="textNoShape">
              <a:avLst/>
            </a:prstTxWarp>
            <a:spAutoFit/>
          </a:bodyPr>
          <a:lstStyle/>
          <a:p>
            <a:r>
              <a:rPr lang="en-US" dirty="0" smtClean="0">
                <a:solidFill>
                  <a:srgbClr val="0000FF"/>
                </a:solidFill>
                <a:latin typeface="Optima-Medium" pitchFamily="34" charset="0"/>
              </a:rPr>
              <a:t>Objects</a:t>
            </a:r>
            <a:endParaRPr lang="en-US" dirty="0">
              <a:solidFill>
                <a:srgbClr val="0000FF"/>
              </a:solidFill>
              <a:latin typeface="Optima-Medium" pitchFamily="34" charset="0"/>
            </a:endParaRPr>
          </a:p>
        </p:txBody>
      </p:sp>
    </p:spTree>
    <p:extLst>
      <p:ext uri="{BB962C8B-B14F-4D97-AF65-F5344CB8AC3E}">
        <p14:creationId xmlns:p14="http://schemas.microsoft.com/office/powerpoint/2010/main" val="125816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animBg="1"/>
      <p:bldP spid="1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to SQL</a:t>
            </a:r>
            <a:endParaRPr lang="en-US" dirty="0"/>
          </a:p>
        </p:txBody>
      </p:sp>
      <p:grpSp>
        <p:nvGrpSpPr>
          <p:cNvPr id="4" name="Group 3"/>
          <p:cNvGrpSpPr/>
          <p:nvPr/>
        </p:nvGrpSpPr>
        <p:grpSpPr>
          <a:xfrm>
            <a:off x="2424038" y="2951018"/>
            <a:ext cx="1538362" cy="1828800"/>
            <a:chOff x="1340210" y="1905000"/>
            <a:chExt cx="1538362" cy="1828800"/>
          </a:xfrm>
        </p:grpSpPr>
        <p:pic>
          <p:nvPicPr>
            <p:cNvPr id="5" name="Picture 4" descr="sourc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006" y="1905000"/>
              <a:ext cx="1083994" cy="1244894"/>
            </a:xfrm>
            <a:prstGeom prst="rect">
              <a:avLst/>
            </a:prstGeom>
          </p:spPr>
        </p:pic>
        <p:sp>
          <p:nvSpPr>
            <p:cNvPr id="6" name="TextBox 5"/>
            <p:cNvSpPr txBox="1"/>
            <p:nvPr/>
          </p:nvSpPr>
          <p:spPr bwMode="auto">
            <a:xfrm>
              <a:off x="1340210" y="3333690"/>
              <a:ext cx="1538362" cy="400110"/>
            </a:xfrm>
            <a:prstGeom prst="rect">
              <a:avLst/>
            </a:prstGeom>
            <a:noFill/>
            <a:ln w="9525">
              <a:noFill/>
              <a:miter lim="800000"/>
              <a:headEnd/>
              <a:tailEnd/>
            </a:ln>
          </p:spPr>
          <p:txBody>
            <a:bodyPr wrap="none" rtlCol="0">
              <a:prstTxWarp prst="textNoShape">
                <a:avLst/>
              </a:prstTxWarp>
              <a:spAutoFit/>
            </a:bodyPr>
            <a:lstStyle/>
            <a:p>
              <a:pPr algn="ctr"/>
              <a:r>
                <a:rPr lang="en-US" sz="2000" dirty="0" smtClean="0">
                  <a:latin typeface="Optima-Medium" pitchFamily="34" charset="0"/>
                </a:rPr>
                <a:t>Application</a:t>
              </a:r>
              <a:r>
                <a:rPr lang="en-US" sz="1600" dirty="0" smtClean="0">
                  <a:latin typeface="Optima-Medium" pitchFamily="34" charset="0"/>
                </a:rPr>
                <a:t> </a:t>
              </a:r>
            </a:p>
          </p:txBody>
        </p:sp>
      </p:grpSp>
      <p:cxnSp>
        <p:nvCxnSpPr>
          <p:cNvPr id="7" name="Straight Arrow Connector 6"/>
          <p:cNvCxnSpPr/>
          <p:nvPr/>
        </p:nvCxnSpPr>
        <p:spPr>
          <a:xfrm>
            <a:off x="6629400" y="3332018"/>
            <a:ext cx="1600200"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pic>
        <p:nvPicPr>
          <p:cNvPr id="8" name="Picture 8" descr="database.png"/>
          <p:cNvPicPr>
            <a:picLocks noChangeAspect="1"/>
          </p:cNvPicPr>
          <p:nvPr/>
        </p:nvPicPr>
        <p:blipFill>
          <a:blip r:embed="rId3"/>
          <a:srcRect/>
          <a:stretch>
            <a:fillRect/>
          </a:stretch>
        </p:blipFill>
        <p:spPr bwMode="auto">
          <a:xfrm>
            <a:off x="8288338" y="2813074"/>
            <a:ext cx="1389062" cy="1389063"/>
          </a:xfrm>
          <a:prstGeom prst="rect">
            <a:avLst/>
          </a:prstGeom>
          <a:noFill/>
          <a:ln w="9525">
            <a:noFill/>
            <a:miter lim="800000"/>
            <a:headEnd/>
            <a:tailEnd/>
          </a:ln>
        </p:spPr>
      </p:pic>
      <p:sp>
        <p:nvSpPr>
          <p:cNvPr id="9" name="TextBox 8"/>
          <p:cNvSpPr txBox="1"/>
          <p:nvPr/>
        </p:nvSpPr>
        <p:spPr bwMode="auto">
          <a:xfrm>
            <a:off x="6705600" y="2962686"/>
            <a:ext cx="1556836" cy="369332"/>
          </a:xfrm>
          <a:prstGeom prst="rect">
            <a:avLst/>
          </a:prstGeom>
          <a:noFill/>
          <a:ln w="9525">
            <a:noFill/>
            <a:miter lim="800000"/>
            <a:headEnd/>
            <a:tailEnd/>
          </a:ln>
        </p:spPr>
        <p:txBody>
          <a:bodyPr wrap="none" rtlCol="0">
            <a:prstTxWarp prst="textNoShape">
              <a:avLst/>
            </a:prstTxWarp>
            <a:spAutoFit/>
          </a:bodyPr>
          <a:lstStyle/>
          <a:p>
            <a:r>
              <a:rPr lang="en-US" dirty="0" smtClean="0">
                <a:solidFill>
                  <a:srgbClr val="FF0000"/>
                </a:solidFill>
                <a:latin typeface="Optima-Medium" pitchFamily="34" charset="0"/>
              </a:rPr>
              <a:t>SQL Queries</a:t>
            </a:r>
            <a:endParaRPr lang="en-US" dirty="0">
              <a:solidFill>
                <a:srgbClr val="FF0000"/>
              </a:solidFill>
              <a:latin typeface="Optima-Medium" pitchFamily="34" charset="0"/>
            </a:endParaRPr>
          </a:p>
        </p:txBody>
      </p:sp>
      <p:sp>
        <p:nvSpPr>
          <p:cNvPr id="10" name="TextBox 9"/>
          <p:cNvSpPr txBox="1"/>
          <p:nvPr/>
        </p:nvSpPr>
        <p:spPr>
          <a:xfrm>
            <a:off x="8382000" y="4379708"/>
            <a:ext cx="1267523" cy="400110"/>
          </a:xfrm>
          <a:prstGeom prst="rect">
            <a:avLst/>
          </a:prstGeom>
          <a:noFill/>
        </p:spPr>
        <p:txBody>
          <a:bodyPr wrap="none" rtlCol="0">
            <a:spAutoFit/>
          </a:bodyPr>
          <a:lstStyle/>
          <a:p>
            <a:r>
              <a:rPr lang="en-US" sz="2000" dirty="0" smtClean="0">
                <a:latin typeface="Optima-Medium" pitchFamily="34" charset="0"/>
              </a:rPr>
              <a:t>Database</a:t>
            </a:r>
            <a:endParaRPr lang="en-US" sz="2000" dirty="0">
              <a:latin typeface="Optima-Medium" pitchFamily="34" charset="0"/>
            </a:endParaRPr>
          </a:p>
        </p:txBody>
      </p:sp>
      <p:cxnSp>
        <p:nvCxnSpPr>
          <p:cNvPr id="11" name="Straight Arrow Connector 10"/>
          <p:cNvCxnSpPr/>
          <p:nvPr/>
        </p:nvCxnSpPr>
        <p:spPr>
          <a:xfrm flipV="1">
            <a:off x="6629400" y="3865418"/>
            <a:ext cx="1600200" cy="11668"/>
          </a:xfrm>
          <a:prstGeom prst="straightConnector1">
            <a:avLst/>
          </a:prstGeom>
          <a:ln>
            <a:solidFill>
              <a:srgbClr val="FF0000"/>
            </a:solidFill>
            <a:headEnd type="arrow"/>
            <a:tailEnd type="none"/>
          </a:ln>
        </p:spPr>
        <p:style>
          <a:lnRef idx="2">
            <a:schemeClr val="dk1"/>
          </a:lnRef>
          <a:fillRef idx="0">
            <a:schemeClr val="dk1"/>
          </a:fillRef>
          <a:effectRef idx="1">
            <a:schemeClr val="dk1"/>
          </a:effectRef>
          <a:fontRef idx="minor">
            <a:schemeClr val="tx1"/>
          </a:fontRef>
        </p:style>
      </p:cxnSp>
      <p:sp>
        <p:nvSpPr>
          <p:cNvPr id="12" name="TextBox 11"/>
          <p:cNvSpPr txBox="1"/>
          <p:nvPr/>
        </p:nvSpPr>
        <p:spPr bwMode="auto">
          <a:xfrm>
            <a:off x="6858000" y="3877086"/>
            <a:ext cx="1159292" cy="369332"/>
          </a:xfrm>
          <a:prstGeom prst="rect">
            <a:avLst/>
          </a:prstGeom>
          <a:noFill/>
          <a:ln w="9525">
            <a:noFill/>
            <a:miter lim="800000"/>
            <a:headEnd/>
            <a:tailEnd/>
          </a:ln>
        </p:spPr>
        <p:txBody>
          <a:bodyPr wrap="none" rtlCol="0">
            <a:prstTxWarp prst="textNoShape">
              <a:avLst/>
            </a:prstTxWarp>
            <a:spAutoFit/>
          </a:bodyPr>
          <a:lstStyle/>
          <a:p>
            <a:r>
              <a:rPr lang="en-US" dirty="0" smtClean="0">
                <a:solidFill>
                  <a:srgbClr val="FF0000"/>
                </a:solidFill>
                <a:latin typeface="Optima-Medium" pitchFamily="34" charset="0"/>
              </a:rPr>
              <a:t>Relations</a:t>
            </a:r>
            <a:endParaRPr lang="en-US" dirty="0">
              <a:solidFill>
                <a:srgbClr val="FF0000"/>
              </a:solidFill>
              <a:latin typeface="Optima-Medium" pitchFamily="34" charset="0"/>
            </a:endParaRPr>
          </a:p>
        </p:txBody>
      </p:sp>
      <p:sp>
        <p:nvSpPr>
          <p:cNvPr id="13" name="TextBox 12"/>
          <p:cNvSpPr txBox="1"/>
          <p:nvPr/>
        </p:nvSpPr>
        <p:spPr bwMode="auto">
          <a:xfrm>
            <a:off x="5534882" y="3273420"/>
            <a:ext cx="992579" cy="646331"/>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rtlCol="0">
            <a:prstTxWarp prst="textNoShape">
              <a:avLst/>
            </a:prstTxWarp>
            <a:spAutoFit/>
          </a:bodyPr>
          <a:lstStyle/>
          <a:p>
            <a:pPr algn="ctr"/>
            <a:r>
              <a:rPr lang="en-US" dirty="0" smtClean="0">
                <a:solidFill>
                  <a:schemeClr val="bg1"/>
                </a:solidFill>
                <a:latin typeface="Optima-Medium" pitchFamily="34" charset="0"/>
              </a:rPr>
              <a:t>ORM</a:t>
            </a:r>
            <a:br>
              <a:rPr lang="en-US" dirty="0" smtClean="0">
                <a:solidFill>
                  <a:schemeClr val="bg1"/>
                </a:solidFill>
                <a:latin typeface="Optima-Medium" pitchFamily="34" charset="0"/>
              </a:rPr>
            </a:br>
            <a:r>
              <a:rPr lang="en-US" dirty="0" smtClean="0">
                <a:solidFill>
                  <a:schemeClr val="bg1"/>
                </a:solidFill>
                <a:latin typeface="Optima-Medium" pitchFamily="34" charset="0"/>
              </a:rPr>
              <a:t>libraries</a:t>
            </a:r>
            <a:endParaRPr lang="en-US" dirty="0">
              <a:solidFill>
                <a:schemeClr val="bg1"/>
              </a:solidFill>
              <a:latin typeface="Optima-Medium" pitchFamily="34" charset="0"/>
            </a:endParaRPr>
          </a:p>
        </p:txBody>
      </p:sp>
      <p:cxnSp>
        <p:nvCxnSpPr>
          <p:cNvPr id="14" name="Straight Arrow Connector 13"/>
          <p:cNvCxnSpPr/>
          <p:nvPr/>
        </p:nvCxnSpPr>
        <p:spPr>
          <a:xfrm>
            <a:off x="3886200" y="3332018"/>
            <a:ext cx="1582738" cy="11520"/>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bwMode="auto">
          <a:xfrm>
            <a:off x="4047956" y="2951018"/>
            <a:ext cx="1133644" cy="369332"/>
          </a:xfrm>
          <a:prstGeom prst="rect">
            <a:avLst/>
          </a:prstGeom>
          <a:noFill/>
          <a:ln w="9525">
            <a:noFill/>
            <a:miter lim="800000"/>
            <a:headEnd/>
            <a:tailEnd/>
          </a:ln>
        </p:spPr>
        <p:txBody>
          <a:bodyPr wrap="none" rtlCol="0">
            <a:prstTxWarp prst="textNoShape">
              <a:avLst/>
            </a:prstTxWarp>
            <a:spAutoFit/>
          </a:bodyPr>
          <a:lstStyle/>
          <a:p>
            <a:r>
              <a:rPr lang="en-US" dirty="0" smtClean="0">
                <a:solidFill>
                  <a:srgbClr val="0000FF"/>
                </a:solidFill>
                <a:latin typeface="Optima-Medium" pitchFamily="34" charset="0"/>
              </a:rPr>
              <a:t>Methods</a:t>
            </a:r>
            <a:endParaRPr lang="en-US" dirty="0">
              <a:solidFill>
                <a:srgbClr val="0000FF"/>
              </a:solidFill>
              <a:latin typeface="Optima-Medium" pitchFamily="34" charset="0"/>
            </a:endParaRPr>
          </a:p>
        </p:txBody>
      </p:sp>
      <p:cxnSp>
        <p:nvCxnSpPr>
          <p:cNvPr id="16" name="Straight Arrow Connector 15"/>
          <p:cNvCxnSpPr/>
          <p:nvPr/>
        </p:nvCxnSpPr>
        <p:spPr>
          <a:xfrm>
            <a:off x="3843630" y="3853750"/>
            <a:ext cx="1625308" cy="0"/>
          </a:xfrm>
          <a:prstGeom prst="straightConnector1">
            <a:avLst/>
          </a:prstGeom>
          <a:ln>
            <a:solidFill>
              <a:srgbClr val="0000FF"/>
            </a:solidFill>
            <a:headEnd type="arrow"/>
            <a:tailEnd type="none"/>
          </a:ln>
        </p:spPr>
        <p:style>
          <a:lnRef idx="2">
            <a:schemeClr val="dk1"/>
          </a:lnRef>
          <a:fillRef idx="0">
            <a:schemeClr val="dk1"/>
          </a:fillRef>
          <a:effectRef idx="1">
            <a:schemeClr val="dk1"/>
          </a:effectRef>
          <a:fontRef idx="minor">
            <a:schemeClr val="tx1"/>
          </a:fontRef>
        </p:style>
      </p:cxnSp>
      <p:sp>
        <p:nvSpPr>
          <p:cNvPr id="17" name="TextBox 16"/>
          <p:cNvSpPr txBox="1"/>
          <p:nvPr/>
        </p:nvSpPr>
        <p:spPr bwMode="auto">
          <a:xfrm>
            <a:off x="4114800" y="3865418"/>
            <a:ext cx="1018227" cy="369332"/>
          </a:xfrm>
          <a:prstGeom prst="rect">
            <a:avLst/>
          </a:prstGeom>
          <a:noFill/>
          <a:ln w="9525">
            <a:noFill/>
            <a:miter lim="800000"/>
            <a:headEnd/>
            <a:tailEnd/>
          </a:ln>
        </p:spPr>
        <p:txBody>
          <a:bodyPr wrap="none" rtlCol="0">
            <a:prstTxWarp prst="textNoShape">
              <a:avLst/>
            </a:prstTxWarp>
            <a:spAutoFit/>
          </a:bodyPr>
          <a:lstStyle/>
          <a:p>
            <a:r>
              <a:rPr lang="en-US" dirty="0" smtClean="0">
                <a:solidFill>
                  <a:srgbClr val="0000FF"/>
                </a:solidFill>
                <a:latin typeface="Optima-Medium" pitchFamily="34" charset="0"/>
              </a:rPr>
              <a:t>Objects</a:t>
            </a:r>
            <a:endParaRPr lang="en-US" dirty="0">
              <a:solidFill>
                <a:srgbClr val="0000FF"/>
              </a:solidFill>
              <a:latin typeface="Optima-Medium" pitchFamily="34" charset="0"/>
            </a:endParaRPr>
          </a:p>
        </p:txBody>
      </p:sp>
      <p:pic>
        <p:nvPicPr>
          <p:cNvPr id="18" name="Picture 17" descr="escargo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719" y="3074724"/>
            <a:ext cx="1121188" cy="1121188"/>
          </a:xfrm>
          <a:prstGeom prst="rect">
            <a:avLst/>
          </a:prstGeom>
        </p:spPr>
      </p:pic>
    </p:spTree>
    <p:extLst>
      <p:ext uri="{BB962C8B-B14F-4D97-AF65-F5344CB8AC3E}">
        <p14:creationId xmlns:p14="http://schemas.microsoft.com/office/powerpoint/2010/main" val="3657872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Java to SQL</a:t>
            </a:r>
            <a:endParaRPr lang="en-US" dirty="0"/>
          </a:p>
        </p:txBody>
      </p:sp>
      <p:sp>
        <p:nvSpPr>
          <p:cNvPr id="9" name="Content Placeholder 2"/>
          <p:cNvSpPr>
            <a:spLocks noGrp="1"/>
          </p:cNvSpPr>
          <p:nvPr>
            <p:ph idx="1"/>
          </p:nvPr>
        </p:nvSpPr>
        <p:spPr>
          <a:xfrm>
            <a:off x="872058" y="1756353"/>
            <a:ext cx="9761306" cy="4351338"/>
          </a:xfrm>
        </p:spPr>
        <p:txBody>
          <a:bodyPr/>
          <a:lstStyle/>
          <a:p>
            <a:pPr marL="0" indent="0">
              <a:buNone/>
            </a:pPr>
            <a:r>
              <a:rPr lang="en-US" sz="1800" dirty="0">
                <a:latin typeface="Courier New" panose="02070309020205020404" pitchFamily="49" charset="0"/>
                <a:cs typeface="Courier New" panose="02070309020205020404" pitchFamily="49" charset="0"/>
              </a:rPr>
              <a:t>List getUsersWithRoles ()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List users = </a:t>
            </a:r>
            <a:r>
              <a:rPr lang="en-US" sz="1800" dirty="0" err="1">
                <a:latin typeface="Courier New" panose="02070309020205020404" pitchFamily="49" charset="0"/>
                <a:cs typeface="Courier New" panose="02070309020205020404" pitchFamily="49" charset="0"/>
              </a:rPr>
              <a:t>User.getAllUsers</a:t>
            </a:r>
            <a:r>
              <a:rPr lang="en-US" sz="1800" dirty="0">
                <a:latin typeface="Courier New" panose="02070309020205020404" pitchFamily="49" charset="0"/>
                <a:cs typeface="Courier New" panose="02070309020205020404" pitchFamily="49" charset="0"/>
              </a:rPr>
              <a:t>();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List roles = </a:t>
            </a:r>
            <a:r>
              <a:rPr lang="en-US" sz="1800" dirty="0" err="1">
                <a:latin typeface="Courier New" panose="02070309020205020404" pitchFamily="49" charset="0"/>
                <a:cs typeface="Courier New" panose="02070309020205020404" pitchFamily="49" charset="0"/>
              </a:rPr>
              <a:t>Role.getAllRoles</a:t>
            </a:r>
            <a:r>
              <a:rPr lang="en-US" sz="1800" dirty="0">
                <a:latin typeface="Courier New" panose="02070309020205020404" pitchFamily="49" charset="0"/>
                <a:cs typeface="Courier New" panose="02070309020205020404" pitchFamily="49" charset="0"/>
              </a:rPr>
              <a:t>();</a:t>
            </a:r>
          </a:p>
          <a:p>
            <a:pPr marL="0" indent="0">
              <a:buNone/>
            </a:pPr>
            <a:r>
              <a:rPr lang="en-US" sz="1800" dirty="0">
                <a:latin typeface="Courier New" panose="02070309020205020404" pitchFamily="49" charset="0"/>
                <a:cs typeface="Courier New" panose="02070309020205020404" pitchFamily="49" charset="0"/>
              </a:rPr>
              <a:t>  List results = </a:t>
            </a:r>
            <a:r>
              <a:rPr lang="en-US" sz="1800" b="1" dirty="0">
                <a:solidFill>
                  <a:srgbClr val="A5201D"/>
                </a:solidFill>
                <a:latin typeface="Courier New" panose="02070309020205020404" pitchFamily="49" charset="0"/>
                <a:cs typeface="Courier New" panose="02070309020205020404" pitchFamily="49" charset="0"/>
              </a:rPr>
              <a:t>new</a:t>
            </a:r>
            <a:r>
              <a:rPr lang="en-US" sz="1800" dirty="0">
                <a:solidFill>
                  <a:srgbClr val="A5201D"/>
                </a:solidFill>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ArrayList</a:t>
            </a:r>
            <a:r>
              <a:rPr lang="en-US" sz="1800" dirty="0">
                <a:latin typeface="Courier New" panose="02070309020205020404" pitchFamily="49" charset="0"/>
                <a:cs typeface="Courier New" panose="02070309020205020404" pitchFamily="49" charset="0"/>
              </a:rPr>
              <a:t>();</a:t>
            </a:r>
          </a:p>
          <a:p>
            <a:pPr marL="0" indent="0">
              <a:buNone/>
            </a:pPr>
            <a:r>
              <a:rPr lang="en-US" sz="1800" dirty="0">
                <a:latin typeface="Courier New" panose="02070309020205020404" pitchFamily="49" charset="0"/>
                <a:cs typeface="Courier New" panose="02070309020205020404" pitchFamily="49" charset="0"/>
              </a:rPr>
              <a:t>  </a:t>
            </a:r>
            <a:r>
              <a:rPr lang="en-US" sz="1800" b="1" dirty="0">
                <a:solidFill>
                  <a:srgbClr val="A5201D"/>
                </a:solidFill>
                <a:latin typeface="Courier New" panose="02070309020205020404" pitchFamily="49" charset="0"/>
                <a:cs typeface="Courier New" panose="02070309020205020404" pitchFamily="49" charset="0"/>
              </a:rPr>
              <a:t>for</a:t>
            </a:r>
            <a:r>
              <a:rPr lang="en-US" sz="1800" dirty="0">
                <a:solidFill>
                  <a:srgbClr val="A5201D"/>
                </a:solidFill>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(User u : users) {</a:t>
            </a:r>
          </a:p>
          <a:p>
            <a:pPr marL="0" indent="0">
              <a:buNone/>
            </a:pPr>
            <a:r>
              <a:rPr lang="en-US" sz="1800" dirty="0">
                <a:latin typeface="Courier New" panose="02070309020205020404" pitchFamily="49" charset="0"/>
                <a:cs typeface="Courier New" panose="02070309020205020404" pitchFamily="49" charset="0"/>
              </a:rPr>
              <a:t>	</a:t>
            </a:r>
            <a:r>
              <a:rPr lang="en-US" sz="1800" b="1" dirty="0">
                <a:solidFill>
                  <a:srgbClr val="A5201D"/>
                </a:solidFill>
                <a:latin typeface="Courier New" panose="02070309020205020404" pitchFamily="49" charset="0"/>
                <a:cs typeface="Courier New" panose="02070309020205020404" pitchFamily="49" charset="0"/>
              </a:rPr>
              <a:t>for</a:t>
            </a:r>
            <a:r>
              <a:rPr lang="en-US" sz="1800" dirty="0">
                <a:latin typeface="Courier New" panose="02070309020205020404" pitchFamily="49" charset="0"/>
                <a:cs typeface="Courier New" panose="02070309020205020404" pitchFamily="49" charset="0"/>
              </a:rPr>
              <a:t> (Role r : roles) {</a:t>
            </a:r>
          </a:p>
          <a:p>
            <a:pPr marL="0" indent="0">
              <a:buNone/>
            </a:pPr>
            <a:r>
              <a:rPr lang="en-US" sz="1800" dirty="0">
                <a:latin typeface="Courier New" panose="02070309020205020404" pitchFamily="49" charset="0"/>
                <a:cs typeface="Courier New" panose="02070309020205020404" pitchFamily="49" charset="0"/>
              </a:rPr>
              <a:t>         </a:t>
            </a:r>
            <a:r>
              <a:rPr lang="en-US" sz="1800" b="1" dirty="0">
                <a:solidFill>
                  <a:srgbClr val="A5201D"/>
                </a:solidFill>
                <a:latin typeface="Courier New" panose="02070309020205020404" pitchFamily="49" charset="0"/>
                <a:cs typeface="Courier New" panose="02070309020205020404" pitchFamily="49" charset="0"/>
              </a:rPr>
              <a:t>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u.roleId</a:t>
            </a:r>
            <a:r>
              <a:rPr lang="en-US" sz="1800" dirty="0">
                <a:latin typeface="Courier New" panose="02070309020205020404" pitchFamily="49" charset="0"/>
                <a:cs typeface="Courier New" panose="02070309020205020404" pitchFamily="49" charset="0"/>
              </a:rPr>
              <a:t> == r.id)</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results.add</a:t>
            </a:r>
            <a:r>
              <a:rPr lang="en-US" sz="1800" dirty="0">
                <a:latin typeface="Courier New" panose="02070309020205020404" pitchFamily="49" charset="0"/>
                <a:cs typeface="Courier New" panose="02070309020205020404" pitchFamily="49" charset="0"/>
              </a:rPr>
              <a:t>(u); }}</a:t>
            </a:r>
          </a:p>
          <a:p>
            <a:pPr marL="0" indent="0">
              <a:buNone/>
            </a:pPr>
            <a:r>
              <a:rPr lang="en-US" sz="1800" dirty="0">
                <a:latin typeface="Courier New" panose="02070309020205020404" pitchFamily="49" charset="0"/>
                <a:cs typeface="Courier New" panose="02070309020205020404" pitchFamily="49" charset="0"/>
              </a:rPr>
              <a:t>  </a:t>
            </a:r>
            <a:r>
              <a:rPr lang="en-US" sz="1800" b="1" dirty="0">
                <a:solidFill>
                  <a:srgbClr val="A5201D"/>
                </a:solidFill>
                <a:latin typeface="Courier New" panose="02070309020205020404" pitchFamily="49" charset="0"/>
                <a:cs typeface="Courier New" panose="02070309020205020404" pitchFamily="49" charset="0"/>
              </a:rPr>
              <a:t>return</a:t>
            </a:r>
            <a:r>
              <a:rPr lang="en-US" sz="1800" dirty="0">
                <a:latin typeface="Courier New" panose="02070309020205020404" pitchFamily="49" charset="0"/>
                <a:cs typeface="Courier New" panose="02070309020205020404" pitchFamily="49" charset="0"/>
              </a:rPr>
              <a:t> results; }</a:t>
            </a:r>
          </a:p>
          <a:p>
            <a:pPr marL="0" indent="0">
              <a:buNone/>
            </a:pPr>
            <a:endParaRPr lang="en-US" sz="1800" dirty="0">
              <a:latin typeface="Courier New" panose="02070309020205020404" pitchFamily="49" charset="0"/>
              <a:cs typeface="Courier New" panose="02070309020205020404" pitchFamily="49" charset="0"/>
            </a:endParaRPr>
          </a:p>
        </p:txBody>
      </p:sp>
      <p:sp>
        <p:nvSpPr>
          <p:cNvPr id="10" name="Rectangle 9"/>
          <p:cNvSpPr/>
          <p:nvPr/>
        </p:nvSpPr>
        <p:spPr>
          <a:xfrm>
            <a:off x="7322128" y="1586346"/>
            <a:ext cx="2542308" cy="685800"/>
          </a:xfrm>
          <a:prstGeom prst="rect">
            <a:avLst/>
          </a:prstGeom>
          <a:solidFill>
            <a:schemeClr val="tx1">
              <a:alpha val="49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schemeClr val="bg1"/>
                </a:solidFill>
                <a:latin typeface="Inconsolata"/>
                <a:cs typeface="Inconsolata"/>
              </a:rPr>
              <a:t>SELECT * FROM user</a:t>
            </a:r>
          </a:p>
        </p:txBody>
      </p:sp>
      <p:sp>
        <p:nvSpPr>
          <p:cNvPr id="11" name="Rectangle 10"/>
          <p:cNvSpPr/>
          <p:nvPr/>
        </p:nvSpPr>
        <p:spPr>
          <a:xfrm>
            <a:off x="7322128" y="2348083"/>
            <a:ext cx="2542308" cy="685800"/>
          </a:xfrm>
          <a:prstGeom prst="rect">
            <a:avLst/>
          </a:prstGeom>
          <a:solidFill>
            <a:schemeClr val="tx1">
              <a:alpha val="49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schemeClr val="bg1"/>
                </a:solidFill>
                <a:latin typeface="Inconsolata"/>
                <a:cs typeface="Inconsolata"/>
              </a:rPr>
              <a:t>SELECT * FROM role</a:t>
            </a:r>
          </a:p>
        </p:txBody>
      </p:sp>
      <p:sp>
        <p:nvSpPr>
          <p:cNvPr id="13" name="Content Placeholder 2"/>
          <p:cNvSpPr txBox="1">
            <a:spLocks/>
          </p:cNvSpPr>
          <p:nvPr/>
        </p:nvSpPr>
        <p:spPr bwMode="auto">
          <a:xfrm>
            <a:off x="5701334" y="4704628"/>
            <a:ext cx="5894923"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u="none" kern="1200">
                <a:solidFill>
                  <a:schemeClr val="tx1"/>
                </a:solidFill>
                <a:latin typeface="Optima-Medium" pitchFamily="34" charset="0"/>
                <a:ea typeface="ＭＳ Ｐゴシック" charset="-128"/>
                <a:cs typeface="Optima-Medium" pitchFamily="34" charset="0"/>
              </a:defRPr>
            </a:lvl1pPr>
            <a:lvl2pPr marL="742950" indent="-285750" algn="l" defTabSz="457200" rtl="0" eaLnBrk="0" fontAlgn="base" hangingPunct="0">
              <a:spcBef>
                <a:spcPct val="20000"/>
              </a:spcBef>
              <a:spcAft>
                <a:spcPct val="0"/>
              </a:spcAft>
              <a:buFont typeface="Arial" charset="0"/>
              <a:buChar char="–"/>
              <a:defRPr sz="2800" u="none" kern="1200">
                <a:solidFill>
                  <a:schemeClr val="tx1"/>
                </a:solidFill>
                <a:latin typeface="Optima-Medium" pitchFamily="34" charset="0"/>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u="none" kern="1200">
                <a:solidFill>
                  <a:schemeClr val="tx1"/>
                </a:solidFill>
                <a:latin typeface="Optima-Medium" pitchFamily="34" charset="0"/>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u="none" kern="1200">
                <a:solidFill>
                  <a:schemeClr val="tx1"/>
                </a:solidFill>
                <a:latin typeface="Optima-Medium" pitchFamily="34" charset="0"/>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u="none" kern="1200">
                <a:solidFill>
                  <a:schemeClr val="tx1"/>
                </a:solidFill>
                <a:latin typeface="Optima-Medium" pitchFamily="34" charset="0"/>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30000"/>
              </a:lnSpc>
              <a:buNone/>
            </a:pPr>
            <a:r>
              <a:rPr lang="en-US" sz="1800" dirty="0">
                <a:solidFill>
                  <a:srgbClr val="C00000"/>
                </a:solidFill>
                <a:latin typeface="+mn-lt"/>
                <a:cs typeface="Inconsolata"/>
              </a:rPr>
              <a:t>List getUsersWithRoles () </a:t>
            </a:r>
            <a:r>
              <a:rPr lang="en-US" sz="1800" dirty="0">
                <a:solidFill>
                  <a:srgbClr val="C00000"/>
                </a:solidFill>
                <a:latin typeface="+mn-lt"/>
                <a:cs typeface="Courier New" pitchFamily="49" charset="0"/>
              </a:rPr>
              <a:t>{ </a:t>
            </a:r>
            <a:br>
              <a:rPr lang="en-US" sz="1800" dirty="0">
                <a:solidFill>
                  <a:srgbClr val="C00000"/>
                </a:solidFill>
                <a:latin typeface="+mn-lt"/>
                <a:cs typeface="Courier New" pitchFamily="49" charset="0"/>
              </a:rPr>
            </a:br>
            <a:r>
              <a:rPr lang="en-US" sz="1800" dirty="0">
                <a:solidFill>
                  <a:srgbClr val="C00000"/>
                </a:solidFill>
                <a:latin typeface="+mn-lt"/>
                <a:cs typeface="Courier New" pitchFamily="49" charset="0"/>
              </a:rPr>
              <a:t>  return </a:t>
            </a:r>
            <a:r>
              <a:rPr lang="en-US" sz="1800" dirty="0" err="1">
                <a:solidFill>
                  <a:srgbClr val="C00000"/>
                </a:solidFill>
                <a:latin typeface="+mn-lt"/>
                <a:cs typeface="Courier New" pitchFamily="49" charset="0"/>
              </a:rPr>
              <a:t>executeQuery</a:t>
            </a:r>
            <a:r>
              <a:rPr lang="en-US" sz="1800" dirty="0">
                <a:solidFill>
                  <a:srgbClr val="C00000"/>
                </a:solidFill>
                <a:latin typeface="+mn-lt"/>
                <a:cs typeface="Courier New" pitchFamily="49" charset="0"/>
              </a:rPr>
              <a:t>(</a:t>
            </a:r>
            <a:br>
              <a:rPr lang="en-US" sz="1800" dirty="0">
                <a:solidFill>
                  <a:srgbClr val="C00000"/>
                </a:solidFill>
                <a:latin typeface="+mn-lt"/>
                <a:cs typeface="Courier New" pitchFamily="49" charset="0"/>
              </a:rPr>
            </a:br>
            <a:r>
              <a:rPr lang="en-US" sz="1800" dirty="0">
                <a:solidFill>
                  <a:srgbClr val="C00000"/>
                </a:solidFill>
                <a:latin typeface="+mn-lt"/>
                <a:cs typeface="Courier New" pitchFamily="49" charset="0"/>
              </a:rPr>
              <a:t>   “</a:t>
            </a:r>
            <a:r>
              <a:rPr lang="en-US" sz="1800" dirty="0">
                <a:solidFill>
                  <a:srgbClr val="C00000"/>
                </a:solidFill>
                <a:latin typeface="+mn-lt"/>
                <a:cs typeface="Optima-Medium"/>
              </a:rPr>
              <a:t>SELECT   u FROM user u, role r	WHERE    </a:t>
            </a:r>
            <a:r>
              <a:rPr lang="en-US" sz="1800" dirty="0" err="1">
                <a:solidFill>
                  <a:srgbClr val="C00000"/>
                </a:solidFill>
                <a:latin typeface="+mn-lt"/>
                <a:cs typeface="Optima-Medium"/>
              </a:rPr>
              <a:t>u.roleId</a:t>
            </a:r>
            <a:r>
              <a:rPr lang="en-US" sz="1800" dirty="0">
                <a:solidFill>
                  <a:srgbClr val="C00000"/>
                </a:solidFill>
                <a:latin typeface="+mn-lt"/>
                <a:cs typeface="Optima-Medium"/>
              </a:rPr>
              <a:t> == r.id </a:t>
            </a:r>
            <a:br>
              <a:rPr lang="en-US" sz="1800" dirty="0">
                <a:solidFill>
                  <a:srgbClr val="C00000"/>
                </a:solidFill>
                <a:latin typeface="+mn-lt"/>
                <a:cs typeface="Optima-Medium"/>
              </a:rPr>
            </a:br>
            <a:r>
              <a:rPr lang="en-US" sz="1800" dirty="0">
                <a:solidFill>
                  <a:srgbClr val="C00000"/>
                </a:solidFill>
                <a:latin typeface="+mn-lt"/>
                <a:cs typeface="Optima-Medium"/>
              </a:rPr>
              <a:t>	ORDER BY u.roleId, r.id”;</a:t>
            </a:r>
            <a:r>
              <a:rPr lang="en-US" sz="1800" dirty="0">
                <a:solidFill>
                  <a:srgbClr val="C00000"/>
                </a:solidFill>
                <a:latin typeface="+mn-lt"/>
                <a:cs typeface="Courier New" pitchFamily="49" charset="0"/>
              </a:rPr>
              <a:t> }</a:t>
            </a:r>
          </a:p>
          <a:p>
            <a:pPr marL="0" indent="0">
              <a:buNone/>
            </a:pPr>
            <a:endParaRPr lang="en-US" sz="1800" dirty="0">
              <a:solidFill>
                <a:srgbClr val="C00000"/>
              </a:solidFill>
              <a:latin typeface="Inconsolata" pitchFamily="49" charset="0"/>
            </a:endParaRPr>
          </a:p>
        </p:txBody>
      </p:sp>
      <p:sp>
        <p:nvSpPr>
          <p:cNvPr id="14" name="Rectangle 13"/>
          <p:cNvSpPr/>
          <p:nvPr/>
        </p:nvSpPr>
        <p:spPr>
          <a:xfrm>
            <a:off x="5424057" y="4599707"/>
            <a:ext cx="6172200" cy="1936750"/>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4052456" y="4908577"/>
            <a:ext cx="789523" cy="399256"/>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5401" tIns="62700" rIns="125401" bIns="62700" rtlCol="0" anchor="ctr"/>
          <a:lstStyle/>
          <a:p>
            <a:pPr algn="ctr"/>
            <a:endParaRPr lang="en-US"/>
          </a:p>
        </p:txBody>
      </p:sp>
      <p:sp>
        <p:nvSpPr>
          <p:cNvPr id="17" name="TextBox 16"/>
          <p:cNvSpPr txBox="1"/>
          <p:nvPr/>
        </p:nvSpPr>
        <p:spPr>
          <a:xfrm>
            <a:off x="3622778" y="5330633"/>
            <a:ext cx="1676401" cy="434401"/>
          </a:xfrm>
          <a:prstGeom prst="rect">
            <a:avLst/>
          </a:prstGeom>
          <a:noFill/>
        </p:spPr>
        <p:txBody>
          <a:bodyPr wrap="square" lIns="125401" tIns="62700" rIns="125401" bIns="62700" rtlCol="0">
            <a:spAutoFit/>
          </a:bodyPr>
          <a:lstStyle/>
          <a:p>
            <a:pPr algn="ctr"/>
            <a:r>
              <a:rPr lang="en-US" sz="2000" dirty="0">
                <a:latin typeface="Optima"/>
                <a:cs typeface="Optima"/>
              </a:rPr>
              <a:t>convert to</a:t>
            </a:r>
          </a:p>
        </p:txBody>
      </p:sp>
      <p:cxnSp>
        <p:nvCxnSpPr>
          <p:cNvPr id="18" name="Straight Arrow Connector 17"/>
          <p:cNvCxnSpPr/>
          <p:nvPr/>
        </p:nvCxnSpPr>
        <p:spPr>
          <a:xfrm>
            <a:off x="5645728" y="2131367"/>
            <a:ext cx="16002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5645728" y="2500746"/>
            <a:ext cx="1600200"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140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animBg="1"/>
      <p:bldP spid="15" grpId="0" animBg="1"/>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nvPr>
        </p:nvGraphicFramePr>
        <p:xfrm>
          <a:off x="2237232" y="1524000"/>
          <a:ext cx="7717536" cy="4953001"/>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pPr>
              <a:defRPr/>
            </a:pPr>
            <a:r>
              <a:rPr lang="en-US" smtClean="0"/>
              <a:t>6/17/2013</a:t>
            </a:r>
            <a:endParaRPr lang="en-US" dirty="0"/>
          </a:p>
        </p:txBody>
      </p:sp>
      <p:sp>
        <p:nvSpPr>
          <p:cNvPr id="5" name="Footer Placeholder 4"/>
          <p:cNvSpPr>
            <a:spLocks noGrp="1"/>
          </p:cNvSpPr>
          <p:nvPr>
            <p:ph type="ftr" sz="quarter" idx="11"/>
          </p:nvPr>
        </p:nvSpPr>
        <p:spPr/>
        <p:txBody>
          <a:bodyPr/>
          <a:lstStyle/>
          <a:p>
            <a:pPr>
              <a:defRPr/>
            </a:pPr>
            <a:r>
              <a:rPr lang="en-US" smtClean="0"/>
              <a:t>PLDI 2013</a:t>
            </a:r>
            <a:endParaRPr lang="en-US" dirty="0"/>
          </a:p>
        </p:txBody>
      </p:sp>
      <p:sp>
        <p:nvSpPr>
          <p:cNvPr id="6" name="Slide Number Placeholder 5"/>
          <p:cNvSpPr>
            <a:spLocks noGrp="1"/>
          </p:cNvSpPr>
          <p:nvPr>
            <p:ph type="sldNum" sz="quarter" idx="12"/>
          </p:nvPr>
        </p:nvSpPr>
        <p:spPr/>
        <p:txBody>
          <a:bodyPr/>
          <a:lstStyle/>
          <a:p>
            <a:pPr>
              <a:defRPr/>
            </a:pPr>
            <a:fld id="{A26741C0-9C62-1A40-8411-1EFBB8BB75FC}" type="slidenum">
              <a:rPr lang="en-US" smtClean="0"/>
              <a:pPr>
                <a:defRPr/>
              </a:pPr>
              <a:t>34</a:t>
            </a:fld>
            <a:endParaRPr lang="en-US" dirty="0"/>
          </a:p>
        </p:txBody>
      </p:sp>
      <p:sp>
        <p:nvSpPr>
          <p:cNvPr id="2" name="Title 1"/>
          <p:cNvSpPr>
            <a:spLocks noGrp="1"/>
          </p:cNvSpPr>
          <p:nvPr>
            <p:ph type="title" idx="4294967295"/>
          </p:nvPr>
        </p:nvSpPr>
        <p:spPr>
          <a:xfrm>
            <a:off x="0" y="28575"/>
            <a:ext cx="12192000" cy="1325563"/>
          </a:xfrm>
        </p:spPr>
        <p:txBody>
          <a:bodyPr>
            <a:normAutofit/>
          </a:bodyPr>
          <a:lstStyle/>
          <a:p>
            <a:pPr algn="ctr"/>
            <a:r>
              <a:rPr lang="en-US" dirty="0" smtClean="0"/>
              <a:t>Join Query</a:t>
            </a:r>
            <a:endParaRPr lang="en-US" dirty="0"/>
          </a:p>
        </p:txBody>
      </p:sp>
      <p:sp>
        <p:nvSpPr>
          <p:cNvPr id="9" name="Rectangle 8"/>
          <p:cNvSpPr/>
          <p:nvPr/>
        </p:nvSpPr>
        <p:spPr>
          <a:xfrm>
            <a:off x="3657600" y="2895601"/>
            <a:ext cx="5638800" cy="1107057"/>
          </a:xfrm>
          <a:prstGeom prst="rect">
            <a:avLst/>
          </a:prstGeom>
          <a:solidFill>
            <a:schemeClr val="tx1">
              <a:alpha val="49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r>
              <a:rPr lang="en-US" sz="2800" dirty="0"/>
              <a:t>Nested-loop join   </a:t>
            </a:r>
            <a:r>
              <a:rPr lang="en-US" sz="2800" dirty="0">
                <a:sym typeface="Wingdings" pitchFamily="2" charset="2"/>
              </a:rPr>
              <a:t> </a:t>
            </a:r>
            <a:r>
              <a:rPr lang="en-US" sz="2800" dirty="0"/>
              <a:t> Hash join!</a:t>
            </a:r>
            <a:br>
              <a:rPr lang="en-US" sz="2800" dirty="0"/>
            </a:br>
            <a:r>
              <a:rPr lang="en-US" sz="2800" dirty="0"/>
              <a:t>        O(n</a:t>
            </a:r>
            <a:r>
              <a:rPr lang="en-US" sz="2800" baseline="30000" dirty="0"/>
              <a:t>2</a:t>
            </a:r>
            <a:r>
              <a:rPr lang="en-US" sz="2800" dirty="0"/>
              <a:t>)                         </a:t>
            </a:r>
            <a:r>
              <a:rPr lang="en-US" sz="2800" dirty="0">
                <a:sym typeface="Wingdings" pitchFamily="2" charset="2"/>
              </a:rPr>
              <a:t>O(n)</a:t>
            </a:r>
            <a:endParaRPr lang="en-US" sz="2800" dirty="0"/>
          </a:p>
        </p:txBody>
      </p:sp>
    </p:spTree>
    <p:extLst>
      <p:ext uri="{BB962C8B-B14F-4D97-AF65-F5344CB8AC3E}">
        <p14:creationId xmlns:p14="http://schemas.microsoft.com/office/powerpoint/2010/main" val="24736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MultiGrid</a:t>
            </a:r>
            <a:endParaRPr lang="en-US" dirty="0"/>
          </a:p>
        </p:txBody>
      </p:sp>
      <p:sp>
        <p:nvSpPr>
          <p:cNvPr id="3" name="Rectangle 2"/>
          <p:cNvSpPr/>
          <p:nvPr/>
        </p:nvSpPr>
        <p:spPr>
          <a:xfrm>
            <a:off x="318655" y="2084972"/>
            <a:ext cx="11599900" cy="3139321"/>
          </a:xfrm>
          <a:prstGeom prst="rect">
            <a:avLst/>
          </a:prstGeom>
        </p:spPr>
        <p:txBody>
          <a:bodyPr wrap="square">
            <a:spAutoFit/>
          </a:bodyPr>
          <a:lstStyle/>
          <a:p>
            <a:r>
              <a:rPr lang="en-US" dirty="0"/>
              <a:t>DO i3 = 2, n3 - 1</a:t>
            </a:r>
          </a:p>
          <a:p>
            <a:r>
              <a:rPr lang="en-US" dirty="0"/>
              <a:t>DO i2 = 2, n2 - 1</a:t>
            </a:r>
          </a:p>
          <a:p>
            <a:r>
              <a:rPr lang="en-US" dirty="0"/>
              <a:t>DO i1 = 1, n1</a:t>
            </a:r>
          </a:p>
          <a:p>
            <a:r>
              <a:rPr lang="en-US" dirty="0"/>
              <a:t>r1(i1) = r(i1,i2 - 1,i3) + r(i1,i2 + 1,i3) + r(i1,i2,i3 - 1) + r(i1,i2,i3 + 1)</a:t>
            </a:r>
          </a:p>
          <a:p>
            <a:r>
              <a:rPr lang="en-US" dirty="0"/>
              <a:t>r2(i1) = r(i1,i2 - 1,i3 - 1) + r(i1,i2 + 1,i3 - 1) + r(i1,i2 - 1,i3 + 1) + r(i1,i2 + 1,i3 + 1)</a:t>
            </a:r>
          </a:p>
          <a:p>
            <a:r>
              <a:rPr lang="en-US" dirty="0"/>
              <a:t>END DO</a:t>
            </a:r>
          </a:p>
          <a:p>
            <a:r>
              <a:rPr lang="en-US" dirty="0"/>
              <a:t>DO i1 = 2, n1 - 1</a:t>
            </a:r>
          </a:p>
          <a:p>
            <a:r>
              <a:rPr lang="en-US" dirty="0"/>
              <a:t>u(i1,i2,i3) = u(i1,i2,i3) + c(0) * r(i1,i2,i3) + c(1) * (r(i1 - 1,i2,i3) + r(i1 + 1,i2,i3) + </a:t>
            </a:r>
            <a:r>
              <a:rPr lang="en-US" dirty="0">
                <a:solidFill>
                  <a:schemeClr val="accent2">
                    <a:lumMod val="75000"/>
                  </a:schemeClr>
                </a:solidFill>
              </a:rPr>
              <a:t>r1</a:t>
            </a:r>
            <a:r>
              <a:rPr lang="en-US" dirty="0"/>
              <a:t>(i1)) + c(2) * (</a:t>
            </a:r>
            <a:r>
              <a:rPr lang="en-US" dirty="0">
                <a:solidFill>
                  <a:schemeClr val="accent2">
                    <a:lumMod val="75000"/>
                  </a:schemeClr>
                </a:solidFill>
              </a:rPr>
              <a:t>r2</a:t>
            </a:r>
            <a:r>
              <a:rPr lang="en-US" dirty="0"/>
              <a:t>(i1) + r1(i1 - 1) + </a:t>
            </a:r>
            <a:r>
              <a:rPr lang="en-US" dirty="0">
                <a:solidFill>
                  <a:schemeClr val="accent2">
                    <a:lumMod val="75000"/>
                  </a:schemeClr>
                </a:solidFill>
              </a:rPr>
              <a:t>r1</a:t>
            </a:r>
            <a:r>
              <a:rPr lang="en-US" dirty="0"/>
              <a:t>(i1 + 1))</a:t>
            </a:r>
          </a:p>
          <a:p>
            <a:r>
              <a:rPr lang="en-US" dirty="0"/>
              <a:t>END DO</a:t>
            </a:r>
          </a:p>
          <a:p>
            <a:r>
              <a:rPr lang="en-US" dirty="0"/>
              <a:t>END DO</a:t>
            </a:r>
          </a:p>
          <a:p>
            <a:r>
              <a:rPr lang="en-US" dirty="0"/>
              <a:t>END DO</a:t>
            </a:r>
          </a:p>
        </p:txBody>
      </p:sp>
      <p:sp>
        <p:nvSpPr>
          <p:cNvPr id="4" name="Rectangle 3"/>
          <p:cNvSpPr/>
          <p:nvPr/>
        </p:nvSpPr>
        <p:spPr>
          <a:xfrm>
            <a:off x="310247" y="3747007"/>
            <a:ext cx="11515993" cy="882869"/>
          </a:xfrm>
          <a:prstGeom prst="rect">
            <a:avLst/>
          </a:prstGeom>
          <a:solidFill>
            <a:schemeClr val="bg1">
              <a:alpha val="71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p:cNvSpPr/>
          <p:nvPr/>
        </p:nvSpPr>
        <p:spPr>
          <a:xfrm>
            <a:off x="322508" y="4636040"/>
            <a:ext cx="11515993" cy="588254"/>
          </a:xfrm>
          <a:prstGeom prst="rect">
            <a:avLst/>
          </a:prstGeom>
          <a:solidFill>
            <a:schemeClr val="bg1">
              <a:alpha val="71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p:nvSpPr>
        <p:spPr>
          <a:xfrm>
            <a:off x="322508" y="2083994"/>
            <a:ext cx="11515993" cy="588254"/>
          </a:xfrm>
          <a:prstGeom prst="rect">
            <a:avLst/>
          </a:prstGeom>
          <a:solidFill>
            <a:schemeClr val="bg1">
              <a:alpha val="71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322508" y="2672249"/>
            <a:ext cx="11515993" cy="1061114"/>
          </a:xfrm>
          <a:prstGeom prst="rect">
            <a:avLst/>
          </a:prstGeom>
          <a:solidFill>
            <a:schemeClr val="bg1">
              <a:alpha val="71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4850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MultiGrid</a:t>
            </a:r>
            <a:endParaRPr lang="en-US" dirty="0"/>
          </a:p>
        </p:txBody>
      </p:sp>
      <p:sp>
        <p:nvSpPr>
          <p:cNvPr id="4" name="Rectangle 3"/>
          <p:cNvSpPr/>
          <p:nvPr/>
        </p:nvSpPr>
        <p:spPr>
          <a:xfrm>
            <a:off x="780288" y="1648700"/>
            <a:ext cx="10546080" cy="3908762"/>
          </a:xfrm>
          <a:prstGeom prst="rect">
            <a:avLst/>
          </a:prstGeom>
        </p:spPr>
        <p:txBody>
          <a:bodyPr wrap="square">
            <a:spAutoFit/>
          </a:bodyPr>
          <a:lstStyle/>
          <a:p>
            <a:r>
              <a:rPr lang="pt-BR" dirty="0" smtClean="0">
                <a:solidFill>
                  <a:schemeClr val="bg1">
                    <a:lumMod val="65000"/>
                  </a:schemeClr>
                </a:solidFill>
              </a:rPr>
              <a:t>/*Range declarations go here */</a:t>
            </a:r>
          </a:p>
          <a:p>
            <a:endParaRPr lang="pt-BR" dirty="0"/>
          </a:p>
          <a:p>
            <a:r>
              <a:rPr lang="pt-BR" dirty="0"/>
              <a:t>r1_out(n1) = r(n1,n2-2,n3-1) + r(n1,n2,n3-1) + r(n1,n2-1,n3-2) + r(n1,n2-1,n3)</a:t>
            </a:r>
          </a:p>
          <a:p>
            <a:r>
              <a:rPr lang="pt-BR" dirty="0"/>
              <a:t>r2_out(n1) = r(n1,n2-2,n3-2) + r(n1,n2,n3-2) + r(n1,n2-2,n3) + r(n1,n2,n3)</a:t>
            </a:r>
          </a:p>
          <a:p>
            <a:endParaRPr lang="pt-BR" dirty="0"/>
          </a:p>
          <a:p>
            <a:r>
              <a:rPr lang="pt-BR" dirty="0"/>
              <a:t>u_out(i1,i2,i3) = u(i1,i2,i3) + c(0</a:t>
            </a:r>
            <a:r>
              <a:rPr lang="pt-BR" dirty="0" smtClean="0"/>
              <a:t>) * r(i1,i2,i3</a:t>
            </a:r>
            <a:r>
              <a:rPr lang="pt-BR" dirty="0"/>
              <a:t>) </a:t>
            </a:r>
            <a:endParaRPr lang="pt-BR" dirty="0" smtClean="0"/>
          </a:p>
          <a:p>
            <a:r>
              <a:rPr lang="pt-BR" dirty="0"/>
              <a:t> </a:t>
            </a:r>
            <a:r>
              <a:rPr lang="pt-BR" dirty="0" smtClean="0"/>
              <a:t>              +  c(1) * </a:t>
            </a:r>
            <a:r>
              <a:rPr lang="pt-BR" sz="2400" dirty="0" smtClean="0"/>
              <a:t>(</a:t>
            </a:r>
            <a:r>
              <a:rPr lang="pt-BR" dirty="0"/>
              <a:t>r(i1 - 1,i2,i3) + r(i1 + 1,i2,i3) + r(i1,i2 - 1,i3) + r(i1,i2 + 1,i3) + r(i1,i2,i3 - 1) + r(i1,i2,i3 + 1</a:t>
            </a:r>
            <a:r>
              <a:rPr lang="pt-BR" dirty="0" smtClean="0"/>
              <a:t>)</a:t>
            </a:r>
            <a:r>
              <a:rPr lang="pt-BR" sz="2400" dirty="0" smtClean="0"/>
              <a:t>)</a:t>
            </a:r>
            <a:br>
              <a:rPr lang="pt-BR" sz="2400" dirty="0" smtClean="0"/>
            </a:br>
            <a:r>
              <a:rPr lang="pt-BR" dirty="0" smtClean="0"/>
              <a:t>               +  c(2</a:t>
            </a:r>
            <a:r>
              <a:rPr lang="pt-BR" dirty="0"/>
              <a:t>) * </a:t>
            </a:r>
            <a:r>
              <a:rPr lang="pt-BR" sz="2800" dirty="0" smtClean="0"/>
              <a:t>(</a:t>
            </a:r>
            <a:r>
              <a:rPr lang="pt-BR" sz="2400" dirty="0" smtClean="0"/>
              <a:t>(</a:t>
            </a:r>
            <a:r>
              <a:rPr lang="pt-BR" dirty="0" smtClean="0"/>
              <a:t>r(i1,i2 </a:t>
            </a:r>
            <a:r>
              <a:rPr lang="pt-BR" dirty="0"/>
              <a:t>- 1,i3 - 1) + r(i1,i2 + 1,i3 - 1) + r(i1,i2 - 1,i3 + 1) + r(i1,i2 + 1,i3 + 1</a:t>
            </a:r>
            <a:r>
              <a:rPr lang="pt-BR" dirty="0" smtClean="0"/>
              <a:t>)</a:t>
            </a:r>
            <a:r>
              <a:rPr lang="pt-BR" sz="2400" dirty="0" smtClean="0"/>
              <a:t>)</a:t>
            </a:r>
            <a:r>
              <a:rPr lang="pt-BR" dirty="0" smtClean="0"/>
              <a:t/>
            </a:r>
            <a:br>
              <a:rPr lang="pt-BR" dirty="0" smtClean="0"/>
            </a:br>
            <a:r>
              <a:rPr lang="pt-BR" dirty="0" smtClean="0"/>
              <a:t>                             + </a:t>
            </a:r>
            <a:r>
              <a:rPr lang="pt-BR" sz="2400" dirty="0"/>
              <a:t>(</a:t>
            </a:r>
            <a:r>
              <a:rPr lang="pt-BR" dirty="0" smtClean="0"/>
              <a:t>r(i1 - 1,i2 </a:t>
            </a:r>
            <a:r>
              <a:rPr lang="pt-BR" dirty="0"/>
              <a:t>- 1,i3) + </a:t>
            </a:r>
            <a:r>
              <a:rPr lang="pt-BR" dirty="0" smtClean="0"/>
              <a:t>r(i1 - 1,i2 </a:t>
            </a:r>
            <a:r>
              <a:rPr lang="pt-BR" dirty="0"/>
              <a:t>+ 1,i3) + </a:t>
            </a:r>
            <a:r>
              <a:rPr lang="pt-BR" dirty="0" smtClean="0"/>
              <a:t>r(i1 - 1,i2,i3 </a:t>
            </a:r>
            <a:r>
              <a:rPr lang="pt-BR" dirty="0"/>
              <a:t>- 1) + </a:t>
            </a:r>
            <a:r>
              <a:rPr lang="pt-BR" dirty="0" smtClean="0"/>
              <a:t>r(i1 - 1,i2,i3 </a:t>
            </a:r>
            <a:r>
              <a:rPr lang="pt-BR" dirty="0"/>
              <a:t>+ 1)</a:t>
            </a:r>
            <a:r>
              <a:rPr lang="pt-BR" sz="2400" dirty="0"/>
              <a:t>)</a:t>
            </a:r>
            <a:r>
              <a:rPr lang="pt-BR" dirty="0"/>
              <a:t> </a:t>
            </a:r>
            <a:r>
              <a:rPr lang="pt-BR" dirty="0" smtClean="0"/>
              <a:t/>
            </a:r>
            <a:br>
              <a:rPr lang="pt-BR" dirty="0" smtClean="0"/>
            </a:br>
            <a:r>
              <a:rPr lang="pt-BR" dirty="0" smtClean="0"/>
              <a:t>                             + </a:t>
            </a:r>
            <a:r>
              <a:rPr lang="pt-BR" sz="2400" dirty="0"/>
              <a:t>(</a:t>
            </a:r>
            <a:r>
              <a:rPr lang="pt-BR" dirty="0" smtClean="0"/>
              <a:t>r(i1 + 1,i2 </a:t>
            </a:r>
            <a:r>
              <a:rPr lang="pt-BR" dirty="0"/>
              <a:t>- 1,i3) + </a:t>
            </a:r>
            <a:r>
              <a:rPr lang="pt-BR" dirty="0" smtClean="0"/>
              <a:t>r(i1 + 1,i2 </a:t>
            </a:r>
            <a:r>
              <a:rPr lang="pt-BR" dirty="0"/>
              <a:t>+ 1,i3) + </a:t>
            </a:r>
            <a:r>
              <a:rPr lang="pt-BR" dirty="0" smtClean="0"/>
              <a:t>r(i1 + 1,i2,i3 </a:t>
            </a:r>
            <a:r>
              <a:rPr lang="pt-BR" dirty="0"/>
              <a:t>- 1) + </a:t>
            </a:r>
            <a:r>
              <a:rPr lang="pt-BR" dirty="0" smtClean="0"/>
              <a:t>r(i1 + 1,i2,i3 </a:t>
            </a:r>
            <a:r>
              <a:rPr lang="pt-BR" dirty="0"/>
              <a:t>+ 1)</a:t>
            </a:r>
            <a:r>
              <a:rPr lang="pt-BR" sz="2400" dirty="0"/>
              <a:t>)</a:t>
            </a:r>
            <a:r>
              <a:rPr lang="pt-BR" sz="2800" dirty="0"/>
              <a:t>)</a:t>
            </a:r>
            <a:endParaRPr lang="pt-BR" dirty="0"/>
          </a:p>
          <a:p>
            <a:endParaRPr lang="pt-BR" dirty="0"/>
          </a:p>
          <a:p>
            <a:r>
              <a:rPr lang="pt-BR" dirty="0"/>
              <a:t>Tuple my_output(r1_out, r2_out, u_out</a:t>
            </a:r>
            <a:r>
              <a:rPr lang="pt-BR" dirty="0" smtClean="0"/>
              <a:t>);</a:t>
            </a:r>
            <a:endParaRPr lang="pt-BR" dirty="0"/>
          </a:p>
        </p:txBody>
      </p:sp>
    </p:spTree>
    <p:extLst>
      <p:ext uri="{BB962C8B-B14F-4D97-AF65-F5344CB8AC3E}">
        <p14:creationId xmlns:p14="http://schemas.microsoft.com/office/powerpoint/2010/main" val="33254723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Speedups</a:t>
            </a:r>
            <a:endParaRPr lang="en-US" dirty="0"/>
          </a:p>
        </p:txBody>
      </p:sp>
      <p:sp>
        <p:nvSpPr>
          <p:cNvPr id="5" name="TextBox 4"/>
          <p:cNvSpPr txBox="1"/>
          <p:nvPr/>
        </p:nvSpPr>
        <p:spPr>
          <a:xfrm>
            <a:off x="4478482" y="6334780"/>
            <a:ext cx="3368423" cy="523220"/>
          </a:xfrm>
          <a:prstGeom prst="rect">
            <a:avLst/>
          </a:prstGeom>
          <a:noFill/>
        </p:spPr>
        <p:txBody>
          <a:bodyPr wrap="none" rtlCol="0">
            <a:spAutoFit/>
          </a:bodyPr>
          <a:lstStyle/>
          <a:p>
            <a:r>
              <a:rPr lang="en-US" sz="2800" dirty="0" smtClean="0"/>
              <a:t>Speedups on 24 cores</a:t>
            </a:r>
            <a:endParaRPr lang="en-US" sz="2800" dirty="0"/>
          </a:p>
        </p:txBody>
      </p:sp>
      <p:pic>
        <p:nvPicPr>
          <p:cNvPr id="3" name="Picture 2"/>
          <p:cNvPicPr>
            <a:picLocks noChangeAspect="1"/>
          </p:cNvPicPr>
          <p:nvPr/>
        </p:nvPicPr>
        <p:blipFill>
          <a:blip r:embed="rId2"/>
          <a:stretch>
            <a:fillRect/>
          </a:stretch>
        </p:blipFill>
        <p:spPr>
          <a:xfrm>
            <a:off x="1063238" y="1764341"/>
            <a:ext cx="9652388" cy="4235749"/>
          </a:xfrm>
          <a:prstGeom prst="rect">
            <a:avLst/>
          </a:prstGeom>
        </p:spPr>
      </p:pic>
    </p:spTree>
    <p:extLst>
      <p:ext uri="{BB962C8B-B14F-4D97-AF65-F5344CB8AC3E}">
        <p14:creationId xmlns:p14="http://schemas.microsoft.com/office/powerpoint/2010/main" val="4722899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5686" y="29189"/>
            <a:ext cx="6883136" cy="1325563"/>
          </a:xfrm>
        </p:spPr>
        <p:txBody>
          <a:bodyPr>
            <a:normAutofit/>
          </a:bodyPr>
          <a:lstStyle/>
          <a:p>
            <a:r>
              <a:rPr lang="en-US" dirty="0" smtClean="0"/>
              <a:t>Framework </a:t>
            </a:r>
            <a:r>
              <a:rPr lang="en-US" dirty="0"/>
              <a:t>Models for Symbolic Execution</a:t>
            </a:r>
          </a:p>
        </p:txBody>
      </p:sp>
      <p:sp>
        <p:nvSpPr>
          <p:cNvPr id="5" name="Content Placeholder 4"/>
          <p:cNvSpPr>
            <a:spLocks noGrp="1"/>
          </p:cNvSpPr>
          <p:nvPr>
            <p:ph idx="1"/>
          </p:nvPr>
        </p:nvSpPr>
        <p:spPr/>
        <p:txBody>
          <a:bodyPr/>
          <a:lstStyle/>
          <a:p>
            <a:r>
              <a:rPr lang="en-US" dirty="0" err="1" smtClean="0"/>
              <a:t>Pasket</a:t>
            </a:r>
            <a:r>
              <a:rPr lang="en-US" dirty="0" smtClean="0"/>
              <a:t> system by </a:t>
            </a:r>
            <a:r>
              <a:rPr lang="en-US" dirty="0"/>
              <a:t>J. Jeon, X. Qiu, J. Fetter-Degges, J. S. Foster, and A. Solar-Lezama</a:t>
            </a:r>
          </a:p>
          <a:p>
            <a:endParaRPr lang="en-US" dirty="0"/>
          </a:p>
        </p:txBody>
      </p:sp>
      <p:grpSp>
        <p:nvGrpSpPr>
          <p:cNvPr id="6" name="Group 5"/>
          <p:cNvGrpSpPr/>
          <p:nvPr/>
        </p:nvGrpSpPr>
        <p:grpSpPr>
          <a:xfrm>
            <a:off x="2480237" y="3401637"/>
            <a:ext cx="7358741" cy="2050143"/>
            <a:chOff x="1286329" y="1886857"/>
            <a:chExt cx="7358741" cy="2050143"/>
          </a:xfrm>
        </p:grpSpPr>
        <p:grpSp>
          <p:nvGrpSpPr>
            <p:cNvPr id="7" name="Group 6"/>
            <p:cNvGrpSpPr/>
            <p:nvPr/>
          </p:nvGrpSpPr>
          <p:grpSpPr>
            <a:xfrm>
              <a:off x="3864423" y="1886857"/>
              <a:ext cx="1768928" cy="1941286"/>
              <a:chOff x="3737429" y="1886857"/>
              <a:chExt cx="1768928" cy="1941286"/>
            </a:xfrm>
          </p:grpSpPr>
          <p:sp>
            <p:nvSpPr>
              <p:cNvPr id="27" name="Rounded Rectangle 26"/>
              <p:cNvSpPr/>
              <p:nvPr/>
            </p:nvSpPr>
            <p:spPr>
              <a:xfrm>
                <a:off x="3737429" y="1886857"/>
                <a:ext cx="1768928" cy="1941286"/>
              </a:xfrm>
              <a:prstGeom prst="roundRect">
                <a:avLst>
                  <a:gd name="adj" fmla="val 9487"/>
                </a:avLst>
              </a:prstGeom>
              <a:solidFill>
                <a:srgbClr val="A2C816"/>
              </a:solidFill>
              <a:ln w="25400" cap="flat" cmpd="sng" algn="ctr">
                <a:solidFill>
                  <a:srgbClr val="A2C816">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entury Gothic"/>
                    <a:ea typeface="+mn-ea"/>
                    <a:cs typeface="+mn-cs"/>
                  </a:rPr>
                  <a:t>Event-Driven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entury Gothic"/>
                    <a:ea typeface="+mn-ea"/>
                    <a:cs typeface="+mn-cs"/>
                  </a:rPr>
                  <a:t>Framework</a:t>
                </a:r>
                <a:endParaRPr kumimoji="0" lang="en-US" sz="1800" b="0" i="0" u="none" strike="noStrike" kern="0" cap="none" spc="0" normalizeH="0" baseline="0" noProof="0" dirty="0">
                  <a:ln>
                    <a:noFill/>
                  </a:ln>
                  <a:solidFill>
                    <a:sysClr val="window" lastClr="FFFFFF"/>
                  </a:solidFill>
                  <a:effectLst/>
                  <a:uLnTx/>
                  <a:uFillTx/>
                  <a:latin typeface="Century Gothic"/>
                  <a:ea typeface="+mn-ea"/>
                  <a:cs typeface="+mn-cs"/>
                </a:endParaRPr>
              </a:p>
            </p:txBody>
          </p:sp>
          <p:sp>
            <p:nvSpPr>
              <p:cNvPr id="28" name="Freeform 27"/>
              <p:cNvSpPr/>
              <p:nvPr/>
            </p:nvSpPr>
            <p:spPr>
              <a:xfrm>
                <a:off x="3737429" y="3162740"/>
                <a:ext cx="769257" cy="293474"/>
              </a:xfrm>
              <a:custGeom>
                <a:avLst/>
                <a:gdLst>
                  <a:gd name="connsiteX0" fmla="*/ 0 w 388620"/>
                  <a:gd name="connsiteY0" fmla="*/ 0 h 245215"/>
                  <a:gd name="connsiteX1" fmla="*/ 38100 w 388620"/>
                  <a:gd name="connsiteY1" fmla="*/ 7620 h 245215"/>
                  <a:gd name="connsiteX2" fmla="*/ 38100 w 388620"/>
                  <a:gd name="connsiteY2" fmla="*/ 83820 h 245215"/>
                  <a:gd name="connsiteX3" fmla="*/ 106680 w 388620"/>
                  <a:gd name="connsiteY3" fmla="*/ 91440 h 245215"/>
                  <a:gd name="connsiteX4" fmla="*/ 114300 w 388620"/>
                  <a:gd name="connsiteY4" fmla="*/ 121920 h 245215"/>
                  <a:gd name="connsiteX5" fmla="*/ 114300 w 388620"/>
                  <a:gd name="connsiteY5" fmla="*/ 175260 h 245215"/>
                  <a:gd name="connsiteX6" fmla="*/ 137160 w 388620"/>
                  <a:gd name="connsiteY6" fmla="*/ 182880 h 245215"/>
                  <a:gd name="connsiteX7" fmla="*/ 144780 w 388620"/>
                  <a:gd name="connsiteY7" fmla="*/ 160020 h 245215"/>
                  <a:gd name="connsiteX8" fmla="*/ 190500 w 388620"/>
                  <a:gd name="connsiteY8" fmla="*/ 144780 h 245215"/>
                  <a:gd name="connsiteX9" fmla="*/ 228600 w 388620"/>
                  <a:gd name="connsiteY9" fmla="*/ 152400 h 245215"/>
                  <a:gd name="connsiteX10" fmla="*/ 243840 w 388620"/>
                  <a:gd name="connsiteY10" fmla="*/ 198120 h 245215"/>
                  <a:gd name="connsiteX11" fmla="*/ 251460 w 388620"/>
                  <a:gd name="connsiteY11" fmla="*/ 236220 h 245215"/>
                  <a:gd name="connsiteX12" fmla="*/ 388620 w 388620"/>
                  <a:gd name="connsiteY12" fmla="*/ 243840 h 245215"/>
                  <a:gd name="connsiteX0" fmla="*/ 0 w 388620"/>
                  <a:gd name="connsiteY0" fmla="*/ 0 h 245215"/>
                  <a:gd name="connsiteX1" fmla="*/ 38100 w 388620"/>
                  <a:gd name="connsiteY1" fmla="*/ 7620 h 245215"/>
                  <a:gd name="connsiteX2" fmla="*/ 97805 w 388620"/>
                  <a:gd name="connsiteY2" fmla="*/ 64845 h 245215"/>
                  <a:gd name="connsiteX3" fmla="*/ 106680 w 388620"/>
                  <a:gd name="connsiteY3" fmla="*/ 91440 h 245215"/>
                  <a:gd name="connsiteX4" fmla="*/ 114300 w 388620"/>
                  <a:gd name="connsiteY4" fmla="*/ 121920 h 245215"/>
                  <a:gd name="connsiteX5" fmla="*/ 114300 w 388620"/>
                  <a:gd name="connsiteY5" fmla="*/ 175260 h 245215"/>
                  <a:gd name="connsiteX6" fmla="*/ 137160 w 388620"/>
                  <a:gd name="connsiteY6" fmla="*/ 182880 h 245215"/>
                  <a:gd name="connsiteX7" fmla="*/ 144780 w 388620"/>
                  <a:gd name="connsiteY7" fmla="*/ 160020 h 245215"/>
                  <a:gd name="connsiteX8" fmla="*/ 190500 w 388620"/>
                  <a:gd name="connsiteY8" fmla="*/ 144780 h 245215"/>
                  <a:gd name="connsiteX9" fmla="*/ 228600 w 388620"/>
                  <a:gd name="connsiteY9" fmla="*/ 152400 h 245215"/>
                  <a:gd name="connsiteX10" fmla="*/ 243840 w 388620"/>
                  <a:gd name="connsiteY10" fmla="*/ 198120 h 245215"/>
                  <a:gd name="connsiteX11" fmla="*/ 251460 w 388620"/>
                  <a:gd name="connsiteY11" fmla="*/ 236220 h 245215"/>
                  <a:gd name="connsiteX12" fmla="*/ 388620 w 388620"/>
                  <a:gd name="connsiteY12" fmla="*/ 243840 h 24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8620" h="245215">
                    <a:moveTo>
                      <a:pt x="0" y="0"/>
                    </a:moveTo>
                    <a:cubicBezTo>
                      <a:pt x="12700" y="2540"/>
                      <a:pt x="21799" y="-3187"/>
                      <a:pt x="38100" y="7620"/>
                    </a:cubicBezTo>
                    <a:cubicBezTo>
                      <a:pt x="54401" y="18427"/>
                      <a:pt x="18407" y="9266"/>
                      <a:pt x="97805" y="64845"/>
                    </a:cubicBezTo>
                    <a:cubicBezTo>
                      <a:pt x="116648" y="78035"/>
                      <a:pt x="83820" y="88900"/>
                      <a:pt x="106680" y="91440"/>
                    </a:cubicBezTo>
                    <a:cubicBezTo>
                      <a:pt x="109220" y="101600"/>
                      <a:pt x="114300" y="111447"/>
                      <a:pt x="114300" y="121920"/>
                    </a:cubicBezTo>
                    <a:cubicBezTo>
                      <a:pt x="114300" y="141254"/>
                      <a:pt x="96030" y="156990"/>
                      <a:pt x="114300" y="175260"/>
                    </a:cubicBezTo>
                    <a:cubicBezTo>
                      <a:pt x="119980" y="180940"/>
                      <a:pt x="129540" y="180340"/>
                      <a:pt x="137160" y="182880"/>
                    </a:cubicBezTo>
                    <a:cubicBezTo>
                      <a:pt x="139700" y="175260"/>
                      <a:pt x="138244" y="164689"/>
                      <a:pt x="144780" y="160020"/>
                    </a:cubicBezTo>
                    <a:cubicBezTo>
                      <a:pt x="157852" y="150683"/>
                      <a:pt x="190500" y="144780"/>
                      <a:pt x="190500" y="144780"/>
                    </a:cubicBezTo>
                    <a:cubicBezTo>
                      <a:pt x="203200" y="147320"/>
                      <a:pt x="219442" y="143242"/>
                      <a:pt x="228600" y="152400"/>
                    </a:cubicBezTo>
                    <a:cubicBezTo>
                      <a:pt x="239959" y="163759"/>
                      <a:pt x="240690" y="182368"/>
                      <a:pt x="243840" y="198120"/>
                    </a:cubicBezTo>
                    <a:cubicBezTo>
                      <a:pt x="246380" y="210820"/>
                      <a:pt x="239110" y="232320"/>
                      <a:pt x="251460" y="236220"/>
                    </a:cubicBezTo>
                    <a:cubicBezTo>
                      <a:pt x="295125" y="250009"/>
                      <a:pt x="388620" y="243840"/>
                      <a:pt x="388620" y="243840"/>
                    </a:cubicBezTo>
                  </a:path>
                </a:pathLst>
              </a:custGeom>
              <a:noFill/>
              <a:ln w="25400" cap="flat" cmpd="sng" algn="ctr">
                <a:solidFill>
                  <a:srgbClr val="F79646">
                    <a:lumMod val="75000"/>
                  </a:srgbClr>
                </a:solidFill>
                <a:prstDash val="solid"/>
                <a:headEnd type="none" w="med" len="med"/>
                <a:tailEnd type="triangle"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9" name="Freeform 28"/>
              <p:cNvSpPr/>
              <p:nvPr/>
            </p:nvSpPr>
            <p:spPr>
              <a:xfrm>
                <a:off x="3737429" y="2853414"/>
                <a:ext cx="769257" cy="309675"/>
              </a:xfrm>
              <a:custGeom>
                <a:avLst/>
                <a:gdLst>
                  <a:gd name="connsiteX0" fmla="*/ 0 w 388620"/>
                  <a:gd name="connsiteY0" fmla="*/ 0 h 245215"/>
                  <a:gd name="connsiteX1" fmla="*/ 38100 w 388620"/>
                  <a:gd name="connsiteY1" fmla="*/ 7620 h 245215"/>
                  <a:gd name="connsiteX2" fmla="*/ 38100 w 388620"/>
                  <a:gd name="connsiteY2" fmla="*/ 83820 h 245215"/>
                  <a:gd name="connsiteX3" fmla="*/ 106680 w 388620"/>
                  <a:gd name="connsiteY3" fmla="*/ 91440 h 245215"/>
                  <a:gd name="connsiteX4" fmla="*/ 114300 w 388620"/>
                  <a:gd name="connsiteY4" fmla="*/ 121920 h 245215"/>
                  <a:gd name="connsiteX5" fmla="*/ 114300 w 388620"/>
                  <a:gd name="connsiteY5" fmla="*/ 175260 h 245215"/>
                  <a:gd name="connsiteX6" fmla="*/ 137160 w 388620"/>
                  <a:gd name="connsiteY6" fmla="*/ 182880 h 245215"/>
                  <a:gd name="connsiteX7" fmla="*/ 144780 w 388620"/>
                  <a:gd name="connsiteY7" fmla="*/ 160020 h 245215"/>
                  <a:gd name="connsiteX8" fmla="*/ 190500 w 388620"/>
                  <a:gd name="connsiteY8" fmla="*/ 144780 h 245215"/>
                  <a:gd name="connsiteX9" fmla="*/ 228600 w 388620"/>
                  <a:gd name="connsiteY9" fmla="*/ 152400 h 245215"/>
                  <a:gd name="connsiteX10" fmla="*/ 243840 w 388620"/>
                  <a:gd name="connsiteY10" fmla="*/ 198120 h 245215"/>
                  <a:gd name="connsiteX11" fmla="*/ 251460 w 388620"/>
                  <a:gd name="connsiteY11" fmla="*/ 236220 h 245215"/>
                  <a:gd name="connsiteX12" fmla="*/ 388620 w 388620"/>
                  <a:gd name="connsiteY12" fmla="*/ 243840 h 245215"/>
                  <a:gd name="connsiteX0" fmla="*/ 0 w 388620"/>
                  <a:gd name="connsiteY0" fmla="*/ 0 h 245215"/>
                  <a:gd name="connsiteX1" fmla="*/ 38100 w 388620"/>
                  <a:gd name="connsiteY1" fmla="*/ 7620 h 245215"/>
                  <a:gd name="connsiteX2" fmla="*/ 97805 w 388620"/>
                  <a:gd name="connsiteY2" fmla="*/ 64845 h 245215"/>
                  <a:gd name="connsiteX3" fmla="*/ 106680 w 388620"/>
                  <a:gd name="connsiteY3" fmla="*/ 91440 h 245215"/>
                  <a:gd name="connsiteX4" fmla="*/ 114300 w 388620"/>
                  <a:gd name="connsiteY4" fmla="*/ 121920 h 245215"/>
                  <a:gd name="connsiteX5" fmla="*/ 114300 w 388620"/>
                  <a:gd name="connsiteY5" fmla="*/ 175260 h 245215"/>
                  <a:gd name="connsiteX6" fmla="*/ 137160 w 388620"/>
                  <a:gd name="connsiteY6" fmla="*/ 182880 h 245215"/>
                  <a:gd name="connsiteX7" fmla="*/ 144780 w 388620"/>
                  <a:gd name="connsiteY7" fmla="*/ 160020 h 245215"/>
                  <a:gd name="connsiteX8" fmla="*/ 190500 w 388620"/>
                  <a:gd name="connsiteY8" fmla="*/ 144780 h 245215"/>
                  <a:gd name="connsiteX9" fmla="*/ 228600 w 388620"/>
                  <a:gd name="connsiteY9" fmla="*/ 152400 h 245215"/>
                  <a:gd name="connsiteX10" fmla="*/ 243840 w 388620"/>
                  <a:gd name="connsiteY10" fmla="*/ 198120 h 245215"/>
                  <a:gd name="connsiteX11" fmla="*/ 251460 w 388620"/>
                  <a:gd name="connsiteY11" fmla="*/ 236220 h 245215"/>
                  <a:gd name="connsiteX12" fmla="*/ 388620 w 388620"/>
                  <a:gd name="connsiteY12" fmla="*/ 243840 h 245215"/>
                  <a:gd name="connsiteX0" fmla="*/ 0 w 384027"/>
                  <a:gd name="connsiteY0" fmla="*/ 0 h 314995"/>
                  <a:gd name="connsiteX1" fmla="*/ 38100 w 384027"/>
                  <a:gd name="connsiteY1" fmla="*/ 7620 h 314995"/>
                  <a:gd name="connsiteX2" fmla="*/ 97805 w 384027"/>
                  <a:gd name="connsiteY2" fmla="*/ 64845 h 314995"/>
                  <a:gd name="connsiteX3" fmla="*/ 106680 w 384027"/>
                  <a:gd name="connsiteY3" fmla="*/ 91440 h 314995"/>
                  <a:gd name="connsiteX4" fmla="*/ 114300 w 384027"/>
                  <a:gd name="connsiteY4" fmla="*/ 121920 h 314995"/>
                  <a:gd name="connsiteX5" fmla="*/ 114300 w 384027"/>
                  <a:gd name="connsiteY5" fmla="*/ 175260 h 314995"/>
                  <a:gd name="connsiteX6" fmla="*/ 137160 w 384027"/>
                  <a:gd name="connsiteY6" fmla="*/ 182880 h 314995"/>
                  <a:gd name="connsiteX7" fmla="*/ 144780 w 384027"/>
                  <a:gd name="connsiteY7" fmla="*/ 160020 h 314995"/>
                  <a:gd name="connsiteX8" fmla="*/ 190500 w 384027"/>
                  <a:gd name="connsiteY8" fmla="*/ 144780 h 314995"/>
                  <a:gd name="connsiteX9" fmla="*/ 228600 w 384027"/>
                  <a:gd name="connsiteY9" fmla="*/ 152400 h 314995"/>
                  <a:gd name="connsiteX10" fmla="*/ 243840 w 384027"/>
                  <a:gd name="connsiteY10" fmla="*/ 198120 h 314995"/>
                  <a:gd name="connsiteX11" fmla="*/ 251460 w 384027"/>
                  <a:gd name="connsiteY11" fmla="*/ 236220 h 314995"/>
                  <a:gd name="connsiteX12" fmla="*/ 384027 w 384027"/>
                  <a:gd name="connsiteY12" fmla="*/ 314995 h 314995"/>
                  <a:gd name="connsiteX0" fmla="*/ 0 w 384027"/>
                  <a:gd name="connsiteY0" fmla="*/ 0 h 314995"/>
                  <a:gd name="connsiteX1" fmla="*/ 38100 w 384027"/>
                  <a:gd name="connsiteY1" fmla="*/ 7620 h 314995"/>
                  <a:gd name="connsiteX2" fmla="*/ 97805 w 384027"/>
                  <a:gd name="connsiteY2" fmla="*/ 64845 h 314995"/>
                  <a:gd name="connsiteX3" fmla="*/ 106680 w 384027"/>
                  <a:gd name="connsiteY3" fmla="*/ 91440 h 314995"/>
                  <a:gd name="connsiteX4" fmla="*/ 114300 w 384027"/>
                  <a:gd name="connsiteY4" fmla="*/ 121920 h 314995"/>
                  <a:gd name="connsiteX5" fmla="*/ 114300 w 384027"/>
                  <a:gd name="connsiteY5" fmla="*/ 175260 h 314995"/>
                  <a:gd name="connsiteX6" fmla="*/ 137160 w 384027"/>
                  <a:gd name="connsiteY6" fmla="*/ 182880 h 314995"/>
                  <a:gd name="connsiteX7" fmla="*/ 144780 w 384027"/>
                  <a:gd name="connsiteY7" fmla="*/ 160020 h 314995"/>
                  <a:gd name="connsiteX8" fmla="*/ 190500 w 384027"/>
                  <a:gd name="connsiteY8" fmla="*/ 144780 h 314995"/>
                  <a:gd name="connsiteX9" fmla="*/ 228600 w 384027"/>
                  <a:gd name="connsiteY9" fmla="*/ 152400 h 314995"/>
                  <a:gd name="connsiteX10" fmla="*/ 243840 w 384027"/>
                  <a:gd name="connsiteY10" fmla="*/ 198120 h 314995"/>
                  <a:gd name="connsiteX11" fmla="*/ 297388 w 384027"/>
                  <a:gd name="connsiteY11" fmla="*/ 240963 h 314995"/>
                  <a:gd name="connsiteX12" fmla="*/ 384027 w 384027"/>
                  <a:gd name="connsiteY12" fmla="*/ 314995 h 314995"/>
                  <a:gd name="connsiteX0" fmla="*/ 0 w 384027"/>
                  <a:gd name="connsiteY0" fmla="*/ 0 h 314995"/>
                  <a:gd name="connsiteX1" fmla="*/ 38100 w 384027"/>
                  <a:gd name="connsiteY1" fmla="*/ 7620 h 314995"/>
                  <a:gd name="connsiteX2" fmla="*/ 97805 w 384027"/>
                  <a:gd name="connsiteY2" fmla="*/ 64845 h 314995"/>
                  <a:gd name="connsiteX3" fmla="*/ 106680 w 384027"/>
                  <a:gd name="connsiteY3" fmla="*/ 91440 h 314995"/>
                  <a:gd name="connsiteX4" fmla="*/ 114300 w 384027"/>
                  <a:gd name="connsiteY4" fmla="*/ 121920 h 314995"/>
                  <a:gd name="connsiteX5" fmla="*/ 114300 w 384027"/>
                  <a:gd name="connsiteY5" fmla="*/ 175260 h 314995"/>
                  <a:gd name="connsiteX6" fmla="*/ 144780 w 384027"/>
                  <a:gd name="connsiteY6" fmla="*/ 160020 h 314995"/>
                  <a:gd name="connsiteX7" fmla="*/ 190500 w 384027"/>
                  <a:gd name="connsiteY7" fmla="*/ 144780 h 314995"/>
                  <a:gd name="connsiteX8" fmla="*/ 228600 w 384027"/>
                  <a:gd name="connsiteY8" fmla="*/ 152400 h 314995"/>
                  <a:gd name="connsiteX9" fmla="*/ 243840 w 384027"/>
                  <a:gd name="connsiteY9" fmla="*/ 198120 h 314995"/>
                  <a:gd name="connsiteX10" fmla="*/ 297388 w 384027"/>
                  <a:gd name="connsiteY10" fmla="*/ 240963 h 314995"/>
                  <a:gd name="connsiteX11" fmla="*/ 384027 w 384027"/>
                  <a:gd name="connsiteY11" fmla="*/ 314995 h 314995"/>
                  <a:gd name="connsiteX0" fmla="*/ 0 w 384027"/>
                  <a:gd name="connsiteY0" fmla="*/ 0 h 314995"/>
                  <a:gd name="connsiteX1" fmla="*/ 38100 w 384027"/>
                  <a:gd name="connsiteY1" fmla="*/ 7620 h 314995"/>
                  <a:gd name="connsiteX2" fmla="*/ 97805 w 384027"/>
                  <a:gd name="connsiteY2" fmla="*/ 64845 h 314995"/>
                  <a:gd name="connsiteX3" fmla="*/ 106680 w 384027"/>
                  <a:gd name="connsiteY3" fmla="*/ 91440 h 314995"/>
                  <a:gd name="connsiteX4" fmla="*/ 114300 w 384027"/>
                  <a:gd name="connsiteY4" fmla="*/ 121920 h 314995"/>
                  <a:gd name="connsiteX5" fmla="*/ 114300 w 384027"/>
                  <a:gd name="connsiteY5" fmla="*/ 175260 h 314995"/>
                  <a:gd name="connsiteX6" fmla="*/ 190500 w 384027"/>
                  <a:gd name="connsiteY6" fmla="*/ 144780 h 314995"/>
                  <a:gd name="connsiteX7" fmla="*/ 228600 w 384027"/>
                  <a:gd name="connsiteY7" fmla="*/ 152400 h 314995"/>
                  <a:gd name="connsiteX8" fmla="*/ 243840 w 384027"/>
                  <a:gd name="connsiteY8" fmla="*/ 198120 h 314995"/>
                  <a:gd name="connsiteX9" fmla="*/ 297388 w 384027"/>
                  <a:gd name="connsiteY9" fmla="*/ 240963 h 314995"/>
                  <a:gd name="connsiteX10" fmla="*/ 384027 w 384027"/>
                  <a:gd name="connsiteY10" fmla="*/ 314995 h 314995"/>
                  <a:gd name="connsiteX0" fmla="*/ 0 w 384027"/>
                  <a:gd name="connsiteY0" fmla="*/ 0 h 314995"/>
                  <a:gd name="connsiteX1" fmla="*/ 38100 w 384027"/>
                  <a:gd name="connsiteY1" fmla="*/ 7620 h 314995"/>
                  <a:gd name="connsiteX2" fmla="*/ 97805 w 384027"/>
                  <a:gd name="connsiteY2" fmla="*/ 64845 h 314995"/>
                  <a:gd name="connsiteX3" fmla="*/ 106680 w 384027"/>
                  <a:gd name="connsiteY3" fmla="*/ 91440 h 314995"/>
                  <a:gd name="connsiteX4" fmla="*/ 114300 w 384027"/>
                  <a:gd name="connsiteY4" fmla="*/ 121920 h 314995"/>
                  <a:gd name="connsiteX5" fmla="*/ 151042 w 384027"/>
                  <a:gd name="connsiteY5" fmla="*/ 113592 h 314995"/>
                  <a:gd name="connsiteX6" fmla="*/ 190500 w 384027"/>
                  <a:gd name="connsiteY6" fmla="*/ 144780 h 314995"/>
                  <a:gd name="connsiteX7" fmla="*/ 228600 w 384027"/>
                  <a:gd name="connsiteY7" fmla="*/ 152400 h 314995"/>
                  <a:gd name="connsiteX8" fmla="*/ 243840 w 384027"/>
                  <a:gd name="connsiteY8" fmla="*/ 198120 h 314995"/>
                  <a:gd name="connsiteX9" fmla="*/ 297388 w 384027"/>
                  <a:gd name="connsiteY9" fmla="*/ 240963 h 314995"/>
                  <a:gd name="connsiteX10" fmla="*/ 384027 w 384027"/>
                  <a:gd name="connsiteY10" fmla="*/ 314995 h 31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027" h="314995">
                    <a:moveTo>
                      <a:pt x="0" y="0"/>
                    </a:moveTo>
                    <a:cubicBezTo>
                      <a:pt x="12700" y="2540"/>
                      <a:pt x="21799" y="-3187"/>
                      <a:pt x="38100" y="7620"/>
                    </a:cubicBezTo>
                    <a:cubicBezTo>
                      <a:pt x="54401" y="18427"/>
                      <a:pt x="18407" y="9266"/>
                      <a:pt x="97805" y="64845"/>
                    </a:cubicBezTo>
                    <a:cubicBezTo>
                      <a:pt x="116648" y="78035"/>
                      <a:pt x="83820" y="88900"/>
                      <a:pt x="106680" y="91440"/>
                    </a:cubicBezTo>
                    <a:cubicBezTo>
                      <a:pt x="109220" y="101600"/>
                      <a:pt x="106906" y="118228"/>
                      <a:pt x="114300" y="121920"/>
                    </a:cubicBezTo>
                    <a:cubicBezTo>
                      <a:pt x="121694" y="125612"/>
                      <a:pt x="138342" y="109782"/>
                      <a:pt x="151042" y="113592"/>
                    </a:cubicBezTo>
                    <a:cubicBezTo>
                      <a:pt x="163742" y="117402"/>
                      <a:pt x="177574" y="138312"/>
                      <a:pt x="190500" y="144780"/>
                    </a:cubicBezTo>
                    <a:cubicBezTo>
                      <a:pt x="203426" y="151248"/>
                      <a:pt x="219442" y="143242"/>
                      <a:pt x="228600" y="152400"/>
                    </a:cubicBezTo>
                    <a:cubicBezTo>
                      <a:pt x="239959" y="163759"/>
                      <a:pt x="232375" y="183360"/>
                      <a:pt x="243840" y="198120"/>
                    </a:cubicBezTo>
                    <a:cubicBezTo>
                      <a:pt x="255305" y="212880"/>
                      <a:pt x="274023" y="221484"/>
                      <a:pt x="297388" y="240963"/>
                    </a:cubicBezTo>
                    <a:cubicBezTo>
                      <a:pt x="320753" y="260442"/>
                      <a:pt x="384027" y="314995"/>
                      <a:pt x="384027" y="314995"/>
                    </a:cubicBezTo>
                  </a:path>
                </a:pathLst>
              </a:custGeom>
              <a:noFill/>
              <a:ln w="25400" cap="flat" cmpd="sng" algn="ctr">
                <a:solidFill>
                  <a:srgbClr val="F79646">
                    <a:lumMod val="75000"/>
                  </a:srgbClr>
                </a:solidFill>
                <a:prstDash val="solid"/>
                <a:headEnd type="none" w="med" len="med"/>
                <a:tailEnd type="triangle"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0" name="Freeform 29"/>
              <p:cNvSpPr/>
              <p:nvPr/>
            </p:nvSpPr>
            <p:spPr>
              <a:xfrm>
                <a:off x="3737429" y="3528888"/>
                <a:ext cx="769257" cy="45719"/>
              </a:xfrm>
              <a:custGeom>
                <a:avLst/>
                <a:gdLst>
                  <a:gd name="connsiteX0" fmla="*/ 0 w 388620"/>
                  <a:gd name="connsiteY0" fmla="*/ 0 h 245215"/>
                  <a:gd name="connsiteX1" fmla="*/ 38100 w 388620"/>
                  <a:gd name="connsiteY1" fmla="*/ 7620 h 245215"/>
                  <a:gd name="connsiteX2" fmla="*/ 38100 w 388620"/>
                  <a:gd name="connsiteY2" fmla="*/ 83820 h 245215"/>
                  <a:gd name="connsiteX3" fmla="*/ 106680 w 388620"/>
                  <a:gd name="connsiteY3" fmla="*/ 91440 h 245215"/>
                  <a:gd name="connsiteX4" fmla="*/ 114300 w 388620"/>
                  <a:gd name="connsiteY4" fmla="*/ 121920 h 245215"/>
                  <a:gd name="connsiteX5" fmla="*/ 114300 w 388620"/>
                  <a:gd name="connsiteY5" fmla="*/ 175260 h 245215"/>
                  <a:gd name="connsiteX6" fmla="*/ 137160 w 388620"/>
                  <a:gd name="connsiteY6" fmla="*/ 182880 h 245215"/>
                  <a:gd name="connsiteX7" fmla="*/ 144780 w 388620"/>
                  <a:gd name="connsiteY7" fmla="*/ 160020 h 245215"/>
                  <a:gd name="connsiteX8" fmla="*/ 190500 w 388620"/>
                  <a:gd name="connsiteY8" fmla="*/ 144780 h 245215"/>
                  <a:gd name="connsiteX9" fmla="*/ 228600 w 388620"/>
                  <a:gd name="connsiteY9" fmla="*/ 152400 h 245215"/>
                  <a:gd name="connsiteX10" fmla="*/ 243840 w 388620"/>
                  <a:gd name="connsiteY10" fmla="*/ 198120 h 245215"/>
                  <a:gd name="connsiteX11" fmla="*/ 251460 w 388620"/>
                  <a:gd name="connsiteY11" fmla="*/ 236220 h 245215"/>
                  <a:gd name="connsiteX12" fmla="*/ 388620 w 388620"/>
                  <a:gd name="connsiteY12" fmla="*/ 243840 h 245215"/>
                  <a:gd name="connsiteX0" fmla="*/ 0 w 388620"/>
                  <a:gd name="connsiteY0" fmla="*/ 0 h 245215"/>
                  <a:gd name="connsiteX1" fmla="*/ 38100 w 388620"/>
                  <a:gd name="connsiteY1" fmla="*/ 7620 h 245215"/>
                  <a:gd name="connsiteX2" fmla="*/ 97805 w 388620"/>
                  <a:gd name="connsiteY2" fmla="*/ 64845 h 245215"/>
                  <a:gd name="connsiteX3" fmla="*/ 106680 w 388620"/>
                  <a:gd name="connsiteY3" fmla="*/ 91440 h 245215"/>
                  <a:gd name="connsiteX4" fmla="*/ 114300 w 388620"/>
                  <a:gd name="connsiteY4" fmla="*/ 121920 h 245215"/>
                  <a:gd name="connsiteX5" fmla="*/ 114300 w 388620"/>
                  <a:gd name="connsiteY5" fmla="*/ 175260 h 245215"/>
                  <a:gd name="connsiteX6" fmla="*/ 137160 w 388620"/>
                  <a:gd name="connsiteY6" fmla="*/ 182880 h 245215"/>
                  <a:gd name="connsiteX7" fmla="*/ 144780 w 388620"/>
                  <a:gd name="connsiteY7" fmla="*/ 160020 h 245215"/>
                  <a:gd name="connsiteX8" fmla="*/ 190500 w 388620"/>
                  <a:gd name="connsiteY8" fmla="*/ 144780 h 245215"/>
                  <a:gd name="connsiteX9" fmla="*/ 228600 w 388620"/>
                  <a:gd name="connsiteY9" fmla="*/ 152400 h 245215"/>
                  <a:gd name="connsiteX10" fmla="*/ 243840 w 388620"/>
                  <a:gd name="connsiteY10" fmla="*/ 198120 h 245215"/>
                  <a:gd name="connsiteX11" fmla="*/ 251460 w 388620"/>
                  <a:gd name="connsiteY11" fmla="*/ 236220 h 245215"/>
                  <a:gd name="connsiteX12" fmla="*/ 388620 w 388620"/>
                  <a:gd name="connsiteY12" fmla="*/ 243840 h 24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8620" h="245215">
                    <a:moveTo>
                      <a:pt x="0" y="0"/>
                    </a:moveTo>
                    <a:cubicBezTo>
                      <a:pt x="12700" y="2540"/>
                      <a:pt x="21799" y="-3187"/>
                      <a:pt x="38100" y="7620"/>
                    </a:cubicBezTo>
                    <a:cubicBezTo>
                      <a:pt x="54401" y="18427"/>
                      <a:pt x="18407" y="9266"/>
                      <a:pt x="97805" y="64845"/>
                    </a:cubicBezTo>
                    <a:cubicBezTo>
                      <a:pt x="116648" y="78035"/>
                      <a:pt x="83820" y="88900"/>
                      <a:pt x="106680" y="91440"/>
                    </a:cubicBezTo>
                    <a:cubicBezTo>
                      <a:pt x="109220" y="101600"/>
                      <a:pt x="114300" y="111447"/>
                      <a:pt x="114300" y="121920"/>
                    </a:cubicBezTo>
                    <a:cubicBezTo>
                      <a:pt x="114300" y="141254"/>
                      <a:pt x="96030" y="156990"/>
                      <a:pt x="114300" y="175260"/>
                    </a:cubicBezTo>
                    <a:cubicBezTo>
                      <a:pt x="119980" y="180940"/>
                      <a:pt x="129540" y="180340"/>
                      <a:pt x="137160" y="182880"/>
                    </a:cubicBezTo>
                    <a:cubicBezTo>
                      <a:pt x="139700" y="175260"/>
                      <a:pt x="138244" y="164689"/>
                      <a:pt x="144780" y="160020"/>
                    </a:cubicBezTo>
                    <a:cubicBezTo>
                      <a:pt x="157852" y="150683"/>
                      <a:pt x="190500" y="144780"/>
                      <a:pt x="190500" y="144780"/>
                    </a:cubicBezTo>
                    <a:cubicBezTo>
                      <a:pt x="203200" y="147320"/>
                      <a:pt x="219442" y="143242"/>
                      <a:pt x="228600" y="152400"/>
                    </a:cubicBezTo>
                    <a:cubicBezTo>
                      <a:pt x="239959" y="163759"/>
                      <a:pt x="240690" y="182368"/>
                      <a:pt x="243840" y="198120"/>
                    </a:cubicBezTo>
                    <a:cubicBezTo>
                      <a:pt x="246380" y="210820"/>
                      <a:pt x="239110" y="232320"/>
                      <a:pt x="251460" y="236220"/>
                    </a:cubicBezTo>
                    <a:cubicBezTo>
                      <a:pt x="295125" y="250009"/>
                      <a:pt x="388620" y="243840"/>
                      <a:pt x="388620" y="243840"/>
                    </a:cubicBezTo>
                  </a:path>
                </a:pathLst>
              </a:custGeom>
              <a:noFill/>
              <a:ln w="25400" cap="flat" cmpd="sng" algn="ctr">
                <a:solidFill>
                  <a:srgbClr val="F79646">
                    <a:lumMod val="75000"/>
                  </a:srgbClr>
                </a:solidFill>
                <a:prstDash val="solid"/>
                <a:headEnd type="triangle" w="med" len="med"/>
                <a:tailEnd type="none" w="med" len="me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1" name="Rounded Rectangle 30"/>
              <p:cNvSpPr/>
              <p:nvPr/>
            </p:nvSpPr>
            <p:spPr>
              <a:xfrm>
                <a:off x="4506686" y="3055231"/>
                <a:ext cx="908956" cy="340435"/>
              </a:xfrm>
              <a:prstGeom prst="roundRect">
                <a:avLst>
                  <a:gd name="adj" fmla="val 9487"/>
                </a:avLst>
              </a:prstGeom>
              <a:solidFill>
                <a:srgbClr val="E07602"/>
              </a:solidFill>
              <a:ln w="25400" cap="flat" cmpd="sng" algn="ctr">
                <a:solidFill>
                  <a:srgbClr val="E07602">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entury Gothic"/>
                    <a:ea typeface="+mn-ea"/>
                    <a:cs typeface="+mn-cs"/>
                  </a:rPr>
                  <a:t>GPS</a:t>
                </a:r>
                <a:endParaRPr kumimoji="0" lang="en-US" sz="1600" b="0" i="0" u="none" strike="noStrike" kern="0" cap="none" spc="0" normalizeH="0" baseline="0" noProof="0" dirty="0">
                  <a:ln>
                    <a:noFill/>
                  </a:ln>
                  <a:solidFill>
                    <a:sysClr val="window" lastClr="FFFFFF"/>
                  </a:solidFill>
                  <a:effectLst/>
                  <a:uLnTx/>
                  <a:uFillTx/>
                  <a:latin typeface="Century Gothic"/>
                  <a:ea typeface="+mn-ea"/>
                  <a:cs typeface="+mn-cs"/>
                </a:endParaRPr>
              </a:p>
            </p:txBody>
          </p:sp>
          <p:sp>
            <p:nvSpPr>
              <p:cNvPr id="32" name="Rounded Rectangle 31"/>
              <p:cNvSpPr/>
              <p:nvPr/>
            </p:nvSpPr>
            <p:spPr>
              <a:xfrm>
                <a:off x="4506686" y="3441385"/>
                <a:ext cx="908956" cy="340435"/>
              </a:xfrm>
              <a:prstGeom prst="roundRect">
                <a:avLst>
                  <a:gd name="adj" fmla="val 9487"/>
                </a:avLst>
              </a:prstGeom>
              <a:solidFill>
                <a:srgbClr val="E07602"/>
              </a:solidFill>
              <a:ln w="25400" cap="flat" cmpd="sng" algn="ctr">
                <a:solidFill>
                  <a:srgbClr val="E07602">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entury Gothic"/>
                    <a:ea typeface="+mn-ea"/>
                    <a:cs typeface="+mn-cs"/>
                  </a:rPr>
                  <a:t>Screen</a:t>
                </a:r>
                <a:endParaRPr kumimoji="0" lang="en-US" sz="1600" b="0" i="0" u="none" strike="noStrike" kern="0" cap="none" spc="0" normalizeH="0" baseline="0" noProof="0" dirty="0">
                  <a:ln>
                    <a:noFill/>
                  </a:ln>
                  <a:solidFill>
                    <a:sysClr val="window" lastClr="FFFFFF"/>
                  </a:solidFill>
                  <a:effectLst/>
                  <a:uLnTx/>
                  <a:uFillTx/>
                  <a:latin typeface="Century Gothic"/>
                  <a:ea typeface="+mn-ea"/>
                  <a:cs typeface="+mn-cs"/>
                </a:endParaRPr>
              </a:p>
            </p:txBody>
          </p:sp>
        </p:grpSp>
        <p:grpSp>
          <p:nvGrpSpPr>
            <p:cNvPr id="8" name="Group 7"/>
            <p:cNvGrpSpPr/>
            <p:nvPr/>
          </p:nvGrpSpPr>
          <p:grpSpPr>
            <a:xfrm>
              <a:off x="1286329" y="1886857"/>
              <a:ext cx="1768928" cy="1941286"/>
              <a:chOff x="1286329" y="1886857"/>
              <a:chExt cx="1768928" cy="1941286"/>
            </a:xfrm>
          </p:grpSpPr>
          <p:sp>
            <p:nvSpPr>
              <p:cNvPr id="22" name="Rounded Rectangle 21"/>
              <p:cNvSpPr/>
              <p:nvPr/>
            </p:nvSpPr>
            <p:spPr>
              <a:xfrm>
                <a:off x="1286329" y="1886857"/>
                <a:ext cx="1768928" cy="1941286"/>
              </a:xfrm>
              <a:prstGeom prst="roundRect">
                <a:avLst>
                  <a:gd name="adj" fmla="val 9487"/>
                </a:avLst>
              </a:prstGeom>
              <a:solidFill>
                <a:srgbClr val="E4C402"/>
              </a:solidFill>
              <a:ln w="25400" cap="flat" cmpd="sng" algn="ctr">
                <a:solidFill>
                  <a:srgbClr val="E4C402">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entury Gothic"/>
                    <a:ea typeface="+mn-ea"/>
                    <a:cs typeface="+mn-cs"/>
                  </a:rPr>
                  <a:t>Application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entury Gothic"/>
                  <a:ea typeface="+mn-ea"/>
                  <a:cs typeface="+mn-cs"/>
                </a:endParaRPr>
              </a:p>
            </p:txBody>
          </p:sp>
          <p:sp>
            <p:nvSpPr>
              <p:cNvPr id="23" name="Rounded Rectangle 22"/>
              <p:cNvSpPr/>
              <p:nvPr/>
            </p:nvSpPr>
            <p:spPr>
              <a:xfrm>
                <a:off x="1814286" y="2378159"/>
                <a:ext cx="1023257" cy="340435"/>
              </a:xfrm>
              <a:prstGeom prst="roundRect">
                <a:avLst>
                  <a:gd name="adj" fmla="val 9487"/>
                </a:avLst>
              </a:prstGeom>
              <a:solidFill>
                <a:srgbClr val="A2B170"/>
              </a:solidFill>
              <a:ln w="25400" cap="flat" cmpd="sng" algn="ctr">
                <a:solidFill>
                  <a:srgbClr val="A2B170">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Century Gothic"/>
                  <a:ea typeface="+mn-ea"/>
                  <a:cs typeface="+mn-cs"/>
                </a:endParaRPr>
              </a:p>
            </p:txBody>
          </p:sp>
          <p:sp>
            <p:nvSpPr>
              <p:cNvPr id="24" name="Rounded Rectangle 23"/>
              <p:cNvSpPr/>
              <p:nvPr/>
            </p:nvSpPr>
            <p:spPr>
              <a:xfrm>
                <a:off x="1547587" y="3456214"/>
                <a:ext cx="908956" cy="271180"/>
              </a:xfrm>
              <a:prstGeom prst="roundRect">
                <a:avLst>
                  <a:gd name="adj" fmla="val 9487"/>
                </a:avLst>
              </a:prstGeom>
              <a:solidFill>
                <a:srgbClr val="A2B170"/>
              </a:solidFill>
              <a:ln w="25400" cap="flat" cmpd="sng" algn="ctr">
                <a:solidFill>
                  <a:srgbClr val="A2B170">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Century Gothic"/>
                  <a:ea typeface="+mn-ea"/>
                  <a:cs typeface="+mn-cs"/>
                </a:endParaRPr>
              </a:p>
            </p:txBody>
          </p:sp>
          <p:sp>
            <p:nvSpPr>
              <p:cNvPr id="25" name="Rounded Rectangle 24"/>
              <p:cNvSpPr/>
              <p:nvPr/>
            </p:nvSpPr>
            <p:spPr>
              <a:xfrm>
                <a:off x="1400177" y="2559618"/>
                <a:ext cx="294820" cy="770713"/>
              </a:xfrm>
              <a:prstGeom prst="roundRect">
                <a:avLst>
                  <a:gd name="adj" fmla="val 9487"/>
                </a:avLst>
              </a:prstGeom>
              <a:solidFill>
                <a:srgbClr val="A2B170"/>
              </a:solidFill>
              <a:ln w="25400" cap="flat" cmpd="sng" algn="ctr">
                <a:solidFill>
                  <a:srgbClr val="A2B170">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Century Gothic"/>
                  <a:ea typeface="+mn-ea"/>
                  <a:cs typeface="+mn-cs"/>
                </a:endParaRPr>
              </a:p>
            </p:txBody>
          </p:sp>
          <p:sp>
            <p:nvSpPr>
              <p:cNvPr id="26" name="Rounded Rectangle 25"/>
              <p:cNvSpPr/>
              <p:nvPr/>
            </p:nvSpPr>
            <p:spPr>
              <a:xfrm>
                <a:off x="1922691" y="2798989"/>
                <a:ext cx="998310" cy="542251"/>
              </a:xfrm>
              <a:prstGeom prst="roundRect">
                <a:avLst>
                  <a:gd name="adj" fmla="val 9487"/>
                </a:avLst>
              </a:prstGeom>
              <a:solidFill>
                <a:srgbClr val="A2B170"/>
              </a:solidFill>
              <a:ln w="25400" cap="flat" cmpd="sng" algn="ctr">
                <a:solidFill>
                  <a:srgbClr val="A2B170">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 lastClr="FFFFFF"/>
                  </a:solidFill>
                  <a:effectLst/>
                  <a:uLnTx/>
                  <a:uFillTx/>
                  <a:latin typeface="Century Gothic"/>
                  <a:ea typeface="+mn-ea"/>
                  <a:cs typeface="+mn-cs"/>
                </a:endParaRPr>
              </a:p>
            </p:txBody>
          </p:sp>
        </p:grpSp>
        <p:sp>
          <p:nvSpPr>
            <p:cNvPr id="9" name="Right Arrow 8"/>
            <p:cNvSpPr/>
            <p:nvPr/>
          </p:nvSpPr>
          <p:spPr>
            <a:xfrm rot="10800000">
              <a:off x="2456542" y="3519710"/>
              <a:ext cx="1402442" cy="82110"/>
            </a:xfrm>
            <a:prstGeom prst="rightArrow">
              <a:avLst/>
            </a:prstGeom>
            <a:solidFill>
              <a:srgbClr val="E4C402">
                <a:lumMod val="50000"/>
              </a:srgbClr>
            </a:solidFill>
            <a:ln w="12700" cap="flat" cmpd="sng" algn="ctr">
              <a:solidFill>
                <a:srgbClr val="BBC0AC">
                  <a:lumMod val="25000"/>
                </a:srgbClr>
              </a:solid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0" name="Right Arrow 9"/>
            <p:cNvSpPr/>
            <p:nvPr/>
          </p:nvSpPr>
          <p:spPr>
            <a:xfrm>
              <a:off x="2456545" y="3594101"/>
              <a:ext cx="1402442" cy="133293"/>
            </a:xfrm>
            <a:prstGeom prst="rightArrow">
              <a:avLst/>
            </a:prstGeom>
            <a:solidFill>
              <a:srgbClr val="C00000"/>
            </a:solidFill>
            <a:ln w="12700" cap="flat" cmpd="sng" algn="ctr">
              <a:no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1" name="TextBox 10"/>
            <p:cNvSpPr txBox="1"/>
            <p:nvPr/>
          </p:nvSpPr>
          <p:spPr>
            <a:xfrm>
              <a:off x="3002640" y="3312527"/>
              <a:ext cx="866696" cy="261610"/>
            </a:xfrm>
            <a:prstGeom prst="rect">
              <a:avLst/>
            </a:prstGeom>
            <a:noFill/>
          </p:spPr>
          <p:txBody>
            <a:bodyPr wrap="square" rtlCol="0">
              <a:spAutoFit/>
            </a:bodyPr>
            <a:lstStyle/>
            <a:p>
              <a:pPr algn="ctr"/>
              <a:r>
                <a:rPr lang="en-US" sz="1050" b="1" dirty="0" smtClean="0">
                  <a:latin typeface="Courier New" panose="02070309020205020404" pitchFamily="49" charset="0"/>
                  <a:cs typeface="Courier New" panose="02070309020205020404" pitchFamily="49" charset="0"/>
                </a:rPr>
                <a:t>Event B</a:t>
              </a:r>
              <a:endParaRPr lang="en-US" sz="1050" b="1" dirty="0">
                <a:latin typeface="Courier New" panose="02070309020205020404" pitchFamily="49" charset="0"/>
                <a:cs typeface="Courier New" panose="02070309020205020404" pitchFamily="49" charset="0"/>
              </a:endParaRPr>
            </a:p>
          </p:txBody>
        </p:sp>
        <p:sp>
          <p:nvSpPr>
            <p:cNvPr id="12" name="Right Arrow 11"/>
            <p:cNvSpPr/>
            <p:nvPr/>
          </p:nvSpPr>
          <p:spPr>
            <a:xfrm rot="10800000">
              <a:off x="2921000" y="2921652"/>
              <a:ext cx="937984" cy="101985"/>
            </a:xfrm>
            <a:prstGeom prst="rightArrow">
              <a:avLst/>
            </a:prstGeom>
            <a:solidFill>
              <a:srgbClr val="A2B170">
                <a:lumMod val="50000"/>
              </a:srgbClr>
            </a:solidFill>
            <a:ln w="12700" cap="flat" cmpd="sng" algn="ctr">
              <a:no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3" name="Right Arrow 12"/>
            <p:cNvSpPr/>
            <p:nvPr/>
          </p:nvSpPr>
          <p:spPr>
            <a:xfrm>
              <a:off x="2921001" y="3140842"/>
              <a:ext cx="943421" cy="101984"/>
            </a:xfrm>
            <a:prstGeom prst="rightArrow">
              <a:avLst/>
            </a:prstGeom>
            <a:solidFill>
              <a:srgbClr val="A2B170">
                <a:lumMod val="50000"/>
              </a:srgbClr>
            </a:solidFill>
            <a:ln w="12700" cap="flat" cmpd="sng" algn="ctr">
              <a:no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4" name="Right Arrow 13"/>
            <p:cNvSpPr/>
            <p:nvPr/>
          </p:nvSpPr>
          <p:spPr>
            <a:xfrm rot="10800000">
              <a:off x="2920999" y="3237284"/>
              <a:ext cx="921123" cy="93047"/>
            </a:xfrm>
            <a:prstGeom prst="rightArrow">
              <a:avLst/>
            </a:prstGeom>
            <a:solidFill>
              <a:srgbClr val="A2B170">
                <a:lumMod val="50000"/>
              </a:srgbClr>
            </a:solidFill>
            <a:ln w="12700" cap="flat" cmpd="sng" algn="ctr">
              <a:no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5" name="Right Arrow 14"/>
            <p:cNvSpPr/>
            <p:nvPr/>
          </p:nvSpPr>
          <p:spPr>
            <a:xfrm>
              <a:off x="2921003" y="2819669"/>
              <a:ext cx="943419" cy="101984"/>
            </a:xfrm>
            <a:prstGeom prst="rightArrow">
              <a:avLst/>
            </a:prstGeom>
            <a:solidFill>
              <a:srgbClr val="A2B170">
                <a:lumMod val="50000"/>
              </a:srgbClr>
            </a:solidFill>
            <a:ln w="12700" cap="flat" cmpd="sng" algn="ctr">
              <a:no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6" name="TextBox 15"/>
            <p:cNvSpPr txBox="1"/>
            <p:nvPr/>
          </p:nvSpPr>
          <p:spPr>
            <a:xfrm>
              <a:off x="2937334" y="2607117"/>
              <a:ext cx="1007519" cy="253916"/>
            </a:xfrm>
            <a:prstGeom prst="rect">
              <a:avLst/>
            </a:prstGeom>
            <a:noFill/>
          </p:spPr>
          <p:txBody>
            <a:bodyPr wrap="square" rtlCol="0">
              <a:spAutoFit/>
            </a:bodyPr>
            <a:lstStyle/>
            <a:p>
              <a:pPr algn="ctr"/>
              <a:r>
                <a:rPr lang="en-US" sz="1000" b="1" dirty="0" smtClean="0">
                  <a:latin typeface="Courier New" panose="02070309020205020404" pitchFamily="49" charset="0"/>
                  <a:cs typeface="Courier New" panose="02070309020205020404" pitchFamily="49" charset="0"/>
                </a:rPr>
                <a:t>API Calls</a:t>
              </a:r>
              <a:endParaRPr lang="en-US" sz="1000" b="1" dirty="0">
                <a:latin typeface="Courier New" panose="02070309020205020404" pitchFamily="49" charset="0"/>
                <a:cs typeface="Courier New" panose="02070309020205020404" pitchFamily="49" charset="0"/>
              </a:endParaRPr>
            </a:p>
          </p:txBody>
        </p:sp>
        <p:sp>
          <p:nvSpPr>
            <p:cNvPr id="17" name="Right Arrow 16"/>
            <p:cNvSpPr/>
            <p:nvPr/>
          </p:nvSpPr>
          <p:spPr>
            <a:xfrm>
              <a:off x="2837542" y="2494458"/>
              <a:ext cx="1021442" cy="112659"/>
            </a:xfrm>
            <a:prstGeom prst="rightArrow">
              <a:avLst/>
            </a:prstGeom>
            <a:solidFill>
              <a:srgbClr val="C00000"/>
            </a:solidFill>
            <a:ln w="12700" cap="flat" cmpd="sng" algn="ctr">
              <a:no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8" name="Right Arrow 17"/>
            <p:cNvSpPr/>
            <p:nvPr/>
          </p:nvSpPr>
          <p:spPr>
            <a:xfrm rot="10800000">
              <a:off x="2837543" y="2378158"/>
              <a:ext cx="1004580" cy="116299"/>
            </a:xfrm>
            <a:prstGeom prst="rightArrow">
              <a:avLst/>
            </a:prstGeom>
            <a:solidFill>
              <a:srgbClr val="E4C402">
                <a:lumMod val="50000"/>
              </a:srgbClr>
            </a:solidFill>
            <a:ln w="12700" cap="flat" cmpd="sng" algn="ctr">
              <a:solidFill>
                <a:srgbClr val="BBC0AC">
                  <a:lumMod val="25000"/>
                </a:srgbClr>
              </a:solidFill>
              <a:prstDash val="solid"/>
            </a:ln>
            <a:effectLst/>
            <a:scene3d>
              <a:camera prst="obliqueTopRight"/>
              <a:lightRig rig="threePt" dir="tl"/>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19" name="TextBox 18"/>
            <p:cNvSpPr txBox="1"/>
            <p:nvPr/>
          </p:nvSpPr>
          <p:spPr>
            <a:xfrm>
              <a:off x="3028044" y="2140494"/>
              <a:ext cx="866696" cy="261610"/>
            </a:xfrm>
            <a:prstGeom prst="rect">
              <a:avLst/>
            </a:prstGeom>
            <a:noFill/>
          </p:spPr>
          <p:txBody>
            <a:bodyPr wrap="square" rtlCol="0">
              <a:spAutoFit/>
            </a:bodyPr>
            <a:lstStyle/>
            <a:p>
              <a:pPr algn="ctr"/>
              <a:r>
                <a:rPr lang="en-US" sz="1050" b="1" dirty="0" smtClean="0">
                  <a:latin typeface="Courier New" panose="02070309020205020404" pitchFamily="49" charset="0"/>
                  <a:cs typeface="Courier New" panose="02070309020205020404" pitchFamily="49" charset="0"/>
                </a:rPr>
                <a:t>Event A</a:t>
              </a:r>
              <a:endParaRPr lang="en-US" sz="1050" b="1" dirty="0">
                <a:latin typeface="Courier New" panose="02070309020205020404" pitchFamily="49" charset="0"/>
                <a:cs typeface="Courier New" panose="02070309020205020404" pitchFamily="49" charset="0"/>
              </a:endParaRPr>
            </a:p>
          </p:txBody>
        </p:sp>
        <p:sp>
          <p:nvSpPr>
            <p:cNvPr id="20" name="Right Arrow 19"/>
            <p:cNvSpPr/>
            <p:nvPr/>
          </p:nvSpPr>
          <p:spPr>
            <a:xfrm rot="10800000">
              <a:off x="5560776" y="3456214"/>
              <a:ext cx="1079510" cy="142547"/>
            </a:xfrm>
            <a:prstGeom prst="rightArrow">
              <a:avLst/>
            </a:prstGeom>
            <a:solidFill>
              <a:srgbClr val="7DC1EF"/>
            </a:solidFill>
            <a:ln w="25400" cap="flat" cmpd="sng" algn="ctr">
              <a:solidFill>
                <a:srgbClr val="7DC1E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entury Gothic"/>
                <a:ea typeface="+mn-ea"/>
                <a:cs typeface="+mn-cs"/>
              </a:endParaRPr>
            </a:p>
          </p:txBody>
        </p:sp>
        <p:sp>
          <p:nvSpPr>
            <p:cNvPr id="21" name="Cloud 20"/>
            <p:cNvSpPr/>
            <p:nvPr/>
          </p:nvSpPr>
          <p:spPr>
            <a:xfrm>
              <a:off x="6222999" y="1886857"/>
              <a:ext cx="2422071" cy="2050143"/>
            </a:xfrm>
            <a:prstGeom prst="cloud">
              <a:avLst/>
            </a:prstGeom>
            <a:solidFill>
              <a:srgbClr val="7DC1EF"/>
            </a:solidFill>
            <a:ln w="25400" cap="flat" cmpd="sng" algn="ctr">
              <a:solidFill>
                <a:srgbClr val="7DC1EF">
                  <a:shade val="50000"/>
                </a:srgbClr>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entury Gothic"/>
                  <a:ea typeface="+mn-ea"/>
                  <a:cs typeface="+mn-cs"/>
                </a:rPr>
                <a:t>[Environment]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entury Gothic"/>
                  <a:ea typeface="+mn-ea"/>
                  <a:cs typeface="+mn-cs"/>
                </a:rPr>
                <a:t>Timer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entury Gothic"/>
                  <a:ea typeface="+mn-ea"/>
                  <a:cs typeface="+mn-cs"/>
                </a:rPr>
                <a:t>GPS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Century Gothic"/>
                  <a:ea typeface="+mn-ea"/>
                  <a:cs typeface="+mn-cs"/>
                </a:rPr>
                <a:t>User</a:t>
              </a:r>
            </a:p>
          </p:txBody>
        </p:sp>
      </p:grpSp>
    </p:spTree>
    <p:extLst>
      <p:ext uri="{BB962C8B-B14F-4D97-AF65-F5344CB8AC3E}">
        <p14:creationId xmlns:p14="http://schemas.microsoft.com/office/powerpoint/2010/main" val="2355080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Pasket</a:t>
            </a:r>
            <a:endParaRPr lang="en-US" dirty="0"/>
          </a:p>
        </p:txBody>
      </p:sp>
      <p:sp>
        <p:nvSpPr>
          <p:cNvPr id="5" name="Rectangle 4"/>
          <p:cNvSpPr/>
          <p:nvPr/>
        </p:nvSpPr>
        <p:spPr>
          <a:xfrm>
            <a:off x="4254355" y="1928181"/>
            <a:ext cx="1510603" cy="1013179"/>
          </a:xfrm>
          <a:prstGeom prst="rect">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r>
              <a:rPr lang="en-US" sz="2000" dirty="0">
                <a:solidFill>
                  <a:schemeClr val="bg1"/>
                </a:solidFill>
                <a:latin typeface="Arial"/>
              </a:rPr>
              <a:t>Framework</a:t>
            </a:r>
          </a:p>
        </p:txBody>
      </p:sp>
      <p:sp>
        <p:nvSpPr>
          <p:cNvPr id="6" name="Rectangle 5"/>
          <p:cNvSpPr/>
          <p:nvPr/>
        </p:nvSpPr>
        <p:spPr>
          <a:xfrm>
            <a:off x="2490466" y="3417720"/>
            <a:ext cx="1504243" cy="10131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r>
              <a:rPr lang="en-US" sz="2000" dirty="0">
                <a:solidFill>
                  <a:srgbClr val="FFFFFF"/>
                </a:solidFill>
                <a:latin typeface="Arial"/>
              </a:rPr>
              <a:t>Tutorial</a:t>
            </a:r>
          </a:p>
          <a:p>
            <a:pPr algn="ctr" defTabSz="914400"/>
            <a:r>
              <a:rPr lang="en-US" sz="2000" dirty="0">
                <a:solidFill>
                  <a:srgbClr val="FFFFFF"/>
                </a:solidFill>
                <a:latin typeface="Arial"/>
              </a:rPr>
              <a:t>Program</a:t>
            </a:r>
          </a:p>
        </p:txBody>
      </p:sp>
      <p:sp>
        <p:nvSpPr>
          <p:cNvPr id="7" name="Rectangle 6"/>
          <p:cNvSpPr/>
          <p:nvPr/>
        </p:nvSpPr>
        <p:spPr>
          <a:xfrm>
            <a:off x="8372364" y="1928181"/>
            <a:ext cx="2261122" cy="1013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en-US" sz="2000" dirty="0">
                <a:solidFill>
                  <a:srgbClr val="000000"/>
                </a:solidFill>
                <a:latin typeface="Arial"/>
              </a:rPr>
              <a:t>API (classes, methods, types)</a:t>
            </a:r>
          </a:p>
        </p:txBody>
      </p:sp>
      <p:sp>
        <p:nvSpPr>
          <p:cNvPr id="8" name="Rectangle 7"/>
          <p:cNvSpPr/>
          <p:nvPr/>
        </p:nvSpPr>
        <p:spPr>
          <a:xfrm>
            <a:off x="9487665" y="3417719"/>
            <a:ext cx="1145821" cy="1013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a:solidFill>
                  <a:srgbClr val="FFFFFF"/>
                </a:solidFill>
                <a:latin typeface="Arial"/>
              </a:rPr>
              <a:t>Design Patterns</a:t>
            </a:r>
          </a:p>
        </p:txBody>
      </p:sp>
      <p:sp>
        <p:nvSpPr>
          <p:cNvPr id="9" name="Rectangle 8"/>
          <p:cNvSpPr/>
          <p:nvPr/>
        </p:nvSpPr>
        <p:spPr>
          <a:xfrm>
            <a:off x="6194287" y="3417719"/>
            <a:ext cx="1337733" cy="10131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r>
              <a:rPr lang="en-US" sz="2000" dirty="0">
                <a:solidFill>
                  <a:srgbClr val="000000"/>
                </a:solidFill>
                <a:latin typeface="Arial"/>
              </a:rPr>
              <a:t>Logs</a:t>
            </a:r>
          </a:p>
        </p:txBody>
      </p:sp>
      <p:sp>
        <p:nvSpPr>
          <p:cNvPr id="10" name="Rectangle 9"/>
          <p:cNvSpPr/>
          <p:nvPr/>
        </p:nvSpPr>
        <p:spPr>
          <a:xfrm>
            <a:off x="8372364" y="3417720"/>
            <a:ext cx="1115301" cy="1013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err="1">
                <a:solidFill>
                  <a:srgbClr val="FFFFFF"/>
                </a:solidFill>
                <a:latin typeface="Arial"/>
              </a:rPr>
              <a:t>Pasket</a:t>
            </a:r>
            <a:endParaRPr lang="en-US" sz="2000" dirty="0">
              <a:solidFill>
                <a:srgbClr val="FFFFFF"/>
              </a:solidFill>
              <a:latin typeface="Arial"/>
            </a:endParaRPr>
          </a:p>
        </p:txBody>
      </p:sp>
      <p:sp>
        <p:nvSpPr>
          <p:cNvPr id="11" name="Rectangle 10"/>
          <p:cNvSpPr/>
          <p:nvPr/>
        </p:nvSpPr>
        <p:spPr>
          <a:xfrm>
            <a:off x="4254355" y="5023631"/>
            <a:ext cx="1510603" cy="1013179"/>
          </a:xfrm>
          <a:prstGeom prst="rect">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r>
              <a:rPr lang="en-US" sz="2000" dirty="0">
                <a:solidFill>
                  <a:schemeClr val="bg1"/>
                </a:solidFill>
                <a:latin typeface="Arial"/>
              </a:rPr>
              <a:t>Framework Model</a:t>
            </a:r>
          </a:p>
        </p:txBody>
      </p:sp>
      <p:cxnSp>
        <p:nvCxnSpPr>
          <p:cNvPr id="12" name="Straight Arrow Connector 11"/>
          <p:cNvCxnSpPr>
            <a:stCxn id="5" idx="3"/>
            <a:endCxn id="7" idx="1"/>
          </p:cNvCxnSpPr>
          <p:nvPr/>
        </p:nvCxnSpPr>
        <p:spPr>
          <a:xfrm>
            <a:off x="5764958" y="2434771"/>
            <a:ext cx="2607406"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p:cNvCxnSpPr>
            <a:stCxn id="9" idx="3"/>
            <a:endCxn id="10" idx="1"/>
          </p:cNvCxnSpPr>
          <p:nvPr/>
        </p:nvCxnSpPr>
        <p:spPr>
          <a:xfrm>
            <a:off x="7532020" y="3924309"/>
            <a:ext cx="840344" cy="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stCxn id="7" idx="2"/>
          </p:cNvCxnSpPr>
          <p:nvPr/>
        </p:nvCxnSpPr>
        <p:spPr>
          <a:xfrm flipH="1">
            <a:off x="9487665" y="2941360"/>
            <a:ext cx="15260" cy="47635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p:cNvCxnSpPr>
            <a:stCxn id="10" idx="2"/>
            <a:endCxn id="11" idx="3"/>
          </p:cNvCxnSpPr>
          <p:nvPr/>
        </p:nvCxnSpPr>
        <p:spPr>
          <a:xfrm flipH="1">
            <a:off x="5764958" y="4430899"/>
            <a:ext cx="3165057" cy="109932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p:cNvCxnSpPr>
            <a:stCxn id="5" idx="3"/>
            <a:endCxn id="9" idx="0"/>
          </p:cNvCxnSpPr>
          <p:nvPr/>
        </p:nvCxnSpPr>
        <p:spPr>
          <a:xfrm>
            <a:off x="5764958" y="2434771"/>
            <a:ext cx="1098196" cy="98294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a:stCxn id="6" idx="0"/>
            <a:endCxn id="5" idx="1"/>
          </p:cNvCxnSpPr>
          <p:nvPr/>
        </p:nvCxnSpPr>
        <p:spPr>
          <a:xfrm flipV="1">
            <a:off x="3242588" y="2434771"/>
            <a:ext cx="1011767" cy="98294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a:stCxn id="6" idx="2"/>
            <a:endCxn id="11" idx="1"/>
          </p:cNvCxnSpPr>
          <p:nvPr/>
        </p:nvCxnSpPr>
        <p:spPr>
          <a:xfrm>
            <a:off x="3242588" y="4430899"/>
            <a:ext cx="1011767" cy="1099322"/>
          </a:xfrm>
          <a:prstGeom prst="straightConnector1">
            <a:avLst/>
          </a:prstGeom>
          <a:ln>
            <a:prstDash val="dash"/>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11" idx="3"/>
            <a:endCxn id="9" idx="2"/>
          </p:cNvCxnSpPr>
          <p:nvPr/>
        </p:nvCxnSpPr>
        <p:spPr>
          <a:xfrm flipV="1">
            <a:off x="5764958" y="4430898"/>
            <a:ext cx="1098196" cy="1099323"/>
          </a:xfrm>
          <a:prstGeom prst="straightConnector1">
            <a:avLst/>
          </a:prstGeom>
          <a:ln>
            <a:prstDash val="dash"/>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2041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promise of automation</a:t>
            </a:r>
          </a:p>
        </p:txBody>
      </p:sp>
      <p:pic>
        <p:nvPicPr>
          <p:cNvPr id="4" name="Picture 3"/>
          <p:cNvPicPr>
            <a:picLocks noChangeAspect="1"/>
          </p:cNvPicPr>
          <p:nvPr/>
        </p:nvPicPr>
        <p:blipFill rotWithShape="1">
          <a:blip r:embed="rId3"/>
          <a:srcRect b="30237"/>
          <a:stretch/>
        </p:blipFill>
        <p:spPr>
          <a:xfrm>
            <a:off x="2053640" y="2845784"/>
            <a:ext cx="8016480" cy="3908101"/>
          </a:xfrm>
          <a:prstGeom prst="rect">
            <a:avLst/>
          </a:prstGeom>
        </p:spPr>
      </p:pic>
      <p:sp>
        <p:nvSpPr>
          <p:cNvPr id="7" name="Freeform 6"/>
          <p:cNvSpPr/>
          <p:nvPr/>
        </p:nvSpPr>
        <p:spPr>
          <a:xfrm>
            <a:off x="2422478" y="5302160"/>
            <a:ext cx="3487004" cy="634620"/>
          </a:xfrm>
          <a:custGeom>
            <a:avLst/>
            <a:gdLst>
              <a:gd name="connsiteX0" fmla="*/ 2326942 w 3487004"/>
              <a:gd name="connsiteY0" fmla="*/ 0 h 634620"/>
              <a:gd name="connsiteX1" fmla="*/ 3487004 w 3487004"/>
              <a:gd name="connsiteY1" fmla="*/ 0 h 634620"/>
              <a:gd name="connsiteX2" fmla="*/ 3487004 w 3487004"/>
              <a:gd name="connsiteY2" fmla="*/ 423080 h 634620"/>
              <a:gd name="connsiteX3" fmla="*/ 3487003 w 3487004"/>
              <a:gd name="connsiteY3" fmla="*/ 423080 h 634620"/>
              <a:gd name="connsiteX4" fmla="*/ 3487003 w 3487004"/>
              <a:gd name="connsiteY4" fmla="*/ 634620 h 634620"/>
              <a:gd name="connsiteX5" fmla="*/ 0 w 3487004"/>
              <a:gd name="connsiteY5" fmla="*/ 634620 h 634620"/>
              <a:gd name="connsiteX6" fmla="*/ 0 w 3487004"/>
              <a:gd name="connsiteY6" fmla="*/ 211540 h 634620"/>
              <a:gd name="connsiteX7" fmla="*/ 2326942 w 3487004"/>
              <a:gd name="connsiteY7" fmla="*/ 211540 h 6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7004" h="634620">
                <a:moveTo>
                  <a:pt x="2326942" y="0"/>
                </a:moveTo>
                <a:lnTo>
                  <a:pt x="3487004" y="0"/>
                </a:lnTo>
                <a:lnTo>
                  <a:pt x="3487004" y="423080"/>
                </a:lnTo>
                <a:lnTo>
                  <a:pt x="3487003" y="423080"/>
                </a:lnTo>
                <a:lnTo>
                  <a:pt x="3487003" y="634620"/>
                </a:lnTo>
                <a:lnTo>
                  <a:pt x="0" y="634620"/>
                </a:lnTo>
                <a:lnTo>
                  <a:pt x="0" y="211540"/>
                </a:lnTo>
                <a:lnTo>
                  <a:pt x="2326942" y="211540"/>
                </a:lnTo>
                <a:close/>
              </a:path>
            </a:pathLst>
          </a:custGeom>
          <a:solidFill>
            <a:srgbClr val="FFD651">
              <a:alpha val="10196"/>
            </a:srgb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6" name="Group 5"/>
          <p:cNvGrpSpPr/>
          <p:nvPr/>
        </p:nvGrpSpPr>
        <p:grpSpPr>
          <a:xfrm>
            <a:off x="1459768" y="4513808"/>
            <a:ext cx="10204416" cy="2036515"/>
            <a:chOff x="638354" y="3668420"/>
            <a:chExt cx="10204416" cy="2036515"/>
          </a:xfrm>
        </p:grpSpPr>
        <p:pic>
          <p:nvPicPr>
            <p:cNvPr id="8" name="Picture 7"/>
            <p:cNvPicPr>
              <a:picLocks noChangeAspect="1"/>
            </p:cNvPicPr>
            <p:nvPr/>
          </p:nvPicPr>
          <p:blipFill rotWithShape="1">
            <a:blip r:embed="rId3"/>
            <a:srcRect l="3899" t="43851" r="51258" b="43817"/>
            <a:stretch/>
          </p:blipFill>
          <p:spPr>
            <a:xfrm>
              <a:off x="638354" y="3743864"/>
              <a:ext cx="10204416" cy="1961071"/>
            </a:xfrm>
            <a:prstGeom prst="rect">
              <a:avLst/>
            </a:prstGeom>
          </p:spPr>
        </p:pic>
        <p:sp>
          <p:nvSpPr>
            <p:cNvPr id="9" name="Freeform 8"/>
            <p:cNvSpPr/>
            <p:nvPr/>
          </p:nvSpPr>
          <p:spPr>
            <a:xfrm>
              <a:off x="897147" y="3668420"/>
              <a:ext cx="9851366" cy="1990507"/>
            </a:xfrm>
            <a:custGeom>
              <a:avLst/>
              <a:gdLst>
                <a:gd name="connsiteX0" fmla="*/ 2326942 w 3487004"/>
                <a:gd name="connsiteY0" fmla="*/ 0 h 634620"/>
                <a:gd name="connsiteX1" fmla="*/ 3487004 w 3487004"/>
                <a:gd name="connsiteY1" fmla="*/ 0 h 634620"/>
                <a:gd name="connsiteX2" fmla="*/ 3487004 w 3487004"/>
                <a:gd name="connsiteY2" fmla="*/ 423080 h 634620"/>
                <a:gd name="connsiteX3" fmla="*/ 3487003 w 3487004"/>
                <a:gd name="connsiteY3" fmla="*/ 423080 h 634620"/>
                <a:gd name="connsiteX4" fmla="*/ 3487003 w 3487004"/>
                <a:gd name="connsiteY4" fmla="*/ 634620 h 634620"/>
                <a:gd name="connsiteX5" fmla="*/ 0 w 3487004"/>
                <a:gd name="connsiteY5" fmla="*/ 634620 h 634620"/>
                <a:gd name="connsiteX6" fmla="*/ 0 w 3487004"/>
                <a:gd name="connsiteY6" fmla="*/ 211540 h 634620"/>
                <a:gd name="connsiteX7" fmla="*/ 2326942 w 3487004"/>
                <a:gd name="connsiteY7" fmla="*/ 211540 h 6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7004" h="634620">
                  <a:moveTo>
                    <a:pt x="2326942" y="0"/>
                  </a:moveTo>
                  <a:lnTo>
                    <a:pt x="3487004" y="0"/>
                  </a:lnTo>
                  <a:lnTo>
                    <a:pt x="3487004" y="423080"/>
                  </a:lnTo>
                  <a:lnTo>
                    <a:pt x="3487003" y="423080"/>
                  </a:lnTo>
                  <a:lnTo>
                    <a:pt x="3487003" y="634620"/>
                  </a:lnTo>
                  <a:lnTo>
                    <a:pt x="0" y="634620"/>
                  </a:lnTo>
                  <a:lnTo>
                    <a:pt x="0" y="211540"/>
                  </a:lnTo>
                  <a:lnTo>
                    <a:pt x="2326942" y="211540"/>
                  </a:lnTo>
                  <a:close/>
                </a:path>
              </a:pathLst>
            </a:custGeom>
            <a:solidFill>
              <a:srgbClr val="FFD651">
                <a:alpha val="10196"/>
              </a:srgb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30707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JPF w(/o) Synthesized Model</a:t>
            </a:r>
            <a:endParaRPr lang="en-US" dirty="0"/>
          </a:p>
        </p:txBody>
      </p:sp>
      <p:sp>
        <p:nvSpPr>
          <p:cNvPr id="3" name="Content Placeholder 2"/>
          <p:cNvSpPr>
            <a:spLocks noGrp="1"/>
          </p:cNvSpPr>
          <p:nvPr>
            <p:ph idx="1"/>
          </p:nvPr>
        </p:nvSpPr>
        <p:spPr>
          <a:xfrm>
            <a:off x="1981199" y="4472771"/>
            <a:ext cx="8288164" cy="2209162"/>
          </a:xfrm>
        </p:spPr>
        <p:txBody>
          <a:bodyPr>
            <a:normAutofit fontScale="92500"/>
          </a:bodyPr>
          <a:lstStyle/>
          <a:p>
            <a:r>
              <a:rPr lang="en-US" dirty="0"/>
              <a:t>JPF along with our synthesized model can run </a:t>
            </a:r>
            <a:r>
              <a:rPr lang="en-US" dirty="0" smtClean="0"/>
              <a:t>tutorials.</a:t>
            </a:r>
          </a:p>
          <a:p>
            <a:r>
              <a:rPr lang="en-US" dirty="0" smtClean="0"/>
              <a:t>JPF’s </a:t>
            </a:r>
            <a:r>
              <a:rPr lang="en-US" dirty="0"/>
              <a:t>own hand-written models are </a:t>
            </a:r>
            <a:r>
              <a:rPr lang="en-US" dirty="0" smtClean="0"/>
              <a:t>insufficient.</a:t>
            </a:r>
          </a:p>
          <a:p>
            <a:pPr lvl="1"/>
            <a:r>
              <a:rPr lang="en-US" dirty="0" smtClean="0"/>
              <a:t>lack of methods: </a:t>
            </a:r>
            <a:r>
              <a:rPr lang="en-US" dirty="0" err="1" smtClean="0">
                <a:latin typeface="Courier New"/>
                <a:cs typeface="Courier New"/>
              </a:rPr>
              <a:t>setVerticalTextPosition</a:t>
            </a:r>
            <a:r>
              <a:rPr lang="en-US" dirty="0" smtClean="0"/>
              <a:t>, etc.</a:t>
            </a:r>
            <a:endParaRPr lang="en-US" dirty="0"/>
          </a:p>
          <a:p>
            <a:r>
              <a:rPr lang="en-US" dirty="0" smtClean="0"/>
              <a:t>An automated process (via </a:t>
            </a:r>
            <a:r>
              <a:rPr lang="en-US" dirty="0" err="1" smtClean="0"/>
              <a:t>Pasket</a:t>
            </a:r>
            <a:r>
              <a:rPr lang="en-US" dirty="0" smtClean="0"/>
              <a:t>) can avoid simple but nonetheless frustrating problems, like missing methods.</a:t>
            </a:r>
            <a:endParaRPr lang="en-US" dirty="0"/>
          </a:p>
        </p:txBody>
      </p:sp>
      <p:pic>
        <p:nvPicPr>
          <p:cNvPr id="7" name="Picture 6"/>
          <p:cNvPicPr>
            <a:picLocks noChangeAspect="1"/>
          </p:cNvPicPr>
          <p:nvPr/>
        </p:nvPicPr>
        <p:blipFill>
          <a:blip r:embed="rId2"/>
          <a:stretch>
            <a:fillRect/>
          </a:stretch>
        </p:blipFill>
        <p:spPr>
          <a:xfrm>
            <a:off x="1793005" y="1695890"/>
            <a:ext cx="8638812" cy="2587920"/>
          </a:xfrm>
          <a:prstGeom prst="rect">
            <a:avLst/>
          </a:prstGeom>
        </p:spPr>
      </p:pic>
      <p:sp>
        <p:nvSpPr>
          <p:cNvPr id="8" name="Rectangle 7"/>
          <p:cNvSpPr/>
          <p:nvPr/>
        </p:nvSpPr>
        <p:spPr>
          <a:xfrm>
            <a:off x="1774864" y="1723505"/>
            <a:ext cx="4976891" cy="222747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0000"/>
              </a:solidFill>
              <a:latin typeface="Arial"/>
            </a:endParaRPr>
          </a:p>
        </p:txBody>
      </p:sp>
      <p:sp>
        <p:nvSpPr>
          <p:cNvPr id="9" name="Rectangle 8"/>
          <p:cNvSpPr/>
          <p:nvPr/>
        </p:nvSpPr>
        <p:spPr>
          <a:xfrm>
            <a:off x="6921801" y="1723505"/>
            <a:ext cx="3491874" cy="2227475"/>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000000"/>
              </a:solidFill>
              <a:latin typeface="Arial"/>
            </a:endParaRPr>
          </a:p>
        </p:txBody>
      </p:sp>
    </p:spTree>
    <p:extLst>
      <p:ext uri="{BB962C8B-B14F-4D97-AF65-F5344CB8AC3E}">
        <p14:creationId xmlns:p14="http://schemas.microsoft.com/office/powerpoint/2010/main" val="17285812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Automated Grading</a:t>
            </a:r>
            <a:endParaRPr lang="en-US" dirty="0"/>
          </a:p>
        </p:txBody>
      </p:sp>
      <p:sp>
        <p:nvSpPr>
          <p:cNvPr id="2" name="Slide Number Placeholder 1"/>
          <p:cNvSpPr>
            <a:spLocks noGrp="1"/>
          </p:cNvSpPr>
          <p:nvPr>
            <p:ph type="sldNum" sz="quarter" idx="12"/>
          </p:nvPr>
        </p:nvSpPr>
        <p:spPr/>
        <p:txBody>
          <a:bodyPr/>
          <a:lstStyle/>
          <a:p>
            <a:pPr>
              <a:defRPr/>
            </a:pPr>
            <a:fld id="{924D1435-4905-40F1-8D65-E580AB760BDD}" type="slidenum">
              <a:rPr lang="en-US" smtClean="0"/>
              <a:pPr>
                <a:defRPr/>
              </a:pPr>
              <a:t>41</a:t>
            </a:fld>
            <a:endParaRPr lang="en-US"/>
          </a:p>
        </p:txBody>
      </p:sp>
      <p:sp>
        <p:nvSpPr>
          <p:cNvPr id="5" name="TextBox 4"/>
          <p:cNvSpPr txBox="1"/>
          <p:nvPr/>
        </p:nvSpPr>
        <p:spPr>
          <a:xfrm>
            <a:off x="1600200" y="2133601"/>
            <a:ext cx="4480714" cy="2462213"/>
          </a:xfrm>
          <a:prstGeom prst="rect">
            <a:avLst/>
          </a:prstGeom>
          <a:solidFill>
            <a:schemeClr val="bg1">
              <a:lumMod val="95000"/>
            </a:schemeClr>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1400" dirty="0">
                <a:solidFill>
                  <a:schemeClr val="accent6">
                    <a:lumMod val="50000"/>
                  </a:schemeClr>
                </a:solidFill>
                <a:latin typeface="Courier New" pitchFamily="49" charset="0"/>
                <a:cs typeface="Courier New" pitchFamily="49" charset="0"/>
              </a:rPr>
              <a:t>public class </a:t>
            </a:r>
            <a:r>
              <a:rPr lang="en-US" sz="1400" dirty="0">
                <a:solidFill>
                  <a:schemeClr val="tx1"/>
                </a:solidFill>
                <a:latin typeface="Courier New" pitchFamily="49" charset="0"/>
                <a:cs typeface="Courier New" pitchFamily="49" charset="0"/>
              </a:rPr>
              <a:t>Program {</a:t>
            </a:r>
          </a:p>
          <a:p>
            <a:r>
              <a:rPr lang="en-US" sz="1400" dirty="0">
                <a:solidFill>
                  <a:schemeClr val="tx1"/>
                </a:solidFill>
                <a:latin typeface="Courier New" pitchFamily="49" charset="0"/>
                <a:cs typeface="Courier New" pitchFamily="49" charset="0"/>
              </a:rPr>
              <a:t>  </a:t>
            </a:r>
            <a:r>
              <a:rPr lang="en-US" sz="1400" dirty="0">
                <a:solidFill>
                  <a:schemeClr val="accent6">
                    <a:lumMod val="50000"/>
                  </a:schemeClr>
                </a:solidFill>
                <a:latin typeface="Courier New" pitchFamily="49" charset="0"/>
                <a:cs typeface="Courier New" pitchFamily="49" charset="0"/>
              </a:rPr>
              <a:t>public static </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 Reverse(</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 a){ </a:t>
            </a:r>
          </a:p>
          <a:p>
            <a:r>
              <a:rPr lang="en-US" sz="1400" dirty="0">
                <a:solidFill>
                  <a:schemeClr val="tx1"/>
                </a:solidFill>
                <a:latin typeface="Courier New" pitchFamily="49" charset="0"/>
                <a:cs typeface="Courier New" pitchFamily="49" charset="0"/>
              </a:rPr>
              <a:t>    </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 b = a;</a:t>
            </a:r>
          </a:p>
          <a:p>
            <a:r>
              <a:rPr lang="en-US" sz="1400" dirty="0">
                <a:solidFill>
                  <a:schemeClr val="tx1"/>
                </a:solidFill>
                <a:latin typeface="Courier New" pitchFamily="49" charset="0"/>
                <a:cs typeface="Courier New" pitchFamily="49" charset="0"/>
              </a:rPr>
              <a:t>    </a:t>
            </a:r>
            <a:r>
              <a:rPr lang="en-US" sz="1400" dirty="0">
                <a:solidFill>
                  <a:schemeClr val="accent6">
                    <a:lumMod val="50000"/>
                  </a:schemeClr>
                </a:solidFill>
                <a:latin typeface="Courier New" pitchFamily="49" charset="0"/>
                <a:cs typeface="Courier New" pitchFamily="49" charset="0"/>
              </a:rPr>
              <a:t>for </a:t>
            </a:r>
            <a:r>
              <a:rPr lang="en-US" sz="1400" dirty="0">
                <a:solidFill>
                  <a:schemeClr val="tx1"/>
                </a:solidFill>
                <a:latin typeface="Courier New" pitchFamily="49" charset="0"/>
                <a:cs typeface="Courier New" pitchFamily="49" charset="0"/>
              </a:rPr>
              <a:t>(</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accent6">
                    <a:lumMod val="50000"/>
                  </a:schemeClr>
                </a:solidFill>
                <a:latin typeface="Courier New" pitchFamily="49" charset="0"/>
                <a:cs typeface="Courier New" pitchFamily="49" charset="0"/>
              </a:rPr>
              <a:t> </a:t>
            </a:r>
            <a:r>
              <a:rPr lang="en-US" sz="1400" dirty="0">
                <a:solidFill>
                  <a:schemeClr val="tx1"/>
                </a:solidFill>
                <a:latin typeface="Courier New" pitchFamily="49" charset="0"/>
                <a:cs typeface="Courier New" pitchFamily="49" charset="0"/>
              </a:rPr>
              <a:t>i=1; i&lt;</a:t>
            </a:r>
            <a:r>
              <a:rPr lang="en-US" sz="1400" dirty="0" err="1">
                <a:solidFill>
                  <a:schemeClr val="tx1"/>
                </a:solidFill>
                <a:latin typeface="Courier New" pitchFamily="49" charset="0"/>
                <a:cs typeface="Courier New" pitchFamily="49" charset="0"/>
              </a:rPr>
              <a:t>b.Length</a:t>
            </a:r>
            <a:r>
              <a:rPr lang="en-US" sz="1400" dirty="0">
                <a:solidFill>
                  <a:schemeClr val="tx1"/>
                </a:solidFill>
                <a:latin typeface="Courier New" pitchFamily="49" charset="0"/>
                <a:cs typeface="Courier New" pitchFamily="49" charset="0"/>
              </a:rPr>
              <a:t>/2; i++){</a:t>
            </a:r>
          </a:p>
          <a:p>
            <a:r>
              <a:rPr lang="en-US" sz="1400" dirty="0">
                <a:solidFill>
                  <a:schemeClr val="tx1"/>
                </a:solidFill>
                <a:latin typeface="Courier New" pitchFamily="49" charset="0"/>
                <a:cs typeface="Courier New" pitchFamily="49" charset="0"/>
              </a:rPr>
              <a:t>      </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accent6">
                    <a:lumMod val="50000"/>
                  </a:schemeClr>
                </a:solidFill>
                <a:latin typeface="Courier New" pitchFamily="49" charset="0"/>
                <a:cs typeface="Courier New" pitchFamily="49" charset="0"/>
              </a:rPr>
              <a:t> </a:t>
            </a:r>
            <a:r>
              <a:rPr lang="en-US" sz="1400" dirty="0">
                <a:solidFill>
                  <a:schemeClr val="tx1"/>
                </a:solidFill>
                <a:latin typeface="Courier New" pitchFamily="49" charset="0"/>
                <a:cs typeface="Courier New" pitchFamily="49" charset="0"/>
              </a:rPr>
              <a:t>temp = b[i];</a:t>
            </a:r>
          </a:p>
          <a:p>
            <a:r>
              <a:rPr lang="en-US" sz="1400" dirty="0">
                <a:solidFill>
                  <a:schemeClr val="tx1"/>
                </a:solidFill>
                <a:latin typeface="Courier New" pitchFamily="49" charset="0"/>
                <a:cs typeface="Courier New" pitchFamily="49" charset="0"/>
              </a:rPr>
              <a:t>      b[i] = b[b.Length-1-i];</a:t>
            </a:r>
          </a:p>
          <a:p>
            <a:r>
              <a:rPr lang="en-US" sz="1400" dirty="0">
                <a:solidFill>
                  <a:schemeClr val="tx1"/>
                </a:solidFill>
                <a:latin typeface="Courier New" pitchFamily="49" charset="0"/>
                <a:cs typeface="Courier New" pitchFamily="49" charset="0"/>
              </a:rPr>
              <a:t>      b[b.Length-1-i] = temp;</a:t>
            </a:r>
          </a:p>
          <a:p>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    </a:t>
            </a:r>
            <a:r>
              <a:rPr lang="en-US" sz="1400" dirty="0">
                <a:solidFill>
                  <a:schemeClr val="accent6">
                    <a:lumMod val="50000"/>
                  </a:schemeClr>
                </a:solidFill>
                <a:latin typeface="Courier New" pitchFamily="49" charset="0"/>
                <a:cs typeface="Courier New" pitchFamily="49" charset="0"/>
              </a:rPr>
              <a:t>return </a:t>
            </a:r>
            <a:r>
              <a:rPr lang="en-US" sz="1400" dirty="0">
                <a:solidFill>
                  <a:schemeClr val="tx1"/>
                </a:solidFill>
                <a:latin typeface="Courier New" pitchFamily="49" charset="0"/>
                <a:cs typeface="Courier New" pitchFamily="49" charset="0"/>
              </a:rPr>
              <a:t>b;</a:t>
            </a:r>
          </a:p>
          <a:p>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a:t>
            </a:r>
          </a:p>
        </p:txBody>
      </p:sp>
      <p:grpSp>
        <p:nvGrpSpPr>
          <p:cNvPr id="10" name="Group 9"/>
          <p:cNvGrpSpPr/>
          <p:nvPr/>
        </p:nvGrpSpPr>
        <p:grpSpPr>
          <a:xfrm rot="21433364">
            <a:off x="3208974" y="2176183"/>
            <a:ext cx="5409791" cy="715577"/>
            <a:chOff x="2003747" y="2469823"/>
            <a:chExt cx="5409791" cy="715577"/>
          </a:xfrm>
        </p:grpSpPr>
        <p:sp>
          <p:nvSpPr>
            <p:cNvPr id="6" name="TextBox 5"/>
            <p:cNvSpPr txBox="1"/>
            <p:nvPr/>
          </p:nvSpPr>
          <p:spPr>
            <a:xfrm>
              <a:off x="5262885" y="2469823"/>
              <a:ext cx="2150653" cy="369332"/>
            </a:xfrm>
            <a:prstGeom prst="rect">
              <a:avLst/>
            </a:prstGeom>
            <a:noFill/>
          </p:spPr>
          <p:txBody>
            <a:bodyPr wrap="none" rtlCol="0">
              <a:spAutoFit/>
            </a:bodyPr>
            <a:lstStyle/>
            <a:p>
              <a:r>
                <a:rPr lang="en-US" dirty="0">
                  <a:solidFill>
                    <a:srgbClr val="C00000"/>
                  </a:solidFill>
                </a:rPr>
                <a:t>This should be a zero</a:t>
              </a: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2003747" y="2927640"/>
                <a:ext cx="263880" cy="257760"/>
              </p14:xfrm>
            </p:contentPart>
          </mc:Choice>
          <mc:Fallback xmlns="">
            <p:pic>
              <p:nvPicPr>
                <p:cNvPr id="7" name="Ink 6"/>
                <p:cNvPicPr/>
                <p:nvPr/>
              </p:nvPicPr>
              <p:blipFill>
                <a:blip r:embed="rId3" cstate="print"/>
                <a:stretch>
                  <a:fillRect/>
                </a:stretch>
              </p:blipFill>
              <p:spPr>
                <a:xfrm>
                  <a:off x="1994027" y="2916825"/>
                  <a:ext cx="284040" cy="27830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2297147" y="2597160"/>
                <a:ext cx="2821680" cy="382320"/>
              </p14:xfrm>
            </p:contentPart>
          </mc:Choice>
          <mc:Fallback xmlns="">
            <p:pic>
              <p:nvPicPr>
                <p:cNvPr id="8" name="Ink 7"/>
                <p:cNvPicPr/>
                <p:nvPr/>
              </p:nvPicPr>
              <p:blipFill>
                <a:blip r:embed="rId6" cstate="print"/>
                <a:stretch>
                  <a:fillRect/>
                </a:stretch>
              </p:blipFill>
              <p:spPr>
                <a:xfrm>
                  <a:off x="2293547" y="2594998"/>
                  <a:ext cx="2827440" cy="3906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2283107" y="2883360"/>
                <a:ext cx="170280" cy="145080"/>
              </p14:xfrm>
            </p:contentPart>
          </mc:Choice>
          <mc:Fallback xmlns="">
            <p:pic>
              <p:nvPicPr>
                <p:cNvPr id="9" name="Ink 8"/>
                <p:cNvPicPr/>
                <p:nvPr/>
              </p:nvPicPr>
              <p:blipFill>
                <a:blip r:embed="rId8" cstate="print"/>
                <a:stretch>
                  <a:fillRect/>
                </a:stretch>
              </p:blipFill>
              <p:spPr>
                <a:xfrm>
                  <a:off x="2274467" y="2876880"/>
                  <a:ext cx="187560" cy="160200"/>
                </a:xfrm>
                <a:prstGeom prst="rect">
                  <a:avLst/>
                </a:prstGeom>
              </p:spPr>
            </p:pic>
          </mc:Fallback>
        </mc:AlternateContent>
      </p:grpSp>
      <p:sp>
        <p:nvSpPr>
          <p:cNvPr id="11" name="TextBox 10"/>
          <p:cNvSpPr txBox="1"/>
          <p:nvPr/>
        </p:nvSpPr>
        <p:spPr>
          <a:xfrm>
            <a:off x="6172201" y="2456796"/>
            <a:ext cx="4373313" cy="4401205"/>
          </a:xfrm>
          <a:prstGeom prst="rect">
            <a:avLst/>
          </a:prstGeom>
          <a:solidFill>
            <a:schemeClr val="bg1">
              <a:lumMod val="95000"/>
            </a:schemeClr>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1400" dirty="0">
                <a:solidFill>
                  <a:schemeClr val="accent6">
                    <a:lumMod val="50000"/>
                  </a:schemeClr>
                </a:solidFill>
                <a:latin typeface="Courier New" pitchFamily="49" charset="0"/>
                <a:cs typeface="Courier New" pitchFamily="49" charset="0"/>
              </a:rPr>
              <a:t>public class</a:t>
            </a:r>
            <a:r>
              <a:rPr lang="en-US" sz="1400" dirty="0">
                <a:solidFill>
                  <a:schemeClr val="tx1"/>
                </a:solidFill>
                <a:latin typeface="Courier New" pitchFamily="49" charset="0"/>
                <a:cs typeface="Courier New" pitchFamily="49" charset="0"/>
              </a:rPr>
              <a:t> Program {</a:t>
            </a:r>
          </a:p>
          <a:p>
            <a:r>
              <a:rPr lang="en-US" sz="1400" dirty="0">
                <a:solidFill>
                  <a:schemeClr val="tx1"/>
                </a:solidFill>
                <a:latin typeface="Courier New" pitchFamily="49" charset="0"/>
                <a:cs typeface="Courier New" pitchFamily="49" charset="0"/>
              </a:rPr>
              <a:t>  </a:t>
            </a:r>
            <a:r>
              <a:rPr lang="en-US" sz="1400" dirty="0">
                <a:solidFill>
                  <a:schemeClr val="accent6">
                    <a:lumMod val="50000"/>
                  </a:schemeClr>
                </a:solidFill>
                <a:latin typeface="Courier New" pitchFamily="49" charset="0"/>
                <a:cs typeface="Courier New" pitchFamily="49" charset="0"/>
              </a:rPr>
              <a:t>public static </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 Puzzle(</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 b) {</a:t>
            </a:r>
          </a:p>
          <a:p>
            <a:r>
              <a:rPr lang="en-US" sz="1400" dirty="0">
                <a:solidFill>
                  <a:schemeClr val="tx1"/>
                </a:solidFill>
                <a:latin typeface="Courier New" pitchFamily="49" charset="0"/>
                <a:cs typeface="Courier New" pitchFamily="49" charset="0"/>
              </a:rPr>
              <a:t>    </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 front, back, temp;</a:t>
            </a:r>
          </a:p>
          <a:p>
            <a:r>
              <a:rPr lang="en-US" sz="1400" dirty="0">
                <a:solidFill>
                  <a:schemeClr val="tx1"/>
                </a:solidFill>
                <a:latin typeface="Courier New" pitchFamily="49" charset="0"/>
                <a:cs typeface="Courier New" pitchFamily="49" charset="0"/>
              </a:rPr>
              <a:t>    </a:t>
            </a:r>
            <a:r>
              <a:rPr lang="en-US" sz="1400" dirty="0" err="1">
                <a:solidFill>
                  <a:schemeClr val="accent6">
                    <a:lumMod val="50000"/>
                  </a:schemeClr>
                </a:solidFill>
                <a:latin typeface="Courier New" pitchFamily="49" charset="0"/>
                <a:cs typeface="Courier New" pitchFamily="49" charset="0"/>
              </a:rPr>
              <a:t>int</a:t>
            </a:r>
            <a:r>
              <a:rPr lang="en-US" sz="1400" dirty="0">
                <a:solidFill>
                  <a:schemeClr val="tx1"/>
                </a:solidFill>
                <a:latin typeface="Courier New" pitchFamily="49" charset="0"/>
                <a:cs typeface="Courier New" pitchFamily="49" charset="0"/>
              </a:rPr>
              <a:t>[]a = b;</a:t>
            </a:r>
          </a:p>
          <a:p>
            <a:r>
              <a:rPr lang="en-US" sz="1400" dirty="0">
                <a:solidFill>
                  <a:schemeClr val="tx1"/>
                </a:solidFill>
                <a:latin typeface="Courier New" pitchFamily="49" charset="0"/>
                <a:cs typeface="Courier New" pitchFamily="49" charset="0"/>
              </a:rPr>
              <a:t>    front = 0;</a:t>
            </a:r>
          </a:p>
          <a:p>
            <a:r>
              <a:rPr lang="en-US" sz="1400" dirty="0">
                <a:solidFill>
                  <a:schemeClr val="tx1"/>
                </a:solidFill>
                <a:latin typeface="Courier New" pitchFamily="49" charset="0"/>
                <a:cs typeface="Courier New" pitchFamily="49" charset="0"/>
              </a:rPr>
              <a:t>    back = a.Length-1;</a:t>
            </a:r>
          </a:p>
          <a:p>
            <a:r>
              <a:rPr lang="en-US" sz="1400" dirty="0">
                <a:solidFill>
                  <a:schemeClr val="tx1"/>
                </a:solidFill>
                <a:latin typeface="Courier New" pitchFamily="49" charset="0"/>
                <a:cs typeface="Courier New" pitchFamily="49" charset="0"/>
              </a:rPr>
              <a:t>    temp = a[back];</a:t>
            </a:r>
          </a:p>
          <a:p>
            <a:endParaRPr lang="en-US" sz="1400" dirty="0">
              <a:solidFill>
                <a:schemeClr val="tx1"/>
              </a:solidFill>
              <a:latin typeface="Courier New" pitchFamily="49" charset="0"/>
              <a:cs typeface="Courier New" pitchFamily="49" charset="0"/>
            </a:endParaRPr>
          </a:p>
          <a:p>
            <a:r>
              <a:rPr lang="en-US" sz="1400" dirty="0">
                <a:solidFill>
                  <a:schemeClr val="tx1"/>
                </a:solidFill>
                <a:latin typeface="Courier New" pitchFamily="49" charset="0"/>
                <a:cs typeface="Courier New" pitchFamily="49" charset="0"/>
              </a:rPr>
              <a:t>    </a:t>
            </a:r>
            <a:r>
              <a:rPr lang="en-US" sz="1400" dirty="0">
                <a:solidFill>
                  <a:schemeClr val="accent6">
                    <a:lumMod val="50000"/>
                  </a:schemeClr>
                </a:solidFill>
                <a:latin typeface="Courier New" pitchFamily="49" charset="0"/>
                <a:cs typeface="Courier New" pitchFamily="49" charset="0"/>
              </a:rPr>
              <a:t>while </a:t>
            </a:r>
            <a:r>
              <a:rPr lang="en-US" sz="1400" dirty="0">
                <a:solidFill>
                  <a:schemeClr val="tx1"/>
                </a:solidFill>
                <a:latin typeface="Courier New" pitchFamily="49" charset="0"/>
                <a:cs typeface="Courier New" pitchFamily="49" charset="0"/>
              </a:rPr>
              <a:t>(front &gt; back)</a:t>
            </a:r>
          </a:p>
          <a:p>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      a[back] = a[front];</a:t>
            </a:r>
          </a:p>
          <a:p>
            <a:r>
              <a:rPr lang="en-US" sz="1400" dirty="0">
                <a:solidFill>
                  <a:schemeClr val="tx1"/>
                </a:solidFill>
                <a:latin typeface="Courier New" pitchFamily="49" charset="0"/>
                <a:cs typeface="Courier New" pitchFamily="49" charset="0"/>
              </a:rPr>
              <a:t>      a[front] = temp;</a:t>
            </a:r>
          </a:p>
          <a:p>
            <a:r>
              <a:rPr lang="en-US" sz="1400" dirty="0">
                <a:solidFill>
                  <a:schemeClr val="tx1"/>
                </a:solidFill>
                <a:latin typeface="Courier New" pitchFamily="49" charset="0"/>
                <a:cs typeface="Courier New" pitchFamily="49" charset="0"/>
              </a:rPr>
              <a:t>      ++back;</a:t>
            </a:r>
          </a:p>
          <a:p>
            <a:r>
              <a:rPr lang="en-US" sz="1400" dirty="0">
                <a:solidFill>
                  <a:schemeClr val="tx1"/>
                </a:solidFill>
                <a:latin typeface="Courier New" pitchFamily="49" charset="0"/>
                <a:cs typeface="Courier New" pitchFamily="49" charset="0"/>
              </a:rPr>
              <a:t>      ++front;</a:t>
            </a:r>
          </a:p>
          <a:p>
            <a:r>
              <a:rPr lang="en-US" sz="1400" dirty="0">
                <a:solidFill>
                  <a:schemeClr val="tx1"/>
                </a:solidFill>
                <a:latin typeface="Courier New" pitchFamily="49" charset="0"/>
                <a:cs typeface="Courier New" pitchFamily="49" charset="0"/>
              </a:rPr>
              <a:t>      temp = a[back];</a:t>
            </a:r>
          </a:p>
          <a:p>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    </a:t>
            </a:r>
            <a:r>
              <a:rPr lang="en-US" sz="1400" dirty="0">
                <a:solidFill>
                  <a:schemeClr val="accent6">
                    <a:lumMod val="50000"/>
                  </a:schemeClr>
                </a:solidFill>
                <a:latin typeface="Courier New" pitchFamily="49" charset="0"/>
                <a:cs typeface="Courier New" pitchFamily="49" charset="0"/>
              </a:rPr>
              <a:t>return</a:t>
            </a:r>
            <a:r>
              <a:rPr lang="en-US" sz="1400" dirty="0">
                <a:solidFill>
                  <a:schemeClr val="tx1"/>
                </a:solidFill>
                <a:latin typeface="Courier New" pitchFamily="49" charset="0"/>
                <a:cs typeface="Courier New" pitchFamily="49" charset="0"/>
              </a:rPr>
              <a:t> a;</a:t>
            </a:r>
          </a:p>
          <a:p>
            <a:r>
              <a:rPr lang="en-US" sz="1400" dirty="0">
                <a:solidFill>
                  <a:schemeClr val="tx1"/>
                </a:solidFill>
                <a:latin typeface="Courier New" pitchFamily="49" charset="0"/>
                <a:cs typeface="Courier New" pitchFamily="49" charset="0"/>
              </a:rPr>
              <a:t>  }</a:t>
            </a:r>
          </a:p>
          <a:p>
            <a:r>
              <a:rPr lang="en-US" sz="1400" dirty="0">
                <a:solidFill>
                  <a:schemeClr val="tx1"/>
                </a:solidFill>
                <a:latin typeface="Courier New" pitchFamily="49" charset="0"/>
                <a:cs typeface="Courier New" pitchFamily="49" charset="0"/>
              </a:rPr>
              <a:t>}</a:t>
            </a:r>
          </a:p>
        </p:txBody>
      </p:sp>
      <p:grpSp>
        <p:nvGrpSpPr>
          <p:cNvPr id="22" name="Group 21"/>
          <p:cNvGrpSpPr/>
          <p:nvPr/>
        </p:nvGrpSpPr>
        <p:grpSpPr>
          <a:xfrm>
            <a:off x="1590133" y="5048401"/>
            <a:ext cx="5574695" cy="860041"/>
            <a:chOff x="66132" y="5048400"/>
            <a:chExt cx="5574695" cy="860041"/>
          </a:xfrm>
        </p:grpSpPr>
        <p:sp>
          <p:nvSpPr>
            <p:cNvPr id="13" name="TextBox 12"/>
            <p:cNvSpPr txBox="1"/>
            <p:nvPr/>
          </p:nvSpPr>
          <p:spPr>
            <a:xfrm>
              <a:off x="66132" y="5539109"/>
              <a:ext cx="2996141" cy="369332"/>
            </a:xfrm>
            <a:prstGeom prst="rect">
              <a:avLst/>
            </a:prstGeom>
            <a:noFill/>
          </p:spPr>
          <p:txBody>
            <a:bodyPr wrap="none" rtlCol="0">
              <a:spAutoFit/>
            </a:bodyPr>
            <a:lstStyle/>
            <a:p>
              <a:r>
                <a:rPr lang="en-US" dirty="0">
                  <a:solidFill>
                    <a:srgbClr val="C00000"/>
                  </a:solidFill>
                </a:rPr>
                <a:t>This should be -- instead of ++</a:t>
              </a:r>
            </a:p>
          </p:txBody>
        </p:sp>
        <mc:AlternateContent xmlns:mc="http://schemas.openxmlformats.org/markup-compatibility/2006" xmlns:p14="http://schemas.microsoft.com/office/powerpoint/2010/main">
          <mc:Choice Requires="p14">
            <p:contentPart p14:bwMode="auto" r:id="rId9">
              <p14:nvContentPartPr>
                <p14:cNvPr id="15" name="Ink 14"/>
                <p14:cNvContentPartPr/>
                <p14:nvPr/>
              </p14:nvContentPartPr>
              <p14:xfrm>
                <a:off x="5339867" y="5048400"/>
                <a:ext cx="300960" cy="221400"/>
              </p14:xfrm>
            </p:contentPart>
          </mc:Choice>
          <mc:Fallback xmlns="">
            <p:pic>
              <p:nvPicPr>
                <p:cNvPr id="15" name="Ink 14"/>
                <p:cNvPicPr/>
                <p:nvPr/>
              </p:nvPicPr>
              <p:blipFill>
                <a:blip r:embed="rId10" cstate="print"/>
                <a:stretch>
                  <a:fillRect/>
                </a:stretch>
              </p:blipFill>
              <p:spPr>
                <a:xfrm>
                  <a:off x="5332307" y="5039040"/>
                  <a:ext cx="3171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p14:cNvContentPartPr/>
                <p14:nvPr/>
              </p14:nvContentPartPr>
              <p14:xfrm>
                <a:off x="3915347" y="5179080"/>
                <a:ext cx="1393200" cy="586440"/>
              </p14:xfrm>
            </p:contentPart>
          </mc:Choice>
          <mc:Fallback xmlns="">
            <p:pic>
              <p:nvPicPr>
                <p:cNvPr id="16" name="Ink 15"/>
                <p:cNvPicPr/>
                <p:nvPr/>
              </p:nvPicPr>
              <p:blipFill>
                <a:blip r:embed="rId12" cstate="print"/>
                <a:stretch>
                  <a:fillRect/>
                </a:stretch>
              </p:blipFill>
              <p:spPr>
                <a:xfrm>
                  <a:off x="3910307" y="5170440"/>
                  <a:ext cx="1407240" cy="600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p14:cNvContentPartPr/>
                <p14:nvPr/>
              </p14:nvContentPartPr>
              <p14:xfrm>
                <a:off x="5240507" y="5122200"/>
                <a:ext cx="90720" cy="197280"/>
              </p14:xfrm>
            </p:contentPart>
          </mc:Choice>
          <mc:Fallback xmlns="">
            <p:pic>
              <p:nvPicPr>
                <p:cNvPr id="17" name="Ink 16"/>
                <p:cNvPicPr/>
                <p:nvPr/>
              </p:nvPicPr>
              <p:blipFill>
                <a:blip r:embed="rId14" cstate="print"/>
                <a:stretch>
                  <a:fillRect/>
                </a:stretch>
              </p:blipFill>
              <p:spPr>
                <a:xfrm>
                  <a:off x="5234747" y="5115720"/>
                  <a:ext cx="105120" cy="208440"/>
                </a:xfrm>
                <a:prstGeom prst="rect">
                  <a:avLst/>
                </a:prstGeom>
              </p:spPr>
            </p:pic>
          </mc:Fallback>
        </mc:AlternateContent>
      </p:grpSp>
      <p:grpSp>
        <p:nvGrpSpPr>
          <p:cNvPr id="21" name="Group 20"/>
          <p:cNvGrpSpPr/>
          <p:nvPr/>
        </p:nvGrpSpPr>
        <p:grpSpPr>
          <a:xfrm>
            <a:off x="3122603" y="4205281"/>
            <a:ext cx="5106024" cy="940853"/>
            <a:chOff x="1598603" y="4205280"/>
            <a:chExt cx="5106024" cy="940853"/>
          </a:xfrm>
        </p:grpSpPr>
        <p:sp>
          <p:nvSpPr>
            <p:cNvPr id="12" name="TextBox 11"/>
            <p:cNvSpPr txBox="1"/>
            <p:nvPr/>
          </p:nvSpPr>
          <p:spPr>
            <a:xfrm>
              <a:off x="1598603" y="4776801"/>
              <a:ext cx="1866217" cy="369332"/>
            </a:xfrm>
            <a:prstGeom prst="rect">
              <a:avLst/>
            </a:prstGeom>
            <a:noFill/>
          </p:spPr>
          <p:txBody>
            <a:bodyPr wrap="none" rtlCol="0">
              <a:spAutoFit/>
            </a:bodyPr>
            <a:lstStyle/>
            <a:p>
              <a:r>
                <a:rPr lang="en-US" dirty="0">
                  <a:solidFill>
                    <a:srgbClr val="C00000"/>
                  </a:solidFill>
                </a:rPr>
                <a:t>This should be a &lt;</a:t>
              </a:r>
            </a:p>
          </p:txBody>
        </p:sp>
        <p:grpSp>
          <p:nvGrpSpPr>
            <p:cNvPr id="20" name="Group 19"/>
            <p:cNvGrpSpPr/>
            <p:nvPr/>
          </p:nvGrpSpPr>
          <p:grpSpPr>
            <a:xfrm>
              <a:off x="3918227" y="4205280"/>
              <a:ext cx="2786400" cy="796680"/>
              <a:chOff x="3918227" y="4205280"/>
              <a:chExt cx="2786400" cy="796680"/>
            </a:xfrm>
          </p:grpSpPr>
          <mc:AlternateContent xmlns:mc="http://schemas.openxmlformats.org/markup-compatibility/2006" xmlns:p14="http://schemas.microsoft.com/office/powerpoint/2010/main">
            <mc:Choice Requires="p14">
              <p:contentPart p14:bwMode="auto" r:id="rId15">
                <p14:nvContentPartPr>
                  <p14:cNvPr id="14" name="Ink 13"/>
                  <p14:cNvContentPartPr/>
                  <p14:nvPr/>
                </p14:nvContentPartPr>
                <p14:xfrm>
                  <a:off x="6491507" y="4205280"/>
                  <a:ext cx="213120" cy="266040"/>
                </p14:xfrm>
              </p:contentPart>
            </mc:Choice>
            <mc:Fallback xmlns="">
              <p:pic>
                <p:nvPicPr>
                  <p:cNvPr id="14" name="Ink 13"/>
                  <p:cNvPicPr/>
                  <p:nvPr/>
                </p:nvPicPr>
                <p:blipFill>
                  <a:blip r:embed="rId16" cstate="print"/>
                  <a:stretch>
                    <a:fillRect/>
                  </a:stretch>
                </p:blipFill>
                <p:spPr>
                  <a:xfrm>
                    <a:off x="6482507" y="4198440"/>
                    <a:ext cx="2322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p14:cNvContentPartPr/>
                  <p14:nvPr/>
                </p14:nvContentPartPr>
                <p14:xfrm>
                  <a:off x="3918227" y="4417680"/>
                  <a:ext cx="2530440" cy="584280"/>
                </p14:xfrm>
              </p:contentPart>
            </mc:Choice>
            <mc:Fallback xmlns="">
              <p:pic>
                <p:nvPicPr>
                  <p:cNvPr id="18" name="Ink 17"/>
                  <p:cNvPicPr/>
                  <p:nvPr/>
                </p:nvPicPr>
                <p:blipFill>
                  <a:blip r:embed="rId18" cstate="print"/>
                  <a:stretch>
                    <a:fillRect/>
                  </a:stretch>
                </p:blipFill>
                <p:spPr>
                  <a:xfrm>
                    <a:off x="3914987" y="4407600"/>
                    <a:ext cx="2542320" cy="597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p14:cNvContentPartPr/>
                  <p14:nvPr/>
                </p14:nvContentPartPr>
                <p14:xfrm>
                  <a:off x="6420587" y="4368000"/>
                  <a:ext cx="84600" cy="174240"/>
                </p14:xfrm>
              </p:contentPart>
            </mc:Choice>
            <mc:Fallback xmlns="">
              <p:pic>
                <p:nvPicPr>
                  <p:cNvPr id="19" name="Ink 18"/>
                  <p:cNvPicPr/>
                  <p:nvPr/>
                </p:nvPicPr>
                <p:blipFill>
                  <a:blip r:embed="rId20" cstate="print"/>
                  <a:stretch>
                    <a:fillRect/>
                  </a:stretch>
                </p:blipFill>
                <p:spPr>
                  <a:xfrm>
                    <a:off x="6413027" y="4360440"/>
                    <a:ext cx="101520" cy="186840"/>
                  </a:xfrm>
                  <a:prstGeom prst="rect">
                    <a:avLst/>
                  </a:prstGeom>
                </p:spPr>
              </p:pic>
            </mc:Fallback>
          </mc:AlternateContent>
        </p:grpSp>
      </p:grpSp>
      <p:sp>
        <p:nvSpPr>
          <p:cNvPr id="3" name="TextBox 2"/>
          <p:cNvSpPr txBox="1"/>
          <p:nvPr/>
        </p:nvSpPr>
        <p:spPr>
          <a:xfrm>
            <a:off x="1600200" y="981554"/>
            <a:ext cx="5114990" cy="369332"/>
          </a:xfrm>
          <a:prstGeom prst="rect">
            <a:avLst/>
          </a:prstGeom>
          <a:noFill/>
        </p:spPr>
        <p:txBody>
          <a:bodyPr wrap="none" rtlCol="0">
            <a:spAutoFit/>
          </a:bodyPr>
          <a:lstStyle/>
          <a:p>
            <a:r>
              <a:rPr lang="en-US" dirty="0"/>
              <a:t>Led by Rishabh Singh with Sumit Gulwani and myself</a:t>
            </a:r>
          </a:p>
        </p:txBody>
      </p:sp>
    </p:spTree>
    <p:extLst>
      <p:ext uri="{BB962C8B-B14F-4D97-AF65-F5344CB8AC3E}">
        <p14:creationId xmlns:p14="http://schemas.microsoft.com/office/powerpoint/2010/main" val="389369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Prophet/Genesis</a:t>
            </a:r>
            <a:endParaRPr lang="en-US" dirty="0"/>
          </a:p>
        </p:txBody>
      </p:sp>
      <p:sp>
        <p:nvSpPr>
          <p:cNvPr id="3" name="Content Placeholder 2"/>
          <p:cNvSpPr>
            <a:spLocks noGrp="1"/>
          </p:cNvSpPr>
          <p:nvPr>
            <p:ph idx="1"/>
          </p:nvPr>
        </p:nvSpPr>
        <p:spPr/>
        <p:txBody>
          <a:bodyPr/>
          <a:lstStyle/>
          <a:p>
            <a:r>
              <a:rPr lang="en-US" dirty="0"/>
              <a:t>Project by Fan Long, Stelios </a:t>
            </a:r>
            <a:r>
              <a:rPr lang="en-US" dirty="0" err="1" smtClean="0"/>
              <a:t>Sidiroglou</a:t>
            </a:r>
            <a:r>
              <a:rPr lang="en-US" dirty="0" smtClean="0"/>
              <a:t> and Martin Rinard</a:t>
            </a:r>
            <a:endParaRPr lang="en-US" dirty="0"/>
          </a:p>
          <a:p>
            <a:endParaRPr lang="en-US" dirty="0"/>
          </a:p>
        </p:txBody>
      </p:sp>
      <p:grpSp>
        <p:nvGrpSpPr>
          <p:cNvPr id="158" name="Group 157"/>
          <p:cNvGrpSpPr/>
          <p:nvPr/>
        </p:nvGrpSpPr>
        <p:grpSpPr>
          <a:xfrm>
            <a:off x="2496026" y="2586959"/>
            <a:ext cx="7178326" cy="4060877"/>
            <a:chOff x="1772311" y="1239427"/>
            <a:chExt cx="8565322" cy="5393787"/>
          </a:xfrm>
        </p:grpSpPr>
        <p:grpSp>
          <p:nvGrpSpPr>
            <p:cNvPr id="4" name="Group 3"/>
            <p:cNvGrpSpPr/>
            <p:nvPr/>
          </p:nvGrpSpPr>
          <p:grpSpPr>
            <a:xfrm>
              <a:off x="4520579" y="2930950"/>
              <a:ext cx="2258223" cy="1799599"/>
              <a:chOff x="2160760" y="1235673"/>
              <a:chExt cx="5442306" cy="4337024"/>
            </a:xfrm>
          </p:grpSpPr>
          <p:sp>
            <p:nvSpPr>
              <p:cNvPr id="5" name="Rectangle 4"/>
              <p:cNvSpPr/>
              <p:nvPr/>
            </p:nvSpPr>
            <p:spPr>
              <a:xfrm>
                <a:off x="7374466" y="4580695"/>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6" name="Rectangle 5"/>
              <p:cNvSpPr/>
              <p:nvPr/>
            </p:nvSpPr>
            <p:spPr>
              <a:xfrm>
                <a:off x="7374466" y="5135537"/>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7" name="Rectangle 6"/>
              <p:cNvSpPr/>
              <p:nvPr/>
            </p:nvSpPr>
            <p:spPr>
              <a:xfrm>
                <a:off x="7374466" y="2890362"/>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8" name="Rectangle 7"/>
              <p:cNvSpPr/>
              <p:nvPr/>
            </p:nvSpPr>
            <p:spPr>
              <a:xfrm>
                <a:off x="7374466" y="3445490"/>
                <a:ext cx="228600" cy="228600"/>
              </a:xfrm>
              <a:prstGeom prst="rect">
                <a:avLst/>
              </a:prstGeom>
              <a:solidFill>
                <a:srgbClr val="FF0000"/>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9" name="Rectangle 8"/>
              <p:cNvSpPr/>
              <p:nvPr/>
            </p:nvSpPr>
            <p:spPr>
              <a:xfrm>
                <a:off x="7374466" y="4005784"/>
                <a:ext cx="228600" cy="228600"/>
              </a:xfrm>
              <a:prstGeom prst="rect">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cxnSp>
            <p:nvCxnSpPr>
              <p:cNvPr id="10" name="Straight Arrow Connector 9"/>
              <p:cNvCxnSpPr>
                <a:stCxn id="15" idx="6"/>
              </p:cNvCxnSpPr>
              <p:nvPr/>
            </p:nvCxnSpPr>
            <p:spPr>
              <a:xfrm>
                <a:off x="3869266" y="2999231"/>
                <a:ext cx="609600" cy="2034"/>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875616" y="3559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869266" y="4124897"/>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875616" y="4702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869266" y="52358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3640666" y="2884931"/>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6" name="Oval 15"/>
              <p:cNvSpPr/>
              <p:nvPr/>
            </p:nvSpPr>
            <p:spPr>
              <a:xfrm>
                <a:off x="3640666" y="3440594"/>
                <a:ext cx="228600" cy="228600"/>
              </a:xfrm>
              <a:prstGeom prst="ellipse">
                <a:avLst/>
              </a:prstGeom>
              <a:solidFill>
                <a:srgbClr val="FF0000"/>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7" name="Oval 16"/>
              <p:cNvSpPr/>
              <p:nvPr/>
            </p:nvSpPr>
            <p:spPr>
              <a:xfrm>
                <a:off x="3640666" y="4006491"/>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8" name="Oval 17"/>
              <p:cNvSpPr/>
              <p:nvPr/>
            </p:nvSpPr>
            <p:spPr>
              <a:xfrm>
                <a:off x="3640666" y="4574560"/>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9" name="Oval 18"/>
              <p:cNvSpPr/>
              <p:nvPr/>
            </p:nvSpPr>
            <p:spPr>
              <a:xfrm>
                <a:off x="3640666" y="5132774"/>
                <a:ext cx="228600" cy="2286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grpSp>
            <p:nvGrpSpPr>
              <p:cNvPr id="20" name="Group 19"/>
              <p:cNvGrpSpPr/>
              <p:nvPr/>
            </p:nvGrpSpPr>
            <p:grpSpPr>
              <a:xfrm>
                <a:off x="4555066" y="2753297"/>
                <a:ext cx="2203450" cy="2819400"/>
                <a:chOff x="3657600" y="2753297"/>
                <a:chExt cx="2203450" cy="2819400"/>
              </a:xfrm>
            </p:grpSpPr>
            <p:sp>
              <p:nvSpPr>
                <p:cNvPr id="93" name="Rectangle 92"/>
                <p:cNvSpPr/>
                <p:nvPr/>
              </p:nvSpPr>
              <p:spPr>
                <a:xfrm>
                  <a:off x="3657600" y="2753297"/>
                  <a:ext cx="2203450" cy="28194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94" name="Straight Connector 93"/>
                <p:cNvCxnSpPr/>
                <p:nvPr/>
              </p:nvCxnSpPr>
              <p:spPr>
                <a:xfrm>
                  <a:off x="3886200" y="3058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886200" y="3210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886200" y="3362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886200" y="3515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3886200" y="3667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3886200" y="3820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3886200" y="3972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3886200" y="4124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3886200" y="4277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3886200" y="4429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3886200" y="4582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3886200" y="4734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3886200" y="4886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886200" y="5039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886200" y="5191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3886200" y="5344097"/>
                  <a:ext cx="1676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10" name="Picture 78" descr="gra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3638" y="4613847"/>
                  <a:ext cx="374650" cy="39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1" name="Picture 1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3638" y="4613847"/>
                  <a:ext cx="392112" cy="40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cxnSp>
            <p:nvCxnSpPr>
              <p:cNvPr id="21" name="Straight Arrow Connector 20"/>
              <p:cNvCxnSpPr/>
              <p:nvPr/>
            </p:nvCxnSpPr>
            <p:spPr>
              <a:xfrm>
                <a:off x="6758516" y="3001264"/>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764866" y="3559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758516" y="4124897"/>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764866" y="47024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6758516" y="5235850"/>
                <a:ext cx="6096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4"/>
              <a:stretch>
                <a:fillRect/>
              </a:stretch>
            </p:blipFill>
            <p:spPr>
              <a:xfrm>
                <a:off x="5513581" y="4020090"/>
                <a:ext cx="563108" cy="560605"/>
              </a:xfrm>
              <a:prstGeom prst="rect">
                <a:avLst/>
              </a:prstGeom>
              <a:ln w="38100" cmpd="sng">
                <a:solidFill>
                  <a:srgbClr val="FF0000"/>
                </a:solidFill>
              </a:ln>
            </p:spPr>
          </p:pic>
          <p:sp>
            <p:nvSpPr>
              <p:cNvPr id="27" name="Right Arrow 26"/>
              <p:cNvSpPr/>
              <p:nvPr/>
            </p:nvSpPr>
            <p:spPr>
              <a:xfrm rot="5400000">
                <a:off x="5442312" y="2196240"/>
                <a:ext cx="369332" cy="397461"/>
              </a:xfrm>
              <a:prstGeom prst="rightArrow">
                <a:avLst/>
              </a:prstGeom>
              <a:solidFill>
                <a:srgbClr val="FFFF00"/>
              </a:solidFill>
              <a:ln w="127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grpSp>
            <p:nvGrpSpPr>
              <p:cNvPr id="28" name="Group 27"/>
              <p:cNvGrpSpPr/>
              <p:nvPr/>
            </p:nvGrpSpPr>
            <p:grpSpPr>
              <a:xfrm>
                <a:off x="5303864" y="1235673"/>
                <a:ext cx="613744" cy="785309"/>
                <a:chOff x="5845473" y="4021992"/>
                <a:chExt cx="613744" cy="785309"/>
              </a:xfrm>
            </p:grpSpPr>
            <p:sp>
              <p:nvSpPr>
                <p:cNvPr id="81" name="Rectangle 80"/>
                <p:cNvSpPr/>
                <p:nvPr/>
              </p:nvSpPr>
              <p:spPr>
                <a:xfrm>
                  <a:off x="5845473" y="4021992"/>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82" name="Straight Connector 81"/>
                <p:cNvCxnSpPr/>
                <p:nvPr/>
              </p:nvCxnSpPr>
              <p:spPr>
                <a:xfrm>
                  <a:off x="5909147" y="410689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909147" y="41917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5909147" y="42766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5909147" y="43615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5909147" y="44464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5909147" y="453138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5909147" y="461628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5909147" y="4701178"/>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90" name="Picture 78" descr="gra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2039" y="4540225"/>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 name="Picture 9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1945" y="4446483"/>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 name="Picture 91"/>
                <p:cNvPicPr>
                  <a:picLocks noChangeAspect="1"/>
                </p:cNvPicPr>
                <p:nvPr/>
              </p:nvPicPr>
              <p:blipFill>
                <a:blip r:embed="rId4"/>
                <a:stretch>
                  <a:fillRect/>
                </a:stretch>
              </p:blipFill>
              <p:spPr>
                <a:xfrm>
                  <a:off x="6095745" y="4420261"/>
                  <a:ext cx="240999" cy="239928"/>
                </a:xfrm>
                <a:prstGeom prst="rect">
                  <a:avLst/>
                </a:prstGeom>
              </p:spPr>
            </p:pic>
          </p:grpSp>
          <p:grpSp>
            <p:nvGrpSpPr>
              <p:cNvPr id="29" name="Group 28"/>
              <p:cNvGrpSpPr/>
              <p:nvPr/>
            </p:nvGrpSpPr>
            <p:grpSpPr>
              <a:xfrm>
                <a:off x="2946536" y="1235673"/>
                <a:ext cx="613744" cy="785309"/>
                <a:chOff x="3899435" y="2093233"/>
                <a:chExt cx="613744" cy="785309"/>
              </a:xfrm>
            </p:grpSpPr>
            <p:sp>
              <p:nvSpPr>
                <p:cNvPr id="69" name="Rectangle 68"/>
                <p:cNvSpPr/>
                <p:nvPr/>
              </p:nvSpPr>
              <p:spPr>
                <a:xfrm>
                  <a:off x="3899435" y="2093233"/>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70" name="Straight Connector 69"/>
                <p:cNvCxnSpPr/>
                <p:nvPr/>
              </p:nvCxnSpPr>
              <p:spPr>
                <a:xfrm>
                  <a:off x="3963109" y="217813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963109" y="2263030"/>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963109" y="2347928"/>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963109" y="2432826"/>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963109" y="2517724"/>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3963109" y="260262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3963109" y="268752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963109" y="2772419"/>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78" name="Picture 78" descr="gra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6001" y="2611466"/>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5907" y="2517724"/>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0" name="Picture 79"/>
                <p:cNvPicPr>
                  <a:picLocks noChangeAspect="1"/>
                </p:cNvPicPr>
                <p:nvPr/>
              </p:nvPicPr>
              <p:blipFill>
                <a:blip r:embed="rId4"/>
                <a:stretch>
                  <a:fillRect/>
                </a:stretch>
              </p:blipFill>
              <p:spPr>
                <a:xfrm>
                  <a:off x="3976042" y="2495259"/>
                  <a:ext cx="240999" cy="239928"/>
                </a:xfrm>
                <a:prstGeom prst="rect">
                  <a:avLst/>
                </a:prstGeom>
                <a:ln w="28575" cmpd="sng">
                  <a:solidFill>
                    <a:srgbClr val="008000"/>
                  </a:solidFill>
                </a:ln>
              </p:spPr>
            </p:pic>
          </p:grpSp>
          <p:grpSp>
            <p:nvGrpSpPr>
              <p:cNvPr id="30" name="Group 29"/>
              <p:cNvGrpSpPr/>
              <p:nvPr/>
            </p:nvGrpSpPr>
            <p:grpSpPr>
              <a:xfrm>
                <a:off x="2160760" y="1235673"/>
                <a:ext cx="613744" cy="785309"/>
                <a:chOff x="1956432" y="4075054"/>
                <a:chExt cx="613744" cy="785309"/>
              </a:xfrm>
            </p:grpSpPr>
            <p:sp>
              <p:nvSpPr>
                <p:cNvPr id="57" name="Rectangle 56"/>
                <p:cNvSpPr/>
                <p:nvPr/>
              </p:nvSpPr>
              <p:spPr>
                <a:xfrm>
                  <a:off x="1956432" y="407505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58" name="Straight Connector 57"/>
                <p:cNvCxnSpPr/>
                <p:nvPr/>
              </p:nvCxnSpPr>
              <p:spPr>
                <a:xfrm>
                  <a:off x="2020106" y="415995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2020106" y="424485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2020106" y="432974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2020106" y="441464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020106" y="449954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2020106" y="458444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020106" y="466934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2020106" y="475424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66" name="Picture 78" descr="gra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2998" y="4593287"/>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 name="Picture 6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2904" y="4499545"/>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 name="Picture 67"/>
                <p:cNvPicPr>
                  <a:picLocks noChangeAspect="1"/>
                </p:cNvPicPr>
                <p:nvPr/>
              </p:nvPicPr>
              <p:blipFill>
                <a:blip r:embed="rId4"/>
                <a:stretch>
                  <a:fillRect/>
                </a:stretch>
              </p:blipFill>
              <p:spPr>
                <a:xfrm>
                  <a:off x="2208468" y="4329749"/>
                  <a:ext cx="240999" cy="239928"/>
                </a:xfrm>
                <a:prstGeom prst="rect">
                  <a:avLst/>
                </a:prstGeom>
                <a:ln w="28575" cmpd="sng">
                  <a:solidFill>
                    <a:schemeClr val="tx2">
                      <a:lumMod val="75000"/>
                    </a:schemeClr>
                  </a:solidFill>
                </a:ln>
              </p:spPr>
            </p:pic>
          </p:grpSp>
          <p:grpSp>
            <p:nvGrpSpPr>
              <p:cNvPr id="31" name="Group 30"/>
              <p:cNvGrpSpPr/>
              <p:nvPr/>
            </p:nvGrpSpPr>
            <p:grpSpPr>
              <a:xfrm>
                <a:off x="4518088" y="1235673"/>
                <a:ext cx="613744" cy="785309"/>
                <a:chOff x="3084462" y="5593794"/>
                <a:chExt cx="613744" cy="785309"/>
              </a:xfrm>
            </p:grpSpPr>
            <p:sp>
              <p:nvSpPr>
                <p:cNvPr id="45" name="Rectangle 44"/>
                <p:cNvSpPr/>
                <p:nvPr/>
              </p:nvSpPr>
              <p:spPr>
                <a:xfrm>
                  <a:off x="3084462" y="559379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46" name="Straight Connector 45"/>
                <p:cNvCxnSpPr/>
                <p:nvPr/>
              </p:nvCxnSpPr>
              <p:spPr>
                <a:xfrm>
                  <a:off x="3148136" y="567869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148136" y="576359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148136" y="58484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148136" y="59333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148136" y="60182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148136" y="61031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3148136" y="618808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148136" y="627298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54" name="Picture 78" descr="gra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1028" y="6112027"/>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0934" y="6018285"/>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 name="Picture 55"/>
                <p:cNvPicPr>
                  <a:picLocks noChangeAspect="1"/>
                </p:cNvPicPr>
                <p:nvPr/>
              </p:nvPicPr>
              <p:blipFill>
                <a:blip r:embed="rId4"/>
                <a:stretch>
                  <a:fillRect/>
                </a:stretch>
              </p:blipFill>
              <p:spPr>
                <a:xfrm>
                  <a:off x="3210029" y="6058965"/>
                  <a:ext cx="240999" cy="239928"/>
                </a:xfrm>
                <a:prstGeom prst="rect">
                  <a:avLst/>
                </a:prstGeom>
                <a:ln w="28575" cmpd="sng">
                  <a:solidFill>
                    <a:srgbClr val="660066"/>
                  </a:solidFill>
                </a:ln>
              </p:spPr>
            </p:pic>
          </p:grpSp>
          <p:grpSp>
            <p:nvGrpSpPr>
              <p:cNvPr id="32" name="Group 31"/>
              <p:cNvGrpSpPr/>
              <p:nvPr/>
            </p:nvGrpSpPr>
            <p:grpSpPr>
              <a:xfrm>
                <a:off x="3732312" y="1235673"/>
                <a:ext cx="613744" cy="785309"/>
                <a:chOff x="4820730" y="5593794"/>
                <a:chExt cx="613744" cy="785309"/>
              </a:xfrm>
            </p:grpSpPr>
            <p:sp>
              <p:nvSpPr>
                <p:cNvPr id="33" name="Rectangle 32"/>
                <p:cNvSpPr/>
                <p:nvPr/>
              </p:nvSpPr>
              <p:spPr>
                <a:xfrm>
                  <a:off x="4820730" y="5593794"/>
                  <a:ext cx="613744" cy="785309"/>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34" name="Straight Connector 33"/>
                <p:cNvCxnSpPr/>
                <p:nvPr/>
              </p:nvCxnSpPr>
              <p:spPr>
                <a:xfrm>
                  <a:off x="4884404" y="567869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884404" y="5763591"/>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884404" y="5848489"/>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884404" y="5933387"/>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884404" y="6018285"/>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884404" y="6103183"/>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884404" y="6188082"/>
                  <a:ext cx="4669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884404" y="6272980"/>
                  <a:ext cx="466941" cy="0"/>
                </a:xfrm>
                <a:prstGeom prst="line">
                  <a:avLst/>
                </a:prstGeom>
              </p:spPr>
              <p:style>
                <a:lnRef idx="2">
                  <a:schemeClr val="accent1"/>
                </a:lnRef>
                <a:fillRef idx="0">
                  <a:schemeClr val="accent1"/>
                </a:fillRef>
                <a:effectRef idx="1">
                  <a:schemeClr val="accent1"/>
                </a:effectRef>
                <a:fontRef idx="minor">
                  <a:schemeClr val="tx1"/>
                </a:fontRef>
              </p:style>
            </p:cxnSp>
            <p:pic>
              <p:nvPicPr>
                <p:cNvPr id="42" name="Picture 78" descr="gra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7296" y="6112027"/>
                  <a:ext cx="104354" cy="10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7202" y="6018285"/>
                  <a:ext cx="199313" cy="207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4"/>
                <a:stretch>
                  <a:fillRect/>
                </a:stretch>
              </p:blipFill>
              <p:spPr>
                <a:xfrm>
                  <a:off x="4928282" y="5659330"/>
                  <a:ext cx="240999" cy="239928"/>
                </a:xfrm>
                <a:prstGeom prst="rect">
                  <a:avLst/>
                </a:prstGeom>
                <a:ln w="28575" cmpd="sng">
                  <a:solidFill>
                    <a:srgbClr val="FF6600"/>
                  </a:solidFill>
                </a:ln>
              </p:spPr>
            </p:pic>
          </p:grpSp>
        </p:grpSp>
        <p:grpSp>
          <p:nvGrpSpPr>
            <p:cNvPr id="112" name="Group 111"/>
            <p:cNvGrpSpPr/>
            <p:nvPr/>
          </p:nvGrpSpPr>
          <p:grpSpPr>
            <a:xfrm>
              <a:off x="2016124" y="1239427"/>
              <a:ext cx="1357531" cy="1737013"/>
              <a:chOff x="3657600" y="2753297"/>
              <a:chExt cx="2203450" cy="2819400"/>
            </a:xfrm>
          </p:grpSpPr>
          <p:cxnSp>
            <p:nvCxnSpPr>
              <p:cNvPr id="113" name="Straight Connector 112"/>
              <p:cNvCxnSpPr/>
              <p:nvPr/>
            </p:nvCxnSpPr>
            <p:spPr>
              <a:xfrm>
                <a:off x="3886200" y="4124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3886200" y="4277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3886200" y="4429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3886200" y="4582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886200" y="3058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3886200" y="3210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3886200" y="3362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886200" y="3515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3886200" y="3667697"/>
                <a:ext cx="1676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22" name="Picture 12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73638" y="4146751"/>
                <a:ext cx="392112" cy="407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 name="Rectangle 122"/>
              <p:cNvSpPr/>
              <p:nvPr/>
            </p:nvSpPr>
            <p:spPr>
              <a:xfrm>
                <a:off x="3657600" y="2753297"/>
                <a:ext cx="2203450" cy="28194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cxnSp>
            <p:nvCxnSpPr>
              <p:cNvPr id="124" name="Straight Connector 123"/>
              <p:cNvCxnSpPr/>
              <p:nvPr/>
            </p:nvCxnSpPr>
            <p:spPr>
              <a:xfrm>
                <a:off x="3886200" y="38200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3886200" y="3972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3886200" y="47344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886200" y="48868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886200" y="50392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3886200" y="5191697"/>
                <a:ext cx="1676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3886200" y="5344097"/>
                <a:ext cx="16764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1" name="Group 130"/>
            <p:cNvGrpSpPr/>
            <p:nvPr/>
          </p:nvGrpSpPr>
          <p:grpSpPr>
            <a:xfrm>
              <a:off x="2156963" y="3835129"/>
              <a:ext cx="994775" cy="1918229"/>
              <a:chOff x="3944113" y="3835128"/>
              <a:chExt cx="1284259" cy="2476443"/>
            </a:xfrm>
          </p:grpSpPr>
          <p:sp>
            <p:nvSpPr>
              <p:cNvPr id="132" name="Rectangle 131"/>
              <p:cNvSpPr/>
              <p:nvPr/>
            </p:nvSpPr>
            <p:spPr>
              <a:xfrm>
                <a:off x="4999772" y="3838860"/>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133" name="Rectangle 132"/>
              <p:cNvSpPr/>
              <p:nvPr/>
            </p:nvSpPr>
            <p:spPr>
              <a:xfrm>
                <a:off x="4999772" y="4393988"/>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134" name="Rectangle 133"/>
              <p:cNvSpPr/>
              <p:nvPr/>
            </p:nvSpPr>
            <p:spPr>
              <a:xfrm>
                <a:off x="4999772" y="4954282"/>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135" name="Rectangle 134"/>
              <p:cNvSpPr/>
              <p:nvPr/>
            </p:nvSpPr>
            <p:spPr>
              <a:xfrm>
                <a:off x="4999772" y="5527123"/>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136" name="Rectangle 135"/>
              <p:cNvSpPr/>
              <p:nvPr/>
            </p:nvSpPr>
            <p:spPr>
              <a:xfrm>
                <a:off x="4999772" y="6082971"/>
                <a:ext cx="228600" cy="228600"/>
              </a:xfrm>
              <a:prstGeom prst="rect">
                <a:avLst/>
              </a:prstGeom>
              <a:no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latin typeface="Calibri"/>
                </a:endParaRPr>
              </a:p>
            </p:txBody>
          </p:sp>
          <p:sp>
            <p:nvSpPr>
              <p:cNvPr id="137" name="Oval 136"/>
              <p:cNvSpPr/>
              <p:nvPr/>
            </p:nvSpPr>
            <p:spPr>
              <a:xfrm>
                <a:off x="3944113" y="3835128"/>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38" name="Oval 137"/>
              <p:cNvSpPr/>
              <p:nvPr/>
            </p:nvSpPr>
            <p:spPr>
              <a:xfrm>
                <a:off x="3944113" y="4390791"/>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39" name="Oval 138"/>
              <p:cNvSpPr/>
              <p:nvPr/>
            </p:nvSpPr>
            <p:spPr>
              <a:xfrm>
                <a:off x="3944113" y="4956688"/>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40" name="Oval 139"/>
              <p:cNvSpPr/>
              <p:nvPr/>
            </p:nvSpPr>
            <p:spPr>
              <a:xfrm>
                <a:off x="3944113" y="5524757"/>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41" name="Oval 140"/>
              <p:cNvSpPr/>
              <p:nvPr/>
            </p:nvSpPr>
            <p:spPr>
              <a:xfrm>
                <a:off x="3944113" y="6082971"/>
                <a:ext cx="228600" cy="228600"/>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grpSp>
        <p:sp>
          <p:nvSpPr>
            <p:cNvPr id="142" name="TextBox 141"/>
            <p:cNvSpPr txBox="1"/>
            <p:nvPr/>
          </p:nvSpPr>
          <p:spPr>
            <a:xfrm>
              <a:off x="1772311" y="5938257"/>
              <a:ext cx="769301" cy="408799"/>
            </a:xfrm>
            <a:prstGeom prst="rect">
              <a:avLst/>
            </a:prstGeom>
            <a:noFill/>
          </p:spPr>
          <p:txBody>
            <a:bodyPr wrap="none" rtlCol="0">
              <a:spAutoFit/>
            </a:bodyPr>
            <a:lstStyle/>
            <a:p>
              <a:pPr algn="ctr" defTabSz="457200"/>
              <a:r>
                <a:rPr lang="en-US" sz="1400" dirty="0">
                  <a:solidFill>
                    <a:prstClr val="black"/>
                  </a:solidFill>
                  <a:latin typeface="Calibri"/>
                </a:rPr>
                <a:t>Inputs</a:t>
              </a:r>
            </a:p>
          </p:txBody>
        </p:sp>
        <p:sp>
          <p:nvSpPr>
            <p:cNvPr id="143" name="TextBox 142"/>
            <p:cNvSpPr txBox="1"/>
            <p:nvPr/>
          </p:nvSpPr>
          <p:spPr>
            <a:xfrm>
              <a:off x="2603515" y="5938257"/>
              <a:ext cx="929973" cy="694957"/>
            </a:xfrm>
            <a:prstGeom prst="rect">
              <a:avLst/>
            </a:prstGeom>
            <a:noFill/>
          </p:spPr>
          <p:txBody>
            <a:bodyPr wrap="none" rtlCol="0">
              <a:spAutoFit/>
            </a:bodyPr>
            <a:lstStyle/>
            <a:p>
              <a:pPr algn="ctr" defTabSz="457200"/>
              <a:r>
                <a:rPr lang="en-US" sz="1400" dirty="0">
                  <a:solidFill>
                    <a:prstClr val="black"/>
                  </a:solidFill>
                  <a:latin typeface="Calibri"/>
                </a:rPr>
                <a:t>Correct</a:t>
              </a:r>
              <a:br>
                <a:rPr lang="en-US" sz="1400" dirty="0">
                  <a:solidFill>
                    <a:prstClr val="black"/>
                  </a:solidFill>
                  <a:latin typeface="Calibri"/>
                </a:rPr>
              </a:br>
              <a:r>
                <a:rPr lang="en-US" sz="1400" dirty="0">
                  <a:solidFill>
                    <a:prstClr val="black"/>
                  </a:solidFill>
                  <a:latin typeface="Calibri"/>
                </a:rPr>
                <a:t>Outputs</a:t>
              </a:r>
            </a:p>
          </p:txBody>
        </p:sp>
        <p:sp>
          <p:nvSpPr>
            <p:cNvPr id="144" name="Rectangle 143"/>
            <p:cNvSpPr/>
            <p:nvPr/>
          </p:nvSpPr>
          <p:spPr>
            <a:xfrm>
              <a:off x="2016124" y="3702479"/>
              <a:ext cx="1357531" cy="2181594"/>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a:solidFill>
                  <a:prstClr val="white"/>
                </a:solidFill>
                <a:latin typeface="Calibri"/>
              </a:endParaRPr>
            </a:p>
          </p:txBody>
        </p:sp>
        <p:sp>
          <p:nvSpPr>
            <p:cNvPr id="145" name="TextBox 5"/>
            <p:cNvSpPr txBox="1">
              <a:spLocks noChangeArrowheads="1"/>
            </p:cNvSpPr>
            <p:nvPr/>
          </p:nvSpPr>
          <p:spPr bwMode="auto">
            <a:xfrm>
              <a:off x="2079346" y="3215344"/>
              <a:ext cx="1158736" cy="408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400" dirty="0">
                  <a:solidFill>
                    <a:prstClr val="black"/>
                  </a:solidFill>
                </a:rPr>
                <a:t>Test Suite</a:t>
              </a:r>
            </a:p>
          </p:txBody>
        </p:sp>
        <p:sp>
          <p:nvSpPr>
            <p:cNvPr id="146" name="Rounded Rectangle 145"/>
            <p:cNvSpPr/>
            <p:nvPr/>
          </p:nvSpPr>
          <p:spPr>
            <a:xfrm>
              <a:off x="4253540" y="2186007"/>
              <a:ext cx="2742163" cy="2718847"/>
            </a:xfrm>
            <a:prstGeom prst="round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black"/>
                </a:solidFill>
                <a:latin typeface="Calibri"/>
              </a:endParaRPr>
            </a:p>
          </p:txBody>
        </p:sp>
        <p:cxnSp>
          <p:nvCxnSpPr>
            <p:cNvPr id="147" name="Straight Arrow Connector 146"/>
            <p:cNvCxnSpPr>
              <a:stCxn id="144" idx="3"/>
            </p:cNvCxnSpPr>
            <p:nvPr/>
          </p:nvCxnSpPr>
          <p:spPr>
            <a:xfrm flipV="1">
              <a:off x="3373655" y="3895174"/>
              <a:ext cx="879885" cy="898102"/>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3373654" y="1990568"/>
              <a:ext cx="879886" cy="845033"/>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stCxn id="146" idx="3"/>
              <a:endCxn id="155" idx="1"/>
            </p:cNvCxnSpPr>
            <p:nvPr/>
          </p:nvCxnSpPr>
          <p:spPr>
            <a:xfrm>
              <a:off x="6995702" y="3545430"/>
              <a:ext cx="166704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150" name="Picture 149"/>
            <p:cNvPicPr>
              <a:picLocks noChangeAspect="1"/>
            </p:cNvPicPr>
            <p:nvPr/>
          </p:nvPicPr>
          <p:blipFill>
            <a:blip r:embed="rId4"/>
            <a:stretch>
              <a:fillRect/>
            </a:stretch>
          </p:blipFill>
          <p:spPr>
            <a:xfrm>
              <a:off x="7176293" y="3036894"/>
              <a:ext cx="358491" cy="356898"/>
            </a:xfrm>
            <a:prstGeom prst="rect">
              <a:avLst/>
            </a:prstGeom>
          </p:spPr>
        </p:pic>
        <p:pic>
          <p:nvPicPr>
            <p:cNvPr id="151" name="Picture 150"/>
            <p:cNvPicPr>
              <a:picLocks noChangeAspect="1"/>
            </p:cNvPicPr>
            <p:nvPr/>
          </p:nvPicPr>
          <p:blipFill>
            <a:blip r:embed="rId4"/>
            <a:stretch>
              <a:fillRect/>
            </a:stretch>
          </p:blipFill>
          <p:spPr>
            <a:xfrm>
              <a:off x="7680335" y="3036894"/>
              <a:ext cx="358491" cy="356898"/>
            </a:xfrm>
            <a:prstGeom prst="rect">
              <a:avLst/>
            </a:prstGeom>
          </p:spPr>
        </p:pic>
        <p:pic>
          <p:nvPicPr>
            <p:cNvPr id="152" name="Picture 151"/>
            <p:cNvPicPr>
              <a:picLocks noChangeAspect="1"/>
            </p:cNvPicPr>
            <p:nvPr/>
          </p:nvPicPr>
          <p:blipFill>
            <a:blip r:embed="rId4"/>
            <a:stretch>
              <a:fillRect/>
            </a:stretch>
          </p:blipFill>
          <p:spPr>
            <a:xfrm>
              <a:off x="8143766" y="3036894"/>
              <a:ext cx="358491" cy="356898"/>
            </a:xfrm>
            <a:prstGeom prst="rect">
              <a:avLst/>
            </a:prstGeom>
          </p:spPr>
        </p:pic>
        <p:sp>
          <p:nvSpPr>
            <p:cNvPr id="153" name="TextBox 5"/>
            <p:cNvSpPr txBox="1">
              <a:spLocks noChangeArrowheads="1"/>
            </p:cNvSpPr>
            <p:nvPr/>
          </p:nvSpPr>
          <p:spPr bwMode="auto">
            <a:xfrm>
              <a:off x="7176291" y="1914785"/>
              <a:ext cx="2727943" cy="694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400" dirty="0">
                  <a:solidFill>
                    <a:prstClr val="black"/>
                  </a:solidFill>
                </a:rPr>
                <a:t>Ranked list of patches</a:t>
              </a:r>
            </a:p>
            <a:p>
              <a:pPr defTabSz="457200" eaLnBrk="1" hangingPunct="1"/>
              <a:r>
                <a:rPr lang="en-US" sz="1400" dirty="0">
                  <a:solidFill>
                    <a:prstClr val="black"/>
                  </a:solidFill>
                </a:rPr>
                <a:t>All of which pass test suite</a:t>
              </a:r>
            </a:p>
          </p:txBody>
        </p:sp>
        <p:sp>
          <p:nvSpPr>
            <p:cNvPr id="154" name="TextBox 5"/>
            <p:cNvSpPr txBox="1">
              <a:spLocks noChangeArrowheads="1"/>
            </p:cNvSpPr>
            <p:nvPr/>
          </p:nvSpPr>
          <p:spPr bwMode="auto">
            <a:xfrm>
              <a:off x="6995702" y="4997804"/>
              <a:ext cx="3341931" cy="694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400" dirty="0">
                  <a:solidFill>
                    <a:prstClr val="black"/>
                  </a:solidFill>
                </a:rPr>
                <a:t>Developer chooses correct patch</a:t>
              </a:r>
            </a:p>
            <a:p>
              <a:pPr defTabSz="457200" eaLnBrk="1" hangingPunct="1"/>
              <a:r>
                <a:rPr lang="en-US" sz="1400" dirty="0">
                  <a:solidFill>
                    <a:prstClr val="black"/>
                  </a:solidFill>
                </a:rPr>
                <a:t>Goal: rank correct patch first</a:t>
              </a:r>
            </a:p>
          </p:txBody>
        </p:sp>
        <p:pic>
          <p:nvPicPr>
            <p:cNvPr id="155" name="Picture 154"/>
            <p:cNvPicPr>
              <a:picLocks noChangeAspect="1"/>
            </p:cNvPicPr>
            <p:nvPr/>
          </p:nvPicPr>
          <p:blipFill>
            <a:blip r:embed="rId8"/>
            <a:stretch>
              <a:fillRect/>
            </a:stretch>
          </p:blipFill>
          <p:spPr>
            <a:xfrm>
              <a:off x="8662742" y="2948922"/>
              <a:ext cx="1670224" cy="1193017"/>
            </a:xfrm>
            <a:prstGeom prst="rect">
              <a:avLst/>
            </a:prstGeom>
          </p:spPr>
        </p:pic>
        <p:sp>
          <p:nvSpPr>
            <p:cNvPr id="156" name="TextBox 5"/>
            <p:cNvSpPr txBox="1">
              <a:spLocks noChangeArrowheads="1"/>
            </p:cNvSpPr>
            <p:nvPr/>
          </p:nvSpPr>
          <p:spPr bwMode="auto">
            <a:xfrm>
              <a:off x="4961347" y="2305645"/>
              <a:ext cx="1184365" cy="4905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800" dirty="0">
                  <a:solidFill>
                    <a:prstClr val="black"/>
                  </a:solidFill>
                </a:rPr>
                <a:t>Prophet</a:t>
              </a:r>
            </a:p>
          </p:txBody>
        </p:sp>
        <p:sp>
          <p:nvSpPr>
            <p:cNvPr id="157" name="TextBox 5"/>
            <p:cNvSpPr txBox="1">
              <a:spLocks noChangeArrowheads="1"/>
            </p:cNvSpPr>
            <p:nvPr/>
          </p:nvSpPr>
          <p:spPr bwMode="auto">
            <a:xfrm>
              <a:off x="4427036" y="1354079"/>
              <a:ext cx="2143376" cy="694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400" dirty="0">
                  <a:solidFill>
                    <a:prstClr val="black"/>
                  </a:solidFill>
                </a:rPr>
                <a:t>Patch Generation System</a:t>
              </a:r>
            </a:p>
          </p:txBody>
        </p:sp>
      </p:grpSp>
    </p:spTree>
    <p:extLst>
      <p:ext uri="{BB962C8B-B14F-4D97-AF65-F5344CB8AC3E}">
        <p14:creationId xmlns:p14="http://schemas.microsoft.com/office/powerpoint/2010/main" val="29948461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Concept Learning</a:t>
            </a:r>
            <a:endParaRPr lang="en-US" dirty="0"/>
          </a:p>
        </p:txBody>
      </p:sp>
      <p:sp>
        <p:nvSpPr>
          <p:cNvPr id="4" name="Freeform 3"/>
          <p:cNvSpPr/>
          <p:nvPr/>
        </p:nvSpPr>
        <p:spPr>
          <a:xfrm>
            <a:off x="1679740" y="2902226"/>
            <a:ext cx="1536774" cy="1391478"/>
          </a:xfrm>
          <a:custGeom>
            <a:avLst/>
            <a:gdLst>
              <a:gd name="connsiteX0" fmla="*/ 1073426 w 1536774"/>
              <a:gd name="connsiteY0" fmla="*/ 278296 h 1391478"/>
              <a:gd name="connsiteX1" fmla="*/ 922351 w 1536774"/>
              <a:gd name="connsiteY1" fmla="*/ 206734 h 1391478"/>
              <a:gd name="connsiteX2" fmla="*/ 914400 w 1536774"/>
              <a:gd name="connsiteY2" fmla="*/ 182880 h 1391478"/>
              <a:gd name="connsiteX3" fmla="*/ 898497 w 1536774"/>
              <a:gd name="connsiteY3" fmla="*/ 159026 h 1391478"/>
              <a:gd name="connsiteX4" fmla="*/ 890546 w 1536774"/>
              <a:gd name="connsiteY4" fmla="*/ 135172 h 1391478"/>
              <a:gd name="connsiteX5" fmla="*/ 834887 w 1536774"/>
              <a:gd name="connsiteY5" fmla="*/ 87464 h 1391478"/>
              <a:gd name="connsiteX6" fmla="*/ 787179 w 1536774"/>
              <a:gd name="connsiteY6" fmla="*/ 39757 h 1391478"/>
              <a:gd name="connsiteX7" fmla="*/ 763325 w 1536774"/>
              <a:gd name="connsiteY7" fmla="*/ 15903 h 1391478"/>
              <a:gd name="connsiteX8" fmla="*/ 715617 w 1536774"/>
              <a:gd name="connsiteY8" fmla="*/ 0 h 1391478"/>
              <a:gd name="connsiteX9" fmla="*/ 652007 w 1536774"/>
              <a:gd name="connsiteY9" fmla="*/ 15903 h 1391478"/>
              <a:gd name="connsiteX10" fmla="*/ 620202 w 1536774"/>
              <a:gd name="connsiteY10" fmla="*/ 23854 h 1391478"/>
              <a:gd name="connsiteX11" fmla="*/ 596348 w 1536774"/>
              <a:gd name="connsiteY11" fmla="*/ 31805 h 1391478"/>
              <a:gd name="connsiteX12" fmla="*/ 564543 w 1536774"/>
              <a:gd name="connsiteY12" fmla="*/ 39757 h 1391478"/>
              <a:gd name="connsiteX13" fmla="*/ 492981 w 1536774"/>
              <a:gd name="connsiteY13" fmla="*/ 79513 h 1391478"/>
              <a:gd name="connsiteX14" fmla="*/ 437322 w 1536774"/>
              <a:gd name="connsiteY14" fmla="*/ 151075 h 1391478"/>
              <a:gd name="connsiteX15" fmla="*/ 397565 w 1536774"/>
              <a:gd name="connsiteY15" fmla="*/ 198783 h 1391478"/>
              <a:gd name="connsiteX16" fmla="*/ 389614 w 1536774"/>
              <a:gd name="connsiteY16" fmla="*/ 222637 h 1391478"/>
              <a:gd name="connsiteX17" fmla="*/ 373711 w 1536774"/>
              <a:gd name="connsiteY17" fmla="*/ 246490 h 1391478"/>
              <a:gd name="connsiteX18" fmla="*/ 381663 w 1536774"/>
              <a:gd name="connsiteY18" fmla="*/ 318052 h 1391478"/>
              <a:gd name="connsiteX19" fmla="*/ 397565 w 1536774"/>
              <a:gd name="connsiteY19" fmla="*/ 365760 h 1391478"/>
              <a:gd name="connsiteX20" fmla="*/ 429371 w 1536774"/>
              <a:gd name="connsiteY20" fmla="*/ 413468 h 1391478"/>
              <a:gd name="connsiteX21" fmla="*/ 437322 w 1536774"/>
              <a:gd name="connsiteY21" fmla="*/ 437322 h 1391478"/>
              <a:gd name="connsiteX22" fmla="*/ 429371 w 1536774"/>
              <a:gd name="connsiteY22" fmla="*/ 469127 h 1391478"/>
              <a:gd name="connsiteX23" fmla="*/ 405517 w 1536774"/>
              <a:gd name="connsiteY23" fmla="*/ 516835 h 1391478"/>
              <a:gd name="connsiteX24" fmla="*/ 381663 w 1536774"/>
              <a:gd name="connsiteY24" fmla="*/ 524786 h 1391478"/>
              <a:gd name="connsiteX25" fmla="*/ 357809 w 1536774"/>
              <a:gd name="connsiteY25" fmla="*/ 540689 h 1391478"/>
              <a:gd name="connsiteX26" fmla="*/ 230588 w 1536774"/>
              <a:gd name="connsiteY26" fmla="*/ 516835 h 1391478"/>
              <a:gd name="connsiteX27" fmla="*/ 214685 w 1536774"/>
              <a:gd name="connsiteY27" fmla="*/ 492981 h 1391478"/>
              <a:gd name="connsiteX28" fmla="*/ 159026 w 1536774"/>
              <a:gd name="connsiteY28" fmla="*/ 469127 h 1391478"/>
              <a:gd name="connsiteX29" fmla="*/ 103367 w 1536774"/>
              <a:gd name="connsiteY29" fmla="*/ 485030 h 1391478"/>
              <a:gd name="connsiteX30" fmla="*/ 31805 w 1536774"/>
              <a:gd name="connsiteY30" fmla="*/ 540689 h 1391478"/>
              <a:gd name="connsiteX31" fmla="*/ 23854 w 1536774"/>
              <a:gd name="connsiteY31" fmla="*/ 564543 h 1391478"/>
              <a:gd name="connsiteX32" fmla="*/ 7951 w 1536774"/>
              <a:gd name="connsiteY32" fmla="*/ 596348 h 1391478"/>
              <a:gd name="connsiteX33" fmla="*/ 0 w 1536774"/>
              <a:gd name="connsiteY33" fmla="*/ 628153 h 1391478"/>
              <a:gd name="connsiteX34" fmla="*/ 23854 w 1536774"/>
              <a:gd name="connsiteY34" fmla="*/ 787179 h 1391478"/>
              <a:gd name="connsiteX35" fmla="*/ 39757 w 1536774"/>
              <a:gd name="connsiteY35" fmla="*/ 842838 h 1391478"/>
              <a:gd name="connsiteX36" fmla="*/ 103367 w 1536774"/>
              <a:gd name="connsiteY36" fmla="*/ 922351 h 1391478"/>
              <a:gd name="connsiteX37" fmla="*/ 119270 w 1536774"/>
              <a:gd name="connsiteY37" fmla="*/ 946205 h 1391478"/>
              <a:gd name="connsiteX38" fmla="*/ 143124 w 1536774"/>
              <a:gd name="connsiteY38" fmla="*/ 970059 h 1391478"/>
              <a:gd name="connsiteX39" fmla="*/ 166977 w 1536774"/>
              <a:gd name="connsiteY39" fmla="*/ 1001864 h 1391478"/>
              <a:gd name="connsiteX40" fmla="*/ 182880 w 1536774"/>
              <a:gd name="connsiteY40" fmla="*/ 1025718 h 1391478"/>
              <a:gd name="connsiteX41" fmla="*/ 254442 w 1536774"/>
              <a:gd name="connsiteY41" fmla="*/ 1065475 h 1391478"/>
              <a:gd name="connsiteX42" fmla="*/ 302150 w 1536774"/>
              <a:gd name="connsiteY42" fmla="*/ 1089329 h 1391478"/>
              <a:gd name="connsiteX43" fmla="*/ 556591 w 1536774"/>
              <a:gd name="connsiteY43" fmla="*/ 1097280 h 1391478"/>
              <a:gd name="connsiteX44" fmla="*/ 620202 w 1536774"/>
              <a:gd name="connsiteY44" fmla="*/ 1105231 h 1391478"/>
              <a:gd name="connsiteX45" fmla="*/ 683812 w 1536774"/>
              <a:gd name="connsiteY45" fmla="*/ 1121134 h 1391478"/>
              <a:gd name="connsiteX46" fmla="*/ 755374 w 1536774"/>
              <a:gd name="connsiteY46" fmla="*/ 1184744 h 1391478"/>
              <a:gd name="connsiteX47" fmla="*/ 771277 w 1536774"/>
              <a:gd name="connsiteY47" fmla="*/ 1216550 h 1391478"/>
              <a:gd name="connsiteX48" fmla="*/ 787179 w 1536774"/>
              <a:gd name="connsiteY48" fmla="*/ 1240404 h 1391478"/>
              <a:gd name="connsiteX49" fmla="*/ 803082 w 1536774"/>
              <a:gd name="connsiteY49" fmla="*/ 1296063 h 1391478"/>
              <a:gd name="connsiteX50" fmla="*/ 818984 w 1536774"/>
              <a:gd name="connsiteY50" fmla="*/ 1319917 h 1391478"/>
              <a:gd name="connsiteX51" fmla="*/ 826936 w 1536774"/>
              <a:gd name="connsiteY51" fmla="*/ 1343770 h 1391478"/>
              <a:gd name="connsiteX52" fmla="*/ 842838 w 1536774"/>
              <a:gd name="connsiteY52" fmla="*/ 1367624 h 1391478"/>
              <a:gd name="connsiteX53" fmla="*/ 890546 w 1536774"/>
              <a:gd name="connsiteY53" fmla="*/ 1391478 h 1391478"/>
              <a:gd name="connsiteX54" fmla="*/ 970059 w 1536774"/>
              <a:gd name="connsiteY54" fmla="*/ 1383527 h 1391478"/>
              <a:gd name="connsiteX55" fmla="*/ 1001864 w 1536774"/>
              <a:gd name="connsiteY55" fmla="*/ 1375576 h 1391478"/>
              <a:gd name="connsiteX56" fmla="*/ 1057524 w 1536774"/>
              <a:gd name="connsiteY56" fmla="*/ 1319917 h 1391478"/>
              <a:gd name="connsiteX57" fmla="*/ 1081377 w 1536774"/>
              <a:gd name="connsiteY57" fmla="*/ 1288111 h 1391478"/>
              <a:gd name="connsiteX58" fmla="*/ 1097280 w 1536774"/>
              <a:gd name="connsiteY58" fmla="*/ 1264257 h 1391478"/>
              <a:gd name="connsiteX59" fmla="*/ 1121134 w 1536774"/>
              <a:gd name="connsiteY59" fmla="*/ 1232452 h 1391478"/>
              <a:gd name="connsiteX60" fmla="*/ 1144988 w 1536774"/>
              <a:gd name="connsiteY60" fmla="*/ 1216550 h 1391478"/>
              <a:gd name="connsiteX61" fmla="*/ 1168842 w 1536774"/>
              <a:gd name="connsiteY61" fmla="*/ 1184744 h 1391478"/>
              <a:gd name="connsiteX62" fmla="*/ 1184744 w 1536774"/>
              <a:gd name="connsiteY62" fmla="*/ 1160890 h 1391478"/>
              <a:gd name="connsiteX63" fmla="*/ 1208598 w 1536774"/>
              <a:gd name="connsiteY63" fmla="*/ 1137037 h 1391478"/>
              <a:gd name="connsiteX64" fmla="*/ 1240404 w 1536774"/>
              <a:gd name="connsiteY64" fmla="*/ 1081377 h 1391478"/>
              <a:gd name="connsiteX65" fmla="*/ 1248355 w 1536774"/>
              <a:gd name="connsiteY65" fmla="*/ 1057524 h 1391478"/>
              <a:gd name="connsiteX66" fmla="*/ 1264257 w 1536774"/>
              <a:gd name="connsiteY66" fmla="*/ 1025718 h 1391478"/>
              <a:gd name="connsiteX67" fmla="*/ 1272209 w 1536774"/>
              <a:gd name="connsiteY67" fmla="*/ 1001864 h 1391478"/>
              <a:gd name="connsiteX68" fmla="*/ 1296063 w 1536774"/>
              <a:gd name="connsiteY68" fmla="*/ 993913 h 1391478"/>
              <a:gd name="connsiteX69" fmla="*/ 1343771 w 1536774"/>
              <a:gd name="connsiteY69" fmla="*/ 954157 h 1391478"/>
              <a:gd name="connsiteX70" fmla="*/ 1375576 w 1536774"/>
              <a:gd name="connsiteY70" fmla="*/ 930303 h 1391478"/>
              <a:gd name="connsiteX71" fmla="*/ 1415332 w 1536774"/>
              <a:gd name="connsiteY71" fmla="*/ 914400 h 1391478"/>
              <a:gd name="connsiteX72" fmla="*/ 1494845 w 1536774"/>
              <a:gd name="connsiteY72" fmla="*/ 890546 h 1391478"/>
              <a:gd name="connsiteX73" fmla="*/ 1518699 w 1536774"/>
              <a:gd name="connsiteY73" fmla="*/ 874644 h 1391478"/>
              <a:gd name="connsiteX74" fmla="*/ 1526651 w 1536774"/>
              <a:gd name="connsiteY74" fmla="*/ 771277 h 1391478"/>
              <a:gd name="connsiteX75" fmla="*/ 1510748 w 1536774"/>
              <a:gd name="connsiteY75" fmla="*/ 620202 h 1391478"/>
              <a:gd name="connsiteX76" fmla="*/ 1494845 w 1536774"/>
              <a:gd name="connsiteY76" fmla="*/ 564543 h 1391478"/>
              <a:gd name="connsiteX77" fmla="*/ 1423284 w 1536774"/>
              <a:gd name="connsiteY77" fmla="*/ 485030 h 1391478"/>
              <a:gd name="connsiteX78" fmla="*/ 1399430 w 1536774"/>
              <a:gd name="connsiteY78" fmla="*/ 477078 h 1391478"/>
              <a:gd name="connsiteX79" fmla="*/ 1327868 w 1536774"/>
              <a:gd name="connsiteY79" fmla="*/ 437322 h 1391478"/>
              <a:gd name="connsiteX80" fmla="*/ 1280160 w 1536774"/>
              <a:gd name="connsiteY80" fmla="*/ 405517 h 1391478"/>
              <a:gd name="connsiteX81" fmla="*/ 1232452 w 1536774"/>
              <a:gd name="connsiteY81" fmla="*/ 373711 h 1391478"/>
              <a:gd name="connsiteX82" fmla="*/ 1152939 w 1536774"/>
              <a:gd name="connsiteY82" fmla="*/ 373711 h 1391478"/>
              <a:gd name="connsiteX83" fmla="*/ 1137037 w 1536774"/>
              <a:gd name="connsiteY83" fmla="*/ 326004 h 1391478"/>
              <a:gd name="connsiteX84" fmla="*/ 1121134 w 1536774"/>
              <a:gd name="connsiteY84" fmla="*/ 302150 h 1391478"/>
              <a:gd name="connsiteX85" fmla="*/ 1073426 w 1536774"/>
              <a:gd name="connsiteY85" fmla="*/ 278296 h 1391478"/>
              <a:gd name="connsiteX86" fmla="*/ 1049572 w 1536774"/>
              <a:gd name="connsiteY86" fmla="*/ 286247 h 1391478"/>
              <a:gd name="connsiteX87" fmla="*/ 1017767 w 1536774"/>
              <a:gd name="connsiteY87" fmla="*/ 294198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536774" h="1391478">
                <a:moveTo>
                  <a:pt x="1073426" y="278296"/>
                </a:moveTo>
                <a:cubicBezTo>
                  <a:pt x="1035706" y="264151"/>
                  <a:pt x="953395" y="253300"/>
                  <a:pt x="922351" y="206734"/>
                </a:cubicBezTo>
                <a:cubicBezTo>
                  <a:pt x="917702" y="199760"/>
                  <a:pt x="918148" y="190377"/>
                  <a:pt x="914400" y="182880"/>
                </a:cubicBezTo>
                <a:cubicBezTo>
                  <a:pt x="910126" y="174333"/>
                  <a:pt x="903798" y="166977"/>
                  <a:pt x="898497" y="159026"/>
                </a:cubicBezTo>
                <a:cubicBezTo>
                  <a:pt x="895847" y="151075"/>
                  <a:pt x="895418" y="141992"/>
                  <a:pt x="890546" y="135172"/>
                </a:cubicBezTo>
                <a:cubicBezTo>
                  <a:pt x="857385" y="88747"/>
                  <a:pt x="867773" y="116696"/>
                  <a:pt x="834887" y="87464"/>
                </a:cubicBezTo>
                <a:cubicBezTo>
                  <a:pt x="818078" y="72523"/>
                  <a:pt x="803082" y="55659"/>
                  <a:pt x="787179" y="39757"/>
                </a:cubicBezTo>
                <a:cubicBezTo>
                  <a:pt x="779228" y="31806"/>
                  <a:pt x="773993" y="19459"/>
                  <a:pt x="763325" y="15903"/>
                </a:cubicBezTo>
                <a:lnTo>
                  <a:pt x="715617" y="0"/>
                </a:lnTo>
                <a:lnTo>
                  <a:pt x="652007" y="15903"/>
                </a:lnTo>
                <a:cubicBezTo>
                  <a:pt x="641405" y="18553"/>
                  <a:pt x="630569" y="20398"/>
                  <a:pt x="620202" y="23854"/>
                </a:cubicBezTo>
                <a:cubicBezTo>
                  <a:pt x="612251" y="26504"/>
                  <a:pt x="604407" y="29502"/>
                  <a:pt x="596348" y="31805"/>
                </a:cubicBezTo>
                <a:cubicBezTo>
                  <a:pt x="585840" y="34807"/>
                  <a:pt x="574775" y="35920"/>
                  <a:pt x="564543" y="39757"/>
                </a:cubicBezTo>
                <a:cubicBezTo>
                  <a:pt x="549434" y="45423"/>
                  <a:pt x="503108" y="71917"/>
                  <a:pt x="492981" y="79513"/>
                </a:cubicBezTo>
                <a:cubicBezTo>
                  <a:pt x="448214" y="113089"/>
                  <a:pt x="487940" y="100457"/>
                  <a:pt x="437322" y="151075"/>
                </a:cubicBezTo>
                <a:cubicBezTo>
                  <a:pt x="406711" y="181686"/>
                  <a:pt x="419706" y="165573"/>
                  <a:pt x="397565" y="198783"/>
                </a:cubicBezTo>
                <a:cubicBezTo>
                  <a:pt x="394915" y="206734"/>
                  <a:pt x="393362" y="215140"/>
                  <a:pt x="389614" y="222637"/>
                </a:cubicBezTo>
                <a:cubicBezTo>
                  <a:pt x="385340" y="231184"/>
                  <a:pt x="374505" y="236967"/>
                  <a:pt x="373711" y="246490"/>
                </a:cubicBezTo>
                <a:cubicBezTo>
                  <a:pt x="371718" y="270408"/>
                  <a:pt x="376956" y="294517"/>
                  <a:pt x="381663" y="318052"/>
                </a:cubicBezTo>
                <a:cubicBezTo>
                  <a:pt x="384950" y="334489"/>
                  <a:pt x="388267" y="351813"/>
                  <a:pt x="397565" y="365760"/>
                </a:cubicBezTo>
                <a:lnTo>
                  <a:pt x="429371" y="413468"/>
                </a:lnTo>
                <a:cubicBezTo>
                  <a:pt x="432021" y="421419"/>
                  <a:pt x="437322" y="428941"/>
                  <a:pt x="437322" y="437322"/>
                </a:cubicBezTo>
                <a:cubicBezTo>
                  <a:pt x="437322" y="448250"/>
                  <a:pt x="432373" y="458620"/>
                  <a:pt x="429371" y="469127"/>
                </a:cubicBezTo>
                <a:cubicBezTo>
                  <a:pt x="425103" y="484063"/>
                  <a:pt x="418422" y="506511"/>
                  <a:pt x="405517" y="516835"/>
                </a:cubicBezTo>
                <a:cubicBezTo>
                  <a:pt x="398972" y="522071"/>
                  <a:pt x="389614" y="522136"/>
                  <a:pt x="381663" y="524786"/>
                </a:cubicBezTo>
                <a:cubicBezTo>
                  <a:pt x="373712" y="530087"/>
                  <a:pt x="367347" y="540093"/>
                  <a:pt x="357809" y="540689"/>
                </a:cubicBezTo>
                <a:cubicBezTo>
                  <a:pt x="266502" y="546395"/>
                  <a:pt x="277226" y="547926"/>
                  <a:pt x="230588" y="516835"/>
                </a:cubicBezTo>
                <a:cubicBezTo>
                  <a:pt x="225287" y="508884"/>
                  <a:pt x="222026" y="499099"/>
                  <a:pt x="214685" y="492981"/>
                </a:cubicBezTo>
                <a:cubicBezTo>
                  <a:pt x="201583" y="482062"/>
                  <a:pt x="175599" y="474651"/>
                  <a:pt x="159026" y="469127"/>
                </a:cubicBezTo>
                <a:cubicBezTo>
                  <a:pt x="151534" y="471000"/>
                  <a:pt x="112704" y="479843"/>
                  <a:pt x="103367" y="485030"/>
                </a:cubicBezTo>
                <a:cubicBezTo>
                  <a:pt x="60567" y="508808"/>
                  <a:pt x="60781" y="511713"/>
                  <a:pt x="31805" y="540689"/>
                </a:cubicBezTo>
                <a:cubicBezTo>
                  <a:pt x="29155" y="548640"/>
                  <a:pt x="27156" y="556839"/>
                  <a:pt x="23854" y="564543"/>
                </a:cubicBezTo>
                <a:cubicBezTo>
                  <a:pt x="19185" y="575438"/>
                  <a:pt x="12113" y="585250"/>
                  <a:pt x="7951" y="596348"/>
                </a:cubicBezTo>
                <a:cubicBezTo>
                  <a:pt x="4114" y="606580"/>
                  <a:pt x="2650" y="617551"/>
                  <a:pt x="0" y="628153"/>
                </a:cubicBezTo>
                <a:cubicBezTo>
                  <a:pt x="15286" y="842166"/>
                  <a:pt x="-6580" y="665438"/>
                  <a:pt x="23854" y="787179"/>
                </a:cubicBezTo>
                <a:cubicBezTo>
                  <a:pt x="25727" y="794671"/>
                  <a:pt x="34570" y="833501"/>
                  <a:pt x="39757" y="842838"/>
                </a:cubicBezTo>
                <a:cubicBezTo>
                  <a:pt x="76078" y="908215"/>
                  <a:pt x="61029" y="872957"/>
                  <a:pt x="103367" y="922351"/>
                </a:cubicBezTo>
                <a:cubicBezTo>
                  <a:pt x="109586" y="929607"/>
                  <a:pt x="113152" y="938864"/>
                  <a:pt x="119270" y="946205"/>
                </a:cubicBezTo>
                <a:cubicBezTo>
                  <a:pt x="126469" y="954844"/>
                  <a:pt x="135806" y="961521"/>
                  <a:pt x="143124" y="970059"/>
                </a:cubicBezTo>
                <a:cubicBezTo>
                  <a:pt x="151748" y="980121"/>
                  <a:pt x="159275" y="991080"/>
                  <a:pt x="166977" y="1001864"/>
                </a:cubicBezTo>
                <a:cubicBezTo>
                  <a:pt x="172531" y="1009640"/>
                  <a:pt x="175688" y="1019425"/>
                  <a:pt x="182880" y="1025718"/>
                </a:cubicBezTo>
                <a:cubicBezTo>
                  <a:pt x="249734" y="1084216"/>
                  <a:pt x="207118" y="1041814"/>
                  <a:pt x="254442" y="1065475"/>
                </a:cubicBezTo>
                <a:cubicBezTo>
                  <a:pt x="273461" y="1074984"/>
                  <a:pt x="279588" y="1088040"/>
                  <a:pt x="302150" y="1089329"/>
                </a:cubicBezTo>
                <a:cubicBezTo>
                  <a:pt x="386867" y="1094170"/>
                  <a:pt x="471777" y="1094630"/>
                  <a:pt x="556591" y="1097280"/>
                </a:cubicBezTo>
                <a:cubicBezTo>
                  <a:pt x="577795" y="1099930"/>
                  <a:pt x="599199" y="1101293"/>
                  <a:pt x="620202" y="1105231"/>
                </a:cubicBezTo>
                <a:cubicBezTo>
                  <a:pt x="641684" y="1109259"/>
                  <a:pt x="683812" y="1121134"/>
                  <a:pt x="683812" y="1121134"/>
                </a:cubicBezTo>
                <a:cubicBezTo>
                  <a:pt x="709020" y="1137940"/>
                  <a:pt x="741759" y="1157514"/>
                  <a:pt x="755374" y="1184744"/>
                </a:cubicBezTo>
                <a:cubicBezTo>
                  <a:pt x="760675" y="1195346"/>
                  <a:pt x="765396" y="1206258"/>
                  <a:pt x="771277" y="1216550"/>
                </a:cubicBezTo>
                <a:cubicBezTo>
                  <a:pt x="776018" y="1224847"/>
                  <a:pt x="782905" y="1231857"/>
                  <a:pt x="787179" y="1240404"/>
                </a:cubicBezTo>
                <a:cubicBezTo>
                  <a:pt x="802659" y="1271362"/>
                  <a:pt x="787790" y="1260379"/>
                  <a:pt x="803082" y="1296063"/>
                </a:cubicBezTo>
                <a:cubicBezTo>
                  <a:pt x="806846" y="1304847"/>
                  <a:pt x="814710" y="1311370"/>
                  <a:pt x="818984" y="1319917"/>
                </a:cubicBezTo>
                <a:cubicBezTo>
                  <a:pt x="822732" y="1327413"/>
                  <a:pt x="823188" y="1336274"/>
                  <a:pt x="826936" y="1343770"/>
                </a:cubicBezTo>
                <a:cubicBezTo>
                  <a:pt x="831210" y="1352317"/>
                  <a:pt x="836081" y="1360867"/>
                  <a:pt x="842838" y="1367624"/>
                </a:cubicBezTo>
                <a:cubicBezTo>
                  <a:pt x="858252" y="1383039"/>
                  <a:pt x="871144" y="1385011"/>
                  <a:pt x="890546" y="1391478"/>
                </a:cubicBezTo>
                <a:cubicBezTo>
                  <a:pt x="917050" y="1388828"/>
                  <a:pt x="943690" y="1387294"/>
                  <a:pt x="970059" y="1383527"/>
                </a:cubicBezTo>
                <a:cubicBezTo>
                  <a:pt x="980877" y="1381982"/>
                  <a:pt x="992311" y="1380883"/>
                  <a:pt x="1001864" y="1375576"/>
                </a:cubicBezTo>
                <a:cubicBezTo>
                  <a:pt x="1040733" y="1353982"/>
                  <a:pt x="1036908" y="1348779"/>
                  <a:pt x="1057524" y="1319917"/>
                </a:cubicBezTo>
                <a:cubicBezTo>
                  <a:pt x="1065227" y="1309133"/>
                  <a:pt x="1073674" y="1298895"/>
                  <a:pt x="1081377" y="1288111"/>
                </a:cubicBezTo>
                <a:cubicBezTo>
                  <a:pt x="1086931" y="1280335"/>
                  <a:pt x="1091725" y="1272033"/>
                  <a:pt x="1097280" y="1264257"/>
                </a:cubicBezTo>
                <a:cubicBezTo>
                  <a:pt x="1104983" y="1253473"/>
                  <a:pt x="1111763" y="1241823"/>
                  <a:pt x="1121134" y="1232452"/>
                </a:cubicBezTo>
                <a:cubicBezTo>
                  <a:pt x="1127891" y="1225695"/>
                  <a:pt x="1137037" y="1221851"/>
                  <a:pt x="1144988" y="1216550"/>
                </a:cubicBezTo>
                <a:cubicBezTo>
                  <a:pt x="1152939" y="1205948"/>
                  <a:pt x="1161139" y="1195528"/>
                  <a:pt x="1168842" y="1184744"/>
                </a:cubicBezTo>
                <a:cubicBezTo>
                  <a:pt x="1174396" y="1176968"/>
                  <a:pt x="1178626" y="1168231"/>
                  <a:pt x="1184744" y="1160890"/>
                </a:cubicBezTo>
                <a:cubicBezTo>
                  <a:pt x="1191943" y="1152252"/>
                  <a:pt x="1201399" y="1145675"/>
                  <a:pt x="1208598" y="1137037"/>
                </a:cubicBezTo>
                <a:cubicBezTo>
                  <a:pt x="1220342" y="1122945"/>
                  <a:pt x="1233541" y="1097389"/>
                  <a:pt x="1240404" y="1081377"/>
                </a:cubicBezTo>
                <a:cubicBezTo>
                  <a:pt x="1243705" y="1073674"/>
                  <a:pt x="1245054" y="1065227"/>
                  <a:pt x="1248355" y="1057524"/>
                </a:cubicBezTo>
                <a:cubicBezTo>
                  <a:pt x="1253024" y="1046629"/>
                  <a:pt x="1259588" y="1036613"/>
                  <a:pt x="1264257" y="1025718"/>
                </a:cubicBezTo>
                <a:cubicBezTo>
                  <a:pt x="1267559" y="1018014"/>
                  <a:pt x="1266282" y="1007791"/>
                  <a:pt x="1272209" y="1001864"/>
                </a:cubicBezTo>
                <a:cubicBezTo>
                  <a:pt x="1278136" y="995938"/>
                  <a:pt x="1288112" y="996563"/>
                  <a:pt x="1296063" y="993913"/>
                </a:cubicBezTo>
                <a:cubicBezTo>
                  <a:pt x="1333190" y="956786"/>
                  <a:pt x="1305023" y="981834"/>
                  <a:pt x="1343771" y="954157"/>
                </a:cubicBezTo>
                <a:cubicBezTo>
                  <a:pt x="1354555" y="946454"/>
                  <a:pt x="1363992" y="936739"/>
                  <a:pt x="1375576" y="930303"/>
                </a:cubicBezTo>
                <a:cubicBezTo>
                  <a:pt x="1388053" y="923371"/>
                  <a:pt x="1401918" y="919278"/>
                  <a:pt x="1415332" y="914400"/>
                </a:cubicBezTo>
                <a:cubicBezTo>
                  <a:pt x="1457921" y="898913"/>
                  <a:pt x="1456873" y="900039"/>
                  <a:pt x="1494845" y="890546"/>
                </a:cubicBezTo>
                <a:cubicBezTo>
                  <a:pt x="1502796" y="885245"/>
                  <a:pt x="1511942" y="881401"/>
                  <a:pt x="1518699" y="874644"/>
                </a:cubicBezTo>
                <a:cubicBezTo>
                  <a:pt x="1550988" y="842356"/>
                  <a:pt x="1531065" y="822032"/>
                  <a:pt x="1526651" y="771277"/>
                </a:cubicBezTo>
                <a:cubicBezTo>
                  <a:pt x="1519839" y="692941"/>
                  <a:pt x="1523271" y="682821"/>
                  <a:pt x="1510748" y="620202"/>
                </a:cubicBezTo>
                <a:cubicBezTo>
                  <a:pt x="1509049" y="611704"/>
                  <a:pt x="1499899" y="574651"/>
                  <a:pt x="1494845" y="564543"/>
                </a:cubicBezTo>
                <a:cubicBezTo>
                  <a:pt x="1482618" y="540089"/>
                  <a:pt x="1435651" y="489153"/>
                  <a:pt x="1423284" y="485030"/>
                </a:cubicBezTo>
                <a:cubicBezTo>
                  <a:pt x="1415333" y="482379"/>
                  <a:pt x="1406757" y="481148"/>
                  <a:pt x="1399430" y="477078"/>
                </a:cubicBezTo>
                <a:cubicBezTo>
                  <a:pt x="1317412" y="431512"/>
                  <a:pt x="1381841" y="455312"/>
                  <a:pt x="1327868" y="437322"/>
                </a:cubicBezTo>
                <a:cubicBezTo>
                  <a:pt x="1311965" y="426720"/>
                  <a:pt x="1293675" y="419032"/>
                  <a:pt x="1280160" y="405517"/>
                </a:cubicBezTo>
                <a:cubicBezTo>
                  <a:pt x="1250379" y="375736"/>
                  <a:pt x="1266974" y="385219"/>
                  <a:pt x="1232452" y="373711"/>
                </a:cubicBezTo>
                <a:cubicBezTo>
                  <a:pt x="1222086" y="375439"/>
                  <a:pt x="1167767" y="391010"/>
                  <a:pt x="1152939" y="373711"/>
                </a:cubicBezTo>
                <a:cubicBezTo>
                  <a:pt x="1142030" y="360984"/>
                  <a:pt x="1146335" y="339951"/>
                  <a:pt x="1137037" y="326004"/>
                </a:cubicBezTo>
                <a:cubicBezTo>
                  <a:pt x="1131736" y="318053"/>
                  <a:pt x="1127891" y="308907"/>
                  <a:pt x="1121134" y="302150"/>
                </a:cubicBezTo>
                <a:cubicBezTo>
                  <a:pt x="1105719" y="286735"/>
                  <a:pt x="1092828" y="284763"/>
                  <a:pt x="1073426" y="278296"/>
                </a:cubicBezTo>
                <a:cubicBezTo>
                  <a:pt x="1065475" y="280946"/>
                  <a:pt x="1056546" y="281598"/>
                  <a:pt x="1049572" y="286247"/>
                </a:cubicBezTo>
                <a:cubicBezTo>
                  <a:pt x="1018022" y="307280"/>
                  <a:pt x="1032594" y="323854"/>
                  <a:pt x="1017767" y="294198"/>
                </a:cubicBez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144229" y="3363402"/>
            <a:ext cx="607796" cy="621526"/>
          </a:xfrm>
          <a:custGeom>
            <a:avLst/>
            <a:gdLst>
              <a:gd name="connsiteX0" fmla="*/ 1073426 w 1536774"/>
              <a:gd name="connsiteY0" fmla="*/ 278296 h 1391478"/>
              <a:gd name="connsiteX1" fmla="*/ 922351 w 1536774"/>
              <a:gd name="connsiteY1" fmla="*/ 206734 h 1391478"/>
              <a:gd name="connsiteX2" fmla="*/ 914400 w 1536774"/>
              <a:gd name="connsiteY2" fmla="*/ 182880 h 1391478"/>
              <a:gd name="connsiteX3" fmla="*/ 898497 w 1536774"/>
              <a:gd name="connsiteY3" fmla="*/ 159026 h 1391478"/>
              <a:gd name="connsiteX4" fmla="*/ 890546 w 1536774"/>
              <a:gd name="connsiteY4" fmla="*/ 135172 h 1391478"/>
              <a:gd name="connsiteX5" fmla="*/ 834887 w 1536774"/>
              <a:gd name="connsiteY5" fmla="*/ 87464 h 1391478"/>
              <a:gd name="connsiteX6" fmla="*/ 787179 w 1536774"/>
              <a:gd name="connsiteY6" fmla="*/ 39757 h 1391478"/>
              <a:gd name="connsiteX7" fmla="*/ 763325 w 1536774"/>
              <a:gd name="connsiteY7" fmla="*/ 15903 h 1391478"/>
              <a:gd name="connsiteX8" fmla="*/ 715617 w 1536774"/>
              <a:gd name="connsiteY8" fmla="*/ 0 h 1391478"/>
              <a:gd name="connsiteX9" fmla="*/ 652007 w 1536774"/>
              <a:gd name="connsiteY9" fmla="*/ 15903 h 1391478"/>
              <a:gd name="connsiteX10" fmla="*/ 620202 w 1536774"/>
              <a:gd name="connsiteY10" fmla="*/ 23854 h 1391478"/>
              <a:gd name="connsiteX11" fmla="*/ 596348 w 1536774"/>
              <a:gd name="connsiteY11" fmla="*/ 31805 h 1391478"/>
              <a:gd name="connsiteX12" fmla="*/ 564543 w 1536774"/>
              <a:gd name="connsiteY12" fmla="*/ 39757 h 1391478"/>
              <a:gd name="connsiteX13" fmla="*/ 492981 w 1536774"/>
              <a:gd name="connsiteY13" fmla="*/ 79513 h 1391478"/>
              <a:gd name="connsiteX14" fmla="*/ 437322 w 1536774"/>
              <a:gd name="connsiteY14" fmla="*/ 151075 h 1391478"/>
              <a:gd name="connsiteX15" fmla="*/ 397565 w 1536774"/>
              <a:gd name="connsiteY15" fmla="*/ 198783 h 1391478"/>
              <a:gd name="connsiteX16" fmla="*/ 389614 w 1536774"/>
              <a:gd name="connsiteY16" fmla="*/ 222637 h 1391478"/>
              <a:gd name="connsiteX17" fmla="*/ 373711 w 1536774"/>
              <a:gd name="connsiteY17" fmla="*/ 246490 h 1391478"/>
              <a:gd name="connsiteX18" fmla="*/ 381663 w 1536774"/>
              <a:gd name="connsiteY18" fmla="*/ 318052 h 1391478"/>
              <a:gd name="connsiteX19" fmla="*/ 397565 w 1536774"/>
              <a:gd name="connsiteY19" fmla="*/ 365760 h 1391478"/>
              <a:gd name="connsiteX20" fmla="*/ 429371 w 1536774"/>
              <a:gd name="connsiteY20" fmla="*/ 413468 h 1391478"/>
              <a:gd name="connsiteX21" fmla="*/ 437322 w 1536774"/>
              <a:gd name="connsiteY21" fmla="*/ 437322 h 1391478"/>
              <a:gd name="connsiteX22" fmla="*/ 429371 w 1536774"/>
              <a:gd name="connsiteY22" fmla="*/ 469127 h 1391478"/>
              <a:gd name="connsiteX23" fmla="*/ 405517 w 1536774"/>
              <a:gd name="connsiteY23" fmla="*/ 516835 h 1391478"/>
              <a:gd name="connsiteX24" fmla="*/ 381663 w 1536774"/>
              <a:gd name="connsiteY24" fmla="*/ 524786 h 1391478"/>
              <a:gd name="connsiteX25" fmla="*/ 357809 w 1536774"/>
              <a:gd name="connsiteY25" fmla="*/ 540689 h 1391478"/>
              <a:gd name="connsiteX26" fmla="*/ 230588 w 1536774"/>
              <a:gd name="connsiteY26" fmla="*/ 516835 h 1391478"/>
              <a:gd name="connsiteX27" fmla="*/ 214685 w 1536774"/>
              <a:gd name="connsiteY27" fmla="*/ 492981 h 1391478"/>
              <a:gd name="connsiteX28" fmla="*/ 159026 w 1536774"/>
              <a:gd name="connsiteY28" fmla="*/ 469127 h 1391478"/>
              <a:gd name="connsiteX29" fmla="*/ 103367 w 1536774"/>
              <a:gd name="connsiteY29" fmla="*/ 485030 h 1391478"/>
              <a:gd name="connsiteX30" fmla="*/ 31805 w 1536774"/>
              <a:gd name="connsiteY30" fmla="*/ 540689 h 1391478"/>
              <a:gd name="connsiteX31" fmla="*/ 23854 w 1536774"/>
              <a:gd name="connsiteY31" fmla="*/ 564543 h 1391478"/>
              <a:gd name="connsiteX32" fmla="*/ 7951 w 1536774"/>
              <a:gd name="connsiteY32" fmla="*/ 596348 h 1391478"/>
              <a:gd name="connsiteX33" fmla="*/ 0 w 1536774"/>
              <a:gd name="connsiteY33" fmla="*/ 628153 h 1391478"/>
              <a:gd name="connsiteX34" fmla="*/ 23854 w 1536774"/>
              <a:gd name="connsiteY34" fmla="*/ 787179 h 1391478"/>
              <a:gd name="connsiteX35" fmla="*/ 39757 w 1536774"/>
              <a:gd name="connsiteY35" fmla="*/ 842838 h 1391478"/>
              <a:gd name="connsiteX36" fmla="*/ 103367 w 1536774"/>
              <a:gd name="connsiteY36" fmla="*/ 922351 h 1391478"/>
              <a:gd name="connsiteX37" fmla="*/ 119270 w 1536774"/>
              <a:gd name="connsiteY37" fmla="*/ 946205 h 1391478"/>
              <a:gd name="connsiteX38" fmla="*/ 143124 w 1536774"/>
              <a:gd name="connsiteY38" fmla="*/ 970059 h 1391478"/>
              <a:gd name="connsiteX39" fmla="*/ 166977 w 1536774"/>
              <a:gd name="connsiteY39" fmla="*/ 1001864 h 1391478"/>
              <a:gd name="connsiteX40" fmla="*/ 182880 w 1536774"/>
              <a:gd name="connsiteY40" fmla="*/ 1025718 h 1391478"/>
              <a:gd name="connsiteX41" fmla="*/ 254442 w 1536774"/>
              <a:gd name="connsiteY41" fmla="*/ 1065475 h 1391478"/>
              <a:gd name="connsiteX42" fmla="*/ 302150 w 1536774"/>
              <a:gd name="connsiteY42" fmla="*/ 1089329 h 1391478"/>
              <a:gd name="connsiteX43" fmla="*/ 556591 w 1536774"/>
              <a:gd name="connsiteY43" fmla="*/ 1097280 h 1391478"/>
              <a:gd name="connsiteX44" fmla="*/ 620202 w 1536774"/>
              <a:gd name="connsiteY44" fmla="*/ 1105231 h 1391478"/>
              <a:gd name="connsiteX45" fmla="*/ 683812 w 1536774"/>
              <a:gd name="connsiteY45" fmla="*/ 1121134 h 1391478"/>
              <a:gd name="connsiteX46" fmla="*/ 755374 w 1536774"/>
              <a:gd name="connsiteY46" fmla="*/ 1184744 h 1391478"/>
              <a:gd name="connsiteX47" fmla="*/ 771277 w 1536774"/>
              <a:gd name="connsiteY47" fmla="*/ 1216550 h 1391478"/>
              <a:gd name="connsiteX48" fmla="*/ 787179 w 1536774"/>
              <a:gd name="connsiteY48" fmla="*/ 1240404 h 1391478"/>
              <a:gd name="connsiteX49" fmla="*/ 803082 w 1536774"/>
              <a:gd name="connsiteY49" fmla="*/ 1296063 h 1391478"/>
              <a:gd name="connsiteX50" fmla="*/ 818984 w 1536774"/>
              <a:gd name="connsiteY50" fmla="*/ 1319917 h 1391478"/>
              <a:gd name="connsiteX51" fmla="*/ 826936 w 1536774"/>
              <a:gd name="connsiteY51" fmla="*/ 1343770 h 1391478"/>
              <a:gd name="connsiteX52" fmla="*/ 842838 w 1536774"/>
              <a:gd name="connsiteY52" fmla="*/ 1367624 h 1391478"/>
              <a:gd name="connsiteX53" fmla="*/ 890546 w 1536774"/>
              <a:gd name="connsiteY53" fmla="*/ 1391478 h 1391478"/>
              <a:gd name="connsiteX54" fmla="*/ 970059 w 1536774"/>
              <a:gd name="connsiteY54" fmla="*/ 1383527 h 1391478"/>
              <a:gd name="connsiteX55" fmla="*/ 1001864 w 1536774"/>
              <a:gd name="connsiteY55" fmla="*/ 1375576 h 1391478"/>
              <a:gd name="connsiteX56" fmla="*/ 1057524 w 1536774"/>
              <a:gd name="connsiteY56" fmla="*/ 1319917 h 1391478"/>
              <a:gd name="connsiteX57" fmla="*/ 1081377 w 1536774"/>
              <a:gd name="connsiteY57" fmla="*/ 1288111 h 1391478"/>
              <a:gd name="connsiteX58" fmla="*/ 1097280 w 1536774"/>
              <a:gd name="connsiteY58" fmla="*/ 1264257 h 1391478"/>
              <a:gd name="connsiteX59" fmla="*/ 1121134 w 1536774"/>
              <a:gd name="connsiteY59" fmla="*/ 1232452 h 1391478"/>
              <a:gd name="connsiteX60" fmla="*/ 1144988 w 1536774"/>
              <a:gd name="connsiteY60" fmla="*/ 1216550 h 1391478"/>
              <a:gd name="connsiteX61" fmla="*/ 1168842 w 1536774"/>
              <a:gd name="connsiteY61" fmla="*/ 1184744 h 1391478"/>
              <a:gd name="connsiteX62" fmla="*/ 1184744 w 1536774"/>
              <a:gd name="connsiteY62" fmla="*/ 1160890 h 1391478"/>
              <a:gd name="connsiteX63" fmla="*/ 1208598 w 1536774"/>
              <a:gd name="connsiteY63" fmla="*/ 1137037 h 1391478"/>
              <a:gd name="connsiteX64" fmla="*/ 1240404 w 1536774"/>
              <a:gd name="connsiteY64" fmla="*/ 1081377 h 1391478"/>
              <a:gd name="connsiteX65" fmla="*/ 1248355 w 1536774"/>
              <a:gd name="connsiteY65" fmla="*/ 1057524 h 1391478"/>
              <a:gd name="connsiteX66" fmla="*/ 1264257 w 1536774"/>
              <a:gd name="connsiteY66" fmla="*/ 1025718 h 1391478"/>
              <a:gd name="connsiteX67" fmla="*/ 1272209 w 1536774"/>
              <a:gd name="connsiteY67" fmla="*/ 1001864 h 1391478"/>
              <a:gd name="connsiteX68" fmla="*/ 1296063 w 1536774"/>
              <a:gd name="connsiteY68" fmla="*/ 993913 h 1391478"/>
              <a:gd name="connsiteX69" fmla="*/ 1343771 w 1536774"/>
              <a:gd name="connsiteY69" fmla="*/ 954157 h 1391478"/>
              <a:gd name="connsiteX70" fmla="*/ 1375576 w 1536774"/>
              <a:gd name="connsiteY70" fmla="*/ 930303 h 1391478"/>
              <a:gd name="connsiteX71" fmla="*/ 1415332 w 1536774"/>
              <a:gd name="connsiteY71" fmla="*/ 914400 h 1391478"/>
              <a:gd name="connsiteX72" fmla="*/ 1494845 w 1536774"/>
              <a:gd name="connsiteY72" fmla="*/ 890546 h 1391478"/>
              <a:gd name="connsiteX73" fmla="*/ 1518699 w 1536774"/>
              <a:gd name="connsiteY73" fmla="*/ 874644 h 1391478"/>
              <a:gd name="connsiteX74" fmla="*/ 1526651 w 1536774"/>
              <a:gd name="connsiteY74" fmla="*/ 771277 h 1391478"/>
              <a:gd name="connsiteX75" fmla="*/ 1510748 w 1536774"/>
              <a:gd name="connsiteY75" fmla="*/ 620202 h 1391478"/>
              <a:gd name="connsiteX76" fmla="*/ 1494845 w 1536774"/>
              <a:gd name="connsiteY76" fmla="*/ 564543 h 1391478"/>
              <a:gd name="connsiteX77" fmla="*/ 1423284 w 1536774"/>
              <a:gd name="connsiteY77" fmla="*/ 485030 h 1391478"/>
              <a:gd name="connsiteX78" fmla="*/ 1399430 w 1536774"/>
              <a:gd name="connsiteY78" fmla="*/ 477078 h 1391478"/>
              <a:gd name="connsiteX79" fmla="*/ 1327868 w 1536774"/>
              <a:gd name="connsiteY79" fmla="*/ 437322 h 1391478"/>
              <a:gd name="connsiteX80" fmla="*/ 1280160 w 1536774"/>
              <a:gd name="connsiteY80" fmla="*/ 405517 h 1391478"/>
              <a:gd name="connsiteX81" fmla="*/ 1232452 w 1536774"/>
              <a:gd name="connsiteY81" fmla="*/ 373711 h 1391478"/>
              <a:gd name="connsiteX82" fmla="*/ 1152939 w 1536774"/>
              <a:gd name="connsiteY82" fmla="*/ 373711 h 1391478"/>
              <a:gd name="connsiteX83" fmla="*/ 1137037 w 1536774"/>
              <a:gd name="connsiteY83" fmla="*/ 326004 h 1391478"/>
              <a:gd name="connsiteX84" fmla="*/ 1121134 w 1536774"/>
              <a:gd name="connsiteY84" fmla="*/ 302150 h 1391478"/>
              <a:gd name="connsiteX85" fmla="*/ 1073426 w 1536774"/>
              <a:gd name="connsiteY85" fmla="*/ 278296 h 1391478"/>
              <a:gd name="connsiteX86" fmla="*/ 1049572 w 1536774"/>
              <a:gd name="connsiteY86" fmla="*/ 286247 h 1391478"/>
              <a:gd name="connsiteX87" fmla="*/ 1017767 w 1536774"/>
              <a:gd name="connsiteY87" fmla="*/ 294198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536774" h="1391478">
                <a:moveTo>
                  <a:pt x="1073426" y="278296"/>
                </a:moveTo>
                <a:cubicBezTo>
                  <a:pt x="1035706" y="264151"/>
                  <a:pt x="953395" y="253300"/>
                  <a:pt x="922351" y="206734"/>
                </a:cubicBezTo>
                <a:cubicBezTo>
                  <a:pt x="917702" y="199760"/>
                  <a:pt x="918148" y="190377"/>
                  <a:pt x="914400" y="182880"/>
                </a:cubicBezTo>
                <a:cubicBezTo>
                  <a:pt x="910126" y="174333"/>
                  <a:pt x="903798" y="166977"/>
                  <a:pt x="898497" y="159026"/>
                </a:cubicBezTo>
                <a:cubicBezTo>
                  <a:pt x="895847" y="151075"/>
                  <a:pt x="895418" y="141992"/>
                  <a:pt x="890546" y="135172"/>
                </a:cubicBezTo>
                <a:cubicBezTo>
                  <a:pt x="857385" y="88747"/>
                  <a:pt x="867773" y="116696"/>
                  <a:pt x="834887" y="87464"/>
                </a:cubicBezTo>
                <a:cubicBezTo>
                  <a:pt x="818078" y="72523"/>
                  <a:pt x="803082" y="55659"/>
                  <a:pt x="787179" y="39757"/>
                </a:cubicBezTo>
                <a:cubicBezTo>
                  <a:pt x="779228" y="31806"/>
                  <a:pt x="773993" y="19459"/>
                  <a:pt x="763325" y="15903"/>
                </a:cubicBezTo>
                <a:lnTo>
                  <a:pt x="715617" y="0"/>
                </a:lnTo>
                <a:lnTo>
                  <a:pt x="652007" y="15903"/>
                </a:lnTo>
                <a:cubicBezTo>
                  <a:pt x="641405" y="18553"/>
                  <a:pt x="630569" y="20398"/>
                  <a:pt x="620202" y="23854"/>
                </a:cubicBezTo>
                <a:cubicBezTo>
                  <a:pt x="612251" y="26504"/>
                  <a:pt x="604407" y="29502"/>
                  <a:pt x="596348" y="31805"/>
                </a:cubicBezTo>
                <a:cubicBezTo>
                  <a:pt x="585840" y="34807"/>
                  <a:pt x="574775" y="35920"/>
                  <a:pt x="564543" y="39757"/>
                </a:cubicBezTo>
                <a:cubicBezTo>
                  <a:pt x="549434" y="45423"/>
                  <a:pt x="503108" y="71917"/>
                  <a:pt x="492981" y="79513"/>
                </a:cubicBezTo>
                <a:cubicBezTo>
                  <a:pt x="448214" y="113089"/>
                  <a:pt x="487940" y="100457"/>
                  <a:pt x="437322" y="151075"/>
                </a:cubicBezTo>
                <a:cubicBezTo>
                  <a:pt x="406711" y="181686"/>
                  <a:pt x="419706" y="165573"/>
                  <a:pt x="397565" y="198783"/>
                </a:cubicBezTo>
                <a:cubicBezTo>
                  <a:pt x="394915" y="206734"/>
                  <a:pt x="393362" y="215140"/>
                  <a:pt x="389614" y="222637"/>
                </a:cubicBezTo>
                <a:cubicBezTo>
                  <a:pt x="385340" y="231184"/>
                  <a:pt x="374505" y="236967"/>
                  <a:pt x="373711" y="246490"/>
                </a:cubicBezTo>
                <a:cubicBezTo>
                  <a:pt x="371718" y="270408"/>
                  <a:pt x="376956" y="294517"/>
                  <a:pt x="381663" y="318052"/>
                </a:cubicBezTo>
                <a:cubicBezTo>
                  <a:pt x="384950" y="334489"/>
                  <a:pt x="388267" y="351813"/>
                  <a:pt x="397565" y="365760"/>
                </a:cubicBezTo>
                <a:lnTo>
                  <a:pt x="429371" y="413468"/>
                </a:lnTo>
                <a:cubicBezTo>
                  <a:pt x="432021" y="421419"/>
                  <a:pt x="437322" y="428941"/>
                  <a:pt x="437322" y="437322"/>
                </a:cubicBezTo>
                <a:cubicBezTo>
                  <a:pt x="437322" y="448250"/>
                  <a:pt x="432373" y="458620"/>
                  <a:pt x="429371" y="469127"/>
                </a:cubicBezTo>
                <a:cubicBezTo>
                  <a:pt x="425103" y="484063"/>
                  <a:pt x="418422" y="506511"/>
                  <a:pt x="405517" y="516835"/>
                </a:cubicBezTo>
                <a:cubicBezTo>
                  <a:pt x="398972" y="522071"/>
                  <a:pt x="389614" y="522136"/>
                  <a:pt x="381663" y="524786"/>
                </a:cubicBezTo>
                <a:cubicBezTo>
                  <a:pt x="373712" y="530087"/>
                  <a:pt x="367347" y="540093"/>
                  <a:pt x="357809" y="540689"/>
                </a:cubicBezTo>
                <a:cubicBezTo>
                  <a:pt x="266502" y="546395"/>
                  <a:pt x="277226" y="547926"/>
                  <a:pt x="230588" y="516835"/>
                </a:cubicBezTo>
                <a:cubicBezTo>
                  <a:pt x="225287" y="508884"/>
                  <a:pt x="222026" y="499099"/>
                  <a:pt x="214685" y="492981"/>
                </a:cubicBezTo>
                <a:cubicBezTo>
                  <a:pt x="201583" y="482062"/>
                  <a:pt x="175599" y="474651"/>
                  <a:pt x="159026" y="469127"/>
                </a:cubicBezTo>
                <a:cubicBezTo>
                  <a:pt x="151534" y="471000"/>
                  <a:pt x="112704" y="479843"/>
                  <a:pt x="103367" y="485030"/>
                </a:cubicBezTo>
                <a:cubicBezTo>
                  <a:pt x="60567" y="508808"/>
                  <a:pt x="60781" y="511713"/>
                  <a:pt x="31805" y="540689"/>
                </a:cubicBezTo>
                <a:cubicBezTo>
                  <a:pt x="29155" y="548640"/>
                  <a:pt x="27156" y="556839"/>
                  <a:pt x="23854" y="564543"/>
                </a:cubicBezTo>
                <a:cubicBezTo>
                  <a:pt x="19185" y="575438"/>
                  <a:pt x="12113" y="585250"/>
                  <a:pt x="7951" y="596348"/>
                </a:cubicBezTo>
                <a:cubicBezTo>
                  <a:pt x="4114" y="606580"/>
                  <a:pt x="2650" y="617551"/>
                  <a:pt x="0" y="628153"/>
                </a:cubicBezTo>
                <a:cubicBezTo>
                  <a:pt x="15286" y="842166"/>
                  <a:pt x="-6580" y="665438"/>
                  <a:pt x="23854" y="787179"/>
                </a:cubicBezTo>
                <a:cubicBezTo>
                  <a:pt x="25727" y="794671"/>
                  <a:pt x="34570" y="833501"/>
                  <a:pt x="39757" y="842838"/>
                </a:cubicBezTo>
                <a:cubicBezTo>
                  <a:pt x="76078" y="908215"/>
                  <a:pt x="61029" y="872957"/>
                  <a:pt x="103367" y="922351"/>
                </a:cubicBezTo>
                <a:cubicBezTo>
                  <a:pt x="109586" y="929607"/>
                  <a:pt x="113152" y="938864"/>
                  <a:pt x="119270" y="946205"/>
                </a:cubicBezTo>
                <a:cubicBezTo>
                  <a:pt x="126469" y="954844"/>
                  <a:pt x="135806" y="961521"/>
                  <a:pt x="143124" y="970059"/>
                </a:cubicBezTo>
                <a:cubicBezTo>
                  <a:pt x="151748" y="980121"/>
                  <a:pt x="159275" y="991080"/>
                  <a:pt x="166977" y="1001864"/>
                </a:cubicBezTo>
                <a:cubicBezTo>
                  <a:pt x="172531" y="1009640"/>
                  <a:pt x="175688" y="1019425"/>
                  <a:pt x="182880" y="1025718"/>
                </a:cubicBezTo>
                <a:cubicBezTo>
                  <a:pt x="249734" y="1084216"/>
                  <a:pt x="207118" y="1041814"/>
                  <a:pt x="254442" y="1065475"/>
                </a:cubicBezTo>
                <a:cubicBezTo>
                  <a:pt x="273461" y="1074984"/>
                  <a:pt x="279588" y="1088040"/>
                  <a:pt x="302150" y="1089329"/>
                </a:cubicBezTo>
                <a:cubicBezTo>
                  <a:pt x="386867" y="1094170"/>
                  <a:pt x="471777" y="1094630"/>
                  <a:pt x="556591" y="1097280"/>
                </a:cubicBezTo>
                <a:cubicBezTo>
                  <a:pt x="577795" y="1099930"/>
                  <a:pt x="599199" y="1101293"/>
                  <a:pt x="620202" y="1105231"/>
                </a:cubicBezTo>
                <a:cubicBezTo>
                  <a:pt x="641684" y="1109259"/>
                  <a:pt x="683812" y="1121134"/>
                  <a:pt x="683812" y="1121134"/>
                </a:cubicBezTo>
                <a:cubicBezTo>
                  <a:pt x="709020" y="1137940"/>
                  <a:pt x="741759" y="1157514"/>
                  <a:pt x="755374" y="1184744"/>
                </a:cubicBezTo>
                <a:cubicBezTo>
                  <a:pt x="760675" y="1195346"/>
                  <a:pt x="765396" y="1206258"/>
                  <a:pt x="771277" y="1216550"/>
                </a:cubicBezTo>
                <a:cubicBezTo>
                  <a:pt x="776018" y="1224847"/>
                  <a:pt x="782905" y="1231857"/>
                  <a:pt x="787179" y="1240404"/>
                </a:cubicBezTo>
                <a:cubicBezTo>
                  <a:pt x="802659" y="1271362"/>
                  <a:pt x="787790" y="1260379"/>
                  <a:pt x="803082" y="1296063"/>
                </a:cubicBezTo>
                <a:cubicBezTo>
                  <a:pt x="806846" y="1304847"/>
                  <a:pt x="814710" y="1311370"/>
                  <a:pt x="818984" y="1319917"/>
                </a:cubicBezTo>
                <a:cubicBezTo>
                  <a:pt x="822732" y="1327413"/>
                  <a:pt x="823188" y="1336274"/>
                  <a:pt x="826936" y="1343770"/>
                </a:cubicBezTo>
                <a:cubicBezTo>
                  <a:pt x="831210" y="1352317"/>
                  <a:pt x="836081" y="1360867"/>
                  <a:pt x="842838" y="1367624"/>
                </a:cubicBezTo>
                <a:cubicBezTo>
                  <a:pt x="858252" y="1383039"/>
                  <a:pt x="871144" y="1385011"/>
                  <a:pt x="890546" y="1391478"/>
                </a:cubicBezTo>
                <a:cubicBezTo>
                  <a:pt x="917050" y="1388828"/>
                  <a:pt x="943690" y="1387294"/>
                  <a:pt x="970059" y="1383527"/>
                </a:cubicBezTo>
                <a:cubicBezTo>
                  <a:pt x="980877" y="1381982"/>
                  <a:pt x="992311" y="1380883"/>
                  <a:pt x="1001864" y="1375576"/>
                </a:cubicBezTo>
                <a:cubicBezTo>
                  <a:pt x="1040733" y="1353982"/>
                  <a:pt x="1036908" y="1348779"/>
                  <a:pt x="1057524" y="1319917"/>
                </a:cubicBezTo>
                <a:cubicBezTo>
                  <a:pt x="1065227" y="1309133"/>
                  <a:pt x="1073674" y="1298895"/>
                  <a:pt x="1081377" y="1288111"/>
                </a:cubicBezTo>
                <a:cubicBezTo>
                  <a:pt x="1086931" y="1280335"/>
                  <a:pt x="1091725" y="1272033"/>
                  <a:pt x="1097280" y="1264257"/>
                </a:cubicBezTo>
                <a:cubicBezTo>
                  <a:pt x="1104983" y="1253473"/>
                  <a:pt x="1111763" y="1241823"/>
                  <a:pt x="1121134" y="1232452"/>
                </a:cubicBezTo>
                <a:cubicBezTo>
                  <a:pt x="1127891" y="1225695"/>
                  <a:pt x="1137037" y="1221851"/>
                  <a:pt x="1144988" y="1216550"/>
                </a:cubicBezTo>
                <a:cubicBezTo>
                  <a:pt x="1152939" y="1205948"/>
                  <a:pt x="1161139" y="1195528"/>
                  <a:pt x="1168842" y="1184744"/>
                </a:cubicBezTo>
                <a:cubicBezTo>
                  <a:pt x="1174396" y="1176968"/>
                  <a:pt x="1178626" y="1168231"/>
                  <a:pt x="1184744" y="1160890"/>
                </a:cubicBezTo>
                <a:cubicBezTo>
                  <a:pt x="1191943" y="1152252"/>
                  <a:pt x="1201399" y="1145675"/>
                  <a:pt x="1208598" y="1137037"/>
                </a:cubicBezTo>
                <a:cubicBezTo>
                  <a:pt x="1220342" y="1122945"/>
                  <a:pt x="1233541" y="1097389"/>
                  <a:pt x="1240404" y="1081377"/>
                </a:cubicBezTo>
                <a:cubicBezTo>
                  <a:pt x="1243705" y="1073674"/>
                  <a:pt x="1245054" y="1065227"/>
                  <a:pt x="1248355" y="1057524"/>
                </a:cubicBezTo>
                <a:cubicBezTo>
                  <a:pt x="1253024" y="1046629"/>
                  <a:pt x="1259588" y="1036613"/>
                  <a:pt x="1264257" y="1025718"/>
                </a:cubicBezTo>
                <a:cubicBezTo>
                  <a:pt x="1267559" y="1018014"/>
                  <a:pt x="1266282" y="1007791"/>
                  <a:pt x="1272209" y="1001864"/>
                </a:cubicBezTo>
                <a:cubicBezTo>
                  <a:pt x="1278136" y="995938"/>
                  <a:pt x="1288112" y="996563"/>
                  <a:pt x="1296063" y="993913"/>
                </a:cubicBezTo>
                <a:cubicBezTo>
                  <a:pt x="1333190" y="956786"/>
                  <a:pt x="1305023" y="981834"/>
                  <a:pt x="1343771" y="954157"/>
                </a:cubicBezTo>
                <a:cubicBezTo>
                  <a:pt x="1354555" y="946454"/>
                  <a:pt x="1363992" y="936739"/>
                  <a:pt x="1375576" y="930303"/>
                </a:cubicBezTo>
                <a:cubicBezTo>
                  <a:pt x="1388053" y="923371"/>
                  <a:pt x="1401918" y="919278"/>
                  <a:pt x="1415332" y="914400"/>
                </a:cubicBezTo>
                <a:cubicBezTo>
                  <a:pt x="1457921" y="898913"/>
                  <a:pt x="1456873" y="900039"/>
                  <a:pt x="1494845" y="890546"/>
                </a:cubicBezTo>
                <a:cubicBezTo>
                  <a:pt x="1502796" y="885245"/>
                  <a:pt x="1511942" y="881401"/>
                  <a:pt x="1518699" y="874644"/>
                </a:cubicBezTo>
                <a:cubicBezTo>
                  <a:pt x="1550988" y="842356"/>
                  <a:pt x="1531065" y="822032"/>
                  <a:pt x="1526651" y="771277"/>
                </a:cubicBezTo>
                <a:cubicBezTo>
                  <a:pt x="1519839" y="692941"/>
                  <a:pt x="1523271" y="682821"/>
                  <a:pt x="1510748" y="620202"/>
                </a:cubicBezTo>
                <a:cubicBezTo>
                  <a:pt x="1509049" y="611704"/>
                  <a:pt x="1499899" y="574651"/>
                  <a:pt x="1494845" y="564543"/>
                </a:cubicBezTo>
                <a:cubicBezTo>
                  <a:pt x="1482618" y="540089"/>
                  <a:pt x="1435651" y="489153"/>
                  <a:pt x="1423284" y="485030"/>
                </a:cubicBezTo>
                <a:cubicBezTo>
                  <a:pt x="1415333" y="482379"/>
                  <a:pt x="1406757" y="481148"/>
                  <a:pt x="1399430" y="477078"/>
                </a:cubicBezTo>
                <a:cubicBezTo>
                  <a:pt x="1317412" y="431512"/>
                  <a:pt x="1381841" y="455312"/>
                  <a:pt x="1327868" y="437322"/>
                </a:cubicBezTo>
                <a:cubicBezTo>
                  <a:pt x="1311965" y="426720"/>
                  <a:pt x="1293675" y="419032"/>
                  <a:pt x="1280160" y="405517"/>
                </a:cubicBezTo>
                <a:cubicBezTo>
                  <a:pt x="1250379" y="375736"/>
                  <a:pt x="1266974" y="385219"/>
                  <a:pt x="1232452" y="373711"/>
                </a:cubicBezTo>
                <a:cubicBezTo>
                  <a:pt x="1222086" y="375439"/>
                  <a:pt x="1167767" y="391010"/>
                  <a:pt x="1152939" y="373711"/>
                </a:cubicBezTo>
                <a:cubicBezTo>
                  <a:pt x="1142030" y="360984"/>
                  <a:pt x="1146335" y="339951"/>
                  <a:pt x="1137037" y="326004"/>
                </a:cubicBezTo>
                <a:cubicBezTo>
                  <a:pt x="1131736" y="318053"/>
                  <a:pt x="1127891" y="308907"/>
                  <a:pt x="1121134" y="302150"/>
                </a:cubicBezTo>
                <a:cubicBezTo>
                  <a:pt x="1105719" y="286735"/>
                  <a:pt x="1092828" y="284763"/>
                  <a:pt x="1073426" y="278296"/>
                </a:cubicBezTo>
                <a:cubicBezTo>
                  <a:pt x="1065475" y="280946"/>
                  <a:pt x="1056546" y="281598"/>
                  <a:pt x="1049572" y="286247"/>
                </a:cubicBezTo>
                <a:cubicBezTo>
                  <a:pt x="1018022" y="307280"/>
                  <a:pt x="1032594" y="323854"/>
                  <a:pt x="1017767" y="294198"/>
                </a:cubicBez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p:cNvSpPr/>
          <p:nvPr/>
        </p:nvSpPr>
        <p:spPr>
          <a:xfrm>
            <a:off x="1282175" y="2321780"/>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0" name="Group 19"/>
          <p:cNvGrpSpPr/>
          <p:nvPr/>
        </p:nvGrpSpPr>
        <p:grpSpPr>
          <a:xfrm>
            <a:off x="4649098" y="2321780"/>
            <a:ext cx="2361533" cy="2449003"/>
            <a:chOff x="6194071" y="1859279"/>
            <a:chExt cx="2361533" cy="2449003"/>
          </a:xfrm>
        </p:grpSpPr>
        <p:sp>
          <p:nvSpPr>
            <p:cNvPr id="6" name="Freeform 5"/>
            <p:cNvSpPr/>
            <p:nvPr/>
          </p:nvSpPr>
          <p:spPr>
            <a:xfrm>
              <a:off x="6305384" y="2170521"/>
              <a:ext cx="2093204" cy="1685862"/>
            </a:xfrm>
            <a:custGeom>
              <a:avLst/>
              <a:gdLst>
                <a:gd name="connsiteX0" fmla="*/ 556592 w 2093204"/>
                <a:gd name="connsiteY0" fmla="*/ 660143 h 1685862"/>
                <a:gd name="connsiteX1" fmla="*/ 421419 w 2093204"/>
                <a:gd name="connsiteY1" fmla="*/ 572679 h 1685862"/>
                <a:gd name="connsiteX2" fmla="*/ 373712 w 2093204"/>
                <a:gd name="connsiteY2" fmla="*/ 564728 h 1685862"/>
                <a:gd name="connsiteX3" fmla="*/ 214686 w 2093204"/>
                <a:gd name="connsiteY3" fmla="*/ 572679 h 1685862"/>
                <a:gd name="connsiteX4" fmla="*/ 127221 w 2093204"/>
                <a:gd name="connsiteY4" fmla="*/ 612436 h 1685862"/>
                <a:gd name="connsiteX5" fmla="*/ 63611 w 2093204"/>
                <a:gd name="connsiteY5" fmla="*/ 644241 h 1685862"/>
                <a:gd name="connsiteX6" fmla="*/ 23854 w 2093204"/>
                <a:gd name="connsiteY6" fmla="*/ 676046 h 1685862"/>
                <a:gd name="connsiteX7" fmla="*/ 0 w 2093204"/>
                <a:gd name="connsiteY7" fmla="*/ 723754 h 1685862"/>
                <a:gd name="connsiteX8" fmla="*/ 15903 w 2093204"/>
                <a:gd name="connsiteY8" fmla="*/ 827121 h 1685862"/>
                <a:gd name="connsiteX9" fmla="*/ 31806 w 2093204"/>
                <a:gd name="connsiteY9" fmla="*/ 850975 h 1685862"/>
                <a:gd name="connsiteX10" fmla="*/ 79513 w 2093204"/>
                <a:gd name="connsiteY10" fmla="*/ 898682 h 1685862"/>
                <a:gd name="connsiteX11" fmla="*/ 333955 w 2093204"/>
                <a:gd name="connsiteY11" fmla="*/ 898682 h 1685862"/>
                <a:gd name="connsiteX12" fmla="*/ 405517 w 2093204"/>
                <a:gd name="connsiteY12" fmla="*/ 938439 h 1685862"/>
                <a:gd name="connsiteX13" fmla="*/ 429371 w 2093204"/>
                <a:gd name="connsiteY13" fmla="*/ 946390 h 1685862"/>
                <a:gd name="connsiteX14" fmla="*/ 485030 w 2093204"/>
                <a:gd name="connsiteY14" fmla="*/ 1002049 h 1685862"/>
                <a:gd name="connsiteX15" fmla="*/ 524786 w 2093204"/>
                <a:gd name="connsiteY15" fmla="*/ 1049757 h 1685862"/>
                <a:gd name="connsiteX16" fmla="*/ 532738 w 2093204"/>
                <a:gd name="connsiteY16" fmla="*/ 1073611 h 1685862"/>
                <a:gd name="connsiteX17" fmla="*/ 548640 w 2093204"/>
                <a:gd name="connsiteY17" fmla="*/ 1137222 h 1685862"/>
                <a:gd name="connsiteX18" fmla="*/ 532738 w 2093204"/>
                <a:gd name="connsiteY18" fmla="*/ 1343956 h 1685862"/>
                <a:gd name="connsiteX19" fmla="*/ 516835 w 2093204"/>
                <a:gd name="connsiteY19" fmla="*/ 1399615 h 1685862"/>
                <a:gd name="connsiteX20" fmla="*/ 500933 w 2093204"/>
                <a:gd name="connsiteY20" fmla="*/ 1463225 h 1685862"/>
                <a:gd name="connsiteX21" fmla="*/ 508884 w 2093204"/>
                <a:gd name="connsiteY21" fmla="*/ 1558641 h 1685862"/>
                <a:gd name="connsiteX22" fmla="*/ 548640 w 2093204"/>
                <a:gd name="connsiteY22" fmla="*/ 1630202 h 1685862"/>
                <a:gd name="connsiteX23" fmla="*/ 580446 w 2093204"/>
                <a:gd name="connsiteY23" fmla="*/ 1638154 h 1685862"/>
                <a:gd name="connsiteX24" fmla="*/ 612251 w 2093204"/>
                <a:gd name="connsiteY24" fmla="*/ 1654056 h 1685862"/>
                <a:gd name="connsiteX25" fmla="*/ 644056 w 2093204"/>
                <a:gd name="connsiteY25" fmla="*/ 1662008 h 1685862"/>
                <a:gd name="connsiteX26" fmla="*/ 723569 w 2093204"/>
                <a:gd name="connsiteY26" fmla="*/ 1685862 h 1685862"/>
                <a:gd name="connsiteX27" fmla="*/ 842839 w 2093204"/>
                <a:gd name="connsiteY27" fmla="*/ 1654056 h 1685862"/>
                <a:gd name="connsiteX28" fmla="*/ 898498 w 2093204"/>
                <a:gd name="connsiteY28" fmla="*/ 1574543 h 1685862"/>
                <a:gd name="connsiteX29" fmla="*/ 938254 w 2093204"/>
                <a:gd name="connsiteY29" fmla="*/ 1542738 h 1685862"/>
                <a:gd name="connsiteX30" fmla="*/ 978011 w 2093204"/>
                <a:gd name="connsiteY30" fmla="*/ 1487079 h 1685862"/>
                <a:gd name="connsiteX31" fmla="*/ 1017767 w 2093204"/>
                <a:gd name="connsiteY31" fmla="*/ 1431420 h 1685862"/>
                <a:gd name="connsiteX32" fmla="*/ 1033670 w 2093204"/>
                <a:gd name="connsiteY32" fmla="*/ 1399615 h 1685862"/>
                <a:gd name="connsiteX33" fmla="*/ 1049573 w 2093204"/>
                <a:gd name="connsiteY33" fmla="*/ 1375761 h 1685862"/>
                <a:gd name="connsiteX34" fmla="*/ 1097280 w 2093204"/>
                <a:gd name="connsiteY34" fmla="*/ 1296248 h 1685862"/>
                <a:gd name="connsiteX35" fmla="*/ 1113183 w 2093204"/>
                <a:gd name="connsiteY35" fmla="*/ 1272394 h 1685862"/>
                <a:gd name="connsiteX36" fmla="*/ 1168842 w 2093204"/>
                <a:gd name="connsiteY36" fmla="*/ 1224686 h 1685862"/>
                <a:gd name="connsiteX37" fmla="*/ 1232453 w 2093204"/>
                <a:gd name="connsiteY37" fmla="*/ 1200832 h 1685862"/>
                <a:gd name="connsiteX38" fmla="*/ 1311966 w 2093204"/>
                <a:gd name="connsiteY38" fmla="*/ 1184929 h 1685862"/>
                <a:gd name="connsiteX39" fmla="*/ 1335819 w 2093204"/>
                <a:gd name="connsiteY39" fmla="*/ 1176978 h 1685862"/>
                <a:gd name="connsiteX40" fmla="*/ 1399430 w 2093204"/>
                <a:gd name="connsiteY40" fmla="*/ 1161076 h 1685862"/>
                <a:gd name="connsiteX41" fmla="*/ 1486894 w 2093204"/>
                <a:gd name="connsiteY41" fmla="*/ 1081562 h 1685862"/>
                <a:gd name="connsiteX42" fmla="*/ 1526651 w 2093204"/>
                <a:gd name="connsiteY42" fmla="*/ 1057709 h 1685862"/>
                <a:gd name="connsiteX43" fmla="*/ 1550505 w 2093204"/>
                <a:gd name="connsiteY43" fmla="*/ 1033855 h 1685862"/>
                <a:gd name="connsiteX44" fmla="*/ 1566407 w 2093204"/>
                <a:gd name="connsiteY44" fmla="*/ 1010001 h 1685862"/>
                <a:gd name="connsiteX45" fmla="*/ 1590261 w 2093204"/>
                <a:gd name="connsiteY45" fmla="*/ 1002049 h 1685862"/>
                <a:gd name="connsiteX46" fmla="*/ 1653872 w 2093204"/>
                <a:gd name="connsiteY46" fmla="*/ 938439 h 1685862"/>
                <a:gd name="connsiteX47" fmla="*/ 1669774 w 2093204"/>
                <a:gd name="connsiteY47" fmla="*/ 914585 h 1685862"/>
                <a:gd name="connsiteX48" fmla="*/ 1717482 w 2093204"/>
                <a:gd name="connsiteY48" fmla="*/ 866877 h 1685862"/>
                <a:gd name="connsiteX49" fmla="*/ 1757239 w 2093204"/>
                <a:gd name="connsiteY49" fmla="*/ 811218 h 1685862"/>
                <a:gd name="connsiteX50" fmla="*/ 1781093 w 2093204"/>
                <a:gd name="connsiteY50" fmla="*/ 763510 h 1685862"/>
                <a:gd name="connsiteX51" fmla="*/ 1812898 w 2093204"/>
                <a:gd name="connsiteY51" fmla="*/ 699900 h 1685862"/>
                <a:gd name="connsiteX52" fmla="*/ 1820849 w 2093204"/>
                <a:gd name="connsiteY52" fmla="*/ 676046 h 1685862"/>
                <a:gd name="connsiteX53" fmla="*/ 1836752 w 2093204"/>
                <a:gd name="connsiteY53" fmla="*/ 652192 h 1685862"/>
                <a:gd name="connsiteX54" fmla="*/ 1852654 w 2093204"/>
                <a:gd name="connsiteY54" fmla="*/ 572679 h 1685862"/>
                <a:gd name="connsiteX55" fmla="*/ 1868557 w 2093204"/>
                <a:gd name="connsiteY55" fmla="*/ 524971 h 1685862"/>
                <a:gd name="connsiteX56" fmla="*/ 1876508 w 2093204"/>
                <a:gd name="connsiteY56" fmla="*/ 501117 h 1685862"/>
                <a:gd name="connsiteX57" fmla="*/ 1892411 w 2093204"/>
                <a:gd name="connsiteY57" fmla="*/ 469312 h 1685862"/>
                <a:gd name="connsiteX58" fmla="*/ 1900362 w 2093204"/>
                <a:gd name="connsiteY58" fmla="*/ 437507 h 1685862"/>
                <a:gd name="connsiteX59" fmla="*/ 1956021 w 2093204"/>
                <a:gd name="connsiteY59" fmla="*/ 373896 h 1685862"/>
                <a:gd name="connsiteX60" fmla="*/ 1979875 w 2093204"/>
                <a:gd name="connsiteY60" fmla="*/ 342091 h 1685862"/>
                <a:gd name="connsiteX61" fmla="*/ 1995778 w 2093204"/>
                <a:gd name="connsiteY61" fmla="*/ 318237 h 1685862"/>
                <a:gd name="connsiteX62" fmla="*/ 2019632 w 2093204"/>
                <a:gd name="connsiteY62" fmla="*/ 286432 h 1685862"/>
                <a:gd name="connsiteX63" fmla="*/ 2051437 w 2093204"/>
                <a:gd name="connsiteY63" fmla="*/ 222822 h 1685862"/>
                <a:gd name="connsiteX64" fmla="*/ 2075291 w 2093204"/>
                <a:gd name="connsiteY64" fmla="*/ 167162 h 1685862"/>
                <a:gd name="connsiteX65" fmla="*/ 2091193 w 2093204"/>
                <a:gd name="connsiteY65" fmla="*/ 111503 h 1685862"/>
                <a:gd name="connsiteX66" fmla="*/ 2059388 w 2093204"/>
                <a:gd name="connsiteY66" fmla="*/ 185 h 1685862"/>
                <a:gd name="connsiteX67" fmla="*/ 2035534 w 2093204"/>
                <a:gd name="connsiteY67" fmla="*/ 8136 h 1685862"/>
                <a:gd name="connsiteX68" fmla="*/ 1987826 w 2093204"/>
                <a:gd name="connsiteY68" fmla="*/ 31990 h 1685862"/>
                <a:gd name="connsiteX69" fmla="*/ 1963973 w 2093204"/>
                <a:gd name="connsiteY69" fmla="*/ 47893 h 1685862"/>
                <a:gd name="connsiteX70" fmla="*/ 1924216 w 2093204"/>
                <a:gd name="connsiteY70" fmla="*/ 55844 h 1685862"/>
                <a:gd name="connsiteX71" fmla="*/ 1876508 w 2093204"/>
                <a:gd name="connsiteY71" fmla="*/ 87649 h 1685862"/>
                <a:gd name="connsiteX72" fmla="*/ 1852654 w 2093204"/>
                <a:gd name="connsiteY72" fmla="*/ 111503 h 1685862"/>
                <a:gd name="connsiteX73" fmla="*/ 1765190 w 2093204"/>
                <a:gd name="connsiteY73" fmla="*/ 167162 h 1685862"/>
                <a:gd name="connsiteX74" fmla="*/ 1741336 w 2093204"/>
                <a:gd name="connsiteY74" fmla="*/ 175114 h 1685862"/>
                <a:gd name="connsiteX75" fmla="*/ 1717482 w 2093204"/>
                <a:gd name="connsiteY75" fmla="*/ 191016 h 1685862"/>
                <a:gd name="connsiteX76" fmla="*/ 1693628 w 2093204"/>
                <a:gd name="connsiteY76" fmla="*/ 198968 h 1685862"/>
                <a:gd name="connsiteX77" fmla="*/ 1661823 w 2093204"/>
                <a:gd name="connsiteY77" fmla="*/ 214870 h 1685862"/>
                <a:gd name="connsiteX78" fmla="*/ 1622066 w 2093204"/>
                <a:gd name="connsiteY78" fmla="*/ 222822 h 1685862"/>
                <a:gd name="connsiteX79" fmla="*/ 1598213 w 2093204"/>
                <a:gd name="connsiteY79" fmla="*/ 230773 h 1685862"/>
                <a:gd name="connsiteX80" fmla="*/ 1566407 w 2093204"/>
                <a:gd name="connsiteY80" fmla="*/ 262578 h 1685862"/>
                <a:gd name="connsiteX81" fmla="*/ 1518699 w 2093204"/>
                <a:gd name="connsiteY81" fmla="*/ 286432 h 1685862"/>
                <a:gd name="connsiteX82" fmla="*/ 1486894 w 2093204"/>
                <a:gd name="connsiteY82" fmla="*/ 302335 h 1685862"/>
                <a:gd name="connsiteX83" fmla="*/ 1439186 w 2093204"/>
                <a:gd name="connsiteY83" fmla="*/ 318237 h 1685862"/>
                <a:gd name="connsiteX84" fmla="*/ 1415333 w 2093204"/>
                <a:gd name="connsiteY84" fmla="*/ 326189 h 1685862"/>
                <a:gd name="connsiteX85" fmla="*/ 1391479 w 2093204"/>
                <a:gd name="connsiteY85" fmla="*/ 342091 h 1685862"/>
                <a:gd name="connsiteX86" fmla="*/ 1319917 w 2093204"/>
                <a:gd name="connsiteY86" fmla="*/ 365945 h 1685862"/>
                <a:gd name="connsiteX87" fmla="*/ 1256306 w 2093204"/>
                <a:gd name="connsiteY87" fmla="*/ 389799 h 1685862"/>
                <a:gd name="connsiteX88" fmla="*/ 1224501 w 2093204"/>
                <a:gd name="connsiteY88" fmla="*/ 405702 h 1685862"/>
                <a:gd name="connsiteX89" fmla="*/ 1200647 w 2093204"/>
                <a:gd name="connsiteY89" fmla="*/ 413653 h 1685862"/>
                <a:gd name="connsiteX90" fmla="*/ 1144988 w 2093204"/>
                <a:gd name="connsiteY90" fmla="*/ 445458 h 1685862"/>
                <a:gd name="connsiteX91" fmla="*/ 1073426 w 2093204"/>
                <a:gd name="connsiteY91" fmla="*/ 485215 h 1685862"/>
                <a:gd name="connsiteX92" fmla="*/ 993913 w 2093204"/>
                <a:gd name="connsiteY92" fmla="*/ 509069 h 1685862"/>
                <a:gd name="connsiteX93" fmla="*/ 938254 w 2093204"/>
                <a:gd name="connsiteY93" fmla="*/ 517020 h 1685862"/>
                <a:gd name="connsiteX94" fmla="*/ 866693 w 2093204"/>
                <a:gd name="connsiteY94" fmla="*/ 540874 h 1685862"/>
                <a:gd name="connsiteX95" fmla="*/ 842839 w 2093204"/>
                <a:gd name="connsiteY95" fmla="*/ 548825 h 1685862"/>
                <a:gd name="connsiteX96" fmla="*/ 787179 w 2093204"/>
                <a:gd name="connsiteY96" fmla="*/ 572679 h 1685862"/>
                <a:gd name="connsiteX97" fmla="*/ 755374 w 2093204"/>
                <a:gd name="connsiteY97" fmla="*/ 596533 h 1685862"/>
                <a:gd name="connsiteX98" fmla="*/ 715618 w 2093204"/>
                <a:gd name="connsiteY98" fmla="*/ 612436 h 1685862"/>
                <a:gd name="connsiteX99" fmla="*/ 659959 w 2093204"/>
                <a:gd name="connsiteY99" fmla="*/ 628338 h 1685862"/>
                <a:gd name="connsiteX100" fmla="*/ 620202 w 2093204"/>
                <a:gd name="connsiteY100" fmla="*/ 636289 h 1685862"/>
                <a:gd name="connsiteX101" fmla="*/ 508884 w 2093204"/>
                <a:gd name="connsiteY101" fmla="*/ 660143 h 1685862"/>
                <a:gd name="connsiteX102" fmla="*/ 469127 w 2093204"/>
                <a:gd name="connsiteY102" fmla="*/ 636289 h 16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93204" h="1685862">
                  <a:moveTo>
                    <a:pt x="556592" y="660143"/>
                  </a:moveTo>
                  <a:cubicBezTo>
                    <a:pt x="511534" y="630988"/>
                    <a:pt x="469000" y="597504"/>
                    <a:pt x="421419" y="572679"/>
                  </a:cubicBezTo>
                  <a:cubicBezTo>
                    <a:pt x="407126" y="565222"/>
                    <a:pt x="389834" y="564728"/>
                    <a:pt x="373712" y="564728"/>
                  </a:cubicBezTo>
                  <a:cubicBezTo>
                    <a:pt x="320637" y="564728"/>
                    <a:pt x="267695" y="570029"/>
                    <a:pt x="214686" y="572679"/>
                  </a:cubicBezTo>
                  <a:cubicBezTo>
                    <a:pt x="134703" y="599341"/>
                    <a:pt x="197591" y="574544"/>
                    <a:pt x="127221" y="612436"/>
                  </a:cubicBezTo>
                  <a:cubicBezTo>
                    <a:pt x="106348" y="623675"/>
                    <a:pt x="63611" y="644241"/>
                    <a:pt x="63611" y="644241"/>
                  </a:cubicBezTo>
                  <a:cubicBezTo>
                    <a:pt x="18033" y="712606"/>
                    <a:pt x="78723" y="632151"/>
                    <a:pt x="23854" y="676046"/>
                  </a:cubicBezTo>
                  <a:cubicBezTo>
                    <a:pt x="9843" y="687255"/>
                    <a:pt x="5238" y="708042"/>
                    <a:pt x="0" y="723754"/>
                  </a:cubicBezTo>
                  <a:cubicBezTo>
                    <a:pt x="2280" y="746551"/>
                    <a:pt x="1576" y="798468"/>
                    <a:pt x="15903" y="827121"/>
                  </a:cubicBezTo>
                  <a:cubicBezTo>
                    <a:pt x="20177" y="835668"/>
                    <a:pt x="25457" y="843832"/>
                    <a:pt x="31806" y="850975"/>
                  </a:cubicBezTo>
                  <a:cubicBezTo>
                    <a:pt x="46747" y="867784"/>
                    <a:pt x="79513" y="898682"/>
                    <a:pt x="79513" y="898682"/>
                  </a:cubicBezTo>
                  <a:cubicBezTo>
                    <a:pt x="199453" y="886688"/>
                    <a:pt x="171100" y="885653"/>
                    <a:pt x="333955" y="898682"/>
                  </a:cubicBezTo>
                  <a:cubicBezTo>
                    <a:pt x="365503" y="901206"/>
                    <a:pt x="374636" y="928146"/>
                    <a:pt x="405517" y="938439"/>
                  </a:cubicBezTo>
                  <a:lnTo>
                    <a:pt x="429371" y="946390"/>
                  </a:lnTo>
                  <a:cubicBezTo>
                    <a:pt x="484500" y="987737"/>
                    <a:pt x="440503" y="950101"/>
                    <a:pt x="485030" y="1002049"/>
                  </a:cubicBezTo>
                  <a:cubicBezTo>
                    <a:pt x="506134" y="1026671"/>
                    <a:pt x="510726" y="1021637"/>
                    <a:pt x="524786" y="1049757"/>
                  </a:cubicBezTo>
                  <a:cubicBezTo>
                    <a:pt x="528534" y="1057254"/>
                    <a:pt x="530533" y="1065525"/>
                    <a:pt x="532738" y="1073611"/>
                  </a:cubicBezTo>
                  <a:cubicBezTo>
                    <a:pt x="538489" y="1094697"/>
                    <a:pt x="548640" y="1137222"/>
                    <a:pt x="548640" y="1137222"/>
                  </a:cubicBezTo>
                  <a:cubicBezTo>
                    <a:pt x="544676" y="1208570"/>
                    <a:pt x="544302" y="1274574"/>
                    <a:pt x="532738" y="1343956"/>
                  </a:cubicBezTo>
                  <a:cubicBezTo>
                    <a:pt x="527064" y="1378000"/>
                    <a:pt x="524935" y="1369913"/>
                    <a:pt x="516835" y="1399615"/>
                  </a:cubicBezTo>
                  <a:cubicBezTo>
                    <a:pt x="511085" y="1420701"/>
                    <a:pt x="500933" y="1463225"/>
                    <a:pt x="500933" y="1463225"/>
                  </a:cubicBezTo>
                  <a:cubicBezTo>
                    <a:pt x="503583" y="1495030"/>
                    <a:pt x="503637" y="1527160"/>
                    <a:pt x="508884" y="1558641"/>
                  </a:cubicBezTo>
                  <a:cubicBezTo>
                    <a:pt x="513387" y="1585660"/>
                    <a:pt x="522964" y="1615531"/>
                    <a:pt x="548640" y="1630202"/>
                  </a:cubicBezTo>
                  <a:cubicBezTo>
                    <a:pt x="558129" y="1635624"/>
                    <a:pt x="570213" y="1634317"/>
                    <a:pt x="580446" y="1638154"/>
                  </a:cubicBezTo>
                  <a:cubicBezTo>
                    <a:pt x="591544" y="1642316"/>
                    <a:pt x="601153" y="1649894"/>
                    <a:pt x="612251" y="1654056"/>
                  </a:cubicBezTo>
                  <a:cubicBezTo>
                    <a:pt x="622483" y="1657893"/>
                    <a:pt x="633589" y="1658868"/>
                    <a:pt x="644056" y="1662008"/>
                  </a:cubicBezTo>
                  <a:cubicBezTo>
                    <a:pt x="740848" y="1691046"/>
                    <a:pt x="650262" y="1667533"/>
                    <a:pt x="723569" y="1685862"/>
                  </a:cubicBezTo>
                  <a:cubicBezTo>
                    <a:pt x="773894" y="1680270"/>
                    <a:pt x="802487" y="1685441"/>
                    <a:pt x="842839" y="1654056"/>
                  </a:cubicBezTo>
                  <a:cubicBezTo>
                    <a:pt x="862604" y="1638683"/>
                    <a:pt x="881343" y="1588267"/>
                    <a:pt x="898498" y="1574543"/>
                  </a:cubicBezTo>
                  <a:cubicBezTo>
                    <a:pt x="911750" y="1563941"/>
                    <a:pt x="926254" y="1554738"/>
                    <a:pt x="938254" y="1542738"/>
                  </a:cubicBezTo>
                  <a:cubicBezTo>
                    <a:pt x="951246" y="1529746"/>
                    <a:pt x="966724" y="1502880"/>
                    <a:pt x="978011" y="1487079"/>
                  </a:cubicBezTo>
                  <a:cubicBezTo>
                    <a:pt x="990208" y="1470004"/>
                    <a:pt x="1007055" y="1450166"/>
                    <a:pt x="1017767" y="1431420"/>
                  </a:cubicBezTo>
                  <a:cubicBezTo>
                    <a:pt x="1023648" y="1421129"/>
                    <a:pt x="1027789" y="1409906"/>
                    <a:pt x="1033670" y="1399615"/>
                  </a:cubicBezTo>
                  <a:cubicBezTo>
                    <a:pt x="1038411" y="1391318"/>
                    <a:pt x="1044832" y="1384058"/>
                    <a:pt x="1049573" y="1375761"/>
                  </a:cubicBezTo>
                  <a:cubicBezTo>
                    <a:pt x="1098474" y="1290183"/>
                    <a:pt x="1019472" y="1412961"/>
                    <a:pt x="1097280" y="1296248"/>
                  </a:cubicBezTo>
                  <a:cubicBezTo>
                    <a:pt x="1102581" y="1288297"/>
                    <a:pt x="1106426" y="1279151"/>
                    <a:pt x="1113183" y="1272394"/>
                  </a:cubicBezTo>
                  <a:cubicBezTo>
                    <a:pt x="1131261" y="1254316"/>
                    <a:pt x="1145892" y="1237436"/>
                    <a:pt x="1168842" y="1224686"/>
                  </a:cubicBezTo>
                  <a:cubicBezTo>
                    <a:pt x="1172972" y="1222392"/>
                    <a:pt x="1220549" y="1203477"/>
                    <a:pt x="1232453" y="1200832"/>
                  </a:cubicBezTo>
                  <a:cubicBezTo>
                    <a:pt x="1302748" y="1185211"/>
                    <a:pt x="1256515" y="1200772"/>
                    <a:pt x="1311966" y="1184929"/>
                  </a:cubicBezTo>
                  <a:cubicBezTo>
                    <a:pt x="1320025" y="1182626"/>
                    <a:pt x="1327733" y="1179183"/>
                    <a:pt x="1335819" y="1176978"/>
                  </a:cubicBezTo>
                  <a:cubicBezTo>
                    <a:pt x="1356905" y="1171227"/>
                    <a:pt x="1399430" y="1161076"/>
                    <a:pt x="1399430" y="1161076"/>
                  </a:cubicBezTo>
                  <a:cubicBezTo>
                    <a:pt x="1438323" y="1122183"/>
                    <a:pt x="1447300" y="1107958"/>
                    <a:pt x="1486894" y="1081562"/>
                  </a:cubicBezTo>
                  <a:cubicBezTo>
                    <a:pt x="1499753" y="1072989"/>
                    <a:pt x="1514287" y="1066982"/>
                    <a:pt x="1526651" y="1057709"/>
                  </a:cubicBezTo>
                  <a:cubicBezTo>
                    <a:pt x="1535647" y="1050962"/>
                    <a:pt x="1543306" y="1042494"/>
                    <a:pt x="1550505" y="1033855"/>
                  </a:cubicBezTo>
                  <a:cubicBezTo>
                    <a:pt x="1556623" y="1026514"/>
                    <a:pt x="1558945" y="1015971"/>
                    <a:pt x="1566407" y="1010001"/>
                  </a:cubicBezTo>
                  <a:cubicBezTo>
                    <a:pt x="1572952" y="1004765"/>
                    <a:pt x="1582310" y="1004700"/>
                    <a:pt x="1590261" y="1002049"/>
                  </a:cubicBezTo>
                  <a:cubicBezTo>
                    <a:pt x="1611465" y="980846"/>
                    <a:pt x="1637239" y="963389"/>
                    <a:pt x="1653872" y="938439"/>
                  </a:cubicBezTo>
                  <a:cubicBezTo>
                    <a:pt x="1659173" y="930488"/>
                    <a:pt x="1663425" y="921727"/>
                    <a:pt x="1669774" y="914585"/>
                  </a:cubicBezTo>
                  <a:cubicBezTo>
                    <a:pt x="1684715" y="897776"/>
                    <a:pt x="1707424" y="886992"/>
                    <a:pt x="1717482" y="866877"/>
                  </a:cubicBezTo>
                  <a:cubicBezTo>
                    <a:pt x="1738414" y="825014"/>
                    <a:pt x="1725004" y="843453"/>
                    <a:pt x="1757239" y="811218"/>
                  </a:cubicBezTo>
                  <a:cubicBezTo>
                    <a:pt x="1773362" y="762848"/>
                    <a:pt x="1754669" y="811953"/>
                    <a:pt x="1781093" y="763510"/>
                  </a:cubicBezTo>
                  <a:cubicBezTo>
                    <a:pt x="1792445" y="742699"/>
                    <a:pt x="1802296" y="721103"/>
                    <a:pt x="1812898" y="699900"/>
                  </a:cubicBezTo>
                  <a:cubicBezTo>
                    <a:pt x="1816646" y="692403"/>
                    <a:pt x="1817101" y="683543"/>
                    <a:pt x="1820849" y="676046"/>
                  </a:cubicBezTo>
                  <a:cubicBezTo>
                    <a:pt x="1825123" y="667499"/>
                    <a:pt x="1831451" y="660143"/>
                    <a:pt x="1836752" y="652192"/>
                  </a:cubicBezTo>
                  <a:cubicBezTo>
                    <a:pt x="1842053" y="625688"/>
                    <a:pt x="1844106" y="598321"/>
                    <a:pt x="1852654" y="572679"/>
                  </a:cubicBezTo>
                  <a:lnTo>
                    <a:pt x="1868557" y="524971"/>
                  </a:lnTo>
                  <a:cubicBezTo>
                    <a:pt x="1871207" y="517020"/>
                    <a:pt x="1872760" y="508614"/>
                    <a:pt x="1876508" y="501117"/>
                  </a:cubicBezTo>
                  <a:lnTo>
                    <a:pt x="1892411" y="469312"/>
                  </a:lnTo>
                  <a:cubicBezTo>
                    <a:pt x="1895061" y="458710"/>
                    <a:pt x="1895055" y="447060"/>
                    <a:pt x="1900362" y="437507"/>
                  </a:cubicBezTo>
                  <a:cubicBezTo>
                    <a:pt x="1919711" y="402677"/>
                    <a:pt x="1933074" y="400667"/>
                    <a:pt x="1956021" y="373896"/>
                  </a:cubicBezTo>
                  <a:cubicBezTo>
                    <a:pt x="1964645" y="363834"/>
                    <a:pt x="1972172" y="352875"/>
                    <a:pt x="1979875" y="342091"/>
                  </a:cubicBezTo>
                  <a:cubicBezTo>
                    <a:pt x="1985430" y="334315"/>
                    <a:pt x="1990223" y="326013"/>
                    <a:pt x="1995778" y="318237"/>
                  </a:cubicBezTo>
                  <a:cubicBezTo>
                    <a:pt x="2003481" y="307453"/>
                    <a:pt x="2013196" y="298016"/>
                    <a:pt x="2019632" y="286432"/>
                  </a:cubicBezTo>
                  <a:cubicBezTo>
                    <a:pt x="2084467" y="169728"/>
                    <a:pt x="1997230" y="304131"/>
                    <a:pt x="2051437" y="222822"/>
                  </a:cubicBezTo>
                  <a:cubicBezTo>
                    <a:pt x="2067984" y="156629"/>
                    <a:pt x="2047836" y="222071"/>
                    <a:pt x="2075291" y="167162"/>
                  </a:cubicBezTo>
                  <a:cubicBezTo>
                    <a:pt x="2080995" y="155754"/>
                    <a:pt x="2088645" y="121694"/>
                    <a:pt x="2091193" y="111503"/>
                  </a:cubicBezTo>
                  <a:cubicBezTo>
                    <a:pt x="2089562" y="91925"/>
                    <a:pt x="2107667" y="8232"/>
                    <a:pt x="2059388" y="185"/>
                  </a:cubicBezTo>
                  <a:cubicBezTo>
                    <a:pt x="2051121" y="-1193"/>
                    <a:pt x="2043485" y="5486"/>
                    <a:pt x="2035534" y="8136"/>
                  </a:cubicBezTo>
                  <a:cubicBezTo>
                    <a:pt x="1967167" y="53715"/>
                    <a:pt x="2053670" y="-933"/>
                    <a:pt x="1987826" y="31990"/>
                  </a:cubicBezTo>
                  <a:cubicBezTo>
                    <a:pt x="1979279" y="36264"/>
                    <a:pt x="1972921" y="44538"/>
                    <a:pt x="1963973" y="47893"/>
                  </a:cubicBezTo>
                  <a:cubicBezTo>
                    <a:pt x="1951319" y="52638"/>
                    <a:pt x="1937468" y="53194"/>
                    <a:pt x="1924216" y="55844"/>
                  </a:cubicBezTo>
                  <a:cubicBezTo>
                    <a:pt x="1908313" y="66446"/>
                    <a:pt x="1890023" y="74134"/>
                    <a:pt x="1876508" y="87649"/>
                  </a:cubicBezTo>
                  <a:cubicBezTo>
                    <a:pt x="1868557" y="95600"/>
                    <a:pt x="1861530" y="104599"/>
                    <a:pt x="1852654" y="111503"/>
                  </a:cubicBezTo>
                  <a:cubicBezTo>
                    <a:pt x="1841305" y="120330"/>
                    <a:pt x="1781539" y="158988"/>
                    <a:pt x="1765190" y="167162"/>
                  </a:cubicBezTo>
                  <a:cubicBezTo>
                    <a:pt x="1757693" y="170910"/>
                    <a:pt x="1748833" y="171366"/>
                    <a:pt x="1741336" y="175114"/>
                  </a:cubicBezTo>
                  <a:cubicBezTo>
                    <a:pt x="1732789" y="179388"/>
                    <a:pt x="1726029" y="186742"/>
                    <a:pt x="1717482" y="191016"/>
                  </a:cubicBezTo>
                  <a:cubicBezTo>
                    <a:pt x="1709985" y="194764"/>
                    <a:pt x="1701332" y="195666"/>
                    <a:pt x="1693628" y="198968"/>
                  </a:cubicBezTo>
                  <a:cubicBezTo>
                    <a:pt x="1682733" y="203637"/>
                    <a:pt x="1673068" y="211122"/>
                    <a:pt x="1661823" y="214870"/>
                  </a:cubicBezTo>
                  <a:cubicBezTo>
                    <a:pt x="1649002" y="219144"/>
                    <a:pt x="1635177" y="219544"/>
                    <a:pt x="1622066" y="222822"/>
                  </a:cubicBezTo>
                  <a:cubicBezTo>
                    <a:pt x="1613935" y="224855"/>
                    <a:pt x="1606164" y="228123"/>
                    <a:pt x="1598213" y="230773"/>
                  </a:cubicBezTo>
                  <a:cubicBezTo>
                    <a:pt x="1587611" y="241375"/>
                    <a:pt x="1577791" y="252821"/>
                    <a:pt x="1566407" y="262578"/>
                  </a:cubicBezTo>
                  <a:cubicBezTo>
                    <a:pt x="1540936" y="284410"/>
                    <a:pt x="1546921" y="274337"/>
                    <a:pt x="1518699" y="286432"/>
                  </a:cubicBezTo>
                  <a:cubicBezTo>
                    <a:pt x="1507804" y="291101"/>
                    <a:pt x="1497899" y="297933"/>
                    <a:pt x="1486894" y="302335"/>
                  </a:cubicBezTo>
                  <a:cubicBezTo>
                    <a:pt x="1471330" y="308561"/>
                    <a:pt x="1455089" y="312936"/>
                    <a:pt x="1439186" y="318237"/>
                  </a:cubicBezTo>
                  <a:cubicBezTo>
                    <a:pt x="1431235" y="320887"/>
                    <a:pt x="1422307" y="321540"/>
                    <a:pt x="1415333" y="326189"/>
                  </a:cubicBezTo>
                  <a:cubicBezTo>
                    <a:pt x="1407382" y="331490"/>
                    <a:pt x="1400026" y="337817"/>
                    <a:pt x="1391479" y="342091"/>
                  </a:cubicBezTo>
                  <a:cubicBezTo>
                    <a:pt x="1361534" y="357063"/>
                    <a:pt x="1350288" y="358352"/>
                    <a:pt x="1319917" y="365945"/>
                  </a:cubicBezTo>
                  <a:cubicBezTo>
                    <a:pt x="1231369" y="410220"/>
                    <a:pt x="1342915" y="357321"/>
                    <a:pt x="1256306" y="389799"/>
                  </a:cubicBezTo>
                  <a:cubicBezTo>
                    <a:pt x="1245208" y="393961"/>
                    <a:pt x="1235396" y="401033"/>
                    <a:pt x="1224501" y="405702"/>
                  </a:cubicBezTo>
                  <a:cubicBezTo>
                    <a:pt x="1216797" y="409004"/>
                    <a:pt x="1208598" y="411003"/>
                    <a:pt x="1200647" y="413653"/>
                  </a:cubicBezTo>
                  <a:cubicBezTo>
                    <a:pt x="1142530" y="452398"/>
                    <a:pt x="1215605" y="405105"/>
                    <a:pt x="1144988" y="445458"/>
                  </a:cubicBezTo>
                  <a:cubicBezTo>
                    <a:pt x="1098835" y="471831"/>
                    <a:pt x="1143645" y="455957"/>
                    <a:pt x="1073426" y="485215"/>
                  </a:cubicBezTo>
                  <a:cubicBezTo>
                    <a:pt x="1057370" y="491905"/>
                    <a:pt x="1014587" y="505310"/>
                    <a:pt x="993913" y="509069"/>
                  </a:cubicBezTo>
                  <a:cubicBezTo>
                    <a:pt x="975474" y="512422"/>
                    <a:pt x="956807" y="514370"/>
                    <a:pt x="938254" y="517020"/>
                  </a:cubicBezTo>
                  <a:lnTo>
                    <a:pt x="866693" y="540874"/>
                  </a:lnTo>
                  <a:cubicBezTo>
                    <a:pt x="858742" y="543525"/>
                    <a:pt x="850336" y="545077"/>
                    <a:pt x="842839" y="548825"/>
                  </a:cubicBezTo>
                  <a:cubicBezTo>
                    <a:pt x="803536" y="568476"/>
                    <a:pt x="822278" y="560980"/>
                    <a:pt x="787179" y="572679"/>
                  </a:cubicBezTo>
                  <a:cubicBezTo>
                    <a:pt x="776577" y="580630"/>
                    <a:pt x="766958" y="590097"/>
                    <a:pt x="755374" y="596533"/>
                  </a:cubicBezTo>
                  <a:cubicBezTo>
                    <a:pt x="742897" y="603465"/>
                    <a:pt x="728982" y="607424"/>
                    <a:pt x="715618" y="612436"/>
                  </a:cubicBezTo>
                  <a:cubicBezTo>
                    <a:pt x="696302" y="619680"/>
                    <a:pt x="680461" y="623782"/>
                    <a:pt x="659959" y="628338"/>
                  </a:cubicBezTo>
                  <a:cubicBezTo>
                    <a:pt x="646766" y="631270"/>
                    <a:pt x="633371" y="633250"/>
                    <a:pt x="620202" y="636289"/>
                  </a:cubicBezTo>
                  <a:cubicBezTo>
                    <a:pt x="517170" y="660066"/>
                    <a:pt x="595693" y="645675"/>
                    <a:pt x="508884" y="660143"/>
                  </a:cubicBezTo>
                  <a:cubicBezTo>
                    <a:pt x="480099" y="640954"/>
                    <a:pt x="493577" y="648515"/>
                    <a:pt x="469127" y="6362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813285" y="2679590"/>
              <a:ext cx="886913" cy="808382"/>
            </a:xfrm>
            <a:custGeom>
              <a:avLst/>
              <a:gdLst>
                <a:gd name="connsiteX0" fmla="*/ 556592 w 2093204"/>
                <a:gd name="connsiteY0" fmla="*/ 660143 h 1685862"/>
                <a:gd name="connsiteX1" fmla="*/ 421419 w 2093204"/>
                <a:gd name="connsiteY1" fmla="*/ 572679 h 1685862"/>
                <a:gd name="connsiteX2" fmla="*/ 373712 w 2093204"/>
                <a:gd name="connsiteY2" fmla="*/ 564728 h 1685862"/>
                <a:gd name="connsiteX3" fmla="*/ 214686 w 2093204"/>
                <a:gd name="connsiteY3" fmla="*/ 572679 h 1685862"/>
                <a:gd name="connsiteX4" fmla="*/ 127221 w 2093204"/>
                <a:gd name="connsiteY4" fmla="*/ 612436 h 1685862"/>
                <a:gd name="connsiteX5" fmla="*/ 63611 w 2093204"/>
                <a:gd name="connsiteY5" fmla="*/ 644241 h 1685862"/>
                <a:gd name="connsiteX6" fmla="*/ 23854 w 2093204"/>
                <a:gd name="connsiteY6" fmla="*/ 676046 h 1685862"/>
                <a:gd name="connsiteX7" fmla="*/ 0 w 2093204"/>
                <a:gd name="connsiteY7" fmla="*/ 723754 h 1685862"/>
                <a:gd name="connsiteX8" fmla="*/ 15903 w 2093204"/>
                <a:gd name="connsiteY8" fmla="*/ 827121 h 1685862"/>
                <a:gd name="connsiteX9" fmla="*/ 31806 w 2093204"/>
                <a:gd name="connsiteY9" fmla="*/ 850975 h 1685862"/>
                <a:gd name="connsiteX10" fmla="*/ 79513 w 2093204"/>
                <a:gd name="connsiteY10" fmla="*/ 898682 h 1685862"/>
                <a:gd name="connsiteX11" fmla="*/ 333955 w 2093204"/>
                <a:gd name="connsiteY11" fmla="*/ 898682 h 1685862"/>
                <a:gd name="connsiteX12" fmla="*/ 405517 w 2093204"/>
                <a:gd name="connsiteY12" fmla="*/ 938439 h 1685862"/>
                <a:gd name="connsiteX13" fmla="*/ 429371 w 2093204"/>
                <a:gd name="connsiteY13" fmla="*/ 946390 h 1685862"/>
                <a:gd name="connsiteX14" fmla="*/ 485030 w 2093204"/>
                <a:gd name="connsiteY14" fmla="*/ 1002049 h 1685862"/>
                <a:gd name="connsiteX15" fmla="*/ 524786 w 2093204"/>
                <a:gd name="connsiteY15" fmla="*/ 1049757 h 1685862"/>
                <a:gd name="connsiteX16" fmla="*/ 532738 w 2093204"/>
                <a:gd name="connsiteY16" fmla="*/ 1073611 h 1685862"/>
                <a:gd name="connsiteX17" fmla="*/ 548640 w 2093204"/>
                <a:gd name="connsiteY17" fmla="*/ 1137222 h 1685862"/>
                <a:gd name="connsiteX18" fmla="*/ 532738 w 2093204"/>
                <a:gd name="connsiteY18" fmla="*/ 1343956 h 1685862"/>
                <a:gd name="connsiteX19" fmla="*/ 516835 w 2093204"/>
                <a:gd name="connsiteY19" fmla="*/ 1399615 h 1685862"/>
                <a:gd name="connsiteX20" fmla="*/ 500933 w 2093204"/>
                <a:gd name="connsiteY20" fmla="*/ 1463225 h 1685862"/>
                <a:gd name="connsiteX21" fmla="*/ 508884 w 2093204"/>
                <a:gd name="connsiteY21" fmla="*/ 1558641 h 1685862"/>
                <a:gd name="connsiteX22" fmla="*/ 548640 w 2093204"/>
                <a:gd name="connsiteY22" fmla="*/ 1630202 h 1685862"/>
                <a:gd name="connsiteX23" fmla="*/ 580446 w 2093204"/>
                <a:gd name="connsiteY23" fmla="*/ 1638154 h 1685862"/>
                <a:gd name="connsiteX24" fmla="*/ 612251 w 2093204"/>
                <a:gd name="connsiteY24" fmla="*/ 1654056 h 1685862"/>
                <a:gd name="connsiteX25" fmla="*/ 644056 w 2093204"/>
                <a:gd name="connsiteY25" fmla="*/ 1662008 h 1685862"/>
                <a:gd name="connsiteX26" fmla="*/ 723569 w 2093204"/>
                <a:gd name="connsiteY26" fmla="*/ 1685862 h 1685862"/>
                <a:gd name="connsiteX27" fmla="*/ 842839 w 2093204"/>
                <a:gd name="connsiteY27" fmla="*/ 1654056 h 1685862"/>
                <a:gd name="connsiteX28" fmla="*/ 898498 w 2093204"/>
                <a:gd name="connsiteY28" fmla="*/ 1574543 h 1685862"/>
                <a:gd name="connsiteX29" fmla="*/ 938254 w 2093204"/>
                <a:gd name="connsiteY29" fmla="*/ 1542738 h 1685862"/>
                <a:gd name="connsiteX30" fmla="*/ 978011 w 2093204"/>
                <a:gd name="connsiteY30" fmla="*/ 1487079 h 1685862"/>
                <a:gd name="connsiteX31" fmla="*/ 1017767 w 2093204"/>
                <a:gd name="connsiteY31" fmla="*/ 1431420 h 1685862"/>
                <a:gd name="connsiteX32" fmla="*/ 1033670 w 2093204"/>
                <a:gd name="connsiteY32" fmla="*/ 1399615 h 1685862"/>
                <a:gd name="connsiteX33" fmla="*/ 1049573 w 2093204"/>
                <a:gd name="connsiteY33" fmla="*/ 1375761 h 1685862"/>
                <a:gd name="connsiteX34" fmla="*/ 1097280 w 2093204"/>
                <a:gd name="connsiteY34" fmla="*/ 1296248 h 1685862"/>
                <a:gd name="connsiteX35" fmla="*/ 1113183 w 2093204"/>
                <a:gd name="connsiteY35" fmla="*/ 1272394 h 1685862"/>
                <a:gd name="connsiteX36" fmla="*/ 1168842 w 2093204"/>
                <a:gd name="connsiteY36" fmla="*/ 1224686 h 1685862"/>
                <a:gd name="connsiteX37" fmla="*/ 1232453 w 2093204"/>
                <a:gd name="connsiteY37" fmla="*/ 1200832 h 1685862"/>
                <a:gd name="connsiteX38" fmla="*/ 1311966 w 2093204"/>
                <a:gd name="connsiteY38" fmla="*/ 1184929 h 1685862"/>
                <a:gd name="connsiteX39" fmla="*/ 1335819 w 2093204"/>
                <a:gd name="connsiteY39" fmla="*/ 1176978 h 1685862"/>
                <a:gd name="connsiteX40" fmla="*/ 1399430 w 2093204"/>
                <a:gd name="connsiteY40" fmla="*/ 1161076 h 1685862"/>
                <a:gd name="connsiteX41" fmla="*/ 1486894 w 2093204"/>
                <a:gd name="connsiteY41" fmla="*/ 1081562 h 1685862"/>
                <a:gd name="connsiteX42" fmla="*/ 1526651 w 2093204"/>
                <a:gd name="connsiteY42" fmla="*/ 1057709 h 1685862"/>
                <a:gd name="connsiteX43" fmla="*/ 1550505 w 2093204"/>
                <a:gd name="connsiteY43" fmla="*/ 1033855 h 1685862"/>
                <a:gd name="connsiteX44" fmla="*/ 1566407 w 2093204"/>
                <a:gd name="connsiteY44" fmla="*/ 1010001 h 1685862"/>
                <a:gd name="connsiteX45" fmla="*/ 1590261 w 2093204"/>
                <a:gd name="connsiteY45" fmla="*/ 1002049 h 1685862"/>
                <a:gd name="connsiteX46" fmla="*/ 1653872 w 2093204"/>
                <a:gd name="connsiteY46" fmla="*/ 938439 h 1685862"/>
                <a:gd name="connsiteX47" fmla="*/ 1669774 w 2093204"/>
                <a:gd name="connsiteY47" fmla="*/ 914585 h 1685862"/>
                <a:gd name="connsiteX48" fmla="*/ 1717482 w 2093204"/>
                <a:gd name="connsiteY48" fmla="*/ 866877 h 1685862"/>
                <a:gd name="connsiteX49" fmla="*/ 1757239 w 2093204"/>
                <a:gd name="connsiteY49" fmla="*/ 811218 h 1685862"/>
                <a:gd name="connsiteX50" fmla="*/ 1781093 w 2093204"/>
                <a:gd name="connsiteY50" fmla="*/ 763510 h 1685862"/>
                <a:gd name="connsiteX51" fmla="*/ 1812898 w 2093204"/>
                <a:gd name="connsiteY51" fmla="*/ 699900 h 1685862"/>
                <a:gd name="connsiteX52" fmla="*/ 1820849 w 2093204"/>
                <a:gd name="connsiteY52" fmla="*/ 676046 h 1685862"/>
                <a:gd name="connsiteX53" fmla="*/ 1836752 w 2093204"/>
                <a:gd name="connsiteY53" fmla="*/ 652192 h 1685862"/>
                <a:gd name="connsiteX54" fmla="*/ 1852654 w 2093204"/>
                <a:gd name="connsiteY54" fmla="*/ 572679 h 1685862"/>
                <a:gd name="connsiteX55" fmla="*/ 1868557 w 2093204"/>
                <a:gd name="connsiteY55" fmla="*/ 524971 h 1685862"/>
                <a:gd name="connsiteX56" fmla="*/ 1876508 w 2093204"/>
                <a:gd name="connsiteY56" fmla="*/ 501117 h 1685862"/>
                <a:gd name="connsiteX57" fmla="*/ 1892411 w 2093204"/>
                <a:gd name="connsiteY57" fmla="*/ 469312 h 1685862"/>
                <a:gd name="connsiteX58" fmla="*/ 1900362 w 2093204"/>
                <a:gd name="connsiteY58" fmla="*/ 437507 h 1685862"/>
                <a:gd name="connsiteX59" fmla="*/ 1956021 w 2093204"/>
                <a:gd name="connsiteY59" fmla="*/ 373896 h 1685862"/>
                <a:gd name="connsiteX60" fmla="*/ 1979875 w 2093204"/>
                <a:gd name="connsiteY60" fmla="*/ 342091 h 1685862"/>
                <a:gd name="connsiteX61" fmla="*/ 1995778 w 2093204"/>
                <a:gd name="connsiteY61" fmla="*/ 318237 h 1685862"/>
                <a:gd name="connsiteX62" fmla="*/ 2019632 w 2093204"/>
                <a:gd name="connsiteY62" fmla="*/ 286432 h 1685862"/>
                <a:gd name="connsiteX63" fmla="*/ 2051437 w 2093204"/>
                <a:gd name="connsiteY63" fmla="*/ 222822 h 1685862"/>
                <a:gd name="connsiteX64" fmla="*/ 2075291 w 2093204"/>
                <a:gd name="connsiteY64" fmla="*/ 167162 h 1685862"/>
                <a:gd name="connsiteX65" fmla="*/ 2091193 w 2093204"/>
                <a:gd name="connsiteY65" fmla="*/ 111503 h 1685862"/>
                <a:gd name="connsiteX66" fmla="*/ 2059388 w 2093204"/>
                <a:gd name="connsiteY66" fmla="*/ 185 h 1685862"/>
                <a:gd name="connsiteX67" fmla="*/ 2035534 w 2093204"/>
                <a:gd name="connsiteY67" fmla="*/ 8136 h 1685862"/>
                <a:gd name="connsiteX68" fmla="*/ 1987826 w 2093204"/>
                <a:gd name="connsiteY68" fmla="*/ 31990 h 1685862"/>
                <a:gd name="connsiteX69" fmla="*/ 1963973 w 2093204"/>
                <a:gd name="connsiteY69" fmla="*/ 47893 h 1685862"/>
                <a:gd name="connsiteX70" fmla="*/ 1924216 w 2093204"/>
                <a:gd name="connsiteY70" fmla="*/ 55844 h 1685862"/>
                <a:gd name="connsiteX71" fmla="*/ 1876508 w 2093204"/>
                <a:gd name="connsiteY71" fmla="*/ 87649 h 1685862"/>
                <a:gd name="connsiteX72" fmla="*/ 1852654 w 2093204"/>
                <a:gd name="connsiteY72" fmla="*/ 111503 h 1685862"/>
                <a:gd name="connsiteX73" fmla="*/ 1765190 w 2093204"/>
                <a:gd name="connsiteY73" fmla="*/ 167162 h 1685862"/>
                <a:gd name="connsiteX74" fmla="*/ 1741336 w 2093204"/>
                <a:gd name="connsiteY74" fmla="*/ 175114 h 1685862"/>
                <a:gd name="connsiteX75" fmla="*/ 1717482 w 2093204"/>
                <a:gd name="connsiteY75" fmla="*/ 191016 h 1685862"/>
                <a:gd name="connsiteX76" fmla="*/ 1693628 w 2093204"/>
                <a:gd name="connsiteY76" fmla="*/ 198968 h 1685862"/>
                <a:gd name="connsiteX77" fmla="*/ 1661823 w 2093204"/>
                <a:gd name="connsiteY77" fmla="*/ 214870 h 1685862"/>
                <a:gd name="connsiteX78" fmla="*/ 1622066 w 2093204"/>
                <a:gd name="connsiteY78" fmla="*/ 222822 h 1685862"/>
                <a:gd name="connsiteX79" fmla="*/ 1598213 w 2093204"/>
                <a:gd name="connsiteY79" fmla="*/ 230773 h 1685862"/>
                <a:gd name="connsiteX80" fmla="*/ 1566407 w 2093204"/>
                <a:gd name="connsiteY80" fmla="*/ 262578 h 1685862"/>
                <a:gd name="connsiteX81" fmla="*/ 1518699 w 2093204"/>
                <a:gd name="connsiteY81" fmla="*/ 286432 h 1685862"/>
                <a:gd name="connsiteX82" fmla="*/ 1486894 w 2093204"/>
                <a:gd name="connsiteY82" fmla="*/ 302335 h 1685862"/>
                <a:gd name="connsiteX83" fmla="*/ 1439186 w 2093204"/>
                <a:gd name="connsiteY83" fmla="*/ 318237 h 1685862"/>
                <a:gd name="connsiteX84" fmla="*/ 1415333 w 2093204"/>
                <a:gd name="connsiteY84" fmla="*/ 326189 h 1685862"/>
                <a:gd name="connsiteX85" fmla="*/ 1391479 w 2093204"/>
                <a:gd name="connsiteY85" fmla="*/ 342091 h 1685862"/>
                <a:gd name="connsiteX86" fmla="*/ 1319917 w 2093204"/>
                <a:gd name="connsiteY86" fmla="*/ 365945 h 1685862"/>
                <a:gd name="connsiteX87" fmla="*/ 1256306 w 2093204"/>
                <a:gd name="connsiteY87" fmla="*/ 389799 h 1685862"/>
                <a:gd name="connsiteX88" fmla="*/ 1224501 w 2093204"/>
                <a:gd name="connsiteY88" fmla="*/ 405702 h 1685862"/>
                <a:gd name="connsiteX89" fmla="*/ 1200647 w 2093204"/>
                <a:gd name="connsiteY89" fmla="*/ 413653 h 1685862"/>
                <a:gd name="connsiteX90" fmla="*/ 1144988 w 2093204"/>
                <a:gd name="connsiteY90" fmla="*/ 445458 h 1685862"/>
                <a:gd name="connsiteX91" fmla="*/ 1073426 w 2093204"/>
                <a:gd name="connsiteY91" fmla="*/ 485215 h 1685862"/>
                <a:gd name="connsiteX92" fmla="*/ 993913 w 2093204"/>
                <a:gd name="connsiteY92" fmla="*/ 509069 h 1685862"/>
                <a:gd name="connsiteX93" fmla="*/ 938254 w 2093204"/>
                <a:gd name="connsiteY93" fmla="*/ 517020 h 1685862"/>
                <a:gd name="connsiteX94" fmla="*/ 866693 w 2093204"/>
                <a:gd name="connsiteY94" fmla="*/ 540874 h 1685862"/>
                <a:gd name="connsiteX95" fmla="*/ 842839 w 2093204"/>
                <a:gd name="connsiteY95" fmla="*/ 548825 h 1685862"/>
                <a:gd name="connsiteX96" fmla="*/ 787179 w 2093204"/>
                <a:gd name="connsiteY96" fmla="*/ 572679 h 1685862"/>
                <a:gd name="connsiteX97" fmla="*/ 755374 w 2093204"/>
                <a:gd name="connsiteY97" fmla="*/ 596533 h 1685862"/>
                <a:gd name="connsiteX98" fmla="*/ 715618 w 2093204"/>
                <a:gd name="connsiteY98" fmla="*/ 612436 h 1685862"/>
                <a:gd name="connsiteX99" fmla="*/ 659959 w 2093204"/>
                <a:gd name="connsiteY99" fmla="*/ 628338 h 1685862"/>
                <a:gd name="connsiteX100" fmla="*/ 620202 w 2093204"/>
                <a:gd name="connsiteY100" fmla="*/ 636289 h 1685862"/>
                <a:gd name="connsiteX101" fmla="*/ 508884 w 2093204"/>
                <a:gd name="connsiteY101" fmla="*/ 660143 h 1685862"/>
                <a:gd name="connsiteX102" fmla="*/ 469127 w 2093204"/>
                <a:gd name="connsiteY102" fmla="*/ 636289 h 16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93204" h="1685862">
                  <a:moveTo>
                    <a:pt x="556592" y="660143"/>
                  </a:moveTo>
                  <a:cubicBezTo>
                    <a:pt x="511534" y="630988"/>
                    <a:pt x="469000" y="597504"/>
                    <a:pt x="421419" y="572679"/>
                  </a:cubicBezTo>
                  <a:cubicBezTo>
                    <a:pt x="407126" y="565222"/>
                    <a:pt x="389834" y="564728"/>
                    <a:pt x="373712" y="564728"/>
                  </a:cubicBezTo>
                  <a:cubicBezTo>
                    <a:pt x="320637" y="564728"/>
                    <a:pt x="267695" y="570029"/>
                    <a:pt x="214686" y="572679"/>
                  </a:cubicBezTo>
                  <a:cubicBezTo>
                    <a:pt x="134703" y="599341"/>
                    <a:pt x="197591" y="574544"/>
                    <a:pt x="127221" y="612436"/>
                  </a:cubicBezTo>
                  <a:cubicBezTo>
                    <a:pt x="106348" y="623675"/>
                    <a:pt x="63611" y="644241"/>
                    <a:pt x="63611" y="644241"/>
                  </a:cubicBezTo>
                  <a:cubicBezTo>
                    <a:pt x="18033" y="712606"/>
                    <a:pt x="78723" y="632151"/>
                    <a:pt x="23854" y="676046"/>
                  </a:cubicBezTo>
                  <a:cubicBezTo>
                    <a:pt x="9843" y="687255"/>
                    <a:pt x="5238" y="708042"/>
                    <a:pt x="0" y="723754"/>
                  </a:cubicBezTo>
                  <a:cubicBezTo>
                    <a:pt x="2280" y="746551"/>
                    <a:pt x="1576" y="798468"/>
                    <a:pt x="15903" y="827121"/>
                  </a:cubicBezTo>
                  <a:cubicBezTo>
                    <a:pt x="20177" y="835668"/>
                    <a:pt x="25457" y="843832"/>
                    <a:pt x="31806" y="850975"/>
                  </a:cubicBezTo>
                  <a:cubicBezTo>
                    <a:pt x="46747" y="867784"/>
                    <a:pt x="79513" y="898682"/>
                    <a:pt x="79513" y="898682"/>
                  </a:cubicBezTo>
                  <a:cubicBezTo>
                    <a:pt x="199453" y="886688"/>
                    <a:pt x="171100" y="885653"/>
                    <a:pt x="333955" y="898682"/>
                  </a:cubicBezTo>
                  <a:cubicBezTo>
                    <a:pt x="365503" y="901206"/>
                    <a:pt x="374636" y="928146"/>
                    <a:pt x="405517" y="938439"/>
                  </a:cubicBezTo>
                  <a:lnTo>
                    <a:pt x="429371" y="946390"/>
                  </a:lnTo>
                  <a:cubicBezTo>
                    <a:pt x="484500" y="987737"/>
                    <a:pt x="440503" y="950101"/>
                    <a:pt x="485030" y="1002049"/>
                  </a:cubicBezTo>
                  <a:cubicBezTo>
                    <a:pt x="506134" y="1026671"/>
                    <a:pt x="510726" y="1021637"/>
                    <a:pt x="524786" y="1049757"/>
                  </a:cubicBezTo>
                  <a:cubicBezTo>
                    <a:pt x="528534" y="1057254"/>
                    <a:pt x="530533" y="1065525"/>
                    <a:pt x="532738" y="1073611"/>
                  </a:cubicBezTo>
                  <a:cubicBezTo>
                    <a:pt x="538489" y="1094697"/>
                    <a:pt x="548640" y="1137222"/>
                    <a:pt x="548640" y="1137222"/>
                  </a:cubicBezTo>
                  <a:cubicBezTo>
                    <a:pt x="544676" y="1208570"/>
                    <a:pt x="544302" y="1274574"/>
                    <a:pt x="532738" y="1343956"/>
                  </a:cubicBezTo>
                  <a:cubicBezTo>
                    <a:pt x="527064" y="1378000"/>
                    <a:pt x="524935" y="1369913"/>
                    <a:pt x="516835" y="1399615"/>
                  </a:cubicBezTo>
                  <a:cubicBezTo>
                    <a:pt x="511085" y="1420701"/>
                    <a:pt x="500933" y="1463225"/>
                    <a:pt x="500933" y="1463225"/>
                  </a:cubicBezTo>
                  <a:cubicBezTo>
                    <a:pt x="503583" y="1495030"/>
                    <a:pt x="503637" y="1527160"/>
                    <a:pt x="508884" y="1558641"/>
                  </a:cubicBezTo>
                  <a:cubicBezTo>
                    <a:pt x="513387" y="1585660"/>
                    <a:pt x="522964" y="1615531"/>
                    <a:pt x="548640" y="1630202"/>
                  </a:cubicBezTo>
                  <a:cubicBezTo>
                    <a:pt x="558129" y="1635624"/>
                    <a:pt x="570213" y="1634317"/>
                    <a:pt x="580446" y="1638154"/>
                  </a:cubicBezTo>
                  <a:cubicBezTo>
                    <a:pt x="591544" y="1642316"/>
                    <a:pt x="601153" y="1649894"/>
                    <a:pt x="612251" y="1654056"/>
                  </a:cubicBezTo>
                  <a:cubicBezTo>
                    <a:pt x="622483" y="1657893"/>
                    <a:pt x="633589" y="1658868"/>
                    <a:pt x="644056" y="1662008"/>
                  </a:cubicBezTo>
                  <a:cubicBezTo>
                    <a:pt x="740848" y="1691046"/>
                    <a:pt x="650262" y="1667533"/>
                    <a:pt x="723569" y="1685862"/>
                  </a:cubicBezTo>
                  <a:cubicBezTo>
                    <a:pt x="773894" y="1680270"/>
                    <a:pt x="802487" y="1685441"/>
                    <a:pt x="842839" y="1654056"/>
                  </a:cubicBezTo>
                  <a:cubicBezTo>
                    <a:pt x="862604" y="1638683"/>
                    <a:pt x="881343" y="1588267"/>
                    <a:pt x="898498" y="1574543"/>
                  </a:cubicBezTo>
                  <a:cubicBezTo>
                    <a:pt x="911750" y="1563941"/>
                    <a:pt x="926254" y="1554738"/>
                    <a:pt x="938254" y="1542738"/>
                  </a:cubicBezTo>
                  <a:cubicBezTo>
                    <a:pt x="951246" y="1529746"/>
                    <a:pt x="966724" y="1502880"/>
                    <a:pt x="978011" y="1487079"/>
                  </a:cubicBezTo>
                  <a:cubicBezTo>
                    <a:pt x="990208" y="1470004"/>
                    <a:pt x="1007055" y="1450166"/>
                    <a:pt x="1017767" y="1431420"/>
                  </a:cubicBezTo>
                  <a:cubicBezTo>
                    <a:pt x="1023648" y="1421129"/>
                    <a:pt x="1027789" y="1409906"/>
                    <a:pt x="1033670" y="1399615"/>
                  </a:cubicBezTo>
                  <a:cubicBezTo>
                    <a:pt x="1038411" y="1391318"/>
                    <a:pt x="1044832" y="1384058"/>
                    <a:pt x="1049573" y="1375761"/>
                  </a:cubicBezTo>
                  <a:cubicBezTo>
                    <a:pt x="1098474" y="1290183"/>
                    <a:pt x="1019472" y="1412961"/>
                    <a:pt x="1097280" y="1296248"/>
                  </a:cubicBezTo>
                  <a:cubicBezTo>
                    <a:pt x="1102581" y="1288297"/>
                    <a:pt x="1106426" y="1279151"/>
                    <a:pt x="1113183" y="1272394"/>
                  </a:cubicBezTo>
                  <a:cubicBezTo>
                    <a:pt x="1131261" y="1254316"/>
                    <a:pt x="1145892" y="1237436"/>
                    <a:pt x="1168842" y="1224686"/>
                  </a:cubicBezTo>
                  <a:cubicBezTo>
                    <a:pt x="1172972" y="1222392"/>
                    <a:pt x="1220549" y="1203477"/>
                    <a:pt x="1232453" y="1200832"/>
                  </a:cubicBezTo>
                  <a:cubicBezTo>
                    <a:pt x="1302748" y="1185211"/>
                    <a:pt x="1256515" y="1200772"/>
                    <a:pt x="1311966" y="1184929"/>
                  </a:cubicBezTo>
                  <a:cubicBezTo>
                    <a:pt x="1320025" y="1182626"/>
                    <a:pt x="1327733" y="1179183"/>
                    <a:pt x="1335819" y="1176978"/>
                  </a:cubicBezTo>
                  <a:cubicBezTo>
                    <a:pt x="1356905" y="1171227"/>
                    <a:pt x="1399430" y="1161076"/>
                    <a:pt x="1399430" y="1161076"/>
                  </a:cubicBezTo>
                  <a:cubicBezTo>
                    <a:pt x="1438323" y="1122183"/>
                    <a:pt x="1447300" y="1107958"/>
                    <a:pt x="1486894" y="1081562"/>
                  </a:cubicBezTo>
                  <a:cubicBezTo>
                    <a:pt x="1499753" y="1072989"/>
                    <a:pt x="1514287" y="1066982"/>
                    <a:pt x="1526651" y="1057709"/>
                  </a:cubicBezTo>
                  <a:cubicBezTo>
                    <a:pt x="1535647" y="1050962"/>
                    <a:pt x="1543306" y="1042494"/>
                    <a:pt x="1550505" y="1033855"/>
                  </a:cubicBezTo>
                  <a:cubicBezTo>
                    <a:pt x="1556623" y="1026514"/>
                    <a:pt x="1558945" y="1015971"/>
                    <a:pt x="1566407" y="1010001"/>
                  </a:cubicBezTo>
                  <a:cubicBezTo>
                    <a:pt x="1572952" y="1004765"/>
                    <a:pt x="1582310" y="1004700"/>
                    <a:pt x="1590261" y="1002049"/>
                  </a:cubicBezTo>
                  <a:cubicBezTo>
                    <a:pt x="1611465" y="980846"/>
                    <a:pt x="1637239" y="963389"/>
                    <a:pt x="1653872" y="938439"/>
                  </a:cubicBezTo>
                  <a:cubicBezTo>
                    <a:pt x="1659173" y="930488"/>
                    <a:pt x="1663425" y="921727"/>
                    <a:pt x="1669774" y="914585"/>
                  </a:cubicBezTo>
                  <a:cubicBezTo>
                    <a:pt x="1684715" y="897776"/>
                    <a:pt x="1707424" y="886992"/>
                    <a:pt x="1717482" y="866877"/>
                  </a:cubicBezTo>
                  <a:cubicBezTo>
                    <a:pt x="1738414" y="825014"/>
                    <a:pt x="1725004" y="843453"/>
                    <a:pt x="1757239" y="811218"/>
                  </a:cubicBezTo>
                  <a:cubicBezTo>
                    <a:pt x="1773362" y="762848"/>
                    <a:pt x="1754669" y="811953"/>
                    <a:pt x="1781093" y="763510"/>
                  </a:cubicBezTo>
                  <a:cubicBezTo>
                    <a:pt x="1792445" y="742699"/>
                    <a:pt x="1802296" y="721103"/>
                    <a:pt x="1812898" y="699900"/>
                  </a:cubicBezTo>
                  <a:cubicBezTo>
                    <a:pt x="1816646" y="692403"/>
                    <a:pt x="1817101" y="683543"/>
                    <a:pt x="1820849" y="676046"/>
                  </a:cubicBezTo>
                  <a:cubicBezTo>
                    <a:pt x="1825123" y="667499"/>
                    <a:pt x="1831451" y="660143"/>
                    <a:pt x="1836752" y="652192"/>
                  </a:cubicBezTo>
                  <a:cubicBezTo>
                    <a:pt x="1842053" y="625688"/>
                    <a:pt x="1844106" y="598321"/>
                    <a:pt x="1852654" y="572679"/>
                  </a:cubicBezTo>
                  <a:lnTo>
                    <a:pt x="1868557" y="524971"/>
                  </a:lnTo>
                  <a:cubicBezTo>
                    <a:pt x="1871207" y="517020"/>
                    <a:pt x="1872760" y="508614"/>
                    <a:pt x="1876508" y="501117"/>
                  </a:cubicBezTo>
                  <a:lnTo>
                    <a:pt x="1892411" y="469312"/>
                  </a:lnTo>
                  <a:cubicBezTo>
                    <a:pt x="1895061" y="458710"/>
                    <a:pt x="1895055" y="447060"/>
                    <a:pt x="1900362" y="437507"/>
                  </a:cubicBezTo>
                  <a:cubicBezTo>
                    <a:pt x="1919711" y="402677"/>
                    <a:pt x="1933074" y="400667"/>
                    <a:pt x="1956021" y="373896"/>
                  </a:cubicBezTo>
                  <a:cubicBezTo>
                    <a:pt x="1964645" y="363834"/>
                    <a:pt x="1972172" y="352875"/>
                    <a:pt x="1979875" y="342091"/>
                  </a:cubicBezTo>
                  <a:cubicBezTo>
                    <a:pt x="1985430" y="334315"/>
                    <a:pt x="1990223" y="326013"/>
                    <a:pt x="1995778" y="318237"/>
                  </a:cubicBezTo>
                  <a:cubicBezTo>
                    <a:pt x="2003481" y="307453"/>
                    <a:pt x="2013196" y="298016"/>
                    <a:pt x="2019632" y="286432"/>
                  </a:cubicBezTo>
                  <a:cubicBezTo>
                    <a:pt x="2084467" y="169728"/>
                    <a:pt x="1997230" y="304131"/>
                    <a:pt x="2051437" y="222822"/>
                  </a:cubicBezTo>
                  <a:cubicBezTo>
                    <a:pt x="2067984" y="156629"/>
                    <a:pt x="2047836" y="222071"/>
                    <a:pt x="2075291" y="167162"/>
                  </a:cubicBezTo>
                  <a:cubicBezTo>
                    <a:pt x="2080995" y="155754"/>
                    <a:pt x="2088645" y="121694"/>
                    <a:pt x="2091193" y="111503"/>
                  </a:cubicBezTo>
                  <a:cubicBezTo>
                    <a:pt x="2089562" y="91925"/>
                    <a:pt x="2107667" y="8232"/>
                    <a:pt x="2059388" y="185"/>
                  </a:cubicBezTo>
                  <a:cubicBezTo>
                    <a:pt x="2051121" y="-1193"/>
                    <a:pt x="2043485" y="5486"/>
                    <a:pt x="2035534" y="8136"/>
                  </a:cubicBezTo>
                  <a:cubicBezTo>
                    <a:pt x="1967167" y="53715"/>
                    <a:pt x="2053670" y="-933"/>
                    <a:pt x="1987826" y="31990"/>
                  </a:cubicBezTo>
                  <a:cubicBezTo>
                    <a:pt x="1979279" y="36264"/>
                    <a:pt x="1972921" y="44538"/>
                    <a:pt x="1963973" y="47893"/>
                  </a:cubicBezTo>
                  <a:cubicBezTo>
                    <a:pt x="1951319" y="52638"/>
                    <a:pt x="1937468" y="53194"/>
                    <a:pt x="1924216" y="55844"/>
                  </a:cubicBezTo>
                  <a:cubicBezTo>
                    <a:pt x="1908313" y="66446"/>
                    <a:pt x="1890023" y="74134"/>
                    <a:pt x="1876508" y="87649"/>
                  </a:cubicBezTo>
                  <a:cubicBezTo>
                    <a:pt x="1868557" y="95600"/>
                    <a:pt x="1861530" y="104599"/>
                    <a:pt x="1852654" y="111503"/>
                  </a:cubicBezTo>
                  <a:cubicBezTo>
                    <a:pt x="1841305" y="120330"/>
                    <a:pt x="1781539" y="158988"/>
                    <a:pt x="1765190" y="167162"/>
                  </a:cubicBezTo>
                  <a:cubicBezTo>
                    <a:pt x="1757693" y="170910"/>
                    <a:pt x="1748833" y="171366"/>
                    <a:pt x="1741336" y="175114"/>
                  </a:cubicBezTo>
                  <a:cubicBezTo>
                    <a:pt x="1732789" y="179388"/>
                    <a:pt x="1726029" y="186742"/>
                    <a:pt x="1717482" y="191016"/>
                  </a:cubicBezTo>
                  <a:cubicBezTo>
                    <a:pt x="1709985" y="194764"/>
                    <a:pt x="1701332" y="195666"/>
                    <a:pt x="1693628" y="198968"/>
                  </a:cubicBezTo>
                  <a:cubicBezTo>
                    <a:pt x="1682733" y="203637"/>
                    <a:pt x="1673068" y="211122"/>
                    <a:pt x="1661823" y="214870"/>
                  </a:cubicBezTo>
                  <a:cubicBezTo>
                    <a:pt x="1649002" y="219144"/>
                    <a:pt x="1635177" y="219544"/>
                    <a:pt x="1622066" y="222822"/>
                  </a:cubicBezTo>
                  <a:cubicBezTo>
                    <a:pt x="1613935" y="224855"/>
                    <a:pt x="1606164" y="228123"/>
                    <a:pt x="1598213" y="230773"/>
                  </a:cubicBezTo>
                  <a:cubicBezTo>
                    <a:pt x="1587611" y="241375"/>
                    <a:pt x="1577791" y="252821"/>
                    <a:pt x="1566407" y="262578"/>
                  </a:cubicBezTo>
                  <a:cubicBezTo>
                    <a:pt x="1540936" y="284410"/>
                    <a:pt x="1546921" y="274337"/>
                    <a:pt x="1518699" y="286432"/>
                  </a:cubicBezTo>
                  <a:cubicBezTo>
                    <a:pt x="1507804" y="291101"/>
                    <a:pt x="1497899" y="297933"/>
                    <a:pt x="1486894" y="302335"/>
                  </a:cubicBezTo>
                  <a:cubicBezTo>
                    <a:pt x="1471330" y="308561"/>
                    <a:pt x="1455089" y="312936"/>
                    <a:pt x="1439186" y="318237"/>
                  </a:cubicBezTo>
                  <a:cubicBezTo>
                    <a:pt x="1431235" y="320887"/>
                    <a:pt x="1422307" y="321540"/>
                    <a:pt x="1415333" y="326189"/>
                  </a:cubicBezTo>
                  <a:cubicBezTo>
                    <a:pt x="1407382" y="331490"/>
                    <a:pt x="1400026" y="337817"/>
                    <a:pt x="1391479" y="342091"/>
                  </a:cubicBezTo>
                  <a:cubicBezTo>
                    <a:pt x="1361534" y="357063"/>
                    <a:pt x="1350288" y="358352"/>
                    <a:pt x="1319917" y="365945"/>
                  </a:cubicBezTo>
                  <a:cubicBezTo>
                    <a:pt x="1231369" y="410220"/>
                    <a:pt x="1342915" y="357321"/>
                    <a:pt x="1256306" y="389799"/>
                  </a:cubicBezTo>
                  <a:cubicBezTo>
                    <a:pt x="1245208" y="393961"/>
                    <a:pt x="1235396" y="401033"/>
                    <a:pt x="1224501" y="405702"/>
                  </a:cubicBezTo>
                  <a:cubicBezTo>
                    <a:pt x="1216797" y="409004"/>
                    <a:pt x="1208598" y="411003"/>
                    <a:pt x="1200647" y="413653"/>
                  </a:cubicBezTo>
                  <a:cubicBezTo>
                    <a:pt x="1142530" y="452398"/>
                    <a:pt x="1215605" y="405105"/>
                    <a:pt x="1144988" y="445458"/>
                  </a:cubicBezTo>
                  <a:cubicBezTo>
                    <a:pt x="1098835" y="471831"/>
                    <a:pt x="1143645" y="455957"/>
                    <a:pt x="1073426" y="485215"/>
                  </a:cubicBezTo>
                  <a:cubicBezTo>
                    <a:pt x="1057370" y="491905"/>
                    <a:pt x="1014587" y="505310"/>
                    <a:pt x="993913" y="509069"/>
                  </a:cubicBezTo>
                  <a:cubicBezTo>
                    <a:pt x="975474" y="512422"/>
                    <a:pt x="956807" y="514370"/>
                    <a:pt x="938254" y="517020"/>
                  </a:cubicBezTo>
                  <a:lnTo>
                    <a:pt x="866693" y="540874"/>
                  </a:lnTo>
                  <a:cubicBezTo>
                    <a:pt x="858742" y="543525"/>
                    <a:pt x="850336" y="545077"/>
                    <a:pt x="842839" y="548825"/>
                  </a:cubicBezTo>
                  <a:cubicBezTo>
                    <a:pt x="803536" y="568476"/>
                    <a:pt x="822278" y="560980"/>
                    <a:pt x="787179" y="572679"/>
                  </a:cubicBezTo>
                  <a:cubicBezTo>
                    <a:pt x="776577" y="580630"/>
                    <a:pt x="766958" y="590097"/>
                    <a:pt x="755374" y="596533"/>
                  </a:cubicBezTo>
                  <a:cubicBezTo>
                    <a:pt x="742897" y="603465"/>
                    <a:pt x="728982" y="607424"/>
                    <a:pt x="715618" y="612436"/>
                  </a:cubicBezTo>
                  <a:cubicBezTo>
                    <a:pt x="696302" y="619680"/>
                    <a:pt x="680461" y="623782"/>
                    <a:pt x="659959" y="628338"/>
                  </a:cubicBezTo>
                  <a:cubicBezTo>
                    <a:pt x="646766" y="631270"/>
                    <a:pt x="633371" y="633250"/>
                    <a:pt x="620202" y="636289"/>
                  </a:cubicBezTo>
                  <a:cubicBezTo>
                    <a:pt x="517170" y="660066"/>
                    <a:pt x="595693" y="645675"/>
                    <a:pt x="508884" y="660143"/>
                  </a:cubicBezTo>
                  <a:cubicBezTo>
                    <a:pt x="480099" y="640954"/>
                    <a:pt x="493577" y="648515"/>
                    <a:pt x="469127" y="6362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94071" y="1859279"/>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7" name="Group 26"/>
          <p:cNvGrpSpPr/>
          <p:nvPr/>
        </p:nvGrpSpPr>
        <p:grpSpPr>
          <a:xfrm>
            <a:off x="8764153" y="3749834"/>
            <a:ext cx="2361533" cy="2449003"/>
            <a:chOff x="9228175" y="3749834"/>
            <a:chExt cx="2361533" cy="2449003"/>
          </a:xfrm>
        </p:grpSpPr>
        <p:sp>
          <p:nvSpPr>
            <p:cNvPr id="8" name="Freeform 7"/>
            <p:cNvSpPr/>
            <p:nvPr/>
          </p:nvSpPr>
          <p:spPr>
            <a:xfrm>
              <a:off x="9589216" y="4178731"/>
              <a:ext cx="1653872" cy="1566407"/>
            </a:xfrm>
            <a:custGeom>
              <a:avLst/>
              <a:gdLst>
                <a:gd name="connsiteX0" fmla="*/ 1009816 w 1653872"/>
                <a:gd name="connsiteY0" fmla="*/ 477078 h 1566407"/>
                <a:gd name="connsiteX1" fmla="*/ 890546 w 1653872"/>
                <a:gd name="connsiteY1" fmla="*/ 326004 h 1566407"/>
                <a:gd name="connsiteX2" fmla="*/ 842839 w 1653872"/>
                <a:gd name="connsiteY2" fmla="*/ 294198 h 1566407"/>
                <a:gd name="connsiteX3" fmla="*/ 795131 w 1653872"/>
                <a:gd name="connsiteY3" fmla="*/ 278296 h 1566407"/>
                <a:gd name="connsiteX4" fmla="*/ 691764 w 1653872"/>
                <a:gd name="connsiteY4" fmla="*/ 254442 h 1566407"/>
                <a:gd name="connsiteX5" fmla="*/ 628153 w 1653872"/>
                <a:gd name="connsiteY5" fmla="*/ 246491 h 1566407"/>
                <a:gd name="connsiteX6" fmla="*/ 357809 w 1653872"/>
                <a:gd name="connsiteY6" fmla="*/ 262393 h 1566407"/>
                <a:gd name="connsiteX7" fmla="*/ 310101 w 1653872"/>
                <a:gd name="connsiteY7" fmla="*/ 294198 h 1566407"/>
                <a:gd name="connsiteX8" fmla="*/ 286247 w 1653872"/>
                <a:gd name="connsiteY8" fmla="*/ 310101 h 1566407"/>
                <a:gd name="connsiteX9" fmla="*/ 262393 w 1653872"/>
                <a:gd name="connsiteY9" fmla="*/ 326004 h 1566407"/>
                <a:gd name="connsiteX10" fmla="*/ 206734 w 1653872"/>
                <a:gd name="connsiteY10" fmla="*/ 389614 h 1566407"/>
                <a:gd name="connsiteX11" fmla="*/ 174929 w 1653872"/>
                <a:gd name="connsiteY11" fmla="*/ 461176 h 1566407"/>
                <a:gd name="connsiteX12" fmla="*/ 166978 w 1653872"/>
                <a:gd name="connsiteY12" fmla="*/ 500932 h 1566407"/>
                <a:gd name="connsiteX13" fmla="*/ 190832 w 1653872"/>
                <a:gd name="connsiteY13" fmla="*/ 572494 h 1566407"/>
                <a:gd name="connsiteX14" fmla="*/ 222637 w 1653872"/>
                <a:gd name="connsiteY14" fmla="*/ 604299 h 1566407"/>
                <a:gd name="connsiteX15" fmla="*/ 286247 w 1653872"/>
                <a:gd name="connsiteY15" fmla="*/ 652007 h 1566407"/>
                <a:gd name="connsiteX16" fmla="*/ 349858 w 1653872"/>
                <a:gd name="connsiteY16" fmla="*/ 691764 h 1566407"/>
                <a:gd name="connsiteX17" fmla="*/ 429371 w 1653872"/>
                <a:gd name="connsiteY17" fmla="*/ 763325 h 1566407"/>
                <a:gd name="connsiteX18" fmla="*/ 405517 w 1653872"/>
                <a:gd name="connsiteY18" fmla="*/ 779228 h 1566407"/>
                <a:gd name="connsiteX19" fmla="*/ 381663 w 1653872"/>
                <a:gd name="connsiteY19" fmla="*/ 787179 h 1566407"/>
                <a:gd name="connsiteX20" fmla="*/ 230588 w 1653872"/>
                <a:gd name="connsiteY20" fmla="*/ 795131 h 1566407"/>
                <a:gd name="connsiteX21" fmla="*/ 190832 w 1653872"/>
                <a:gd name="connsiteY21" fmla="*/ 803082 h 1566407"/>
                <a:gd name="connsiteX22" fmla="*/ 166978 w 1653872"/>
                <a:gd name="connsiteY22" fmla="*/ 826936 h 1566407"/>
                <a:gd name="connsiteX23" fmla="*/ 135172 w 1653872"/>
                <a:gd name="connsiteY23" fmla="*/ 850790 h 1566407"/>
                <a:gd name="connsiteX24" fmla="*/ 79513 w 1653872"/>
                <a:gd name="connsiteY24" fmla="*/ 922351 h 1566407"/>
                <a:gd name="connsiteX25" fmla="*/ 55659 w 1653872"/>
                <a:gd name="connsiteY25" fmla="*/ 970059 h 1566407"/>
                <a:gd name="connsiteX26" fmla="*/ 39757 w 1653872"/>
                <a:gd name="connsiteY26" fmla="*/ 1025718 h 1566407"/>
                <a:gd name="connsiteX27" fmla="*/ 15903 w 1653872"/>
                <a:gd name="connsiteY27" fmla="*/ 1089329 h 1566407"/>
                <a:gd name="connsiteX28" fmla="*/ 7952 w 1653872"/>
                <a:gd name="connsiteY28" fmla="*/ 1121134 h 1566407"/>
                <a:gd name="connsiteX29" fmla="*/ 0 w 1653872"/>
                <a:gd name="connsiteY29" fmla="*/ 1144988 h 1566407"/>
                <a:gd name="connsiteX30" fmla="*/ 7952 w 1653872"/>
                <a:gd name="connsiteY30" fmla="*/ 1280160 h 1566407"/>
                <a:gd name="connsiteX31" fmla="*/ 15903 w 1653872"/>
                <a:gd name="connsiteY31" fmla="*/ 1311965 h 1566407"/>
                <a:gd name="connsiteX32" fmla="*/ 47708 w 1653872"/>
                <a:gd name="connsiteY32" fmla="*/ 1383527 h 1566407"/>
                <a:gd name="connsiteX33" fmla="*/ 87465 w 1653872"/>
                <a:gd name="connsiteY33" fmla="*/ 1447137 h 1566407"/>
                <a:gd name="connsiteX34" fmla="*/ 103367 w 1653872"/>
                <a:gd name="connsiteY34" fmla="*/ 1470991 h 1566407"/>
                <a:gd name="connsiteX35" fmla="*/ 166978 w 1653872"/>
                <a:gd name="connsiteY35" fmla="*/ 1510748 h 1566407"/>
                <a:gd name="connsiteX36" fmla="*/ 214686 w 1653872"/>
                <a:gd name="connsiteY36" fmla="*/ 1534602 h 1566407"/>
                <a:gd name="connsiteX37" fmla="*/ 278296 w 1653872"/>
                <a:gd name="connsiteY37" fmla="*/ 1558456 h 1566407"/>
                <a:gd name="connsiteX38" fmla="*/ 318052 w 1653872"/>
                <a:gd name="connsiteY38" fmla="*/ 1566407 h 1566407"/>
                <a:gd name="connsiteX39" fmla="*/ 445273 w 1653872"/>
                <a:gd name="connsiteY39" fmla="*/ 1550504 h 1566407"/>
                <a:gd name="connsiteX40" fmla="*/ 516835 w 1653872"/>
                <a:gd name="connsiteY40" fmla="*/ 1486894 h 1566407"/>
                <a:gd name="connsiteX41" fmla="*/ 572494 w 1653872"/>
                <a:gd name="connsiteY41" fmla="*/ 1399430 h 1566407"/>
                <a:gd name="connsiteX42" fmla="*/ 588397 w 1653872"/>
                <a:gd name="connsiteY42" fmla="*/ 1351722 h 1566407"/>
                <a:gd name="connsiteX43" fmla="*/ 604299 w 1653872"/>
                <a:gd name="connsiteY43" fmla="*/ 1327868 h 1566407"/>
                <a:gd name="connsiteX44" fmla="*/ 620202 w 1653872"/>
                <a:gd name="connsiteY44" fmla="*/ 1272209 h 1566407"/>
                <a:gd name="connsiteX45" fmla="*/ 628153 w 1653872"/>
                <a:gd name="connsiteY45" fmla="*/ 1304014 h 1566407"/>
                <a:gd name="connsiteX46" fmla="*/ 636105 w 1653872"/>
                <a:gd name="connsiteY46" fmla="*/ 1327868 h 1566407"/>
                <a:gd name="connsiteX47" fmla="*/ 675861 w 1653872"/>
                <a:gd name="connsiteY47" fmla="*/ 1431235 h 1566407"/>
                <a:gd name="connsiteX48" fmla="*/ 715618 w 1653872"/>
                <a:gd name="connsiteY48" fmla="*/ 1470991 h 1566407"/>
                <a:gd name="connsiteX49" fmla="*/ 739472 w 1653872"/>
                <a:gd name="connsiteY49" fmla="*/ 1502797 h 1566407"/>
                <a:gd name="connsiteX50" fmla="*/ 787179 w 1653872"/>
                <a:gd name="connsiteY50" fmla="*/ 1542553 h 1566407"/>
                <a:gd name="connsiteX51" fmla="*/ 850790 w 1653872"/>
                <a:gd name="connsiteY51" fmla="*/ 1558456 h 1566407"/>
                <a:gd name="connsiteX52" fmla="*/ 962108 w 1653872"/>
                <a:gd name="connsiteY52" fmla="*/ 1550504 h 1566407"/>
                <a:gd name="connsiteX53" fmla="*/ 1009816 w 1653872"/>
                <a:gd name="connsiteY53" fmla="*/ 1526651 h 1566407"/>
                <a:gd name="connsiteX54" fmla="*/ 1049572 w 1653872"/>
                <a:gd name="connsiteY54" fmla="*/ 1510748 h 1566407"/>
                <a:gd name="connsiteX55" fmla="*/ 1113183 w 1653872"/>
                <a:gd name="connsiteY55" fmla="*/ 1431235 h 1566407"/>
                <a:gd name="connsiteX56" fmla="*/ 1121134 w 1653872"/>
                <a:gd name="connsiteY56" fmla="*/ 1399430 h 1566407"/>
                <a:gd name="connsiteX57" fmla="*/ 1129086 w 1653872"/>
                <a:gd name="connsiteY57" fmla="*/ 1375576 h 1566407"/>
                <a:gd name="connsiteX58" fmla="*/ 1121134 w 1653872"/>
                <a:gd name="connsiteY58" fmla="*/ 1192696 h 1566407"/>
                <a:gd name="connsiteX59" fmla="*/ 1105232 w 1653872"/>
                <a:gd name="connsiteY59" fmla="*/ 1113183 h 1566407"/>
                <a:gd name="connsiteX60" fmla="*/ 1097280 w 1653872"/>
                <a:gd name="connsiteY60" fmla="*/ 1089329 h 1566407"/>
                <a:gd name="connsiteX61" fmla="*/ 1081378 w 1653872"/>
                <a:gd name="connsiteY61" fmla="*/ 1065475 h 1566407"/>
                <a:gd name="connsiteX62" fmla="*/ 1129086 w 1653872"/>
                <a:gd name="connsiteY62" fmla="*/ 1073426 h 1566407"/>
                <a:gd name="connsiteX63" fmla="*/ 1152939 w 1653872"/>
                <a:gd name="connsiteY63" fmla="*/ 1089329 h 1566407"/>
                <a:gd name="connsiteX64" fmla="*/ 1224501 w 1653872"/>
                <a:gd name="connsiteY64" fmla="*/ 1105231 h 1566407"/>
                <a:gd name="connsiteX65" fmla="*/ 1407381 w 1653872"/>
                <a:gd name="connsiteY65" fmla="*/ 1113183 h 1566407"/>
                <a:gd name="connsiteX66" fmla="*/ 1447138 w 1653872"/>
                <a:gd name="connsiteY66" fmla="*/ 1097280 h 1566407"/>
                <a:gd name="connsiteX67" fmla="*/ 1478943 w 1653872"/>
                <a:gd name="connsiteY67" fmla="*/ 1089329 h 1566407"/>
                <a:gd name="connsiteX68" fmla="*/ 1502797 w 1653872"/>
                <a:gd name="connsiteY68" fmla="*/ 1073426 h 1566407"/>
                <a:gd name="connsiteX69" fmla="*/ 1526651 w 1653872"/>
                <a:gd name="connsiteY69" fmla="*/ 1065475 h 1566407"/>
                <a:gd name="connsiteX70" fmla="*/ 1558456 w 1653872"/>
                <a:gd name="connsiteY70" fmla="*/ 1025718 h 1566407"/>
                <a:gd name="connsiteX71" fmla="*/ 1614115 w 1653872"/>
                <a:gd name="connsiteY71" fmla="*/ 978011 h 1566407"/>
                <a:gd name="connsiteX72" fmla="*/ 1653872 w 1653872"/>
                <a:gd name="connsiteY72" fmla="*/ 898497 h 1566407"/>
                <a:gd name="connsiteX73" fmla="*/ 1645920 w 1653872"/>
                <a:gd name="connsiteY73" fmla="*/ 811033 h 1566407"/>
                <a:gd name="connsiteX74" fmla="*/ 1637969 w 1653872"/>
                <a:gd name="connsiteY74" fmla="*/ 771277 h 1566407"/>
                <a:gd name="connsiteX75" fmla="*/ 1614115 w 1653872"/>
                <a:gd name="connsiteY75" fmla="*/ 739471 h 1566407"/>
                <a:gd name="connsiteX76" fmla="*/ 1598212 w 1653872"/>
                <a:gd name="connsiteY76" fmla="*/ 699715 h 1566407"/>
                <a:gd name="connsiteX77" fmla="*/ 1574359 w 1653872"/>
                <a:gd name="connsiteY77" fmla="*/ 683812 h 1566407"/>
                <a:gd name="connsiteX78" fmla="*/ 1550505 w 1653872"/>
                <a:gd name="connsiteY78" fmla="*/ 652007 h 1566407"/>
                <a:gd name="connsiteX79" fmla="*/ 1478943 w 1653872"/>
                <a:gd name="connsiteY79" fmla="*/ 596348 h 1566407"/>
                <a:gd name="connsiteX80" fmla="*/ 1431235 w 1653872"/>
                <a:gd name="connsiteY80" fmla="*/ 572494 h 1566407"/>
                <a:gd name="connsiteX81" fmla="*/ 1407381 w 1653872"/>
                <a:gd name="connsiteY81" fmla="*/ 556591 h 1566407"/>
                <a:gd name="connsiteX82" fmla="*/ 1375576 w 1653872"/>
                <a:gd name="connsiteY82" fmla="*/ 548640 h 1566407"/>
                <a:gd name="connsiteX83" fmla="*/ 1399430 w 1653872"/>
                <a:gd name="connsiteY83" fmla="*/ 540689 h 1566407"/>
                <a:gd name="connsiteX84" fmla="*/ 1431235 w 1653872"/>
                <a:gd name="connsiteY84" fmla="*/ 524786 h 1566407"/>
                <a:gd name="connsiteX85" fmla="*/ 1455089 w 1653872"/>
                <a:gd name="connsiteY85" fmla="*/ 500932 h 1566407"/>
                <a:gd name="connsiteX86" fmla="*/ 1494846 w 1653872"/>
                <a:gd name="connsiteY86" fmla="*/ 469127 h 1566407"/>
                <a:gd name="connsiteX87" fmla="*/ 1542553 w 1653872"/>
                <a:gd name="connsiteY87" fmla="*/ 437322 h 1566407"/>
                <a:gd name="connsiteX88" fmla="*/ 1558456 w 1653872"/>
                <a:gd name="connsiteY88" fmla="*/ 413468 h 1566407"/>
                <a:gd name="connsiteX89" fmla="*/ 1598212 w 1653872"/>
                <a:gd name="connsiteY89" fmla="*/ 381663 h 1566407"/>
                <a:gd name="connsiteX90" fmla="*/ 1630018 w 1653872"/>
                <a:gd name="connsiteY90" fmla="*/ 294198 h 1566407"/>
                <a:gd name="connsiteX91" fmla="*/ 1614115 w 1653872"/>
                <a:gd name="connsiteY91" fmla="*/ 190831 h 1566407"/>
                <a:gd name="connsiteX92" fmla="*/ 1606164 w 1653872"/>
                <a:gd name="connsiteY92" fmla="*/ 151075 h 1566407"/>
                <a:gd name="connsiteX93" fmla="*/ 1574359 w 1653872"/>
                <a:gd name="connsiteY93" fmla="*/ 111318 h 1566407"/>
                <a:gd name="connsiteX94" fmla="*/ 1510748 w 1653872"/>
                <a:gd name="connsiteY94" fmla="*/ 55659 h 1566407"/>
                <a:gd name="connsiteX95" fmla="*/ 1470992 w 1653872"/>
                <a:gd name="connsiteY95" fmla="*/ 31805 h 1566407"/>
                <a:gd name="connsiteX96" fmla="*/ 1447138 w 1653872"/>
                <a:gd name="connsiteY96" fmla="*/ 23854 h 1566407"/>
                <a:gd name="connsiteX97" fmla="*/ 1407381 w 1653872"/>
                <a:gd name="connsiteY97" fmla="*/ 7951 h 1566407"/>
                <a:gd name="connsiteX98" fmla="*/ 1335819 w 1653872"/>
                <a:gd name="connsiteY98" fmla="*/ 0 h 1566407"/>
                <a:gd name="connsiteX99" fmla="*/ 1240404 w 1653872"/>
                <a:gd name="connsiteY99" fmla="*/ 7951 h 1566407"/>
                <a:gd name="connsiteX100" fmla="*/ 1184745 w 1653872"/>
                <a:gd name="connsiteY100" fmla="*/ 15903 h 1566407"/>
                <a:gd name="connsiteX101" fmla="*/ 1152939 w 1653872"/>
                <a:gd name="connsiteY101" fmla="*/ 39757 h 1566407"/>
                <a:gd name="connsiteX102" fmla="*/ 1073426 w 1653872"/>
                <a:gd name="connsiteY102" fmla="*/ 95416 h 1566407"/>
                <a:gd name="connsiteX103" fmla="*/ 1041621 w 1653872"/>
                <a:gd name="connsiteY103" fmla="*/ 127221 h 1566407"/>
                <a:gd name="connsiteX104" fmla="*/ 970059 w 1653872"/>
                <a:gd name="connsiteY104" fmla="*/ 222637 h 1566407"/>
                <a:gd name="connsiteX105" fmla="*/ 962108 w 1653872"/>
                <a:gd name="connsiteY105" fmla="*/ 246491 h 1566407"/>
                <a:gd name="connsiteX106" fmla="*/ 930303 w 1653872"/>
                <a:gd name="connsiteY106" fmla="*/ 318052 h 1566407"/>
                <a:gd name="connsiteX107" fmla="*/ 946206 w 1653872"/>
                <a:gd name="connsiteY107" fmla="*/ 333955 h 15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653872" h="1566407">
                  <a:moveTo>
                    <a:pt x="1009816" y="477078"/>
                  </a:moveTo>
                  <a:cubicBezTo>
                    <a:pt x="970059" y="426720"/>
                    <a:pt x="933807" y="373385"/>
                    <a:pt x="890546" y="326004"/>
                  </a:cubicBezTo>
                  <a:cubicBezTo>
                    <a:pt x="877659" y="311890"/>
                    <a:pt x="859934" y="302745"/>
                    <a:pt x="842839" y="294198"/>
                  </a:cubicBezTo>
                  <a:cubicBezTo>
                    <a:pt x="827846" y="286701"/>
                    <a:pt x="811034" y="283597"/>
                    <a:pt x="795131" y="278296"/>
                  </a:cubicBezTo>
                  <a:cubicBezTo>
                    <a:pt x="751067" y="263608"/>
                    <a:pt x="761977" y="266144"/>
                    <a:pt x="691764" y="254442"/>
                  </a:cubicBezTo>
                  <a:cubicBezTo>
                    <a:pt x="670686" y="250929"/>
                    <a:pt x="649357" y="249141"/>
                    <a:pt x="628153" y="246491"/>
                  </a:cubicBezTo>
                  <a:cubicBezTo>
                    <a:pt x="538038" y="251792"/>
                    <a:pt x="447081" y="249002"/>
                    <a:pt x="357809" y="262393"/>
                  </a:cubicBezTo>
                  <a:cubicBezTo>
                    <a:pt x="338908" y="265228"/>
                    <a:pt x="326004" y="283596"/>
                    <a:pt x="310101" y="294198"/>
                  </a:cubicBezTo>
                  <a:lnTo>
                    <a:pt x="286247" y="310101"/>
                  </a:lnTo>
                  <a:cubicBezTo>
                    <a:pt x="278296" y="315402"/>
                    <a:pt x="269151" y="319247"/>
                    <a:pt x="262393" y="326004"/>
                  </a:cubicBezTo>
                  <a:cubicBezTo>
                    <a:pt x="241008" y="347388"/>
                    <a:pt x="223725" y="362914"/>
                    <a:pt x="206734" y="389614"/>
                  </a:cubicBezTo>
                  <a:cubicBezTo>
                    <a:pt x="195858" y="406705"/>
                    <a:pt x="180617" y="438421"/>
                    <a:pt x="174929" y="461176"/>
                  </a:cubicBezTo>
                  <a:cubicBezTo>
                    <a:pt x="171651" y="474287"/>
                    <a:pt x="169628" y="487680"/>
                    <a:pt x="166978" y="500932"/>
                  </a:cubicBezTo>
                  <a:cubicBezTo>
                    <a:pt x="174929" y="524786"/>
                    <a:pt x="173052" y="554714"/>
                    <a:pt x="190832" y="572494"/>
                  </a:cubicBezTo>
                  <a:cubicBezTo>
                    <a:pt x="201434" y="583096"/>
                    <a:pt x="211431" y="594338"/>
                    <a:pt x="222637" y="604299"/>
                  </a:cubicBezTo>
                  <a:cubicBezTo>
                    <a:pt x="280090" y="655368"/>
                    <a:pt x="242509" y="619204"/>
                    <a:pt x="286247" y="652007"/>
                  </a:cubicBezTo>
                  <a:cubicBezTo>
                    <a:pt x="338104" y="690900"/>
                    <a:pt x="307160" y="677530"/>
                    <a:pt x="349858" y="691764"/>
                  </a:cubicBezTo>
                  <a:cubicBezTo>
                    <a:pt x="421113" y="745205"/>
                    <a:pt x="398766" y="717418"/>
                    <a:pt x="429371" y="763325"/>
                  </a:cubicBezTo>
                  <a:cubicBezTo>
                    <a:pt x="421420" y="768626"/>
                    <a:pt x="414064" y="774954"/>
                    <a:pt x="405517" y="779228"/>
                  </a:cubicBezTo>
                  <a:cubicBezTo>
                    <a:pt x="398020" y="782976"/>
                    <a:pt x="390010" y="786420"/>
                    <a:pt x="381663" y="787179"/>
                  </a:cubicBezTo>
                  <a:cubicBezTo>
                    <a:pt x="331442" y="791745"/>
                    <a:pt x="280946" y="792480"/>
                    <a:pt x="230588" y="795131"/>
                  </a:cubicBezTo>
                  <a:cubicBezTo>
                    <a:pt x="217336" y="797781"/>
                    <a:pt x="202920" y="797038"/>
                    <a:pt x="190832" y="803082"/>
                  </a:cubicBezTo>
                  <a:cubicBezTo>
                    <a:pt x="180774" y="808111"/>
                    <a:pt x="175516" y="819618"/>
                    <a:pt x="166978" y="826936"/>
                  </a:cubicBezTo>
                  <a:cubicBezTo>
                    <a:pt x="156916" y="835560"/>
                    <a:pt x="144543" y="841419"/>
                    <a:pt x="135172" y="850790"/>
                  </a:cubicBezTo>
                  <a:cubicBezTo>
                    <a:pt x="107649" y="878312"/>
                    <a:pt x="98427" y="893981"/>
                    <a:pt x="79513" y="922351"/>
                  </a:cubicBezTo>
                  <a:cubicBezTo>
                    <a:pt x="59528" y="982308"/>
                    <a:pt x="86487" y="908404"/>
                    <a:pt x="55659" y="970059"/>
                  </a:cubicBezTo>
                  <a:cubicBezTo>
                    <a:pt x="48002" y="985372"/>
                    <a:pt x="44851" y="1010435"/>
                    <a:pt x="39757" y="1025718"/>
                  </a:cubicBezTo>
                  <a:cubicBezTo>
                    <a:pt x="32596" y="1047201"/>
                    <a:pt x="23064" y="1067846"/>
                    <a:pt x="15903" y="1089329"/>
                  </a:cubicBezTo>
                  <a:cubicBezTo>
                    <a:pt x="12447" y="1099696"/>
                    <a:pt x="10954" y="1110627"/>
                    <a:pt x="7952" y="1121134"/>
                  </a:cubicBezTo>
                  <a:cubicBezTo>
                    <a:pt x="5649" y="1129193"/>
                    <a:pt x="2651" y="1137037"/>
                    <a:pt x="0" y="1144988"/>
                  </a:cubicBezTo>
                  <a:cubicBezTo>
                    <a:pt x="2651" y="1190045"/>
                    <a:pt x="3673" y="1235228"/>
                    <a:pt x="7952" y="1280160"/>
                  </a:cubicBezTo>
                  <a:cubicBezTo>
                    <a:pt x="8988" y="1291039"/>
                    <a:pt x="12901" y="1301458"/>
                    <a:pt x="15903" y="1311965"/>
                  </a:cubicBezTo>
                  <a:cubicBezTo>
                    <a:pt x="26650" y="1349580"/>
                    <a:pt x="26102" y="1334912"/>
                    <a:pt x="47708" y="1383527"/>
                  </a:cubicBezTo>
                  <a:cubicBezTo>
                    <a:pt x="73586" y="1441754"/>
                    <a:pt x="24989" y="1363837"/>
                    <a:pt x="87465" y="1447137"/>
                  </a:cubicBezTo>
                  <a:cubicBezTo>
                    <a:pt x="93199" y="1454782"/>
                    <a:pt x="96610" y="1464234"/>
                    <a:pt x="103367" y="1470991"/>
                  </a:cubicBezTo>
                  <a:cubicBezTo>
                    <a:pt x="149181" y="1516806"/>
                    <a:pt x="127264" y="1493098"/>
                    <a:pt x="166978" y="1510748"/>
                  </a:cubicBezTo>
                  <a:cubicBezTo>
                    <a:pt x="183225" y="1517969"/>
                    <a:pt x="198500" y="1527245"/>
                    <a:pt x="214686" y="1534602"/>
                  </a:cubicBezTo>
                  <a:cubicBezTo>
                    <a:pt x="223594" y="1538651"/>
                    <a:pt x="263587" y="1554779"/>
                    <a:pt x="278296" y="1558456"/>
                  </a:cubicBezTo>
                  <a:cubicBezTo>
                    <a:pt x="291407" y="1561734"/>
                    <a:pt x="304800" y="1563757"/>
                    <a:pt x="318052" y="1566407"/>
                  </a:cubicBezTo>
                  <a:cubicBezTo>
                    <a:pt x="360459" y="1561106"/>
                    <a:pt x="404180" y="1562245"/>
                    <a:pt x="445273" y="1550504"/>
                  </a:cubicBezTo>
                  <a:cubicBezTo>
                    <a:pt x="456435" y="1547315"/>
                    <a:pt x="508634" y="1497145"/>
                    <a:pt x="516835" y="1486894"/>
                  </a:cubicBezTo>
                  <a:cubicBezTo>
                    <a:pt x="523196" y="1478942"/>
                    <a:pt x="566312" y="1413030"/>
                    <a:pt x="572494" y="1399430"/>
                  </a:cubicBezTo>
                  <a:cubicBezTo>
                    <a:pt x="579431" y="1384170"/>
                    <a:pt x="579099" y="1365670"/>
                    <a:pt x="588397" y="1351722"/>
                  </a:cubicBezTo>
                  <a:cubicBezTo>
                    <a:pt x="593698" y="1343771"/>
                    <a:pt x="600025" y="1336415"/>
                    <a:pt x="604299" y="1327868"/>
                  </a:cubicBezTo>
                  <a:cubicBezTo>
                    <a:pt x="610005" y="1316456"/>
                    <a:pt x="617653" y="1282406"/>
                    <a:pt x="620202" y="1272209"/>
                  </a:cubicBezTo>
                  <a:cubicBezTo>
                    <a:pt x="622852" y="1282811"/>
                    <a:pt x="625151" y="1293507"/>
                    <a:pt x="628153" y="1304014"/>
                  </a:cubicBezTo>
                  <a:cubicBezTo>
                    <a:pt x="630456" y="1312073"/>
                    <a:pt x="634072" y="1319737"/>
                    <a:pt x="636105" y="1327868"/>
                  </a:cubicBezTo>
                  <a:cubicBezTo>
                    <a:pt x="645713" y="1366301"/>
                    <a:pt x="643260" y="1398635"/>
                    <a:pt x="675861" y="1431235"/>
                  </a:cubicBezTo>
                  <a:cubicBezTo>
                    <a:pt x="689113" y="1444487"/>
                    <a:pt x="703167" y="1456984"/>
                    <a:pt x="715618" y="1470991"/>
                  </a:cubicBezTo>
                  <a:cubicBezTo>
                    <a:pt x="724422" y="1480896"/>
                    <a:pt x="730848" y="1492735"/>
                    <a:pt x="739472" y="1502797"/>
                  </a:cubicBezTo>
                  <a:cubicBezTo>
                    <a:pt x="752660" y="1518183"/>
                    <a:pt x="768776" y="1533352"/>
                    <a:pt x="787179" y="1542553"/>
                  </a:cubicBezTo>
                  <a:cubicBezTo>
                    <a:pt x="803477" y="1550702"/>
                    <a:pt x="835672" y="1555432"/>
                    <a:pt x="850790" y="1558456"/>
                  </a:cubicBezTo>
                  <a:cubicBezTo>
                    <a:pt x="887896" y="1555805"/>
                    <a:pt x="925162" y="1554851"/>
                    <a:pt x="962108" y="1550504"/>
                  </a:cubicBezTo>
                  <a:cubicBezTo>
                    <a:pt x="988243" y="1547429"/>
                    <a:pt x="986724" y="1538197"/>
                    <a:pt x="1009816" y="1526651"/>
                  </a:cubicBezTo>
                  <a:cubicBezTo>
                    <a:pt x="1022582" y="1520268"/>
                    <a:pt x="1036320" y="1516049"/>
                    <a:pt x="1049572" y="1510748"/>
                  </a:cubicBezTo>
                  <a:cubicBezTo>
                    <a:pt x="1105661" y="1454659"/>
                    <a:pt x="1087222" y="1483155"/>
                    <a:pt x="1113183" y="1431235"/>
                  </a:cubicBezTo>
                  <a:cubicBezTo>
                    <a:pt x="1115833" y="1420633"/>
                    <a:pt x="1118132" y="1409937"/>
                    <a:pt x="1121134" y="1399430"/>
                  </a:cubicBezTo>
                  <a:cubicBezTo>
                    <a:pt x="1123437" y="1391371"/>
                    <a:pt x="1129086" y="1383958"/>
                    <a:pt x="1129086" y="1375576"/>
                  </a:cubicBezTo>
                  <a:cubicBezTo>
                    <a:pt x="1129086" y="1314558"/>
                    <a:pt x="1125332" y="1253569"/>
                    <a:pt x="1121134" y="1192696"/>
                  </a:cubicBezTo>
                  <a:cubicBezTo>
                    <a:pt x="1119714" y="1172108"/>
                    <a:pt x="1111448" y="1134940"/>
                    <a:pt x="1105232" y="1113183"/>
                  </a:cubicBezTo>
                  <a:cubicBezTo>
                    <a:pt x="1102929" y="1105124"/>
                    <a:pt x="1101028" y="1096826"/>
                    <a:pt x="1097280" y="1089329"/>
                  </a:cubicBezTo>
                  <a:cubicBezTo>
                    <a:pt x="1093006" y="1080782"/>
                    <a:pt x="1072831" y="1069749"/>
                    <a:pt x="1081378" y="1065475"/>
                  </a:cubicBezTo>
                  <a:cubicBezTo>
                    <a:pt x="1095798" y="1058265"/>
                    <a:pt x="1113183" y="1070776"/>
                    <a:pt x="1129086" y="1073426"/>
                  </a:cubicBezTo>
                  <a:cubicBezTo>
                    <a:pt x="1137037" y="1078727"/>
                    <a:pt x="1144392" y="1085055"/>
                    <a:pt x="1152939" y="1089329"/>
                  </a:cubicBezTo>
                  <a:cubicBezTo>
                    <a:pt x="1172512" y="1099115"/>
                    <a:pt x="1206181" y="1102178"/>
                    <a:pt x="1224501" y="1105231"/>
                  </a:cubicBezTo>
                  <a:cubicBezTo>
                    <a:pt x="1315028" y="1135407"/>
                    <a:pt x="1255475" y="1122118"/>
                    <a:pt x="1407381" y="1113183"/>
                  </a:cubicBezTo>
                  <a:cubicBezTo>
                    <a:pt x="1420633" y="1107882"/>
                    <a:pt x="1433597" y="1101794"/>
                    <a:pt x="1447138" y="1097280"/>
                  </a:cubicBezTo>
                  <a:cubicBezTo>
                    <a:pt x="1457505" y="1093824"/>
                    <a:pt x="1468899" y="1093634"/>
                    <a:pt x="1478943" y="1089329"/>
                  </a:cubicBezTo>
                  <a:cubicBezTo>
                    <a:pt x="1487727" y="1085565"/>
                    <a:pt x="1494250" y="1077700"/>
                    <a:pt x="1502797" y="1073426"/>
                  </a:cubicBezTo>
                  <a:cubicBezTo>
                    <a:pt x="1510294" y="1069678"/>
                    <a:pt x="1518700" y="1068125"/>
                    <a:pt x="1526651" y="1065475"/>
                  </a:cubicBezTo>
                  <a:cubicBezTo>
                    <a:pt x="1537253" y="1052223"/>
                    <a:pt x="1546456" y="1037718"/>
                    <a:pt x="1558456" y="1025718"/>
                  </a:cubicBezTo>
                  <a:cubicBezTo>
                    <a:pt x="1602500" y="981674"/>
                    <a:pt x="1563449" y="1047678"/>
                    <a:pt x="1614115" y="978011"/>
                  </a:cubicBezTo>
                  <a:cubicBezTo>
                    <a:pt x="1641777" y="939975"/>
                    <a:pt x="1642418" y="932856"/>
                    <a:pt x="1653872" y="898497"/>
                  </a:cubicBezTo>
                  <a:cubicBezTo>
                    <a:pt x="1651221" y="869342"/>
                    <a:pt x="1649551" y="840082"/>
                    <a:pt x="1645920" y="811033"/>
                  </a:cubicBezTo>
                  <a:cubicBezTo>
                    <a:pt x="1644244" y="797623"/>
                    <a:pt x="1643458" y="783627"/>
                    <a:pt x="1637969" y="771277"/>
                  </a:cubicBezTo>
                  <a:cubicBezTo>
                    <a:pt x="1632587" y="759167"/>
                    <a:pt x="1620551" y="751056"/>
                    <a:pt x="1614115" y="739471"/>
                  </a:cubicBezTo>
                  <a:cubicBezTo>
                    <a:pt x="1607183" y="726994"/>
                    <a:pt x="1606508" y="711329"/>
                    <a:pt x="1598212" y="699715"/>
                  </a:cubicBezTo>
                  <a:cubicBezTo>
                    <a:pt x="1592658" y="691939"/>
                    <a:pt x="1581116" y="690569"/>
                    <a:pt x="1574359" y="683812"/>
                  </a:cubicBezTo>
                  <a:cubicBezTo>
                    <a:pt x="1564988" y="674441"/>
                    <a:pt x="1559129" y="662069"/>
                    <a:pt x="1550505" y="652007"/>
                  </a:cubicBezTo>
                  <a:cubicBezTo>
                    <a:pt x="1525592" y="622942"/>
                    <a:pt x="1514837" y="620278"/>
                    <a:pt x="1478943" y="596348"/>
                  </a:cubicBezTo>
                  <a:cubicBezTo>
                    <a:pt x="1448114" y="575795"/>
                    <a:pt x="1464156" y="583467"/>
                    <a:pt x="1431235" y="572494"/>
                  </a:cubicBezTo>
                  <a:cubicBezTo>
                    <a:pt x="1423284" y="567193"/>
                    <a:pt x="1416165" y="560355"/>
                    <a:pt x="1407381" y="556591"/>
                  </a:cubicBezTo>
                  <a:cubicBezTo>
                    <a:pt x="1397337" y="552286"/>
                    <a:pt x="1380463" y="558414"/>
                    <a:pt x="1375576" y="548640"/>
                  </a:cubicBezTo>
                  <a:cubicBezTo>
                    <a:pt x="1371828" y="541143"/>
                    <a:pt x="1391726" y="543991"/>
                    <a:pt x="1399430" y="540689"/>
                  </a:cubicBezTo>
                  <a:cubicBezTo>
                    <a:pt x="1410325" y="536020"/>
                    <a:pt x="1421590" y="531676"/>
                    <a:pt x="1431235" y="524786"/>
                  </a:cubicBezTo>
                  <a:cubicBezTo>
                    <a:pt x="1440385" y="518250"/>
                    <a:pt x="1446626" y="508337"/>
                    <a:pt x="1455089" y="500932"/>
                  </a:cubicBezTo>
                  <a:cubicBezTo>
                    <a:pt x="1467861" y="489756"/>
                    <a:pt x="1481121" y="479109"/>
                    <a:pt x="1494846" y="469127"/>
                  </a:cubicBezTo>
                  <a:cubicBezTo>
                    <a:pt x="1510303" y="457886"/>
                    <a:pt x="1542553" y="437322"/>
                    <a:pt x="1542553" y="437322"/>
                  </a:cubicBezTo>
                  <a:cubicBezTo>
                    <a:pt x="1547854" y="429371"/>
                    <a:pt x="1551699" y="420225"/>
                    <a:pt x="1558456" y="413468"/>
                  </a:cubicBezTo>
                  <a:cubicBezTo>
                    <a:pt x="1570456" y="401468"/>
                    <a:pt x="1587793" y="395059"/>
                    <a:pt x="1598212" y="381663"/>
                  </a:cubicBezTo>
                  <a:cubicBezTo>
                    <a:pt x="1604666" y="373365"/>
                    <a:pt x="1628010" y="300222"/>
                    <a:pt x="1630018" y="294198"/>
                  </a:cubicBezTo>
                  <a:cubicBezTo>
                    <a:pt x="1612558" y="119610"/>
                    <a:pt x="1633218" y="267247"/>
                    <a:pt x="1614115" y="190831"/>
                  </a:cubicBezTo>
                  <a:cubicBezTo>
                    <a:pt x="1610837" y="177720"/>
                    <a:pt x="1612208" y="163163"/>
                    <a:pt x="1606164" y="151075"/>
                  </a:cubicBezTo>
                  <a:cubicBezTo>
                    <a:pt x="1598574" y="135896"/>
                    <a:pt x="1585634" y="124002"/>
                    <a:pt x="1574359" y="111318"/>
                  </a:cubicBezTo>
                  <a:cubicBezTo>
                    <a:pt x="1553425" y="87767"/>
                    <a:pt x="1536656" y="72931"/>
                    <a:pt x="1510748" y="55659"/>
                  </a:cubicBezTo>
                  <a:cubicBezTo>
                    <a:pt x="1497889" y="47086"/>
                    <a:pt x="1484815" y="38716"/>
                    <a:pt x="1470992" y="31805"/>
                  </a:cubicBezTo>
                  <a:cubicBezTo>
                    <a:pt x="1463495" y="28057"/>
                    <a:pt x="1454986" y="26797"/>
                    <a:pt x="1447138" y="23854"/>
                  </a:cubicBezTo>
                  <a:cubicBezTo>
                    <a:pt x="1433774" y="18842"/>
                    <a:pt x="1421337" y="10942"/>
                    <a:pt x="1407381" y="7951"/>
                  </a:cubicBezTo>
                  <a:cubicBezTo>
                    <a:pt x="1383913" y="2922"/>
                    <a:pt x="1359673" y="2650"/>
                    <a:pt x="1335819" y="0"/>
                  </a:cubicBezTo>
                  <a:cubicBezTo>
                    <a:pt x="1304014" y="2650"/>
                    <a:pt x="1272144" y="4610"/>
                    <a:pt x="1240404" y="7951"/>
                  </a:cubicBezTo>
                  <a:cubicBezTo>
                    <a:pt x="1221766" y="9913"/>
                    <a:pt x="1202358" y="9498"/>
                    <a:pt x="1184745" y="15903"/>
                  </a:cubicBezTo>
                  <a:cubicBezTo>
                    <a:pt x="1172291" y="20432"/>
                    <a:pt x="1163796" y="32157"/>
                    <a:pt x="1152939" y="39757"/>
                  </a:cubicBezTo>
                  <a:cubicBezTo>
                    <a:pt x="1131540" y="54737"/>
                    <a:pt x="1094634" y="76859"/>
                    <a:pt x="1073426" y="95416"/>
                  </a:cubicBezTo>
                  <a:cubicBezTo>
                    <a:pt x="1062143" y="105289"/>
                    <a:pt x="1051306" y="115776"/>
                    <a:pt x="1041621" y="127221"/>
                  </a:cubicBezTo>
                  <a:cubicBezTo>
                    <a:pt x="1000188" y="176188"/>
                    <a:pt x="996371" y="183170"/>
                    <a:pt x="970059" y="222637"/>
                  </a:cubicBezTo>
                  <a:cubicBezTo>
                    <a:pt x="967409" y="230588"/>
                    <a:pt x="965856" y="238994"/>
                    <a:pt x="962108" y="246491"/>
                  </a:cubicBezTo>
                  <a:cubicBezTo>
                    <a:pt x="955492" y="259723"/>
                    <a:pt x="916627" y="304376"/>
                    <a:pt x="930303" y="318052"/>
                  </a:cubicBezTo>
                  <a:lnTo>
                    <a:pt x="946206" y="33395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0090149" y="4639907"/>
              <a:ext cx="671245" cy="724991"/>
            </a:xfrm>
            <a:custGeom>
              <a:avLst/>
              <a:gdLst>
                <a:gd name="connsiteX0" fmla="*/ 1009816 w 1653872"/>
                <a:gd name="connsiteY0" fmla="*/ 477078 h 1566407"/>
                <a:gd name="connsiteX1" fmla="*/ 890546 w 1653872"/>
                <a:gd name="connsiteY1" fmla="*/ 326004 h 1566407"/>
                <a:gd name="connsiteX2" fmla="*/ 842839 w 1653872"/>
                <a:gd name="connsiteY2" fmla="*/ 294198 h 1566407"/>
                <a:gd name="connsiteX3" fmla="*/ 795131 w 1653872"/>
                <a:gd name="connsiteY3" fmla="*/ 278296 h 1566407"/>
                <a:gd name="connsiteX4" fmla="*/ 691764 w 1653872"/>
                <a:gd name="connsiteY4" fmla="*/ 254442 h 1566407"/>
                <a:gd name="connsiteX5" fmla="*/ 628153 w 1653872"/>
                <a:gd name="connsiteY5" fmla="*/ 246491 h 1566407"/>
                <a:gd name="connsiteX6" fmla="*/ 357809 w 1653872"/>
                <a:gd name="connsiteY6" fmla="*/ 262393 h 1566407"/>
                <a:gd name="connsiteX7" fmla="*/ 310101 w 1653872"/>
                <a:gd name="connsiteY7" fmla="*/ 294198 h 1566407"/>
                <a:gd name="connsiteX8" fmla="*/ 286247 w 1653872"/>
                <a:gd name="connsiteY8" fmla="*/ 310101 h 1566407"/>
                <a:gd name="connsiteX9" fmla="*/ 262393 w 1653872"/>
                <a:gd name="connsiteY9" fmla="*/ 326004 h 1566407"/>
                <a:gd name="connsiteX10" fmla="*/ 206734 w 1653872"/>
                <a:gd name="connsiteY10" fmla="*/ 389614 h 1566407"/>
                <a:gd name="connsiteX11" fmla="*/ 174929 w 1653872"/>
                <a:gd name="connsiteY11" fmla="*/ 461176 h 1566407"/>
                <a:gd name="connsiteX12" fmla="*/ 166978 w 1653872"/>
                <a:gd name="connsiteY12" fmla="*/ 500932 h 1566407"/>
                <a:gd name="connsiteX13" fmla="*/ 190832 w 1653872"/>
                <a:gd name="connsiteY13" fmla="*/ 572494 h 1566407"/>
                <a:gd name="connsiteX14" fmla="*/ 222637 w 1653872"/>
                <a:gd name="connsiteY14" fmla="*/ 604299 h 1566407"/>
                <a:gd name="connsiteX15" fmla="*/ 286247 w 1653872"/>
                <a:gd name="connsiteY15" fmla="*/ 652007 h 1566407"/>
                <a:gd name="connsiteX16" fmla="*/ 349858 w 1653872"/>
                <a:gd name="connsiteY16" fmla="*/ 691764 h 1566407"/>
                <a:gd name="connsiteX17" fmla="*/ 429371 w 1653872"/>
                <a:gd name="connsiteY17" fmla="*/ 763325 h 1566407"/>
                <a:gd name="connsiteX18" fmla="*/ 405517 w 1653872"/>
                <a:gd name="connsiteY18" fmla="*/ 779228 h 1566407"/>
                <a:gd name="connsiteX19" fmla="*/ 381663 w 1653872"/>
                <a:gd name="connsiteY19" fmla="*/ 787179 h 1566407"/>
                <a:gd name="connsiteX20" fmla="*/ 230588 w 1653872"/>
                <a:gd name="connsiteY20" fmla="*/ 795131 h 1566407"/>
                <a:gd name="connsiteX21" fmla="*/ 190832 w 1653872"/>
                <a:gd name="connsiteY21" fmla="*/ 803082 h 1566407"/>
                <a:gd name="connsiteX22" fmla="*/ 166978 w 1653872"/>
                <a:gd name="connsiteY22" fmla="*/ 826936 h 1566407"/>
                <a:gd name="connsiteX23" fmla="*/ 135172 w 1653872"/>
                <a:gd name="connsiteY23" fmla="*/ 850790 h 1566407"/>
                <a:gd name="connsiteX24" fmla="*/ 79513 w 1653872"/>
                <a:gd name="connsiteY24" fmla="*/ 922351 h 1566407"/>
                <a:gd name="connsiteX25" fmla="*/ 55659 w 1653872"/>
                <a:gd name="connsiteY25" fmla="*/ 970059 h 1566407"/>
                <a:gd name="connsiteX26" fmla="*/ 39757 w 1653872"/>
                <a:gd name="connsiteY26" fmla="*/ 1025718 h 1566407"/>
                <a:gd name="connsiteX27" fmla="*/ 15903 w 1653872"/>
                <a:gd name="connsiteY27" fmla="*/ 1089329 h 1566407"/>
                <a:gd name="connsiteX28" fmla="*/ 7952 w 1653872"/>
                <a:gd name="connsiteY28" fmla="*/ 1121134 h 1566407"/>
                <a:gd name="connsiteX29" fmla="*/ 0 w 1653872"/>
                <a:gd name="connsiteY29" fmla="*/ 1144988 h 1566407"/>
                <a:gd name="connsiteX30" fmla="*/ 7952 w 1653872"/>
                <a:gd name="connsiteY30" fmla="*/ 1280160 h 1566407"/>
                <a:gd name="connsiteX31" fmla="*/ 15903 w 1653872"/>
                <a:gd name="connsiteY31" fmla="*/ 1311965 h 1566407"/>
                <a:gd name="connsiteX32" fmla="*/ 47708 w 1653872"/>
                <a:gd name="connsiteY32" fmla="*/ 1383527 h 1566407"/>
                <a:gd name="connsiteX33" fmla="*/ 87465 w 1653872"/>
                <a:gd name="connsiteY33" fmla="*/ 1447137 h 1566407"/>
                <a:gd name="connsiteX34" fmla="*/ 103367 w 1653872"/>
                <a:gd name="connsiteY34" fmla="*/ 1470991 h 1566407"/>
                <a:gd name="connsiteX35" fmla="*/ 166978 w 1653872"/>
                <a:gd name="connsiteY35" fmla="*/ 1510748 h 1566407"/>
                <a:gd name="connsiteX36" fmla="*/ 214686 w 1653872"/>
                <a:gd name="connsiteY36" fmla="*/ 1534602 h 1566407"/>
                <a:gd name="connsiteX37" fmla="*/ 278296 w 1653872"/>
                <a:gd name="connsiteY37" fmla="*/ 1558456 h 1566407"/>
                <a:gd name="connsiteX38" fmla="*/ 318052 w 1653872"/>
                <a:gd name="connsiteY38" fmla="*/ 1566407 h 1566407"/>
                <a:gd name="connsiteX39" fmla="*/ 445273 w 1653872"/>
                <a:gd name="connsiteY39" fmla="*/ 1550504 h 1566407"/>
                <a:gd name="connsiteX40" fmla="*/ 516835 w 1653872"/>
                <a:gd name="connsiteY40" fmla="*/ 1486894 h 1566407"/>
                <a:gd name="connsiteX41" fmla="*/ 572494 w 1653872"/>
                <a:gd name="connsiteY41" fmla="*/ 1399430 h 1566407"/>
                <a:gd name="connsiteX42" fmla="*/ 588397 w 1653872"/>
                <a:gd name="connsiteY42" fmla="*/ 1351722 h 1566407"/>
                <a:gd name="connsiteX43" fmla="*/ 604299 w 1653872"/>
                <a:gd name="connsiteY43" fmla="*/ 1327868 h 1566407"/>
                <a:gd name="connsiteX44" fmla="*/ 620202 w 1653872"/>
                <a:gd name="connsiteY44" fmla="*/ 1272209 h 1566407"/>
                <a:gd name="connsiteX45" fmla="*/ 628153 w 1653872"/>
                <a:gd name="connsiteY45" fmla="*/ 1304014 h 1566407"/>
                <a:gd name="connsiteX46" fmla="*/ 636105 w 1653872"/>
                <a:gd name="connsiteY46" fmla="*/ 1327868 h 1566407"/>
                <a:gd name="connsiteX47" fmla="*/ 675861 w 1653872"/>
                <a:gd name="connsiteY47" fmla="*/ 1431235 h 1566407"/>
                <a:gd name="connsiteX48" fmla="*/ 715618 w 1653872"/>
                <a:gd name="connsiteY48" fmla="*/ 1470991 h 1566407"/>
                <a:gd name="connsiteX49" fmla="*/ 739472 w 1653872"/>
                <a:gd name="connsiteY49" fmla="*/ 1502797 h 1566407"/>
                <a:gd name="connsiteX50" fmla="*/ 787179 w 1653872"/>
                <a:gd name="connsiteY50" fmla="*/ 1542553 h 1566407"/>
                <a:gd name="connsiteX51" fmla="*/ 850790 w 1653872"/>
                <a:gd name="connsiteY51" fmla="*/ 1558456 h 1566407"/>
                <a:gd name="connsiteX52" fmla="*/ 962108 w 1653872"/>
                <a:gd name="connsiteY52" fmla="*/ 1550504 h 1566407"/>
                <a:gd name="connsiteX53" fmla="*/ 1009816 w 1653872"/>
                <a:gd name="connsiteY53" fmla="*/ 1526651 h 1566407"/>
                <a:gd name="connsiteX54" fmla="*/ 1049572 w 1653872"/>
                <a:gd name="connsiteY54" fmla="*/ 1510748 h 1566407"/>
                <a:gd name="connsiteX55" fmla="*/ 1113183 w 1653872"/>
                <a:gd name="connsiteY55" fmla="*/ 1431235 h 1566407"/>
                <a:gd name="connsiteX56" fmla="*/ 1121134 w 1653872"/>
                <a:gd name="connsiteY56" fmla="*/ 1399430 h 1566407"/>
                <a:gd name="connsiteX57" fmla="*/ 1129086 w 1653872"/>
                <a:gd name="connsiteY57" fmla="*/ 1375576 h 1566407"/>
                <a:gd name="connsiteX58" fmla="*/ 1121134 w 1653872"/>
                <a:gd name="connsiteY58" fmla="*/ 1192696 h 1566407"/>
                <a:gd name="connsiteX59" fmla="*/ 1105232 w 1653872"/>
                <a:gd name="connsiteY59" fmla="*/ 1113183 h 1566407"/>
                <a:gd name="connsiteX60" fmla="*/ 1097280 w 1653872"/>
                <a:gd name="connsiteY60" fmla="*/ 1089329 h 1566407"/>
                <a:gd name="connsiteX61" fmla="*/ 1081378 w 1653872"/>
                <a:gd name="connsiteY61" fmla="*/ 1065475 h 1566407"/>
                <a:gd name="connsiteX62" fmla="*/ 1129086 w 1653872"/>
                <a:gd name="connsiteY62" fmla="*/ 1073426 h 1566407"/>
                <a:gd name="connsiteX63" fmla="*/ 1152939 w 1653872"/>
                <a:gd name="connsiteY63" fmla="*/ 1089329 h 1566407"/>
                <a:gd name="connsiteX64" fmla="*/ 1224501 w 1653872"/>
                <a:gd name="connsiteY64" fmla="*/ 1105231 h 1566407"/>
                <a:gd name="connsiteX65" fmla="*/ 1407381 w 1653872"/>
                <a:gd name="connsiteY65" fmla="*/ 1113183 h 1566407"/>
                <a:gd name="connsiteX66" fmla="*/ 1447138 w 1653872"/>
                <a:gd name="connsiteY66" fmla="*/ 1097280 h 1566407"/>
                <a:gd name="connsiteX67" fmla="*/ 1478943 w 1653872"/>
                <a:gd name="connsiteY67" fmla="*/ 1089329 h 1566407"/>
                <a:gd name="connsiteX68" fmla="*/ 1502797 w 1653872"/>
                <a:gd name="connsiteY68" fmla="*/ 1073426 h 1566407"/>
                <a:gd name="connsiteX69" fmla="*/ 1526651 w 1653872"/>
                <a:gd name="connsiteY69" fmla="*/ 1065475 h 1566407"/>
                <a:gd name="connsiteX70" fmla="*/ 1558456 w 1653872"/>
                <a:gd name="connsiteY70" fmla="*/ 1025718 h 1566407"/>
                <a:gd name="connsiteX71" fmla="*/ 1614115 w 1653872"/>
                <a:gd name="connsiteY71" fmla="*/ 978011 h 1566407"/>
                <a:gd name="connsiteX72" fmla="*/ 1653872 w 1653872"/>
                <a:gd name="connsiteY72" fmla="*/ 898497 h 1566407"/>
                <a:gd name="connsiteX73" fmla="*/ 1645920 w 1653872"/>
                <a:gd name="connsiteY73" fmla="*/ 811033 h 1566407"/>
                <a:gd name="connsiteX74" fmla="*/ 1637969 w 1653872"/>
                <a:gd name="connsiteY74" fmla="*/ 771277 h 1566407"/>
                <a:gd name="connsiteX75" fmla="*/ 1614115 w 1653872"/>
                <a:gd name="connsiteY75" fmla="*/ 739471 h 1566407"/>
                <a:gd name="connsiteX76" fmla="*/ 1598212 w 1653872"/>
                <a:gd name="connsiteY76" fmla="*/ 699715 h 1566407"/>
                <a:gd name="connsiteX77" fmla="*/ 1574359 w 1653872"/>
                <a:gd name="connsiteY77" fmla="*/ 683812 h 1566407"/>
                <a:gd name="connsiteX78" fmla="*/ 1550505 w 1653872"/>
                <a:gd name="connsiteY78" fmla="*/ 652007 h 1566407"/>
                <a:gd name="connsiteX79" fmla="*/ 1478943 w 1653872"/>
                <a:gd name="connsiteY79" fmla="*/ 596348 h 1566407"/>
                <a:gd name="connsiteX80" fmla="*/ 1431235 w 1653872"/>
                <a:gd name="connsiteY80" fmla="*/ 572494 h 1566407"/>
                <a:gd name="connsiteX81" fmla="*/ 1407381 w 1653872"/>
                <a:gd name="connsiteY81" fmla="*/ 556591 h 1566407"/>
                <a:gd name="connsiteX82" fmla="*/ 1375576 w 1653872"/>
                <a:gd name="connsiteY82" fmla="*/ 548640 h 1566407"/>
                <a:gd name="connsiteX83" fmla="*/ 1399430 w 1653872"/>
                <a:gd name="connsiteY83" fmla="*/ 540689 h 1566407"/>
                <a:gd name="connsiteX84" fmla="*/ 1431235 w 1653872"/>
                <a:gd name="connsiteY84" fmla="*/ 524786 h 1566407"/>
                <a:gd name="connsiteX85" fmla="*/ 1455089 w 1653872"/>
                <a:gd name="connsiteY85" fmla="*/ 500932 h 1566407"/>
                <a:gd name="connsiteX86" fmla="*/ 1494846 w 1653872"/>
                <a:gd name="connsiteY86" fmla="*/ 469127 h 1566407"/>
                <a:gd name="connsiteX87" fmla="*/ 1542553 w 1653872"/>
                <a:gd name="connsiteY87" fmla="*/ 437322 h 1566407"/>
                <a:gd name="connsiteX88" fmla="*/ 1558456 w 1653872"/>
                <a:gd name="connsiteY88" fmla="*/ 413468 h 1566407"/>
                <a:gd name="connsiteX89" fmla="*/ 1598212 w 1653872"/>
                <a:gd name="connsiteY89" fmla="*/ 381663 h 1566407"/>
                <a:gd name="connsiteX90" fmla="*/ 1630018 w 1653872"/>
                <a:gd name="connsiteY90" fmla="*/ 294198 h 1566407"/>
                <a:gd name="connsiteX91" fmla="*/ 1614115 w 1653872"/>
                <a:gd name="connsiteY91" fmla="*/ 190831 h 1566407"/>
                <a:gd name="connsiteX92" fmla="*/ 1606164 w 1653872"/>
                <a:gd name="connsiteY92" fmla="*/ 151075 h 1566407"/>
                <a:gd name="connsiteX93" fmla="*/ 1574359 w 1653872"/>
                <a:gd name="connsiteY93" fmla="*/ 111318 h 1566407"/>
                <a:gd name="connsiteX94" fmla="*/ 1510748 w 1653872"/>
                <a:gd name="connsiteY94" fmla="*/ 55659 h 1566407"/>
                <a:gd name="connsiteX95" fmla="*/ 1470992 w 1653872"/>
                <a:gd name="connsiteY95" fmla="*/ 31805 h 1566407"/>
                <a:gd name="connsiteX96" fmla="*/ 1447138 w 1653872"/>
                <a:gd name="connsiteY96" fmla="*/ 23854 h 1566407"/>
                <a:gd name="connsiteX97" fmla="*/ 1407381 w 1653872"/>
                <a:gd name="connsiteY97" fmla="*/ 7951 h 1566407"/>
                <a:gd name="connsiteX98" fmla="*/ 1335819 w 1653872"/>
                <a:gd name="connsiteY98" fmla="*/ 0 h 1566407"/>
                <a:gd name="connsiteX99" fmla="*/ 1240404 w 1653872"/>
                <a:gd name="connsiteY99" fmla="*/ 7951 h 1566407"/>
                <a:gd name="connsiteX100" fmla="*/ 1184745 w 1653872"/>
                <a:gd name="connsiteY100" fmla="*/ 15903 h 1566407"/>
                <a:gd name="connsiteX101" fmla="*/ 1152939 w 1653872"/>
                <a:gd name="connsiteY101" fmla="*/ 39757 h 1566407"/>
                <a:gd name="connsiteX102" fmla="*/ 1073426 w 1653872"/>
                <a:gd name="connsiteY102" fmla="*/ 95416 h 1566407"/>
                <a:gd name="connsiteX103" fmla="*/ 1041621 w 1653872"/>
                <a:gd name="connsiteY103" fmla="*/ 127221 h 1566407"/>
                <a:gd name="connsiteX104" fmla="*/ 970059 w 1653872"/>
                <a:gd name="connsiteY104" fmla="*/ 222637 h 1566407"/>
                <a:gd name="connsiteX105" fmla="*/ 962108 w 1653872"/>
                <a:gd name="connsiteY105" fmla="*/ 246491 h 1566407"/>
                <a:gd name="connsiteX106" fmla="*/ 930303 w 1653872"/>
                <a:gd name="connsiteY106" fmla="*/ 318052 h 1566407"/>
                <a:gd name="connsiteX107" fmla="*/ 946206 w 1653872"/>
                <a:gd name="connsiteY107" fmla="*/ 333955 h 15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653872" h="1566407">
                  <a:moveTo>
                    <a:pt x="1009816" y="477078"/>
                  </a:moveTo>
                  <a:cubicBezTo>
                    <a:pt x="970059" y="426720"/>
                    <a:pt x="933807" y="373385"/>
                    <a:pt x="890546" y="326004"/>
                  </a:cubicBezTo>
                  <a:cubicBezTo>
                    <a:pt x="877659" y="311890"/>
                    <a:pt x="859934" y="302745"/>
                    <a:pt x="842839" y="294198"/>
                  </a:cubicBezTo>
                  <a:cubicBezTo>
                    <a:pt x="827846" y="286701"/>
                    <a:pt x="811034" y="283597"/>
                    <a:pt x="795131" y="278296"/>
                  </a:cubicBezTo>
                  <a:cubicBezTo>
                    <a:pt x="751067" y="263608"/>
                    <a:pt x="761977" y="266144"/>
                    <a:pt x="691764" y="254442"/>
                  </a:cubicBezTo>
                  <a:cubicBezTo>
                    <a:pt x="670686" y="250929"/>
                    <a:pt x="649357" y="249141"/>
                    <a:pt x="628153" y="246491"/>
                  </a:cubicBezTo>
                  <a:cubicBezTo>
                    <a:pt x="538038" y="251792"/>
                    <a:pt x="447081" y="249002"/>
                    <a:pt x="357809" y="262393"/>
                  </a:cubicBezTo>
                  <a:cubicBezTo>
                    <a:pt x="338908" y="265228"/>
                    <a:pt x="326004" y="283596"/>
                    <a:pt x="310101" y="294198"/>
                  </a:cubicBezTo>
                  <a:lnTo>
                    <a:pt x="286247" y="310101"/>
                  </a:lnTo>
                  <a:cubicBezTo>
                    <a:pt x="278296" y="315402"/>
                    <a:pt x="269151" y="319247"/>
                    <a:pt x="262393" y="326004"/>
                  </a:cubicBezTo>
                  <a:cubicBezTo>
                    <a:pt x="241008" y="347388"/>
                    <a:pt x="223725" y="362914"/>
                    <a:pt x="206734" y="389614"/>
                  </a:cubicBezTo>
                  <a:cubicBezTo>
                    <a:pt x="195858" y="406705"/>
                    <a:pt x="180617" y="438421"/>
                    <a:pt x="174929" y="461176"/>
                  </a:cubicBezTo>
                  <a:cubicBezTo>
                    <a:pt x="171651" y="474287"/>
                    <a:pt x="169628" y="487680"/>
                    <a:pt x="166978" y="500932"/>
                  </a:cubicBezTo>
                  <a:cubicBezTo>
                    <a:pt x="174929" y="524786"/>
                    <a:pt x="173052" y="554714"/>
                    <a:pt x="190832" y="572494"/>
                  </a:cubicBezTo>
                  <a:cubicBezTo>
                    <a:pt x="201434" y="583096"/>
                    <a:pt x="211431" y="594338"/>
                    <a:pt x="222637" y="604299"/>
                  </a:cubicBezTo>
                  <a:cubicBezTo>
                    <a:pt x="280090" y="655368"/>
                    <a:pt x="242509" y="619204"/>
                    <a:pt x="286247" y="652007"/>
                  </a:cubicBezTo>
                  <a:cubicBezTo>
                    <a:pt x="338104" y="690900"/>
                    <a:pt x="307160" y="677530"/>
                    <a:pt x="349858" y="691764"/>
                  </a:cubicBezTo>
                  <a:cubicBezTo>
                    <a:pt x="421113" y="745205"/>
                    <a:pt x="398766" y="717418"/>
                    <a:pt x="429371" y="763325"/>
                  </a:cubicBezTo>
                  <a:cubicBezTo>
                    <a:pt x="421420" y="768626"/>
                    <a:pt x="414064" y="774954"/>
                    <a:pt x="405517" y="779228"/>
                  </a:cubicBezTo>
                  <a:cubicBezTo>
                    <a:pt x="398020" y="782976"/>
                    <a:pt x="390010" y="786420"/>
                    <a:pt x="381663" y="787179"/>
                  </a:cubicBezTo>
                  <a:cubicBezTo>
                    <a:pt x="331442" y="791745"/>
                    <a:pt x="280946" y="792480"/>
                    <a:pt x="230588" y="795131"/>
                  </a:cubicBezTo>
                  <a:cubicBezTo>
                    <a:pt x="217336" y="797781"/>
                    <a:pt x="202920" y="797038"/>
                    <a:pt x="190832" y="803082"/>
                  </a:cubicBezTo>
                  <a:cubicBezTo>
                    <a:pt x="180774" y="808111"/>
                    <a:pt x="175516" y="819618"/>
                    <a:pt x="166978" y="826936"/>
                  </a:cubicBezTo>
                  <a:cubicBezTo>
                    <a:pt x="156916" y="835560"/>
                    <a:pt x="144543" y="841419"/>
                    <a:pt x="135172" y="850790"/>
                  </a:cubicBezTo>
                  <a:cubicBezTo>
                    <a:pt x="107649" y="878312"/>
                    <a:pt x="98427" y="893981"/>
                    <a:pt x="79513" y="922351"/>
                  </a:cubicBezTo>
                  <a:cubicBezTo>
                    <a:pt x="59528" y="982308"/>
                    <a:pt x="86487" y="908404"/>
                    <a:pt x="55659" y="970059"/>
                  </a:cubicBezTo>
                  <a:cubicBezTo>
                    <a:pt x="48002" y="985372"/>
                    <a:pt x="44851" y="1010435"/>
                    <a:pt x="39757" y="1025718"/>
                  </a:cubicBezTo>
                  <a:cubicBezTo>
                    <a:pt x="32596" y="1047201"/>
                    <a:pt x="23064" y="1067846"/>
                    <a:pt x="15903" y="1089329"/>
                  </a:cubicBezTo>
                  <a:cubicBezTo>
                    <a:pt x="12447" y="1099696"/>
                    <a:pt x="10954" y="1110627"/>
                    <a:pt x="7952" y="1121134"/>
                  </a:cubicBezTo>
                  <a:cubicBezTo>
                    <a:pt x="5649" y="1129193"/>
                    <a:pt x="2651" y="1137037"/>
                    <a:pt x="0" y="1144988"/>
                  </a:cubicBezTo>
                  <a:cubicBezTo>
                    <a:pt x="2651" y="1190045"/>
                    <a:pt x="3673" y="1235228"/>
                    <a:pt x="7952" y="1280160"/>
                  </a:cubicBezTo>
                  <a:cubicBezTo>
                    <a:pt x="8988" y="1291039"/>
                    <a:pt x="12901" y="1301458"/>
                    <a:pt x="15903" y="1311965"/>
                  </a:cubicBezTo>
                  <a:cubicBezTo>
                    <a:pt x="26650" y="1349580"/>
                    <a:pt x="26102" y="1334912"/>
                    <a:pt x="47708" y="1383527"/>
                  </a:cubicBezTo>
                  <a:cubicBezTo>
                    <a:pt x="73586" y="1441754"/>
                    <a:pt x="24989" y="1363837"/>
                    <a:pt x="87465" y="1447137"/>
                  </a:cubicBezTo>
                  <a:cubicBezTo>
                    <a:pt x="93199" y="1454782"/>
                    <a:pt x="96610" y="1464234"/>
                    <a:pt x="103367" y="1470991"/>
                  </a:cubicBezTo>
                  <a:cubicBezTo>
                    <a:pt x="149181" y="1516806"/>
                    <a:pt x="127264" y="1493098"/>
                    <a:pt x="166978" y="1510748"/>
                  </a:cubicBezTo>
                  <a:cubicBezTo>
                    <a:pt x="183225" y="1517969"/>
                    <a:pt x="198500" y="1527245"/>
                    <a:pt x="214686" y="1534602"/>
                  </a:cubicBezTo>
                  <a:cubicBezTo>
                    <a:pt x="223594" y="1538651"/>
                    <a:pt x="263587" y="1554779"/>
                    <a:pt x="278296" y="1558456"/>
                  </a:cubicBezTo>
                  <a:cubicBezTo>
                    <a:pt x="291407" y="1561734"/>
                    <a:pt x="304800" y="1563757"/>
                    <a:pt x="318052" y="1566407"/>
                  </a:cubicBezTo>
                  <a:cubicBezTo>
                    <a:pt x="360459" y="1561106"/>
                    <a:pt x="404180" y="1562245"/>
                    <a:pt x="445273" y="1550504"/>
                  </a:cubicBezTo>
                  <a:cubicBezTo>
                    <a:pt x="456435" y="1547315"/>
                    <a:pt x="508634" y="1497145"/>
                    <a:pt x="516835" y="1486894"/>
                  </a:cubicBezTo>
                  <a:cubicBezTo>
                    <a:pt x="523196" y="1478942"/>
                    <a:pt x="566312" y="1413030"/>
                    <a:pt x="572494" y="1399430"/>
                  </a:cubicBezTo>
                  <a:cubicBezTo>
                    <a:pt x="579431" y="1384170"/>
                    <a:pt x="579099" y="1365670"/>
                    <a:pt x="588397" y="1351722"/>
                  </a:cubicBezTo>
                  <a:cubicBezTo>
                    <a:pt x="593698" y="1343771"/>
                    <a:pt x="600025" y="1336415"/>
                    <a:pt x="604299" y="1327868"/>
                  </a:cubicBezTo>
                  <a:cubicBezTo>
                    <a:pt x="610005" y="1316456"/>
                    <a:pt x="617653" y="1282406"/>
                    <a:pt x="620202" y="1272209"/>
                  </a:cubicBezTo>
                  <a:cubicBezTo>
                    <a:pt x="622852" y="1282811"/>
                    <a:pt x="625151" y="1293507"/>
                    <a:pt x="628153" y="1304014"/>
                  </a:cubicBezTo>
                  <a:cubicBezTo>
                    <a:pt x="630456" y="1312073"/>
                    <a:pt x="634072" y="1319737"/>
                    <a:pt x="636105" y="1327868"/>
                  </a:cubicBezTo>
                  <a:cubicBezTo>
                    <a:pt x="645713" y="1366301"/>
                    <a:pt x="643260" y="1398635"/>
                    <a:pt x="675861" y="1431235"/>
                  </a:cubicBezTo>
                  <a:cubicBezTo>
                    <a:pt x="689113" y="1444487"/>
                    <a:pt x="703167" y="1456984"/>
                    <a:pt x="715618" y="1470991"/>
                  </a:cubicBezTo>
                  <a:cubicBezTo>
                    <a:pt x="724422" y="1480896"/>
                    <a:pt x="730848" y="1492735"/>
                    <a:pt x="739472" y="1502797"/>
                  </a:cubicBezTo>
                  <a:cubicBezTo>
                    <a:pt x="752660" y="1518183"/>
                    <a:pt x="768776" y="1533352"/>
                    <a:pt x="787179" y="1542553"/>
                  </a:cubicBezTo>
                  <a:cubicBezTo>
                    <a:pt x="803477" y="1550702"/>
                    <a:pt x="835672" y="1555432"/>
                    <a:pt x="850790" y="1558456"/>
                  </a:cubicBezTo>
                  <a:cubicBezTo>
                    <a:pt x="887896" y="1555805"/>
                    <a:pt x="925162" y="1554851"/>
                    <a:pt x="962108" y="1550504"/>
                  </a:cubicBezTo>
                  <a:cubicBezTo>
                    <a:pt x="988243" y="1547429"/>
                    <a:pt x="986724" y="1538197"/>
                    <a:pt x="1009816" y="1526651"/>
                  </a:cubicBezTo>
                  <a:cubicBezTo>
                    <a:pt x="1022582" y="1520268"/>
                    <a:pt x="1036320" y="1516049"/>
                    <a:pt x="1049572" y="1510748"/>
                  </a:cubicBezTo>
                  <a:cubicBezTo>
                    <a:pt x="1105661" y="1454659"/>
                    <a:pt x="1087222" y="1483155"/>
                    <a:pt x="1113183" y="1431235"/>
                  </a:cubicBezTo>
                  <a:cubicBezTo>
                    <a:pt x="1115833" y="1420633"/>
                    <a:pt x="1118132" y="1409937"/>
                    <a:pt x="1121134" y="1399430"/>
                  </a:cubicBezTo>
                  <a:cubicBezTo>
                    <a:pt x="1123437" y="1391371"/>
                    <a:pt x="1129086" y="1383958"/>
                    <a:pt x="1129086" y="1375576"/>
                  </a:cubicBezTo>
                  <a:cubicBezTo>
                    <a:pt x="1129086" y="1314558"/>
                    <a:pt x="1125332" y="1253569"/>
                    <a:pt x="1121134" y="1192696"/>
                  </a:cubicBezTo>
                  <a:cubicBezTo>
                    <a:pt x="1119714" y="1172108"/>
                    <a:pt x="1111448" y="1134940"/>
                    <a:pt x="1105232" y="1113183"/>
                  </a:cubicBezTo>
                  <a:cubicBezTo>
                    <a:pt x="1102929" y="1105124"/>
                    <a:pt x="1101028" y="1096826"/>
                    <a:pt x="1097280" y="1089329"/>
                  </a:cubicBezTo>
                  <a:cubicBezTo>
                    <a:pt x="1093006" y="1080782"/>
                    <a:pt x="1072831" y="1069749"/>
                    <a:pt x="1081378" y="1065475"/>
                  </a:cubicBezTo>
                  <a:cubicBezTo>
                    <a:pt x="1095798" y="1058265"/>
                    <a:pt x="1113183" y="1070776"/>
                    <a:pt x="1129086" y="1073426"/>
                  </a:cubicBezTo>
                  <a:cubicBezTo>
                    <a:pt x="1137037" y="1078727"/>
                    <a:pt x="1144392" y="1085055"/>
                    <a:pt x="1152939" y="1089329"/>
                  </a:cubicBezTo>
                  <a:cubicBezTo>
                    <a:pt x="1172512" y="1099115"/>
                    <a:pt x="1206181" y="1102178"/>
                    <a:pt x="1224501" y="1105231"/>
                  </a:cubicBezTo>
                  <a:cubicBezTo>
                    <a:pt x="1315028" y="1135407"/>
                    <a:pt x="1255475" y="1122118"/>
                    <a:pt x="1407381" y="1113183"/>
                  </a:cubicBezTo>
                  <a:cubicBezTo>
                    <a:pt x="1420633" y="1107882"/>
                    <a:pt x="1433597" y="1101794"/>
                    <a:pt x="1447138" y="1097280"/>
                  </a:cubicBezTo>
                  <a:cubicBezTo>
                    <a:pt x="1457505" y="1093824"/>
                    <a:pt x="1468899" y="1093634"/>
                    <a:pt x="1478943" y="1089329"/>
                  </a:cubicBezTo>
                  <a:cubicBezTo>
                    <a:pt x="1487727" y="1085565"/>
                    <a:pt x="1494250" y="1077700"/>
                    <a:pt x="1502797" y="1073426"/>
                  </a:cubicBezTo>
                  <a:cubicBezTo>
                    <a:pt x="1510294" y="1069678"/>
                    <a:pt x="1518700" y="1068125"/>
                    <a:pt x="1526651" y="1065475"/>
                  </a:cubicBezTo>
                  <a:cubicBezTo>
                    <a:pt x="1537253" y="1052223"/>
                    <a:pt x="1546456" y="1037718"/>
                    <a:pt x="1558456" y="1025718"/>
                  </a:cubicBezTo>
                  <a:cubicBezTo>
                    <a:pt x="1602500" y="981674"/>
                    <a:pt x="1563449" y="1047678"/>
                    <a:pt x="1614115" y="978011"/>
                  </a:cubicBezTo>
                  <a:cubicBezTo>
                    <a:pt x="1641777" y="939975"/>
                    <a:pt x="1642418" y="932856"/>
                    <a:pt x="1653872" y="898497"/>
                  </a:cubicBezTo>
                  <a:cubicBezTo>
                    <a:pt x="1651221" y="869342"/>
                    <a:pt x="1649551" y="840082"/>
                    <a:pt x="1645920" y="811033"/>
                  </a:cubicBezTo>
                  <a:cubicBezTo>
                    <a:pt x="1644244" y="797623"/>
                    <a:pt x="1643458" y="783627"/>
                    <a:pt x="1637969" y="771277"/>
                  </a:cubicBezTo>
                  <a:cubicBezTo>
                    <a:pt x="1632587" y="759167"/>
                    <a:pt x="1620551" y="751056"/>
                    <a:pt x="1614115" y="739471"/>
                  </a:cubicBezTo>
                  <a:cubicBezTo>
                    <a:pt x="1607183" y="726994"/>
                    <a:pt x="1606508" y="711329"/>
                    <a:pt x="1598212" y="699715"/>
                  </a:cubicBezTo>
                  <a:cubicBezTo>
                    <a:pt x="1592658" y="691939"/>
                    <a:pt x="1581116" y="690569"/>
                    <a:pt x="1574359" y="683812"/>
                  </a:cubicBezTo>
                  <a:cubicBezTo>
                    <a:pt x="1564988" y="674441"/>
                    <a:pt x="1559129" y="662069"/>
                    <a:pt x="1550505" y="652007"/>
                  </a:cubicBezTo>
                  <a:cubicBezTo>
                    <a:pt x="1525592" y="622942"/>
                    <a:pt x="1514837" y="620278"/>
                    <a:pt x="1478943" y="596348"/>
                  </a:cubicBezTo>
                  <a:cubicBezTo>
                    <a:pt x="1448114" y="575795"/>
                    <a:pt x="1464156" y="583467"/>
                    <a:pt x="1431235" y="572494"/>
                  </a:cubicBezTo>
                  <a:cubicBezTo>
                    <a:pt x="1423284" y="567193"/>
                    <a:pt x="1416165" y="560355"/>
                    <a:pt x="1407381" y="556591"/>
                  </a:cubicBezTo>
                  <a:cubicBezTo>
                    <a:pt x="1397337" y="552286"/>
                    <a:pt x="1380463" y="558414"/>
                    <a:pt x="1375576" y="548640"/>
                  </a:cubicBezTo>
                  <a:cubicBezTo>
                    <a:pt x="1371828" y="541143"/>
                    <a:pt x="1391726" y="543991"/>
                    <a:pt x="1399430" y="540689"/>
                  </a:cubicBezTo>
                  <a:cubicBezTo>
                    <a:pt x="1410325" y="536020"/>
                    <a:pt x="1421590" y="531676"/>
                    <a:pt x="1431235" y="524786"/>
                  </a:cubicBezTo>
                  <a:cubicBezTo>
                    <a:pt x="1440385" y="518250"/>
                    <a:pt x="1446626" y="508337"/>
                    <a:pt x="1455089" y="500932"/>
                  </a:cubicBezTo>
                  <a:cubicBezTo>
                    <a:pt x="1467861" y="489756"/>
                    <a:pt x="1481121" y="479109"/>
                    <a:pt x="1494846" y="469127"/>
                  </a:cubicBezTo>
                  <a:cubicBezTo>
                    <a:pt x="1510303" y="457886"/>
                    <a:pt x="1542553" y="437322"/>
                    <a:pt x="1542553" y="437322"/>
                  </a:cubicBezTo>
                  <a:cubicBezTo>
                    <a:pt x="1547854" y="429371"/>
                    <a:pt x="1551699" y="420225"/>
                    <a:pt x="1558456" y="413468"/>
                  </a:cubicBezTo>
                  <a:cubicBezTo>
                    <a:pt x="1570456" y="401468"/>
                    <a:pt x="1587793" y="395059"/>
                    <a:pt x="1598212" y="381663"/>
                  </a:cubicBezTo>
                  <a:cubicBezTo>
                    <a:pt x="1604666" y="373365"/>
                    <a:pt x="1628010" y="300222"/>
                    <a:pt x="1630018" y="294198"/>
                  </a:cubicBezTo>
                  <a:cubicBezTo>
                    <a:pt x="1612558" y="119610"/>
                    <a:pt x="1633218" y="267247"/>
                    <a:pt x="1614115" y="190831"/>
                  </a:cubicBezTo>
                  <a:cubicBezTo>
                    <a:pt x="1610837" y="177720"/>
                    <a:pt x="1612208" y="163163"/>
                    <a:pt x="1606164" y="151075"/>
                  </a:cubicBezTo>
                  <a:cubicBezTo>
                    <a:pt x="1598574" y="135896"/>
                    <a:pt x="1585634" y="124002"/>
                    <a:pt x="1574359" y="111318"/>
                  </a:cubicBezTo>
                  <a:cubicBezTo>
                    <a:pt x="1553425" y="87767"/>
                    <a:pt x="1536656" y="72931"/>
                    <a:pt x="1510748" y="55659"/>
                  </a:cubicBezTo>
                  <a:cubicBezTo>
                    <a:pt x="1497889" y="47086"/>
                    <a:pt x="1484815" y="38716"/>
                    <a:pt x="1470992" y="31805"/>
                  </a:cubicBezTo>
                  <a:cubicBezTo>
                    <a:pt x="1463495" y="28057"/>
                    <a:pt x="1454986" y="26797"/>
                    <a:pt x="1447138" y="23854"/>
                  </a:cubicBezTo>
                  <a:cubicBezTo>
                    <a:pt x="1433774" y="18842"/>
                    <a:pt x="1421337" y="10942"/>
                    <a:pt x="1407381" y="7951"/>
                  </a:cubicBezTo>
                  <a:cubicBezTo>
                    <a:pt x="1383913" y="2922"/>
                    <a:pt x="1359673" y="2650"/>
                    <a:pt x="1335819" y="0"/>
                  </a:cubicBezTo>
                  <a:cubicBezTo>
                    <a:pt x="1304014" y="2650"/>
                    <a:pt x="1272144" y="4610"/>
                    <a:pt x="1240404" y="7951"/>
                  </a:cubicBezTo>
                  <a:cubicBezTo>
                    <a:pt x="1221766" y="9913"/>
                    <a:pt x="1202358" y="9498"/>
                    <a:pt x="1184745" y="15903"/>
                  </a:cubicBezTo>
                  <a:cubicBezTo>
                    <a:pt x="1172291" y="20432"/>
                    <a:pt x="1163796" y="32157"/>
                    <a:pt x="1152939" y="39757"/>
                  </a:cubicBezTo>
                  <a:cubicBezTo>
                    <a:pt x="1131540" y="54737"/>
                    <a:pt x="1094634" y="76859"/>
                    <a:pt x="1073426" y="95416"/>
                  </a:cubicBezTo>
                  <a:cubicBezTo>
                    <a:pt x="1062143" y="105289"/>
                    <a:pt x="1051306" y="115776"/>
                    <a:pt x="1041621" y="127221"/>
                  </a:cubicBezTo>
                  <a:cubicBezTo>
                    <a:pt x="1000188" y="176188"/>
                    <a:pt x="996371" y="183170"/>
                    <a:pt x="970059" y="222637"/>
                  </a:cubicBezTo>
                  <a:cubicBezTo>
                    <a:pt x="967409" y="230588"/>
                    <a:pt x="965856" y="238994"/>
                    <a:pt x="962108" y="246491"/>
                  </a:cubicBezTo>
                  <a:cubicBezTo>
                    <a:pt x="955492" y="259723"/>
                    <a:pt x="916627" y="304376"/>
                    <a:pt x="930303" y="318052"/>
                  </a:cubicBezTo>
                  <a:lnTo>
                    <a:pt x="946206" y="33395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228175" y="3749834"/>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6" name="Group 25"/>
          <p:cNvGrpSpPr/>
          <p:nvPr/>
        </p:nvGrpSpPr>
        <p:grpSpPr>
          <a:xfrm>
            <a:off x="8739296" y="725065"/>
            <a:ext cx="2361533" cy="2449003"/>
            <a:chOff x="9305682" y="1038969"/>
            <a:chExt cx="2361533" cy="2449003"/>
          </a:xfrm>
        </p:grpSpPr>
        <p:sp>
          <p:nvSpPr>
            <p:cNvPr id="10" name="Freeform 9"/>
            <p:cNvSpPr/>
            <p:nvPr/>
          </p:nvSpPr>
          <p:spPr>
            <a:xfrm>
              <a:off x="9867513" y="1180262"/>
              <a:ext cx="1375575" cy="1609345"/>
            </a:xfrm>
            <a:custGeom>
              <a:avLst/>
              <a:gdLst>
                <a:gd name="connsiteX0" fmla="*/ 0 w 1375575"/>
                <a:gd name="connsiteY0" fmla="*/ 1028900 h 1609345"/>
                <a:gd name="connsiteX1" fmla="*/ 143123 w 1375575"/>
                <a:gd name="connsiteY1" fmla="*/ 838069 h 1609345"/>
                <a:gd name="connsiteX2" fmla="*/ 159026 w 1375575"/>
                <a:gd name="connsiteY2" fmla="*/ 814215 h 1609345"/>
                <a:gd name="connsiteX3" fmla="*/ 174928 w 1375575"/>
                <a:gd name="connsiteY3" fmla="*/ 782410 h 1609345"/>
                <a:gd name="connsiteX4" fmla="*/ 198782 w 1375575"/>
                <a:gd name="connsiteY4" fmla="*/ 758556 h 1609345"/>
                <a:gd name="connsiteX5" fmla="*/ 222636 w 1375575"/>
                <a:gd name="connsiteY5" fmla="*/ 726751 h 1609345"/>
                <a:gd name="connsiteX6" fmla="*/ 318052 w 1375575"/>
                <a:gd name="connsiteY6" fmla="*/ 607481 h 1609345"/>
                <a:gd name="connsiteX7" fmla="*/ 349857 w 1375575"/>
                <a:gd name="connsiteY7" fmla="*/ 559773 h 1609345"/>
                <a:gd name="connsiteX8" fmla="*/ 365760 w 1375575"/>
                <a:gd name="connsiteY8" fmla="*/ 535919 h 1609345"/>
                <a:gd name="connsiteX9" fmla="*/ 389614 w 1375575"/>
                <a:gd name="connsiteY9" fmla="*/ 480260 h 1609345"/>
                <a:gd name="connsiteX10" fmla="*/ 413467 w 1375575"/>
                <a:gd name="connsiteY10" fmla="*/ 424601 h 1609345"/>
                <a:gd name="connsiteX11" fmla="*/ 445273 w 1375575"/>
                <a:gd name="connsiteY11" fmla="*/ 368942 h 1609345"/>
                <a:gd name="connsiteX12" fmla="*/ 469127 w 1375575"/>
                <a:gd name="connsiteY12" fmla="*/ 313283 h 1609345"/>
                <a:gd name="connsiteX13" fmla="*/ 485029 w 1375575"/>
                <a:gd name="connsiteY13" fmla="*/ 257624 h 1609345"/>
                <a:gd name="connsiteX14" fmla="*/ 508883 w 1375575"/>
                <a:gd name="connsiteY14" fmla="*/ 194013 h 1609345"/>
                <a:gd name="connsiteX15" fmla="*/ 524786 w 1375575"/>
                <a:gd name="connsiteY15" fmla="*/ 130403 h 1609345"/>
                <a:gd name="connsiteX16" fmla="*/ 532737 w 1375575"/>
                <a:gd name="connsiteY16" fmla="*/ 106549 h 1609345"/>
                <a:gd name="connsiteX17" fmla="*/ 524786 w 1375575"/>
                <a:gd name="connsiteY17" fmla="*/ 50890 h 1609345"/>
                <a:gd name="connsiteX18" fmla="*/ 532737 w 1375575"/>
                <a:gd name="connsiteY18" fmla="*/ 3182 h 1609345"/>
                <a:gd name="connsiteX19" fmla="*/ 540688 w 1375575"/>
                <a:gd name="connsiteY19" fmla="*/ 130403 h 1609345"/>
                <a:gd name="connsiteX20" fmla="*/ 556591 w 1375575"/>
                <a:gd name="connsiteY20" fmla="*/ 209916 h 1609345"/>
                <a:gd name="connsiteX21" fmla="*/ 572494 w 1375575"/>
                <a:gd name="connsiteY21" fmla="*/ 257624 h 1609345"/>
                <a:gd name="connsiteX22" fmla="*/ 612250 w 1375575"/>
                <a:gd name="connsiteY22" fmla="*/ 305332 h 1609345"/>
                <a:gd name="connsiteX23" fmla="*/ 644055 w 1375575"/>
                <a:gd name="connsiteY23" fmla="*/ 368942 h 1609345"/>
                <a:gd name="connsiteX24" fmla="*/ 659958 w 1375575"/>
                <a:gd name="connsiteY24" fmla="*/ 400747 h 1609345"/>
                <a:gd name="connsiteX25" fmla="*/ 683812 w 1375575"/>
                <a:gd name="connsiteY25" fmla="*/ 432552 h 1609345"/>
                <a:gd name="connsiteX26" fmla="*/ 699714 w 1375575"/>
                <a:gd name="connsiteY26" fmla="*/ 464358 h 1609345"/>
                <a:gd name="connsiteX27" fmla="*/ 723568 w 1375575"/>
                <a:gd name="connsiteY27" fmla="*/ 488212 h 1609345"/>
                <a:gd name="connsiteX28" fmla="*/ 747422 w 1375575"/>
                <a:gd name="connsiteY28" fmla="*/ 520017 h 1609345"/>
                <a:gd name="connsiteX29" fmla="*/ 771276 w 1375575"/>
                <a:gd name="connsiteY29" fmla="*/ 543871 h 1609345"/>
                <a:gd name="connsiteX30" fmla="*/ 787179 w 1375575"/>
                <a:gd name="connsiteY30" fmla="*/ 567725 h 1609345"/>
                <a:gd name="connsiteX31" fmla="*/ 834887 w 1375575"/>
                <a:gd name="connsiteY31" fmla="*/ 583627 h 1609345"/>
                <a:gd name="connsiteX32" fmla="*/ 970059 w 1375575"/>
                <a:gd name="connsiteY32" fmla="*/ 575676 h 1609345"/>
                <a:gd name="connsiteX33" fmla="*/ 1001864 w 1375575"/>
                <a:gd name="connsiteY33" fmla="*/ 551822 h 1609345"/>
                <a:gd name="connsiteX34" fmla="*/ 1041620 w 1375575"/>
                <a:gd name="connsiteY34" fmla="*/ 535919 h 1609345"/>
                <a:gd name="connsiteX35" fmla="*/ 1105231 w 1375575"/>
                <a:gd name="connsiteY35" fmla="*/ 488212 h 1609345"/>
                <a:gd name="connsiteX36" fmla="*/ 1144987 w 1375575"/>
                <a:gd name="connsiteY36" fmla="*/ 464358 h 1609345"/>
                <a:gd name="connsiteX37" fmla="*/ 1192695 w 1375575"/>
                <a:gd name="connsiteY37" fmla="*/ 432552 h 1609345"/>
                <a:gd name="connsiteX38" fmla="*/ 1168841 w 1375575"/>
                <a:gd name="connsiteY38" fmla="*/ 456406 h 1609345"/>
                <a:gd name="connsiteX39" fmla="*/ 1105231 w 1375575"/>
                <a:gd name="connsiteY39" fmla="*/ 504114 h 1609345"/>
                <a:gd name="connsiteX40" fmla="*/ 1065474 w 1375575"/>
                <a:gd name="connsiteY40" fmla="*/ 559773 h 1609345"/>
                <a:gd name="connsiteX41" fmla="*/ 1025718 w 1375575"/>
                <a:gd name="connsiteY41" fmla="*/ 607481 h 1609345"/>
                <a:gd name="connsiteX42" fmla="*/ 1001864 w 1375575"/>
                <a:gd name="connsiteY42" fmla="*/ 655189 h 1609345"/>
                <a:gd name="connsiteX43" fmla="*/ 985961 w 1375575"/>
                <a:gd name="connsiteY43" fmla="*/ 726751 h 1609345"/>
                <a:gd name="connsiteX44" fmla="*/ 993913 w 1375575"/>
                <a:gd name="connsiteY44" fmla="*/ 838069 h 1609345"/>
                <a:gd name="connsiteX45" fmla="*/ 1009815 w 1375575"/>
                <a:gd name="connsiteY45" fmla="*/ 869874 h 1609345"/>
                <a:gd name="connsiteX46" fmla="*/ 1033669 w 1375575"/>
                <a:gd name="connsiteY46" fmla="*/ 917582 h 1609345"/>
                <a:gd name="connsiteX47" fmla="*/ 1057523 w 1375575"/>
                <a:gd name="connsiteY47" fmla="*/ 933485 h 1609345"/>
                <a:gd name="connsiteX48" fmla="*/ 1089328 w 1375575"/>
                <a:gd name="connsiteY48" fmla="*/ 949387 h 1609345"/>
                <a:gd name="connsiteX49" fmla="*/ 1200647 w 1375575"/>
                <a:gd name="connsiteY49" fmla="*/ 965290 h 1609345"/>
                <a:gd name="connsiteX50" fmla="*/ 1375575 w 1375575"/>
                <a:gd name="connsiteY50" fmla="*/ 973241 h 1609345"/>
                <a:gd name="connsiteX51" fmla="*/ 1343770 w 1375575"/>
                <a:gd name="connsiteY51" fmla="*/ 981192 h 1609345"/>
                <a:gd name="connsiteX52" fmla="*/ 1319916 w 1375575"/>
                <a:gd name="connsiteY52" fmla="*/ 989144 h 1609345"/>
                <a:gd name="connsiteX53" fmla="*/ 1272208 w 1375575"/>
                <a:gd name="connsiteY53" fmla="*/ 997095 h 1609345"/>
                <a:gd name="connsiteX54" fmla="*/ 1248354 w 1375575"/>
                <a:gd name="connsiteY54" fmla="*/ 1005046 h 1609345"/>
                <a:gd name="connsiteX55" fmla="*/ 1208598 w 1375575"/>
                <a:gd name="connsiteY55" fmla="*/ 1012998 h 1609345"/>
                <a:gd name="connsiteX56" fmla="*/ 1113182 w 1375575"/>
                <a:gd name="connsiteY56" fmla="*/ 1052754 h 1609345"/>
                <a:gd name="connsiteX57" fmla="*/ 1081377 w 1375575"/>
                <a:gd name="connsiteY57" fmla="*/ 1068657 h 1609345"/>
                <a:gd name="connsiteX58" fmla="*/ 1017767 w 1375575"/>
                <a:gd name="connsiteY58" fmla="*/ 1108413 h 1609345"/>
                <a:gd name="connsiteX59" fmla="*/ 954156 w 1375575"/>
                <a:gd name="connsiteY59" fmla="*/ 1148170 h 1609345"/>
                <a:gd name="connsiteX60" fmla="*/ 922351 w 1375575"/>
                <a:gd name="connsiteY60" fmla="*/ 1164072 h 1609345"/>
                <a:gd name="connsiteX61" fmla="*/ 874643 w 1375575"/>
                <a:gd name="connsiteY61" fmla="*/ 1227683 h 1609345"/>
                <a:gd name="connsiteX62" fmla="*/ 842838 w 1375575"/>
                <a:gd name="connsiteY62" fmla="*/ 1275391 h 1609345"/>
                <a:gd name="connsiteX63" fmla="*/ 795130 w 1375575"/>
                <a:gd name="connsiteY63" fmla="*/ 1331050 h 1609345"/>
                <a:gd name="connsiteX64" fmla="*/ 763325 w 1375575"/>
                <a:gd name="connsiteY64" fmla="*/ 1410563 h 1609345"/>
                <a:gd name="connsiteX65" fmla="*/ 755374 w 1375575"/>
                <a:gd name="connsiteY65" fmla="*/ 1434417 h 1609345"/>
                <a:gd name="connsiteX66" fmla="*/ 763325 w 1375575"/>
                <a:gd name="connsiteY66" fmla="*/ 1513930 h 1609345"/>
                <a:gd name="connsiteX67" fmla="*/ 771276 w 1375575"/>
                <a:gd name="connsiteY67" fmla="*/ 1545735 h 1609345"/>
                <a:gd name="connsiteX68" fmla="*/ 763325 w 1375575"/>
                <a:gd name="connsiteY68" fmla="*/ 1609345 h 1609345"/>
                <a:gd name="connsiteX69" fmla="*/ 731520 w 1375575"/>
                <a:gd name="connsiteY69" fmla="*/ 1601394 h 1609345"/>
                <a:gd name="connsiteX70" fmla="*/ 691763 w 1375575"/>
                <a:gd name="connsiteY70" fmla="*/ 1545735 h 1609345"/>
                <a:gd name="connsiteX71" fmla="*/ 644055 w 1375575"/>
                <a:gd name="connsiteY71" fmla="*/ 1498027 h 1609345"/>
                <a:gd name="connsiteX72" fmla="*/ 612250 w 1375575"/>
                <a:gd name="connsiteY72" fmla="*/ 1482125 h 1609345"/>
                <a:gd name="connsiteX73" fmla="*/ 564542 w 1375575"/>
                <a:gd name="connsiteY73" fmla="*/ 1450319 h 1609345"/>
                <a:gd name="connsiteX74" fmla="*/ 540688 w 1375575"/>
                <a:gd name="connsiteY74" fmla="*/ 1434417 h 1609345"/>
                <a:gd name="connsiteX75" fmla="*/ 508883 w 1375575"/>
                <a:gd name="connsiteY75" fmla="*/ 1410563 h 1609345"/>
                <a:gd name="connsiteX76" fmla="*/ 461175 w 1375575"/>
                <a:gd name="connsiteY76" fmla="*/ 1378758 h 1609345"/>
                <a:gd name="connsiteX77" fmla="*/ 437321 w 1375575"/>
                <a:gd name="connsiteY77" fmla="*/ 1362855 h 1609345"/>
                <a:gd name="connsiteX78" fmla="*/ 413467 w 1375575"/>
                <a:gd name="connsiteY78" fmla="*/ 1346952 h 1609345"/>
                <a:gd name="connsiteX79" fmla="*/ 381662 w 1375575"/>
                <a:gd name="connsiteY79" fmla="*/ 1339001 h 1609345"/>
                <a:gd name="connsiteX80" fmla="*/ 333954 w 1375575"/>
                <a:gd name="connsiteY80" fmla="*/ 1323098 h 1609345"/>
                <a:gd name="connsiteX81" fmla="*/ 238539 w 1375575"/>
                <a:gd name="connsiteY81" fmla="*/ 1307196 h 1609345"/>
                <a:gd name="connsiteX82" fmla="*/ 135172 w 1375575"/>
                <a:gd name="connsiteY82" fmla="*/ 1315147 h 1609345"/>
                <a:gd name="connsiteX83" fmla="*/ 111318 w 1375575"/>
                <a:gd name="connsiteY83" fmla="*/ 1323098 h 1609345"/>
                <a:gd name="connsiteX84" fmla="*/ 79513 w 1375575"/>
                <a:gd name="connsiteY84" fmla="*/ 1331050 h 1609345"/>
                <a:gd name="connsiteX85" fmla="*/ 47707 w 1375575"/>
                <a:gd name="connsiteY85" fmla="*/ 1354904 h 1609345"/>
                <a:gd name="connsiteX86" fmla="*/ 0 w 1375575"/>
                <a:gd name="connsiteY86" fmla="*/ 1394660 h 1609345"/>
                <a:gd name="connsiteX87" fmla="*/ 15902 w 1375575"/>
                <a:gd name="connsiteY87" fmla="*/ 1323098 h 1609345"/>
                <a:gd name="connsiteX88" fmla="*/ 31805 w 1375575"/>
                <a:gd name="connsiteY88" fmla="*/ 1299245 h 1609345"/>
                <a:gd name="connsiteX89" fmla="*/ 47707 w 1375575"/>
                <a:gd name="connsiteY89" fmla="*/ 1227683 h 1609345"/>
                <a:gd name="connsiteX90" fmla="*/ 63610 w 1375575"/>
                <a:gd name="connsiteY90" fmla="*/ 1187926 h 1609345"/>
                <a:gd name="connsiteX91" fmla="*/ 71561 w 1375575"/>
                <a:gd name="connsiteY91" fmla="*/ 1140218 h 1609345"/>
                <a:gd name="connsiteX92" fmla="*/ 87464 w 1375575"/>
                <a:gd name="connsiteY92" fmla="*/ 965290 h 1609345"/>
                <a:gd name="connsiteX93" fmla="*/ 79513 w 1375575"/>
                <a:gd name="connsiteY93" fmla="*/ 917582 h 1609345"/>
                <a:gd name="connsiteX94" fmla="*/ 71561 w 1375575"/>
                <a:gd name="connsiteY94" fmla="*/ 885777 h 1609345"/>
                <a:gd name="connsiteX95" fmla="*/ 71561 w 1375575"/>
                <a:gd name="connsiteY95" fmla="*/ 846020 h 16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375575" h="1609345">
                  <a:moveTo>
                    <a:pt x="0" y="1028900"/>
                  </a:moveTo>
                  <a:lnTo>
                    <a:pt x="143123" y="838069"/>
                  </a:lnTo>
                  <a:cubicBezTo>
                    <a:pt x="148811" y="830390"/>
                    <a:pt x="154285" y="822512"/>
                    <a:pt x="159026" y="814215"/>
                  </a:cubicBezTo>
                  <a:cubicBezTo>
                    <a:pt x="164907" y="803924"/>
                    <a:pt x="168039" y="792055"/>
                    <a:pt x="174928" y="782410"/>
                  </a:cubicBezTo>
                  <a:cubicBezTo>
                    <a:pt x="181464" y="773260"/>
                    <a:pt x="191464" y="767094"/>
                    <a:pt x="198782" y="758556"/>
                  </a:cubicBezTo>
                  <a:cubicBezTo>
                    <a:pt x="207406" y="748494"/>
                    <a:pt x="214076" y="736867"/>
                    <a:pt x="222636" y="726751"/>
                  </a:cubicBezTo>
                  <a:cubicBezTo>
                    <a:pt x="312565" y="620472"/>
                    <a:pt x="260387" y="693980"/>
                    <a:pt x="318052" y="607481"/>
                  </a:cubicBezTo>
                  <a:lnTo>
                    <a:pt x="349857" y="559773"/>
                  </a:lnTo>
                  <a:lnTo>
                    <a:pt x="365760" y="535919"/>
                  </a:lnTo>
                  <a:cubicBezTo>
                    <a:pt x="382308" y="469723"/>
                    <a:pt x="362158" y="535173"/>
                    <a:pt x="389614" y="480260"/>
                  </a:cubicBezTo>
                  <a:cubicBezTo>
                    <a:pt x="398641" y="462206"/>
                    <a:pt x="405114" y="442977"/>
                    <a:pt x="413467" y="424601"/>
                  </a:cubicBezTo>
                  <a:cubicBezTo>
                    <a:pt x="427877" y="392899"/>
                    <a:pt x="427444" y="395684"/>
                    <a:pt x="445273" y="368942"/>
                  </a:cubicBezTo>
                  <a:cubicBezTo>
                    <a:pt x="463920" y="313000"/>
                    <a:pt x="439651" y="382061"/>
                    <a:pt x="469127" y="313283"/>
                  </a:cubicBezTo>
                  <a:cubicBezTo>
                    <a:pt x="477296" y="294222"/>
                    <a:pt x="479266" y="277794"/>
                    <a:pt x="485029" y="257624"/>
                  </a:cubicBezTo>
                  <a:cubicBezTo>
                    <a:pt x="506054" y="184032"/>
                    <a:pt x="475288" y="303194"/>
                    <a:pt x="508883" y="194013"/>
                  </a:cubicBezTo>
                  <a:cubicBezTo>
                    <a:pt x="515311" y="173124"/>
                    <a:pt x="517875" y="151137"/>
                    <a:pt x="524786" y="130403"/>
                  </a:cubicBezTo>
                  <a:lnTo>
                    <a:pt x="532737" y="106549"/>
                  </a:lnTo>
                  <a:cubicBezTo>
                    <a:pt x="530087" y="87996"/>
                    <a:pt x="524786" y="69631"/>
                    <a:pt x="524786" y="50890"/>
                  </a:cubicBezTo>
                  <a:cubicBezTo>
                    <a:pt x="524786" y="34768"/>
                    <a:pt x="529575" y="-12627"/>
                    <a:pt x="532737" y="3182"/>
                  </a:cubicBezTo>
                  <a:cubicBezTo>
                    <a:pt x="541070" y="44847"/>
                    <a:pt x="536841" y="88088"/>
                    <a:pt x="540688" y="130403"/>
                  </a:cubicBezTo>
                  <a:cubicBezTo>
                    <a:pt x="542556" y="150954"/>
                    <a:pt x="550071" y="188184"/>
                    <a:pt x="556591" y="209916"/>
                  </a:cubicBezTo>
                  <a:cubicBezTo>
                    <a:pt x="561408" y="225972"/>
                    <a:pt x="560641" y="245771"/>
                    <a:pt x="572494" y="257624"/>
                  </a:cubicBezTo>
                  <a:cubicBezTo>
                    <a:pt x="592682" y="277813"/>
                    <a:pt x="598967" y="280980"/>
                    <a:pt x="612250" y="305332"/>
                  </a:cubicBezTo>
                  <a:cubicBezTo>
                    <a:pt x="623602" y="326143"/>
                    <a:pt x="633453" y="347739"/>
                    <a:pt x="644055" y="368942"/>
                  </a:cubicBezTo>
                  <a:cubicBezTo>
                    <a:pt x="649356" y="379544"/>
                    <a:pt x="652846" y="391265"/>
                    <a:pt x="659958" y="400747"/>
                  </a:cubicBezTo>
                  <a:cubicBezTo>
                    <a:pt x="667909" y="411349"/>
                    <a:pt x="676788" y="421314"/>
                    <a:pt x="683812" y="432552"/>
                  </a:cubicBezTo>
                  <a:cubicBezTo>
                    <a:pt x="690094" y="442604"/>
                    <a:pt x="692825" y="454713"/>
                    <a:pt x="699714" y="464358"/>
                  </a:cubicBezTo>
                  <a:cubicBezTo>
                    <a:pt x="706250" y="473508"/>
                    <a:pt x="716250" y="479674"/>
                    <a:pt x="723568" y="488212"/>
                  </a:cubicBezTo>
                  <a:cubicBezTo>
                    <a:pt x="732192" y="498274"/>
                    <a:pt x="738798" y="509955"/>
                    <a:pt x="747422" y="520017"/>
                  </a:cubicBezTo>
                  <a:cubicBezTo>
                    <a:pt x="754740" y="528555"/>
                    <a:pt x="764077" y="535232"/>
                    <a:pt x="771276" y="543871"/>
                  </a:cubicBezTo>
                  <a:cubicBezTo>
                    <a:pt x="777394" y="551212"/>
                    <a:pt x="779075" y="562660"/>
                    <a:pt x="787179" y="567725"/>
                  </a:cubicBezTo>
                  <a:cubicBezTo>
                    <a:pt x="801394" y="576609"/>
                    <a:pt x="834887" y="583627"/>
                    <a:pt x="834887" y="583627"/>
                  </a:cubicBezTo>
                  <a:cubicBezTo>
                    <a:pt x="879944" y="580977"/>
                    <a:pt x="925721" y="584121"/>
                    <a:pt x="970059" y="575676"/>
                  </a:cubicBezTo>
                  <a:cubicBezTo>
                    <a:pt x="983077" y="573196"/>
                    <a:pt x="990280" y="558258"/>
                    <a:pt x="1001864" y="551822"/>
                  </a:cubicBezTo>
                  <a:cubicBezTo>
                    <a:pt x="1014341" y="544890"/>
                    <a:pt x="1029464" y="543399"/>
                    <a:pt x="1041620" y="535919"/>
                  </a:cubicBezTo>
                  <a:cubicBezTo>
                    <a:pt x="1064193" y="522028"/>
                    <a:pt x="1082504" y="501849"/>
                    <a:pt x="1105231" y="488212"/>
                  </a:cubicBezTo>
                  <a:cubicBezTo>
                    <a:pt x="1118483" y="480261"/>
                    <a:pt x="1131949" y="472655"/>
                    <a:pt x="1144987" y="464358"/>
                  </a:cubicBezTo>
                  <a:cubicBezTo>
                    <a:pt x="1161112" y="454097"/>
                    <a:pt x="1206210" y="419037"/>
                    <a:pt x="1192695" y="432552"/>
                  </a:cubicBezTo>
                  <a:cubicBezTo>
                    <a:pt x="1184744" y="440503"/>
                    <a:pt x="1177480" y="449207"/>
                    <a:pt x="1168841" y="456406"/>
                  </a:cubicBezTo>
                  <a:cubicBezTo>
                    <a:pt x="1124799" y="493108"/>
                    <a:pt x="1163224" y="446121"/>
                    <a:pt x="1105231" y="504114"/>
                  </a:cubicBezTo>
                  <a:cubicBezTo>
                    <a:pt x="1076587" y="532758"/>
                    <a:pt x="1088047" y="532685"/>
                    <a:pt x="1065474" y="559773"/>
                  </a:cubicBezTo>
                  <a:cubicBezTo>
                    <a:pt x="1043492" y="586151"/>
                    <a:pt x="1040524" y="577868"/>
                    <a:pt x="1025718" y="607481"/>
                  </a:cubicBezTo>
                  <a:cubicBezTo>
                    <a:pt x="992804" y="673313"/>
                    <a:pt x="1047434" y="586836"/>
                    <a:pt x="1001864" y="655189"/>
                  </a:cubicBezTo>
                  <a:cubicBezTo>
                    <a:pt x="998798" y="667453"/>
                    <a:pt x="985961" y="716661"/>
                    <a:pt x="985961" y="726751"/>
                  </a:cubicBezTo>
                  <a:cubicBezTo>
                    <a:pt x="985961" y="763952"/>
                    <a:pt x="987797" y="801375"/>
                    <a:pt x="993913" y="838069"/>
                  </a:cubicBezTo>
                  <a:cubicBezTo>
                    <a:pt x="995862" y="849761"/>
                    <a:pt x="1005146" y="858979"/>
                    <a:pt x="1009815" y="869874"/>
                  </a:cubicBezTo>
                  <a:cubicBezTo>
                    <a:pt x="1019514" y="892506"/>
                    <a:pt x="1014571" y="898484"/>
                    <a:pt x="1033669" y="917582"/>
                  </a:cubicBezTo>
                  <a:cubicBezTo>
                    <a:pt x="1040426" y="924339"/>
                    <a:pt x="1049226" y="928744"/>
                    <a:pt x="1057523" y="933485"/>
                  </a:cubicBezTo>
                  <a:cubicBezTo>
                    <a:pt x="1067814" y="939366"/>
                    <a:pt x="1078083" y="945639"/>
                    <a:pt x="1089328" y="949387"/>
                  </a:cubicBezTo>
                  <a:cubicBezTo>
                    <a:pt x="1112929" y="957254"/>
                    <a:pt x="1186140" y="964354"/>
                    <a:pt x="1200647" y="965290"/>
                  </a:cubicBezTo>
                  <a:cubicBezTo>
                    <a:pt x="1258895" y="969048"/>
                    <a:pt x="1317266" y="970591"/>
                    <a:pt x="1375575" y="973241"/>
                  </a:cubicBezTo>
                  <a:cubicBezTo>
                    <a:pt x="1364973" y="975891"/>
                    <a:pt x="1354277" y="978190"/>
                    <a:pt x="1343770" y="981192"/>
                  </a:cubicBezTo>
                  <a:cubicBezTo>
                    <a:pt x="1335711" y="983495"/>
                    <a:pt x="1328098" y="987326"/>
                    <a:pt x="1319916" y="989144"/>
                  </a:cubicBezTo>
                  <a:cubicBezTo>
                    <a:pt x="1304178" y="992641"/>
                    <a:pt x="1287946" y="993598"/>
                    <a:pt x="1272208" y="997095"/>
                  </a:cubicBezTo>
                  <a:cubicBezTo>
                    <a:pt x="1264026" y="998913"/>
                    <a:pt x="1256485" y="1003013"/>
                    <a:pt x="1248354" y="1005046"/>
                  </a:cubicBezTo>
                  <a:cubicBezTo>
                    <a:pt x="1235243" y="1008324"/>
                    <a:pt x="1221850" y="1010347"/>
                    <a:pt x="1208598" y="1012998"/>
                  </a:cubicBezTo>
                  <a:cubicBezTo>
                    <a:pt x="1135213" y="1049690"/>
                    <a:pt x="1167986" y="1039054"/>
                    <a:pt x="1113182" y="1052754"/>
                  </a:cubicBezTo>
                  <a:cubicBezTo>
                    <a:pt x="1102580" y="1058055"/>
                    <a:pt x="1091615" y="1062685"/>
                    <a:pt x="1081377" y="1068657"/>
                  </a:cubicBezTo>
                  <a:cubicBezTo>
                    <a:pt x="1059779" y="1081256"/>
                    <a:pt x="1038571" y="1094543"/>
                    <a:pt x="1017767" y="1108413"/>
                  </a:cubicBezTo>
                  <a:cubicBezTo>
                    <a:pt x="992913" y="1124983"/>
                    <a:pt x="982929" y="1132185"/>
                    <a:pt x="954156" y="1148170"/>
                  </a:cubicBezTo>
                  <a:cubicBezTo>
                    <a:pt x="943795" y="1153926"/>
                    <a:pt x="932953" y="1158771"/>
                    <a:pt x="922351" y="1164072"/>
                  </a:cubicBezTo>
                  <a:cubicBezTo>
                    <a:pt x="856858" y="1273227"/>
                    <a:pt x="935512" y="1149422"/>
                    <a:pt x="874643" y="1227683"/>
                  </a:cubicBezTo>
                  <a:cubicBezTo>
                    <a:pt x="862909" y="1242770"/>
                    <a:pt x="856353" y="1261876"/>
                    <a:pt x="842838" y="1275391"/>
                  </a:cubicBezTo>
                  <a:cubicBezTo>
                    <a:pt x="816942" y="1301287"/>
                    <a:pt x="811277" y="1302794"/>
                    <a:pt x="795130" y="1331050"/>
                  </a:cubicBezTo>
                  <a:cubicBezTo>
                    <a:pt x="776409" y="1363810"/>
                    <a:pt x="776358" y="1371462"/>
                    <a:pt x="763325" y="1410563"/>
                  </a:cubicBezTo>
                  <a:lnTo>
                    <a:pt x="755374" y="1434417"/>
                  </a:lnTo>
                  <a:cubicBezTo>
                    <a:pt x="758024" y="1460921"/>
                    <a:pt x="759558" y="1487561"/>
                    <a:pt x="763325" y="1513930"/>
                  </a:cubicBezTo>
                  <a:cubicBezTo>
                    <a:pt x="764870" y="1524748"/>
                    <a:pt x="771276" y="1534807"/>
                    <a:pt x="771276" y="1545735"/>
                  </a:cubicBezTo>
                  <a:cubicBezTo>
                    <a:pt x="771276" y="1567103"/>
                    <a:pt x="765975" y="1588142"/>
                    <a:pt x="763325" y="1609345"/>
                  </a:cubicBezTo>
                  <a:cubicBezTo>
                    <a:pt x="752723" y="1606695"/>
                    <a:pt x="741008" y="1606816"/>
                    <a:pt x="731520" y="1601394"/>
                  </a:cubicBezTo>
                  <a:cubicBezTo>
                    <a:pt x="697697" y="1582067"/>
                    <a:pt x="714368" y="1573991"/>
                    <a:pt x="691763" y="1545735"/>
                  </a:cubicBezTo>
                  <a:cubicBezTo>
                    <a:pt x="677714" y="1528174"/>
                    <a:pt x="664171" y="1508084"/>
                    <a:pt x="644055" y="1498027"/>
                  </a:cubicBezTo>
                  <a:cubicBezTo>
                    <a:pt x="633453" y="1492726"/>
                    <a:pt x="622414" y="1488223"/>
                    <a:pt x="612250" y="1482125"/>
                  </a:cubicBezTo>
                  <a:cubicBezTo>
                    <a:pt x="595861" y="1472292"/>
                    <a:pt x="580445" y="1460921"/>
                    <a:pt x="564542" y="1450319"/>
                  </a:cubicBezTo>
                  <a:cubicBezTo>
                    <a:pt x="556591" y="1445018"/>
                    <a:pt x="548333" y="1440151"/>
                    <a:pt x="540688" y="1434417"/>
                  </a:cubicBezTo>
                  <a:cubicBezTo>
                    <a:pt x="530086" y="1426466"/>
                    <a:pt x="519740" y="1418163"/>
                    <a:pt x="508883" y="1410563"/>
                  </a:cubicBezTo>
                  <a:cubicBezTo>
                    <a:pt x="493225" y="1399603"/>
                    <a:pt x="477078" y="1389360"/>
                    <a:pt x="461175" y="1378758"/>
                  </a:cubicBezTo>
                  <a:lnTo>
                    <a:pt x="437321" y="1362855"/>
                  </a:lnTo>
                  <a:cubicBezTo>
                    <a:pt x="429370" y="1357554"/>
                    <a:pt x="422738" y="1349270"/>
                    <a:pt x="413467" y="1346952"/>
                  </a:cubicBezTo>
                  <a:cubicBezTo>
                    <a:pt x="402865" y="1344302"/>
                    <a:pt x="392129" y="1342141"/>
                    <a:pt x="381662" y="1339001"/>
                  </a:cubicBezTo>
                  <a:cubicBezTo>
                    <a:pt x="365606" y="1334184"/>
                    <a:pt x="350548" y="1325469"/>
                    <a:pt x="333954" y="1323098"/>
                  </a:cubicBezTo>
                  <a:cubicBezTo>
                    <a:pt x="264916" y="1313236"/>
                    <a:pt x="296672" y="1318822"/>
                    <a:pt x="238539" y="1307196"/>
                  </a:cubicBezTo>
                  <a:cubicBezTo>
                    <a:pt x="204083" y="1309846"/>
                    <a:pt x="169463" y="1310861"/>
                    <a:pt x="135172" y="1315147"/>
                  </a:cubicBezTo>
                  <a:cubicBezTo>
                    <a:pt x="126855" y="1316187"/>
                    <a:pt x="119377" y="1320795"/>
                    <a:pt x="111318" y="1323098"/>
                  </a:cubicBezTo>
                  <a:cubicBezTo>
                    <a:pt x="100810" y="1326100"/>
                    <a:pt x="90115" y="1328399"/>
                    <a:pt x="79513" y="1331050"/>
                  </a:cubicBezTo>
                  <a:cubicBezTo>
                    <a:pt x="68911" y="1339001"/>
                    <a:pt x="57769" y="1346279"/>
                    <a:pt x="47707" y="1354904"/>
                  </a:cubicBezTo>
                  <a:cubicBezTo>
                    <a:pt x="-5863" y="1400821"/>
                    <a:pt x="52722" y="1359513"/>
                    <a:pt x="0" y="1394660"/>
                  </a:cubicBezTo>
                  <a:cubicBezTo>
                    <a:pt x="3053" y="1376340"/>
                    <a:pt x="6116" y="1342671"/>
                    <a:pt x="15902" y="1323098"/>
                  </a:cubicBezTo>
                  <a:cubicBezTo>
                    <a:pt x="20176" y="1314551"/>
                    <a:pt x="26504" y="1307196"/>
                    <a:pt x="31805" y="1299245"/>
                  </a:cubicBezTo>
                  <a:cubicBezTo>
                    <a:pt x="34956" y="1283491"/>
                    <a:pt x="42093" y="1244526"/>
                    <a:pt x="47707" y="1227683"/>
                  </a:cubicBezTo>
                  <a:cubicBezTo>
                    <a:pt x="52221" y="1214142"/>
                    <a:pt x="58309" y="1201178"/>
                    <a:pt x="63610" y="1187926"/>
                  </a:cubicBezTo>
                  <a:cubicBezTo>
                    <a:pt x="66260" y="1172023"/>
                    <a:pt x="69430" y="1156199"/>
                    <a:pt x="71561" y="1140218"/>
                  </a:cubicBezTo>
                  <a:cubicBezTo>
                    <a:pt x="80122" y="1076014"/>
                    <a:pt x="82291" y="1032540"/>
                    <a:pt x="87464" y="965290"/>
                  </a:cubicBezTo>
                  <a:cubicBezTo>
                    <a:pt x="84814" y="949387"/>
                    <a:pt x="82675" y="933391"/>
                    <a:pt x="79513" y="917582"/>
                  </a:cubicBezTo>
                  <a:cubicBezTo>
                    <a:pt x="77370" y="906866"/>
                    <a:pt x="72768" y="896638"/>
                    <a:pt x="71561" y="885777"/>
                  </a:cubicBezTo>
                  <a:cubicBezTo>
                    <a:pt x="70097" y="872606"/>
                    <a:pt x="71561" y="859272"/>
                    <a:pt x="71561" y="8460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4859694">
              <a:off x="9831094" y="2618514"/>
              <a:ext cx="693663" cy="695761"/>
            </a:xfrm>
            <a:custGeom>
              <a:avLst/>
              <a:gdLst>
                <a:gd name="connsiteX0" fmla="*/ 0 w 1375575"/>
                <a:gd name="connsiteY0" fmla="*/ 1028900 h 1609345"/>
                <a:gd name="connsiteX1" fmla="*/ 143123 w 1375575"/>
                <a:gd name="connsiteY1" fmla="*/ 838069 h 1609345"/>
                <a:gd name="connsiteX2" fmla="*/ 159026 w 1375575"/>
                <a:gd name="connsiteY2" fmla="*/ 814215 h 1609345"/>
                <a:gd name="connsiteX3" fmla="*/ 174928 w 1375575"/>
                <a:gd name="connsiteY3" fmla="*/ 782410 h 1609345"/>
                <a:gd name="connsiteX4" fmla="*/ 198782 w 1375575"/>
                <a:gd name="connsiteY4" fmla="*/ 758556 h 1609345"/>
                <a:gd name="connsiteX5" fmla="*/ 222636 w 1375575"/>
                <a:gd name="connsiteY5" fmla="*/ 726751 h 1609345"/>
                <a:gd name="connsiteX6" fmla="*/ 318052 w 1375575"/>
                <a:gd name="connsiteY6" fmla="*/ 607481 h 1609345"/>
                <a:gd name="connsiteX7" fmla="*/ 349857 w 1375575"/>
                <a:gd name="connsiteY7" fmla="*/ 559773 h 1609345"/>
                <a:gd name="connsiteX8" fmla="*/ 365760 w 1375575"/>
                <a:gd name="connsiteY8" fmla="*/ 535919 h 1609345"/>
                <a:gd name="connsiteX9" fmla="*/ 389614 w 1375575"/>
                <a:gd name="connsiteY9" fmla="*/ 480260 h 1609345"/>
                <a:gd name="connsiteX10" fmla="*/ 413467 w 1375575"/>
                <a:gd name="connsiteY10" fmla="*/ 424601 h 1609345"/>
                <a:gd name="connsiteX11" fmla="*/ 445273 w 1375575"/>
                <a:gd name="connsiteY11" fmla="*/ 368942 h 1609345"/>
                <a:gd name="connsiteX12" fmla="*/ 469127 w 1375575"/>
                <a:gd name="connsiteY12" fmla="*/ 313283 h 1609345"/>
                <a:gd name="connsiteX13" fmla="*/ 485029 w 1375575"/>
                <a:gd name="connsiteY13" fmla="*/ 257624 h 1609345"/>
                <a:gd name="connsiteX14" fmla="*/ 508883 w 1375575"/>
                <a:gd name="connsiteY14" fmla="*/ 194013 h 1609345"/>
                <a:gd name="connsiteX15" fmla="*/ 524786 w 1375575"/>
                <a:gd name="connsiteY15" fmla="*/ 130403 h 1609345"/>
                <a:gd name="connsiteX16" fmla="*/ 532737 w 1375575"/>
                <a:gd name="connsiteY16" fmla="*/ 106549 h 1609345"/>
                <a:gd name="connsiteX17" fmla="*/ 524786 w 1375575"/>
                <a:gd name="connsiteY17" fmla="*/ 50890 h 1609345"/>
                <a:gd name="connsiteX18" fmla="*/ 532737 w 1375575"/>
                <a:gd name="connsiteY18" fmla="*/ 3182 h 1609345"/>
                <a:gd name="connsiteX19" fmla="*/ 540688 w 1375575"/>
                <a:gd name="connsiteY19" fmla="*/ 130403 h 1609345"/>
                <a:gd name="connsiteX20" fmla="*/ 556591 w 1375575"/>
                <a:gd name="connsiteY20" fmla="*/ 209916 h 1609345"/>
                <a:gd name="connsiteX21" fmla="*/ 572494 w 1375575"/>
                <a:gd name="connsiteY21" fmla="*/ 257624 h 1609345"/>
                <a:gd name="connsiteX22" fmla="*/ 612250 w 1375575"/>
                <a:gd name="connsiteY22" fmla="*/ 305332 h 1609345"/>
                <a:gd name="connsiteX23" fmla="*/ 644055 w 1375575"/>
                <a:gd name="connsiteY23" fmla="*/ 368942 h 1609345"/>
                <a:gd name="connsiteX24" fmla="*/ 659958 w 1375575"/>
                <a:gd name="connsiteY24" fmla="*/ 400747 h 1609345"/>
                <a:gd name="connsiteX25" fmla="*/ 683812 w 1375575"/>
                <a:gd name="connsiteY25" fmla="*/ 432552 h 1609345"/>
                <a:gd name="connsiteX26" fmla="*/ 699714 w 1375575"/>
                <a:gd name="connsiteY26" fmla="*/ 464358 h 1609345"/>
                <a:gd name="connsiteX27" fmla="*/ 723568 w 1375575"/>
                <a:gd name="connsiteY27" fmla="*/ 488212 h 1609345"/>
                <a:gd name="connsiteX28" fmla="*/ 747422 w 1375575"/>
                <a:gd name="connsiteY28" fmla="*/ 520017 h 1609345"/>
                <a:gd name="connsiteX29" fmla="*/ 771276 w 1375575"/>
                <a:gd name="connsiteY29" fmla="*/ 543871 h 1609345"/>
                <a:gd name="connsiteX30" fmla="*/ 787179 w 1375575"/>
                <a:gd name="connsiteY30" fmla="*/ 567725 h 1609345"/>
                <a:gd name="connsiteX31" fmla="*/ 834887 w 1375575"/>
                <a:gd name="connsiteY31" fmla="*/ 583627 h 1609345"/>
                <a:gd name="connsiteX32" fmla="*/ 970059 w 1375575"/>
                <a:gd name="connsiteY32" fmla="*/ 575676 h 1609345"/>
                <a:gd name="connsiteX33" fmla="*/ 1001864 w 1375575"/>
                <a:gd name="connsiteY33" fmla="*/ 551822 h 1609345"/>
                <a:gd name="connsiteX34" fmla="*/ 1041620 w 1375575"/>
                <a:gd name="connsiteY34" fmla="*/ 535919 h 1609345"/>
                <a:gd name="connsiteX35" fmla="*/ 1105231 w 1375575"/>
                <a:gd name="connsiteY35" fmla="*/ 488212 h 1609345"/>
                <a:gd name="connsiteX36" fmla="*/ 1144987 w 1375575"/>
                <a:gd name="connsiteY36" fmla="*/ 464358 h 1609345"/>
                <a:gd name="connsiteX37" fmla="*/ 1192695 w 1375575"/>
                <a:gd name="connsiteY37" fmla="*/ 432552 h 1609345"/>
                <a:gd name="connsiteX38" fmla="*/ 1168841 w 1375575"/>
                <a:gd name="connsiteY38" fmla="*/ 456406 h 1609345"/>
                <a:gd name="connsiteX39" fmla="*/ 1105231 w 1375575"/>
                <a:gd name="connsiteY39" fmla="*/ 504114 h 1609345"/>
                <a:gd name="connsiteX40" fmla="*/ 1065474 w 1375575"/>
                <a:gd name="connsiteY40" fmla="*/ 559773 h 1609345"/>
                <a:gd name="connsiteX41" fmla="*/ 1025718 w 1375575"/>
                <a:gd name="connsiteY41" fmla="*/ 607481 h 1609345"/>
                <a:gd name="connsiteX42" fmla="*/ 1001864 w 1375575"/>
                <a:gd name="connsiteY42" fmla="*/ 655189 h 1609345"/>
                <a:gd name="connsiteX43" fmla="*/ 985961 w 1375575"/>
                <a:gd name="connsiteY43" fmla="*/ 726751 h 1609345"/>
                <a:gd name="connsiteX44" fmla="*/ 993913 w 1375575"/>
                <a:gd name="connsiteY44" fmla="*/ 838069 h 1609345"/>
                <a:gd name="connsiteX45" fmla="*/ 1009815 w 1375575"/>
                <a:gd name="connsiteY45" fmla="*/ 869874 h 1609345"/>
                <a:gd name="connsiteX46" fmla="*/ 1033669 w 1375575"/>
                <a:gd name="connsiteY46" fmla="*/ 917582 h 1609345"/>
                <a:gd name="connsiteX47" fmla="*/ 1057523 w 1375575"/>
                <a:gd name="connsiteY47" fmla="*/ 933485 h 1609345"/>
                <a:gd name="connsiteX48" fmla="*/ 1089328 w 1375575"/>
                <a:gd name="connsiteY48" fmla="*/ 949387 h 1609345"/>
                <a:gd name="connsiteX49" fmla="*/ 1200647 w 1375575"/>
                <a:gd name="connsiteY49" fmla="*/ 965290 h 1609345"/>
                <a:gd name="connsiteX50" fmla="*/ 1375575 w 1375575"/>
                <a:gd name="connsiteY50" fmla="*/ 973241 h 1609345"/>
                <a:gd name="connsiteX51" fmla="*/ 1343770 w 1375575"/>
                <a:gd name="connsiteY51" fmla="*/ 981192 h 1609345"/>
                <a:gd name="connsiteX52" fmla="*/ 1319916 w 1375575"/>
                <a:gd name="connsiteY52" fmla="*/ 989144 h 1609345"/>
                <a:gd name="connsiteX53" fmla="*/ 1272208 w 1375575"/>
                <a:gd name="connsiteY53" fmla="*/ 997095 h 1609345"/>
                <a:gd name="connsiteX54" fmla="*/ 1248354 w 1375575"/>
                <a:gd name="connsiteY54" fmla="*/ 1005046 h 1609345"/>
                <a:gd name="connsiteX55" fmla="*/ 1208598 w 1375575"/>
                <a:gd name="connsiteY55" fmla="*/ 1012998 h 1609345"/>
                <a:gd name="connsiteX56" fmla="*/ 1113182 w 1375575"/>
                <a:gd name="connsiteY56" fmla="*/ 1052754 h 1609345"/>
                <a:gd name="connsiteX57" fmla="*/ 1081377 w 1375575"/>
                <a:gd name="connsiteY57" fmla="*/ 1068657 h 1609345"/>
                <a:gd name="connsiteX58" fmla="*/ 1017767 w 1375575"/>
                <a:gd name="connsiteY58" fmla="*/ 1108413 h 1609345"/>
                <a:gd name="connsiteX59" fmla="*/ 954156 w 1375575"/>
                <a:gd name="connsiteY59" fmla="*/ 1148170 h 1609345"/>
                <a:gd name="connsiteX60" fmla="*/ 922351 w 1375575"/>
                <a:gd name="connsiteY60" fmla="*/ 1164072 h 1609345"/>
                <a:gd name="connsiteX61" fmla="*/ 874643 w 1375575"/>
                <a:gd name="connsiteY61" fmla="*/ 1227683 h 1609345"/>
                <a:gd name="connsiteX62" fmla="*/ 842838 w 1375575"/>
                <a:gd name="connsiteY62" fmla="*/ 1275391 h 1609345"/>
                <a:gd name="connsiteX63" fmla="*/ 795130 w 1375575"/>
                <a:gd name="connsiteY63" fmla="*/ 1331050 h 1609345"/>
                <a:gd name="connsiteX64" fmla="*/ 763325 w 1375575"/>
                <a:gd name="connsiteY64" fmla="*/ 1410563 h 1609345"/>
                <a:gd name="connsiteX65" fmla="*/ 755374 w 1375575"/>
                <a:gd name="connsiteY65" fmla="*/ 1434417 h 1609345"/>
                <a:gd name="connsiteX66" fmla="*/ 763325 w 1375575"/>
                <a:gd name="connsiteY66" fmla="*/ 1513930 h 1609345"/>
                <a:gd name="connsiteX67" fmla="*/ 771276 w 1375575"/>
                <a:gd name="connsiteY67" fmla="*/ 1545735 h 1609345"/>
                <a:gd name="connsiteX68" fmla="*/ 763325 w 1375575"/>
                <a:gd name="connsiteY68" fmla="*/ 1609345 h 1609345"/>
                <a:gd name="connsiteX69" fmla="*/ 731520 w 1375575"/>
                <a:gd name="connsiteY69" fmla="*/ 1601394 h 1609345"/>
                <a:gd name="connsiteX70" fmla="*/ 691763 w 1375575"/>
                <a:gd name="connsiteY70" fmla="*/ 1545735 h 1609345"/>
                <a:gd name="connsiteX71" fmla="*/ 644055 w 1375575"/>
                <a:gd name="connsiteY71" fmla="*/ 1498027 h 1609345"/>
                <a:gd name="connsiteX72" fmla="*/ 612250 w 1375575"/>
                <a:gd name="connsiteY72" fmla="*/ 1482125 h 1609345"/>
                <a:gd name="connsiteX73" fmla="*/ 564542 w 1375575"/>
                <a:gd name="connsiteY73" fmla="*/ 1450319 h 1609345"/>
                <a:gd name="connsiteX74" fmla="*/ 540688 w 1375575"/>
                <a:gd name="connsiteY74" fmla="*/ 1434417 h 1609345"/>
                <a:gd name="connsiteX75" fmla="*/ 508883 w 1375575"/>
                <a:gd name="connsiteY75" fmla="*/ 1410563 h 1609345"/>
                <a:gd name="connsiteX76" fmla="*/ 461175 w 1375575"/>
                <a:gd name="connsiteY76" fmla="*/ 1378758 h 1609345"/>
                <a:gd name="connsiteX77" fmla="*/ 437321 w 1375575"/>
                <a:gd name="connsiteY77" fmla="*/ 1362855 h 1609345"/>
                <a:gd name="connsiteX78" fmla="*/ 413467 w 1375575"/>
                <a:gd name="connsiteY78" fmla="*/ 1346952 h 1609345"/>
                <a:gd name="connsiteX79" fmla="*/ 381662 w 1375575"/>
                <a:gd name="connsiteY79" fmla="*/ 1339001 h 1609345"/>
                <a:gd name="connsiteX80" fmla="*/ 333954 w 1375575"/>
                <a:gd name="connsiteY80" fmla="*/ 1323098 h 1609345"/>
                <a:gd name="connsiteX81" fmla="*/ 238539 w 1375575"/>
                <a:gd name="connsiteY81" fmla="*/ 1307196 h 1609345"/>
                <a:gd name="connsiteX82" fmla="*/ 135172 w 1375575"/>
                <a:gd name="connsiteY82" fmla="*/ 1315147 h 1609345"/>
                <a:gd name="connsiteX83" fmla="*/ 111318 w 1375575"/>
                <a:gd name="connsiteY83" fmla="*/ 1323098 h 1609345"/>
                <a:gd name="connsiteX84" fmla="*/ 79513 w 1375575"/>
                <a:gd name="connsiteY84" fmla="*/ 1331050 h 1609345"/>
                <a:gd name="connsiteX85" fmla="*/ 47707 w 1375575"/>
                <a:gd name="connsiteY85" fmla="*/ 1354904 h 1609345"/>
                <a:gd name="connsiteX86" fmla="*/ 0 w 1375575"/>
                <a:gd name="connsiteY86" fmla="*/ 1394660 h 1609345"/>
                <a:gd name="connsiteX87" fmla="*/ 15902 w 1375575"/>
                <a:gd name="connsiteY87" fmla="*/ 1323098 h 1609345"/>
                <a:gd name="connsiteX88" fmla="*/ 31805 w 1375575"/>
                <a:gd name="connsiteY88" fmla="*/ 1299245 h 1609345"/>
                <a:gd name="connsiteX89" fmla="*/ 47707 w 1375575"/>
                <a:gd name="connsiteY89" fmla="*/ 1227683 h 1609345"/>
                <a:gd name="connsiteX90" fmla="*/ 63610 w 1375575"/>
                <a:gd name="connsiteY90" fmla="*/ 1187926 h 1609345"/>
                <a:gd name="connsiteX91" fmla="*/ 71561 w 1375575"/>
                <a:gd name="connsiteY91" fmla="*/ 1140218 h 1609345"/>
                <a:gd name="connsiteX92" fmla="*/ 87464 w 1375575"/>
                <a:gd name="connsiteY92" fmla="*/ 965290 h 1609345"/>
                <a:gd name="connsiteX93" fmla="*/ 79513 w 1375575"/>
                <a:gd name="connsiteY93" fmla="*/ 917582 h 1609345"/>
                <a:gd name="connsiteX94" fmla="*/ 71561 w 1375575"/>
                <a:gd name="connsiteY94" fmla="*/ 885777 h 1609345"/>
                <a:gd name="connsiteX95" fmla="*/ 71561 w 1375575"/>
                <a:gd name="connsiteY95" fmla="*/ 846020 h 16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375575" h="1609345">
                  <a:moveTo>
                    <a:pt x="0" y="1028900"/>
                  </a:moveTo>
                  <a:lnTo>
                    <a:pt x="143123" y="838069"/>
                  </a:lnTo>
                  <a:cubicBezTo>
                    <a:pt x="148811" y="830390"/>
                    <a:pt x="154285" y="822512"/>
                    <a:pt x="159026" y="814215"/>
                  </a:cubicBezTo>
                  <a:cubicBezTo>
                    <a:pt x="164907" y="803924"/>
                    <a:pt x="168039" y="792055"/>
                    <a:pt x="174928" y="782410"/>
                  </a:cubicBezTo>
                  <a:cubicBezTo>
                    <a:pt x="181464" y="773260"/>
                    <a:pt x="191464" y="767094"/>
                    <a:pt x="198782" y="758556"/>
                  </a:cubicBezTo>
                  <a:cubicBezTo>
                    <a:pt x="207406" y="748494"/>
                    <a:pt x="214076" y="736867"/>
                    <a:pt x="222636" y="726751"/>
                  </a:cubicBezTo>
                  <a:cubicBezTo>
                    <a:pt x="312565" y="620472"/>
                    <a:pt x="260387" y="693980"/>
                    <a:pt x="318052" y="607481"/>
                  </a:cubicBezTo>
                  <a:lnTo>
                    <a:pt x="349857" y="559773"/>
                  </a:lnTo>
                  <a:lnTo>
                    <a:pt x="365760" y="535919"/>
                  </a:lnTo>
                  <a:cubicBezTo>
                    <a:pt x="382308" y="469723"/>
                    <a:pt x="362158" y="535173"/>
                    <a:pt x="389614" y="480260"/>
                  </a:cubicBezTo>
                  <a:cubicBezTo>
                    <a:pt x="398641" y="462206"/>
                    <a:pt x="405114" y="442977"/>
                    <a:pt x="413467" y="424601"/>
                  </a:cubicBezTo>
                  <a:cubicBezTo>
                    <a:pt x="427877" y="392899"/>
                    <a:pt x="427444" y="395684"/>
                    <a:pt x="445273" y="368942"/>
                  </a:cubicBezTo>
                  <a:cubicBezTo>
                    <a:pt x="463920" y="313000"/>
                    <a:pt x="439651" y="382061"/>
                    <a:pt x="469127" y="313283"/>
                  </a:cubicBezTo>
                  <a:cubicBezTo>
                    <a:pt x="477296" y="294222"/>
                    <a:pt x="479266" y="277794"/>
                    <a:pt x="485029" y="257624"/>
                  </a:cubicBezTo>
                  <a:cubicBezTo>
                    <a:pt x="506054" y="184032"/>
                    <a:pt x="475288" y="303194"/>
                    <a:pt x="508883" y="194013"/>
                  </a:cubicBezTo>
                  <a:cubicBezTo>
                    <a:pt x="515311" y="173124"/>
                    <a:pt x="517875" y="151137"/>
                    <a:pt x="524786" y="130403"/>
                  </a:cubicBezTo>
                  <a:lnTo>
                    <a:pt x="532737" y="106549"/>
                  </a:lnTo>
                  <a:cubicBezTo>
                    <a:pt x="530087" y="87996"/>
                    <a:pt x="524786" y="69631"/>
                    <a:pt x="524786" y="50890"/>
                  </a:cubicBezTo>
                  <a:cubicBezTo>
                    <a:pt x="524786" y="34768"/>
                    <a:pt x="529575" y="-12627"/>
                    <a:pt x="532737" y="3182"/>
                  </a:cubicBezTo>
                  <a:cubicBezTo>
                    <a:pt x="541070" y="44847"/>
                    <a:pt x="536841" y="88088"/>
                    <a:pt x="540688" y="130403"/>
                  </a:cubicBezTo>
                  <a:cubicBezTo>
                    <a:pt x="542556" y="150954"/>
                    <a:pt x="550071" y="188184"/>
                    <a:pt x="556591" y="209916"/>
                  </a:cubicBezTo>
                  <a:cubicBezTo>
                    <a:pt x="561408" y="225972"/>
                    <a:pt x="560641" y="245771"/>
                    <a:pt x="572494" y="257624"/>
                  </a:cubicBezTo>
                  <a:cubicBezTo>
                    <a:pt x="592682" y="277813"/>
                    <a:pt x="598967" y="280980"/>
                    <a:pt x="612250" y="305332"/>
                  </a:cubicBezTo>
                  <a:cubicBezTo>
                    <a:pt x="623602" y="326143"/>
                    <a:pt x="633453" y="347739"/>
                    <a:pt x="644055" y="368942"/>
                  </a:cubicBezTo>
                  <a:cubicBezTo>
                    <a:pt x="649356" y="379544"/>
                    <a:pt x="652846" y="391265"/>
                    <a:pt x="659958" y="400747"/>
                  </a:cubicBezTo>
                  <a:cubicBezTo>
                    <a:pt x="667909" y="411349"/>
                    <a:pt x="676788" y="421314"/>
                    <a:pt x="683812" y="432552"/>
                  </a:cubicBezTo>
                  <a:cubicBezTo>
                    <a:pt x="690094" y="442604"/>
                    <a:pt x="692825" y="454713"/>
                    <a:pt x="699714" y="464358"/>
                  </a:cubicBezTo>
                  <a:cubicBezTo>
                    <a:pt x="706250" y="473508"/>
                    <a:pt x="716250" y="479674"/>
                    <a:pt x="723568" y="488212"/>
                  </a:cubicBezTo>
                  <a:cubicBezTo>
                    <a:pt x="732192" y="498274"/>
                    <a:pt x="738798" y="509955"/>
                    <a:pt x="747422" y="520017"/>
                  </a:cubicBezTo>
                  <a:cubicBezTo>
                    <a:pt x="754740" y="528555"/>
                    <a:pt x="764077" y="535232"/>
                    <a:pt x="771276" y="543871"/>
                  </a:cubicBezTo>
                  <a:cubicBezTo>
                    <a:pt x="777394" y="551212"/>
                    <a:pt x="779075" y="562660"/>
                    <a:pt x="787179" y="567725"/>
                  </a:cubicBezTo>
                  <a:cubicBezTo>
                    <a:pt x="801394" y="576609"/>
                    <a:pt x="834887" y="583627"/>
                    <a:pt x="834887" y="583627"/>
                  </a:cubicBezTo>
                  <a:cubicBezTo>
                    <a:pt x="879944" y="580977"/>
                    <a:pt x="925721" y="584121"/>
                    <a:pt x="970059" y="575676"/>
                  </a:cubicBezTo>
                  <a:cubicBezTo>
                    <a:pt x="983077" y="573196"/>
                    <a:pt x="990280" y="558258"/>
                    <a:pt x="1001864" y="551822"/>
                  </a:cubicBezTo>
                  <a:cubicBezTo>
                    <a:pt x="1014341" y="544890"/>
                    <a:pt x="1029464" y="543399"/>
                    <a:pt x="1041620" y="535919"/>
                  </a:cubicBezTo>
                  <a:cubicBezTo>
                    <a:pt x="1064193" y="522028"/>
                    <a:pt x="1082504" y="501849"/>
                    <a:pt x="1105231" y="488212"/>
                  </a:cubicBezTo>
                  <a:cubicBezTo>
                    <a:pt x="1118483" y="480261"/>
                    <a:pt x="1131949" y="472655"/>
                    <a:pt x="1144987" y="464358"/>
                  </a:cubicBezTo>
                  <a:cubicBezTo>
                    <a:pt x="1161112" y="454097"/>
                    <a:pt x="1206210" y="419037"/>
                    <a:pt x="1192695" y="432552"/>
                  </a:cubicBezTo>
                  <a:cubicBezTo>
                    <a:pt x="1184744" y="440503"/>
                    <a:pt x="1177480" y="449207"/>
                    <a:pt x="1168841" y="456406"/>
                  </a:cubicBezTo>
                  <a:cubicBezTo>
                    <a:pt x="1124799" y="493108"/>
                    <a:pt x="1163224" y="446121"/>
                    <a:pt x="1105231" y="504114"/>
                  </a:cubicBezTo>
                  <a:cubicBezTo>
                    <a:pt x="1076587" y="532758"/>
                    <a:pt x="1088047" y="532685"/>
                    <a:pt x="1065474" y="559773"/>
                  </a:cubicBezTo>
                  <a:cubicBezTo>
                    <a:pt x="1043492" y="586151"/>
                    <a:pt x="1040524" y="577868"/>
                    <a:pt x="1025718" y="607481"/>
                  </a:cubicBezTo>
                  <a:cubicBezTo>
                    <a:pt x="992804" y="673313"/>
                    <a:pt x="1047434" y="586836"/>
                    <a:pt x="1001864" y="655189"/>
                  </a:cubicBezTo>
                  <a:cubicBezTo>
                    <a:pt x="998798" y="667453"/>
                    <a:pt x="985961" y="716661"/>
                    <a:pt x="985961" y="726751"/>
                  </a:cubicBezTo>
                  <a:cubicBezTo>
                    <a:pt x="985961" y="763952"/>
                    <a:pt x="987797" y="801375"/>
                    <a:pt x="993913" y="838069"/>
                  </a:cubicBezTo>
                  <a:cubicBezTo>
                    <a:pt x="995862" y="849761"/>
                    <a:pt x="1005146" y="858979"/>
                    <a:pt x="1009815" y="869874"/>
                  </a:cubicBezTo>
                  <a:cubicBezTo>
                    <a:pt x="1019514" y="892506"/>
                    <a:pt x="1014571" y="898484"/>
                    <a:pt x="1033669" y="917582"/>
                  </a:cubicBezTo>
                  <a:cubicBezTo>
                    <a:pt x="1040426" y="924339"/>
                    <a:pt x="1049226" y="928744"/>
                    <a:pt x="1057523" y="933485"/>
                  </a:cubicBezTo>
                  <a:cubicBezTo>
                    <a:pt x="1067814" y="939366"/>
                    <a:pt x="1078083" y="945639"/>
                    <a:pt x="1089328" y="949387"/>
                  </a:cubicBezTo>
                  <a:cubicBezTo>
                    <a:pt x="1112929" y="957254"/>
                    <a:pt x="1186140" y="964354"/>
                    <a:pt x="1200647" y="965290"/>
                  </a:cubicBezTo>
                  <a:cubicBezTo>
                    <a:pt x="1258895" y="969048"/>
                    <a:pt x="1317266" y="970591"/>
                    <a:pt x="1375575" y="973241"/>
                  </a:cubicBezTo>
                  <a:cubicBezTo>
                    <a:pt x="1364973" y="975891"/>
                    <a:pt x="1354277" y="978190"/>
                    <a:pt x="1343770" y="981192"/>
                  </a:cubicBezTo>
                  <a:cubicBezTo>
                    <a:pt x="1335711" y="983495"/>
                    <a:pt x="1328098" y="987326"/>
                    <a:pt x="1319916" y="989144"/>
                  </a:cubicBezTo>
                  <a:cubicBezTo>
                    <a:pt x="1304178" y="992641"/>
                    <a:pt x="1287946" y="993598"/>
                    <a:pt x="1272208" y="997095"/>
                  </a:cubicBezTo>
                  <a:cubicBezTo>
                    <a:pt x="1264026" y="998913"/>
                    <a:pt x="1256485" y="1003013"/>
                    <a:pt x="1248354" y="1005046"/>
                  </a:cubicBezTo>
                  <a:cubicBezTo>
                    <a:pt x="1235243" y="1008324"/>
                    <a:pt x="1221850" y="1010347"/>
                    <a:pt x="1208598" y="1012998"/>
                  </a:cubicBezTo>
                  <a:cubicBezTo>
                    <a:pt x="1135213" y="1049690"/>
                    <a:pt x="1167986" y="1039054"/>
                    <a:pt x="1113182" y="1052754"/>
                  </a:cubicBezTo>
                  <a:cubicBezTo>
                    <a:pt x="1102580" y="1058055"/>
                    <a:pt x="1091615" y="1062685"/>
                    <a:pt x="1081377" y="1068657"/>
                  </a:cubicBezTo>
                  <a:cubicBezTo>
                    <a:pt x="1059779" y="1081256"/>
                    <a:pt x="1038571" y="1094543"/>
                    <a:pt x="1017767" y="1108413"/>
                  </a:cubicBezTo>
                  <a:cubicBezTo>
                    <a:pt x="992913" y="1124983"/>
                    <a:pt x="982929" y="1132185"/>
                    <a:pt x="954156" y="1148170"/>
                  </a:cubicBezTo>
                  <a:cubicBezTo>
                    <a:pt x="943795" y="1153926"/>
                    <a:pt x="932953" y="1158771"/>
                    <a:pt x="922351" y="1164072"/>
                  </a:cubicBezTo>
                  <a:cubicBezTo>
                    <a:pt x="856858" y="1273227"/>
                    <a:pt x="935512" y="1149422"/>
                    <a:pt x="874643" y="1227683"/>
                  </a:cubicBezTo>
                  <a:cubicBezTo>
                    <a:pt x="862909" y="1242770"/>
                    <a:pt x="856353" y="1261876"/>
                    <a:pt x="842838" y="1275391"/>
                  </a:cubicBezTo>
                  <a:cubicBezTo>
                    <a:pt x="816942" y="1301287"/>
                    <a:pt x="811277" y="1302794"/>
                    <a:pt x="795130" y="1331050"/>
                  </a:cubicBezTo>
                  <a:cubicBezTo>
                    <a:pt x="776409" y="1363810"/>
                    <a:pt x="776358" y="1371462"/>
                    <a:pt x="763325" y="1410563"/>
                  </a:cubicBezTo>
                  <a:lnTo>
                    <a:pt x="755374" y="1434417"/>
                  </a:lnTo>
                  <a:cubicBezTo>
                    <a:pt x="758024" y="1460921"/>
                    <a:pt x="759558" y="1487561"/>
                    <a:pt x="763325" y="1513930"/>
                  </a:cubicBezTo>
                  <a:cubicBezTo>
                    <a:pt x="764870" y="1524748"/>
                    <a:pt x="771276" y="1534807"/>
                    <a:pt x="771276" y="1545735"/>
                  </a:cubicBezTo>
                  <a:cubicBezTo>
                    <a:pt x="771276" y="1567103"/>
                    <a:pt x="765975" y="1588142"/>
                    <a:pt x="763325" y="1609345"/>
                  </a:cubicBezTo>
                  <a:cubicBezTo>
                    <a:pt x="752723" y="1606695"/>
                    <a:pt x="741008" y="1606816"/>
                    <a:pt x="731520" y="1601394"/>
                  </a:cubicBezTo>
                  <a:cubicBezTo>
                    <a:pt x="697697" y="1582067"/>
                    <a:pt x="714368" y="1573991"/>
                    <a:pt x="691763" y="1545735"/>
                  </a:cubicBezTo>
                  <a:cubicBezTo>
                    <a:pt x="677714" y="1528174"/>
                    <a:pt x="664171" y="1508084"/>
                    <a:pt x="644055" y="1498027"/>
                  </a:cubicBezTo>
                  <a:cubicBezTo>
                    <a:pt x="633453" y="1492726"/>
                    <a:pt x="622414" y="1488223"/>
                    <a:pt x="612250" y="1482125"/>
                  </a:cubicBezTo>
                  <a:cubicBezTo>
                    <a:pt x="595861" y="1472292"/>
                    <a:pt x="580445" y="1460921"/>
                    <a:pt x="564542" y="1450319"/>
                  </a:cubicBezTo>
                  <a:cubicBezTo>
                    <a:pt x="556591" y="1445018"/>
                    <a:pt x="548333" y="1440151"/>
                    <a:pt x="540688" y="1434417"/>
                  </a:cubicBezTo>
                  <a:cubicBezTo>
                    <a:pt x="530086" y="1426466"/>
                    <a:pt x="519740" y="1418163"/>
                    <a:pt x="508883" y="1410563"/>
                  </a:cubicBezTo>
                  <a:cubicBezTo>
                    <a:pt x="493225" y="1399603"/>
                    <a:pt x="477078" y="1389360"/>
                    <a:pt x="461175" y="1378758"/>
                  </a:cubicBezTo>
                  <a:lnTo>
                    <a:pt x="437321" y="1362855"/>
                  </a:lnTo>
                  <a:cubicBezTo>
                    <a:pt x="429370" y="1357554"/>
                    <a:pt x="422738" y="1349270"/>
                    <a:pt x="413467" y="1346952"/>
                  </a:cubicBezTo>
                  <a:cubicBezTo>
                    <a:pt x="402865" y="1344302"/>
                    <a:pt x="392129" y="1342141"/>
                    <a:pt x="381662" y="1339001"/>
                  </a:cubicBezTo>
                  <a:cubicBezTo>
                    <a:pt x="365606" y="1334184"/>
                    <a:pt x="350548" y="1325469"/>
                    <a:pt x="333954" y="1323098"/>
                  </a:cubicBezTo>
                  <a:cubicBezTo>
                    <a:pt x="264916" y="1313236"/>
                    <a:pt x="296672" y="1318822"/>
                    <a:pt x="238539" y="1307196"/>
                  </a:cubicBezTo>
                  <a:cubicBezTo>
                    <a:pt x="204083" y="1309846"/>
                    <a:pt x="169463" y="1310861"/>
                    <a:pt x="135172" y="1315147"/>
                  </a:cubicBezTo>
                  <a:cubicBezTo>
                    <a:pt x="126855" y="1316187"/>
                    <a:pt x="119377" y="1320795"/>
                    <a:pt x="111318" y="1323098"/>
                  </a:cubicBezTo>
                  <a:cubicBezTo>
                    <a:pt x="100810" y="1326100"/>
                    <a:pt x="90115" y="1328399"/>
                    <a:pt x="79513" y="1331050"/>
                  </a:cubicBezTo>
                  <a:cubicBezTo>
                    <a:pt x="68911" y="1339001"/>
                    <a:pt x="57769" y="1346279"/>
                    <a:pt x="47707" y="1354904"/>
                  </a:cubicBezTo>
                  <a:cubicBezTo>
                    <a:pt x="-5863" y="1400821"/>
                    <a:pt x="52722" y="1359513"/>
                    <a:pt x="0" y="1394660"/>
                  </a:cubicBezTo>
                  <a:cubicBezTo>
                    <a:pt x="3053" y="1376340"/>
                    <a:pt x="6116" y="1342671"/>
                    <a:pt x="15902" y="1323098"/>
                  </a:cubicBezTo>
                  <a:cubicBezTo>
                    <a:pt x="20176" y="1314551"/>
                    <a:pt x="26504" y="1307196"/>
                    <a:pt x="31805" y="1299245"/>
                  </a:cubicBezTo>
                  <a:cubicBezTo>
                    <a:pt x="34956" y="1283491"/>
                    <a:pt x="42093" y="1244526"/>
                    <a:pt x="47707" y="1227683"/>
                  </a:cubicBezTo>
                  <a:cubicBezTo>
                    <a:pt x="52221" y="1214142"/>
                    <a:pt x="58309" y="1201178"/>
                    <a:pt x="63610" y="1187926"/>
                  </a:cubicBezTo>
                  <a:cubicBezTo>
                    <a:pt x="66260" y="1172023"/>
                    <a:pt x="69430" y="1156199"/>
                    <a:pt x="71561" y="1140218"/>
                  </a:cubicBezTo>
                  <a:cubicBezTo>
                    <a:pt x="80122" y="1076014"/>
                    <a:pt x="82291" y="1032540"/>
                    <a:pt x="87464" y="965290"/>
                  </a:cubicBezTo>
                  <a:cubicBezTo>
                    <a:pt x="84814" y="949387"/>
                    <a:pt x="82675" y="933391"/>
                    <a:pt x="79513" y="917582"/>
                  </a:cubicBezTo>
                  <a:cubicBezTo>
                    <a:pt x="77370" y="906866"/>
                    <a:pt x="72768" y="896638"/>
                    <a:pt x="71561" y="885777"/>
                  </a:cubicBezTo>
                  <a:cubicBezTo>
                    <a:pt x="70097" y="872606"/>
                    <a:pt x="71561" y="859272"/>
                    <a:pt x="71561" y="8460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05682" y="1038969"/>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1" name="Right Arrow 20"/>
          <p:cNvSpPr/>
          <p:nvPr/>
        </p:nvSpPr>
        <p:spPr>
          <a:xfrm>
            <a:off x="3885487" y="3464899"/>
            <a:ext cx="620973" cy="266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9681177">
            <a:off x="7438799" y="2769159"/>
            <a:ext cx="620973" cy="266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2544148">
            <a:off x="7458976" y="4045665"/>
            <a:ext cx="620973" cy="266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811572" y="3043967"/>
            <a:ext cx="977458" cy="1107996"/>
          </a:xfrm>
          <a:prstGeom prst="rect">
            <a:avLst/>
          </a:prstGeom>
        </p:spPr>
        <p:txBody>
          <a:bodyPr wrap="square">
            <a:spAutoFit/>
          </a:bodyPr>
          <a:lstStyle/>
          <a:p>
            <a:r>
              <a:rPr lang="en-US" sz="6600" b="1" dirty="0"/>
              <a:t>?</a:t>
            </a:r>
            <a:endParaRPr lang="en-US" sz="6600" dirty="0"/>
          </a:p>
        </p:txBody>
      </p:sp>
      <p:sp>
        <p:nvSpPr>
          <p:cNvPr id="3" name="TextBox 2"/>
          <p:cNvSpPr txBox="1"/>
          <p:nvPr/>
        </p:nvSpPr>
        <p:spPr>
          <a:xfrm>
            <a:off x="435006" y="6036816"/>
            <a:ext cx="4529445" cy="369332"/>
          </a:xfrm>
          <a:prstGeom prst="rect">
            <a:avLst/>
          </a:prstGeom>
          <a:noFill/>
        </p:spPr>
        <p:txBody>
          <a:bodyPr wrap="none" rtlCol="0">
            <a:spAutoFit/>
          </a:bodyPr>
          <a:lstStyle/>
          <a:p>
            <a:r>
              <a:rPr lang="en-US" dirty="0" smtClean="0"/>
              <a:t>Ellis, Tenenbaum and Solar-Lezama, NIPS 2015</a:t>
            </a:r>
            <a:endParaRPr lang="en-US" dirty="0"/>
          </a:p>
        </p:txBody>
      </p:sp>
    </p:spTree>
    <p:extLst>
      <p:ext uri="{BB962C8B-B14F-4D97-AF65-F5344CB8AC3E}">
        <p14:creationId xmlns:p14="http://schemas.microsoft.com/office/powerpoint/2010/main" val="38174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Concept Learning</a:t>
            </a:r>
            <a:endParaRPr lang="en-US" dirty="0"/>
          </a:p>
        </p:txBody>
      </p:sp>
      <p:sp>
        <p:nvSpPr>
          <p:cNvPr id="4" name="Freeform 3"/>
          <p:cNvSpPr/>
          <p:nvPr/>
        </p:nvSpPr>
        <p:spPr>
          <a:xfrm>
            <a:off x="1679740" y="2902226"/>
            <a:ext cx="1536774" cy="1391478"/>
          </a:xfrm>
          <a:custGeom>
            <a:avLst/>
            <a:gdLst>
              <a:gd name="connsiteX0" fmla="*/ 1073426 w 1536774"/>
              <a:gd name="connsiteY0" fmla="*/ 278296 h 1391478"/>
              <a:gd name="connsiteX1" fmla="*/ 922351 w 1536774"/>
              <a:gd name="connsiteY1" fmla="*/ 206734 h 1391478"/>
              <a:gd name="connsiteX2" fmla="*/ 914400 w 1536774"/>
              <a:gd name="connsiteY2" fmla="*/ 182880 h 1391478"/>
              <a:gd name="connsiteX3" fmla="*/ 898497 w 1536774"/>
              <a:gd name="connsiteY3" fmla="*/ 159026 h 1391478"/>
              <a:gd name="connsiteX4" fmla="*/ 890546 w 1536774"/>
              <a:gd name="connsiteY4" fmla="*/ 135172 h 1391478"/>
              <a:gd name="connsiteX5" fmla="*/ 834887 w 1536774"/>
              <a:gd name="connsiteY5" fmla="*/ 87464 h 1391478"/>
              <a:gd name="connsiteX6" fmla="*/ 787179 w 1536774"/>
              <a:gd name="connsiteY6" fmla="*/ 39757 h 1391478"/>
              <a:gd name="connsiteX7" fmla="*/ 763325 w 1536774"/>
              <a:gd name="connsiteY7" fmla="*/ 15903 h 1391478"/>
              <a:gd name="connsiteX8" fmla="*/ 715617 w 1536774"/>
              <a:gd name="connsiteY8" fmla="*/ 0 h 1391478"/>
              <a:gd name="connsiteX9" fmla="*/ 652007 w 1536774"/>
              <a:gd name="connsiteY9" fmla="*/ 15903 h 1391478"/>
              <a:gd name="connsiteX10" fmla="*/ 620202 w 1536774"/>
              <a:gd name="connsiteY10" fmla="*/ 23854 h 1391478"/>
              <a:gd name="connsiteX11" fmla="*/ 596348 w 1536774"/>
              <a:gd name="connsiteY11" fmla="*/ 31805 h 1391478"/>
              <a:gd name="connsiteX12" fmla="*/ 564543 w 1536774"/>
              <a:gd name="connsiteY12" fmla="*/ 39757 h 1391478"/>
              <a:gd name="connsiteX13" fmla="*/ 492981 w 1536774"/>
              <a:gd name="connsiteY13" fmla="*/ 79513 h 1391478"/>
              <a:gd name="connsiteX14" fmla="*/ 437322 w 1536774"/>
              <a:gd name="connsiteY14" fmla="*/ 151075 h 1391478"/>
              <a:gd name="connsiteX15" fmla="*/ 397565 w 1536774"/>
              <a:gd name="connsiteY15" fmla="*/ 198783 h 1391478"/>
              <a:gd name="connsiteX16" fmla="*/ 389614 w 1536774"/>
              <a:gd name="connsiteY16" fmla="*/ 222637 h 1391478"/>
              <a:gd name="connsiteX17" fmla="*/ 373711 w 1536774"/>
              <a:gd name="connsiteY17" fmla="*/ 246490 h 1391478"/>
              <a:gd name="connsiteX18" fmla="*/ 381663 w 1536774"/>
              <a:gd name="connsiteY18" fmla="*/ 318052 h 1391478"/>
              <a:gd name="connsiteX19" fmla="*/ 397565 w 1536774"/>
              <a:gd name="connsiteY19" fmla="*/ 365760 h 1391478"/>
              <a:gd name="connsiteX20" fmla="*/ 429371 w 1536774"/>
              <a:gd name="connsiteY20" fmla="*/ 413468 h 1391478"/>
              <a:gd name="connsiteX21" fmla="*/ 437322 w 1536774"/>
              <a:gd name="connsiteY21" fmla="*/ 437322 h 1391478"/>
              <a:gd name="connsiteX22" fmla="*/ 429371 w 1536774"/>
              <a:gd name="connsiteY22" fmla="*/ 469127 h 1391478"/>
              <a:gd name="connsiteX23" fmla="*/ 405517 w 1536774"/>
              <a:gd name="connsiteY23" fmla="*/ 516835 h 1391478"/>
              <a:gd name="connsiteX24" fmla="*/ 381663 w 1536774"/>
              <a:gd name="connsiteY24" fmla="*/ 524786 h 1391478"/>
              <a:gd name="connsiteX25" fmla="*/ 357809 w 1536774"/>
              <a:gd name="connsiteY25" fmla="*/ 540689 h 1391478"/>
              <a:gd name="connsiteX26" fmla="*/ 230588 w 1536774"/>
              <a:gd name="connsiteY26" fmla="*/ 516835 h 1391478"/>
              <a:gd name="connsiteX27" fmla="*/ 214685 w 1536774"/>
              <a:gd name="connsiteY27" fmla="*/ 492981 h 1391478"/>
              <a:gd name="connsiteX28" fmla="*/ 159026 w 1536774"/>
              <a:gd name="connsiteY28" fmla="*/ 469127 h 1391478"/>
              <a:gd name="connsiteX29" fmla="*/ 103367 w 1536774"/>
              <a:gd name="connsiteY29" fmla="*/ 485030 h 1391478"/>
              <a:gd name="connsiteX30" fmla="*/ 31805 w 1536774"/>
              <a:gd name="connsiteY30" fmla="*/ 540689 h 1391478"/>
              <a:gd name="connsiteX31" fmla="*/ 23854 w 1536774"/>
              <a:gd name="connsiteY31" fmla="*/ 564543 h 1391478"/>
              <a:gd name="connsiteX32" fmla="*/ 7951 w 1536774"/>
              <a:gd name="connsiteY32" fmla="*/ 596348 h 1391478"/>
              <a:gd name="connsiteX33" fmla="*/ 0 w 1536774"/>
              <a:gd name="connsiteY33" fmla="*/ 628153 h 1391478"/>
              <a:gd name="connsiteX34" fmla="*/ 23854 w 1536774"/>
              <a:gd name="connsiteY34" fmla="*/ 787179 h 1391478"/>
              <a:gd name="connsiteX35" fmla="*/ 39757 w 1536774"/>
              <a:gd name="connsiteY35" fmla="*/ 842838 h 1391478"/>
              <a:gd name="connsiteX36" fmla="*/ 103367 w 1536774"/>
              <a:gd name="connsiteY36" fmla="*/ 922351 h 1391478"/>
              <a:gd name="connsiteX37" fmla="*/ 119270 w 1536774"/>
              <a:gd name="connsiteY37" fmla="*/ 946205 h 1391478"/>
              <a:gd name="connsiteX38" fmla="*/ 143124 w 1536774"/>
              <a:gd name="connsiteY38" fmla="*/ 970059 h 1391478"/>
              <a:gd name="connsiteX39" fmla="*/ 166977 w 1536774"/>
              <a:gd name="connsiteY39" fmla="*/ 1001864 h 1391478"/>
              <a:gd name="connsiteX40" fmla="*/ 182880 w 1536774"/>
              <a:gd name="connsiteY40" fmla="*/ 1025718 h 1391478"/>
              <a:gd name="connsiteX41" fmla="*/ 254442 w 1536774"/>
              <a:gd name="connsiteY41" fmla="*/ 1065475 h 1391478"/>
              <a:gd name="connsiteX42" fmla="*/ 302150 w 1536774"/>
              <a:gd name="connsiteY42" fmla="*/ 1089329 h 1391478"/>
              <a:gd name="connsiteX43" fmla="*/ 556591 w 1536774"/>
              <a:gd name="connsiteY43" fmla="*/ 1097280 h 1391478"/>
              <a:gd name="connsiteX44" fmla="*/ 620202 w 1536774"/>
              <a:gd name="connsiteY44" fmla="*/ 1105231 h 1391478"/>
              <a:gd name="connsiteX45" fmla="*/ 683812 w 1536774"/>
              <a:gd name="connsiteY45" fmla="*/ 1121134 h 1391478"/>
              <a:gd name="connsiteX46" fmla="*/ 755374 w 1536774"/>
              <a:gd name="connsiteY46" fmla="*/ 1184744 h 1391478"/>
              <a:gd name="connsiteX47" fmla="*/ 771277 w 1536774"/>
              <a:gd name="connsiteY47" fmla="*/ 1216550 h 1391478"/>
              <a:gd name="connsiteX48" fmla="*/ 787179 w 1536774"/>
              <a:gd name="connsiteY48" fmla="*/ 1240404 h 1391478"/>
              <a:gd name="connsiteX49" fmla="*/ 803082 w 1536774"/>
              <a:gd name="connsiteY49" fmla="*/ 1296063 h 1391478"/>
              <a:gd name="connsiteX50" fmla="*/ 818984 w 1536774"/>
              <a:gd name="connsiteY50" fmla="*/ 1319917 h 1391478"/>
              <a:gd name="connsiteX51" fmla="*/ 826936 w 1536774"/>
              <a:gd name="connsiteY51" fmla="*/ 1343770 h 1391478"/>
              <a:gd name="connsiteX52" fmla="*/ 842838 w 1536774"/>
              <a:gd name="connsiteY52" fmla="*/ 1367624 h 1391478"/>
              <a:gd name="connsiteX53" fmla="*/ 890546 w 1536774"/>
              <a:gd name="connsiteY53" fmla="*/ 1391478 h 1391478"/>
              <a:gd name="connsiteX54" fmla="*/ 970059 w 1536774"/>
              <a:gd name="connsiteY54" fmla="*/ 1383527 h 1391478"/>
              <a:gd name="connsiteX55" fmla="*/ 1001864 w 1536774"/>
              <a:gd name="connsiteY55" fmla="*/ 1375576 h 1391478"/>
              <a:gd name="connsiteX56" fmla="*/ 1057524 w 1536774"/>
              <a:gd name="connsiteY56" fmla="*/ 1319917 h 1391478"/>
              <a:gd name="connsiteX57" fmla="*/ 1081377 w 1536774"/>
              <a:gd name="connsiteY57" fmla="*/ 1288111 h 1391478"/>
              <a:gd name="connsiteX58" fmla="*/ 1097280 w 1536774"/>
              <a:gd name="connsiteY58" fmla="*/ 1264257 h 1391478"/>
              <a:gd name="connsiteX59" fmla="*/ 1121134 w 1536774"/>
              <a:gd name="connsiteY59" fmla="*/ 1232452 h 1391478"/>
              <a:gd name="connsiteX60" fmla="*/ 1144988 w 1536774"/>
              <a:gd name="connsiteY60" fmla="*/ 1216550 h 1391478"/>
              <a:gd name="connsiteX61" fmla="*/ 1168842 w 1536774"/>
              <a:gd name="connsiteY61" fmla="*/ 1184744 h 1391478"/>
              <a:gd name="connsiteX62" fmla="*/ 1184744 w 1536774"/>
              <a:gd name="connsiteY62" fmla="*/ 1160890 h 1391478"/>
              <a:gd name="connsiteX63" fmla="*/ 1208598 w 1536774"/>
              <a:gd name="connsiteY63" fmla="*/ 1137037 h 1391478"/>
              <a:gd name="connsiteX64" fmla="*/ 1240404 w 1536774"/>
              <a:gd name="connsiteY64" fmla="*/ 1081377 h 1391478"/>
              <a:gd name="connsiteX65" fmla="*/ 1248355 w 1536774"/>
              <a:gd name="connsiteY65" fmla="*/ 1057524 h 1391478"/>
              <a:gd name="connsiteX66" fmla="*/ 1264257 w 1536774"/>
              <a:gd name="connsiteY66" fmla="*/ 1025718 h 1391478"/>
              <a:gd name="connsiteX67" fmla="*/ 1272209 w 1536774"/>
              <a:gd name="connsiteY67" fmla="*/ 1001864 h 1391478"/>
              <a:gd name="connsiteX68" fmla="*/ 1296063 w 1536774"/>
              <a:gd name="connsiteY68" fmla="*/ 993913 h 1391478"/>
              <a:gd name="connsiteX69" fmla="*/ 1343771 w 1536774"/>
              <a:gd name="connsiteY69" fmla="*/ 954157 h 1391478"/>
              <a:gd name="connsiteX70" fmla="*/ 1375576 w 1536774"/>
              <a:gd name="connsiteY70" fmla="*/ 930303 h 1391478"/>
              <a:gd name="connsiteX71" fmla="*/ 1415332 w 1536774"/>
              <a:gd name="connsiteY71" fmla="*/ 914400 h 1391478"/>
              <a:gd name="connsiteX72" fmla="*/ 1494845 w 1536774"/>
              <a:gd name="connsiteY72" fmla="*/ 890546 h 1391478"/>
              <a:gd name="connsiteX73" fmla="*/ 1518699 w 1536774"/>
              <a:gd name="connsiteY73" fmla="*/ 874644 h 1391478"/>
              <a:gd name="connsiteX74" fmla="*/ 1526651 w 1536774"/>
              <a:gd name="connsiteY74" fmla="*/ 771277 h 1391478"/>
              <a:gd name="connsiteX75" fmla="*/ 1510748 w 1536774"/>
              <a:gd name="connsiteY75" fmla="*/ 620202 h 1391478"/>
              <a:gd name="connsiteX76" fmla="*/ 1494845 w 1536774"/>
              <a:gd name="connsiteY76" fmla="*/ 564543 h 1391478"/>
              <a:gd name="connsiteX77" fmla="*/ 1423284 w 1536774"/>
              <a:gd name="connsiteY77" fmla="*/ 485030 h 1391478"/>
              <a:gd name="connsiteX78" fmla="*/ 1399430 w 1536774"/>
              <a:gd name="connsiteY78" fmla="*/ 477078 h 1391478"/>
              <a:gd name="connsiteX79" fmla="*/ 1327868 w 1536774"/>
              <a:gd name="connsiteY79" fmla="*/ 437322 h 1391478"/>
              <a:gd name="connsiteX80" fmla="*/ 1280160 w 1536774"/>
              <a:gd name="connsiteY80" fmla="*/ 405517 h 1391478"/>
              <a:gd name="connsiteX81" fmla="*/ 1232452 w 1536774"/>
              <a:gd name="connsiteY81" fmla="*/ 373711 h 1391478"/>
              <a:gd name="connsiteX82" fmla="*/ 1152939 w 1536774"/>
              <a:gd name="connsiteY82" fmla="*/ 373711 h 1391478"/>
              <a:gd name="connsiteX83" fmla="*/ 1137037 w 1536774"/>
              <a:gd name="connsiteY83" fmla="*/ 326004 h 1391478"/>
              <a:gd name="connsiteX84" fmla="*/ 1121134 w 1536774"/>
              <a:gd name="connsiteY84" fmla="*/ 302150 h 1391478"/>
              <a:gd name="connsiteX85" fmla="*/ 1073426 w 1536774"/>
              <a:gd name="connsiteY85" fmla="*/ 278296 h 1391478"/>
              <a:gd name="connsiteX86" fmla="*/ 1049572 w 1536774"/>
              <a:gd name="connsiteY86" fmla="*/ 286247 h 1391478"/>
              <a:gd name="connsiteX87" fmla="*/ 1017767 w 1536774"/>
              <a:gd name="connsiteY87" fmla="*/ 294198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536774" h="1391478">
                <a:moveTo>
                  <a:pt x="1073426" y="278296"/>
                </a:moveTo>
                <a:cubicBezTo>
                  <a:pt x="1035706" y="264151"/>
                  <a:pt x="953395" y="253300"/>
                  <a:pt x="922351" y="206734"/>
                </a:cubicBezTo>
                <a:cubicBezTo>
                  <a:pt x="917702" y="199760"/>
                  <a:pt x="918148" y="190377"/>
                  <a:pt x="914400" y="182880"/>
                </a:cubicBezTo>
                <a:cubicBezTo>
                  <a:pt x="910126" y="174333"/>
                  <a:pt x="903798" y="166977"/>
                  <a:pt x="898497" y="159026"/>
                </a:cubicBezTo>
                <a:cubicBezTo>
                  <a:pt x="895847" y="151075"/>
                  <a:pt x="895418" y="141992"/>
                  <a:pt x="890546" y="135172"/>
                </a:cubicBezTo>
                <a:cubicBezTo>
                  <a:pt x="857385" y="88747"/>
                  <a:pt x="867773" y="116696"/>
                  <a:pt x="834887" y="87464"/>
                </a:cubicBezTo>
                <a:cubicBezTo>
                  <a:pt x="818078" y="72523"/>
                  <a:pt x="803082" y="55659"/>
                  <a:pt x="787179" y="39757"/>
                </a:cubicBezTo>
                <a:cubicBezTo>
                  <a:pt x="779228" y="31806"/>
                  <a:pt x="773993" y="19459"/>
                  <a:pt x="763325" y="15903"/>
                </a:cubicBezTo>
                <a:lnTo>
                  <a:pt x="715617" y="0"/>
                </a:lnTo>
                <a:lnTo>
                  <a:pt x="652007" y="15903"/>
                </a:lnTo>
                <a:cubicBezTo>
                  <a:pt x="641405" y="18553"/>
                  <a:pt x="630569" y="20398"/>
                  <a:pt x="620202" y="23854"/>
                </a:cubicBezTo>
                <a:cubicBezTo>
                  <a:pt x="612251" y="26504"/>
                  <a:pt x="604407" y="29502"/>
                  <a:pt x="596348" y="31805"/>
                </a:cubicBezTo>
                <a:cubicBezTo>
                  <a:pt x="585840" y="34807"/>
                  <a:pt x="574775" y="35920"/>
                  <a:pt x="564543" y="39757"/>
                </a:cubicBezTo>
                <a:cubicBezTo>
                  <a:pt x="549434" y="45423"/>
                  <a:pt x="503108" y="71917"/>
                  <a:pt x="492981" y="79513"/>
                </a:cubicBezTo>
                <a:cubicBezTo>
                  <a:pt x="448214" y="113089"/>
                  <a:pt x="487940" y="100457"/>
                  <a:pt x="437322" y="151075"/>
                </a:cubicBezTo>
                <a:cubicBezTo>
                  <a:pt x="406711" y="181686"/>
                  <a:pt x="419706" y="165573"/>
                  <a:pt x="397565" y="198783"/>
                </a:cubicBezTo>
                <a:cubicBezTo>
                  <a:pt x="394915" y="206734"/>
                  <a:pt x="393362" y="215140"/>
                  <a:pt x="389614" y="222637"/>
                </a:cubicBezTo>
                <a:cubicBezTo>
                  <a:pt x="385340" y="231184"/>
                  <a:pt x="374505" y="236967"/>
                  <a:pt x="373711" y="246490"/>
                </a:cubicBezTo>
                <a:cubicBezTo>
                  <a:pt x="371718" y="270408"/>
                  <a:pt x="376956" y="294517"/>
                  <a:pt x="381663" y="318052"/>
                </a:cubicBezTo>
                <a:cubicBezTo>
                  <a:pt x="384950" y="334489"/>
                  <a:pt x="388267" y="351813"/>
                  <a:pt x="397565" y="365760"/>
                </a:cubicBezTo>
                <a:lnTo>
                  <a:pt x="429371" y="413468"/>
                </a:lnTo>
                <a:cubicBezTo>
                  <a:pt x="432021" y="421419"/>
                  <a:pt x="437322" y="428941"/>
                  <a:pt x="437322" y="437322"/>
                </a:cubicBezTo>
                <a:cubicBezTo>
                  <a:pt x="437322" y="448250"/>
                  <a:pt x="432373" y="458620"/>
                  <a:pt x="429371" y="469127"/>
                </a:cubicBezTo>
                <a:cubicBezTo>
                  <a:pt x="425103" y="484063"/>
                  <a:pt x="418422" y="506511"/>
                  <a:pt x="405517" y="516835"/>
                </a:cubicBezTo>
                <a:cubicBezTo>
                  <a:pt x="398972" y="522071"/>
                  <a:pt x="389614" y="522136"/>
                  <a:pt x="381663" y="524786"/>
                </a:cubicBezTo>
                <a:cubicBezTo>
                  <a:pt x="373712" y="530087"/>
                  <a:pt x="367347" y="540093"/>
                  <a:pt x="357809" y="540689"/>
                </a:cubicBezTo>
                <a:cubicBezTo>
                  <a:pt x="266502" y="546395"/>
                  <a:pt x="277226" y="547926"/>
                  <a:pt x="230588" y="516835"/>
                </a:cubicBezTo>
                <a:cubicBezTo>
                  <a:pt x="225287" y="508884"/>
                  <a:pt x="222026" y="499099"/>
                  <a:pt x="214685" y="492981"/>
                </a:cubicBezTo>
                <a:cubicBezTo>
                  <a:pt x="201583" y="482062"/>
                  <a:pt x="175599" y="474651"/>
                  <a:pt x="159026" y="469127"/>
                </a:cubicBezTo>
                <a:cubicBezTo>
                  <a:pt x="151534" y="471000"/>
                  <a:pt x="112704" y="479843"/>
                  <a:pt x="103367" y="485030"/>
                </a:cubicBezTo>
                <a:cubicBezTo>
                  <a:pt x="60567" y="508808"/>
                  <a:pt x="60781" y="511713"/>
                  <a:pt x="31805" y="540689"/>
                </a:cubicBezTo>
                <a:cubicBezTo>
                  <a:pt x="29155" y="548640"/>
                  <a:pt x="27156" y="556839"/>
                  <a:pt x="23854" y="564543"/>
                </a:cubicBezTo>
                <a:cubicBezTo>
                  <a:pt x="19185" y="575438"/>
                  <a:pt x="12113" y="585250"/>
                  <a:pt x="7951" y="596348"/>
                </a:cubicBezTo>
                <a:cubicBezTo>
                  <a:pt x="4114" y="606580"/>
                  <a:pt x="2650" y="617551"/>
                  <a:pt x="0" y="628153"/>
                </a:cubicBezTo>
                <a:cubicBezTo>
                  <a:pt x="15286" y="842166"/>
                  <a:pt x="-6580" y="665438"/>
                  <a:pt x="23854" y="787179"/>
                </a:cubicBezTo>
                <a:cubicBezTo>
                  <a:pt x="25727" y="794671"/>
                  <a:pt x="34570" y="833501"/>
                  <a:pt x="39757" y="842838"/>
                </a:cubicBezTo>
                <a:cubicBezTo>
                  <a:pt x="76078" y="908215"/>
                  <a:pt x="61029" y="872957"/>
                  <a:pt x="103367" y="922351"/>
                </a:cubicBezTo>
                <a:cubicBezTo>
                  <a:pt x="109586" y="929607"/>
                  <a:pt x="113152" y="938864"/>
                  <a:pt x="119270" y="946205"/>
                </a:cubicBezTo>
                <a:cubicBezTo>
                  <a:pt x="126469" y="954844"/>
                  <a:pt x="135806" y="961521"/>
                  <a:pt x="143124" y="970059"/>
                </a:cubicBezTo>
                <a:cubicBezTo>
                  <a:pt x="151748" y="980121"/>
                  <a:pt x="159275" y="991080"/>
                  <a:pt x="166977" y="1001864"/>
                </a:cubicBezTo>
                <a:cubicBezTo>
                  <a:pt x="172531" y="1009640"/>
                  <a:pt x="175688" y="1019425"/>
                  <a:pt x="182880" y="1025718"/>
                </a:cubicBezTo>
                <a:cubicBezTo>
                  <a:pt x="249734" y="1084216"/>
                  <a:pt x="207118" y="1041814"/>
                  <a:pt x="254442" y="1065475"/>
                </a:cubicBezTo>
                <a:cubicBezTo>
                  <a:pt x="273461" y="1074984"/>
                  <a:pt x="279588" y="1088040"/>
                  <a:pt x="302150" y="1089329"/>
                </a:cubicBezTo>
                <a:cubicBezTo>
                  <a:pt x="386867" y="1094170"/>
                  <a:pt x="471777" y="1094630"/>
                  <a:pt x="556591" y="1097280"/>
                </a:cubicBezTo>
                <a:cubicBezTo>
                  <a:pt x="577795" y="1099930"/>
                  <a:pt x="599199" y="1101293"/>
                  <a:pt x="620202" y="1105231"/>
                </a:cubicBezTo>
                <a:cubicBezTo>
                  <a:pt x="641684" y="1109259"/>
                  <a:pt x="683812" y="1121134"/>
                  <a:pt x="683812" y="1121134"/>
                </a:cubicBezTo>
                <a:cubicBezTo>
                  <a:pt x="709020" y="1137940"/>
                  <a:pt x="741759" y="1157514"/>
                  <a:pt x="755374" y="1184744"/>
                </a:cubicBezTo>
                <a:cubicBezTo>
                  <a:pt x="760675" y="1195346"/>
                  <a:pt x="765396" y="1206258"/>
                  <a:pt x="771277" y="1216550"/>
                </a:cubicBezTo>
                <a:cubicBezTo>
                  <a:pt x="776018" y="1224847"/>
                  <a:pt x="782905" y="1231857"/>
                  <a:pt x="787179" y="1240404"/>
                </a:cubicBezTo>
                <a:cubicBezTo>
                  <a:pt x="802659" y="1271362"/>
                  <a:pt x="787790" y="1260379"/>
                  <a:pt x="803082" y="1296063"/>
                </a:cubicBezTo>
                <a:cubicBezTo>
                  <a:pt x="806846" y="1304847"/>
                  <a:pt x="814710" y="1311370"/>
                  <a:pt x="818984" y="1319917"/>
                </a:cubicBezTo>
                <a:cubicBezTo>
                  <a:pt x="822732" y="1327413"/>
                  <a:pt x="823188" y="1336274"/>
                  <a:pt x="826936" y="1343770"/>
                </a:cubicBezTo>
                <a:cubicBezTo>
                  <a:pt x="831210" y="1352317"/>
                  <a:pt x="836081" y="1360867"/>
                  <a:pt x="842838" y="1367624"/>
                </a:cubicBezTo>
                <a:cubicBezTo>
                  <a:pt x="858252" y="1383039"/>
                  <a:pt x="871144" y="1385011"/>
                  <a:pt x="890546" y="1391478"/>
                </a:cubicBezTo>
                <a:cubicBezTo>
                  <a:pt x="917050" y="1388828"/>
                  <a:pt x="943690" y="1387294"/>
                  <a:pt x="970059" y="1383527"/>
                </a:cubicBezTo>
                <a:cubicBezTo>
                  <a:pt x="980877" y="1381982"/>
                  <a:pt x="992311" y="1380883"/>
                  <a:pt x="1001864" y="1375576"/>
                </a:cubicBezTo>
                <a:cubicBezTo>
                  <a:pt x="1040733" y="1353982"/>
                  <a:pt x="1036908" y="1348779"/>
                  <a:pt x="1057524" y="1319917"/>
                </a:cubicBezTo>
                <a:cubicBezTo>
                  <a:pt x="1065227" y="1309133"/>
                  <a:pt x="1073674" y="1298895"/>
                  <a:pt x="1081377" y="1288111"/>
                </a:cubicBezTo>
                <a:cubicBezTo>
                  <a:pt x="1086931" y="1280335"/>
                  <a:pt x="1091725" y="1272033"/>
                  <a:pt x="1097280" y="1264257"/>
                </a:cubicBezTo>
                <a:cubicBezTo>
                  <a:pt x="1104983" y="1253473"/>
                  <a:pt x="1111763" y="1241823"/>
                  <a:pt x="1121134" y="1232452"/>
                </a:cubicBezTo>
                <a:cubicBezTo>
                  <a:pt x="1127891" y="1225695"/>
                  <a:pt x="1137037" y="1221851"/>
                  <a:pt x="1144988" y="1216550"/>
                </a:cubicBezTo>
                <a:cubicBezTo>
                  <a:pt x="1152939" y="1205948"/>
                  <a:pt x="1161139" y="1195528"/>
                  <a:pt x="1168842" y="1184744"/>
                </a:cubicBezTo>
                <a:cubicBezTo>
                  <a:pt x="1174396" y="1176968"/>
                  <a:pt x="1178626" y="1168231"/>
                  <a:pt x="1184744" y="1160890"/>
                </a:cubicBezTo>
                <a:cubicBezTo>
                  <a:pt x="1191943" y="1152252"/>
                  <a:pt x="1201399" y="1145675"/>
                  <a:pt x="1208598" y="1137037"/>
                </a:cubicBezTo>
                <a:cubicBezTo>
                  <a:pt x="1220342" y="1122945"/>
                  <a:pt x="1233541" y="1097389"/>
                  <a:pt x="1240404" y="1081377"/>
                </a:cubicBezTo>
                <a:cubicBezTo>
                  <a:pt x="1243705" y="1073674"/>
                  <a:pt x="1245054" y="1065227"/>
                  <a:pt x="1248355" y="1057524"/>
                </a:cubicBezTo>
                <a:cubicBezTo>
                  <a:pt x="1253024" y="1046629"/>
                  <a:pt x="1259588" y="1036613"/>
                  <a:pt x="1264257" y="1025718"/>
                </a:cubicBezTo>
                <a:cubicBezTo>
                  <a:pt x="1267559" y="1018014"/>
                  <a:pt x="1266282" y="1007791"/>
                  <a:pt x="1272209" y="1001864"/>
                </a:cubicBezTo>
                <a:cubicBezTo>
                  <a:pt x="1278136" y="995938"/>
                  <a:pt x="1288112" y="996563"/>
                  <a:pt x="1296063" y="993913"/>
                </a:cubicBezTo>
                <a:cubicBezTo>
                  <a:pt x="1333190" y="956786"/>
                  <a:pt x="1305023" y="981834"/>
                  <a:pt x="1343771" y="954157"/>
                </a:cubicBezTo>
                <a:cubicBezTo>
                  <a:pt x="1354555" y="946454"/>
                  <a:pt x="1363992" y="936739"/>
                  <a:pt x="1375576" y="930303"/>
                </a:cubicBezTo>
                <a:cubicBezTo>
                  <a:pt x="1388053" y="923371"/>
                  <a:pt x="1401918" y="919278"/>
                  <a:pt x="1415332" y="914400"/>
                </a:cubicBezTo>
                <a:cubicBezTo>
                  <a:pt x="1457921" y="898913"/>
                  <a:pt x="1456873" y="900039"/>
                  <a:pt x="1494845" y="890546"/>
                </a:cubicBezTo>
                <a:cubicBezTo>
                  <a:pt x="1502796" y="885245"/>
                  <a:pt x="1511942" y="881401"/>
                  <a:pt x="1518699" y="874644"/>
                </a:cubicBezTo>
                <a:cubicBezTo>
                  <a:pt x="1550988" y="842356"/>
                  <a:pt x="1531065" y="822032"/>
                  <a:pt x="1526651" y="771277"/>
                </a:cubicBezTo>
                <a:cubicBezTo>
                  <a:pt x="1519839" y="692941"/>
                  <a:pt x="1523271" y="682821"/>
                  <a:pt x="1510748" y="620202"/>
                </a:cubicBezTo>
                <a:cubicBezTo>
                  <a:pt x="1509049" y="611704"/>
                  <a:pt x="1499899" y="574651"/>
                  <a:pt x="1494845" y="564543"/>
                </a:cubicBezTo>
                <a:cubicBezTo>
                  <a:pt x="1482618" y="540089"/>
                  <a:pt x="1435651" y="489153"/>
                  <a:pt x="1423284" y="485030"/>
                </a:cubicBezTo>
                <a:cubicBezTo>
                  <a:pt x="1415333" y="482379"/>
                  <a:pt x="1406757" y="481148"/>
                  <a:pt x="1399430" y="477078"/>
                </a:cubicBezTo>
                <a:cubicBezTo>
                  <a:pt x="1317412" y="431512"/>
                  <a:pt x="1381841" y="455312"/>
                  <a:pt x="1327868" y="437322"/>
                </a:cubicBezTo>
                <a:cubicBezTo>
                  <a:pt x="1311965" y="426720"/>
                  <a:pt x="1293675" y="419032"/>
                  <a:pt x="1280160" y="405517"/>
                </a:cubicBezTo>
                <a:cubicBezTo>
                  <a:pt x="1250379" y="375736"/>
                  <a:pt x="1266974" y="385219"/>
                  <a:pt x="1232452" y="373711"/>
                </a:cubicBezTo>
                <a:cubicBezTo>
                  <a:pt x="1222086" y="375439"/>
                  <a:pt x="1167767" y="391010"/>
                  <a:pt x="1152939" y="373711"/>
                </a:cubicBezTo>
                <a:cubicBezTo>
                  <a:pt x="1142030" y="360984"/>
                  <a:pt x="1146335" y="339951"/>
                  <a:pt x="1137037" y="326004"/>
                </a:cubicBezTo>
                <a:cubicBezTo>
                  <a:pt x="1131736" y="318053"/>
                  <a:pt x="1127891" y="308907"/>
                  <a:pt x="1121134" y="302150"/>
                </a:cubicBezTo>
                <a:cubicBezTo>
                  <a:pt x="1105719" y="286735"/>
                  <a:pt x="1092828" y="284763"/>
                  <a:pt x="1073426" y="278296"/>
                </a:cubicBezTo>
                <a:cubicBezTo>
                  <a:pt x="1065475" y="280946"/>
                  <a:pt x="1056546" y="281598"/>
                  <a:pt x="1049572" y="286247"/>
                </a:cubicBezTo>
                <a:cubicBezTo>
                  <a:pt x="1018022" y="307280"/>
                  <a:pt x="1032594" y="323854"/>
                  <a:pt x="1017767" y="294198"/>
                </a:cubicBez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144229" y="3363402"/>
            <a:ext cx="607796" cy="621526"/>
          </a:xfrm>
          <a:custGeom>
            <a:avLst/>
            <a:gdLst>
              <a:gd name="connsiteX0" fmla="*/ 1073426 w 1536774"/>
              <a:gd name="connsiteY0" fmla="*/ 278296 h 1391478"/>
              <a:gd name="connsiteX1" fmla="*/ 922351 w 1536774"/>
              <a:gd name="connsiteY1" fmla="*/ 206734 h 1391478"/>
              <a:gd name="connsiteX2" fmla="*/ 914400 w 1536774"/>
              <a:gd name="connsiteY2" fmla="*/ 182880 h 1391478"/>
              <a:gd name="connsiteX3" fmla="*/ 898497 w 1536774"/>
              <a:gd name="connsiteY3" fmla="*/ 159026 h 1391478"/>
              <a:gd name="connsiteX4" fmla="*/ 890546 w 1536774"/>
              <a:gd name="connsiteY4" fmla="*/ 135172 h 1391478"/>
              <a:gd name="connsiteX5" fmla="*/ 834887 w 1536774"/>
              <a:gd name="connsiteY5" fmla="*/ 87464 h 1391478"/>
              <a:gd name="connsiteX6" fmla="*/ 787179 w 1536774"/>
              <a:gd name="connsiteY6" fmla="*/ 39757 h 1391478"/>
              <a:gd name="connsiteX7" fmla="*/ 763325 w 1536774"/>
              <a:gd name="connsiteY7" fmla="*/ 15903 h 1391478"/>
              <a:gd name="connsiteX8" fmla="*/ 715617 w 1536774"/>
              <a:gd name="connsiteY8" fmla="*/ 0 h 1391478"/>
              <a:gd name="connsiteX9" fmla="*/ 652007 w 1536774"/>
              <a:gd name="connsiteY9" fmla="*/ 15903 h 1391478"/>
              <a:gd name="connsiteX10" fmla="*/ 620202 w 1536774"/>
              <a:gd name="connsiteY10" fmla="*/ 23854 h 1391478"/>
              <a:gd name="connsiteX11" fmla="*/ 596348 w 1536774"/>
              <a:gd name="connsiteY11" fmla="*/ 31805 h 1391478"/>
              <a:gd name="connsiteX12" fmla="*/ 564543 w 1536774"/>
              <a:gd name="connsiteY12" fmla="*/ 39757 h 1391478"/>
              <a:gd name="connsiteX13" fmla="*/ 492981 w 1536774"/>
              <a:gd name="connsiteY13" fmla="*/ 79513 h 1391478"/>
              <a:gd name="connsiteX14" fmla="*/ 437322 w 1536774"/>
              <a:gd name="connsiteY14" fmla="*/ 151075 h 1391478"/>
              <a:gd name="connsiteX15" fmla="*/ 397565 w 1536774"/>
              <a:gd name="connsiteY15" fmla="*/ 198783 h 1391478"/>
              <a:gd name="connsiteX16" fmla="*/ 389614 w 1536774"/>
              <a:gd name="connsiteY16" fmla="*/ 222637 h 1391478"/>
              <a:gd name="connsiteX17" fmla="*/ 373711 w 1536774"/>
              <a:gd name="connsiteY17" fmla="*/ 246490 h 1391478"/>
              <a:gd name="connsiteX18" fmla="*/ 381663 w 1536774"/>
              <a:gd name="connsiteY18" fmla="*/ 318052 h 1391478"/>
              <a:gd name="connsiteX19" fmla="*/ 397565 w 1536774"/>
              <a:gd name="connsiteY19" fmla="*/ 365760 h 1391478"/>
              <a:gd name="connsiteX20" fmla="*/ 429371 w 1536774"/>
              <a:gd name="connsiteY20" fmla="*/ 413468 h 1391478"/>
              <a:gd name="connsiteX21" fmla="*/ 437322 w 1536774"/>
              <a:gd name="connsiteY21" fmla="*/ 437322 h 1391478"/>
              <a:gd name="connsiteX22" fmla="*/ 429371 w 1536774"/>
              <a:gd name="connsiteY22" fmla="*/ 469127 h 1391478"/>
              <a:gd name="connsiteX23" fmla="*/ 405517 w 1536774"/>
              <a:gd name="connsiteY23" fmla="*/ 516835 h 1391478"/>
              <a:gd name="connsiteX24" fmla="*/ 381663 w 1536774"/>
              <a:gd name="connsiteY24" fmla="*/ 524786 h 1391478"/>
              <a:gd name="connsiteX25" fmla="*/ 357809 w 1536774"/>
              <a:gd name="connsiteY25" fmla="*/ 540689 h 1391478"/>
              <a:gd name="connsiteX26" fmla="*/ 230588 w 1536774"/>
              <a:gd name="connsiteY26" fmla="*/ 516835 h 1391478"/>
              <a:gd name="connsiteX27" fmla="*/ 214685 w 1536774"/>
              <a:gd name="connsiteY27" fmla="*/ 492981 h 1391478"/>
              <a:gd name="connsiteX28" fmla="*/ 159026 w 1536774"/>
              <a:gd name="connsiteY28" fmla="*/ 469127 h 1391478"/>
              <a:gd name="connsiteX29" fmla="*/ 103367 w 1536774"/>
              <a:gd name="connsiteY29" fmla="*/ 485030 h 1391478"/>
              <a:gd name="connsiteX30" fmla="*/ 31805 w 1536774"/>
              <a:gd name="connsiteY30" fmla="*/ 540689 h 1391478"/>
              <a:gd name="connsiteX31" fmla="*/ 23854 w 1536774"/>
              <a:gd name="connsiteY31" fmla="*/ 564543 h 1391478"/>
              <a:gd name="connsiteX32" fmla="*/ 7951 w 1536774"/>
              <a:gd name="connsiteY32" fmla="*/ 596348 h 1391478"/>
              <a:gd name="connsiteX33" fmla="*/ 0 w 1536774"/>
              <a:gd name="connsiteY33" fmla="*/ 628153 h 1391478"/>
              <a:gd name="connsiteX34" fmla="*/ 23854 w 1536774"/>
              <a:gd name="connsiteY34" fmla="*/ 787179 h 1391478"/>
              <a:gd name="connsiteX35" fmla="*/ 39757 w 1536774"/>
              <a:gd name="connsiteY35" fmla="*/ 842838 h 1391478"/>
              <a:gd name="connsiteX36" fmla="*/ 103367 w 1536774"/>
              <a:gd name="connsiteY36" fmla="*/ 922351 h 1391478"/>
              <a:gd name="connsiteX37" fmla="*/ 119270 w 1536774"/>
              <a:gd name="connsiteY37" fmla="*/ 946205 h 1391478"/>
              <a:gd name="connsiteX38" fmla="*/ 143124 w 1536774"/>
              <a:gd name="connsiteY38" fmla="*/ 970059 h 1391478"/>
              <a:gd name="connsiteX39" fmla="*/ 166977 w 1536774"/>
              <a:gd name="connsiteY39" fmla="*/ 1001864 h 1391478"/>
              <a:gd name="connsiteX40" fmla="*/ 182880 w 1536774"/>
              <a:gd name="connsiteY40" fmla="*/ 1025718 h 1391478"/>
              <a:gd name="connsiteX41" fmla="*/ 254442 w 1536774"/>
              <a:gd name="connsiteY41" fmla="*/ 1065475 h 1391478"/>
              <a:gd name="connsiteX42" fmla="*/ 302150 w 1536774"/>
              <a:gd name="connsiteY42" fmla="*/ 1089329 h 1391478"/>
              <a:gd name="connsiteX43" fmla="*/ 556591 w 1536774"/>
              <a:gd name="connsiteY43" fmla="*/ 1097280 h 1391478"/>
              <a:gd name="connsiteX44" fmla="*/ 620202 w 1536774"/>
              <a:gd name="connsiteY44" fmla="*/ 1105231 h 1391478"/>
              <a:gd name="connsiteX45" fmla="*/ 683812 w 1536774"/>
              <a:gd name="connsiteY45" fmla="*/ 1121134 h 1391478"/>
              <a:gd name="connsiteX46" fmla="*/ 755374 w 1536774"/>
              <a:gd name="connsiteY46" fmla="*/ 1184744 h 1391478"/>
              <a:gd name="connsiteX47" fmla="*/ 771277 w 1536774"/>
              <a:gd name="connsiteY47" fmla="*/ 1216550 h 1391478"/>
              <a:gd name="connsiteX48" fmla="*/ 787179 w 1536774"/>
              <a:gd name="connsiteY48" fmla="*/ 1240404 h 1391478"/>
              <a:gd name="connsiteX49" fmla="*/ 803082 w 1536774"/>
              <a:gd name="connsiteY49" fmla="*/ 1296063 h 1391478"/>
              <a:gd name="connsiteX50" fmla="*/ 818984 w 1536774"/>
              <a:gd name="connsiteY50" fmla="*/ 1319917 h 1391478"/>
              <a:gd name="connsiteX51" fmla="*/ 826936 w 1536774"/>
              <a:gd name="connsiteY51" fmla="*/ 1343770 h 1391478"/>
              <a:gd name="connsiteX52" fmla="*/ 842838 w 1536774"/>
              <a:gd name="connsiteY52" fmla="*/ 1367624 h 1391478"/>
              <a:gd name="connsiteX53" fmla="*/ 890546 w 1536774"/>
              <a:gd name="connsiteY53" fmla="*/ 1391478 h 1391478"/>
              <a:gd name="connsiteX54" fmla="*/ 970059 w 1536774"/>
              <a:gd name="connsiteY54" fmla="*/ 1383527 h 1391478"/>
              <a:gd name="connsiteX55" fmla="*/ 1001864 w 1536774"/>
              <a:gd name="connsiteY55" fmla="*/ 1375576 h 1391478"/>
              <a:gd name="connsiteX56" fmla="*/ 1057524 w 1536774"/>
              <a:gd name="connsiteY56" fmla="*/ 1319917 h 1391478"/>
              <a:gd name="connsiteX57" fmla="*/ 1081377 w 1536774"/>
              <a:gd name="connsiteY57" fmla="*/ 1288111 h 1391478"/>
              <a:gd name="connsiteX58" fmla="*/ 1097280 w 1536774"/>
              <a:gd name="connsiteY58" fmla="*/ 1264257 h 1391478"/>
              <a:gd name="connsiteX59" fmla="*/ 1121134 w 1536774"/>
              <a:gd name="connsiteY59" fmla="*/ 1232452 h 1391478"/>
              <a:gd name="connsiteX60" fmla="*/ 1144988 w 1536774"/>
              <a:gd name="connsiteY60" fmla="*/ 1216550 h 1391478"/>
              <a:gd name="connsiteX61" fmla="*/ 1168842 w 1536774"/>
              <a:gd name="connsiteY61" fmla="*/ 1184744 h 1391478"/>
              <a:gd name="connsiteX62" fmla="*/ 1184744 w 1536774"/>
              <a:gd name="connsiteY62" fmla="*/ 1160890 h 1391478"/>
              <a:gd name="connsiteX63" fmla="*/ 1208598 w 1536774"/>
              <a:gd name="connsiteY63" fmla="*/ 1137037 h 1391478"/>
              <a:gd name="connsiteX64" fmla="*/ 1240404 w 1536774"/>
              <a:gd name="connsiteY64" fmla="*/ 1081377 h 1391478"/>
              <a:gd name="connsiteX65" fmla="*/ 1248355 w 1536774"/>
              <a:gd name="connsiteY65" fmla="*/ 1057524 h 1391478"/>
              <a:gd name="connsiteX66" fmla="*/ 1264257 w 1536774"/>
              <a:gd name="connsiteY66" fmla="*/ 1025718 h 1391478"/>
              <a:gd name="connsiteX67" fmla="*/ 1272209 w 1536774"/>
              <a:gd name="connsiteY67" fmla="*/ 1001864 h 1391478"/>
              <a:gd name="connsiteX68" fmla="*/ 1296063 w 1536774"/>
              <a:gd name="connsiteY68" fmla="*/ 993913 h 1391478"/>
              <a:gd name="connsiteX69" fmla="*/ 1343771 w 1536774"/>
              <a:gd name="connsiteY69" fmla="*/ 954157 h 1391478"/>
              <a:gd name="connsiteX70" fmla="*/ 1375576 w 1536774"/>
              <a:gd name="connsiteY70" fmla="*/ 930303 h 1391478"/>
              <a:gd name="connsiteX71" fmla="*/ 1415332 w 1536774"/>
              <a:gd name="connsiteY71" fmla="*/ 914400 h 1391478"/>
              <a:gd name="connsiteX72" fmla="*/ 1494845 w 1536774"/>
              <a:gd name="connsiteY72" fmla="*/ 890546 h 1391478"/>
              <a:gd name="connsiteX73" fmla="*/ 1518699 w 1536774"/>
              <a:gd name="connsiteY73" fmla="*/ 874644 h 1391478"/>
              <a:gd name="connsiteX74" fmla="*/ 1526651 w 1536774"/>
              <a:gd name="connsiteY74" fmla="*/ 771277 h 1391478"/>
              <a:gd name="connsiteX75" fmla="*/ 1510748 w 1536774"/>
              <a:gd name="connsiteY75" fmla="*/ 620202 h 1391478"/>
              <a:gd name="connsiteX76" fmla="*/ 1494845 w 1536774"/>
              <a:gd name="connsiteY76" fmla="*/ 564543 h 1391478"/>
              <a:gd name="connsiteX77" fmla="*/ 1423284 w 1536774"/>
              <a:gd name="connsiteY77" fmla="*/ 485030 h 1391478"/>
              <a:gd name="connsiteX78" fmla="*/ 1399430 w 1536774"/>
              <a:gd name="connsiteY78" fmla="*/ 477078 h 1391478"/>
              <a:gd name="connsiteX79" fmla="*/ 1327868 w 1536774"/>
              <a:gd name="connsiteY79" fmla="*/ 437322 h 1391478"/>
              <a:gd name="connsiteX80" fmla="*/ 1280160 w 1536774"/>
              <a:gd name="connsiteY80" fmla="*/ 405517 h 1391478"/>
              <a:gd name="connsiteX81" fmla="*/ 1232452 w 1536774"/>
              <a:gd name="connsiteY81" fmla="*/ 373711 h 1391478"/>
              <a:gd name="connsiteX82" fmla="*/ 1152939 w 1536774"/>
              <a:gd name="connsiteY82" fmla="*/ 373711 h 1391478"/>
              <a:gd name="connsiteX83" fmla="*/ 1137037 w 1536774"/>
              <a:gd name="connsiteY83" fmla="*/ 326004 h 1391478"/>
              <a:gd name="connsiteX84" fmla="*/ 1121134 w 1536774"/>
              <a:gd name="connsiteY84" fmla="*/ 302150 h 1391478"/>
              <a:gd name="connsiteX85" fmla="*/ 1073426 w 1536774"/>
              <a:gd name="connsiteY85" fmla="*/ 278296 h 1391478"/>
              <a:gd name="connsiteX86" fmla="*/ 1049572 w 1536774"/>
              <a:gd name="connsiteY86" fmla="*/ 286247 h 1391478"/>
              <a:gd name="connsiteX87" fmla="*/ 1017767 w 1536774"/>
              <a:gd name="connsiteY87" fmla="*/ 294198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536774" h="1391478">
                <a:moveTo>
                  <a:pt x="1073426" y="278296"/>
                </a:moveTo>
                <a:cubicBezTo>
                  <a:pt x="1035706" y="264151"/>
                  <a:pt x="953395" y="253300"/>
                  <a:pt x="922351" y="206734"/>
                </a:cubicBezTo>
                <a:cubicBezTo>
                  <a:pt x="917702" y="199760"/>
                  <a:pt x="918148" y="190377"/>
                  <a:pt x="914400" y="182880"/>
                </a:cubicBezTo>
                <a:cubicBezTo>
                  <a:pt x="910126" y="174333"/>
                  <a:pt x="903798" y="166977"/>
                  <a:pt x="898497" y="159026"/>
                </a:cubicBezTo>
                <a:cubicBezTo>
                  <a:pt x="895847" y="151075"/>
                  <a:pt x="895418" y="141992"/>
                  <a:pt x="890546" y="135172"/>
                </a:cubicBezTo>
                <a:cubicBezTo>
                  <a:pt x="857385" y="88747"/>
                  <a:pt x="867773" y="116696"/>
                  <a:pt x="834887" y="87464"/>
                </a:cubicBezTo>
                <a:cubicBezTo>
                  <a:pt x="818078" y="72523"/>
                  <a:pt x="803082" y="55659"/>
                  <a:pt x="787179" y="39757"/>
                </a:cubicBezTo>
                <a:cubicBezTo>
                  <a:pt x="779228" y="31806"/>
                  <a:pt x="773993" y="19459"/>
                  <a:pt x="763325" y="15903"/>
                </a:cubicBezTo>
                <a:lnTo>
                  <a:pt x="715617" y="0"/>
                </a:lnTo>
                <a:lnTo>
                  <a:pt x="652007" y="15903"/>
                </a:lnTo>
                <a:cubicBezTo>
                  <a:pt x="641405" y="18553"/>
                  <a:pt x="630569" y="20398"/>
                  <a:pt x="620202" y="23854"/>
                </a:cubicBezTo>
                <a:cubicBezTo>
                  <a:pt x="612251" y="26504"/>
                  <a:pt x="604407" y="29502"/>
                  <a:pt x="596348" y="31805"/>
                </a:cubicBezTo>
                <a:cubicBezTo>
                  <a:pt x="585840" y="34807"/>
                  <a:pt x="574775" y="35920"/>
                  <a:pt x="564543" y="39757"/>
                </a:cubicBezTo>
                <a:cubicBezTo>
                  <a:pt x="549434" y="45423"/>
                  <a:pt x="503108" y="71917"/>
                  <a:pt x="492981" y="79513"/>
                </a:cubicBezTo>
                <a:cubicBezTo>
                  <a:pt x="448214" y="113089"/>
                  <a:pt x="487940" y="100457"/>
                  <a:pt x="437322" y="151075"/>
                </a:cubicBezTo>
                <a:cubicBezTo>
                  <a:pt x="406711" y="181686"/>
                  <a:pt x="419706" y="165573"/>
                  <a:pt x="397565" y="198783"/>
                </a:cubicBezTo>
                <a:cubicBezTo>
                  <a:pt x="394915" y="206734"/>
                  <a:pt x="393362" y="215140"/>
                  <a:pt x="389614" y="222637"/>
                </a:cubicBezTo>
                <a:cubicBezTo>
                  <a:pt x="385340" y="231184"/>
                  <a:pt x="374505" y="236967"/>
                  <a:pt x="373711" y="246490"/>
                </a:cubicBezTo>
                <a:cubicBezTo>
                  <a:pt x="371718" y="270408"/>
                  <a:pt x="376956" y="294517"/>
                  <a:pt x="381663" y="318052"/>
                </a:cubicBezTo>
                <a:cubicBezTo>
                  <a:pt x="384950" y="334489"/>
                  <a:pt x="388267" y="351813"/>
                  <a:pt x="397565" y="365760"/>
                </a:cubicBezTo>
                <a:lnTo>
                  <a:pt x="429371" y="413468"/>
                </a:lnTo>
                <a:cubicBezTo>
                  <a:pt x="432021" y="421419"/>
                  <a:pt x="437322" y="428941"/>
                  <a:pt x="437322" y="437322"/>
                </a:cubicBezTo>
                <a:cubicBezTo>
                  <a:pt x="437322" y="448250"/>
                  <a:pt x="432373" y="458620"/>
                  <a:pt x="429371" y="469127"/>
                </a:cubicBezTo>
                <a:cubicBezTo>
                  <a:pt x="425103" y="484063"/>
                  <a:pt x="418422" y="506511"/>
                  <a:pt x="405517" y="516835"/>
                </a:cubicBezTo>
                <a:cubicBezTo>
                  <a:pt x="398972" y="522071"/>
                  <a:pt x="389614" y="522136"/>
                  <a:pt x="381663" y="524786"/>
                </a:cubicBezTo>
                <a:cubicBezTo>
                  <a:pt x="373712" y="530087"/>
                  <a:pt x="367347" y="540093"/>
                  <a:pt x="357809" y="540689"/>
                </a:cubicBezTo>
                <a:cubicBezTo>
                  <a:pt x="266502" y="546395"/>
                  <a:pt x="277226" y="547926"/>
                  <a:pt x="230588" y="516835"/>
                </a:cubicBezTo>
                <a:cubicBezTo>
                  <a:pt x="225287" y="508884"/>
                  <a:pt x="222026" y="499099"/>
                  <a:pt x="214685" y="492981"/>
                </a:cubicBezTo>
                <a:cubicBezTo>
                  <a:pt x="201583" y="482062"/>
                  <a:pt x="175599" y="474651"/>
                  <a:pt x="159026" y="469127"/>
                </a:cubicBezTo>
                <a:cubicBezTo>
                  <a:pt x="151534" y="471000"/>
                  <a:pt x="112704" y="479843"/>
                  <a:pt x="103367" y="485030"/>
                </a:cubicBezTo>
                <a:cubicBezTo>
                  <a:pt x="60567" y="508808"/>
                  <a:pt x="60781" y="511713"/>
                  <a:pt x="31805" y="540689"/>
                </a:cubicBezTo>
                <a:cubicBezTo>
                  <a:pt x="29155" y="548640"/>
                  <a:pt x="27156" y="556839"/>
                  <a:pt x="23854" y="564543"/>
                </a:cubicBezTo>
                <a:cubicBezTo>
                  <a:pt x="19185" y="575438"/>
                  <a:pt x="12113" y="585250"/>
                  <a:pt x="7951" y="596348"/>
                </a:cubicBezTo>
                <a:cubicBezTo>
                  <a:pt x="4114" y="606580"/>
                  <a:pt x="2650" y="617551"/>
                  <a:pt x="0" y="628153"/>
                </a:cubicBezTo>
                <a:cubicBezTo>
                  <a:pt x="15286" y="842166"/>
                  <a:pt x="-6580" y="665438"/>
                  <a:pt x="23854" y="787179"/>
                </a:cubicBezTo>
                <a:cubicBezTo>
                  <a:pt x="25727" y="794671"/>
                  <a:pt x="34570" y="833501"/>
                  <a:pt x="39757" y="842838"/>
                </a:cubicBezTo>
                <a:cubicBezTo>
                  <a:pt x="76078" y="908215"/>
                  <a:pt x="61029" y="872957"/>
                  <a:pt x="103367" y="922351"/>
                </a:cubicBezTo>
                <a:cubicBezTo>
                  <a:pt x="109586" y="929607"/>
                  <a:pt x="113152" y="938864"/>
                  <a:pt x="119270" y="946205"/>
                </a:cubicBezTo>
                <a:cubicBezTo>
                  <a:pt x="126469" y="954844"/>
                  <a:pt x="135806" y="961521"/>
                  <a:pt x="143124" y="970059"/>
                </a:cubicBezTo>
                <a:cubicBezTo>
                  <a:pt x="151748" y="980121"/>
                  <a:pt x="159275" y="991080"/>
                  <a:pt x="166977" y="1001864"/>
                </a:cubicBezTo>
                <a:cubicBezTo>
                  <a:pt x="172531" y="1009640"/>
                  <a:pt x="175688" y="1019425"/>
                  <a:pt x="182880" y="1025718"/>
                </a:cubicBezTo>
                <a:cubicBezTo>
                  <a:pt x="249734" y="1084216"/>
                  <a:pt x="207118" y="1041814"/>
                  <a:pt x="254442" y="1065475"/>
                </a:cubicBezTo>
                <a:cubicBezTo>
                  <a:pt x="273461" y="1074984"/>
                  <a:pt x="279588" y="1088040"/>
                  <a:pt x="302150" y="1089329"/>
                </a:cubicBezTo>
                <a:cubicBezTo>
                  <a:pt x="386867" y="1094170"/>
                  <a:pt x="471777" y="1094630"/>
                  <a:pt x="556591" y="1097280"/>
                </a:cubicBezTo>
                <a:cubicBezTo>
                  <a:pt x="577795" y="1099930"/>
                  <a:pt x="599199" y="1101293"/>
                  <a:pt x="620202" y="1105231"/>
                </a:cubicBezTo>
                <a:cubicBezTo>
                  <a:pt x="641684" y="1109259"/>
                  <a:pt x="683812" y="1121134"/>
                  <a:pt x="683812" y="1121134"/>
                </a:cubicBezTo>
                <a:cubicBezTo>
                  <a:pt x="709020" y="1137940"/>
                  <a:pt x="741759" y="1157514"/>
                  <a:pt x="755374" y="1184744"/>
                </a:cubicBezTo>
                <a:cubicBezTo>
                  <a:pt x="760675" y="1195346"/>
                  <a:pt x="765396" y="1206258"/>
                  <a:pt x="771277" y="1216550"/>
                </a:cubicBezTo>
                <a:cubicBezTo>
                  <a:pt x="776018" y="1224847"/>
                  <a:pt x="782905" y="1231857"/>
                  <a:pt x="787179" y="1240404"/>
                </a:cubicBezTo>
                <a:cubicBezTo>
                  <a:pt x="802659" y="1271362"/>
                  <a:pt x="787790" y="1260379"/>
                  <a:pt x="803082" y="1296063"/>
                </a:cubicBezTo>
                <a:cubicBezTo>
                  <a:pt x="806846" y="1304847"/>
                  <a:pt x="814710" y="1311370"/>
                  <a:pt x="818984" y="1319917"/>
                </a:cubicBezTo>
                <a:cubicBezTo>
                  <a:pt x="822732" y="1327413"/>
                  <a:pt x="823188" y="1336274"/>
                  <a:pt x="826936" y="1343770"/>
                </a:cubicBezTo>
                <a:cubicBezTo>
                  <a:pt x="831210" y="1352317"/>
                  <a:pt x="836081" y="1360867"/>
                  <a:pt x="842838" y="1367624"/>
                </a:cubicBezTo>
                <a:cubicBezTo>
                  <a:pt x="858252" y="1383039"/>
                  <a:pt x="871144" y="1385011"/>
                  <a:pt x="890546" y="1391478"/>
                </a:cubicBezTo>
                <a:cubicBezTo>
                  <a:pt x="917050" y="1388828"/>
                  <a:pt x="943690" y="1387294"/>
                  <a:pt x="970059" y="1383527"/>
                </a:cubicBezTo>
                <a:cubicBezTo>
                  <a:pt x="980877" y="1381982"/>
                  <a:pt x="992311" y="1380883"/>
                  <a:pt x="1001864" y="1375576"/>
                </a:cubicBezTo>
                <a:cubicBezTo>
                  <a:pt x="1040733" y="1353982"/>
                  <a:pt x="1036908" y="1348779"/>
                  <a:pt x="1057524" y="1319917"/>
                </a:cubicBezTo>
                <a:cubicBezTo>
                  <a:pt x="1065227" y="1309133"/>
                  <a:pt x="1073674" y="1298895"/>
                  <a:pt x="1081377" y="1288111"/>
                </a:cubicBezTo>
                <a:cubicBezTo>
                  <a:pt x="1086931" y="1280335"/>
                  <a:pt x="1091725" y="1272033"/>
                  <a:pt x="1097280" y="1264257"/>
                </a:cubicBezTo>
                <a:cubicBezTo>
                  <a:pt x="1104983" y="1253473"/>
                  <a:pt x="1111763" y="1241823"/>
                  <a:pt x="1121134" y="1232452"/>
                </a:cubicBezTo>
                <a:cubicBezTo>
                  <a:pt x="1127891" y="1225695"/>
                  <a:pt x="1137037" y="1221851"/>
                  <a:pt x="1144988" y="1216550"/>
                </a:cubicBezTo>
                <a:cubicBezTo>
                  <a:pt x="1152939" y="1205948"/>
                  <a:pt x="1161139" y="1195528"/>
                  <a:pt x="1168842" y="1184744"/>
                </a:cubicBezTo>
                <a:cubicBezTo>
                  <a:pt x="1174396" y="1176968"/>
                  <a:pt x="1178626" y="1168231"/>
                  <a:pt x="1184744" y="1160890"/>
                </a:cubicBezTo>
                <a:cubicBezTo>
                  <a:pt x="1191943" y="1152252"/>
                  <a:pt x="1201399" y="1145675"/>
                  <a:pt x="1208598" y="1137037"/>
                </a:cubicBezTo>
                <a:cubicBezTo>
                  <a:pt x="1220342" y="1122945"/>
                  <a:pt x="1233541" y="1097389"/>
                  <a:pt x="1240404" y="1081377"/>
                </a:cubicBezTo>
                <a:cubicBezTo>
                  <a:pt x="1243705" y="1073674"/>
                  <a:pt x="1245054" y="1065227"/>
                  <a:pt x="1248355" y="1057524"/>
                </a:cubicBezTo>
                <a:cubicBezTo>
                  <a:pt x="1253024" y="1046629"/>
                  <a:pt x="1259588" y="1036613"/>
                  <a:pt x="1264257" y="1025718"/>
                </a:cubicBezTo>
                <a:cubicBezTo>
                  <a:pt x="1267559" y="1018014"/>
                  <a:pt x="1266282" y="1007791"/>
                  <a:pt x="1272209" y="1001864"/>
                </a:cubicBezTo>
                <a:cubicBezTo>
                  <a:pt x="1278136" y="995938"/>
                  <a:pt x="1288112" y="996563"/>
                  <a:pt x="1296063" y="993913"/>
                </a:cubicBezTo>
                <a:cubicBezTo>
                  <a:pt x="1333190" y="956786"/>
                  <a:pt x="1305023" y="981834"/>
                  <a:pt x="1343771" y="954157"/>
                </a:cubicBezTo>
                <a:cubicBezTo>
                  <a:pt x="1354555" y="946454"/>
                  <a:pt x="1363992" y="936739"/>
                  <a:pt x="1375576" y="930303"/>
                </a:cubicBezTo>
                <a:cubicBezTo>
                  <a:pt x="1388053" y="923371"/>
                  <a:pt x="1401918" y="919278"/>
                  <a:pt x="1415332" y="914400"/>
                </a:cubicBezTo>
                <a:cubicBezTo>
                  <a:pt x="1457921" y="898913"/>
                  <a:pt x="1456873" y="900039"/>
                  <a:pt x="1494845" y="890546"/>
                </a:cubicBezTo>
                <a:cubicBezTo>
                  <a:pt x="1502796" y="885245"/>
                  <a:pt x="1511942" y="881401"/>
                  <a:pt x="1518699" y="874644"/>
                </a:cubicBezTo>
                <a:cubicBezTo>
                  <a:pt x="1550988" y="842356"/>
                  <a:pt x="1531065" y="822032"/>
                  <a:pt x="1526651" y="771277"/>
                </a:cubicBezTo>
                <a:cubicBezTo>
                  <a:pt x="1519839" y="692941"/>
                  <a:pt x="1523271" y="682821"/>
                  <a:pt x="1510748" y="620202"/>
                </a:cubicBezTo>
                <a:cubicBezTo>
                  <a:pt x="1509049" y="611704"/>
                  <a:pt x="1499899" y="574651"/>
                  <a:pt x="1494845" y="564543"/>
                </a:cubicBezTo>
                <a:cubicBezTo>
                  <a:pt x="1482618" y="540089"/>
                  <a:pt x="1435651" y="489153"/>
                  <a:pt x="1423284" y="485030"/>
                </a:cubicBezTo>
                <a:cubicBezTo>
                  <a:pt x="1415333" y="482379"/>
                  <a:pt x="1406757" y="481148"/>
                  <a:pt x="1399430" y="477078"/>
                </a:cubicBezTo>
                <a:cubicBezTo>
                  <a:pt x="1317412" y="431512"/>
                  <a:pt x="1381841" y="455312"/>
                  <a:pt x="1327868" y="437322"/>
                </a:cubicBezTo>
                <a:cubicBezTo>
                  <a:pt x="1311965" y="426720"/>
                  <a:pt x="1293675" y="419032"/>
                  <a:pt x="1280160" y="405517"/>
                </a:cubicBezTo>
                <a:cubicBezTo>
                  <a:pt x="1250379" y="375736"/>
                  <a:pt x="1266974" y="385219"/>
                  <a:pt x="1232452" y="373711"/>
                </a:cubicBezTo>
                <a:cubicBezTo>
                  <a:pt x="1222086" y="375439"/>
                  <a:pt x="1167767" y="391010"/>
                  <a:pt x="1152939" y="373711"/>
                </a:cubicBezTo>
                <a:cubicBezTo>
                  <a:pt x="1142030" y="360984"/>
                  <a:pt x="1146335" y="339951"/>
                  <a:pt x="1137037" y="326004"/>
                </a:cubicBezTo>
                <a:cubicBezTo>
                  <a:pt x="1131736" y="318053"/>
                  <a:pt x="1127891" y="308907"/>
                  <a:pt x="1121134" y="302150"/>
                </a:cubicBezTo>
                <a:cubicBezTo>
                  <a:pt x="1105719" y="286735"/>
                  <a:pt x="1092828" y="284763"/>
                  <a:pt x="1073426" y="278296"/>
                </a:cubicBezTo>
                <a:cubicBezTo>
                  <a:pt x="1065475" y="280946"/>
                  <a:pt x="1056546" y="281598"/>
                  <a:pt x="1049572" y="286247"/>
                </a:cubicBezTo>
                <a:cubicBezTo>
                  <a:pt x="1018022" y="307280"/>
                  <a:pt x="1032594" y="323854"/>
                  <a:pt x="1017767" y="294198"/>
                </a:cubicBez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p:cNvSpPr/>
          <p:nvPr/>
        </p:nvSpPr>
        <p:spPr>
          <a:xfrm>
            <a:off x="1282175" y="2321780"/>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0" name="Group 19"/>
          <p:cNvGrpSpPr/>
          <p:nvPr/>
        </p:nvGrpSpPr>
        <p:grpSpPr>
          <a:xfrm>
            <a:off x="4649098" y="2321780"/>
            <a:ext cx="2361533" cy="2449003"/>
            <a:chOff x="6194071" y="1859279"/>
            <a:chExt cx="2361533" cy="2449003"/>
          </a:xfrm>
        </p:grpSpPr>
        <p:sp>
          <p:nvSpPr>
            <p:cNvPr id="6" name="Freeform 5"/>
            <p:cNvSpPr/>
            <p:nvPr/>
          </p:nvSpPr>
          <p:spPr>
            <a:xfrm>
              <a:off x="6305384" y="2170521"/>
              <a:ext cx="2093204" cy="1685862"/>
            </a:xfrm>
            <a:custGeom>
              <a:avLst/>
              <a:gdLst>
                <a:gd name="connsiteX0" fmla="*/ 556592 w 2093204"/>
                <a:gd name="connsiteY0" fmla="*/ 660143 h 1685862"/>
                <a:gd name="connsiteX1" fmla="*/ 421419 w 2093204"/>
                <a:gd name="connsiteY1" fmla="*/ 572679 h 1685862"/>
                <a:gd name="connsiteX2" fmla="*/ 373712 w 2093204"/>
                <a:gd name="connsiteY2" fmla="*/ 564728 h 1685862"/>
                <a:gd name="connsiteX3" fmla="*/ 214686 w 2093204"/>
                <a:gd name="connsiteY3" fmla="*/ 572679 h 1685862"/>
                <a:gd name="connsiteX4" fmla="*/ 127221 w 2093204"/>
                <a:gd name="connsiteY4" fmla="*/ 612436 h 1685862"/>
                <a:gd name="connsiteX5" fmla="*/ 63611 w 2093204"/>
                <a:gd name="connsiteY5" fmla="*/ 644241 h 1685862"/>
                <a:gd name="connsiteX6" fmla="*/ 23854 w 2093204"/>
                <a:gd name="connsiteY6" fmla="*/ 676046 h 1685862"/>
                <a:gd name="connsiteX7" fmla="*/ 0 w 2093204"/>
                <a:gd name="connsiteY7" fmla="*/ 723754 h 1685862"/>
                <a:gd name="connsiteX8" fmla="*/ 15903 w 2093204"/>
                <a:gd name="connsiteY8" fmla="*/ 827121 h 1685862"/>
                <a:gd name="connsiteX9" fmla="*/ 31806 w 2093204"/>
                <a:gd name="connsiteY9" fmla="*/ 850975 h 1685862"/>
                <a:gd name="connsiteX10" fmla="*/ 79513 w 2093204"/>
                <a:gd name="connsiteY10" fmla="*/ 898682 h 1685862"/>
                <a:gd name="connsiteX11" fmla="*/ 333955 w 2093204"/>
                <a:gd name="connsiteY11" fmla="*/ 898682 h 1685862"/>
                <a:gd name="connsiteX12" fmla="*/ 405517 w 2093204"/>
                <a:gd name="connsiteY12" fmla="*/ 938439 h 1685862"/>
                <a:gd name="connsiteX13" fmla="*/ 429371 w 2093204"/>
                <a:gd name="connsiteY13" fmla="*/ 946390 h 1685862"/>
                <a:gd name="connsiteX14" fmla="*/ 485030 w 2093204"/>
                <a:gd name="connsiteY14" fmla="*/ 1002049 h 1685862"/>
                <a:gd name="connsiteX15" fmla="*/ 524786 w 2093204"/>
                <a:gd name="connsiteY15" fmla="*/ 1049757 h 1685862"/>
                <a:gd name="connsiteX16" fmla="*/ 532738 w 2093204"/>
                <a:gd name="connsiteY16" fmla="*/ 1073611 h 1685862"/>
                <a:gd name="connsiteX17" fmla="*/ 548640 w 2093204"/>
                <a:gd name="connsiteY17" fmla="*/ 1137222 h 1685862"/>
                <a:gd name="connsiteX18" fmla="*/ 532738 w 2093204"/>
                <a:gd name="connsiteY18" fmla="*/ 1343956 h 1685862"/>
                <a:gd name="connsiteX19" fmla="*/ 516835 w 2093204"/>
                <a:gd name="connsiteY19" fmla="*/ 1399615 h 1685862"/>
                <a:gd name="connsiteX20" fmla="*/ 500933 w 2093204"/>
                <a:gd name="connsiteY20" fmla="*/ 1463225 h 1685862"/>
                <a:gd name="connsiteX21" fmla="*/ 508884 w 2093204"/>
                <a:gd name="connsiteY21" fmla="*/ 1558641 h 1685862"/>
                <a:gd name="connsiteX22" fmla="*/ 548640 w 2093204"/>
                <a:gd name="connsiteY22" fmla="*/ 1630202 h 1685862"/>
                <a:gd name="connsiteX23" fmla="*/ 580446 w 2093204"/>
                <a:gd name="connsiteY23" fmla="*/ 1638154 h 1685862"/>
                <a:gd name="connsiteX24" fmla="*/ 612251 w 2093204"/>
                <a:gd name="connsiteY24" fmla="*/ 1654056 h 1685862"/>
                <a:gd name="connsiteX25" fmla="*/ 644056 w 2093204"/>
                <a:gd name="connsiteY25" fmla="*/ 1662008 h 1685862"/>
                <a:gd name="connsiteX26" fmla="*/ 723569 w 2093204"/>
                <a:gd name="connsiteY26" fmla="*/ 1685862 h 1685862"/>
                <a:gd name="connsiteX27" fmla="*/ 842839 w 2093204"/>
                <a:gd name="connsiteY27" fmla="*/ 1654056 h 1685862"/>
                <a:gd name="connsiteX28" fmla="*/ 898498 w 2093204"/>
                <a:gd name="connsiteY28" fmla="*/ 1574543 h 1685862"/>
                <a:gd name="connsiteX29" fmla="*/ 938254 w 2093204"/>
                <a:gd name="connsiteY29" fmla="*/ 1542738 h 1685862"/>
                <a:gd name="connsiteX30" fmla="*/ 978011 w 2093204"/>
                <a:gd name="connsiteY30" fmla="*/ 1487079 h 1685862"/>
                <a:gd name="connsiteX31" fmla="*/ 1017767 w 2093204"/>
                <a:gd name="connsiteY31" fmla="*/ 1431420 h 1685862"/>
                <a:gd name="connsiteX32" fmla="*/ 1033670 w 2093204"/>
                <a:gd name="connsiteY32" fmla="*/ 1399615 h 1685862"/>
                <a:gd name="connsiteX33" fmla="*/ 1049573 w 2093204"/>
                <a:gd name="connsiteY33" fmla="*/ 1375761 h 1685862"/>
                <a:gd name="connsiteX34" fmla="*/ 1097280 w 2093204"/>
                <a:gd name="connsiteY34" fmla="*/ 1296248 h 1685862"/>
                <a:gd name="connsiteX35" fmla="*/ 1113183 w 2093204"/>
                <a:gd name="connsiteY35" fmla="*/ 1272394 h 1685862"/>
                <a:gd name="connsiteX36" fmla="*/ 1168842 w 2093204"/>
                <a:gd name="connsiteY36" fmla="*/ 1224686 h 1685862"/>
                <a:gd name="connsiteX37" fmla="*/ 1232453 w 2093204"/>
                <a:gd name="connsiteY37" fmla="*/ 1200832 h 1685862"/>
                <a:gd name="connsiteX38" fmla="*/ 1311966 w 2093204"/>
                <a:gd name="connsiteY38" fmla="*/ 1184929 h 1685862"/>
                <a:gd name="connsiteX39" fmla="*/ 1335819 w 2093204"/>
                <a:gd name="connsiteY39" fmla="*/ 1176978 h 1685862"/>
                <a:gd name="connsiteX40" fmla="*/ 1399430 w 2093204"/>
                <a:gd name="connsiteY40" fmla="*/ 1161076 h 1685862"/>
                <a:gd name="connsiteX41" fmla="*/ 1486894 w 2093204"/>
                <a:gd name="connsiteY41" fmla="*/ 1081562 h 1685862"/>
                <a:gd name="connsiteX42" fmla="*/ 1526651 w 2093204"/>
                <a:gd name="connsiteY42" fmla="*/ 1057709 h 1685862"/>
                <a:gd name="connsiteX43" fmla="*/ 1550505 w 2093204"/>
                <a:gd name="connsiteY43" fmla="*/ 1033855 h 1685862"/>
                <a:gd name="connsiteX44" fmla="*/ 1566407 w 2093204"/>
                <a:gd name="connsiteY44" fmla="*/ 1010001 h 1685862"/>
                <a:gd name="connsiteX45" fmla="*/ 1590261 w 2093204"/>
                <a:gd name="connsiteY45" fmla="*/ 1002049 h 1685862"/>
                <a:gd name="connsiteX46" fmla="*/ 1653872 w 2093204"/>
                <a:gd name="connsiteY46" fmla="*/ 938439 h 1685862"/>
                <a:gd name="connsiteX47" fmla="*/ 1669774 w 2093204"/>
                <a:gd name="connsiteY47" fmla="*/ 914585 h 1685862"/>
                <a:gd name="connsiteX48" fmla="*/ 1717482 w 2093204"/>
                <a:gd name="connsiteY48" fmla="*/ 866877 h 1685862"/>
                <a:gd name="connsiteX49" fmla="*/ 1757239 w 2093204"/>
                <a:gd name="connsiteY49" fmla="*/ 811218 h 1685862"/>
                <a:gd name="connsiteX50" fmla="*/ 1781093 w 2093204"/>
                <a:gd name="connsiteY50" fmla="*/ 763510 h 1685862"/>
                <a:gd name="connsiteX51" fmla="*/ 1812898 w 2093204"/>
                <a:gd name="connsiteY51" fmla="*/ 699900 h 1685862"/>
                <a:gd name="connsiteX52" fmla="*/ 1820849 w 2093204"/>
                <a:gd name="connsiteY52" fmla="*/ 676046 h 1685862"/>
                <a:gd name="connsiteX53" fmla="*/ 1836752 w 2093204"/>
                <a:gd name="connsiteY53" fmla="*/ 652192 h 1685862"/>
                <a:gd name="connsiteX54" fmla="*/ 1852654 w 2093204"/>
                <a:gd name="connsiteY54" fmla="*/ 572679 h 1685862"/>
                <a:gd name="connsiteX55" fmla="*/ 1868557 w 2093204"/>
                <a:gd name="connsiteY55" fmla="*/ 524971 h 1685862"/>
                <a:gd name="connsiteX56" fmla="*/ 1876508 w 2093204"/>
                <a:gd name="connsiteY56" fmla="*/ 501117 h 1685862"/>
                <a:gd name="connsiteX57" fmla="*/ 1892411 w 2093204"/>
                <a:gd name="connsiteY57" fmla="*/ 469312 h 1685862"/>
                <a:gd name="connsiteX58" fmla="*/ 1900362 w 2093204"/>
                <a:gd name="connsiteY58" fmla="*/ 437507 h 1685862"/>
                <a:gd name="connsiteX59" fmla="*/ 1956021 w 2093204"/>
                <a:gd name="connsiteY59" fmla="*/ 373896 h 1685862"/>
                <a:gd name="connsiteX60" fmla="*/ 1979875 w 2093204"/>
                <a:gd name="connsiteY60" fmla="*/ 342091 h 1685862"/>
                <a:gd name="connsiteX61" fmla="*/ 1995778 w 2093204"/>
                <a:gd name="connsiteY61" fmla="*/ 318237 h 1685862"/>
                <a:gd name="connsiteX62" fmla="*/ 2019632 w 2093204"/>
                <a:gd name="connsiteY62" fmla="*/ 286432 h 1685862"/>
                <a:gd name="connsiteX63" fmla="*/ 2051437 w 2093204"/>
                <a:gd name="connsiteY63" fmla="*/ 222822 h 1685862"/>
                <a:gd name="connsiteX64" fmla="*/ 2075291 w 2093204"/>
                <a:gd name="connsiteY64" fmla="*/ 167162 h 1685862"/>
                <a:gd name="connsiteX65" fmla="*/ 2091193 w 2093204"/>
                <a:gd name="connsiteY65" fmla="*/ 111503 h 1685862"/>
                <a:gd name="connsiteX66" fmla="*/ 2059388 w 2093204"/>
                <a:gd name="connsiteY66" fmla="*/ 185 h 1685862"/>
                <a:gd name="connsiteX67" fmla="*/ 2035534 w 2093204"/>
                <a:gd name="connsiteY67" fmla="*/ 8136 h 1685862"/>
                <a:gd name="connsiteX68" fmla="*/ 1987826 w 2093204"/>
                <a:gd name="connsiteY68" fmla="*/ 31990 h 1685862"/>
                <a:gd name="connsiteX69" fmla="*/ 1963973 w 2093204"/>
                <a:gd name="connsiteY69" fmla="*/ 47893 h 1685862"/>
                <a:gd name="connsiteX70" fmla="*/ 1924216 w 2093204"/>
                <a:gd name="connsiteY70" fmla="*/ 55844 h 1685862"/>
                <a:gd name="connsiteX71" fmla="*/ 1876508 w 2093204"/>
                <a:gd name="connsiteY71" fmla="*/ 87649 h 1685862"/>
                <a:gd name="connsiteX72" fmla="*/ 1852654 w 2093204"/>
                <a:gd name="connsiteY72" fmla="*/ 111503 h 1685862"/>
                <a:gd name="connsiteX73" fmla="*/ 1765190 w 2093204"/>
                <a:gd name="connsiteY73" fmla="*/ 167162 h 1685862"/>
                <a:gd name="connsiteX74" fmla="*/ 1741336 w 2093204"/>
                <a:gd name="connsiteY74" fmla="*/ 175114 h 1685862"/>
                <a:gd name="connsiteX75" fmla="*/ 1717482 w 2093204"/>
                <a:gd name="connsiteY75" fmla="*/ 191016 h 1685862"/>
                <a:gd name="connsiteX76" fmla="*/ 1693628 w 2093204"/>
                <a:gd name="connsiteY76" fmla="*/ 198968 h 1685862"/>
                <a:gd name="connsiteX77" fmla="*/ 1661823 w 2093204"/>
                <a:gd name="connsiteY77" fmla="*/ 214870 h 1685862"/>
                <a:gd name="connsiteX78" fmla="*/ 1622066 w 2093204"/>
                <a:gd name="connsiteY78" fmla="*/ 222822 h 1685862"/>
                <a:gd name="connsiteX79" fmla="*/ 1598213 w 2093204"/>
                <a:gd name="connsiteY79" fmla="*/ 230773 h 1685862"/>
                <a:gd name="connsiteX80" fmla="*/ 1566407 w 2093204"/>
                <a:gd name="connsiteY80" fmla="*/ 262578 h 1685862"/>
                <a:gd name="connsiteX81" fmla="*/ 1518699 w 2093204"/>
                <a:gd name="connsiteY81" fmla="*/ 286432 h 1685862"/>
                <a:gd name="connsiteX82" fmla="*/ 1486894 w 2093204"/>
                <a:gd name="connsiteY82" fmla="*/ 302335 h 1685862"/>
                <a:gd name="connsiteX83" fmla="*/ 1439186 w 2093204"/>
                <a:gd name="connsiteY83" fmla="*/ 318237 h 1685862"/>
                <a:gd name="connsiteX84" fmla="*/ 1415333 w 2093204"/>
                <a:gd name="connsiteY84" fmla="*/ 326189 h 1685862"/>
                <a:gd name="connsiteX85" fmla="*/ 1391479 w 2093204"/>
                <a:gd name="connsiteY85" fmla="*/ 342091 h 1685862"/>
                <a:gd name="connsiteX86" fmla="*/ 1319917 w 2093204"/>
                <a:gd name="connsiteY86" fmla="*/ 365945 h 1685862"/>
                <a:gd name="connsiteX87" fmla="*/ 1256306 w 2093204"/>
                <a:gd name="connsiteY87" fmla="*/ 389799 h 1685862"/>
                <a:gd name="connsiteX88" fmla="*/ 1224501 w 2093204"/>
                <a:gd name="connsiteY88" fmla="*/ 405702 h 1685862"/>
                <a:gd name="connsiteX89" fmla="*/ 1200647 w 2093204"/>
                <a:gd name="connsiteY89" fmla="*/ 413653 h 1685862"/>
                <a:gd name="connsiteX90" fmla="*/ 1144988 w 2093204"/>
                <a:gd name="connsiteY90" fmla="*/ 445458 h 1685862"/>
                <a:gd name="connsiteX91" fmla="*/ 1073426 w 2093204"/>
                <a:gd name="connsiteY91" fmla="*/ 485215 h 1685862"/>
                <a:gd name="connsiteX92" fmla="*/ 993913 w 2093204"/>
                <a:gd name="connsiteY92" fmla="*/ 509069 h 1685862"/>
                <a:gd name="connsiteX93" fmla="*/ 938254 w 2093204"/>
                <a:gd name="connsiteY93" fmla="*/ 517020 h 1685862"/>
                <a:gd name="connsiteX94" fmla="*/ 866693 w 2093204"/>
                <a:gd name="connsiteY94" fmla="*/ 540874 h 1685862"/>
                <a:gd name="connsiteX95" fmla="*/ 842839 w 2093204"/>
                <a:gd name="connsiteY95" fmla="*/ 548825 h 1685862"/>
                <a:gd name="connsiteX96" fmla="*/ 787179 w 2093204"/>
                <a:gd name="connsiteY96" fmla="*/ 572679 h 1685862"/>
                <a:gd name="connsiteX97" fmla="*/ 755374 w 2093204"/>
                <a:gd name="connsiteY97" fmla="*/ 596533 h 1685862"/>
                <a:gd name="connsiteX98" fmla="*/ 715618 w 2093204"/>
                <a:gd name="connsiteY98" fmla="*/ 612436 h 1685862"/>
                <a:gd name="connsiteX99" fmla="*/ 659959 w 2093204"/>
                <a:gd name="connsiteY99" fmla="*/ 628338 h 1685862"/>
                <a:gd name="connsiteX100" fmla="*/ 620202 w 2093204"/>
                <a:gd name="connsiteY100" fmla="*/ 636289 h 1685862"/>
                <a:gd name="connsiteX101" fmla="*/ 508884 w 2093204"/>
                <a:gd name="connsiteY101" fmla="*/ 660143 h 1685862"/>
                <a:gd name="connsiteX102" fmla="*/ 469127 w 2093204"/>
                <a:gd name="connsiteY102" fmla="*/ 636289 h 16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93204" h="1685862">
                  <a:moveTo>
                    <a:pt x="556592" y="660143"/>
                  </a:moveTo>
                  <a:cubicBezTo>
                    <a:pt x="511534" y="630988"/>
                    <a:pt x="469000" y="597504"/>
                    <a:pt x="421419" y="572679"/>
                  </a:cubicBezTo>
                  <a:cubicBezTo>
                    <a:pt x="407126" y="565222"/>
                    <a:pt x="389834" y="564728"/>
                    <a:pt x="373712" y="564728"/>
                  </a:cubicBezTo>
                  <a:cubicBezTo>
                    <a:pt x="320637" y="564728"/>
                    <a:pt x="267695" y="570029"/>
                    <a:pt x="214686" y="572679"/>
                  </a:cubicBezTo>
                  <a:cubicBezTo>
                    <a:pt x="134703" y="599341"/>
                    <a:pt x="197591" y="574544"/>
                    <a:pt x="127221" y="612436"/>
                  </a:cubicBezTo>
                  <a:cubicBezTo>
                    <a:pt x="106348" y="623675"/>
                    <a:pt x="63611" y="644241"/>
                    <a:pt x="63611" y="644241"/>
                  </a:cubicBezTo>
                  <a:cubicBezTo>
                    <a:pt x="18033" y="712606"/>
                    <a:pt x="78723" y="632151"/>
                    <a:pt x="23854" y="676046"/>
                  </a:cubicBezTo>
                  <a:cubicBezTo>
                    <a:pt x="9843" y="687255"/>
                    <a:pt x="5238" y="708042"/>
                    <a:pt x="0" y="723754"/>
                  </a:cubicBezTo>
                  <a:cubicBezTo>
                    <a:pt x="2280" y="746551"/>
                    <a:pt x="1576" y="798468"/>
                    <a:pt x="15903" y="827121"/>
                  </a:cubicBezTo>
                  <a:cubicBezTo>
                    <a:pt x="20177" y="835668"/>
                    <a:pt x="25457" y="843832"/>
                    <a:pt x="31806" y="850975"/>
                  </a:cubicBezTo>
                  <a:cubicBezTo>
                    <a:pt x="46747" y="867784"/>
                    <a:pt x="79513" y="898682"/>
                    <a:pt x="79513" y="898682"/>
                  </a:cubicBezTo>
                  <a:cubicBezTo>
                    <a:pt x="199453" y="886688"/>
                    <a:pt x="171100" y="885653"/>
                    <a:pt x="333955" y="898682"/>
                  </a:cubicBezTo>
                  <a:cubicBezTo>
                    <a:pt x="365503" y="901206"/>
                    <a:pt x="374636" y="928146"/>
                    <a:pt x="405517" y="938439"/>
                  </a:cubicBezTo>
                  <a:lnTo>
                    <a:pt x="429371" y="946390"/>
                  </a:lnTo>
                  <a:cubicBezTo>
                    <a:pt x="484500" y="987737"/>
                    <a:pt x="440503" y="950101"/>
                    <a:pt x="485030" y="1002049"/>
                  </a:cubicBezTo>
                  <a:cubicBezTo>
                    <a:pt x="506134" y="1026671"/>
                    <a:pt x="510726" y="1021637"/>
                    <a:pt x="524786" y="1049757"/>
                  </a:cubicBezTo>
                  <a:cubicBezTo>
                    <a:pt x="528534" y="1057254"/>
                    <a:pt x="530533" y="1065525"/>
                    <a:pt x="532738" y="1073611"/>
                  </a:cubicBezTo>
                  <a:cubicBezTo>
                    <a:pt x="538489" y="1094697"/>
                    <a:pt x="548640" y="1137222"/>
                    <a:pt x="548640" y="1137222"/>
                  </a:cubicBezTo>
                  <a:cubicBezTo>
                    <a:pt x="544676" y="1208570"/>
                    <a:pt x="544302" y="1274574"/>
                    <a:pt x="532738" y="1343956"/>
                  </a:cubicBezTo>
                  <a:cubicBezTo>
                    <a:pt x="527064" y="1378000"/>
                    <a:pt x="524935" y="1369913"/>
                    <a:pt x="516835" y="1399615"/>
                  </a:cubicBezTo>
                  <a:cubicBezTo>
                    <a:pt x="511085" y="1420701"/>
                    <a:pt x="500933" y="1463225"/>
                    <a:pt x="500933" y="1463225"/>
                  </a:cubicBezTo>
                  <a:cubicBezTo>
                    <a:pt x="503583" y="1495030"/>
                    <a:pt x="503637" y="1527160"/>
                    <a:pt x="508884" y="1558641"/>
                  </a:cubicBezTo>
                  <a:cubicBezTo>
                    <a:pt x="513387" y="1585660"/>
                    <a:pt x="522964" y="1615531"/>
                    <a:pt x="548640" y="1630202"/>
                  </a:cubicBezTo>
                  <a:cubicBezTo>
                    <a:pt x="558129" y="1635624"/>
                    <a:pt x="570213" y="1634317"/>
                    <a:pt x="580446" y="1638154"/>
                  </a:cubicBezTo>
                  <a:cubicBezTo>
                    <a:pt x="591544" y="1642316"/>
                    <a:pt x="601153" y="1649894"/>
                    <a:pt x="612251" y="1654056"/>
                  </a:cubicBezTo>
                  <a:cubicBezTo>
                    <a:pt x="622483" y="1657893"/>
                    <a:pt x="633589" y="1658868"/>
                    <a:pt x="644056" y="1662008"/>
                  </a:cubicBezTo>
                  <a:cubicBezTo>
                    <a:pt x="740848" y="1691046"/>
                    <a:pt x="650262" y="1667533"/>
                    <a:pt x="723569" y="1685862"/>
                  </a:cubicBezTo>
                  <a:cubicBezTo>
                    <a:pt x="773894" y="1680270"/>
                    <a:pt x="802487" y="1685441"/>
                    <a:pt x="842839" y="1654056"/>
                  </a:cubicBezTo>
                  <a:cubicBezTo>
                    <a:pt x="862604" y="1638683"/>
                    <a:pt x="881343" y="1588267"/>
                    <a:pt x="898498" y="1574543"/>
                  </a:cubicBezTo>
                  <a:cubicBezTo>
                    <a:pt x="911750" y="1563941"/>
                    <a:pt x="926254" y="1554738"/>
                    <a:pt x="938254" y="1542738"/>
                  </a:cubicBezTo>
                  <a:cubicBezTo>
                    <a:pt x="951246" y="1529746"/>
                    <a:pt x="966724" y="1502880"/>
                    <a:pt x="978011" y="1487079"/>
                  </a:cubicBezTo>
                  <a:cubicBezTo>
                    <a:pt x="990208" y="1470004"/>
                    <a:pt x="1007055" y="1450166"/>
                    <a:pt x="1017767" y="1431420"/>
                  </a:cubicBezTo>
                  <a:cubicBezTo>
                    <a:pt x="1023648" y="1421129"/>
                    <a:pt x="1027789" y="1409906"/>
                    <a:pt x="1033670" y="1399615"/>
                  </a:cubicBezTo>
                  <a:cubicBezTo>
                    <a:pt x="1038411" y="1391318"/>
                    <a:pt x="1044832" y="1384058"/>
                    <a:pt x="1049573" y="1375761"/>
                  </a:cubicBezTo>
                  <a:cubicBezTo>
                    <a:pt x="1098474" y="1290183"/>
                    <a:pt x="1019472" y="1412961"/>
                    <a:pt x="1097280" y="1296248"/>
                  </a:cubicBezTo>
                  <a:cubicBezTo>
                    <a:pt x="1102581" y="1288297"/>
                    <a:pt x="1106426" y="1279151"/>
                    <a:pt x="1113183" y="1272394"/>
                  </a:cubicBezTo>
                  <a:cubicBezTo>
                    <a:pt x="1131261" y="1254316"/>
                    <a:pt x="1145892" y="1237436"/>
                    <a:pt x="1168842" y="1224686"/>
                  </a:cubicBezTo>
                  <a:cubicBezTo>
                    <a:pt x="1172972" y="1222392"/>
                    <a:pt x="1220549" y="1203477"/>
                    <a:pt x="1232453" y="1200832"/>
                  </a:cubicBezTo>
                  <a:cubicBezTo>
                    <a:pt x="1302748" y="1185211"/>
                    <a:pt x="1256515" y="1200772"/>
                    <a:pt x="1311966" y="1184929"/>
                  </a:cubicBezTo>
                  <a:cubicBezTo>
                    <a:pt x="1320025" y="1182626"/>
                    <a:pt x="1327733" y="1179183"/>
                    <a:pt x="1335819" y="1176978"/>
                  </a:cubicBezTo>
                  <a:cubicBezTo>
                    <a:pt x="1356905" y="1171227"/>
                    <a:pt x="1399430" y="1161076"/>
                    <a:pt x="1399430" y="1161076"/>
                  </a:cubicBezTo>
                  <a:cubicBezTo>
                    <a:pt x="1438323" y="1122183"/>
                    <a:pt x="1447300" y="1107958"/>
                    <a:pt x="1486894" y="1081562"/>
                  </a:cubicBezTo>
                  <a:cubicBezTo>
                    <a:pt x="1499753" y="1072989"/>
                    <a:pt x="1514287" y="1066982"/>
                    <a:pt x="1526651" y="1057709"/>
                  </a:cubicBezTo>
                  <a:cubicBezTo>
                    <a:pt x="1535647" y="1050962"/>
                    <a:pt x="1543306" y="1042494"/>
                    <a:pt x="1550505" y="1033855"/>
                  </a:cubicBezTo>
                  <a:cubicBezTo>
                    <a:pt x="1556623" y="1026514"/>
                    <a:pt x="1558945" y="1015971"/>
                    <a:pt x="1566407" y="1010001"/>
                  </a:cubicBezTo>
                  <a:cubicBezTo>
                    <a:pt x="1572952" y="1004765"/>
                    <a:pt x="1582310" y="1004700"/>
                    <a:pt x="1590261" y="1002049"/>
                  </a:cubicBezTo>
                  <a:cubicBezTo>
                    <a:pt x="1611465" y="980846"/>
                    <a:pt x="1637239" y="963389"/>
                    <a:pt x="1653872" y="938439"/>
                  </a:cubicBezTo>
                  <a:cubicBezTo>
                    <a:pt x="1659173" y="930488"/>
                    <a:pt x="1663425" y="921727"/>
                    <a:pt x="1669774" y="914585"/>
                  </a:cubicBezTo>
                  <a:cubicBezTo>
                    <a:pt x="1684715" y="897776"/>
                    <a:pt x="1707424" y="886992"/>
                    <a:pt x="1717482" y="866877"/>
                  </a:cubicBezTo>
                  <a:cubicBezTo>
                    <a:pt x="1738414" y="825014"/>
                    <a:pt x="1725004" y="843453"/>
                    <a:pt x="1757239" y="811218"/>
                  </a:cubicBezTo>
                  <a:cubicBezTo>
                    <a:pt x="1773362" y="762848"/>
                    <a:pt x="1754669" y="811953"/>
                    <a:pt x="1781093" y="763510"/>
                  </a:cubicBezTo>
                  <a:cubicBezTo>
                    <a:pt x="1792445" y="742699"/>
                    <a:pt x="1802296" y="721103"/>
                    <a:pt x="1812898" y="699900"/>
                  </a:cubicBezTo>
                  <a:cubicBezTo>
                    <a:pt x="1816646" y="692403"/>
                    <a:pt x="1817101" y="683543"/>
                    <a:pt x="1820849" y="676046"/>
                  </a:cubicBezTo>
                  <a:cubicBezTo>
                    <a:pt x="1825123" y="667499"/>
                    <a:pt x="1831451" y="660143"/>
                    <a:pt x="1836752" y="652192"/>
                  </a:cubicBezTo>
                  <a:cubicBezTo>
                    <a:pt x="1842053" y="625688"/>
                    <a:pt x="1844106" y="598321"/>
                    <a:pt x="1852654" y="572679"/>
                  </a:cubicBezTo>
                  <a:lnTo>
                    <a:pt x="1868557" y="524971"/>
                  </a:lnTo>
                  <a:cubicBezTo>
                    <a:pt x="1871207" y="517020"/>
                    <a:pt x="1872760" y="508614"/>
                    <a:pt x="1876508" y="501117"/>
                  </a:cubicBezTo>
                  <a:lnTo>
                    <a:pt x="1892411" y="469312"/>
                  </a:lnTo>
                  <a:cubicBezTo>
                    <a:pt x="1895061" y="458710"/>
                    <a:pt x="1895055" y="447060"/>
                    <a:pt x="1900362" y="437507"/>
                  </a:cubicBezTo>
                  <a:cubicBezTo>
                    <a:pt x="1919711" y="402677"/>
                    <a:pt x="1933074" y="400667"/>
                    <a:pt x="1956021" y="373896"/>
                  </a:cubicBezTo>
                  <a:cubicBezTo>
                    <a:pt x="1964645" y="363834"/>
                    <a:pt x="1972172" y="352875"/>
                    <a:pt x="1979875" y="342091"/>
                  </a:cubicBezTo>
                  <a:cubicBezTo>
                    <a:pt x="1985430" y="334315"/>
                    <a:pt x="1990223" y="326013"/>
                    <a:pt x="1995778" y="318237"/>
                  </a:cubicBezTo>
                  <a:cubicBezTo>
                    <a:pt x="2003481" y="307453"/>
                    <a:pt x="2013196" y="298016"/>
                    <a:pt x="2019632" y="286432"/>
                  </a:cubicBezTo>
                  <a:cubicBezTo>
                    <a:pt x="2084467" y="169728"/>
                    <a:pt x="1997230" y="304131"/>
                    <a:pt x="2051437" y="222822"/>
                  </a:cubicBezTo>
                  <a:cubicBezTo>
                    <a:pt x="2067984" y="156629"/>
                    <a:pt x="2047836" y="222071"/>
                    <a:pt x="2075291" y="167162"/>
                  </a:cubicBezTo>
                  <a:cubicBezTo>
                    <a:pt x="2080995" y="155754"/>
                    <a:pt x="2088645" y="121694"/>
                    <a:pt x="2091193" y="111503"/>
                  </a:cubicBezTo>
                  <a:cubicBezTo>
                    <a:pt x="2089562" y="91925"/>
                    <a:pt x="2107667" y="8232"/>
                    <a:pt x="2059388" y="185"/>
                  </a:cubicBezTo>
                  <a:cubicBezTo>
                    <a:pt x="2051121" y="-1193"/>
                    <a:pt x="2043485" y="5486"/>
                    <a:pt x="2035534" y="8136"/>
                  </a:cubicBezTo>
                  <a:cubicBezTo>
                    <a:pt x="1967167" y="53715"/>
                    <a:pt x="2053670" y="-933"/>
                    <a:pt x="1987826" y="31990"/>
                  </a:cubicBezTo>
                  <a:cubicBezTo>
                    <a:pt x="1979279" y="36264"/>
                    <a:pt x="1972921" y="44538"/>
                    <a:pt x="1963973" y="47893"/>
                  </a:cubicBezTo>
                  <a:cubicBezTo>
                    <a:pt x="1951319" y="52638"/>
                    <a:pt x="1937468" y="53194"/>
                    <a:pt x="1924216" y="55844"/>
                  </a:cubicBezTo>
                  <a:cubicBezTo>
                    <a:pt x="1908313" y="66446"/>
                    <a:pt x="1890023" y="74134"/>
                    <a:pt x="1876508" y="87649"/>
                  </a:cubicBezTo>
                  <a:cubicBezTo>
                    <a:pt x="1868557" y="95600"/>
                    <a:pt x="1861530" y="104599"/>
                    <a:pt x="1852654" y="111503"/>
                  </a:cubicBezTo>
                  <a:cubicBezTo>
                    <a:pt x="1841305" y="120330"/>
                    <a:pt x="1781539" y="158988"/>
                    <a:pt x="1765190" y="167162"/>
                  </a:cubicBezTo>
                  <a:cubicBezTo>
                    <a:pt x="1757693" y="170910"/>
                    <a:pt x="1748833" y="171366"/>
                    <a:pt x="1741336" y="175114"/>
                  </a:cubicBezTo>
                  <a:cubicBezTo>
                    <a:pt x="1732789" y="179388"/>
                    <a:pt x="1726029" y="186742"/>
                    <a:pt x="1717482" y="191016"/>
                  </a:cubicBezTo>
                  <a:cubicBezTo>
                    <a:pt x="1709985" y="194764"/>
                    <a:pt x="1701332" y="195666"/>
                    <a:pt x="1693628" y="198968"/>
                  </a:cubicBezTo>
                  <a:cubicBezTo>
                    <a:pt x="1682733" y="203637"/>
                    <a:pt x="1673068" y="211122"/>
                    <a:pt x="1661823" y="214870"/>
                  </a:cubicBezTo>
                  <a:cubicBezTo>
                    <a:pt x="1649002" y="219144"/>
                    <a:pt x="1635177" y="219544"/>
                    <a:pt x="1622066" y="222822"/>
                  </a:cubicBezTo>
                  <a:cubicBezTo>
                    <a:pt x="1613935" y="224855"/>
                    <a:pt x="1606164" y="228123"/>
                    <a:pt x="1598213" y="230773"/>
                  </a:cubicBezTo>
                  <a:cubicBezTo>
                    <a:pt x="1587611" y="241375"/>
                    <a:pt x="1577791" y="252821"/>
                    <a:pt x="1566407" y="262578"/>
                  </a:cubicBezTo>
                  <a:cubicBezTo>
                    <a:pt x="1540936" y="284410"/>
                    <a:pt x="1546921" y="274337"/>
                    <a:pt x="1518699" y="286432"/>
                  </a:cubicBezTo>
                  <a:cubicBezTo>
                    <a:pt x="1507804" y="291101"/>
                    <a:pt x="1497899" y="297933"/>
                    <a:pt x="1486894" y="302335"/>
                  </a:cubicBezTo>
                  <a:cubicBezTo>
                    <a:pt x="1471330" y="308561"/>
                    <a:pt x="1455089" y="312936"/>
                    <a:pt x="1439186" y="318237"/>
                  </a:cubicBezTo>
                  <a:cubicBezTo>
                    <a:pt x="1431235" y="320887"/>
                    <a:pt x="1422307" y="321540"/>
                    <a:pt x="1415333" y="326189"/>
                  </a:cubicBezTo>
                  <a:cubicBezTo>
                    <a:pt x="1407382" y="331490"/>
                    <a:pt x="1400026" y="337817"/>
                    <a:pt x="1391479" y="342091"/>
                  </a:cubicBezTo>
                  <a:cubicBezTo>
                    <a:pt x="1361534" y="357063"/>
                    <a:pt x="1350288" y="358352"/>
                    <a:pt x="1319917" y="365945"/>
                  </a:cubicBezTo>
                  <a:cubicBezTo>
                    <a:pt x="1231369" y="410220"/>
                    <a:pt x="1342915" y="357321"/>
                    <a:pt x="1256306" y="389799"/>
                  </a:cubicBezTo>
                  <a:cubicBezTo>
                    <a:pt x="1245208" y="393961"/>
                    <a:pt x="1235396" y="401033"/>
                    <a:pt x="1224501" y="405702"/>
                  </a:cubicBezTo>
                  <a:cubicBezTo>
                    <a:pt x="1216797" y="409004"/>
                    <a:pt x="1208598" y="411003"/>
                    <a:pt x="1200647" y="413653"/>
                  </a:cubicBezTo>
                  <a:cubicBezTo>
                    <a:pt x="1142530" y="452398"/>
                    <a:pt x="1215605" y="405105"/>
                    <a:pt x="1144988" y="445458"/>
                  </a:cubicBezTo>
                  <a:cubicBezTo>
                    <a:pt x="1098835" y="471831"/>
                    <a:pt x="1143645" y="455957"/>
                    <a:pt x="1073426" y="485215"/>
                  </a:cubicBezTo>
                  <a:cubicBezTo>
                    <a:pt x="1057370" y="491905"/>
                    <a:pt x="1014587" y="505310"/>
                    <a:pt x="993913" y="509069"/>
                  </a:cubicBezTo>
                  <a:cubicBezTo>
                    <a:pt x="975474" y="512422"/>
                    <a:pt x="956807" y="514370"/>
                    <a:pt x="938254" y="517020"/>
                  </a:cubicBezTo>
                  <a:lnTo>
                    <a:pt x="866693" y="540874"/>
                  </a:lnTo>
                  <a:cubicBezTo>
                    <a:pt x="858742" y="543525"/>
                    <a:pt x="850336" y="545077"/>
                    <a:pt x="842839" y="548825"/>
                  </a:cubicBezTo>
                  <a:cubicBezTo>
                    <a:pt x="803536" y="568476"/>
                    <a:pt x="822278" y="560980"/>
                    <a:pt x="787179" y="572679"/>
                  </a:cubicBezTo>
                  <a:cubicBezTo>
                    <a:pt x="776577" y="580630"/>
                    <a:pt x="766958" y="590097"/>
                    <a:pt x="755374" y="596533"/>
                  </a:cubicBezTo>
                  <a:cubicBezTo>
                    <a:pt x="742897" y="603465"/>
                    <a:pt x="728982" y="607424"/>
                    <a:pt x="715618" y="612436"/>
                  </a:cubicBezTo>
                  <a:cubicBezTo>
                    <a:pt x="696302" y="619680"/>
                    <a:pt x="680461" y="623782"/>
                    <a:pt x="659959" y="628338"/>
                  </a:cubicBezTo>
                  <a:cubicBezTo>
                    <a:pt x="646766" y="631270"/>
                    <a:pt x="633371" y="633250"/>
                    <a:pt x="620202" y="636289"/>
                  </a:cubicBezTo>
                  <a:cubicBezTo>
                    <a:pt x="517170" y="660066"/>
                    <a:pt x="595693" y="645675"/>
                    <a:pt x="508884" y="660143"/>
                  </a:cubicBezTo>
                  <a:cubicBezTo>
                    <a:pt x="480099" y="640954"/>
                    <a:pt x="493577" y="648515"/>
                    <a:pt x="469127" y="6362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813285" y="2679590"/>
              <a:ext cx="886913" cy="808382"/>
            </a:xfrm>
            <a:custGeom>
              <a:avLst/>
              <a:gdLst>
                <a:gd name="connsiteX0" fmla="*/ 556592 w 2093204"/>
                <a:gd name="connsiteY0" fmla="*/ 660143 h 1685862"/>
                <a:gd name="connsiteX1" fmla="*/ 421419 w 2093204"/>
                <a:gd name="connsiteY1" fmla="*/ 572679 h 1685862"/>
                <a:gd name="connsiteX2" fmla="*/ 373712 w 2093204"/>
                <a:gd name="connsiteY2" fmla="*/ 564728 h 1685862"/>
                <a:gd name="connsiteX3" fmla="*/ 214686 w 2093204"/>
                <a:gd name="connsiteY3" fmla="*/ 572679 h 1685862"/>
                <a:gd name="connsiteX4" fmla="*/ 127221 w 2093204"/>
                <a:gd name="connsiteY4" fmla="*/ 612436 h 1685862"/>
                <a:gd name="connsiteX5" fmla="*/ 63611 w 2093204"/>
                <a:gd name="connsiteY5" fmla="*/ 644241 h 1685862"/>
                <a:gd name="connsiteX6" fmla="*/ 23854 w 2093204"/>
                <a:gd name="connsiteY6" fmla="*/ 676046 h 1685862"/>
                <a:gd name="connsiteX7" fmla="*/ 0 w 2093204"/>
                <a:gd name="connsiteY7" fmla="*/ 723754 h 1685862"/>
                <a:gd name="connsiteX8" fmla="*/ 15903 w 2093204"/>
                <a:gd name="connsiteY8" fmla="*/ 827121 h 1685862"/>
                <a:gd name="connsiteX9" fmla="*/ 31806 w 2093204"/>
                <a:gd name="connsiteY9" fmla="*/ 850975 h 1685862"/>
                <a:gd name="connsiteX10" fmla="*/ 79513 w 2093204"/>
                <a:gd name="connsiteY10" fmla="*/ 898682 h 1685862"/>
                <a:gd name="connsiteX11" fmla="*/ 333955 w 2093204"/>
                <a:gd name="connsiteY11" fmla="*/ 898682 h 1685862"/>
                <a:gd name="connsiteX12" fmla="*/ 405517 w 2093204"/>
                <a:gd name="connsiteY12" fmla="*/ 938439 h 1685862"/>
                <a:gd name="connsiteX13" fmla="*/ 429371 w 2093204"/>
                <a:gd name="connsiteY13" fmla="*/ 946390 h 1685862"/>
                <a:gd name="connsiteX14" fmla="*/ 485030 w 2093204"/>
                <a:gd name="connsiteY14" fmla="*/ 1002049 h 1685862"/>
                <a:gd name="connsiteX15" fmla="*/ 524786 w 2093204"/>
                <a:gd name="connsiteY15" fmla="*/ 1049757 h 1685862"/>
                <a:gd name="connsiteX16" fmla="*/ 532738 w 2093204"/>
                <a:gd name="connsiteY16" fmla="*/ 1073611 h 1685862"/>
                <a:gd name="connsiteX17" fmla="*/ 548640 w 2093204"/>
                <a:gd name="connsiteY17" fmla="*/ 1137222 h 1685862"/>
                <a:gd name="connsiteX18" fmla="*/ 532738 w 2093204"/>
                <a:gd name="connsiteY18" fmla="*/ 1343956 h 1685862"/>
                <a:gd name="connsiteX19" fmla="*/ 516835 w 2093204"/>
                <a:gd name="connsiteY19" fmla="*/ 1399615 h 1685862"/>
                <a:gd name="connsiteX20" fmla="*/ 500933 w 2093204"/>
                <a:gd name="connsiteY20" fmla="*/ 1463225 h 1685862"/>
                <a:gd name="connsiteX21" fmla="*/ 508884 w 2093204"/>
                <a:gd name="connsiteY21" fmla="*/ 1558641 h 1685862"/>
                <a:gd name="connsiteX22" fmla="*/ 548640 w 2093204"/>
                <a:gd name="connsiteY22" fmla="*/ 1630202 h 1685862"/>
                <a:gd name="connsiteX23" fmla="*/ 580446 w 2093204"/>
                <a:gd name="connsiteY23" fmla="*/ 1638154 h 1685862"/>
                <a:gd name="connsiteX24" fmla="*/ 612251 w 2093204"/>
                <a:gd name="connsiteY24" fmla="*/ 1654056 h 1685862"/>
                <a:gd name="connsiteX25" fmla="*/ 644056 w 2093204"/>
                <a:gd name="connsiteY25" fmla="*/ 1662008 h 1685862"/>
                <a:gd name="connsiteX26" fmla="*/ 723569 w 2093204"/>
                <a:gd name="connsiteY26" fmla="*/ 1685862 h 1685862"/>
                <a:gd name="connsiteX27" fmla="*/ 842839 w 2093204"/>
                <a:gd name="connsiteY27" fmla="*/ 1654056 h 1685862"/>
                <a:gd name="connsiteX28" fmla="*/ 898498 w 2093204"/>
                <a:gd name="connsiteY28" fmla="*/ 1574543 h 1685862"/>
                <a:gd name="connsiteX29" fmla="*/ 938254 w 2093204"/>
                <a:gd name="connsiteY29" fmla="*/ 1542738 h 1685862"/>
                <a:gd name="connsiteX30" fmla="*/ 978011 w 2093204"/>
                <a:gd name="connsiteY30" fmla="*/ 1487079 h 1685862"/>
                <a:gd name="connsiteX31" fmla="*/ 1017767 w 2093204"/>
                <a:gd name="connsiteY31" fmla="*/ 1431420 h 1685862"/>
                <a:gd name="connsiteX32" fmla="*/ 1033670 w 2093204"/>
                <a:gd name="connsiteY32" fmla="*/ 1399615 h 1685862"/>
                <a:gd name="connsiteX33" fmla="*/ 1049573 w 2093204"/>
                <a:gd name="connsiteY33" fmla="*/ 1375761 h 1685862"/>
                <a:gd name="connsiteX34" fmla="*/ 1097280 w 2093204"/>
                <a:gd name="connsiteY34" fmla="*/ 1296248 h 1685862"/>
                <a:gd name="connsiteX35" fmla="*/ 1113183 w 2093204"/>
                <a:gd name="connsiteY35" fmla="*/ 1272394 h 1685862"/>
                <a:gd name="connsiteX36" fmla="*/ 1168842 w 2093204"/>
                <a:gd name="connsiteY36" fmla="*/ 1224686 h 1685862"/>
                <a:gd name="connsiteX37" fmla="*/ 1232453 w 2093204"/>
                <a:gd name="connsiteY37" fmla="*/ 1200832 h 1685862"/>
                <a:gd name="connsiteX38" fmla="*/ 1311966 w 2093204"/>
                <a:gd name="connsiteY38" fmla="*/ 1184929 h 1685862"/>
                <a:gd name="connsiteX39" fmla="*/ 1335819 w 2093204"/>
                <a:gd name="connsiteY39" fmla="*/ 1176978 h 1685862"/>
                <a:gd name="connsiteX40" fmla="*/ 1399430 w 2093204"/>
                <a:gd name="connsiteY40" fmla="*/ 1161076 h 1685862"/>
                <a:gd name="connsiteX41" fmla="*/ 1486894 w 2093204"/>
                <a:gd name="connsiteY41" fmla="*/ 1081562 h 1685862"/>
                <a:gd name="connsiteX42" fmla="*/ 1526651 w 2093204"/>
                <a:gd name="connsiteY42" fmla="*/ 1057709 h 1685862"/>
                <a:gd name="connsiteX43" fmla="*/ 1550505 w 2093204"/>
                <a:gd name="connsiteY43" fmla="*/ 1033855 h 1685862"/>
                <a:gd name="connsiteX44" fmla="*/ 1566407 w 2093204"/>
                <a:gd name="connsiteY44" fmla="*/ 1010001 h 1685862"/>
                <a:gd name="connsiteX45" fmla="*/ 1590261 w 2093204"/>
                <a:gd name="connsiteY45" fmla="*/ 1002049 h 1685862"/>
                <a:gd name="connsiteX46" fmla="*/ 1653872 w 2093204"/>
                <a:gd name="connsiteY46" fmla="*/ 938439 h 1685862"/>
                <a:gd name="connsiteX47" fmla="*/ 1669774 w 2093204"/>
                <a:gd name="connsiteY47" fmla="*/ 914585 h 1685862"/>
                <a:gd name="connsiteX48" fmla="*/ 1717482 w 2093204"/>
                <a:gd name="connsiteY48" fmla="*/ 866877 h 1685862"/>
                <a:gd name="connsiteX49" fmla="*/ 1757239 w 2093204"/>
                <a:gd name="connsiteY49" fmla="*/ 811218 h 1685862"/>
                <a:gd name="connsiteX50" fmla="*/ 1781093 w 2093204"/>
                <a:gd name="connsiteY50" fmla="*/ 763510 h 1685862"/>
                <a:gd name="connsiteX51" fmla="*/ 1812898 w 2093204"/>
                <a:gd name="connsiteY51" fmla="*/ 699900 h 1685862"/>
                <a:gd name="connsiteX52" fmla="*/ 1820849 w 2093204"/>
                <a:gd name="connsiteY52" fmla="*/ 676046 h 1685862"/>
                <a:gd name="connsiteX53" fmla="*/ 1836752 w 2093204"/>
                <a:gd name="connsiteY53" fmla="*/ 652192 h 1685862"/>
                <a:gd name="connsiteX54" fmla="*/ 1852654 w 2093204"/>
                <a:gd name="connsiteY54" fmla="*/ 572679 h 1685862"/>
                <a:gd name="connsiteX55" fmla="*/ 1868557 w 2093204"/>
                <a:gd name="connsiteY55" fmla="*/ 524971 h 1685862"/>
                <a:gd name="connsiteX56" fmla="*/ 1876508 w 2093204"/>
                <a:gd name="connsiteY56" fmla="*/ 501117 h 1685862"/>
                <a:gd name="connsiteX57" fmla="*/ 1892411 w 2093204"/>
                <a:gd name="connsiteY57" fmla="*/ 469312 h 1685862"/>
                <a:gd name="connsiteX58" fmla="*/ 1900362 w 2093204"/>
                <a:gd name="connsiteY58" fmla="*/ 437507 h 1685862"/>
                <a:gd name="connsiteX59" fmla="*/ 1956021 w 2093204"/>
                <a:gd name="connsiteY59" fmla="*/ 373896 h 1685862"/>
                <a:gd name="connsiteX60" fmla="*/ 1979875 w 2093204"/>
                <a:gd name="connsiteY60" fmla="*/ 342091 h 1685862"/>
                <a:gd name="connsiteX61" fmla="*/ 1995778 w 2093204"/>
                <a:gd name="connsiteY61" fmla="*/ 318237 h 1685862"/>
                <a:gd name="connsiteX62" fmla="*/ 2019632 w 2093204"/>
                <a:gd name="connsiteY62" fmla="*/ 286432 h 1685862"/>
                <a:gd name="connsiteX63" fmla="*/ 2051437 w 2093204"/>
                <a:gd name="connsiteY63" fmla="*/ 222822 h 1685862"/>
                <a:gd name="connsiteX64" fmla="*/ 2075291 w 2093204"/>
                <a:gd name="connsiteY64" fmla="*/ 167162 h 1685862"/>
                <a:gd name="connsiteX65" fmla="*/ 2091193 w 2093204"/>
                <a:gd name="connsiteY65" fmla="*/ 111503 h 1685862"/>
                <a:gd name="connsiteX66" fmla="*/ 2059388 w 2093204"/>
                <a:gd name="connsiteY66" fmla="*/ 185 h 1685862"/>
                <a:gd name="connsiteX67" fmla="*/ 2035534 w 2093204"/>
                <a:gd name="connsiteY67" fmla="*/ 8136 h 1685862"/>
                <a:gd name="connsiteX68" fmla="*/ 1987826 w 2093204"/>
                <a:gd name="connsiteY68" fmla="*/ 31990 h 1685862"/>
                <a:gd name="connsiteX69" fmla="*/ 1963973 w 2093204"/>
                <a:gd name="connsiteY69" fmla="*/ 47893 h 1685862"/>
                <a:gd name="connsiteX70" fmla="*/ 1924216 w 2093204"/>
                <a:gd name="connsiteY70" fmla="*/ 55844 h 1685862"/>
                <a:gd name="connsiteX71" fmla="*/ 1876508 w 2093204"/>
                <a:gd name="connsiteY71" fmla="*/ 87649 h 1685862"/>
                <a:gd name="connsiteX72" fmla="*/ 1852654 w 2093204"/>
                <a:gd name="connsiteY72" fmla="*/ 111503 h 1685862"/>
                <a:gd name="connsiteX73" fmla="*/ 1765190 w 2093204"/>
                <a:gd name="connsiteY73" fmla="*/ 167162 h 1685862"/>
                <a:gd name="connsiteX74" fmla="*/ 1741336 w 2093204"/>
                <a:gd name="connsiteY74" fmla="*/ 175114 h 1685862"/>
                <a:gd name="connsiteX75" fmla="*/ 1717482 w 2093204"/>
                <a:gd name="connsiteY75" fmla="*/ 191016 h 1685862"/>
                <a:gd name="connsiteX76" fmla="*/ 1693628 w 2093204"/>
                <a:gd name="connsiteY76" fmla="*/ 198968 h 1685862"/>
                <a:gd name="connsiteX77" fmla="*/ 1661823 w 2093204"/>
                <a:gd name="connsiteY77" fmla="*/ 214870 h 1685862"/>
                <a:gd name="connsiteX78" fmla="*/ 1622066 w 2093204"/>
                <a:gd name="connsiteY78" fmla="*/ 222822 h 1685862"/>
                <a:gd name="connsiteX79" fmla="*/ 1598213 w 2093204"/>
                <a:gd name="connsiteY79" fmla="*/ 230773 h 1685862"/>
                <a:gd name="connsiteX80" fmla="*/ 1566407 w 2093204"/>
                <a:gd name="connsiteY80" fmla="*/ 262578 h 1685862"/>
                <a:gd name="connsiteX81" fmla="*/ 1518699 w 2093204"/>
                <a:gd name="connsiteY81" fmla="*/ 286432 h 1685862"/>
                <a:gd name="connsiteX82" fmla="*/ 1486894 w 2093204"/>
                <a:gd name="connsiteY82" fmla="*/ 302335 h 1685862"/>
                <a:gd name="connsiteX83" fmla="*/ 1439186 w 2093204"/>
                <a:gd name="connsiteY83" fmla="*/ 318237 h 1685862"/>
                <a:gd name="connsiteX84" fmla="*/ 1415333 w 2093204"/>
                <a:gd name="connsiteY84" fmla="*/ 326189 h 1685862"/>
                <a:gd name="connsiteX85" fmla="*/ 1391479 w 2093204"/>
                <a:gd name="connsiteY85" fmla="*/ 342091 h 1685862"/>
                <a:gd name="connsiteX86" fmla="*/ 1319917 w 2093204"/>
                <a:gd name="connsiteY86" fmla="*/ 365945 h 1685862"/>
                <a:gd name="connsiteX87" fmla="*/ 1256306 w 2093204"/>
                <a:gd name="connsiteY87" fmla="*/ 389799 h 1685862"/>
                <a:gd name="connsiteX88" fmla="*/ 1224501 w 2093204"/>
                <a:gd name="connsiteY88" fmla="*/ 405702 h 1685862"/>
                <a:gd name="connsiteX89" fmla="*/ 1200647 w 2093204"/>
                <a:gd name="connsiteY89" fmla="*/ 413653 h 1685862"/>
                <a:gd name="connsiteX90" fmla="*/ 1144988 w 2093204"/>
                <a:gd name="connsiteY90" fmla="*/ 445458 h 1685862"/>
                <a:gd name="connsiteX91" fmla="*/ 1073426 w 2093204"/>
                <a:gd name="connsiteY91" fmla="*/ 485215 h 1685862"/>
                <a:gd name="connsiteX92" fmla="*/ 993913 w 2093204"/>
                <a:gd name="connsiteY92" fmla="*/ 509069 h 1685862"/>
                <a:gd name="connsiteX93" fmla="*/ 938254 w 2093204"/>
                <a:gd name="connsiteY93" fmla="*/ 517020 h 1685862"/>
                <a:gd name="connsiteX94" fmla="*/ 866693 w 2093204"/>
                <a:gd name="connsiteY94" fmla="*/ 540874 h 1685862"/>
                <a:gd name="connsiteX95" fmla="*/ 842839 w 2093204"/>
                <a:gd name="connsiteY95" fmla="*/ 548825 h 1685862"/>
                <a:gd name="connsiteX96" fmla="*/ 787179 w 2093204"/>
                <a:gd name="connsiteY96" fmla="*/ 572679 h 1685862"/>
                <a:gd name="connsiteX97" fmla="*/ 755374 w 2093204"/>
                <a:gd name="connsiteY97" fmla="*/ 596533 h 1685862"/>
                <a:gd name="connsiteX98" fmla="*/ 715618 w 2093204"/>
                <a:gd name="connsiteY98" fmla="*/ 612436 h 1685862"/>
                <a:gd name="connsiteX99" fmla="*/ 659959 w 2093204"/>
                <a:gd name="connsiteY99" fmla="*/ 628338 h 1685862"/>
                <a:gd name="connsiteX100" fmla="*/ 620202 w 2093204"/>
                <a:gd name="connsiteY100" fmla="*/ 636289 h 1685862"/>
                <a:gd name="connsiteX101" fmla="*/ 508884 w 2093204"/>
                <a:gd name="connsiteY101" fmla="*/ 660143 h 1685862"/>
                <a:gd name="connsiteX102" fmla="*/ 469127 w 2093204"/>
                <a:gd name="connsiteY102" fmla="*/ 636289 h 16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93204" h="1685862">
                  <a:moveTo>
                    <a:pt x="556592" y="660143"/>
                  </a:moveTo>
                  <a:cubicBezTo>
                    <a:pt x="511534" y="630988"/>
                    <a:pt x="469000" y="597504"/>
                    <a:pt x="421419" y="572679"/>
                  </a:cubicBezTo>
                  <a:cubicBezTo>
                    <a:pt x="407126" y="565222"/>
                    <a:pt x="389834" y="564728"/>
                    <a:pt x="373712" y="564728"/>
                  </a:cubicBezTo>
                  <a:cubicBezTo>
                    <a:pt x="320637" y="564728"/>
                    <a:pt x="267695" y="570029"/>
                    <a:pt x="214686" y="572679"/>
                  </a:cubicBezTo>
                  <a:cubicBezTo>
                    <a:pt x="134703" y="599341"/>
                    <a:pt x="197591" y="574544"/>
                    <a:pt x="127221" y="612436"/>
                  </a:cubicBezTo>
                  <a:cubicBezTo>
                    <a:pt x="106348" y="623675"/>
                    <a:pt x="63611" y="644241"/>
                    <a:pt x="63611" y="644241"/>
                  </a:cubicBezTo>
                  <a:cubicBezTo>
                    <a:pt x="18033" y="712606"/>
                    <a:pt x="78723" y="632151"/>
                    <a:pt x="23854" y="676046"/>
                  </a:cubicBezTo>
                  <a:cubicBezTo>
                    <a:pt x="9843" y="687255"/>
                    <a:pt x="5238" y="708042"/>
                    <a:pt x="0" y="723754"/>
                  </a:cubicBezTo>
                  <a:cubicBezTo>
                    <a:pt x="2280" y="746551"/>
                    <a:pt x="1576" y="798468"/>
                    <a:pt x="15903" y="827121"/>
                  </a:cubicBezTo>
                  <a:cubicBezTo>
                    <a:pt x="20177" y="835668"/>
                    <a:pt x="25457" y="843832"/>
                    <a:pt x="31806" y="850975"/>
                  </a:cubicBezTo>
                  <a:cubicBezTo>
                    <a:pt x="46747" y="867784"/>
                    <a:pt x="79513" y="898682"/>
                    <a:pt x="79513" y="898682"/>
                  </a:cubicBezTo>
                  <a:cubicBezTo>
                    <a:pt x="199453" y="886688"/>
                    <a:pt x="171100" y="885653"/>
                    <a:pt x="333955" y="898682"/>
                  </a:cubicBezTo>
                  <a:cubicBezTo>
                    <a:pt x="365503" y="901206"/>
                    <a:pt x="374636" y="928146"/>
                    <a:pt x="405517" y="938439"/>
                  </a:cubicBezTo>
                  <a:lnTo>
                    <a:pt x="429371" y="946390"/>
                  </a:lnTo>
                  <a:cubicBezTo>
                    <a:pt x="484500" y="987737"/>
                    <a:pt x="440503" y="950101"/>
                    <a:pt x="485030" y="1002049"/>
                  </a:cubicBezTo>
                  <a:cubicBezTo>
                    <a:pt x="506134" y="1026671"/>
                    <a:pt x="510726" y="1021637"/>
                    <a:pt x="524786" y="1049757"/>
                  </a:cubicBezTo>
                  <a:cubicBezTo>
                    <a:pt x="528534" y="1057254"/>
                    <a:pt x="530533" y="1065525"/>
                    <a:pt x="532738" y="1073611"/>
                  </a:cubicBezTo>
                  <a:cubicBezTo>
                    <a:pt x="538489" y="1094697"/>
                    <a:pt x="548640" y="1137222"/>
                    <a:pt x="548640" y="1137222"/>
                  </a:cubicBezTo>
                  <a:cubicBezTo>
                    <a:pt x="544676" y="1208570"/>
                    <a:pt x="544302" y="1274574"/>
                    <a:pt x="532738" y="1343956"/>
                  </a:cubicBezTo>
                  <a:cubicBezTo>
                    <a:pt x="527064" y="1378000"/>
                    <a:pt x="524935" y="1369913"/>
                    <a:pt x="516835" y="1399615"/>
                  </a:cubicBezTo>
                  <a:cubicBezTo>
                    <a:pt x="511085" y="1420701"/>
                    <a:pt x="500933" y="1463225"/>
                    <a:pt x="500933" y="1463225"/>
                  </a:cubicBezTo>
                  <a:cubicBezTo>
                    <a:pt x="503583" y="1495030"/>
                    <a:pt x="503637" y="1527160"/>
                    <a:pt x="508884" y="1558641"/>
                  </a:cubicBezTo>
                  <a:cubicBezTo>
                    <a:pt x="513387" y="1585660"/>
                    <a:pt x="522964" y="1615531"/>
                    <a:pt x="548640" y="1630202"/>
                  </a:cubicBezTo>
                  <a:cubicBezTo>
                    <a:pt x="558129" y="1635624"/>
                    <a:pt x="570213" y="1634317"/>
                    <a:pt x="580446" y="1638154"/>
                  </a:cubicBezTo>
                  <a:cubicBezTo>
                    <a:pt x="591544" y="1642316"/>
                    <a:pt x="601153" y="1649894"/>
                    <a:pt x="612251" y="1654056"/>
                  </a:cubicBezTo>
                  <a:cubicBezTo>
                    <a:pt x="622483" y="1657893"/>
                    <a:pt x="633589" y="1658868"/>
                    <a:pt x="644056" y="1662008"/>
                  </a:cubicBezTo>
                  <a:cubicBezTo>
                    <a:pt x="740848" y="1691046"/>
                    <a:pt x="650262" y="1667533"/>
                    <a:pt x="723569" y="1685862"/>
                  </a:cubicBezTo>
                  <a:cubicBezTo>
                    <a:pt x="773894" y="1680270"/>
                    <a:pt x="802487" y="1685441"/>
                    <a:pt x="842839" y="1654056"/>
                  </a:cubicBezTo>
                  <a:cubicBezTo>
                    <a:pt x="862604" y="1638683"/>
                    <a:pt x="881343" y="1588267"/>
                    <a:pt x="898498" y="1574543"/>
                  </a:cubicBezTo>
                  <a:cubicBezTo>
                    <a:pt x="911750" y="1563941"/>
                    <a:pt x="926254" y="1554738"/>
                    <a:pt x="938254" y="1542738"/>
                  </a:cubicBezTo>
                  <a:cubicBezTo>
                    <a:pt x="951246" y="1529746"/>
                    <a:pt x="966724" y="1502880"/>
                    <a:pt x="978011" y="1487079"/>
                  </a:cubicBezTo>
                  <a:cubicBezTo>
                    <a:pt x="990208" y="1470004"/>
                    <a:pt x="1007055" y="1450166"/>
                    <a:pt x="1017767" y="1431420"/>
                  </a:cubicBezTo>
                  <a:cubicBezTo>
                    <a:pt x="1023648" y="1421129"/>
                    <a:pt x="1027789" y="1409906"/>
                    <a:pt x="1033670" y="1399615"/>
                  </a:cubicBezTo>
                  <a:cubicBezTo>
                    <a:pt x="1038411" y="1391318"/>
                    <a:pt x="1044832" y="1384058"/>
                    <a:pt x="1049573" y="1375761"/>
                  </a:cubicBezTo>
                  <a:cubicBezTo>
                    <a:pt x="1098474" y="1290183"/>
                    <a:pt x="1019472" y="1412961"/>
                    <a:pt x="1097280" y="1296248"/>
                  </a:cubicBezTo>
                  <a:cubicBezTo>
                    <a:pt x="1102581" y="1288297"/>
                    <a:pt x="1106426" y="1279151"/>
                    <a:pt x="1113183" y="1272394"/>
                  </a:cubicBezTo>
                  <a:cubicBezTo>
                    <a:pt x="1131261" y="1254316"/>
                    <a:pt x="1145892" y="1237436"/>
                    <a:pt x="1168842" y="1224686"/>
                  </a:cubicBezTo>
                  <a:cubicBezTo>
                    <a:pt x="1172972" y="1222392"/>
                    <a:pt x="1220549" y="1203477"/>
                    <a:pt x="1232453" y="1200832"/>
                  </a:cubicBezTo>
                  <a:cubicBezTo>
                    <a:pt x="1302748" y="1185211"/>
                    <a:pt x="1256515" y="1200772"/>
                    <a:pt x="1311966" y="1184929"/>
                  </a:cubicBezTo>
                  <a:cubicBezTo>
                    <a:pt x="1320025" y="1182626"/>
                    <a:pt x="1327733" y="1179183"/>
                    <a:pt x="1335819" y="1176978"/>
                  </a:cubicBezTo>
                  <a:cubicBezTo>
                    <a:pt x="1356905" y="1171227"/>
                    <a:pt x="1399430" y="1161076"/>
                    <a:pt x="1399430" y="1161076"/>
                  </a:cubicBezTo>
                  <a:cubicBezTo>
                    <a:pt x="1438323" y="1122183"/>
                    <a:pt x="1447300" y="1107958"/>
                    <a:pt x="1486894" y="1081562"/>
                  </a:cubicBezTo>
                  <a:cubicBezTo>
                    <a:pt x="1499753" y="1072989"/>
                    <a:pt x="1514287" y="1066982"/>
                    <a:pt x="1526651" y="1057709"/>
                  </a:cubicBezTo>
                  <a:cubicBezTo>
                    <a:pt x="1535647" y="1050962"/>
                    <a:pt x="1543306" y="1042494"/>
                    <a:pt x="1550505" y="1033855"/>
                  </a:cubicBezTo>
                  <a:cubicBezTo>
                    <a:pt x="1556623" y="1026514"/>
                    <a:pt x="1558945" y="1015971"/>
                    <a:pt x="1566407" y="1010001"/>
                  </a:cubicBezTo>
                  <a:cubicBezTo>
                    <a:pt x="1572952" y="1004765"/>
                    <a:pt x="1582310" y="1004700"/>
                    <a:pt x="1590261" y="1002049"/>
                  </a:cubicBezTo>
                  <a:cubicBezTo>
                    <a:pt x="1611465" y="980846"/>
                    <a:pt x="1637239" y="963389"/>
                    <a:pt x="1653872" y="938439"/>
                  </a:cubicBezTo>
                  <a:cubicBezTo>
                    <a:pt x="1659173" y="930488"/>
                    <a:pt x="1663425" y="921727"/>
                    <a:pt x="1669774" y="914585"/>
                  </a:cubicBezTo>
                  <a:cubicBezTo>
                    <a:pt x="1684715" y="897776"/>
                    <a:pt x="1707424" y="886992"/>
                    <a:pt x="1717482" y="866877"/>
                  </a:cubicBezTo>
                  <a:cubicBezTo>
                    <a:pt x="1738414" y="825014"/>
                    <a:pt x="1725004" y="843453"/>
                    <a:pt x="1757239" y="811218"/>
                  </a:cubicBezTo>
                  <a:cubicBezTo>
                    <a:pt x="1773362" y="762848"/>
                    <a:pt x="1754669" y="811953"/>
                    <a:pt x="1781093" y="763510"/>
                  </a:cubicBezTo>
                  <a:cubicBezTo>
                    <a:pt x="1792445" y="742699"/>
                    <a:pt x="1802296" y="721103"/>
                    <a:pt x="1812898" y="699900"/>
                  </a:cubicBezTo>
                  <a:cubicBezTo>
                    <a:pt x="1816646" y="692403"/>
                    <a:pt x="1817101" y="683543"/>
                    <a:pt x="1820849" y="676046"/>
                  </a:cubicBezTo>
                  <a:cubicBezTo>
                    <a:pt x="1825123" y="667499"/>
                    <a:pt x="1831451" y="660143"/>
                    <a:pt x="1836752" y="652192"/>
                  </a:cubicBezTo>
                  <a:cubicBezTo>
                    <a:pt x="1842053" y="625688"/>
                    <a:pt x="1844106" y="598321"/>
                    <a:pt x="1852654" y="572679"/>
                  </a:cubicBezTo>
                  <a:lnTo>
                    <a:pt x="1868557" y="524971"/>
                  </a:lnTo>
                  <a:cubicBezTo>
                    <a:pt x="1871207" y="517020"/>
                    <a:pt x="1872760" y="508614"/>
                    <a:pt x="1876508" y="501117"/>
                  </a:cubicBezTo>
                  <a:lnTo>
                    <a:pt x="1892411" y="469312"/>
                  </a:lnTo>
                  <a:cubicBezTo>
                    <a:pt x="1895061" y="458710"/>
                    <a:pt x="1895055" y="447060"/>
                    <a:pt x="1900362" y="437507"/>
                  </a:cubicBezTo>
                  <a:cubicBezTo>
                    <a:pt x="1919711" y="402677"/>
                    <a:pt x="1933074" y="400667"/>
                    <a:pt x="1956021" y="373896"/>
                  </a:cubicBezTo>
                  <a:cubicBezTo>
                    <a:pt x="1964645" y="363834"/>
                    <a:pt x="1972172" y="352875"/>
                    <a:pt x="1979875" y="342091"/>
                  </a:cubicBezTo>
                  <a:cubicBezTo>
                    <a:pt x="1985430" y="334315"/>
                    <a:pt x="1990223" y="326013"/>
                    <a:pt x="1995778" y="318237"/>
                  </a:cubicBezTo>
                  <a:cubicBezTo>
                    <a:pt x="2003481" y="307453"/>
                    <a:pt x="2013196" y="298016"/>
                    <a:pt x="2019632" y="286432"/>
                  </a:cubicBezTo>
                  <a:cubicBezTo>
                    <a:pt x="2084467" y="169728"/>
                    <a:pt x="1997230" y="304131"/>
                    <a:pt x="2051437" y="222822"/>
                  </a:cubicBezTo>
                  <a:cubicBezTo>
                    <a:pt x="2067984" y="156629"/>
                    <a:pt x="2047836" y="222071"/>
                    <a:pt x="2075291" y="167162"/>
                  </a:cubicBezTo>
                  <a:cubicBezTo>
                    <a:pt x="2080995" y="155754"/>
                    <a:pt x="2088645" y="121694"/>
                    <a:pt x="2091193" y="111503"/>
                  </a:cubicBezTo>
                  <a:cubicBezTo>
                    <a:pt x="2089562" y="91925"/>
                    <a:pt x="2107667" y="8232"/>
                    <a:pt x="2059388" y="185"/>
                  </a:cubicBezTo>
                  <a:cubicBezTo>
                    <a:pt x="2051121" y="-1193"/>
                    <a:pt x="2043485" y="5486"/>
                    <a:pt x="2035534" y="8136"/>
                  </a:cubicBezTo>
                  <a:cubicBezTo>
                    <a:pt x="1967167" y="53715"/>
                    <a:pt x="2053670" y="-933"/>
                    <a:pt x="1987826" y="31990"/>
                  </a:cubicBezTo>
                  <a:cubicBezTo>
                    <a:pt x="1979279" y="36264"/>
                    <a:pt x="1972921" y="44538"/>
                    <a:pt x="1963973" y="47893"/>
                  </a:cubicBezTo>
                  <a:cubicBezTo>
                    <a:pt x="1951319" y="52638"/>
                    <a:pt x="1937468" y="53194"/>
                    <a:pt x="1924216" y="55844"/>
                  </a:cubicBezTo>
                  <a:cubicBezTo>
                    <a:pt x="1908313" y="66446"/>
                    <a:pt x="1890023" y="74134"/>
                    <a:pt x="1876508" y="87649"/>
                  </a:cubicBezTo>
                  <a:cubicBezTo>
                    <a:pt x="1868557" y="95600"/>
                    <a:pt x="1861530" y="104599"/>
                    <a:pt x="1852654" y="111503"/>
                  </a:cubicBezTo>
                  <a:cubicBezTo>
                    <a:pt x="1841305" y="120330"/>
                    <a:pt x="1781539" y="158988"/>
                    <a:pt x="1765190" y="167162"/>
                  </a:cubicBezTo>
                  <a:cubicBezTo>
                    <a:pt x="1757693" y="170910"/>
                    <a:pt x="1748833" y="171366"/>
                    <a:pt x="1741336" y="175114"/>
                  </a:cubicBezTo>
                  <a:cubicBezTo>
                    <a:pt x="1732789" y="179388"/>
                    <a:pt x="1726029" y="186742"/>
                    <a:pt x="1717482" y="191016"/>
                  </a:cubicBezTo>
                  <a:cubicBezTo>
                    <a:pt x="1709985" y="194764"/>
                    <a:pt x="1701332" y="195666"/>
                    <a:pt x="1693628" y="198968"/>
                  </a:cubicBezTo>
                  <a:cubicBezTo>
                    <a:pt x="1682733" y="203637"/>
                    <a:pt x="1673068" y="211122"/>
                    <a:pt x="1661823" y="214870"/>
                  </a:cubicBezTo>
                  <a:cubicBezTo>
                    <a:pt x="1649002" y="219144"/>
                    <a:pt x="1635177" y="219544"/>
                    <a:pt x="1622066" y="222822"/>
                  </a:cubicBezTo>
                  <a:cubicBezTo>
                    <a:pt x="1613935" y="224855"/>
                    <a:pt x="1606164" y="228123"/>
                    <a:pt x="1598213" y="230773"/>
                  </a:cubicBezTo>
                  <a:cubicBezTo>
                    <a:pt x="1587611" y="241375"/>
                    <a:pt x="1577791" y="252821"/>
                    <a:pt x="1566407" y="262578"/>
                  </a:cubicBezTo>
                  <a:cubicBezTo>
                    <a:pt x="1540936" y="284410"/>
                    <a:pt x="1546921" y="274337"/>
                    <a:pt x="1518699" y="286432"/>
                  </a:cubicBezTo>
                  <a:cubicBezTo>
                    <a:pt x="1507804" y="291101"/>
                    <a:pt x="1497899" y="297933"/>
                    <a:pt x="1486894" y="302335"/>
                  </a:cubicBezTo>
                  <a:cubicBezTo>
                    <a:pt x="1471330" y="308561"/>
                    <a:pt x="1455089" y="312936"/>
                    <a:pt x="1439186" y="318237"/>
                  </a:cubicBezTo>
                  <a:cubicBezTo>
                    <a:pt x="1431235" y="320887"/>
                    <a:pt x="1422307" y="321540"/>
                    <a:pt x="1415333" y="326189"/>
                  </a:cubicBezTo>
                  <a:cubicBezTo>
                    <a:pt x="1407382" y="331490"/>
                    <a:pt x="1400026" y="337817"/>
                    <a:pt x="1391479" y="342091"/>
                  </a:cubicBezTo>
                  <a:cubicBezTo>
                    <a:pt x="1361534" y="357063"/>
                    <a:pt x="1350288" y="358352"/>
                    <a:pt x="1319917" y="365945"/>
                  </a:cubicBezTo>
                  <a:cubicBezTo>
                    <a:pt x="1231369" y="410220"/>
                    <a:pt x="1342915" y="357321"/>
                    <a:pt x="1256306" y="389799"/>
                  </a:cubicBezTo>
                  <a:cubicBezTo>
                    <a:pt x="1245208" y="393961"/>
                    <a:pt x="1235396" y="401033"/>
                    <a:pt x="1224501" y="405702"/>
                  </a:cubicBezTo>
                  <a:cubicBezTo>
                    <a:pt x="1216797" y="409004"/>
                    <a:pt x="1208598" y="411003"/>
                    <a:pt x="1200647" y="413653"/>
                  </a:cubicBezTo>
                  <a:cubicBezTo>
                    <a:pt x="1142530" y="452398"/>
                    <a:pt x="1215605" y="405105"/>
                    <a:pt x="1144988" y="445458"/>
                  </a:cubicBezTo>
                  <a:cubicBezTo>
                    <a:pt x="1098835" y="471831"/>
                    <a:pt x="1143645" y="455957"/>
                    <a:pt x="1073426" y="485215"/>
                  </a:cubicBezTo>
                  <a:cubicBezTo>
                    <a:pt x="1057370" y="491905"/>
                    <a:pt x="1014587" y="505310"/>
                    <a:pt x="993913" y="509069"/>
                  </a:cubicBezTo>
                  <a:cubicBezTo>
                    <a:pt x="975474" y="512422"/>
                    <a:pt x="956807" y="514370"/>
                    <a:pt x="938254" y="517020"/>
                  </a:cubicBezTo>
                  <a:lnTo>
                    <a:pt x="866693" y="540874"/>
                  </a:lnTo>
                  <a:cubicBezTo>
                    <a:pt x="858742" y="543525"/>
                    <a:pt x="850336" y="545077"/>
                    <a:pt x="842839" y="548825"/>
                  </a:cubicBezTo>
                  <a:cubicBezTo>
                    <a:pt x="803536" y="568476"/>
                    <a:pt x="822278" y="560980"/>
                    <a:pt x="787179" y="572679"/>
                  </a:cubicBezTo>
                  <a:cubicBezTo>
                    <a:pt x="776577" y="580630"/>
                    <a:pt x="766958" y="590097"/>
                    <a:pt x="755374" y="596533"/>
                  </a:cubicBezTo>
                  <a:cubicBezTo>
                    <a:pt x="742897" y="603465"/>
                    <a:pt x="728982" y="607424"/>
                    <a:pt x="715618" y="612436"/>
                  </a:cubicBezTo>
                  <a:cubicBezTo>
                    <a:pt x="696302" y="619680"/>
                    <a:pt x="680461" y="623782"/>
                    <a:pt x="659959" y="628338"/>
                  </a:cubicBezTo>
                  <a:cubicBezTo>
                    <a:pt x="646766" y="631270"/>
                    <a:pt x="633371" y="633250"/>
                    <a:pt x="620202" y="636289"/>
                  </a:cubicBezTo>
                  <a:cubicBezTo>
                    <a:pt x="517170" y="660066"/>
                    <a:pt x="595693" y="645675"/>
                    <a:pt x="508884" y="660143"/>
                  </a:cubicBezTo>
                  <a:cubicBezTo>
                    <a:pt x="480099" y="640954"/>
                    <a:pt x="493577" y="648515"/>
                    <a:pt x="469127" y="6362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94071" y="1859279"/>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7" name="Group 26"/>
          <p:cNvGrpSpPr/>
          <p:nvPr/>
        </p:nvGrpSpPr>
        <p:grpSpPr>
          <a:xfrm>
            <a:off x="8764153" y="3749834"/>
            <a:ext cx="2361533" cy="2449003"/>
            <a:chOff x="9228175" y="3749834"/>
            <a:chExt cx="2361533" cy="2449003"/>
          </a:xfrm>
        </p:grpSpPr>
        <p:sp>
          <p:nvSpPr>
            <p:cNvPr id="8" name="Freeform 7"/>
            <p:cNvSpPr/>
            <p:nvPr/>
          </p:nvSpPr>
          <p:spPr>
            <a:xfrm>
              <a:off x="9589216" y="4178731"/>
              <a:ext cx="1653872" cy="1566407"/>
            </a:xfrm>
            <a:custGeom>
              <a:avLst/>
              <a:gdLst>
                <a:gd name="connsiteX0" fmla="*/ 1009816 w 1653872"/>
                <a:gd name="connsiteY0" fmla="*/ 477078 h 1566407"/>
                <a:gd name="connsiteX1" fmla="*/ 890546 w 1653872"/>
                <a:gd name="connsiteY1" fmla="*/ 326004 h 1566407"/>
                <a:gd name="connsiteX2" fmla="*/ 842839 w 1653872"/>
                <a:gd name="connsiteY2" fmla="*/ 294198 h 1566407"/>
                <a:gd name="connsiteX3" fmla="*/ 795131 w 1653872"/>
                <a:gd name="connsiteY3" fmla="*/ 278296 h 1566407"/>
                <a:gd name="connsiteX4" fmla="*/ 691764 w 1653872"/>
                <a:gd name="connsiteY4" fmla="*/ 254442 h 1566407"/>
                <a:gd name="connsiteX5" fmla="*/ 628153 w 1653872"/>
                <a:gd name="connsiteY5" fmla="*/ 246491 h 1566407"/>
                <a:gd name="connsiteX6" fmla="*/ 357809 w 1653872"/>
                <a:gd name="connsiteY6" fmla="*/ 262393 h 1566407"/>
                <a:gd name="connsiteX7" fmla="*/ 310101 w 1653872"/>
                <a:gd name="connsiteY7" fmla="*/ 294198 h 1566407"/>
                <a:gd name="connsiteX8" fmla="*/ 286247 w 1653872"/>
                <a:gd name="connsiteY8" fmla="*/ 310101 h 1566407"/>
                <a:gd name="connsiteX9" fmla="*/ 262393 w 1653872"/>
                <a:gd name="connsiteY9" fmla="*/ 326004 h 1566407"/>
                <a:gd name="connsiteX10" fmla="*/ 206734 w 1653872"/>
                <a:gd name="connsiteY10" fmla="*/ 389614 h 1566407"/>
                <a:gd name="connsiteX11" fmla="*/ 174929 w 1653872"/>
                <a:gd name="connsiteY11" fmla="*/ 461176 h 1566407"/>
                <a:gd name="connsiteX12" fmla="*/ 166978 w 1653872"/>
                <a:gd name="connsiteY12" fmla="*/ 500932 h 1566407"/>
                <a:gd name="connsiteX13" fmla="*/ 190832 w 1653872"/>
                <a:gd name="connsiteY13" fmla="*/ 572494 h 1566407"/>
                <a:gd name="connsiteX14" fmla="*/ 222637 w 1653872"/>
                <a:gd name="connsiteY14" fmla="*/ 604299 h 1566407"/>
                <a:gd name="connsiteX15" fmla="*/ 286247 w 1653872"/>
                <a:gd name="connsiteY15" fmla="*/ 652007 h 1566407"/>
                <a:gd name="connsiteX16" fmla="*/ 349858 w 1653872"/>
                <a:gd name="connsiteY16" fmla="*/ 691764 h 1566407"/>
                <a:gd name="connsiteX17" fmla="*/ 429371 w 1653872"/>
                <a:gd name="connsiteY17" fmla="*/ 763325 h 1566407"/>
                <a:gd name="connsiteX18" fmla="*/ 405517 w 1653872"/>
                <a:gd name="connsiteY18" fmla="*/ 779228 h 1566407"/>
                <a:gd name="connsiteX19" fmla="*/ 381663 w 1653872"/>
                <a:gd name="connsiteY19" fmla="*/ 787179 h 1566407"/>
                <a:gd name="connsiteX20" fmla="*/ 230588 w 1653872"/>
                <a:gd name="connsiteY20" fmla="*/ 795131 h 1566407"/>
                <a:gd name="connsiteX21" fmla="*/ 190832 w 1653872"/>
                <a:gd name="connsiteY21" fmla="*/ 803082 h 1566407"/>
                <a:gd name="connsiteX22" fmla="*/ 166978 w 1653872"/>
                <a:gd name="connsiteY22" fmla="*/ 826936 h 1566407"/>
                <a:gd name="connsiteX23" fmla="*/ 135172 w 1653872"/>
                <a:gd name="connsiteY23" fmla="*/ 850790 h 1566407"/>
                <a:gd name="connsiteX24" fmla="*/ 79513 w 1653872"/>
                <a:gd name="connsiteY24" fmla="*/ 922351 h 1566407"/>
                <a:gd name="connsiteX25" fmla="*/ 55659 w 1653872"/>
                <a:gd name="connsiteY25" fmla="*/ 970059 h 1566407"/>
                <a:gd name="connsiteX26" fmla="*/ 39757 w 1653872"/>
                <a:gd name="connsiteY26" fmla="*/ 1025718 h 1566407"/>
                <a:gd name="connsiteX27" fmla="*/ 15903 w 1653872"/>
                <a:gd name="connsiteY27" fmla="*/ 1089329 h 1566407"/>
                <a:gd name="connsiteX28" fmla="*/ 7952 w 1653872"/>
                <a:gd name="connsiteY28" fmla="*/ 1121134 h 1566407"/>
                <a:gd name="connsiteX29" fmla="*/ 0 w 1653872"/>
                <a:gd name="connsiteY29" fmla="*/ 1144988 h 1566407"/>
                <a:gd name="connsiteX30" fmla="*/ 7952 w 1653872"/>
                <a:gd name="connsiteY30" fmla="*/ 1280160 h 1566407"/>
                <a:gd name="connsiteX31" fmla="*/ 15903 w 1653872"/>
                <a:gd name="connsiteY31" fmla="*/ 1311965 h 1566407"/>
                <a:gd name="connsiteX32" fmla="*/ 47708 w 1653872"/>
                <a:gd name="connsiteY32" fmla="*/ 1383527 h 1566407"/>
                <a:gd name="connsiteX33" fmla="*/ 87465 w 1653872"/>
                <a:gd name="connsiteY33" fmla="*/ 1447137 h 1566407"/>
                <a:gd name="connsiteX34" fmla="*/ 103367 w 1653872"/>
                <a:gd name="connsiteY34" fmla="*/ 1470991 h 1566407"/>
                <a:gd name="connsiteX35" fmla="*/ 166978 w 1653872"/>
                <a:gd name="connsiteY35" fmla="*/ 1510748 h 1566407"/>
                <a:gd name="connsiteX36" fmla="*/ 214686 w 1653872"/>
                <a:gd name="connsiteY36" fmla="*/ 1534602 h 1566407"/>
                <a:gd name="connsiteX37" fmla="*/ 278296 w 1653872"/>
                <a:gd name="connsiteY37" fmla="*/ 1558456 h 1566407"/>
                <a:gd name="connsiteX38" fmla="*/ 318052 w 1653872"/>
                <a:gd name="connsiteY38" fmla="*/ 1566407 h 1566407"/>
                <a:gd name="connsiteX39" fmla="*/ 445273 w 1653872"/>
                <a:gd name="connsiteY39" fmla="*/ 1550504 h 1566407"/>
                <a:gd name="connsiteX40" fmla="*/ 516835 w 1653872"/>
                <a:gd name="connsiteY40" fmla="*/ 1486894 h 1566407"/>
                <a:gd name="connsiteX41" fmla="*/ 572494 w 1653872"/>
                <a:gd name="connsiteY41" fmla="*/ 1399430 h 1566407"/>
                <a:gd name="connsiteX42" fmla="*/ 588397 w 1653872"/>
                <a:gd name="connsiteY42" fmla="*/ 1351722 h 1566407"/>
                <a:gd name="connsiteX43" fmla="*/ 604299 w 1653872"/>
                <a:gd name="connsiteY43" fmla="*/ 1327868 h 1566407"/>
                <a:gd name="connsiteX44" fmla="*/ 620202 w 1653872"/>
                <a:gd name="connsiteY44" fmla="*/ 1272209 h 1566407"/>
                <a:gd name="connsiteX45" fmla="*/ 628153 w 1653872"/>
                <a:gd name="connsiteY45" fmla="*/ 1304014 h 1566407"/>
                <a:gd name="connsiteX46" fmla="*/ 636105 w 1653872"/>
                <a:gd name="connsiteY46" fmla="*/ 1327868 h 1566407"/>
                <a:gd name="connsiteX47" fmla="*/ 675861 w 1653872"/>
                <a:gd name="connsiteY47" fmla="*/ 1431235 h 1566407"/>
                <a:gd name="connsiteX48" fmla="*/ 715618 w 1653872"/>
                <a:gd name="connsiteY48" fmla="*/ 1470991 h 1566407"/>
                <a:gd name="connsiteX49" fmla="*/ 739472 w 1653872"/>
                <a:gd name="connsiteY49" fmla="*/ 1502797 h 1566407"/>
                <a:gd name="connsiteX50" fmla="*/ 787179 w 1653872"/>
                <a:gd name="connsiteY50" fmla="*/ 1542553 h 1566407"/>
                <a:gd name="connsiteX51" fmla="*/ 850790 w 1653872"/>
                <a:gd name="connsiteY51" fmla="*/ 1558456 h 1566407"/>
                <a:gd name="connsiteX52" fmla="*/ 962108 w 1653872"/>
                <a:gd name="connsiteY52" fmla="*/ 1550504 h 1566407"/>
                <a:gd name="connsiteX53" fmla="*/ 1009816 w 1653872"/>
                <a:gd name="connsiteY53" fmla="*/ 1526651 h 1566407"/>
                <a:gd name="connsiteX54" fmla="*/ 1049572 w 1653872"/>
                <a:gd name="connsiteY54" fmla="*/ 1510748 h 1566407"/>
                <a:gd name="connsiteX55" fmla="*/ 1113183 w 1653872"/>
                <a:gd name="connsiteY55" fmla="*/ 1431235 h 1566407"/>
                <a:gd name="connsiteX56" fmla="*/ 1121134 w 1653872"/>
                <a:gd name="connsiteY56" fmla="*/ 1399430 h 1566407"/>
                <a:gd name="connsiteX57" fmla="*/ 1129086 w 1653872"/>
                <a:gd name="connsiteY57" fmla="*/ 1375576 h 1566407"/>
                <a:gd name="connsiteX58" fmla="*/ 1121134 w 1653872"/>
                <a:gd name="connsiteY58" fmla="*/ 1192696 h 1566407"/>
                <a:gd name="connsiteX59" fmla="*/ 1105232 w 1653872"/>
                <a:gd name="connsiteY59" fmla="*/ 1113183 h 1566407"/>
                <a:gd name="connsiteX60" fmla="*/ 1097280 w 1653872"/>
                <a:gd name="connsiteY60" fmla="*/ 1089329 h 1566407"/>
                <a:gd name="connsiteX61" fmla="*/ 1081378 w 1653872"/>
                <a:gd name="connsiteY61" fmla="*/ 1065475 h 1566407"/>
                <a:gd name="connsiteX62" fmla="*/ 1129086 w 1653872"/>
                <a:gd name="connsiteY62" fmla="*/ 1073426 h 1566407"/>
                <a:gd name="connsiteX63" fmla="*/ 1152939 w 1653872"/>
                <a:gd name="connsiteY63" fmla="*/ 1089329 h 1566407"/>
                <a:gd name="connsiteX64" fmla="*/ 1224501 w 1653872"/>
                <a:gd name="connsiteY64" fmla="*/ 1105231 h 1566407"/>
                <a:gd name="connsiteX65" fmla="*/ 1407381 w 1653872"/>
                <a:gd name="connsiteY65" fmla="*/ 1113183 h 1566407"/>
                <a:gd name="connsiteX66" fmla="*/ 1447138 w 1653872"/>
                <a:gd name="connsiteY66" fmla="*/ 1097280 h 1566407"/>
                <a:gd name="connsiteX67" fmla="*/ 1478943 w 1653872"/>
                <a:gd name="connsiteY67" fmla="*/ 1089329 h 1566407"/>
                <a:gd name="connsiteX68" fmla="*/ 1502797 w 1653872"/>
                <a:gd name="connsiteY68" fmla="*/ 1073426 h 1566407"/>
                <a:gd name="connsiteX69" fmla="*/ 1526651 w 1653872"/>
                <a:gd name="connsiteY69" fmla="*/ 1065475 h 1566407"/>
                <a:gd name="connsiteX70" fmla="*/ 1558456 w 1653872"/>
                <a:gd name="connsiteY70" fmla="*/ 1025718 h 1566407"/>
                <a:gd name="connsiteX71" fmla="*/ 1614115 w 1653872"/>
                <a:gd name="connsiteY71" fmla="*/ 978011 h 1566407"/>
                <a:gd name="connsiteX72" fmla="*/ 1653872 w 1653872"/>
                <a:gd name="connsiteY72" fmla="*/ 898497 h 1566407"/>
                <a:gd name="connsiteX73" fmla="*/ 1645920 w 1653872"/>
                <a:gd name="connsiteY73" fmla="*/ 811033 h 1566407"/>
                <a:gd name="connsiteX74" fmla="*/ 1637969 w 1653872"/>
                <a:gd name="connsiteY74" fmla="*/ 771277 h 1566407"/>
                <a:gd name="connsiteX75" fmla="*/ 1614115 w 1653872"/>
                <a:gd name="connsiteY75" fmla="*/ 739471 h 1566407"/>
                <a:gd name="connsiteX76" fmla="*/ 1598212 w 1653872"/>
                <a:gd name="connsiteY76" fmla="*/ 699715 h 1566407"/>
                <a:gd name="connsiteX77" fmla="*/ 1574359 w 1653872"/>
                <a:gd name="connsiteY77" fmla="*/ 683812 h 1566407"/>
                <a:gd name="connsiteX78" fmla="*/ 1550505 w 1653872"/>
                <a:gd name="connsiteY78" fmla="*/ 652007 h 1566407"/>
                <a:gd name="connsiteX79" fmla="*/ 1478943 w 1653872"/>
                <a:gd name="connsiteY79" fmla="*/ 596348 h 1566407"/>
                <a:gd name="connsiteX80" fmla="*/ 1431235 w 1653872"/>
                <a:gd name="connsiteY80" fmla="*/ 572494 h 1566407"/>
                <a:gd name="connsiteX81" fmla="*/ 1407381 w 1653872"/>
                <a:gd name="connsiteY81" fmla="*/ 556591 h 1566407"/>
                <a:gd name="connsiteX82" fmla="*/ 1375576 w 1653872"/>
                <a:gd name="connsiteY82" fmla="*/ 548640 h 1566407"/>
                <a:gd name="connsiteX83" fmla="*/ 1399430 w 1653872"/>
                <a:gd name="connsiteY83" fmla="*/ 540689 h 1566407"/>
                <a:gd name="connsiteX84" fmla="*/ 1431235 w 1653872"/>
                <a:gd name="connsiteY84" fmla="*/ 524786 h 1566407"/>
                <a:gd name="connsiteX85" fmla="*/ 1455089 w 1653872"/>
                <a:gd name="connsiteY85" fmla="*/ 500932 h 1566407"/>
                <a:gd name="connsiteX86" fmla="*/ 1494846 w 1653872"/>
                <a:gd name="connsiteY86" fmla="*/ 469127 h 1566407"/>
                <a:gd name="connsiteX87" fmla="*/ 1542553 w 1653872"/>
                <a:gd name="connsiteY87" fmla="*/ 437322 h 1566407"/>
                <a:gd name="connsiteX88" fmla="*/ 1558456 w 1653872"/>
                <a:gd name="connsiteY88" fmla="*/ 413468 h 1566407"/>
                <a:gd name="connsiteX89" fmla="*/ 1598212 w 1653872"/>
                <a:gd name="connsiteY89" fmla="*/ 381663 h 1566407"/>
                <a:gd name="connsiteX90" fmla="*/ 1630018 w 1653872"/>
                <a:gd name="connsiteY90" fmla="*/ 294198 h 1566407"/>
                <a:gd name="connsiteX91" fmla="*/ 1614115 w 1653872"/>
                <a:gd name="connsiteY91" fmla="*/ 190831 h 1566407"/>
                <a:gd name="connsiteX92" fmla="*/ 1606164 w 1653872"/>
                <a:gd name="connsiteY92" fmla="*/ 151075 h 1566407"/>
                <a:gd name="connsiteX93" fmla="*/ 1574359 w 1653872"/>
                <a:gd name="connsiteY93" fmla="*/ 111318 h 1566407"/>
                <a:gd name="connsiteX94" fmla="*/ 1510748 w 1653872"/>
                <a:gd name="connsiteY94" fmla="*/ 55659 h 1566407"/>
                <a:gd name="connsiteX95" fmla="*/ 1470992 w 1653872"/>
                <a:gd name="connsiteY95" fmla="*/ 31805 h 1566407"/>
                <a:gd name="connsiteX96" fmla="*/ 1447138 w 1653872"/>
                <a:gd name="connsiteY96" fmla="*/ 23854 h 1566407"/>
                <a:gd name="connsiteX97" fmla="*/ 1407381 w 1653872"/>
                <a:gd name="connsiteY97" fmla="*/ 7951 h 1566407"/>
                <a:gd name="connsiteX98" fmla="*/ 1335819 w 1653872"/>
                <a:gd name="connsiteY98" fmla="*/ 0 h 1566407"/>
                <a:gd name="connsiteX99" fmla="*/ 1240404 w 1653872"/>
                <a:gd name="connsiteY99" fmla="*/ 7951 h 1566407"/>
                <a:gd name="connsiteX100" fmla="*/ 1184745 w 1653872"/>
                <a:gd name="connsiteY100" fmla="*/ 15903 h 1566407"/>
                <a:gd name="connsiteX101" fmla="*/ 1152939 w 1653872"/>
                <a:gd name="connsiteY101" fmla="*/ 39757 h 1566407"/>
                <a:gd name="connsiteX102" fmla="*/ 1073426 w 1653872"/>
                <a:gd name="connsiteY102" fmla="*/ 95416 h 1566407"/>
                <a:gd name="connsiteX103" fmla="*/ 1041621 w 1653872"/>
                <a:gd name="connsiteY103" fmla="*/ 127221 h 1566407"/>
                <a:gd name="connsiteX104" fmla="*/ 970059 w 1653872"/>
                <a:gd name="connsiteY104" fmla="*/ 222637 h 1566407"/>
                <a:gd name="connsiteX105" fmla="*/ 962108 w 1653872"/>
                <a:gd name="connsiteY105" fmla="*/ 246491 h 1566407"/>
                <a:gd name="connsiteX106" fmla="*/ 930303 w 1653872"/>
                <a:gd name="connsiteY106" fmla="*/ 318052 h 1566407"/>
                <a:gd name="connsiteX107" fmla="*/ 946206 w 1653872"/>
                <a:gd name="connsiteY107" fmla="*/ 333955 h 15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653872" h="1566407">
                  <a:moveTo>
                    <a:pt x="1009816" y="477078"/>
                  </a:moveTo>
                  <a:cubicBezTo>
                    <a:pt x="970059" y="426720"/>
                    <a:pt x="933807" y="373385"/>
                    <a:pt x="890546" y="326004"/>
                  </a:cubicBezTo>
                  <a:cubicBezTo>
                    <a:pt x="877659" y="311890"/>
                    <a:pt x="859934" y="302745"/>
                    <a:pt x="842839" y="294198"/>
                  </a:cubicBezTo>
                  <a:cubicBezTo>
                    <a:pt x="827846" y="286701"/>
                    <a:pt x="811034" y="283597"/>
                    <a:pt x="795131" y="278296"/>
                  </a:cubicBezTo>
                  <a:cubicBezTo>
                    <a:pt x="751067" y="263608"/>
                    <a:pt x="761977" y="266144"/>
                    <a:pt x="691764" y="254442"/>
                  </a:cubicBezTo>
                  <a:cubicBezTo>
                    <a:pt x="670686" y="250929"/>
                    <a:pt x="649357" y="249141"/>
                    <a:pt x="628153" y="246491"/>
                  </a:cubicBezTo>
                  <a:cubicBezTo>
                    <a:pt x="538038" y="251792"/>
                    <a:pt x="447081" y="249002"/>
                    <a:pt x="357809" y="262393"/>
                  </a:cubicBezTo>
                  <a:cubicBezTo>
                    <a:pt x="338908" y="265228"/>
                    <a:pt x="326004" y="283596"/>
                    <a:pt x="310101" y="294198"/>
                  </a:cubicBezTo>
                  <a:lnTo>
                    <a:pt x="286247" y="310101"/>
                  </a:lnTo>
                  <a:cubicBezTo>
                    <a:pt x="278296" y="315402"/>
                    <a:pt x="269151" y="319247"/>
                    <a:pt x="262393" y="326004"/>
                  </a:cubicBezTo>
                  <a:cubicBezTo>
                    <a:pt x="241008" y="347388"/>
                    <a:pt x="223725" y="362914"/>
                    <a:pt x="206734" y="389614"/>
                  </a:cubicBezTo>
                  <a:cubicBezTo>
                    <a:pt x="195858" y="406705"/>
                    <a:pt x="180617" y="438421"/>
                    <a:pt x="174929" y="461176"/>
                  </a:cubicBezTo>
                  <a:cubicBezTo>
                    <a:pt x="171651" y="474287"/>
                    <a:pt x="169628" y="487680"/>
                    <a:pt x="166978" y="500932"/>
                  </a:cubicBezTo>
                  <a:cubicBezTo>
                    <a:pt x="174929" y="524786"/>
                    <a:pt x="173052" y="554714"/>
                    <a:pt x="190832" y="572494"/>
                  </a:cubicBezTo>
                  <a:cubicBezTo>
                    <a:pt x="201434" y="583096"/>
                    <a:pt x="211431" y="594338"/>
                    <a:pt x="222637" y="604299"/>
                  </a:cubicBezTo>
                  <a:cubicBezTo>
                    <a:pt x="280090" y="655368"/>
                    <a:pt x="242509" y="619204"/>
                    <a:pt x="286247" y="652007"/>
                  </a:cubicBezTo>
                  <a:cubicBezTo>
                    <a:pt x="338104" y="690900"/>
                    <a:pt x="307160" y="677530"/>
                    <a:pt x="349858" y="691764"/>
                  </a:cubicBezTo>
                  <a:cubicBezTo>
                    <a:pt x="421113" y="745205"/>
                    <a:pt x="398766" y="717418"/>
                    <a:pt x="429371" y="763325"/>
                  </a:cubicBezTo>
                  <a:cubicBezTo>
                    <a:pt x="421420" y="768626"/>
                    <a:pt x="414064" y="774954"/>
                    <a:pt x="405517" y="779228"/>
                  </a:cubicBezTo>
                  <a:cubicBezTo>
                    <a:pt x="398020" y="782976"/>
                    <a:pt x="390010" y="786420"/>
                    <a:pt x="381663" y="787179"/>
                  </a:cubicBezTo>
                  <a:cubicBezTo>
                    <a:pt x="331442" y="791745"/>
                    <a:pt x="280946" y="792480"/>
                    <a:pt x="230588" y="795131"/>
                  </a:cubicBezTo>
                  <a:cubicBezTo>
                    <a:pt x="217336" y="797781"/>
                    <a:pt x="202920" y="797038"/>
                    <a:pt x="190832" y="803082"/>
                  </a:cubicBezTo>
                  <a:cubicBezTo>
                    <a:pt x="180774" y="808111"/>
                    <a:pt x="175516" y="819618"/>
                    <a:pt x="166978" y="826936"/>
                  </a:cubicBezTo>
                  <a:cubicBezTo>
                    <a:pt x="156916" y="835560"/>
                    <a:pt x="144543" y="841419"/>
                    <a:pt x="135172" y="850790"/>
                  </a:cubicBezTo>
                  <a:cubicBezTo>
                    <a:pt x="107649" y="878312"/>
                    <a:pt x="98427" y="893981"/>
                    <a:pt x="79513" y="922351"/>
                  </a:cubicBezTo>
                  <a:cubicBezTo>
                    <a:pt x="59528" y="982308"/>
                    <a:pt x="86487" y="908404"/>
                    <a:pt x="55659" y="970059"/>
                  </a:cubicBezTo>
                  <a:cubicBezTo>
                    <a:pt x="48002" y="985372"/>
                    <a:pt x="44851" y="1010435"/>
                    <a:pt x="39757" y="1025718"/>
                  </a:cubicBezTo>
                  <a:cubicBezTo>
                    <a:pt x="32596" y="1047201"/>
                    <a:pt x="23064" y="1067846"/>
                    <a:pt x="15903" y="1089329"/>
                  </a:cubicBezTo>
                  <a:cubicBezTo>
                    <a:pt x="12447" y="1099696"/>
                    <a:pt x="10954" y="1110627"/>
                    <a:pt x="7952" y="1121134"/>
                  </a:cubicBezTo>
                  <a:cubicBezTo>
                    <a:pt x="5649" y="1129193"/>
                    <a:pt x="2651" y="1137037"/>
                    <a:pt x="0" y="1144988"/>
                  </a:cubicBezTo>
                  <a:cubicBezTo>
                    <a:pt x="2651" y="1190045"/>
                    <a:pt x="3673" y="1235228"/>
                    <a:pt x="7952" y="1280160"/>
                  </a:cubicBezTo>
                  <a:cubicBezTo>
                    <a:pt x="8988" y="1291039"/>
                    <a:pt x="12901" y="1301458"/>
                    <a:pt x="15903" y="1311965"/>
                  </a:cubicBezTo>
                  <a:cubicBezTo>
                    <a:pt x="26650" y="1349580"/>
                    <a:pt x="26102" y="1334912"/>
                    <a:pt x="47708" y="1383527"/>
                  </a:cubicBezTo>
                  <a:cubicBezTo>
                    <a:pt x="73586" y="1441754"/>
                    <a:pt x="24989" y="1363837"/>
                    <a:pt x="87465" y="1447137"/>
                  </a:cubicBezTo>
                  <a:cubicBezTo>
                    <a:pt x="93199" y="1454782"/>
                    <a:pt x="96610" y="1464234"/>
                    <a:pt x="103367" y="1470991"/>
                  </a:cubicBezTo>
                  <a:cubicBezTo>
                    <a:pt x="149181" y="1516806"/>
                    <a:pt x="127264" y="1493098"/>
                    <a:pt x="166978" y="1510748"/>
                  </a:cubicBezTo>
                  <a:cubicBezTo>
                    <a:pt x="183225" y="1517969"/>
                    <a:pt x="198500" y="1527245"/>
                    <a:pt x="214686" y="1534602"/>
                  </a:cubicBezTo>
                  <a:cubicBezTo>
                    <a:pt x="223594" y="1538651"/>
                    <a:pt x="263587" y="1554779"/>
                    <a:pt x="278296" y="1558456"/>
                  </a:cubicBezTo>
                  <a:cubicBezTo>
                    <a:pt x="291407" y="1561734"/>
                    <a:pt x="304800" y="1563757"/>
                    <a:pt x="318052" y="1566407"/>
                  </a:cubicBezTo>
                  <a:cubicBezTo>
                    <a:pt x="360459" y="1561106"/>
                    <a:pt x="404180" y="1562245"/>
                    <a:pt x="445273" y="1550504"/>
                  </a:cubicBezTo>
                  <a:cubicBezTo>
                    <a:pt x="456435" y="1547315"/>
                    <a:pt x="508634" y="1497145"/>
                    <a:pt x="516835" y="1486894"/>
                  </a:cubicBezTo>
                  <a:cubicBezTo>
                    <a:pt x="523196" y="1478942"/>
                    <a:pt x="566312" y="1413030"/>
                    <a:pt x="572494" y="1399430"/>
                  </a:cubicBezTo>
                  <a:cubicBezTo>
                    <a:pt x="579431" y="1384170"/>
                    <a:pt x="579099" y="1365670"/>
                    <a:pt x="588397" y="1351722"/>
                  </a:cubicBezTo>
                  <a:cubicBezTo>
                    <a:pt x="593698" y="1343771"/>
                    <a:pt x="600025" y="1336415"/>
                    <a:pt x="604299" y="1327868"/>
                  </a:cubicBezTo>
                  <a:cubicBezTo>
                    <a:pt x="610005" y="1316456"/>
                    <a:pt x="617653" y="1282406"/>
                    <a:pt x="620202" y="1272209"/>
                  </a:cubicBezTo>
                  <a:cubicBezTo>
                    <a:pt x="622852" y="1282811"/>
                    <a:pt x="625151" y="1293507"/>
                    <a:pt x="628153" y="1304014"/>
                  </a:cubicBezTo>
                  <a:cubicBezTo>
                    <a:pt x="630456" y="1312073"/>
                    <a:pt x="634072" y="1319737"/>
                    <a:pt x="636105" y="1327868"/>
                  </a:cubicBezTo>
                  <a:cubicBezTo>
                    <a:pt x="645713" y="1366301"/>
                    <a:pt x="643260" y="1398635"/>
                    <a:pt x="675861" y="1431235"/>
                  </a:cubicBezTo>
                  <a:cubicBezTo>
                    <a:pt x="689113" y="1444487"/>
                    <a:pt x="703167" y="1456984"/>
                    <a:pt x="715618" y="1470991"/>
                  </a:cubicBezTo>
                  <a:cubicBezTo>
                    <a:pt x="724422" y="1480896"/>
                    <a:pt x="730848" y="1492735"/>
                    <a:pt x="739472" y="1502797"/>
                  </a:cubicBezTo>
                  <a:cubicBezTo>
                    <a:pt x="752660" y="1518183"/>
                    <a:pt x="768776" y="1533352"/>
                    <a:pt x="787179" y="1542553"/>
                  </a:cubicBezTo>
                  <a:cubicBezTo>
                    <a:pt x="803477" y="1550702"/>
                    <a:pt x="835672" y="1555432"/>
                    <a:pt x="850790" y="1558456"/>
                  </a:cubicBezTo>
                  <a:cubicBezTo>
                    <a:pt x="887896" y="1555805"/>
                    <a:pt x="925162" y="1554851"/>
                    <a:pt x="962108" y="1550504"/>
                  </a:cubicBezTo>
                  <a:cubicBezTo>
                    <a:pt x="988243" y="1547429"/>
                    <a:pt x="986724" y="1538197"/>
                    <a:pt x="1009816" y="1526651"/>
                  </a:cubicBezTo>
                  <a:cubicBezTo>
                    <a:pt x="1022582" y="1520268"/>
                    <a:pt x="1036320" y="1516049"/>
                    <a:pt x="1049572" y="1510748"/>
                  </a:cubicBezTo>
                  <a:cubicBezTo>
                    <a:pt x="1105661" y="1454659"/>
                    <a:pt x="1087222" y="1483155"/>
                    <a:pt x="1113183" y="1431235"/>
                  </a:cubicBezTo>
                  <a:cubicBezTo>
                    <a:pt x="1115833" y="1420633"/>
                    <a:pt x="1118132" y="1409937"/>
                    <a:pt x="1121134" y="1399430"/>
                  </a:cubicBezTo>
                  <a:cubicBezTo>
                    <a:pt x="1123437" y="1391371"/>
                    <a:pt x="1129086" y="1383958"/>
                    <a:pt x="1129086" y="1375576"/>
                  </a:cubicBezTo>
                  <a:cubicBezTo>
                    <a:pt x="1129086" y="1314558"/>
                    <a:pt x="1125332" y="1253569"/>
                    <a:pt x="1121134" y="1192696"/>
                  </a:cubicBezTo>
                  <a:cubicBezTo>
                    <a:pt x="1119714" y="1172108"/>
                    <a:pt x="1111448" y="1134940"/>
                    <a:pt x="1105232" y="1113183"/>
                  </a:cubicBezTo>
                  <a:cubicBezTo>
                    <a:pt x="1102929" y="1105124"/>
                    <a:pt x="1101028" y="1096826"/>
                    <a:pt x="1097280" y="1089329"/>
                  </a:cubicBezTo>
                  <a:cubicBezTo>
                    <a:pt x="1093006" y="1080782"/>
                    <a:pt x="1072831" y="1069749"/>
                    <a:pt x="1081378" y="1065475"/>
                  </a:cubicBezTo>
                  <a:cubicBezTo>
                    <a:pt x="1095798" y="1058265"/>
                    <a:pt x="1113183" y="1070776"/>
                    <a:pt x="1129086" y="1073426"/>
                  </a:cubicBezTo>
                  <a:cubicBezTo>
                    <a:pt x="1137037" y="1078727"/>
                    <a:pt x="1144392" y="1085055"/>
                    <a:pt x="1152939" y="1089329"/>
                  </a:cubicBezTo>
                  <a:cubicBezTo>
                    <a:pt x="1172512" y="1099115"/>
                    <a:pt x="1206181" y="1102178"/>
                    <a:pt x="1224501" y="1105231"/>
                  </a:cubicBezTo>
                  <a:cubicBezTo>
                    <a:pt x="1315028" y="1135407"/>
                    <a:pt x="1255475" y="1122118"/>
                    <a:pt x="1407381" y="1113183"/>
                  </a:cubicBezTo>
                  <a:cubicBezTo>
                    <a:pt x="1420633" y="1107882"/>
                    <a:pt x="1433597" y="1101794"/>
                    <a:pt x="1447138" y="1097280"/>
                  </a:cubicBezTo>
                  <a:cubicBezTo>
                    <a:pt x="1457505" y="1093824"/>
                    <a:pt x="1468899" y="1093634"/>
                    <a:pt x="1478943" y="1089329"/>
                  </a:cubicBezTo>
                  <a:cubicBezTo>
                    <a:pt x="1487727" y="1085565"/>
                    <a:pt x="1494250" y="1077700"/>
                    <a:pt x="1502797" y="1073426"/>
                  </a:cubicBezTo>
                  <a:cubicBezTo>
                    <a:pt x="1510294" y="1069678"/>
                    <a:pt x="1518700" y="1068125"/>
                    <a:pt x="1526651" y="1065475"/>
                  </a:cubicBezTo>
                  <a:cubicBezTo>
                    <a:pt x="1537253" y="1052223"/>
                    <a:pt x="1546456" y="1037718"/>
                    <a:pt x="1558456" y="1025718"/>
                  </a:cubicBezTo>
                  <a:cubicBezTo>
                    <a:pt x="1602500" y="981674"/>
                    <a:pt x="1563449" y="1047678"/>
                    <a:pt x="1614115" y="978011"/>
                  </a:cubicBezTo>
                  <a:cubicBezTo>
                    <a:pt x="1641777" y="939975"/>
                    <a:pt x="1642418" y="932856"/>
                    <a:pt x="1653872" y="898497"/>
                  </a:cubicBezTo>
                  <a:cubicBezTo>
                    <a:pt x="1651221" y="869342"/>
                    <a:pt x="1649551" y="840082"/>
                    <a:pt x="1645920" y="811033"/>
                  </a:cubicBezTo>
                  <a:cubicBezTo>
                    <a:pt x="1644244" y="797623"/>
                    <a:pt x="1643458" y="783627"/>
                    <a:pt x="1637969" y="771277"/>
                  </a:cubicBezTo>
                  <a:cubicBezTo>
                    <a:pt x="1632587" y="759167"/>
                    <a:pt x="1620551" y="751056"/>
                    <a:pt x="1614115" y="739471"/>
                  </a:cubicBezTo>
                  <a:cubicBezTo>
                    <a:pt x="1607183" y="726994"/>
                    <a:pt x="1606508" y="711329"/>
                    <a:pt x="1598212" y="699715"/>
                  </a:cubicBezTo>
                  <a:cubicBezTo>
                    <a:pt x="1592658" y="691939"/>
                    <a:pt x="1581116" y="690569"/>
                    <a:pt x="1574359" y="683812"/>
                  </a:cubicBezTo>
                  <a:cubicBezTo>
                    <a:pt x="1564988" y="674441"/>
                    <a:pt x="1559129" y="662069"/>
                    <a:pt x="1550505" y="652007"/>
                  </a:cubicBezTo>
                  <a:cubicBezTo>
                    <a:pt x="1525592" y="622942"/>
                    <a:pt x="1514837" y="620278"/>
                    <a:pt x="1478943" y="596348"/>
                  </a:cubicBezTo>
                  <a:cubicBezTo>
                    <a:pt x="1448114" y="575795"/>
                    <a:pt x="1464156" y="583467"/>
                    <a:pt x="1431235" y="572494"/>
                  </a:cubicBezTo>
                  <a:cubicBezTo>
                    <a:pt x="1423284" y="567193"/>
                    <a:pt x="1416165" y="560355"/>
                    <a:pt x="1407381" y="556591"/>
                  </a:cubicBezTo>
                  <a:cubicBezTo>
                    <a:pt x="1397337" y="552286"/>
                    <a:pt x="1380463" y="558414"/>
                    <a:pt x="1375576" y="548640"/>
                  </a:cubicBezTo>
                  <a:cubicBezTo>
                    <a:pt x="1371828" y="541143"/>
                    <a:pt x="1391726" y="543991"/>
                    <a:pt x="1399430" y="540689"/>
                  </a:cubicBezTo>
                  <a:cubicBezTo>
                    <a:pt x="1410325" y="536020"/>
                    <a:pt x="1421590" y="531676"/>
                    <a:pt x="1431235" y="524786"/>
                  </a:cubicBezTo>
                  <a:cubicBezTo>
                    <a:pt x="1440385" y="518250"/>
                    <a:pt x="1446626" y="508337"/>
                    <a:pt x="1455089" y="500932"/>
                  </a:cubicBezTo>
                  <a:cubicBezTo>
                    <a:pt x="1467861" y="489756"/>
                    <a:pt x="1481121" y="479109"/>
                    <a:pt x="1494846" y="469127"/>
                  </a:cubicBezTo>
                  <a:cubicBezTo>
                    <a:pt x="1510303" y="457886"/>
                    <a:pt x="1542553" y="437322"/>
                    <a:pt x="1542553" y="437322"/>
                  </a:cubicBezTo>
                  <a:cubicBezTo>
                    <a:pt x="1547854" y="429371"/>
                    <a:pt x="1551699" y="420225"/>
                    <a:pt x="1558456" y="413468"/>
                  </a:cubicBezTo>
                  <a:cubicBezTo>
                    <a:pt x="1570456" y="401468"/>
                    <a:pt x="1587793" y="395059"/>
                    <a:pt x="1598212" y="381663"/>
                  </a:cubicBezTo>
                  <a:cubicBezTo>
                    <a:pt x="1604666" y="373365"/>
                    <a:pt x="1628010" y="300222"/>
                    <a:pt x="1630018" y="294198"/>
                  </a:cubicBezTo>
                  <a:cubicBezTo>
                    <a:pt x="1612558" y="119610"/>
                    <a:pt x="1633218" y="267247"/>
                    <a:pt x="1614115" y="190831"/>
                  </a:cubicBezTo>
                  <a:cubicBezTo>
                    <a:pt x="1610837" y="177720"/>
                    <a:pt x="1612208" y="163163"/>
                    <a:pt x="1606164" y="151075"/>
                  </a:cubicBezTo>
                  <a:cubicBezTo>
                    <a:pt x="1598574" y="135896"/>
                    <a:pt x="1585634" y="124002"/>
                    <a:pt x="1574359" y="111318"/>
                  </a:cubicBezTo>
                  <a:cubicBezTo>
                    <a:pt x="1553425" y="87767"/>
                    <a:pt x="1536656" y="72931"/>
                    <a:pt x="1510748" y="55659"/>
                  </a:cubicBezTo>
                  <a:cubicBezTo>
                    <a:pt x="1497889" y="47086"/>
                    <a:pt x="1484815" y="38716"/>
                    <a:pt x="1470992" y="31805"/>
                  </a:cubicBezTo>
                  <a:cubicBezTo>
                    <a:pt x="1463495" y="28057"/>
                    <a:pt x="1454986" y="26797"/>
                    <a:pt x="1447138" y="23854"/>
                  </a:cubicBezTo>
                  <a:cubicBezTo>
                    <a:pt x="1433774" y="18842"/>
                    <a:pt x="1421337" y="10942"/>
                    <a:pt x="1407381" y="7951"/>
                  </a:cubicBezTo>
                  <a:cubicBezTo>
                    <a:pt x="1383913" y="2922"/>
                    <a:pt x="1359673" y="2650"/>
                    <a:pt x="1335819" y="0"/>
                  </a:cubicBezTo>
                  <a:cubicBezTo>
                    <a:pt x="1304014" y="2650"/>
                    <a:pt x="1272144" y="4610"/>
                    <a:pt x="1240404" y="7951"/>
                  </a:cubicBezTo>
                  <a:cubicBezTo>
                    <a:pt x="1221766" y="9913"/>
                    <a:pt x="1202358" y="9498"/>
                    <a:pt x="1184745" y="15903"/>
                  </a:cubicBezTo>
                  <a:cubicBezTo>
                    <a:pt x="1172291" y="20432"/>
                    <a:pt x="1163796" y="32157"/>
                    <a:pt x="1152939" y="39757"/>
                  </a:cubicBezTo>
                  <a:cubicBezTo>
                    <a:pt x="1131540" y="54737"/>
                    <a:pt x="1094634" y="76859"/>
                    <a:pt x="1073426" y="95416"/>
                  </a:cubicBezTo>
                  <a:cubicBezTo>
                    <a:pt x="1062143" y="105289"/>
                    <a:pt x="1051306" y="115776"/>
                    <a:pt x="1041621" y="127221"/>
                  </a:cubicBezTo>
                  <a:cubicBezTo>
                    <a:pt x="1000188" y="176188"/>
                    <a:pt x="996371" y="183170"/>
                    <a:pt x="970059" y="222637"/>
                  </a:cubicBezTo>
                  <a:cubicBezTo>
                    <a:pt x="967409" y="230588"/>
                    <a:pt x="965856" y="238994"/>
                    <a:pt x="962108" y="246491"/>
                  </a:cubicBezTo>
                  <a:cubicBezTo>
                    <a:pt x="955492" y="259723"/>
                    <a:pt x="916627" y="304376"/>
                    <a:pt x="930303" y="318052"/>
                  </a:cubicBezTo>
                  <a:lnTo>
                    <a:pt x="946206" y="33395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0090149" y="4639907"/>
              <a:ext cx="671245" cy="724991"/>
            </a:xfrm>
            <a:custGeom>
              <a:avLst/>
              <a:gdLst>
                <a:gd name="connsiteX0" fmla="*/ 1009816 w 1653872"/>
                <a:gd name="connsiteY0" fmla="*/ 477078 h 1566407"/>
                <a:gd name="connsiteX1" fmla="*/ 890546 w 1653872"/>
                <a:gd name="connsiteY1" fmla="*/ 326004 h 1566407"/>
                <a:gd name="connsiteX2" fmla="*/ 842839 w 1653872"/>
                <a:gd name="connsiteY2" fmla="*/ 294198 h 1566407"/>
                <a:gd name="connsiteX3" fmla="*/ 795131 w 1653872"/>
                <a:gd name="connsiteY3" fmla="*/ 278296 h 1566407"/>
                <a:gd name="connsiteX4" fmla="*/ 691764 w 1653872"/>
                <a:gd name="connsiteY4" fmla="*/ 254442 h 1566407"/>
                <a:gd name="connsiteX5" fmla="*/ 628153 w 1653872"/>
                <a:gd name="connsiteY5" fmla="*/ 246491 h 1566407"/>
                <a:gd name="connsiteX6" fmla="*/ 357809 w 1653872"/>
                <a:gd name="connsiteY6" fmla="*/ 262393 h 1566407"/>
                <a:gd name="connsiteX7" fmla="*/ 310101 w 1653872"/>
                <a:gd name="connsiteY7" fmla="*/ 294198 h 1566407"/>
                <a:gd name="connsiteX8" fmla="*/ 286247 w 1653872"/>
                <a:gd name="connsiteY8" fmla="*/ 310101 h 1566407"/>
                <a:gd name="connsiteX9" fmla="*/ 262393 w 1653872"/>
                <a:gd name="connsiteY9" fmla="*/ 326004 h 1566407"/>
                <a:gd name="connsiteX10" fmla="*/ 206734 w 1653872"/>
                <a:gd name="connsiteY10" fmla="*/ 389614 h 1566407"/>
                <a:gd name="connsiteX11" fmla="*/ 174929 w 1653872"/>
                <a:gd name="connsiteY11" fmla="*/ 461176 h 1566407"/>
                <a:gd name="connsiteX12" fmla="*/ 166978 w 1653872"/>
                <a:gd name="connsiteY12" fmla="*/ 500932 h 1566407"/>
                <a:gd name="connsiteX13" fmla="*/ 190832 w 1653872"/>
                <a:gd name="connsiteY13" fmla="*/ 572494 h 1566407"/>
                <a:gd name="connsiteX14" fmla="*/ 222637 w 1653872"/>
                <a:gd name="connsiteY14" fmla="*/ 604299 h 1566407"/>
                <a:gd name="connsiteX15" fmla="*/ 286247 w 1653872"/>
                <a:gd name="connsiteY15" fmla="*/ 652007 h 1566407"/>
                <a:gd name="connsiteX16" fmla="*/ 349858 w 1653872"/>
                <a:gd name="connsiteY16" fmla="*/ 691764 h 1566407"/>
                <a:gd name="connsiteX17" fmla="*/ 429371 w 1653872"/>
                <a:gd name="connsiteY17" fmla="*/ 763325 h 1566407"/>
                <a:gd name="connsiteX18" fmla="*/ 405517 w 1653872"/>
                <a:gd name="connsiteY18" fmla="*/ 779228 h 1566407"/>
                <a:gd name="connsiteX19" fmla="*/ 381663 w 1653872"/>
                <a:gd name="connsiteY19" fmla="*/ 787179 h 1566407"/>
                <a:gd name="connsiteX20" fmla="*/ 230588 w 1653872"/>
                <a:gd name="connsiteY20" fmla="*/ 795131 h 1566407"/>
                <a:gd name="connsiteX21" fmla="*/ 190832 w 1653872"/>
                <a:gd name="connsiteY21" fmla="*/ 803082 h 1566407"/>
                <a:gd name="connsiteX22" fmla="*/ 166978 w 1653872"/>
                <a:gd name="connsiteY22" fmla="*/ 826936 h 1566407"/>
                <a:gd name="connsiteX23" fmla="*/ 135172 w 1653872"/>
                <a:gd name="connsiteY23" fmla="*/ 850790 h 1566407"/>
                <a:gd name="connsiteX24" fmla="*/ 79513 w 1653872"/>
                <a:gd name="connsiteY24" fmla="*/ 922351 h 1566407"/>
                <a:gd name="connsiteX25" fmla="*/ 55659 w 1653872"/>
                <a:gd name="connsiteY25" fmla="*/ 970059 h 1566407"/>
                <a:gd name="connsiteX26" fmla="*/ 39757 w 1653872"/>
                <a:gd name="connsiteY26" fmla="*/ 1025718 h 1566407"/>
                <a:gd name="connsiteX27" fmla="*/ 15903 w 1653872"/>
                <a:gd name="connsiteY27" fmla="*/ 1089329 h 1566407"/>
                <a:gd name="connsiteX28" fmla="*/ 7952 w 1653872"/>
                <a:gd name="connsiteY28" fmla="*/ 1121134 h 1566407"/>
                <a:gd name="connsiteX29" fmla="*/ 0 w 1653872"/>
                <a:gd name="connsiteY29" fmla="*/ 1144988 h 1566407"/>
                <a:gd name="connsiteX30" fmla="*/ 7952 w 1653872"/>
                <a:gd name="connsiteY30" fmla="*/ 1280160 h 1566407"/>
                <a:gd name="connsiteX31" fmla="*/ 15903 w 1653872"/>
                <a:gd name="connsiteY31" fmla="*/ 1311965 h 1566407"/>
                <a:gd name="connsiteX32" fmla="*/ 47708 w 1653872"/>
                <a:gd name="connsiteY32" fmla="*/ 1383527 h 1566407"/>
                <a:gd name="connsiteX33" fmla="*/ 87465 w 1653872"/>
                <a:gd name="connsiteY33" fmla="*/ 1447137 h 1566407"/>
                <a:gd name="connsiteX34" fmla="*/ 103367 w 1653872"/>
                <a:gd name="connsiteY34" fmla="*/ 1470991 h 1566407"/>
                <a:gd name="connsiteX35" fmla="*/ 166978 w 1653872"/>
                <a:gd name="connsiteY35" fmla="*/ 1510748 h 1566407"/>
                <a:gd name="connsiteX36" fmla="*/ 214686 w 1653872"/>
                <a:gd name="connsiteY36" fmla="*/ 1534602 h 1566407"/>
                <a:gd name="connsiteX37" fmla="*/ 278296 w 1653872"/>
                <a:gd name="connsiteY37" fmla="*/ 1558456 h 1566407"/>
                <a:gd name="connsiteX38" fmla="*/ 318052 w 1653872"/>
                <a:gd name="connsiteY38" fmla="*/ 1566407 h 1566407"/>
                <a:gd name="connsiteX39" fmla="*/ 445273 w 1653872"/>
                <a:gd name="connsiteY39" fmla="*/ 1550504 h 1566407"/>
                <a:gd name="connsiteX40" fmla="*/ 516835 w 1653872"/>
                <a:gd name="connsiteY40" fmla="*/ 1486894 h 1566407"/>
                <a:gd name="connsiteX41" fmla="*/ 572494 w 1653872"/>
                <a:gd name="connsiteY41" fmla="*/ 1399430 h 1566407"/>
                <a:gd name="connsiteX42" fmla="*/ 588397 w 1653872"/>
                <a:gd name="connsiteY42" fmla="*/ 1351722 h 1566407"/>
                <a:gd name="connsiteX43" fmla="*/ 604299 w 1653872"/>
                <a:gd name="connsiteY43" fmla="*/ 1327868 h 1566407"/>
                <a:gd name="connsiteX44" fmla="*/ 620202 w 1653872"/>
                <a:gd name="connsiteY44" fmla="*/ 1272209 h 1566407"/>
                <a:gd name="connsiteX45" fmla="*/ 628153 w 1653872"/>
                <a:gd name="connsiteY45" fmla="*/ 1304014 h 1566407"/>
                <a:gd name="connsiteX46" fmla="*/ 636105 w 1653872"/>
                <a:gd name="connsiteY46" fmla="*/ 1327868 h 1566407"/>
                <a:gd name="connsiteX47" fmla="*/ 675861 w 1653872"/>
                <a:gd name="connsiteY47" fmla="*/ 1431235 h 1566407"/>
                <a:gd name="connsiteX48" fmla="*/ 715618 w 1653872"/>
                <a:gd name="connsiteY48" fmla="*/ 1470991 h 1566407"/>
                <a:gd name="connsiteX49" fmla="*/ 739472 w 1653872"/>
                <a:gd name="connsiteY49" fmla="*/ 1502797 h 1566407"/>
                <a:gd name="connsiteX50" fmla="*/ 787179 w 1653872"/>
                <a:gd name="connsiteY50" fmla="*/ 1542553 h 1566407"/>
                <a:gd name="connsiteX51" fmla="*/ 850790 w 1653872"/>
                <a:gd name="connsiteY51" fmla="*/ 1558456 h 1566407"/>
                <a:gd name="connsiteX52" fmla="*/ 962108 w 1653872"/>
                <a:gd name="connsiteY52" fmla="*/ 1550504 h 1566407"/>
                <a:gd name="connsiteX53" fmla="*/ 1009816 w 1653872"/>
                <a:gd name="connsiteY53" fmla="*/ 1526651 h 1566407"/>
                <a:gd name="connsiteX54" fmla="*/ 1049572 w 1653872"/>
                <a:gd name="connsiteY54" fmla="*/ 1510748 h 1566407"/>
                <a:gd name="connsiteX55" fmla="*/ 1113183 w 1653872"/>
                <a:gd name="connsiteY55" fmla="*/ 1431235 h 1566407"/>
                <a:gd name="connsiteX56" fmla="*/ 1121134 w 1653872"/>
                <a:gd name="connsiteY56" fmla="*/ 1399430 h 1566407"/>
                <a:gd name="connsiteX57" fmla="*/ 1129086 w 1653872"/>
                <a:gd name="connsiteY57" fmla="*/ 1375576 h 1566407"/>
                <a:gd name="connsiteX58" fmla="*/ 1121134 w 1653872"/>
                <a:gd name="connsiteY58" fmla="*/ 1192696 h 1566407"/>
                <a:gd name="connsiteX59" fmla="*/ 1105232 w 1653872"/>
                <a:gd name="connsiteY59" fmla="*/ 1113183 h 1566407"/>
                <a:gd name="connsiteX60" fmla="*/ 1097280 w 1653872"/>
                <a:gd name="connsiteY60" fmla="*/ 1089329 h 1566407"/>
                <a:gd name="connsiteX61" fmla="*/ 1081378 w 1653872"/>
                <a:gd name="connsiteY61" fmla="*/ 1065475 h 1566407"/>
                <a:gd name="connsiteX62" fmla="*/ 1129086 w 1653872"/>
                <a:gd name="connsiteY62" fmla="*/ 1073426 h 1566407"/>
                <a:gd name="connsiteX63" fmla="*/ 1152939 w 1653872"/>
                <a:gd name="connsiteY63" fmla="*/ 1089329 h 1566407"/>
                <a:gd name="connsiteX64" fmla="*/ 1224501 w 1653872"/>
                <a:gd name="connsiteY64" fmla="*/ 1105231 h 1566407"/>
                <a:gd name="connsiteX65" fmla="*/ 1407381 w 1653872"/>
                <a:gd name="connsiteY65" fmla="*/ 1113183 h 1566407"/>
                <a:gd name="connsiteX66" fmla="*/ 1447138 w 1653872"/>
                <a:gd name="connsiteY66" fmla="*/ 1097280 h 1566407"/>
                <a:gd name="connsiteX67" fmla="*/ 1478943 w 1653872"/>
                <a:gd name="connsiteY67" fmla="*/ 1089329 h 1566407"/>
                <a:gd name="connsiteX68" fmla="*/ 1502797 w 1653872"/>
                <a:gd name="connsiteY68" fmla="*/ 1073426 h 1566407"/>
                <a:gd name="connsiteX69" fmla="*/ 1526651 w 1653872"/>
                <a:gd name="connsiteY69" fmla="*/ 1065475 h 1566407"/>
                <a:gd name="connsiteX70" fmla="*/ 1558456 w 1653872"/>
                <a:gd name="connsiteY70" fmla="*/ 1025718 h 1566407"/>
                <a:gd name="connsiteX71" fmla="*/ 1614115 w 1653872"/>
                <a:gd name="connsiteY71" fmla="*/ 978011 h 1566407"/>
                <a:gd name="connsiteX72" fmla="*/ 1653872 w 1653872"/>
                <a:gd name="connsiteY72" fmla="*/ 898497 h 1566407"/>
                <a:gd name="connsiteX73" fmla="*/ 1645920 w 1653872"/>
                <a:gd name="connsiteY73" fmla="*/ 811033 h 1566407"/>
                <a:gd name="connsiteX74" fmla="*/ 1637969 w 1653872"/>
                <a:gd name="connsiteY74" fmla="*/ 771277 h 1566407"/>
                <a:gd name="connsiteX75" fmla="*/ 1614115 w 1653872"/>
                <a:gd name="connsiteY75" fmla="*/ 739471 h 1566407"/>
                <a:gd name="connsiteX76" fmla="*/ 1598212 w 1653872"/>
                <a:gd name="connsiteY76" fmla="*/ 699715 h 1566407"/>
                <a:gd name="connsiteX77" fmla="*/ 1574359 w 1653872"/>
                <a:gd name="connsiteY77" fmla="*/ 683812 h 1566407"/>
                <a:gd name="connsiteX78" fmla="*/ 1550505 w 1653872"/>
                <a:gd name="connsiteY78" fmla="*/ 652007 h 1566407"/>
                <a:gd name="connsiteX79" fmla="*/ 1478943 w 1653872"/>
                <a:gd name="connsiteY79" fmla="*/ 596348 h 1566407"/>
                <a:gd name="connsiteX80" fmla="*/ 1431235 w 1653872"/>
                <a:gd name="connsiteY80" fmla="*/ 572494 h 1566407"/>
                <a:gd name="connsiteX81" fmla="*/ 1407381 w 1653872"/>
                <a:gd name="connsiteY81" fmla="*/ 556591 h 1566407"/>
                <a:gd name="connsiteX82" fmla="*/ 1375576 w 1653872"/>
                <a:gd name="connsiteY82" fmla="*/ 548640 h 1566407"/>
                <a:gd name="connsiteX83" fmla="*/ 1399430 w 1653872"/>
                <a:gd name="connsiteY83" fmla="*/ 540689 h 1566407"/>
                <a:gd name="connsiteX84" fmla="*/ 1431235 w 1653872"/>
                <a:gd name="connsiteY84" fmla="*/ 524786 h 1566407"/>
                <a:gd name="connsiteX85" fmla="*/ 1455089 w 1653872"/>
                <a:gd name="connsiteY85" fmla="*/ 500932 h 1566407"/>
                <a:gd name="connsiteX86" fmla="*/ 1494846 w 1653872"/>
                <a:gd name="connsiteY86" fmla="*/ 469127 h 1566407"/>
                <a:gd name="connsiteX87" fmla="*/ 1542553 w 1653872"/>
                <a:gd name="connsiteY87" fmla="*/ 437322 h 1566407"/>
                <a:gd name="connsiteX88" fmla="*/ 1558456 w 1653872"/>
                <a:gd name="connsiteY88" fmla="*/ 413468 h 1566407"/>
                <a:gd name="connsiteX89" fmla="*/ 1598212 w 1653872"/>
                <a:gd name="connsiteY89" fmla="*/ 381663 h 1566407"/>
                <a:gd name="connsiteX90" fmla="*/ 1630018 w 1653872"/>
                <a:gd name="connsiteY90" fmla="*/ 294198 h 1566407"/>
                <a:gd name="connsiteX91" fmla="*/ 1614115 w 1653872"/>
                <a:gd name="connsiteY91" fmla="*/ 190831 h 1566407"/>
                <a:gd name="connsiteX92" fmla="*/ 1606164 w 1653872"/>
                <a:gd name="connsiteY92" fmla="*/ 151075 h 1566407"/>
                <a:gd name="connsiteX93" fmla="*/ 1574359 w 1653872"/>
                <a:gd name="connsiteY93" fmla="*/ 111318 h 1566407"/>
                <a:gd name="connsiteX94" fmla="*/ 1510748 w 1653872"/>
                <a:gd name="connsiteY94" fmla="*/ 55659 h 1566407"/>
                <a:gd name="connsiteX95" fmla="*/ 1470992 w 1653872"/>
                <a:gd name="connsiteY95" fmla="*/ 31805 h 1566407"/>
                <a:gd name="connsiteX96" fmla="*/ 1447138 w 1653872"/>
                <a:gd name="connsiteY96" fmla="*/ 23854 h 1566407"/>
                <a:gd name="connsiteX97" fmla="*/ 1407381 w 1653872"/>
                <a:gd name="connsiteY97" fmla="*/ 7951 h 1566407"/>
                <a:gd name="connsiteX98" fmla="*/ 1335819 w 1653872"/>
                <a:gd name="connsiteY98" fmla="*/ 0 h 1566407"/>
                <a:gd name="connsiteX99" fmla="*/ 1240404 w 1653872"/>
                <a:gd name="connsiteY99" fmla="*/ 7951 h 1566407"/>
                <a:gd name="connsiteX100" fmla="*/ 1184745 w 1653872"/>
                <a:gd name="connsiteY100" fmla="*/ 15903 h 1566407"/>
                <a:gd name="connsiteX101" fmla="*/ 1152939 w 1653872"/>
                <a:gd name="connsiteY101" fmla="*/ 39757 h 1566407"/>
                <a:gd name="connsiteX102" fmla="*/ 1073426 w 1653872"/>
                <a:gd name="connsiteY102" fmla="*/ 95416 h 1566407"/>
                <a:gd name="connsiteX103" fmla="*/ 1041621 w 1653872"/>
                <a:gd name="connsiteY103" fmla="*/ 127221 h 1566407"/>
                <a:gd name="connsiteX104" fmla="*/ 970059 w 1653872"/>
                <a:gd name="connsiteY104" fmla="*/ 222637 h 1566407"/>
                <a:gd name="connsiteX105" fmla="*/ 962108 w 1653872"/>
                <a:gd name="connsiteY105" fmla="*/ 246491 h 1566407"/>
                <a:gd name="connsiteX106" fmla="*/ 930303 w 1653872"/>
                <a:gd name="connsiteY106" fmla="*/ 318052 h 1566407"/>
                <a:gd name="connsiteX107" fmla="*/ 946206 w 1653872"/>
                <a:gd name="connsiteY107" fmla="*/ 333955 h 15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653872" h="1566407">
                  <a:moveTo>
                    <a:pt x="1009816" y="477078"/>
                  </a:moveTo>
                  <a:cubicBezTo>
                    <a:pt x="970059" y="426720"/>
                    <a:pt x="933807" y="373385"/>
                    <a:pt x="890546" y="326004"/>
                  </a:cubicBezTo>
                  <a:cubicBezTo>
                    <a:pt x="877659" y="311890"/>
                    <a:pt x="859934" y="302745"/>
                    <a:pt x="842839" y="294198"/>
                  </a:cubicBezTo>
                  <a:cubicBezTo>
                    <a:pt x="827846" y="286701"/>
                    <a:pt x="811034" y="283597"/>
                    <a:pt x="795131" y="278296"/>
                  </a:cubicBezTo>
                  <a:cubicBezTo>
                    <a:pt x="751067" y="263608"/>
                    <a:pt x="761977" y="266144"/>
                    <a:pt x="691764" y="254442"/>
                  </a:cubicBezTo>
                  <a:cubicBezTo>
                    <a:pt x="670686" y="250929"/>
                    <a:pt x="649357" y="249141"/>
                    <a:pt x="628153" y="246491"/>
                  </a:cubicBezTo>
                  <a:cubicBezTo>
                    <a:pt x="538038" y="251792"/>
                    <a:pt x="447081" y="249002"/>
                    <a:pt x="357809" y="262393"/>
                  </a:cubicBezTo>
                  <a:cubicBezTo>
                    <a:pt x="338908" y="265228"/>
                    <a:pt x="326004" y="283596"/>
                    <a:pt x="310101" y="294198"/>
                  </a:cubicBezTo>
                  <a:lnTo>
                    <a:pt x="286247" y="310101"/>
                  </a:lnTo>
                  <a:cubicBezTo>
                    <a:pt x="278296" y="315402"/>
                    <a:pt x="269151" y="319247"/>
                    <a:pt x="262393" y="326004"/>
                  </a:cubicBezTo>
                  <a:cubicBezTo>
                    <a:pt x="241008" y="347388"/>
                    <a:pt x="223725" y="362914"/>
                    <a:pt x="206734" y="389614"/>
                  </a:cubicBezTo>
                  <a:cubicBezTo>
                    <a:pt x="195858" y="406705"/>
                    <a:pt x="180617" y="438421"/>
                    <a:pt x="174929" y="461176"/>
                  </a:cubicBezTo>
                  <a:cubicBezTo>
                    <a:pt x="171651" y="474287"/>
                    <a:pt x="169628" y="487680"/>
                    <a:pt x="166978" y="500932"/>
                  </a:cubicBezTo>
                  <a:cubicBezTo>
                    <a:pt x="174929" y="524786"/>
                    <a:pt x="173052" y="554714"/>
                    <a:pt x="190832" y="572494"/>
                  </a:cubicBezTo>
                  <a:cubicBezTo>
                    <a:pt x="201434" y="583096"/>
                    <a:pt x="211431" y="594338"/>
                    <a:pt x="222637" y="604299"/>
                  </a:cubicBezTo>
                  <a:cubicBezTo>
                    <a:pt x="280090" y="655368"/>
                    <a:pt x="242509" y="619204"/>
                    <a:pt x="286247" y="652007"/>
                  </a:cubicBezTo>
                  <a:cubicBezTo>
                    <a:pt x="338104" y="690900"/>
                    <a:pt x="307160" y="677530"/>
                    <a:pt x="349858" y="691764"/>
                  </a:cubicBezTo>
                  <a:cubicBezTo>
                    <a:pt x="421113" y="745205"/>
                    <a:pt x="398766" y="717418"/>
                    <a:pt x="429371" y="763325"/>
                  </a:cubicBezTo>
                  <a:cubicBezTo>
                    <a:pt x="421420" y="768626"/>
                    <a:pt x="414064" y="774954"/>
                    <a:pt x="405517" y="779228"/>
                  </a:cubicBezTo>
                  <a:cubicBezTo>
                    <a:pt x="398020" y="782976"/>
                    <a:pt x="390010" y="786420"/>
                    <a:pt x="381663" y="787179"/>
                  </a:cubicBezTo>
                  <a:cubicBezTo>
                    <a:pt x="331442" y="791745"/>
                    <a:pt x="280946" y="792480"/>
                    <a:pt x="230588" y="795131"/>
                  </a:cubicBezTo>
                  <a:cubicBezTo>
                    <a:pt x="217336" y="797781"/>
                    <a:pt x="202920" y="797038"/>
                    <a:pt x="190832" y="803082"/>
                  </a:cubicBezTo>
                  <a:cubicBezTo>
                    <a:pt x="180774" y="808111"/>
                    <a:pt x="175516" y="819618"/>
                    <a:pt x="166978" y="826936"/>
                  </a:cubicBezTo>
                  <a:cubicBezTo>
                    <a:pt x="156916" y="835560"/>
                    <a:pt x="144543" y="841419"/>
                    <a:pt x="135172" y="850790"/>
                  </a:cubicBezTo>
                  <a:cubicBezTo>
                    <a:pt x="107649" y="878312"/>
                    <a:pt x="98427" y="893981"/>
                    <a:pt x="79513" y="922351"/>
                  </a:cubicBezTo>
                  <a:cubicBezTo>
                    <a:pt x="59528" y="982308"/>
                    <a:pt x="86487" y="908404"/>
                    <a:pt x="55659" y="970059"/>
                  </a:cubicBezTo>
                  <a:cubicBezTo>
                    <a:pt x="48002" y="985372"/>
                    <a:pt x="44851" y="1010435"/>
                    <a:pt x="39757" y="1025718"/>
                  </a:cubicBezTo>
                  <a:cubicBezTo>
                    <a:pt x="32596" y="1047201"/>
                    <a:pt x="23064" y="1067846"/>
                    <a:pt x="15903" y="1089329"/>
                  </a:cubicBezTo>
                  <a:cubicBezTo>
                    <a:pt x="12447" y="1099696"/>
                    <a:pt x="10954" y="1110627"/>
                    <a:pt x="7952" y="1121134"/>
                  </a:cubicBezTo>
                  <a:cubicBezTo>
                    <a:pt x="5649" y="1129193"/>
                    <a:pt x="2651" y="1137037"/>
                    <a:pt x="0" y="1144988"/>
                  </a:cubicBezTo>
                  <a:cubicBezTo>
                    <a:pt x="2651" y="1190045"/>
                    <a:pt x="3673" y="1235228"/>
                    <a:pt x="7952" y="1280160"/>
                  </a:cubicBezTo>
                  <a:cubicBezTo>
                    <a:pt x="8988" y="1291039"/>
                    <a:pt x="12901" y="1301458"/>
                    <a:pt x="15903" y="1311965"/>
                  </a:cubicBezTo>
                  <a:cubicBezTo>
                    <a:pt x="26650" y="1349580"/>
                    <a:pt x="26102" y="1334912"/>
                    <a:pt x="47708" y="1383527"/>
                  </a:cubicBezTo>
                  <a:cubicBezTo>
                    <a:pt x="73586" y="1441754"/>
                    <a:pt x="24989" y="1363837"/>
                    <a:pt x="87465" y="1447137"/>
                  </a:cubicBezTo>
                  <a:cubicBezTo>
                    <a:pt x="93199" y="1454782"/>
                    <a:pt x="96610" y="1464234"/>
                    <a:pt x="103367" y="1470991"/>
                  </a:cubicBezTo>
                  <a:cubicBezTo>
                    <a:pt x="149181" y="1516806"/>
                    <a:pt x="127264" y="1493098"/>
                    <a:pt x="166978" y="1510748"/>
                  </a:cubicBezTo>
                  <a:cubicBezTo>
                    <a:pt x="183225" y="1517969"/>
                    <a:pt x="198500" y="1527245"/>
                    <a:pt x="214686" y="1534602"/>
                  </a:cubicBezTo>
                  <a:cubicBezTo>
                    <a:pt x="223594" y="1538651"/>
                    <a:pt x="263587" y="1554779"/>
                    <a:pt x="278296" y="1558456"/>
                  </a:cubicBezTo>
                  <a:cubicBezTo>
                    <a:pt x="291407" y="1561734"/>
                    <a:pt x="304800" y="1563757"/>
                    <a:pt x="318052" y="1566407"/>
                  </a:cubicBezTo>
                  <a:cubicBezTo>
                    <a:pt x="360459" y="1561106"/>
                    <a:pt x="404180" y="1562245"/>
                    <a:pt x="445273" y="1550504"/>
                  </a:cubicBezTo>
                  <a:cubicBezTo>
                    <a:pt x="456435" y="1547315"/>
                    <a:pt x="508634" y="1497145"/>
                    <a:pt x="516835" y="1486894"/>
                  </a:cubicBezTo>
                  <a:cubicBezTo>
                    <a:pt x="523196" y="1478942"/>
                    <a:pt x="566312" y="1413030"/>
                    <a:pt x="572494" y="1399430"/>
                  </a:cubicBezTo>
                  <a:cubicBezTo>
                    <a:pt x="579431" y="1384170"/>
                    <a:pt x="579099" y="1365670"/>
                    <a:pt x="588397" y="1351722"/>
                  </a:cubicBezTo>
                  <a:cubicBezTo>
                    <a:pt x="593698" y="1343771"/>
                    <a:pt x="600025" y="1336415"/>
                    <a:pt x="604299" y="1327868"/>
                  </a:cubicBezTo>
                  <a:cubicBezTo>
                    <a:pt x="610005" y="1316456"/>
                    <a:pt x="617653" y="1282406"/>
                    <a:pt x="620202" y="1272209"/>
                  </a:cubicBezTo>
                  <a:cubicBezTo>
                    <a:pt x="622852" y="1282811"/>
                    <a:pt x="625151" y="1293507"/>
                    <a:pt x="628153" y="1304014"/>
                  </a:cubicBezTo>
                  <a:cubicBezTo>
                    <a:pt x="630456" y="1312073"/>
                    <a:pt x="634072" y="1319737"/>
                    <a:pt x="636105" y="1327868"/>
                  </a:cubicBezTo>
                  <a:cubicBezTo>
                    <a:pt x="645713" y="1366301"/>
                    <a:pt x="643260" y="1398635"/>
                    <a:pt x="675861" y="1431235"/>
                  </a:cubicBezTo>
                  <a:cubicBezTo>
                    <a:pt x="689113" y="1444487"/>
                    <a:pt x="703167" y="1456984"/>
                    <a:pt x="715618" y="1470991"/>
                  </a:cubicBezTo>
                  <a:cubicBezTo>
                    <a:pt x="724422" y="1480896"/>
                    <a:pt x="730848" y="1492735"/>
                    <a:pt x="739472" y="1502797"/>
                  </a:cubicBezTo>
                  <a:cubicBezTo>
                    <a:pt x="752660" y="1518183"/>
                    <a:pt x="768776" y="1533352"/>
                    <a:pt x="787179" y="1542553"/>
                  </a:cubicBezTo>
                  <a:cubicBezTo>
                    <a:pt x="803477" y="1550702"/>
                    <a:pt x="835672" y="1555432"/>
                    <a:pt x="850790" y="1558456"/>
                  </a:cubicBezTo>
                  <a:cubicBezTo>
                    <a:pt x="887896" y="1555805"/>
                    <a:pt x="925162" y="1554851"/>
                    <a:pt x="962108" y="1550504"/>
                  </a:cubicBezTo>
                  <a:cubicBezTo>
                    <a:pt x="988243" y="1547429"/>
                    <a:pt x="986724" y="1538197"/>
                    <a:pt x="1009816" y="1526651"/>
                  </a:cubicBezTo>
                  <a:cubicBezTo>
                    <a:pt x="1022582" y="1520268"/>
                    <a:pt x="1036320" y="1516049"/>
                    <a:pt x="1049572" y="1510748"/>
                  </a:cubicBezTo>
                  <a:cubicBezTo>
                    <a:pt x="1105661" y="1454659"/>
                    <a:pt x="1087222" y="1483155"/>
                    <a:pt x="1113183" y="1431235"/>
                  </a:cubicBezTo>
                  <a:cubicBezTo>
                    <a:pt x="1115833" y="1420633"/>
                    <a:pt x="1118132" y="1409937"/>
                    <a:pt x="1121134" y="1399430"/>
                  </a:cubicBezTo>
                  <a:cubicBezTo>
                    <a:pt x="1123437" y="1391371"/>
                    <a:pt x="1129086" y="1383958"/>
                    <a:pt x="1129086" y="1375576"/>
                  </a:cubicBezTo>
                  <a:cubicBezTo>
                    <a:pt x="1129086" y="1314558"/>
                    <a:pt x="1125332" y="1253569"/>
                    <a:pt x="1121134" y="1192696"/>
                  </a:cubicBezTo>
                  <a:cubicBezTo>
                    <a:pt x="1119714" y="1172108"/>
                    <a:pt x="1111448" y="1134940"/>
                    <a:pt x="1105232" y="1113183"/>
                  </a:cubicBezTo>
                  <a:cubicBezTo>
                    <a:pt x="1102929" y="1105124"/>
                    <a:pt x="1101028" y="1096826"/>
                    <a:pt x="1097280" y="1089329"/>
                  </a:cubicBezTo>
                  <a:cubicBezTo>
                    <a:pt x="1093006" y="1080782"/>
                    <a:pt x="1072831" y="1069749"/>
                    <a:pt x="1081378" y="1065475"/>
                  </a:cubicBezTo>
                  <a:cubicBezTo>
                    <a:pt x="1095798" y="1058265"/>
                    <a:pt x="1113183" y="1070776"/>
                    <a:pt x="1129086" y="1073426"/>
                  </a:cubicBezTo>
                  <a:cubicBezTo>
                    <a:pt x="1137037" y="1078727"/>
                    <a:pt x="1144392" y="1085055"/>
                    <a:pt x="1152939" y="1089329"/>
                  </a:cubicBezTo>
                  <a:cubicBezTo>
                    <a:pt x="1172512" y="1099115"/>
                    <a:pt x="1206181" y="1102178"/>
                    <a:pt x="1224501" y="1105231"/>
                  </a:cubicBezTo>
                  <a:cubicBezTo>
                    <a:pt x="1315028" y="1135407"/>
                    <a:pt x="1255475" y="1122118"/>
                    <a:pt x="1407381" y="1113183"/>
                  </a:cubicBezTo>
                  <a:cubicBezTo>
                    <a:pt x="1420633" y="1107882"/>
                    <a:pt x="1433597" y="1101794"/>
                    <a:pt x="1447138" y="1097280"/>
                  </a:cubicBezTo>
                  <a:cubicBezTo>
                    <a:pt x="1457505" y="1093824"/>
                    <a:pt x="1468899" y="1093634"/>
                    <a:pt x="1478943" y="1089329"/>
                  </a:cubicBezTo>
                  <a:cubicBezTo>
                    <a:pt x="1487727" y="1085565"/>
                    <a:pt x="1494250" y="1077700"/>
                    <a:pt x="1502797" y="1073426"/>
                  </a:cubicBezTo>
                  <a:cubicBezTo>
                    <a:pt x="1510294" y="1069678"/>
                    <a:pt x="1518700" y="1068125"/>
                    <a:pt x="1526651" y="1065475"/>
                  </a:cubicBezTo>
                  <a:cubicBezTo>
                    <a:pt x="1537253" y="1052223"/>
                    <a:pt x="1546456" y="1037718"/>
                    <a:pt x="1558456" y="1025718"/>
                  </a:cubicBezTo>
                  <a:cubicBezTo>
                    <a:pt x="1602500" y="981674"/>
                    <a:pt x="1563449" y="1047678"/>
                    <a:pt x="1614115" y="978011"/>
                  </a:cubicBezTo>
                  <a:cubicBezTo>
                    <a:pt x="1641777" y="939975"/>
                    <a:pt x="1642418" y="932856"/>
                    <a:pt x="1653872" y="898497"/>
                  </a:cubicBezTo>
                  <a:cubicBezTo>
                    <a:pt x="1651221" y="869342"/>
                    <a:pt x="1649551" y="840082"/>
                    <a:pt x="1645920" y="811033"/>
                  </a:cubicBezTo>
                  <a:cubicBezTo>
                    <a:pt x="1644244" y="797623"/>
                    <a:pt x="1643458" y="783627"/>
                    <a:pt x="1637969" y="771277"/>
                  </a:cubicBezTo>
                  <a:cubicBezTo>
                    <a:pt x="1632587" y="759167"/>
                    <a:pt x="1620551" y="751056"/>
                    <a:pt x="1614115" y="739471"/>
                  </a:cubicBezTo>
                  <a:cubicBezTo>
                    <a:pt x="1607183" y="726994"/>
                    <a:pt x="1606508" y="711329"/>
                    <a:pt x="1598212" y="699715"/>
                  </a:cubicBezTo>
                  <a:cubicBezTo>
                    <a:pt x="1592658" y="691939"/>
                    <a:pt x="1581116" y="690569"/>
                    <a:pt x="1574359" y="683812"/>
                  </a:cubicBezTo>
                  <a:cubicBezTo>
                    <a:pt x="1564988" y="674441"/>
                    <a:pt x="1559129" y="662069"/>
                    <a:pt x="1550505" y="652007"/>
                  </a:cubicBezTo>
                  <a:cubicBezTo>
                    <a:pt x="1525592" y="622942"/>
                    <a:pt x="1514837" y="620278"/>
                    <a:pt x="1478943" y="596348"/>
                  </a:cubicBezTo>
                  <a:cubicBezTo>
                    <a:pt x="1448114" y="575795"/>
                    <a:pt x="1464156" y="583467"/>
                    <a:pt x="1431235" y="572494"/>
                  </a:cubicBezTo>
                  <a:cubicBezTo>
                    <a:pt x="1423284" y="567193"/>
                    <a:pt x="1416165" y="560355"/>
                    <a:pt x="1407381" y="556591"/>
                  </a:cubicBezTo>
                  <a:cubicBezTo>
                    <a:pt x="1397337" y="552286"/>
                    <a:pt x="1380463" y="558414"/>
                    <a:pt x="1375576" y="548640"/>
                  </a:cubicBezTo>
                  <a:cubicBezTo>
                    <a:pt x="1371828" y="541143"/>
                    <a:pt x="1391726" y="543991"/>
                    <a:pt x="1399430" y="540689"/>
                  </a:cubicBezTo>
                  <a:cubicBezTo>
                    <a:pt x="1410325" y="536020"/>
                    <a:pt x="1421590" y="531676"/>
                    <a:pt x="1431235" y="524786"/>
                  </a:cubicBezTo>
                  <a:cubicBezTo>
                    <a:pt x="1440385" y="518250"/>
                    <a:pt x="1446626" y="508337"/>
                    <a:pt x="1455089" y="500932"/>
                  </a:cubicBezTo>
                  <a:cubicBezTo>
                    <a:pt x="1467861" y="489756"/>
                    <a:pt x="1481121" y="479109"/>
                    <a:pt x="1494846" y="469127"/>
                  </a:cubicBezTo>
                  <a:cubicBezTo>
                    <a:pt x="1510303" y="457886"/>
                    <a:pt x="1542553" y="437322"/>
                    <a:pt x="1542553" y="437322"/>
                  </a:cubicBezTo>
                  <a:cubicBezTo>
                    <a:pt x="1547854" y="429371"/>
                    <a:pt x="1551699" y="420225"/>
                    <a:pt x="1558456" y="413468"/>
                  </a:cubicBezTo>
                  <a:cubicBezTo>
                    <a:pt x="1570456" y="401468"/>
                    <a:pt x="1587793" y="395059"/>
                    <a:pt x="1598212" y="381663"/>
                  </a:cubicBezTo>
                  <a:cubicBezTo>
                    <a:pt x="1604666" y="373365"/>
                    <a:pt x="1628010" y="300222"/>
                    <a:pt x="1630018" y="294198"/>
                  </a:cubicBezTo>
                  <a:cubicBezTo>
                    <a:pt x="1612558" y="119610"/>
                    <a:pt x="1633218" y="267247"/>
                    <a:pt x="1614115" y="190831"/>
                  </a:cubicBezTo>
                  <a:cubicBezTo>
                    <a:pt x="1610837" y="177720"/>
                    <a:pt x="1612208" y="163163"/>
                    <a:pt x="1606164" y="151075"/>
                  </a:cubicBezTo>
                  <a:cubicBezTo>
                    <a:pt x="1598574" y="135896"/>
                    <a:pt x="1585634" y="124002"/>
                    <a:pt x="1574359" y="111318"/>
                  </a:cubicBezTo>
                  <a:cubicBezTo>
                    <a:pt x="1553425" y="87767"/>
                    <a:pt x="1536656" y="72931"/>
                    <a:pt x="1510748" y="55659"/>
                  </a:cubicBezTo>
                  <a:cubicBezTo>
                    <a:pt x="1497889" y="47086"/>
                    <a:pt x="1484815" y="38716"/>
                    <a:pt x="1470992" y="31805"/>
                  </a:cubicBezTo>
                  <a:cubicBezTo>
                    <a:pt x="1463495" y="28057"/>
                    <a:pt x="1454986" y="26797"/>
                    <a:pt x="1447138" y="23854"/>
                  </a:cubicBezTo>
                  <a:cubicBezTo>
                    <a:pt x="1433774" y="18842"/>
                    <a:pt x="1421337" y="10942"/>
                    <a:pt x="1407381" y="7951"/>
                  </a:cubicBezTo>
                  <a:cubicBezTo>
                    <a:pt x="1383913" y="2922"/>
                    <a:pt x="1359673" y="2650"/>
                    <a:pt x="1335819" y="0"/>
                  </a:cubicBezTo>
                  <a:cubicBezTo>
                    <a:pt x="1304014" y="2650"/>
                    <a:pt x="1272144" y="4610"/>
                    <a:pt x="1240404" y="7951"/>
                  </a:cubicBezTo>
                  <a:cubicBezTo>
                    <a:pt x="1221766" y="9913"/>
                    <a:pt x="1202358" y="9498"/>
                    <a:pt x="1184745" y="15903"/>
                  </a:cubicBezTo>
                  <a:cubicBezTo>
                    <a:pt x="1172291" y="20432"/>
                    <a:pt x="1163796" y="32157"/>
                    <a:pt x="1152939" y="39757"/>
                  </a:cubicBezTo>
                  <a:cubicBezTo>
                    <a:pt x="1131540" y="54737"/>
                    <a:pt x="1094634" y="76859"/>
                    <a:pt x="1073426" y="95416"/>
                  </a:cubicBezTo>
                  <a:cubicBezTo>
                    <a:pt x="1062143" y="105289"/>
                    <a:pt x="1051306" y="115776"/>
                    <a:pt x="1041621" y="127221"/>
                  </a:cubicBezTo>
                  <a:cubicBezTo>
                    <a:pt x="1000188" y="176188"/>
                    <a:pt x="996371" y="183170"/>
                    <a:pt x="970059" y="222637"/>
                  </a:cubicBezTo>
                  <a:cubicBezTo>
                    <a:pt x="967409" y="230588"/>
                    <a:pt x="965856" y="238994"/>
                    <a:pt x="962108" y="246491"/>
                  </a:cubicBezTo>
                  <a:cubicBezTo>
                    <a:pt x="955492" y="259723"/>
                    <a:pt x="916627" y="304376"/>
                    <a:pt x="930303" y="318052"/>
                  </a:cubicBezTo>
                  <a:lnTo>
                    <a:pt x="946206" y="33395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228175" y="3749834"/>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6" name="Group 25"/>
          <p:cNvGrpSpPr/>
          <p:nvPr/>
        </p:nvGrpSpPr>
        <p:grpSpPr>
          <a:xfrm>
            <a:off x="8739296" y="725065"/>
            <a:ext cx="2361533" cy="2449003"/>
            <a:chOff x="9305682" y="1038969"/>
            <a:chExt cx="2361533" cy="2449003"/>
          </a:xfrm>
        </p:grpSpPr>
        <p:sp>
          <p:nvSpPr>
            <p:cNvPr id="10" name="Freeform 9"/>
            <p:cNvSpPr/>
            <p:nvPr/>
          </p:nvSpPr>
          <p:spPr>
            <a:xfrm>
              <a:off x="9867513" y="1180262"/>
              <a:ext cx="1375575" cy="1609345"/>
            </a:xfrm>
            <a:custGeom>
              <a:avLst/>
              <a:gdLst>
                <a:gd name="connsiteX0" fmla="*/ 0 w 1375575"/>
                <a:gd name="connsiteY0" fmla="*/ 1028900 h 1609345"/>
                <a:gd name="connsiteX1" fmla="*/ 143123 w 1375575"/>
                <a:gd name="connsiteY1" fmla="*/ 838069 h 1609345"/>
                <a:gd name="connsiteX2" fmla="*/ 159026 w 1375575"/>
                <a:gd name="connsiteY2" fmla="*/ 814215 h 1609345"/>
                <a:gd name="connsiteX3" fmla="*/ 174928 w 1375575"/>
                <a:gd name="connsiteY3" fmla="*/ 782410 h 1609345"/>
                <a:gd name="connsiteX4" fmla="*/ 198782 w 1375575"/>
                <a:gd name="connsiteY4" fmla="*/ 758556 h 1609345"/>
                <a:gd name="connsiteX5" fmla="*/ 222636 w 1375575"/>
                <a:gd name="connsiteY5" fmla="*/ 726751 h 1609345"/>
                <a:gd name="connsiteX6" fmla="*/ 318052 w 1375575"/>
                <a:gd name="connsiteY6" fmla="*/ 607481 h 1609345"/>
                <a:gd name="connsiteX7" fmla="*/ 349857 w 1375575"/>
                <a:gd name="connsiteY7" fmla="*/ 559773 h 1609345"/>
                <a:gd name="connsiteX8" fmla="*/ 365760 w 1375575"/>
                <a:gd name="connsiteY8" fmla="*/ 535919 h 1609345"/>
                <a:gd name="connsiteX9" fmla="*/ 389614 w 1375575"/>
                <a:gd name="connsiteY9" fmla="*/ 480260 h 1609345"/>
                <a:gd name="connsiteX10" fmla="*/ 413467 w 1375575"/>
                <a:gd name="connsiteY10" fmla="*/ 424601 h 1609345"/>
                <a:gd name="connsiteX11" fmla="*/ 445273 w 1375575"/>
                <a:gd name="connsiteY11" fmla="*/ 368942 h 1609345"/>
                <a:gd name="connsiteX12" fmla="*/ 469127 w 1375575"/>
                <a:gd name="connsiteY12" fmla="*/ 313283 h 1609345"/>
                <a:gd name="connsiteX13" fmla="*/ 485029 w 1375575"/>
                <a:gd name="connsiteY13" fmla="*/ 257624 h 1609345"/>
                <a:gd name="connsiteX14" fmla="*/ 508883 w 1375575"/>
                <a:gd name="connsiteY14" fmla="*/ 194013 h 1609345"/>
                <a:gd name="connsiteX15" fmla="*/ 524786 w 1375575"/>
                <a:gd name="connsiteY15" fmla="*/ 130403 h 1609345"/>
                <a:gd name="connsiteX16" fmla="*/ 532737 w 1375575"/>
                <a:gd name="connsiteY16" fmla="*/ 106549 h 1609345"/>
                <a:gd name="connsiteX17" fmla="*/ 524786 w 1375575"/>
                <a:gd name="connsiteY17" fmla="*/ 50890 h 1609345"/>
                <a:gd name="connsiteX18" fmla="*/ 532737 w 1375575"/>
                <a:gd name="connsiteY18" fmla="*/ 3182 h 1609345"/>
                <a:gd name="connsiteX19" fmla="*/ 540688 w 1375575"/>
                <a:gd name="connsiteY19" fmla="*/ 130403 h 1609345"/>
                <a:gd name="connsiteX20" fmla="*/ 556591 w 1375575"/>
                <a:gd name="connsiteY20" fmla="*/ 209916 h 1609345"/>
                <a:gd name="connsiteX21" fmla="*/ 572494 w 1375575"/>
                <a:gd name="connsiteY21" fmla="*/ 257624 h 1609345"/>
                <a:gd name="connsiteX22" fmla="*/ 612250 w 1375575"/>
                <a:gd name="connsiteY22" fmla="*/ 305332 h 1609345"/>
                <a:gd name="connsiteX23" fmla="*/ 644055 w 1375575"/>
                <a:gd name="connsiteY23" fmla="*/ 368942 h 1609345"/>
                <a:gd name="connsiteX24" fmla="*/ 659958 w 1375575"/>
                <a:gd name="connsiteY24" fmla="*/ 400747 h 1609345"/>
                <a:gd name="connsiteX25" fmla="*/ 683812 w 1375575"/>
                <a:gd name="connsiteY25" fmla="*/ 432552 h 1609345"/>
                <a:gd name="connsiteX26" fmla="*/ 699714 w 1375575"/>
                <a:gd name="connsiteY26" fmla="*/ 464358 h 1609345"/>
                <a:gd name="connsiteX27" fmla="*/ 723568 w 1375575"/>
                <a:gd name="connsiteY27" fmla="*/ 488212 h 1609345"/>
                <a:gd name="connsiteX28" fmla="*/ 747422 w 1375575"/>
                <a:gd name="connsiteY28" fmla="*/ 520017 h 1609345"/>
                <a:gd name="connsiteX29" fmla="*/ 771276 w 1375575"/>
                <a:gd name="connsiteY29" fmla="*/ 543871 h 1609345"/>
                <a:gd name="connsiteX30" fmla="*/ 787179 w 1375575"/>
                <a:gd name="connsiteY30" fmla="*/ 567725 h 1609345"/>
                <a:gd name="connsiteX31" fmla="*/ 834887 w 1375575"/>
                <a:gd name="connsiteY31" fmla="*/ 583627 h 1609345"/>
                <a:gd name="connsiteX32" fmla="*/ 970059 w 1375575"/>
                <a:gd name="connsiteY32" fmla="*/ 575676 h 1609345"/>
                <a:gd name="connsiteX33" fmla="*/ 1001864 w 1375575"/>
                <a:gd name="connsiteY33" fmla="*/ 551822 h 1609345"/>
                <a:gd name="connsiteX34" fmla="*/ 1041620 w 1375575"/>
                <a:gd name="connsiteY34" fmla="*/ 535919 h 1609345"/>
                <a:gd name="connsiteX35" fmla="*/ 1105231 w 1375575"/>
                <a:gd name="connsiteY35" fmla="*/ 488212 h 1609345"/>
                <a:gd name="connsiteX36" fmla="*/ 1144987 w 1375575"/>
                <a:gd name="connsiteY36" fmla="*/ 464358 h 1609345"/>
                <a:gd name="connsiteX37" fmla="*/ 1192695 w 1375575"/>
                <a:gd name="connsiteY37" fmla="*/ 432552 h 1609345"/>
                <a:gd name="connsiteX38" fmla="*/ 1168841 w 1375575"/>
                <a:gd name="connsiteY38" fmla="*/ 456406 h 1609345"/>
                <a:gd name="connsiteX39" fmla="*/ 1105231 w 1375575"/>
                <a:gd name="connsiteY39" fmla="*/ 504114 h 1609345"/>
                <a:gd name="connsiteX40" fmla="*/ 1065474 w 1375575"/>
                <a:gd name="connsiteY40" fmla="*/ 559773 h 1609345"/>
                <a:gd name="connsiteX41" fmla="*/ 1025718 w 1375575"/>
                <a:gd name="connsiteY41" fmla="*/ 607481 h 1609345"/>
                <a:gd name="connsiteX42" fmla="*/ 1001864 w 1375575"/>
                <a:gd name="connsiteY42" fmla="*/ 655189 h 1609345"/>
                <a:gd name="connsiteX43" fmla="*/ 985961 w 1375575"/>
                <a:gd name="connsiteY43" fmla="*/ 726751 h 1609345"/>
                <a:gd name="connsiteX44" fmla="*/ 993913 w 1375575"/>
                <a:gd name="connsiteY44" fmla="*/ 838069 h 1609345"/>
                <a:gd name="connsiteX45" fmla="*/ 1009815 w 1375575"/>
                <a:gd name="connsiteY45" fmla="*/ 869874 h 1609345"/>
                <a:gd name="connsiteX46" fmla="*/ 1033669 w 1375575"/>
                <a:gd name="connsiteY46" fmla="*/ 917582 h 1609345"/>
                <a:gd name="connsiteX47" fmla="*/ 1057523 w 1375575"/>
                <a:gd name="connsiteY47" fmla="*/ 933485 h 1609345"/>
                <a:gd name="connsiteX48" fmla="*/ 1089328 w 1375575"/>
                <a:gd name="connsiteY48" fmla="*/ 949387 h 1609345"/>
                <a:gd name="connsiteX49" fmla="*/ 1200647 w 1375575"/>
                <a:gd name="connsiteY49" fmla="*/ 965290 h 1609345"/>
                <a:gd name="connsiteX50" fmla="*/ 1375575 w 1375575"/>
                <a:gd name="connsiteY50" fmla="*/ 973241 h 1609345"/>
                <a:gd name="connsiteX51" fmla="*/ 1343770 w 1375575"/>
                <a:gd name="connsiteY51" fmla="*/ 981192 h 1609345"/>
                <a:gd name="connsiteX52" fmla="*/ 1319916 w 1375575"/>
                <a:gd name="connsiteY52" fmla="*/ 989144 h 1609345"/>
                <a:gd name="connsiteX53" fmla="*/ 1272208 w 1375575"/>
                <a:gd name="connsiteY53" fmla="*/ 997095 h 1609345"/>
                <a:gd name="connsiteX54" fmla="*/ 1248354 w 1375575"/>
                <a:gd name="connsiteY54" fmla="*/ 1005046 h 1609345"/>
                <a:gd name="connsiteX55" fmla="*/ 1208598 w 1375575"/>
                <a:gd name="connsiteY55" fmla="*/ 1012998 h 1609345"/>
                <a:gd name="connsiteX56" fmla="*/ 1113182 w 1375575"/>
                <a:gd name="connsiteY56" fmla="*/ 1052754 h 1609345"/>
                <a:gd name="connsiteX57" fmla="*/ 1081377 w 1375575"/>
                <a:gd name="connsiteY57" fmla="*/ 1068657 h 1609345"/>
                <a:gd name="connsiteX58" fmla="*/ 1017767 w 1375575"/>
                <a:gd name="connsiteY58" fmla="*/ 1108413 h 1609345"/>
                <a:gd name="connsiteX59" fmla="*/ 954156 w 1375575"/>
                <a:gd name="connsiteY59" fmla="*/ 1148170 h 1609345"/>
                <a:gd name="connsiteX60" fmla="*/ 922351 w 1375575"/>
                <a:gd name="connsiteY60" fmla="*/ 1164072 h 1609345"/>
                <a:gd name="connsiteX61" fmla="*/ 874643 w 1375575"/>
                <a:gd name="connsiteY61" fmla="*/ 1227683 h 1609345"/>
                <a:gd name="connsiteX62" fmla="*/ 842838 w 1375575"/>
                <a:gd name="connsiteY62" fmla="*/ 1275391 h 1609345"/>
                <a:gd name="connsiteX63" fmla="*/ 795130 w 1375575"/>
                <a:gd name="connsiteY63" fmla="*/ 1331050 h 1609345"/>
                <a:gd name="connsiteX64" fmla="*/ 763325 w 1375575"/>
                <a:gd name="connsiteY64" fmla="*/ 1410563 h 1609345"/>
                <a:gd name="connsiteX65" fmla="*/ 755374 w 1375575"/>
                <a:gd name="connsiteY65" fmla="*/ 1434417 h 1609345"/>
                <a:gd name="connsiteX66" fmla="*/ 763325 w 1375575"/>
                <a:gd name="connsiteY66" fmla="*/ 1513930 h 1609345"/>
                <a:gd name="connsiteX67" fmla="*/ 771276 w 1375575"/>
                <a:gd name="connsiteY67" fmla="*/ 1545735 h 1609345"/>
                <a:gd name="connsiteX68" fmla="*/ 763325 w 1375575"/>
                <a:gd name="connsiteY68" fmla="*/ 1609345 h 1609345"/>
                <a:gd name="connsiteX69" fmla="*/ 731520 w 1375575"/>
                <a:gd name="connsiteY69" fmla="*/ 1601394 h 1609345"/>
                <a:gd name="connsiteX70" fmla="*/ 691763 w 1375575"/>
                <a:gd name="connsiteY70" fmla="*/ 1545735 h 1609345"/>
                <a:gd name="connsiteX71" fmla="*/ 644055 w 1375575"/>
                <a:gd name="connsiteY71" fmla="*/ 1498027 h 1609345"/>
                <a:gd name="connsiteX72" fmla="*/ 612250 w 1375575"/>
                <a:gd name="connsiteY72" fmla="*/ 1482125 h 1609345"/>
                <a:gd name="connsiteX73" fmla="*/ 564542 w 1375575"/>
                <a:gd name="connsiteY73" fmla="*/ 1450319 h 1609345"/>
                <a:gd name="connsiteX74" fmla="*/ 540688 w 1375575"/>
                <a:gd name="connsiteY74" fmla="*/ 1434417 h 1609345"/>
                <a:gd name="connsiteX75" fmla="*/ 508883 w 1375575"/>
                <a:gd name="connsiteY75" fmla="*/ 1410563 h 1609345"/>
                <a:gd name="connsiteX76" fmla="*/ 461175 w 1375575"/>
                <a:gd name="connsiteY76" fmla="*/ 1378758 h 1609345"/>
                <a:gd name="connsiteX77" fmla="*/ 437321 w 1375575"/>
                <a:gd name="connsiteY77" fmla="*/ 1362855 h 1609345"/>
                <a:gd name="connsiteX78" fmla="*/ 413467 w 1375575"/>
                <a:gd name="connsiteY78" fmla="*/ 1346952 h 1609345"/>
                <a:gd name="connsiteX79" fmla="*/ 381662 w 1375575"/>
                <a:gd name="connsiteY79" fmla="*/ 1339001 h 1609345"/>
                <a:gd name="connsiteX80" fmla="*/ 333954 w 1375575"/>
                <a:gd name="connsiteY80" fmla="*/ 1323098 h 1609345"/>
                <a:gd name="connsiteX81" fmla="*/ 238539 w 1375575"/>
                <a:gd name="connsiteY81" fmla="*/ 1307196 h 1609345"/>
                <a:gd name="connsiteX82" fmla="*/ 135172 w 1375575"/>
                <a:gd name="connsiteY82" fmla="*/ 1315147 h 1609345"/>
                <a:gd name="connsiteX83" fmla="*/ 111318 w 1375575"/>
                <a:gd name="connsiteY83" fmla="*/ 1323098 h 1609345"/>
                <a:gd name="connsiteX84" fmla="*/ 79513 w 1375575"/>
                <a:gd name="connsiteY84" fmla="*/ 1331050 h 1609345"/>
                <a:gd name="connsiteX85" fmla="*/ 47707 w 1375575"/>
                <a:gd name="connsiteY85" fmla="*/ 1354904 h 1609345"/>
                <a:gd name="connsiteX86" fmla="*/ 0 w 1375575"/>
                <a:gd name="connsiteY86" fmla="*/ 1394660 h 1609345"/>
                <a:gd name="connsiteX87" fmla="*/ 15902 w 1375575"/>
                <a:gd name="connsiteY87" fmla="*/ 1323098 h 1609345"/>
                <a:gd name="connsiteX88" fmla="*/ 31805 w 1375575"/>
                <a:gd name="connsiteY88" fmla="*/ 1299245 h 1609345"/>
                <a:gd name="connsiteX89" fmla="*/ 47707 w 1375575"/>
                <a:gd name="connsiteY89" fmla="*/ 1227683 h 1609345"/>
                <a:gd name="connsiteX90" fmla="*/ 63610 w 1375575"/>
                <a:gd name="connsiteY90" fmla="*/ 1187926 h 1609345"/>
                <a:gd name="connsiteX91" fmla="*/ 71561 w 1375575"/>
                <a:gd name="connsiteY91" fmla="*/ 1140218 h 1609345"/>
                <a:gd name="connsiteX92" fmla="*/ 87464 w 1375575"/>
                <a:gd name="connsiteY92" fmla="*/ 965290 h 1609345"/>
                <a:gd name="connsiteX93" fmla="*/ 79513 w 1375575"/>
                <a:gd name="connsiteY93" fmla="*/ 917582 h 1609345"/>
                <a:gd name="connsiteX94" fmla="*/ 71561 w 1375575"/>
                <a:gd name="connsiteY94" fmla="*/ 885777 h 1609345"/>
                <a:gd name="connsiteX95" fmla="*/ 71561 w 1375575"/>
                <a:gd name="connsiteY95" fmla="*/ 846020 h 16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375575" h="1609345">
                  <a:moveTo>
                    <a:pt x="0" y="1028900"/>
                  </a:moveTo>
                  <a:lnTo>
                    <a:pt x="143123" y="838069"/>
                  </a:lnTo>
                  <a:cubicBezTo>
                    <a:pt x="148811" y="830390"/>
                    <a:pt x="154285" y="822512"/>
                    <a:pt x="159026" y="814215"/>
                  </a:cubicBezTo>
                  <a:cubicBezTo>
                    <a:pt x="164907" y="803924"/>
                    <a:pt x="168039" y="792055"/>
                    <a:pt x="174928" y="782410"/>
                  </a:cubicBezTo>
                  <a:cubicBezTo>
                    <a:pt x="181464" y="773260"/>
                    <a:pt x="191464" y="767094"/>
                    <a:pt x="198782" y="758556"/>
                  </a:cubicBezTo>
                  <a:cubicBezTo>
                    <a:pt x="207406" y="748494"/>
                    <a:pt x="214076" y="736867"/>
                    <a:pt x="222636" y="726751"/>
                  </a:cubicBezTo>
                  <a:cubicBezTo>
                    <a:pt x="312565" y="620472"/>
                    <a:pt x="260387" y="693980"/>
                    <a:pt x="318052" y="607481"/>
                  </a:cubicBezTo>
                  <a:lnTo>
                    <a:pt x="349857" y="559773"/>
                  </a:lnTo>
                  <a:lnTo>
                    <a:pt x="365760" y="535919"/>
                  </a:lnTo>
                  <a:cubicBezTo>
                    <a:pt x="382308" y="469723"/>
                    <a:pt x="362158" y="535173"/>
                    <a:pt x="389614" y="480260"/>
                  </a:cubicBezTo>
                  <a:cubicBezTo>
                    <a:pt x="398641" y="462206"/>
                    <a:pt x="405114" y="442977"/>
                    <a:pt x="413467" y="424601"/>
                  </a:cubicBezTo>
                  <a:cubicBezTo>
                    <a:pt x="427877" y="392899"/>
                    <a:pt x="427444" y="395684"/>
                    <a:pt x="445273" y="368942"/>
                  </a:cubicBezTo>
                  <a:cubicBezTo>
                    <a:pt x="463920" y="313000"/>
                    <a:pt x="439651" y="382061"/>
                    <a:pt x="469127" y="313283"/>
                  </a:cubicBezTo>
                  <a:cubicBezTo>
                    <a:pt x="477296" y="294222"/>
                    <a:pt x="479266" y="277794"/>
                    <a:pt x="485029" y="257624"/>
                  </a:cubicBezTo>
                  <a:cubicBezTo>
                    <a:pt x="506054" y="184032"/>
                    <a:pt x="475288" y="303194"/>
                    <a:pt x="508883" y="194013"/>
                  </a:cubicBezTo>
                  <a:cubicBezTo>
                    <a:pt x="515311" y="173124"/>
                    <a:pt x="517875" y="151137"/>
                    <a:pt x="524786" y="130403"/>
                  </a:cubicBezTo>
                  <a:lnTo>
                    <a:pt x="532737" y="106549"/>
                  </a:lnTo>
                  <a:cubicBezTo>
                    <a:pt x="530087" y="87996"/>
                    <a:pt x="524786" y="69631"/>
                    <a:pt x="524786" y="50890"/>
                  </a:cubicBezTo>
                  <a:cubicBezTo>
                    <a:pt x="524786" y="34768"/>
                    <a:pt x="529575" y="-12627"/>
                    <a:pt x="532737" y="3182"/>
                  </a:cubicBezTo>
                  <a:cubicBezTo>
                    <a:pt x="541070" y="44847"/>
                    <a:pt x="536841" y="88088"/>
                    <a:pt x="540688" y="130403"/>
                  </a:cubicBezTo>
                  <a:cubicBezTo>
                    <a:pt x="542556" y="150954"/>
                    <a:pt x="550071" y="188184"/>
                    <a:pt x="556591" y="209916"/>
                  </a:cubicBezTo>
                  <a:cubicBezTo>
                    <a:pt x="561408" y="225972"/>
                    <a:pt x="560641" y="245771"/>
                    <a:pt x="572494" y="257624"/>
                  </a:cubicBezTo>
                  <a:cubicBezTo>
                    <a:pt x="592682" y="277813"/>
                    <a:pt x="598967" y="280980"/>
                    <a:pt x="612250" y="305332"/>
                  </a:cubicBezTo>
                  <a:cubicBezTo>
                    <a:pt x="623602" y="326143"/>
                    <a:pt x="633453" y="347739"/>
                    <a:pt x="644055" y="368942"/>
                  </a:cubicBezTo>
                  <a:cubicBezTo>
                    <a:pt x="649356" y="379544"/>
                    <a:pt x="652846" y="391265"/>
                    <a:pt x="659958" y="400747"/>
                  </a:cubicBezTo>
                  <a:cubicBezTo>
                    <a:pt x="667909" y="411349"/>
                    <a:pt x="676788" y="421314"/>
                    <a:pt x="683812" y="432552"/>
                  </a:cubicBezTo>
                  <a:cubicBezTo>
                    <a:pt x="690094" y="442604"/>
                    <a:pt x="692825" y="454713"/>
                    <a:pt x="699714" y="464358"/>
                  </a:cubicBezTo>
                  <a:cubicBezTo>
                    <a:pt x="706250" y="473508"/>
                    <a:pt x="716250" y="479674"/>
                    <a:pt x="723568" y="488212"/>
                  </a:cubicBezTo>
                  <a:cubicBezTo>
                    <a:pt x="732192" y="498274"/>
                    <a:pt x="738798" y="509955"/>
                    <a:pt x="747422" y="520017"/>
                  </a:cubicBezTo>
                  <a:cubicBezTo>
                    <a:pt x="754740" y="528555"/>
                    <a:pt x="764077" y="535232"/>
                    <a:pt x="771276" y="543871"/>
                  </a:cubicBezTo>
                  <a:cubicBezTo>
                    <a:pt x="777394" y="551212"/>
                    <a:pt x="779075" y="562660"/>
                    <a:pt x="787179" y="567725"/>
                  </a:cubicBezTo>
                  <a:cubicBezTo>
                    <a:pt x="801394" y="576609"/>
                    <a:pt x="834887" y="583627"/>
                    <a:pt x="834887" y="583627"/>
                  </a:cubicBezTo>
                  <a:cubicBezTo>
                    <a:pt x="879944" y="580977"/>
                    <a:pt x="925721" y="584121"/>
                    <a:pt x="970059" y="575676"/>
                  </a:cubicBezTo>
                  <a:cubicBezTo>
                    <a:pt x="983077" y="573196"/>
                    <a:pt x="990280" y="558258"/>
                    <a:pt x="1001864" y="551822"/>
                  </a:cubicBezTo>
                  <a:cubicBezTo>
                    <a:pt x="1014341" y="544890"/>
                    <a:pt x="1029464" y="543399"/>
                    <a:pt x="1041620" y="535919"/>
                  </a:cubicBezTo>
                  <a:cubicBezTo>
                    <a:pt x="1064193" y="522028"/>
                    <a:pt x="1082504" y="501849"/>
                    <a:pt x="1105231" y="488212"/>
                  </a:cubicBezTo>
                  <a:cubicBezTo>
                    <a:pt x="1118483" y="480261"/>
                    <a:pt x="1131949" y="472655"/>
                    <a:pt x="1144987" y="464358"/>
                  </a:cubicBezTo>
                  <a:cubicBezTo>
                    <a:pt x="1161112" y="454097"/>
                    <a:pt x="1206210" y="419037"/>
                    <a:pt x="1192695" y="432552"/>
                  </a:cubicBezTo>
                  <a:cubicBezTo>
                    <a:pt x="1184744" y="440503"/>
                    <a:pt x="1177480" y="449207"/>
                    <a:pt x="1168841" y="456406"/>
                  </a:cubicBezTo>
                  <a:cubicBezTo>
                    <a:pt x="1124799" y="493108"/>
                    <a:pt x="1163224" y="446121"/>
                    <a:pt x="1105231" y="504114"/>
                  </a:cubicBezTo>
                  <a:cubicBezTo>
                    <a:pt x="1076587" y="532758"/>
                    <a:pt x="1088047" y="532685"/>
                    <a:pt x="1065474" y="559773"/>
                  </a:cubicBezTo>
                  <a:cubicBezTo>
                    <a:pt x="1043492" y="586151"/>
                    <a:pt x="1040524" y="577868"/>
                    <a:pt x="1025718" y="607481"/>
                  </a:cubicBezTo>
                  <a:cubicBezTo>
                    <a:pt x="992804" y="673313"/>
                    <a:pt x="1047434" y="586836"/>
                    <a:pt x="1001864" y="655189"/>
                  </a:cubicBezTo>
                  <a:cubicBezTo>
                    <a:pt x="998798" y="667453"/>
                    <a:pt x="985961" y="716661"/>
                    <a:pt x="985961" y="726751"/>
                  </a:cubicBezTo>
                  <a:cubicBezTo>
                    <a:pt x="985961" y="763952"/>
                    <a:pt x="987797" y="801375"/>
                    <a:pt x="993913" y="838069"/>
                  </a:cubicBezTo>
                  <a:cubicBezTo>
                    <a:pt x="995862" y="849761"/>
                    <a:pt x="1005146" y="858979"/>
                    <a:pt x="1009815" y="869874"/>
                  </a:cubicBezTo>
                  <a:cubicBezTo>
                    <a:pt x="1019514" y="892506"/>
                    <a:pt x="1014571" y="898484"/>
                    <a:pt x="1033669" y="917582"/>
                  </a:cubicBezTo>
                  <a:cubicBezTo>
                    <a:pt x="1040426" y="924339"/>
                    <a:pt x="1049226" y="928744"/>
                    <a:pt x="1057523" y="933485"/>
                  </a:cubicBezTo>
                  <a:cubicBezTo>
                    <a:pt x="1067814" y="939366"/>
                    <a:pt x="1078083" y="945639"/>
                    <a:pt x="1089328" y="949387"/>
                  </a:cubicBezTo>
                  <a:cubicBezTo>
                    <a:pt x="1112929" y="957254"/>
                    <a:pt x="1186140" y="964354"/>
                    <a:pt x="1200647" y="965290"/>
                  </a:cubicBezTo>
                  <a:cubicBezTo>
                    <a:pt x="1258895" y="969048"/>
                    <a:pt x="1317266" y="970591"/>
                    <a:pt x="1375575" y="973241"/>
                  </a:cubicBezTo>
                  <a:cubicBezTo>
                    <a:pt x="1364973" y="975891"/>
                    <a:pt x="1354277" y="978190"/>
                    <a:pt x="1343770" y="981192"/>
                  </a:cubicBezTo>
                  <a:cubicBezTo>
                    <a:pt x="1335711" y="983495"/>
                    <a:pt x="1328098" y="987326"/>
                    <a:pt x="1319916" y="989144"/>
                  </a:cubicBezTo>
                  <a:cubicBezTo>
                    <a:pt x="1304178" y="992641"/>
                    <a:pt x="1287946" y="993598"/>
                    <a:pt x="1272208" y="997095"/>
                  </a:cubicBezTo>
                  <a:cubicBezTo>
                    <a:pt x="1264026" y="998913"/>
                    <a:pt x="1256485" y="1003013"/>
                    <a:pt x="1248354" y="1005046"/>
                  </a:cubicBezTo>
                  <a:cubicBezTo>
                    <a:pt x="1235243" y="1008324"/>
                    <a:pt x="1221850" y="1010347"/>
                    <a:pt x="1208598" y="1012998"/>
                  </a:cubicBezTo>
                  <a:cubicBezTo>
                    <a:pt x="1135213" y="1049690"/>
                    <a:pt x="1167986" y="1039054"/>
                    <a:pt x="1113182" y="1052754"/>
                  </a:cubicBezTo>
                  <a:cubicBezTo>
                    <a:pt x="1102580" y="1058055"/>
                    <a:pt x="1091615" y="1062685"/>
                    <a:pt x="1081377" y="1068657"/>
                  </a:cubicBezTo>
                  <a:cubicBezTo>
                    <a:pt x="1059779" y="1081256"/>
                    <a:pt x="1038571" y="1094543"/>
                    <a:pt x="1017767" y="1108413"/>
                  </a:cubicBezTo>
                  <a:cubicBezTo>
                    <a:pt x="992913" y="1124983"/>
                    <a:pt x="982929" y="1132185"/>
                    <a:pt x="954156" y="1148170"/>
                  </a:cubicBezTo>
                  <a:cubicBezTo>
                    <a:pt x="943795" y="1153926"/>
                    <a:pt x="932953" y="1158771"/>
                    <a:pt x="922351" y="1164072"/>
                  </a:cubicBezTo>
                  <a:cubicBezTo>
                    <a:pt x="856858" y="1273227"/>
                    <a:pt x="935512" y="1149422"/>
                    <a:pt x="874643" y="1227683"/>
                  </a:cubicBezTo>
                  <a:cubicBezTo>
                    <a:pt x="862909" y="1242770"/>
                    <a:pt x="856353" y="1261876"/>
                    <a:pt x="842838" y="1275391"/>
                  </a:cubicBezTo>
                  <a:cubicBezTo>
                    <a:pt x="816942" y="1301287"/>
                    <a:pt x="811277" y="1302794"/>
                    <a:pt x="795130" y="1331050"/>
                  </a:cubicBezTo>
                  <a:cubicBezTo>
                    <a:pt x="776409" y="1363810"/>
                    <a:pt x="776358" y="1371462"/>
                    <a:pt x="763325" y="1410563"/>
                  </a:cubicBezTo>
                  <a:lnTo>
                    <a:pt x="755374" y="1434417"/>
                  </a:lnTo>
                  <a:cubicBezTo>
                    <a:pt x="758024" y="1460921"/>
                    <a:pt x="759558" y="1487561"/>
                    <a:pt x="763325" y="1513930"/>
                  </a:cubicBezTo>
                  <a:cubicBezTo>
                    <a:pt x="764870" y="1524748"/>
                    <a:pt x="771276" y="1534807"/>
                    <a:pt x="771276" y="1545735"/>
                  </a:cubicBezTo>
                  <a:cubicBezTo>
                    <a:pt x="771276" y="1567103"/>
                    <a:pt x="765975" y="1588142"/>
                    <a:pt x="763325" y="1609345"/>
                  </a:cubicBezTo>
                  <a:cubicBezTo>
                    <a:pt x="752723" y="1606695"/>
                    <a:pt x="741008" y="1606816"/>
                    <a:pt x="731520" y="1601394"/>
                  </a:cubicBezTo>
                  <a:cubicBezTo>
                    <a:pt x="697697" y="1582067"/>
                    <a:pt x="714368" y="1573991"/>
                    <a:pt x="691763" y="1545735"/>
                  </a:cubicBezTo>
                  <a:cubicBezTo>
                    <a:pt x="677714" y="1528174"/>
                    <a:pt x="664171" y="1508084"/>
                    <a:pt x="644055" y="1498027"/>
                  </a:cubicBezTo>
                  <a:cubicBezTo>
                    <a:pt x="633453" y="1492726"/>
                    <a:pt x="622414" y="1488223"/>
                    <a:pt x="612250" y="1482125"/>
                  </a:cubicBezTo>
                  <a:cubicBezTo>
                    <a:pt x="595861" y="1472292"/>
                    <a:pt x="580445" y="1460921"/>
                    <a:pt x="564542" y="1450319"/>
                  </a:cubicBezTo>
                  <a:cubicBezTo>
                    <a:pt x="556591" y="1445018"/>
                    <a:pt x="548333" y="1440151"/>
                    <a:pt x="540688" y="1434417"/>
                  </a:cubicBezTo>
                  <a:cubicBezTo>
                    <a:pt x="530086" y="1426466"/>
                    <a:pt x="519740" y="1418163"/>
                    <a:pt x="508883" y="1410563"/>
                  </a:cubicBezTo>
                  <a:cubicBezTo>
                    <a:pt x="493225" y="1399603"/>
                    <a:pt x="477078" y="1389360"/>
                    <a:pt x="461175" y="1378758"/>
                  </a:cubicBezTo>
                  <a:lnTo>
                    <a:pt x="437321" y="1362855"/>
                  </a:lnTo>
                  <a:cubicBezTo>
                    <a:pt x="429370" y="1357554"/>
                    <a:pt x="422738" y="1349270"/>
                    <a:pt x="413467" y="1346952"/>
                  </a:cubicBezTo>
                  <a:cubicBezTo>
                    <a:pt x="402865" y="1344302"/>
                    <a:pt x="392129" y="1342141"/>
                    <a:pt x="381662" y="1339001"/>
                  </a:cubicBezTo>
                  <a:cubicBezTo>
                    <a:pt x="365606" y="1334184"/>
                    <a:pt x="350548" y="1325469"/>
                    <a:pt x="333954" y="1323098"/>
                  </a:cubicBezTo>
                  <a:cubicBezTo>
                    <a:pt x="264916" y="1313236"/>
                    <a:pt x="296672" y="1318822"/>
                    <a:pt x="238539" y="1307196"/>
                  </a:cubicBezTo>
                  <a:cubicBezTo>
                    <a:pt x="204083" y="1309846"/>
                    <a:pt x="169463" y="1310861"/>
                    <a:pt x="135172" y="1315147"/>
                  </a:cubicBezTo>
                  <a:cubicBezTo>
                    <a:pt x="126855" y="1316187"/>
                    <a:pt x="119377" y="1320795"/>
                    <a:pt x="111318" y="1323098"/>
                  </a:cubicBezTo>
                  <a:cubicBezTo>
                    <a:pt x="100810" y="1326100"/>
                    <a:pt x="90115" y="1328399"/>
                    <a:pt x="79513" y="1331050"/>
                  </a:cubicBezTo>
                  <a:cubicBezTo>
                    <a:pt x="68911" y="1339001"/>
                    <a:pt x="57769" y="1346279"/>
                    <a:pt x="47707" y="1354904"/>
                  </a:cubicBezTo>
                  <a:cubicBezTo>
                    <a:pt x="-5863" y="1400821"/>
                    <a:pt x="52722" y="1359513"/>
                    <a:pt x="0" y="1394660"/>
                  </a:cubicBezTo>
                  <a:cubicBezTo>
                    <a:pt x="3053" y="1376340"/>
                    <a:pt x="6116" y="1342671"/>
                    <a:pt x="15902" y="1323098"/>
                  </a:cubicBezTo>
                  <a:cubicBezTo>
                    <a:pt x="20176" y="1314551"/>
                    <a:pt x="26504" y="1307196"/>
                    <a:pt x="31805" y="1299245"/>
                  </a:cubicBezTo>
                  <a:cubicBezTo>
                    <a:pt x="34956" y="1283491"/>
                    <a:pt x="42093" y="1244526"/>
                    <a:pt x="47707" y="1227683"/>
                  </a:cubicBezTo>
                  <a:cubicBezTo>
                    <a:pt x="52221" y="1214142"/>
                    <a:pt x="58309" y="1201178"/>
                    <a:pt x="63610" y="1187926"/>
                  </a:cubicBezTo>
                  <a:cubicBezTo>
                    <a:pt x="66260" y="1172023"/>
                    <a:pt x="69430" y="1156199"/>
                    <a:pt x="71561" y="1140218"/>
                  </a:cubicBezTo>
                  <a:cubicBezTo>
                    <a:pt x="80122" y="1076014"/>
                    <a:pt x="82291" y="1032540"/>
                    <a:pt x="87464" y="965290"/>
                  </a:cubicBezTo>
                  <a:cubicBezTo>
                    <a:pt x="84814" y="949387"/>
                    <a:pt x="82675" y="933391"/>
                    <a:pt x="79513" y="917582"/>
                  </a:cubicBezTo>
                  <a:cubicBezTo>
                    <a:pt x="77370" y="906866"/>
                    <a:pt x="72768" y="896638"/>
                    <a:pt x="71561" y="885777"/>
                  </a:cubicBezTo>
                  <a:cubicBezTo>
                    <a:pt x="70097" y="872606"/>
                    <a:pt x="71561" y="859272"/>
                    <a:pt x="71561" y="8460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4859694">
              <a:off x="9831094" y="2618514"/>
              <a:ext cx="693663" cy="695761"/>
            </a:xfrm>
            <a:custGeom>
              <a:avLst/>
              <a:gdLst>
                <a:gd name="connsiteX0" fmla="*/ 0 w 1375575"/>
                <a:gd name="connsiteY0" fmla="*/ 1028900 h 1609345"/>
                <a:gd name="connsiteX1" fmla="*/ 143123 w 1375575"/>
                <a:gd name="connsiteY1" fmla="*/ 838069 h 1609345"/>
                <a:gd name="connsiteX2" fmla="*/ 159026 w 1375575"/>
                <a:gd name="connsiteY2" fmla="*/ 814215 h 1609345"/>
                <a:gd name="connsiteX3" fmla="*/ 174928 w 1375575"/>
                <a:gd name="connsiteY3" fmla="*/ 782410 h 1609345"/>
                <a:gd name="connsiteX4" fmla="*/ 198782 w 1375575"/>
                <a:gd name="connsiteY4" fmla="*/ 758556 h 1609345"/>
                <a:gd name="connsiteX5" fmla="*/ 222636 w 1375575"/>
                <a:gd name="connsiteY5" fmla="*/ 726751 h 1609345"/>
                <a:gd name="connsiteX6" fmla="*/ 318052 w 1375575"/>
                <a:gd name="connsiteY6" fmla="*/ 607481 h 1609345"/>
                <a:gd name="connsiteX7" fmla="*/ 349857 w 1375575"/>
                <a:gd name="connsiteY7" fmla="*/ 559773 h 1609345"/>
                <a:gd name="connsiteX8" fmla="*/ 365760 w 1375575"/>
                <a:gd name="connsiteY8" fmla="*/ 535919 h 1609345"/>
                <a:gd name="connsiteX9" fmla="*/ 389614 w 1375575"/>
                <a:gd name="connsiteY9" fmla="*/ 480260 h 1609345"/>
                <a:gd name="connsiteX10" fmla="*/ 413467 w 1375575"/>
                <a:gd name="connsiteY10" fmla="*/ 424601 h 1609345"/>
                <a:gd name="connsiteX11" fmla="*/ 445273 w 1375575"/>
                <a:gd name="connsiteY11" fmla="*/ 368942 h 1609345"/>
                <a:gd name="connsiteX12" fmla="*/ 469127 w 1375575"/>
                <a:gd name="connsiteY12" fmla="*/ 313283 h 1609345"/>
                <a:gd name="connsiteX13" fmla="*/ 485029 w 1375575"/>
                <a:gd name="connsiteY13" fmla="*/ 257624 h 1609345"/>
                <a:gd name="connsiteX14" fmla="*/ 508883 w 1375575"/>
                <a:gd name="connsiteY14" fmla="*/ 194013 h 1609345"/>
                <a:gd name="connsiteX15" fmla="*/ 524786 w 1375575"/>
                <a:gd name="connsiteY15" fmla="*/ 130403 h 1609345"/>
                <a:gd name="connsiteX16" fmla="*/ 532737 w 1375575"/>
                <a:gd name="connsiteY16" fmla="*/ 106549 h 1609345"/>
                <a:gd name="connsiteX17" fmla="*/ 524786 w 1375575"/>
                <a:gd name="connsiteY17" fmla="*/ 50890 h 1609345"/>
                <a:gd name="connsiteX18" fmla="*/ 532737 w 1375575"/>
                <a:gd name="connsiteY18" fmla="*/ 3182 h 1609345"/>
                <a:gd name="connsiteX19" fmla="*/ 540688 w 1375575"/>
                <a:gd name="connsiteY19" fmla="*/ 130403 h 1609345"/>
                <a:gd name="connsiteX20" fmla="*/ 556591 w 1375575"/>
                <a:gd name="connsiteY20" fmla="*/ 209916 h 1609345"/>
                <a:gd name="connsiteX21" fmla="*/ 572494 w 1375575"/>
                <a:gd name="connsiteY21" fmla="*/ 257624 h 1609345"/>
                <a:gd name="connsiteX22" fmla="*/ 612250 w 1375575"/>
                <a:gd name="connsiteY22" fmla="*/ 305332 h 1609345"/>
                <a:gd name="connsiteX23" fmla="*/ 644055 w 1375575"/>
                <a:gd name="connsiteY23" fmla="*/ 368942 h 1609345"/>
                <a:gd name="connsiteX24" fmla="*/ 659958 w 1375575"/>
                <a:gd name="connsiteY24" fmla="*/ 400747 h 1609345"/>
                <a:gd name="connsiteX25" fmla="*/ 683812 w 1375575"/>
                <a:gd name="connsiteY25" fmla="*/ 432552 h 1609345"/>
                <a:gd name="connsiteX26" fmla="*/ 699714 w 1375575"/>
                <a:gd name="connsiteY26" fmla="*/ 464358 h 1609345"/>
                <a:gd name="connsiteX27" fmla="*/ 723568 w 1375575"/>
                <a:gd name="connsiteY27" fmla="*/ 488212 h 1609345"/>
                <a:gd name="connsiteX28" fmla="*/ 747422 w 1375575"/>
                <a:gd name="connsiteY28" fmla="*/ 520017 h 1609345"/>
                <a:gd name="connsiteX29" fmla="*/ 771276 w 1375575"/>
                <a:gd name="connsiteY29" fmla="*/ 543871 h 1609345"/>
                <a:gd name="connsiteX30" fmla="*/ 787179 w 1375575"/>
                <a:gd name="connsiteY30" fmla="*/ 567725 h 1609345"/>
                <a:gd name="connsiteX31" fmla="*/ 834887 w 1375575"/>
                <a:gd name="connsiteY31" fmla="*/ 583627 h 1609345"/>
                <a:gd name="connsiteX32" fmla="*/ 970059 w 1375575"/>
                <a:gd name="connsiteY32" fmla="*/ 575676 h 1609345"/>
                <a:gd name="connsiteX33" fmla="*/ 1001864 w 1375575"/>
                <a:gd name="connsiteY33" fmla="*/ 551822 h 1609345"/>
                <a:gd name="connsiteX34" fmla="*/ 1041620 w 1375575"/>
                <a:gd name="connsiteY34" fmla="*/ 535919 h 1609345"/>
                <a:gd name="connsiteX35" fmla="*/ 1105231 w 1375575"/>
                <a:gd name="connsiteY35" fmla="*/ 488212 h 1609345"/>
                <a:gd name="connsiteX36" fmla="*/ 1144987 w 1375575"/>
                <a:gd name="connsiteY36" fmla="*/ 464358 h 1609345"/>
                <a:gd name="connsiteX37" fmla="*/ 1192695 w 1375575"/>
                <a:gd name="connsiteY37" fmla="*/ 432552 h 1609345"/>
                <a:gd name="connsiteX38" fmla="*/ 1168841 w 1375575"/>
                <a:gd name="connsiteY38" fmla="*/ 456406 h 1609345"/>
                <a:gd name="connsiteX39" fmla="*/ 1105231 w 1375575"/>
                <a:gd name="connsiteY39" fmla="*/ 504114 h 1609345"/>
                <a:gd name="connsiteX40" fmla="*/ 1065474 w 1375575"/>
                <a:gd name="connsiteY40" fmla="*/ 559773 h 1609345"/>
                <a:gd name="connsiteX41" fmla="*/ 1025718 w 1375575"/>
                <a:gd name="connsiteY41" fmla="*/ 607481 h 1609345"/>
                <a:gd name="connsiteX42" fmla="*/ 1001864 w 1375575"/>
                <a:gd name="connsiteY42" fmla="*/ 655189 h 1609345"/>
                <a:gd name="connsiteX43" fmla="*/ 985961 w 1375575"/>
                <a:gd name="connsiteY43" fmla="*/ 726751 h 1609345"/>
                <a:gd name="connsiteX44" fmla="*/ 993913 w 1375575"/>
                <a:gd name="connsiteY44" fmla="*/ 838069 h 1609345"/>
                <a:gd name="connsiteX45" fmla="*/ 1009815 w 1375575"/>
                <a:gd name="connsiteY45" fmla="*/ 869874 h 1609345"/>
                <a:gd name="connsiteX46" fmla="*/ 1033669 w 1375575"/>
                <a:gd name="connsiteY46" fmla="*/ 917582 h 1609345"/>
                <a:gd name="connsiteX47" fmla="*/ 1057523 w 1375575"/>
                <a:gd name="connsiteY47" fmla="*/ 933485 h 1609345"/>
                <a:gd name="connsiteX48" fmla="*/ 1089328 w 1375575"/>
                <a:gd name="connsiteY48" fmla="*/ 949387 h 1609345"/>
                <a:gd name="connsiteX49" fmla="*/ 1200647 w 1375575"/>
                <a:gd name="connsiteY49" fmla="*/ 965290 h 1609345"/>
                <a:gd name="connsiteX50" fmla="*/ 1375575 w 1375575"/>
                <a:gd name="connsiteY50" fmla="*/ 973241 h 1609345"/>
                <a:gd name="connsiteX51" fmla="*/ 1343770 w 1375575"/>
                <a:gd name="connsiteY51" fmla="*/ 981192 h 1609345"/>
                <a:gd name="connsiteX52" fmla="*/ 1319916 w 1375575"/>
                <a:gd name="connsiteY52" fmla="*/ 989144 h 1609345"/>
                <a:gd name="connsiteX53" fmla="*/ 1272208 w 1375575"/>
                <a:gd name="connsiteY53" fmla="*/ 997095 h 1609345"/>
                <a:gd name="connsiteX54" fmla="*/ 1248354 w 1375575"/>
                <a:gd name="connsiteY54" fmla="*/ 1005046 h 1609345"/>
                <a:gd name="connsiteX55" fmla="*/ 1208598 w 1375575"/>
                <a:gd name="connsiteY55" fmla="*/ 1012998 h 1609345"/>
                <a:gd name="connsiteX56" fmla="*/ 1113182 w 1375575"/>
                <a:gd name="connsiteY56" fmla="*/ 1052754 h 1609345"/>
                <a:gd name="connsiteX57" fmla="*/ 1081377 w 1375575"/>
                <a:gd name="connsiteY57" fmla="*/ 1068657 h 1609345"/>
                <a:gd name="connsiteX58" fmla="*/ 1017767 w 1375575"/>
                <a:gd name="connsiteY58" fmla="*/ 1108413 h 1609345"/>
                <a:gd name="connsiteX59" fmla="*/ 954156 w 1375575"/>
                <a:gd name="connsiteY59" fmla="*/ 1148170 h 1609345"/>
                <a:gd name="connsiteX60" fmla="*/ 922351 w 1375575"/>
                <a:gd name="connsiteY60" fmla="*/ 1164072 h 1609345"/>
                <a:gd name="connsiteX61" fmla="*/ 874643 w 1375575"/>
                <a:gd name="connsiteY61" fmla="*/ 1227683 h 1609345"/>
                <a:gd name="connsiteX62" fmla="*/ 842838 w 1375575"/>
                <a:gd name="connsiteY62" fmla="*/ 1275391 h 1609345"/>
                <a:gd name="connsiteX63" fmla="*/ 795130 w 1375575"/>
                <a:gd name="connsiteY63" fmla="*/ 1331050 h 1609345"/>
                <a:gd name="connsiteX64" fmla="*/ 763325 w 1375575"/>
                <a:gd name="connsiteY64" fmla="*/ 1410563 h 1609345"/>
                <a:gd name="connsiteX65" fmla="*/ 755374 w 1375575"/>
                <a:gd name="connsiteY65" fmla="*/ 1434417 h 1609345"/>
                <a:gd name="connsiteX66" fmla="*/ 763325 w 1375575"/>
                <a:gd name="connsiteY66" fmla="*/ 1513930 h 1609345"/>
                <a:gd name="connsiteX67" fmla="*/ 771276 w 1375575"/>
                <a:gd name="connsiteY67" fmla="*/ 1545735 h 1609345"/>
                <a:gd name="connsiteX68" fmla="*/ 763325 w 1375575"/>
                <a:gd name="connsiteY68" fmla="*/ 1609345 h 1609345"/>
                <a:gd name="connsiteX69" fmla="*/ 731520 w 1375575"/>
                <a:gd name="connsiteY69" fmla="*/ 1601394 h 1609345"/>
                <a:gd name="connsiteX70" fmla="*/ 691763 w 1375575"/>
                <a:gd name="connsiteY70" fmla="*/ 1545735 h 1609345"/>
                <a:gd name="connsiteX71" fmla="*/ 644055 w 1375575"/>
                <a:gd name="connsiteY71" fmla="*/ 1498027 h 1609345"/>
                <a:gd name="connsiteX72" fmla="*/ 612250 w 1375575"/>
                <a:gd name="connsiteY72" fmla="*/ 1482125 h 1609345"/>
                <a:gd name="connsiteX73" fmla="*/ 564542 w 1375575"/>
                <a:gd name="connsiteY73" fmla="*/ 1450319 h 1609345"/>
                <a:gd name="connsiteX74" fmla="*/ 540688 w 1375575"/>
                <a:gd name="connsiteY74" fmla="*/ 1434417 h 1609345"/>
                <a:gd name="connsiteX75" fmla="*/ 508883 w 1375575"/>
                <a:gd name="connsiteY75" fmla="*/ 1410563 h 1609345"/>
                <a:gd name="connsiteX76" fmla="*/ 461175 w 1375575"/>
                <a:gd name="connsiteY76" fmla="*/ 1378758 h 1609345"/>
                <a:gd name="connsiteX77" fmla="*/ 437321 w 1375575"/>
                <a:gd name="connsiteY77" fmla="*/ 1362855 h 1609345"/>
                <a:gd name="connsiteX78" fmla="*/ 413467 w 1375575"/>
                <a:gd name="connsiteY78" fmla="*/ 1346952 h 1609345"/>
                <a:gd name="connsiteX79" fmla="*/ 381662 w 1375575"/>
                <a:gd name="connsiteY79" fmla="*/ 1339001 h 1609345"/>
                <a:gd name="connsiteX80" fmla="*/ 333954 w 1375575"/>
                <a:gd name="connsiteY80" fmla="*/ 1323098 h 1609345"/>
                <a:gd name="connsiteX81" fmla="*/ 238539 w 1375575"/>
                <a:gd name="connsiteY81" fmla="*/ 1307196 h 1609345"/>
                <a:gd name="connsiteX82" fmla="*/ 135172 w 1375575"/>
                <a:gd name="connsiteY82" fmla="*/ 1315147 h 1609345"/>
                <a:gd name="connsiteX83" fmla="*/ 111318 w 1375575"/>
                <a:gd name="connsiteY83" fmla="*/ 1323098 h 1609345"/>
                <a:gd name="connsiteX84" fmla="*/ 79513 w 1375575"/>
                <a:gd name="connsiteY84" fmla="*/ 1331050 h 1609345"/>
                <a:gd name="connsiteX85" fmla="*/ 47707 w 1375575"/>
                <a:gd name="connsiteY85" fmla="*/ 1354904 h 1609345"/>
                <a:gd name="connsiteX86" fmla="*/ 0 w 1375575"/>
                <a:gd name="connsiteY86" fmla="*/ 1394660 h 1609345"/>
                <a:gd name="connsiteX87" fmla="*/ 15902 w 1375575"/>
                <a:gd name="connsiteY87" fmla="*/ 1323098 h 1609345"/>
                <a:gd name="connsiteX88" fmla="*/ 31805 w 1375575"/>
                <a:gd name="connsiteY88" fmla="*/ 1299245 h 1609345"/>
                <a:gd name="connsiteX89" fmla="*/ 47707 w 1375575"/>
                <a:gd name="connsiteY89" fmla="*/ 1227683 h 1609345"/>
                <a:gd name="connsiteX90" fmla="*/ 63610 w 1375575"/>
                <a:gd name="connsiteY90" fmla="*/ 1187926 h 1609345"/>
                <a:gd name="connsiteX91" fmla="*/ 71561 w 1375575"/>
                <a:gd name="connsiteY91" fmla="*/ 1140218 h 1609345"/>
                <a:gd name="connsiteX92" fmla="*/ 87464 w 1375575"/>
                <a:gd name="connsiteY92" fmla="*/ 965290 h 1609345"/>
                <a:gd name="connsiteX93" fmla="*/ 79513 w 1375575"/>
                <a:gd name="connsiteY93" fmla="*/ 917582 h 1609345"/>
                <a:gd name="connsiteX94" fmla="*/ 71561 w 1375575"/>
                <a:gd name="connsiteY94" fmla="*/ 885777 h 1609345"/>
                <a:gd name="connsiteX95" fmla="*/ 71561 w 1375575"/>
                <a:gd name="connsiteY95" fmla="*/ 846020 h 16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375575" h="1609345">
                  <a:moveTo>
                    <a:pt x="0" y="1028900"/>
                  </a:moveTo>
                  <a:lnTo>
                    <a:pt x="143123" y="838069"/>
                  </a:lnTo>
                  <a:cubicBezTo>
                    <a:pt x="148811" y="830390"/>
                    <a:pt x="154285" y="822512"/>
                    <a:pt x="159026" y="814215"/>
                  </a:cubicBezTo>
                  <a:cubicBezTo>
                    <a:pt x="164907" y="803924"/>
                    <a:pt x="168039" y="792055"/>
                    <a:pt x="174928" y="782410"/>
                  </a:cubicBezTo>
                  <a:cubicBezTo>
                    <a:pt x="181464" y="773260"/>
                    <a:pt x="191464" y="767094"/>
                    <a:pt x="198782" y="758556"/>
                  </a:cubicBezTo>
                  <a:cubicBezTo>
                    <a:pt x="207406" y="748494"/>
                    <a:pt x="214076" y="736867"/>
                    <a:pt x="222636" y="726751"/>
                  </a:cubicBezTo>
                  <a:cubicBezTo>
                    <a:pt x="312565" y="620472"/>
                    <a:pt x="260387" y="693980"/>
                    <a:pt x="318052" y="607481"/>
                  </a:cubicBezTo>
                  <a:lnTo>
                    <a:pt x="349857" y="559773"/>
                  </a:lnTo>
                  <a:lnTo>
                    <a:pt x="365760" y="535919"/>
                  </a:lnTo>
                  <a:cubicBezTo>
                    <a:pt x="382308" y="469723"/>
                    <a:pt x="362158" y="535173"/>
                    <a:pt x="389614" y="480260"/>
                  </a:cubicBezTo>
                  <a:cubicBezTo>
                    <a:pt x="398641" y="462206"/>
                    <a:pt x="405114" y="442977"/>
                    <a:pt x="413467" y="424601"/>
                  </a:cubicBezTo>
                  <a:cubicBezTo>
                    <a:pt x="427877" y="392899"/>
                    <a:pt x="427444" y="395684"/>
                    <a:pt x="445273" y="368942"/>
                  </a:cubicBezTo>
                  <a:cubicBezTo>
                    <a:pt x="463920" y="313000"/>
                    <a:pt x="439651" y="382061"/>
                    <a:pt x="469127" y="313283"/>
                  </a:cubicBezTo>
                  <a:cubicBezTo>
                    <a:pt x="477296" y="294222"/>
                    <a:pt x="479266" y="277794"/>
                    <a:pt x="485029" y="257624"/>
                  </a:cubicBezTo>
                  <a:cubicBezTo>
                    <a:pt x="506054" y="184032"/>
                    <a:pt x="475288" y="303194"/>
                    <a:pt x="508883" y="194013"/>
                  </a:cubicBezTo>
                  <a:cubicBezTo>
                    <a:pt x="515311" y="173124"/>
                    <a:pt x="517875" y="151137"/>
                    <a:pt x="524786" y="130403"/>
                  </a:cubicBezTo>
                  <a:lnTo>
                    <a:pt x="532737" y="106549"/>
                  </a:lnTo>
                  <a:cubicBezTo>
                    <a:pt x="530087" y="87996"/>
                    <a:pt x="524786" y="69631"/>
                    <a:pt x="524786" y="50890"/>
                  </a:cubicBezTo>
                  <a:cubicBezTo>
                    <a:pt x="524786" y="34768"/>
                    <a:pt x="529575" y="-12627"/>
                    <a:pt x="532737" y="3182"/>
                  </a:cubicBezTo>
                  <a:cubicBezTo>
                    <a:pt x="541070" y="44847"/>
                    <a:pt x="536841" y="88088"/>
                    <a:pt x="540688" y="130403"/>
                  </a:cubicBezTo>
                  <a:cubicBezTo>
                    <a:pt x="542556" y="150954"/>
                    <a:pt x="550071" y="188184"/>
                    <a:pt x="556591" y="209916"/>
                  </a:cubicBezTo>
                  <a:cubicBezTo>
                    <a:pt x="561408" y="225972"/>
                    <a:pt x="560641" y="245771"/>
                    <a:pt x="572494" y="257624"/>
                  </a:cubicBezTo>
                  <a:cubicBezTo>
                    <a:pt x="592682" y="277813"/>
                    <a:pt x="598967" y="280980"/>
                    <a:pt x="612250" y="305332"/>
                  </a:cubicBezTo>
                  <a:cubicBezTo>
                    <a:pt x="623602" y="326143"/>
                    <a:pt x="633453" y="347739"/>
                    <a:pt x="644055" y="368942"/>
                  </a:cubicBezTo>
                  <a:cubicBezTo>
                    <a:pt x="649356" y="379544"/>
                    <a:pt x="652846" y="391265"/>
                    <a:pt x="659958" y="400747"/>
                  </a:cubicBezTo>
                  <a:cubicBezTo>
                    <a:pt x="667909" y="411349"/>
                    <a:pt x="676788" y="421314"/>
                    <a:pt x="683812" y="432552"/>
                  </a:cubicBezTo>
                  <a:cubicBezTo>
                    <a:pt x="690094" y="442604"/>
                    <a:pt x="692825" y="454713"/>
                    <a:pt x="699714" y="464358"/>
                  </a:cubicBezTo>
                  <a:cubicBezTo>
                    <a:pt x="706250" y="473508"/>
                    <a:pt x="716250" y="479674"/>
                    <a:pt x="723568" y="488212"/>
                  </a:cubicBezTo>
                  <a:cubicBezTo>
                    <a:pt x="732192" y="498274"/>
                    <a:pt x="738798" y="509955"/>
                    <a:pt x="747422" y="520017"/>
                  </a:cubicBezTo>
                  <a:cubicBezTo>
                    <a:pt x="754740" y="528555"/>
                    <a:pt x="764077" y="535232"/>
                    <a:pt x="771276" y="543871"/>
                  </a:cubicBezTo>
                  <a:cubicBezTo>
                    <a:pt x="777394" y="551212"/>
                    <a:pt x="779075" y="562660"/>
                    <a:pt x="787179" y="567725"/>
                  </a:cubicBezTo>
                  <a:cubicBezTo>
                    <a:pt x="801394" y="576609"/>
                    <a:pt x="834887" y="583627"/>
                    <a:pt x="834887" y="583627"/>
                  </a:cubicBezTo>
                  <a:cubicBezTo>
                    <a:pt x="879944" y="580977"/>
                    <a:pt x="925721" y="584121"/>
                    <a:pt x="970059" y="575676"/>
                  </a:cubicBezTo>
                  <a:cubicBezTo>
                    <a:pt x="983077" y="573196"/>
                    <a:pt x="990280" y="558258"/>
                    <a:pt x="1001864" y="551822"/>
                  </a:cubicBezTo>
                  <a:cubicBezTo>
                    <a:pt x="1014341" y="544890"/>
                    <a:pt x="1029464" y="543399"/>
                    <a:pt x="1041620" y="535919"/>
                  </a:cubicBezTo>
                  <a:cubicBezTo>
                    <a:pt x="1064193" y="522028"/>
                    <a:pt x="1082504" y="501849"/>
                    <a:pt x="1105231" y="488212"/>
                  </a:cubicBezTo>
                  <a:cubicBezTo>
                    <a:pt x="1118483" y="480261"/>
                    <a:pt x="1131949" y="472655"/>
                    <a:pt x="1144987" y="464358"/>
                  </a:cubicBezTo>
                  <a:cubicBezTo>
                    <a:pt x="1161112" y="454097"/>
                    <a:pt x="1206210" y="419037"/>
                    <a:pt x="1192695" y="432552"/>
                  </a:cubicBezTo>
                  <a:cubicBezTo>
                    <a:pt x="1184744" y="440503"/>
                    <a:pt x="1177480" y="449207"/>
                    <a:pt x="1168841" y="456406"/>
                  </a:cubicBezTo>
                  <a:cubicBezTo>
                    <a:pt x="1124799" y="493108"/>
                    <a:pt x="1163224" y="446121"/>
                    <a:pt x="1105231" y="504114"/>
                  </a:cubicBezTo>
                  <a:cubicBezTo>
                    <a:pt x="1076587" y="532758"/>
                    <a:pt x="1088047" y="532685"/>
                    <a:pt x="1065474" y="559773"/>
                  </a:cubicBezTo>
                  <a:cubicBezTo>
                    <a:pt x="1043492" y="586151"/>
                    <a:pt x="1040524" y="577868"/>
                    <a:pt x="1025718" y="607481"/>
                  </a:cubicBezTo>
                  <a:cubicBezTo>
                    <a:pt x="992804" y="673313"/>
                    <a:pt x="1047434" y="586836"/>
                    <a:pt x="1001864" y="655189"/>
                  </a:cubicBezTo>
                  <a:cubicBezTo>
                    <a:pt x="998798" y="667453"/>
                    <a:pt x="985961" y="716661"/>
                    <a:pt x="985961" y="726751"/>
                  </a:cubicBezTo>
                  <a:cubicBezTo>
                    <a:pt x="985961" y="763952"/>
                    <a:pt x="987797" y="801375"/>
                    <a:pt x="993913" y="838069"/>
                  </a:cubicBezTo>
                  <a:cubicBezTo>
                    <a:pt x="995862" y="849761"/>
                    <a:pt x="1005146" y="858979"/>
                    <a:pt x="1009815" y="869874"/>
                  </a:cubicBezTo>
                  <a:cubicBezTo>
                    <a:pt x="1019514" y="892506"/>
                    <a:pt x="1014571" y="898484"/>
                    <a:pt x="1033669" y="917582"/>
                  </a:cubicBezTo>
                  <a:cubicBezTo>
                    <a:pt x="1040426" y="924339"/>
                    <a:pt x="1049226" y="928744"/>
                    <a:pt x="1057523" y="933485"/>
                  </a:cubicBezTo>
                  <a:cubicBezTo>
                    <a:pt x="1067814" y="939366"/>
                    <a:pt x="1078083" y="945639"/>
                    <a:pt x="1089328" y="949387"/>
                  </a:cubicBezTo>
                  <a:cubicBezTo>
                    <a:pt x="1112929" y="957254"/>
                    <a:pt x="1186140" y="964354"/>
                    <a:pt x="1200647" y="965290"/>
                  </a:cubicBezTo>
                  <a:cubicBezTo>
                    <a:pt x="1258895" y="969048"/>
                    <a:pt x="1317266" y="970591"/>
                    <a:pt x="1375575" y="973241"/>
                  </a:cubicBezTo>
                  <a:cubicBezTo>
                    <a:pt x="1364973" y="975891"/>
                    <a:pt x="1354277" y="978190"/>
                    <a:pt x="1343770" y="981192"/>
                  </a:cubicBezTo>
                  <a:cubicBezTo>
                    <a:pt x="1335711" y="983495"/>
                    <a:pt x="1328098" y="987326"/>
                    <a:pt x="1319916" y="989144"/>
                  </a:cubicBezTo>
                  <a:cubicBezTo>
                    <a:pt x="1304178" y="992641"/>
                    <a:pt x="1287946" y="993598"/>
                    <a:pt x="1272208" y="997095"/>
                  </a:cubicBezTo>
                  <a:cubicBezTo>
                    <a:pt x="1264026" y="998913"/>
                    <a:pt x="1256485" y="1003013"/>
                    <a:pt x="1248354" y="1005046"/>
                  </a:cubicBezTo>
                  <a:cubicBezTo>
                    <a:pt x="1235243" y="1008324"/>
                    <a:pt x="1221850" y="1010347"/>
                    <a:pt x="1208598" y="1012998"/>
                  </a:cubicBezTo>
                  <a:cubicBezTo>
                    <a:pt x="1135213" y="1049690"/>
                    <a:pt x="1167986" y="1039054"/>
                    <a:pt x="1113182" y="1052754"/>
                  </a:cubicBezTo>
                  <a:cubicBezTo>
                    <a:pt x="1102580" y="1058055"/>
                    <a:pt x="1091615" y="1062685"/>
                    <a:pt x="1081377" y="1068657"/>
                  </a:cubicBezTo>
                  <a:cubicBezTo>
                    <a:pt x="1059779" y="1081256"/>
                    <a:pt x="1038571" y="1094543"/>
                    <a:pt x="1017767" y="1108413"/>
                  </a:cubicBezTo>
                  <a:cubicBezTo>
                    <a:pt x="992913" y="1124983"/>
                    <a:pt x="982929" y="1132185"/>
                    <a:pt x="954156" y="1148170"/>
                  </a:cubicBezTo>
                  <a:cubicBezTo>
                    <a:pt x="943795" y="1153926"/>
                    <a:pt x="932953" y="1158771"/>
                    <a:pt x="922351" y="1164072"/>
                  </a:cubicBezTo>
                  <a:cubicBezTo>
                    <a:pt x="856858" y="1273227"/>
                    <a:pt x="935512" y="1149422"/>
                    <a:pt x="874643" y="1227683"/>
                  </a:cubicBezTo>
                  <a:cubicBezTo>
                    <a:pt x="862909" y="1242770"/>
                    <a:pt x="856353" y="1261876"/>
                    <a:pt x="842838" y="1275391"/>
                  </a:cubicBezTo>
                  <a:cubicBezTo>
                    <a:pt x="816942" y="1301287"/>
                    <a:pt x="811277" y="1302794"/>
                    <a:pt x="795130" y="1331050"/>
                  </a:cubicBezTo>
                  <a:cubicBezTo>
                    <a:pt x="776409" y="1363810"/>
                    <a:pt x="776358" y="1371462"/>
                    <a:pt x="763325" y="1410563"/>
                  </a:cubicBezTo>
                  <a:lnTo>
                    <a:pt x="755374" y="1434417"/>
                  </a:lnTo>
                  <a:cubicBezTo>
                    <a:pt x="758024" y="1460921"/>
                    <a:pt x="759558" y="1487561"/>
                    <a:pt x="763325" y="1513930"/>
                  </a:cubicBezTo>
                  <a:cubicBezTo>
                    <a:pt x="764870" y="1524748"/>
                    <a:pt x="771276" y="1534807"/>
                    <a:pt x="771276" y="1545735"/>
                  </a:cubicBezTo>
                  <a:cubicBezTo>
                    <a:pt x="771276" y="1567103"/>
                    <a:pt x="765975" y="1588142"/>
                    <a:pt x="763325" y="1609345"/>
                  </a:cubicBezTo>
                  <a:cubicBezTo>
                    <a:pt x="752723" y="1606695"/>
                    <a:pt x="741008" y="1606816"/>
                    <a:pt x="731520" y="1601394"/>
                  </a:cubicBezTo>
                  <a:cubicBezTo>
                    <a:pt x="697697" y="1582067"/>
                    <a:pt x="714368" y="1573991"/>
                    <a:pt x="691763" y="1545735"/>
                  </a:cubicBezTo>
                  <a:cubicBezTo>
                    <a:pt x="677714" y="1528174"/>
                    <a:pt x="664171" y="1508084"/>
                    <a:pt x="644055" y="1498027"/>
                  </a:cubicBezTo>
                  <a:cubicBezTo>
                    <a:pt x="633453" y="1492726"/>
                    <a:pt x="622414" y="1488223"/>
                    <a:pt x="612250" y="1482125"/>
                  </a:cubicBezTo>
                  <a:cubicBezTo>
                    <a:pt x="595861" y="1472292"/>
                    <a:pt x="580445" y="1460921"/>
                    <a:pt x="564542" y="1450319"/>
                  </a:cubicBezTo>
                  <a:cubicBezTo>
                    <a:pt x="556591" y="1445018"/>
                    <a:pt x="548333" y="1440151"/>
                    <a:pt x="540688" y="1434417"/>
                  </a:cubicBezTo>
                  <a:cubicBezTo>
                    <a:pt x="530086" y="1426466"/>
                    <a:pt x="519740" y="1418163"/>
                    <a:pt x="508883" y="1410563"/>
                  </a:cubicBezTo>
                  <a:cubicBezTo>
                    <a:pt x="493225" y="1399603"/>
                    <a:pt x="477078" y="1389360"/>
                    <a:pt x="461175" y="1378758"/>
                  </a:cubicBezTo>
                  <a:lnTo>
                    <a:pt x="437321" y="1362855"/>
                  </a:lnTo>
                  <a:cubicBezTo>
                    <a:pt x="429370" y="1357554"/>
                    <a:pt x="422738" y="1349270"/>
                    <a:pt x="413467" y="1346952"/>
                  </a:cubicBezTo>
                  <a:cubicBezTo>
                    <a:pt x="402865" y="1344302"/>
                    <a:pt x="392129" y="1342141"/>
                    <a:pt x="381662" y="1339001"/>
                  </a:cubicBezTo>
                  <a:cubicBezTo>
                    <a:pt x="365606" y="1334184"/>
                    <a:pt x="350548" y="1325469"/>
                    <a:pt x="333954" y="1323098"/>
                  </a:cubicBezTo>
                  <a:cubicBezTo>
                    <a:pt x="264916" y="1313236"/>
                    <a:pt x="296672" y="1318822"/>
                    <a:pt x="238539" y="1307196"/>
                  </a:cubicBezTo>
                  <a:cubicBezTo>
                    <a:pt x="204083" y="1309846"/>
                    <a:pt x="169463" y="1310861"/>
                    <a:pt x="135172" y="1315147"/>
                  </a:cubicBezTo>
                  <a:cubicBezTo>
                    <a:pt x="126855" y="1316187"/>
                    <a:pt x="119377" y="1320795"/>
                    <a:pt x="111318" y="1323098"/>
                  </a:cubicBezTo>
                  <a:cubicBezTo>
                    <a:pt x="100810" y="1326100"/>
                    <a:pt x="90115" y="1328399"/>
                    <a:pt x="79513" y="1331050"/>
                  </a:cubicBezTo>
                  <a:cubicBezTo>
                    <a:pt x="68911" y="1339001"/>
                    <a:pt x="57769" y="1346279"/>
                    <a:pt x="47707" y="1354904"/>
                  </a:cubicBezTo>
                  <a:cubicBezTo>
                    <a:pt x="-5863" y="1400821"/>
                    <a:pt x="52722" y="1359513"/>
                    <a:pt x="0" y="1394660"/>
                  </a:cubicBezTo>
                  <a:cubicBezTo>
                    <a:pt x="3053" y="1376340"/>
                    <a:pt x="6116" y="1342671"/>
                    <a:pt x="15902" y="1323098"/>
                  </a:cubicBezTo>
                  <a:cubicBezTo>
                    <a:pt x="20176" y="1314551"/>
                    <a:pt x="26504" y="1307196"/>
                    <a:pt x="31805" y="1299245"/>
                  </a:cubicBezTo>
                  <a:cubicBezTo>
                    <a:pt x="34956" y="1283491"/>
                    <a:pt x="42093" y="1244526"/>
                    <a:pt x="47707" y="1227683"/>
                  </a:cubicBezTo>
                  <a:cubicBezTo>
                    <a:pt x="52221" y="1214142"/>
                    <a:pt x="58309" y="1201178"/>
                    <a:pt x="63610" y="1187926"/>
                  </a:cubicBezTo>
                  <a:cubicBezTo>
                    <a:pt x="66260" y="1172023"/>
                    <a:pt x="69430" y="1156199"/>
                    <a:pt x="71561" y="1140218"/>
                  </a:cubicBezTo>
                  <a:cubicBezTo>
                    <a:pt x="80122" y="1076014"/>
                    <a:pt x="82291" y="1032540"/>
                    <a:pt x="87464" y="965290"/>
                  </a:cubicBezTo>
                  <a:cubicBezTo>
                    <a:pt x="84814" y="949387"/>
                    <a:pt x="82675" y="933391"/>
                    <a:pt x="79513" y="917582"/>
                  </a:cubicBezTo>
                  <a:cubicBezTo>
                    <a:pt x="77370" y="906866"/>
                    <a:pt x="72768" y="896638"/>
                    <a:pt x="71561" y="885777"/>
                  </a:cubicBezTo>
                  <a:cubicBezTo>
                    <a:pt x="70097" y="872606"/>
                    <a:pt x="71561" y="859272"/>
                    <a:pt x="71561" y="8460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05682" y="1038969"/>
              <a:ext cx="2361533" cy="24490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1" name="Right Arrow 20"/>
          <p:cNvSpPr/>
          <p:nvPr/>
        </p:nvSpPr>
        <p:spPr>
          <a:xfrm>
            <a:off x="3885487" y="3464899"/>
            <a:ext cx="620973" cy="266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9681177">
            <a:off x="7438799" y="2769159"/>
            <a:ext cx="620973" cy="266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2544148">
            <a:off x="7458976" y="4045665"/>
            <a:ext cx="620973" cy="266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811572" y="3043967"/>
            <a:ext cx="977458" cy="1107996"/>
          </a:xfrm>
          <a:prstGeom prst="rect">
            <a:avLst/>
          </a:prstGeom>
        </p:spPr>
        <p:txBody>
          <a:bodyPr wrap="square">
            <a:spAutoFit/>
          </a:bodyPr>
          <a:lstStyle/>
          <a:p>
            <a:r>
              <a:rPr lang="en-US" sz="6600" b="1" dirty="0"/>
              <a:t>?</a:t>
            </a:r>
            <a:endParaRPr lang="en-US" sz="6600" dirty="0"/>
          </a:p>
        </p:txBody>
      </p:sp>
      <p:sp>
        <p:nvSpPr>
          <p:cNvPr id="24" name="TextBox 23"/>
          <p:cNvSpPr txBox="1"/>
          <p:nvPr/>
        </p:nvSpPr>
        <p:spPr>
          <a:xfrm>
            <a:off x="2861711" y="5379513"/>
            <a:ext cx="4148920" cy="923330"/>
          </a:xfrm>
          <a:prstGeom prst="rect">
            <a:avLst/>
          </a:prstGeom>
          <a:noFill/>
        </p:spPr>
        <p:txBody>
          <a:bodyPr wrap="square" rtlCol="0">
            <a:spAutoFit/>
          </a:bodyPr>
          <a:lstStyle/>
          <a:p>
            <a:r>
              <a:rPr lang="en-US" dirty="0" smtClean="0"/>
              <a:t>teleport(</a:t>
            </a:r>
            <a:r>
              <a:rPr lang="en-US" dirty="0" smtClean="0">
                <a:solidFill>
                  <a:srgbClr val="C00000"/>
                </a:solidFill>
              </a:rPr>
              <a:t>position[0]</a:t>
            </a:r>
            <a:r>
              <a:rPr lang="en-US" dirty="0" smtClean="0"/>
              <a:t>, 0)</a:t>
            </a:r>
            <a:br>
              <a:rPr lang="en-US" dirty="0" smtClean="0"/>
            </a:br>
            <a:r>
              <a:rPr lang="en-US" dirty="0" smtClean="0"/>
              <a:t>draw(</a:t>
            </a:r>
            <a:r>
              <a:rPr lang="en-US" dirty="0" smtClean="0">
                <a:solidFill>
                  <a:srgbClr val="C00000"/>
                </a:solidFill>
              </a:rPr>
              <a:t>shape[0]</a:t>
            </a:r>
            <a:r>
              <a:rPr lang="en-US" dirty="0" smtClean="0"/>
              <a:t>, scale=1.0)</a:t>
            </a:r>
          </a:p>
          <a:p>
            <a:r>
              <a:rPr lang="en-US" dirty="0"/>
              <a:t>d</a:t>
            </a:r>
            <a:r>
              <a:rPr lang="en-US" dirty="0" smtClean="0"/>
              <a:t>raw(</a:t>
            </a:r>
            <a:r>
              <a:rPr lang="en-US" dirty="0" smtClean="0">
                <a:solidFill>
                  <a:srgbClr val="C00000"/>
                </a:solidFill>
              </a:rPr>
              <a:t>shape[0]</a:t>
            </a:r>
            <a:r>
              <a:rPr lang="en-US" dirty="0" smtClean="0"/>
              <a:t>, scale=0.5)</a:t>
            </a:r>
          </a:p>
        </p:txBody>
      </p:sp>
    </p:spTree>
    <p:extLst>
      <p:ext uri="{BB962C8B-B14F-4D97-AF65-F5344CB8AC3E}">
        <p14:creationId xmlns:p14="http://schemas.microsoft.com/office/powerpoint/2010/main" val="4228614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456" y="207264"/>
            <a:ext cx="6378669" cy="769441"/>
          </a:xfrm>
          <a:prstGeom prst="rect">
            <a:avLst/>
          </a:prstGeom>
          <a:noFill/>
        </p:spPr>
        <p:txBody>
          <a:bodyPr wrap="none" rtlCol="0">
            <a:spAutoFit/>
          </a:bodyPr>
          <a:lstStyle/>
          <a:p>
            <a:r>
              <a:rPr lang="en-US" sz="4400" dirty="0" smtClean="0">
                <a:solidFill>
                  <a:schemeClr val="accent4"/>
                </a:solidFill>
                <a:latin typeface="+mj-lt"/>
              </a:rPr>
              <a:t>What is software synthesis?</a:t>
            </a:r>
            <a:endParaRPr lang="en-US" sz="4400" dirty="0">
              <a:solidFill>
                <a:schemeClr val="accent4"/>
              </a:solidFill>
              <a:latin typeface="+mj-lt"/>
            </a:endParaRPr>
          </a:p>
        </p:txBody>
      </p:sp>
      <p:cxnSp>
        <p:nvCxnSpPr>
          <p:cNvPr id="5" name="Straight Connector 4"/>
          <p:cNvCxnSpPr/>
          <p:nvPr/>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Screen Shot 2015-02-04 at 12.17.4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43" y="2324306"/>
            <a:ext cx="9033801" cy="3514186"/>
          </a:xfrm>
          <a:prstGeom prst="rect">
            <a:avLst/>
          </a:prstGeom>
        </p:spPr>
      </p:pic>
      <p:pic>
        <p:nvPicPr>
          <p:cNvPr id="4" name="Picture 3"/>
          <p:cNvPicPr>
            <a:picLocks noChangeAspect="1"/>
          </p:cNvPicPr>
          <p:nvPr/>
        </p:nvPicPr>
        <p:blipFill>
          <a:blip r:embed="rId4"/>
          <a:stretch>
            <a:fillRect/>
          </a:stretch>
        </p:blipFill>
        <p:spPr>
          <a:xfrm>
            <a:off x="9563551" y="854683"/>
            <a:ext cx="1584872" cy="2144239"/>
          </a:xfrm>
          <a:prstGeom prst="rect">
            <a:avLst/>
          </a:prstGeom>
        </p:spPr>
      </p:pic>
      <p:sp>
        <p:nvSpPr>
          <p:cNvPr id="6" name="TextBox 5"/>
          <p:cNvSpPr txBox="1"/>
          <p:nvPr/>
        </p:nvSpPr>
        <p:spPr>
          <a:xfrm>
            <a:off x="9640074" y="3194465"/>
            <a:ext cx="1440043" cy="369332"/>
          </a:xfrm>
          <a:prstGeom prst="rect">
            <a:avLst/>
          </a:prstGeom>
          <a:noFill/>
        </p:spPr>
        <p:txBody>
          <a:bodyPr wrap="none" rtlCol="0">
            <a:spAutoFit/>
          </a:bodyPr>
          <a:lstStyle/>
          <a:p>
            <a:r>
              <a:rPr lang="en-US" dirty="0" smtClean="0"/>
              <a:t>Zohar Manna</a:t>
            </a:r>
            <a:endParaRPr lang="en-US" dirty="0"/>
          </a:p>
        </p:txBody>
      </p:sp>
      <p:pic>
        <p:nvPicPr>
          <p:cNvPr id="7" name="Picture 6"/>
          <p:cNvPicPr>
            <a:picLocks noChangeAspect="1"/>
          </p:cNvPicPr>
          <p:nvPr/>
        </p:nvPicPr>
        <p:blipFill>
          <a:blip r:embed="rId5"/>
          <a:stretch>
            <a:fillRect/>
          </a:stretch>
        </p:blipFill>
        <p:spPr>
          <a:xfrm>
            <a:off x="9527125" y="3760064"/>
            <a:ext cx="2489200" cy="2032000"/>
          </a:xfrm>
          <a:prstGeom prst="rect">
            <a:avLst/>
          </a:prstGeom>
        </p:spPr>
      </p:pic>
      <p:sp>
        <p:nvSpPr>
          <p:cNvPr id="9" name="TextBox 8"/>
          <p:cNvSpPr txBox="1"/>
          <p:nvPr/>
        </p:nvSpPr>
        <p:spPr>
          <a:xfrm>
            <a:off x="9696265" y="5790824"/>
            <a:ext cx="1915909" cy="369332"/>
          </a:xfrm>
          <a:prstGeom prst="rect">
            <a:avLst/>
          </a:prstGeom>
          <a:noFill/>
        </p:spPr>
        <p:txBody>
          <a:bodyPr wrap="none" rtlCol="0">
            <a:spAutoFit/>
          </a:bodyPr>
          <a:lstStyle/>
          <a:p>
            <a:r>
              <a:rPr lang="en-US" dirty="0" smtClean="0"/>
              <a:t>Richard </a:t>
            </a:r>
            <a:r>
              <a:rPr lang="en-US" dirty="0" err="1" smtClean="0"/>
              <a:t>Waldinger</a:t>
            </a:r>
            <a:endParaRPr lang="en-US" dirty="0"/>
          </a:p>
        </p:txBody>
      </p:sp>
    </p:spTree>
    <p:extLst>
      <p:ext uri="{BB962C8B-B14F-4D97-AF65-F5344CB8AC3E}">
        <p14:creationId xmlns:p14="http://schemas.microsoft.com/office/powerpoint/2010/main" val="1715892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456" y="207264"/>
            <a:ext cx="6378669" cy="769441"/>
          </a:xfrm>
          <a:prstGeom prst="rect">
            <a:avLst/>
          </a:prstGeom>
          <a:noFill/>
        </p:spPr>
        <p:txBody>
          <a:bodyPr wrap="none" rtlCol="0">
            <a:spAutoFit/>
          </a:bodyPr>
          <a:lstStyle/>
          <a:p>
            <a:r>
              <a:rPr lang="en-US" sz="4400" dirty="0" smtClean="0">
                <a:solidFill>
                  <a:schemeClr val="accent4"/>
                </a:solidFill>
                <a:latin typeface="+mj-lt"/>
              </a:rPr>
              <a:t>What is software synthesis?</a:t>
            </a:r>
            <a:endParaRPr lang="en-US" sz="4400" dirty="0">
              <a:solidFill>
                <a:schemeClr val="accent4"/>
              </a:solidFill>
              <a:latin typeface="+mj-lt"/>
            </a:endParaRPr>
          </a:p>
        </p:txBody>
      </p:sp>
      <p:cxnSp>
        <p:nvCxnSpPr>
          <p:cNvPr id="5" name="Straight Connector 4"/>
          <p:cNvCxnSpPr/>
          <p:nvPr/>
        </p:nvCxnSpPr>
        <p:spPr>
          <a:xfrm>
            <a:off x="0" y="1219200"/>
            <a:ext cx="72786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5691" y="2276520"/>
            <a:ext cx="8941706" cy="3539430"/>
          </a:xfrm>
          <a:prstGeom prst="rect">
            <a:avLst/>
          </a:prstGeom>
          <a:noFill/>
        </p:spPr>
        <p:txBody>
          <a:bodyPr wrap="square" rtlCol="0">
            <a:spAutoFit/>
          </a:bodyPr>
          <a:lstStyle/>
          <a:p>
            <a:r>
              <a:rPr lang="en-US" sz="4800" dirty="0"/>
              <a:t>When someone says "I want a programming language in which I need only say what I wish done," give him a </a:t>
            </a:r>
            <a:r>
              <a:rPr lang="en-US" sz="4800" dirty="0" smtClean="0"/>
              <a:t>lollipop.</a:t>
            </a:r>
          </a:p>
          <a:p>
            <a:pPr algn="r"/>
            <a:r>
              <a:rPr lang="en-US" sz="3200" dirty="0" smtClean="0"/>
              <a:t>-Allan Perlis 1982</a:t>
            </a:r>
            <a:endParaRPr lang="en-US" sz="3200" dirty="0"/>
          </a:p>
        </p:txBody>
      </p:sp>
      <p:pic>
        <p:nvPicPr>
          <p:cNvPr id="2" name="Picture 1"/>
          <p:cNvPicPr>
            <a:picLocks noChangeAspect="1"/>
          </p:cNvPicPr>
          <p:nvPr/>
        </p:nvPicPr>
        <p:blipFill>
          <a:blip r:embed="rId3"/>
          <a:stretch>
            <a:fillRect/>
          </a:stretch>
        </p:blipFill>
        <p:spPr>
          <a:xfrm>
            <a:off x="9293943" y="1904542"/>
            <a:ext cx="2535170" cy="3120209"/>
          </a:xfrm>
          <a:prstGeom prst="rect">
            <a:avLst/>
          </a:prstGeom>
        </p:spPr>
      </p:pic>
    </p:spTree>
    <p:extLst>
      <p:ext uri="{BB962C8B-B14F-4D97-AF65-F5344CB8AC3E}">
        <p14:creationId xmlns:p14="http://schemas.microsoft.com/office/powerpoint/2010/main" val="728467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synthesis conundrum</a:t>
            </a:r>
            <a:endParaRPr lang="en-US" dirty="0"/>
          </a:p>
        </p:txBody>
      </p:sp>
      <p:sp>
        <p:nvSpPr>
          <p:cNvPr id="3" name="Content Placeholder 2"/>
          <p:cNvSpPr>
            <a:spLocks noGrp="1"/>
          </p:cNvSpPr>
          <p:nvPr>
            <p:ph idx="1"/>
          </p:nvPr>
        </p:nvSpPr>
        <p:spPr>
          <a:xfrm>
            <a:off x="2343806" y="1825625"/>
            <a:ext cx="9009993" cy="4351338"/>
          </a:xfrm>
        </p:spPr>
        <p:txBody>
          <a:bodyPr>
            <a:normAutofit fontScale="92500" lnSpcReduction="10000"/>
          </a:bodyPr>
          <a:lstStyle/>
          <a:p>
            <a:r>
              <a:rPr lang="en-US" dirty="0" smtClean="0"/>
              <a:t>I don’t want to program</a:t>
            </a:r>
          </a:p>
          <a:p>
            <a:pPr lvl="1"/>
            <a:r>
              <a:rPr lang="en-US" dirty="0" smtClean="0"/>
              <a:t>The machine should program for me</a:t>
            </a:r>
          </a:p>
          <a:p>
            <a:pPr lvl="1"/>
            <a:endParaRPr lang="en-US" dirty="0"/>
          </a:p>
          <a:p>
            <a:r>
              <a:rPr lang="en-US" dirty="0" smtClean="0"/>
              <a:t>But I need to tell the machine what I want</a:t>
            </a:r>
          </a:p>
          <a:p>
            <a:pPr lvl="1"/>
            <a:r>
              <a:rPr lang="en-US" dirty="0" smtClean="0"/>
              <a:t>I need a notation to describe what I want</a:t>
            </a:r>
          </a:p>
          <a:p>
            <a:pPr lvl="1"/>
            <a:r>
              <a:rPr lang="en-US" dirty="0" smtClean="0"/>
              <a:t>with great precision with little room for ambiguity</a:t>
            </a:r>
          </a:p>
          <a:p>
            <a:pPr lvl="1"/>
            <a:endParaRPr lang="en-US" dirty="0"/>
          </a:p>
          <a:p>
            <a:r>
              <a:rPr lang="en-US" dirty="0" smtClean="0"/>
              <a:t>So instead of “programming” </a:t>
            </a:r>
          </a:p>
          <a:p>
            <a:pPr lvl="1"/>
            <a:r>
              <a:rPr lang="en-US" dirty="0" smtClean="0"/>
              <a:t>I will write detailed step by step descriptions of system behavior</a:t>
            </a:r>
          </a:p>
          <a:p>
            <a:pPr lvl="1"/>
            <a:r>
              <a:rPr lang="en-US" dirty="0" smtClean="0"/>
              <a:t>In a notation that requires great mathematical sophistication</a:t>
            </a:r>
          </a:p>
          <a:p>
            <a:pPr lvl="1"/>
            <a:r>
              <a:rPr lang="en-US" dirty="0" smtClean="0"/>
              <a:t>That I have never used before   (unlike my favorite programming language which I started using in grade school)</a:t>
            </a:r>
          </a:p>
          <a:p>
            <a:pPr lvl="1"/>
            <a:endParaRPr lang="en-US" dirty="0" smtClean="0"/>
          </a:p>
          <a:p>
            <a:pPr lvl="1"/>
            <a:endParaRPr lang="en-US" dirty="0"/>
          </a:p>
        </p:txBody>
      </p:sp>
      <p:pic>
        <p:nvPicPr>
          <p:cNvPr id="2052" name="Picture 4" descr="http://4.bp.blogspot.com/-MIiOtPDifTc/ToCWa-a093I/AAAAAAAAAMQ/fwzEEAtRWMo/s200/mind+reading+machin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10000" r="90000">
                        <a14:foregroundMark x1="25000" y1="96694" x2="31000" y2="92562"/>
                        <a14:foregroundMark x1="62500" y1="95868" x2="62500" y2="85950"/>
                        <a14:foregroundMark x1="70500" y1="24793" x2="68000" y2="12397"/>
                        <a14:foregroundMark x1="22000" y1="21488" x2="20500" y2="38843"/>
                        <a14:foregroundMark x1="22500" y1="55372" x2="21000" y2="45455"/>
                        <a14:foregroundMark x1="70500" y1="49587" x2="72000" y2="29752"/>
                        <a14:foregroundMark x1="20500" y1="97521" x2="23000" y2="95041"/>
                      </a14:backgroundRemoval>
                    </a14:imgEffect>
                  </a14:imgLayer>
                </a14:imgProps>
              </a:ext>
              <a:ext uri="{28A0092B-C50C-407E-A947-70E740481C1C}">
                <a14:useLocalDpi xmlns:a14="http://schemas.microsoft.com/office/drawing/2010/main" val="0"/>
              </a:ext>
            </a:extLst>
          </a:blip>
          <a:srcRect l="8953" r="17530"/>
          <a:stretch/>
        </p:blipFill>
        <p:spPr bwMode="auto">
          <a:xfrm>
            <a:off x="9105941" y="691970"/>
            <a:ext cx="2809302" cy="22927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2087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7384486" cy="1325563"/>
          </a:xfrm>
        </p:spPr>
        <p:txBody>
          <a:bodyPr/>
          <a:lstStyle/>
          <a:p>
            <a:r>
              <a:rPr lang="en-US" dirty="0" smtClean="0"/>
              <a:t>What is software synthesis?</a:t>
            </a:r>
            <a:endParaRPr lang="en-US" dirty="0"/>
          </a:p>
        </p:txBody>
      </p:sp>
      <p:sp>
        <p:nvSpPr>
          <p:cNvPr id="3" name="Content Placeholder 2"/>
          <p:cNvSpPr>
            <a:spLocks noGrp="1"/>
          </p:cNvSpPr>
          <p:nvPr>
            <p:ph idx="1"/>
          </p:nvPr>
        </p:nvSpPr>
        <p:spPr>
          <a:xfrm>
            <a:off x="604654" y="1825625"/>
            <a:ext cx="9761306" cy="4351338"/>
          </a:xfrm>
        </p:spPr>
        <p:txBody>
          <a:bodyPr/>
          <a:lstStyle/>
          <a:p>
            <a:r>
              <a:rPr lang="en-US" dirty="0" smtClean="0"/>
              <a:t>Programmer’s Apprentice (MIT 1987)</a:t>
            </a:r>
          </a:p>
          <a:p>
            <a:pPr lvl="1"/>
            <a:r>
              <a:rPr lang="en-US" dirty="0" smtClean="0"/>
              <a:t>Codify expert knowledge on how to solve programming problems</a:t>
            </a:r>
          </a:p>
          <a:p>
            <a:pPr lvl="1"/>
            <a:r>
              <a:rPr lang="en-US" dirty="0" smtClean="0"/>
              <a:t>User guided synthesis</a:t>
            </a:r>
          </a:p>
          <a:p>
            <a:pPr lvl="1"/>
            <a:r>
              <a:rPr lang="en-US" dirty="0" smtClean="0"/>
              <a:t>Collaborative model is strictly additive</a:t>
            </a:r>
          </a:p>
          <a:p>
            <a:pPr lvl="2"/>
            <a:r>
              <a:rPr lang="en-US" dirty="0" smtClean="0"/>
              <a:t>Programmer is not prevented from just writing code, but gets assistance when required</a:t>
            </a:r>
          </a:p>
          <a:p>
            <a:pPr lvl="1"/>
            <a:endParaRPr lang="en-US" dirty="0"/>
          </a:p>
        </p:txBody>
      </p:sp>
      <p:pic>
        <p:nvPicPr>
          <p:cNvPr id="4" name="Picture 3"/>
          <p:cNvPicPr>
            <a:picLocks noChangeAspect="1"/>
          </p:cNvPicPr>
          <p:nvPr/>
        </p:nvPicPr>
        <p:blipFill>
          <a:blip r:embed="rId3"/>
          <a:stretch>
            <a:fillRect/>
          </a:stretch>
        </p:blipFill>
        <p:spPr>
          <a:xfrm>
            <a:off x="10172495" y="1060922"/>
            <a:ext cx="1524000" cy="2438400"/>
          </a:xfrm>
          <a:prstGeom prst="rect">
            <a:avLst/>
          </a:prstGeom>
        </p:spPr>
      </p:pic>
      <p:sp>
        <p:nvSpPr>
          <p:cNvPr id="5" name="TextBox 4"/>
          <p:cNvSpPr txBox="1"/>
          <p:nvPr/>
        </p:nvSpPr>
        <p:spPr>
          <a:xfrm>
            <a:off x="10281801" y="3587723"/>
            <a:ext cx="1327557" cy="369332"/>
          </a:xfrm>
          <a:prstGeom prst="rect">
            <a:avLst/>
          </a:prstGeom>
          <a:noFill/>
        </p:spPr>
        <p:txBody>
          <a:bodyPr wrap="none" rtlCol="0">
            <a:spAutoFit/>
          </a:bodyPr>
          <a:lstStyle/>
          <a:p>
            <a:r>
              <a:rPr lang="en-US" dirty="0" smtClean="0"/>
              <a:t>Charles Rich</a:t>
            </a:r>
            <a:endParaRPr lang="en-US" dirty="0"/>
          </a:p>
        </p:txBody>
      </p:sp>
      <p:pic>
        <p:nvPicPr>
          <p:cNvPr id="6" name="Picture 5"/>
          <p:cNvPicPr>
            <a:picLocks noChangeAspect="1"/>
          </p:cNvPicPr>
          <p:nvPr/>
        </p:nvPicPr>
        <p:blipFill>
          <a:blip r:embed="rId4"/>
          <a:stretch>
            <a:fillRect/>
          </a:stretch>
        </p:blipFill>
        <p:spPr>
          <a:xfrm>
            <a:off x="10228986" y="3998166"/>
            <a:ext cx="1477605" cy="1847006"/>
          </a:xfrm>
          <a:prstGeom prst="rect">
            <a:avLst/>
          </a:prstGeom>
        </p:spPr>
      </p:pic>
      <p:sp>
        <p:nvSpPr>
          <p:cNvPr id="7" name="TextBox 6"/>
          <p:cNvSpPr txBox="1"/>
          <p:nvPr/>
        </p:nvSpPr>
        <p:spPr>
          <a:xfrm>
            <a:off x="10051157" y="5977413"/>
            <a:ext cx="1864613" cy="369332"/>
          </a:xfrm>
          <a:prstGeom prst="rect">
            <a:avLst/>
          </a:prstGeom>
          <a:noFill/>
        </p:spPr>
        <p:txBody>
          <a:bodyPr wrap="none" rtlCol="0">
            <a:spAutoFit/>
          </a:bodyPr>
          <a:lstStyle/>
          <a:p>
            <a:r>
              <a:rPr lang="en-US" dirty="0" smtClean="0"/>
              <a:t>Richard C. Waters</a:t>
            </a:r>
            <a:endParaRPr lang="en-US" dirty="0"/>
          </a:p>
        </p:txBody>
      </p:sp>
    </p:spTree>
    <p:extLst>
      <p:ext uri="{BB962C8B-B14F-4D97-AF65-F5344CB8AC3E}">
        <p14:creationId xmlns:p14="http://schemas.microsoft.com/office/powerpoint/2010/main" val="3591833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 y="29189"/>
            <a:ext cx="7223203" cy="1325563"/>
          </a:xfrm>
        </p:spPr>
        <p:txBody>
          <a:bodyPr/>
          <a:lstStyle/>
          <a:p>
            <a:r>
              <a:rPr lang="en-US" dirty="0" smtClean="0"/>
              <a:t>Software synthesis checklist</a:t>
            </a:r>
            <a:endParaRPr lang="en-US" dirty="0"/>
          </a:p>
        </p:txBody>
      </p:sp>
      <p:sp>
        <p:nvSpPr>
          <p:cNvPr id="3" name="Content Placeholder 2"/>
          <p:cNvSpPr>
            <a:spLocks noGrp="1"/>
          </p:cNvSpPr>
          <p:nvPr>
            <p:ph idx="1"/>
          </p:nvPr>
        </p:nvSpPr>
        <p:spPr/>
        <p:txBody>
          <a:bodyPr>
            <a:normAutofit/>
          </a:bodyPr>
          <a:lstStyle/>
          <a:p>
            <a:r>
              <a:rPr lang="en-US" dirty="0" smtClean="0"/>
              <a:t>Are you generating software?</a:t>
            </a:r>
          </a:p>
          <a:p>
            <a:endParaRPr lang="en-US" dirty="0" smtClean="0"/>
          </a:p>
          <a:p>
            <a:r>
              <a:rPr lang="en-US" dirty="0" smtClean="0"/>
              <a:t>How do you express what you want the software to do?</a:t>
            </a:r>
            <a:endParaRPr lang="en-US" dirty="0"/>
          </a:p>
          <a:p>
            <a:pPr lvl="1"/>
            <a:r>
              <a:rPr lang="en-US" dirty="0" smtClean="0"/>
              <a:t>what =&gt; how</a:t>
            </a:r>
            <a:endParaRPr lang="en-US" dirty="0"/>
          </a:p>
          <a:p>
            <a:r>
              <a:rPr lang="en-US" dirty="0" smtClean="0"/>
              <a:t>How sensitive is the system to how you write the spec?</a:t>
            </a:r>
          </a:p>
          <a:p>
            <a:pPr lvl="1"/>
            <a:r>
              <a:rPr lang="en-US" dirty="0" smtClean="0"/>
              <a:t>C compiler?</a:t>
            </a:r>
          </a:p>
          <a:p>
            <a:r>
              <a:rPr lang="en-US" dirty="0" smtClean="0"/>
              <a:t>How </a:t>
            </a:r>
            <a:r>
              <a:rPr lang="en-US" dirty="0"/>
              <a:t>much is the system doing for you at compile-time</a:t>
            </a:r>
            <a:r>
              <a:rPr lang="en-US" dirty="0" smtClean="0"/>
              <a:t>?</a:t>
            </a:r>
            <a:endParaRPr lang="en-US" dirty="0"/>
          </a:p>
          <a:p>
            <a:pPr lvl="1"/>
            <a:r>
              <a:rPr lang="en-US" dirty="0" smtClean="0"/>
              <a:t>Declarative programming, e.g., Prolog?</a:t>
            </a:r>
            <a:endParaRPr lang="en-US" dirty="0"/>
          </a:p>
        </p:txBody>
      </p:sp>
    </p:spTree>
    <p:extLst>
      <p:ext uri="{BB962C8B-B14F-4D97-AF65-F5344CB8AC3E}">
        <p14:creationId xmlns:p14="http://schemas.microsoft.com/office/powerpoint/2010/main" val="39995011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2|5.3"/>
</p:tagLst>
</file>

<file path=ppt/tags/tag2.xml><?xml version="1.0" encoding="utf-8"?>
<p:tagLst xmlns:a="http://schemas.openxmlformats.org/drawingml/2006/main" xmlns:r="http://schemas.openxmlformats.org/officeDocument/2006/relationships" xmlns:p="http://schemas.openxmlformats.org/presentationml/2006/main">
  <p:tag name="TIMING" val="|4.4|3.3|4"/>
</p:tagLst>
</file>

<file path=ppt/theme/theme1.xml><?xml version="1.0" encoding="utf-8"?>
<a:theme xmlns:a="http://schemas.openxmlformats.org/drawingml/2006/main" name="office theme">
  <a:themeElements>
    <a:clrScheme name="Experimental 1">
      <a:dk1>
        <a:sysClr val="windowText" lastClr="000000"/>
      </a:dk1>
      <a:lt1>
        <a:sysClr val="window" lastClr="FFFFFF"/>
      </a:lt1>
      <a:dk2>
        <a:srgbClr val="44546A"/>
      </a:dk2>
      <a:lt2>
        <a:srgbClr val="E7E6E6"/>
      </a:lt2>
      <a:accent1>
        <a:srgbClr val="175B73"/>
      </a:accent1>
      <a:accent2>
        <a:srgbClr val="CD0909"/>
      </a:accent2>
      <a:accent3>
        <a:srgbClr val="3F7830"/>
      </a:accent3>
      <a:accent4>
        <a:srgbClr val="08110B"/>
      </a:accent4>
      <a:accent5>
        <a:srgbClr val="DCA800"/>
      </a:accent5>
      <a:accent6>
        <a:srgbClr val="70AD47"/>
      </a:accent6>
      <a:hlink>
        <a:srgbClr val="0563C1"/>
      </a:hlink>
      <a:folHlink>
        <a:srgbClr val="954F72"/>
      </a:folHlink>
    </a:clrScheme>
    <a:fontScheme name="Custom 1">
      <a:majorFont>
        <a:latin typeface="Berlin Sans FB"/>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21660</TotalTime>
  <Words>2812</Words>
  <Application>Microsoft Office PowerPoint</Application>
  <PresentationFormat>Widescreen</PresentationFormat>
  <Paragraphs>459</Paragraphs>
  <Slides>44</Slides>
  <Notes>21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44</vt:i4>
      </vt:variant>
    </vt:vector>
  </HeadingPairs>
  <TitlesOfParts>
    <vt:vector size="59" baseType="lpstr">
      <vt:lpstr>MS PGothic</vt:lpstr>
      <vt:lpstr>Arial</vt:lpstr>
      <vt:lpstr>Berlin Sans FB</vt:lpstr>
      <vt:lpstr>Calibri</vt:lpstr>
      <vt:lpstr>Cambria Math</vt:lpstr>
      <vt:lpstr>Century Gothic</vt:lpstr>
      <vt:lpstr>Consolas</vt:lpstr>
      <vt:lpstr>Courier New</vt:lpstr>
      <vt:lpstr>Helvetica Light</vt:lpstr>
      <vt:lpstr>Inconsolata</vt:lpstr>
      <vt:lpstr>Optima</vt:lpstr>
      <vt:lpstr>Optima-Medium</vt:lpstr>
      <vt:lpstr>Times New Roman</vt:lpstr>
      <vt:lpstr>Wingdings</vt:lpstr>
      <vt:lpstr>office theme</vt:lpstr>
      <vt:lpstr>Introduction to  Program Synthesis 6.S084/6.887</vt:lpstr>
      <vt:lpstr>Lecture 1  Course Overview and Introduction to Synthesis</vt:lpstr>
      <vt:lpstr>The promise of automation</vt:lpstr>
      <vt:lpstr>The promise of automation</vt:lpstr>
      <vt:lpstr>PowerPoint Presentation</vt:lpstr>
      <vt:lpstr>PowerPoint Presentation</vt:lpstr>
      <vt:lpstr>The synthesis conundrum</vt:lpstr>
      <vt:lpstr>What is software synthesis?</vt:lpstr>
      <vt:lpstr>Software synthesis checklist</vt:lpstr>
      <vt:lpstr>Structure of the Course</vt:lpstr>
      <vt:lpstr>Themes for the course</vt:lpstr>
      <vt:lpstr>Unit 1: Inductive Synthesis</vt:lpstr>
      <vt:lpstr>Real world application of synthesis</vt:lpstr>
      <vt:lpstr>FlashFill: a feature of Excel 2013 (Sumit Gulwani et al.)</vt:lpstr>
      <vt:lpstr>FlashFill: a feature of Excel 2013 (Sumit Gulwani et al.)</vt:lpstr>
      <vt:lpstr>FlashFill Demo</vt:lpstr>
      <vt:lpstr>Unit 2: Functional Synthesis</vt:lpstr>
      <vt:lpstr>Example: Least Significant Zero Bit</vt:lpstr>
      <vt:lpstr>Space of possible implementations</vt:lpstr>
      <vt:lpstr>Example: Least Significant Zero Bit</vt:lpstr>
      <vt:lpstr>Sketch Demo</vt:lpstr>
      <vt:lpstr>Storyboard Programming</vt:lpstr>
      <vt:lpstr>Storyboard Programming</vt:lpstr>
      <vt:lpstr>Unit 3: Quantitative Synthesis and Learning</vt:lpstr>
      <vt:lpstr>Applications</vt:lpstr>
      <vt:lpstr>Reverse engineering </vt:lpstr>
      <vt:lpstr>Reverse engineering</vt:lpstr>
      <vt:lpstr>Reverse engineering</vt:lpstr>
      <vt:lpstr>Verified Lifting</vt:lpstr>
      <vt:lpstr>Optimization  then and now</vt:lpstr>
      <vt:lpstr>Java to SQL</vt:lpstr>
      <vt:lpstr>Java to SQL</vt:lpstr>
      <vt:lpstr>Java to SQL</vt:lpstr>
      <vt:lpstr>Join Query</vt:lpstr>
      <vt:lpstr>Example: MultiGrid</vt:lpstr>
      <vt:lpstr>Example: MultiGrid</vt:lpstr>
      <vt:lpstr>Speedups</vt:lpstr>
      <vt:lpstr>Framework Models for Symbolic Execution</vt:lpstr>
      <vt:lpstr>Pasket</vt:lpstr>
      <vt:lpstr>JPF w(/o) Synthesized Model</vt:lpstr>
      <vt:lpstr>Automated Grading</vt:lpstr>
      <vt:lpstr>Prophet/Genesis</vt:lpstr>
      <vt:lpstr>Visual Concept Learning</vt:lpstr>
      <vt:lpstr>Visual Concept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Armando Solar-Lezama</dc:creator>
  <cp:lastModifiedBy>Armando Solar-Lezama</cp:lastModifiedBy>
  <cp:revision>657</cp:revision>
  <cp:lastPrinted>2014-10-05T11:58:39Z</cp:lastPrinted>
  <dcterms:created xsi:type="dcterms:W3CDTF">2014-09-23T19:26:18Z</dcterms:created>
  <dcterms:modified xsi:type="dcterms:W3CDTF">2020-02-03T21:35:56Z</dcterms:modified>
</cp:coreProperties>
</file>