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336" r:id="rId2"/>
    <p:sldId id="392" r:id="rId3"/>
    <p:sldId id="393" r:id="rId4"/>
    <p:sldId id="394" r:id="rId5"/>
    <p:sldId id="397" r:id="rId6"/>
    <p:sldId id="396" r:id="rId7"/>
    <p:sldId id="398" r:id="rId8"/>
    <p:sldId id="395" r:id="rId9"/>
    <p:sldId id="399" r:id="rId10"/>
    <p:sldId id="400" r:id="rId11"/>
    <p:sldId id="401" r:id="rId12"/>
    <p:sldId id="402" r:id="rId13"/>
    <p:sldId id="403" r:id="rId14"/>
    <p:sldId id="404" r:id="rId15"/>
    <p:sldId id="405" r:id="rId16"/>
    <p:sldId id="406" r:id="rId17"/>
    <p:sldId id="407" r:id="rId18"/>
    <p:sldId id="409" r:id="rId19"/>
    <p:sldId id="410" r:id="rId20"/>
    <p:sldId id="412" r:id="rId21"/>
    <p:sldId id="413" r:id="rId22"/>
    <p:sldId id="414" r:id="rId23"/>
    <p:sldId id="411" r:id="rId24"/>
    <p:sldId id="415" r:id="rId25"/>
    <p:sldId id="416" r:id="rId26"/>
    <p:sldId id="417" r:id="rId27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F0B"/>
    <a:srgbClr val="CA703B"/>
    <a:srgbClr val="CFE5C9"/>
    <a:srgbClr val="9AC890"/>
    <a:srgbClr val="C7CEFF"/>
    <a:srgbClr val="7F8AFF"/>
    <a:srgbClr val="FFFFFF"/>
    <a:srgbClr val="000000"/>
    <a:srgbClr val="FF77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8" autoAdjust="0"/>
    <p:restoredTop sz="80987" autoAdjust="0"/>
  </p:normalViewPr>
  <p:slideViewPr>
    <p:cSldViewPr snapToGrid="0">
      <p:cViewPr varScale="1">
        <p:scale>
          <a:sx n="91" d="100"/>
          <a:sy n="91" d="100"/>
        </p:scale>
        <p:origin x="141" y="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B0CA21C-B112-4BD8-B9E9-462888A52112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A80BC8A-3D2D-4399-A152-F8F7638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34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7284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97338"/>
            <a:ext cx="9144000" cy="8604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29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0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4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6869903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4351338"/>
          </a:xfrm>
        </p:spPr>
        <p:txBody>
          <a:bodyPr/>
          <a:lstStyle>
            <a:lvl1pPr>
              <a:buClr>
                <a:schemeClr val="bg1"/>
              </a:buClr>
              <a:buSzPct val="25000"/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871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310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0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50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259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4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3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8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6B1FC-33B3-4A41-B046-2D6AAAB3391B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3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75" r:id="rId4"/>
    <p:sldLayoutId id="2147483676" r:id="rId5"/>
    <p:sldLayoutId id="2147483677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SzPct val="10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7283"/>
            <a:ext cx="9144000" cy="333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Lecture 13</a:t>
            </a:r>
            <a:br>
              <a:rPr lang="en-US" dirty="0" smtClean="0"/>
            </a:br>
            <a:r>
              <a:rPr lang="en-US" dirty="0" smtClean="0"/>
              <a:t>Functional synthesis</a:t>
            </a:r>
            <a:br>
              <a:rPr lang="en-US" dirty="0" smtClean="0"/>
            </a:br>
            <a:r>
              <a:rPr lang="en-US" dirty="0" smtClean="0"/>
              <a:t>with </a:t>
            </a:r>
            <a:br>
              <a:rPr lang="en-US" dirty="0" smtClean="0"/>
            </a:br>
            <a:r>
              <a:rPr lang="en-US" dirty="0" smtClean="0"/>
              <a:t>Sketch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Armando Solar-Lezama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21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Unrolling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9631" y="4840354"/>
            <a:ext cx="10278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while(b){</a:t>
            </a:r>
          </a:p>
          <a:p>
            <a:r>
              <a:rPr lang="en-US" dirty="0" smtClean="0"/>
              <a:t>     C</a:t>
            </a:r>
            <a:endParaRPr lang="en-US" dirty="0"/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15357" y="4424856"/>
            <a:ext cx="118654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if(b){</a:t>
            </a:r>
          </a:p>
          <a:p>
            <a:r>
              <a:rPr lang="en-US" dirty="0"/>
              <a:t> </a:t>
            </a:r>
            <a:r>
              <a:rPr lang="en-US" dirty="0" smtClean="0"/>
              <a:t>  C </a:t>
            </a:r>
          </a:p>
          <a:p>
            <a:r>
              <a:rPr lang="en-US" dirty="0" smtClean="0"/>
              <a:t>   while(b){</a:t>
            </a:r>
          </a:p>
          <a:p>
            <a:r>
              <a:rPr lang="en-US" dirty="0" smtClean="0"/>
              <a:t>       C</a:t>
            </a:r>
          </a:p>
          <a:p>
            <a:r>
              <a:rPr lang="en-US" dirty="0"/>
              <a:t> </a:t>
            </a:r>
            <a:r>
              <a:rPr lang="en-US" dirty="0" smtClean="0"/>
              <a:t>  }</a:t>
            </a:r>
          </a:p>
          <a:p>
            <a:r>
              <a:rPr lang="en-US" dirty="0"/>
              <a:t>}</a:t>
            </a:r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88520" y="4917299"/>
                <a:ext cx="785793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US" sz="4400" b="0" dirty="0" smtClean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8520" y="4917299"/>
                <a:ext cx="785793" cy="7694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/>
          <p:cNvGrpSpPr/>
          <p:nvPr/>
        </p:nvGrpSpPr>
        <p:grpSpPr>
          <a:xfrm>
            <a:off x="4093779" y="1713187"/>
            <a:ext cx="4098125" cy="1754326"/>
            <a:chOff x="4093779" y="1713187"/>
            <a:chExt cx="4098125" cy="1754326"/>
          </a:xfrm>
        </p:grpSpPr>
        <p:sp>
          <p:nvSpPr>
            <p:cNvPr id="8" name="TextBox 7"/>
            <p:cNvSpPr txBox="1"/>
            <p:nvPr/>
          </p:nvSpPr>
          <p:spPr>
            <a:xfrm>
              <a:off x="4093779" y="2128685"/>
              <a:ext cx="102784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while(b){</a:t>
              </a:r>
            </a:p>
            <a:p>
              <a:r>
                <a:rPr lang="en-US" dirty="0" smtClean="0"/>
                <a:t>     C</a:t>
              </a:r>
              <a:endParaRPr lang="en-US" dirty="0"/>
            </a:p>
            <a:p>
              <a:r>
                <a:rPr lang="en-US" dirty="0" smtClean="0"/>
                <a:t>}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05361" y="1713187"/>
              <a:ext cx="1186543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if(b){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C </a:t>
              </a:r>
            </a:p>
            <a:p>
              <a:r>
                <a:rPr lang="en-US" dirty="0" smtClean="0"/>
                <a:t>   while(b){</a:t>
              </a:r>
            </a:p>
            <a:p>
              <a:r>
                <a:rPr lang="en-US" dirty="0" smtClean="0"/>
                <a:t>       C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}</a:t>
              </a:r>
            </a:p>
            <a:p>
              <a:r>
                <a:rPr lang="en-US" dirty="0"/>
                <a:t>}</a:t>
              </a:r>
              <a:endParaRPr lang="en-US" dirty="0" smtClean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5696245" y="2205630"/>
                  <a:ext cx="734496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≡</m:t>
                        </m:r>
                      </m:oMath>
                    </m:oMathPara>
                  </a14:m>
                  <a:endParaRPr lang="en-US" sz="4400" b="0" dirty="0" smtClean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96245" y="2205630"/>
                  <a:ext cx="734496" cy="769441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66868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Unrolling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9631" y="4840354"/>
            <a:ext cx="10278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while(b){</a:t>
            </a:r>
          </a:p>
          <a:p>
            <a:r>
              <a:rPr lang="en-US" dirty="0" smtClean="0"/>
              <a:t>     C</a:t>
            </a:r>
            <a:endParaRPr lang="en-US" dirty="0"/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15357" y="4424856"/>
            <a:ext cx="118654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if(b){</a:t>
            </a:r>
          </a:p>
          <a:p>
            <a:r>
              <a:rPr lang="en-US" dirty="0"/>
              <a:t> </a:t>
            </a:r>
            <a:r>
              <a:rPr lang="en-US" dirty="0" smtClean="0"/>
              <a:t>  C </a:t>
            </a:r>
          </a:p>
          <a:p>
            <a:r>
              <a:rPr lang="en-US" dirty="0" smtClean="0"/>
              <a:t>   while(b){</a:t>
            </a:r>
          </a:p>
          <a:p>
            <a:r>
              <a:rPr lang="en-US" dirty="0" smtClean="0"/>
              <a:t>       C</a:t>
            </a:r>
          </a:p>
          <a:p>
            <a:r>
              <a:rPr lang="en-US" dirty="0"/>
              <a:t> </a:t>
            </a:r>
            <a:r>
              <a:rPr lang="en-US" dirty="0" smtClean="0"/>
              <a:t>  }</a:t>
            </a:r>
          </a:p>
          <a:p>
            <a:r>
              <a:rPr lang="en-US" dirty="0"/>
              <a:t>}</a:t>
            </a:r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88520" y="4917299"/>
                <a:ext cx="785793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US" sz="4400" b="0" dirty="0" smtClean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8520" y="4917299"/>
                <a:ext cx="785793" cy="7694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969781" y="4356539"/>
            <a:ext cx="139814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if(b){</a:t>
            </a:r>
          </a:p>
          <a:p>
            <a:r>
              <a:rPr lang="en-US" dirty="0"/>
              <a:t> </a:t>
            </a:r>
            <a:r>
              <a:rPr lang="en-US" dirty="0" smtClean="0"/>
              <a:t>  C </a:t>
            </a:r>
          </a:p>
          <a:p>
            <a:r>
              <a:rPr lang="en-US" dirty="0" smtClean="0"/>
              <a:t>   if(b){</a:t>
            </a:r>
          </a:p>
          <a:p>
            <a:r>
              <a:rPr lang="en-US" dirty="0" smtClean="0"/>
              <a:t>       while(b){</a:t>
            </a:r>
          </a:p>
          <a:p>
            <a:r>
              <a:rPr lang="en-US" dirty="0"/>
              <a:t> </a:t>
            </a:r>
            <a:r>
              <a:rPr lang="en-US" dirty="0" smtClean="0"/>
              <a:t>         C</a:t>
            </a:r>
          </a:p>
          <a:p>
            <a:r>
              <a:rPr lang="en-US" dirty="0"/>
              <a:t> </a:t>
            </a:r>
            <a:r>
              <a:rPr lang="en-US" dirty="0" smtClean="0"/>
              <a:t>       }</a:t>
            </a:r>
          </a:p>
          <a:p>
            <a:r>
              <a:rPr lang="en-US" dirty="0"/>
              <a:t> </a:t>
            </a:r>
            <a:r>
              <a:rPr lang="en-US" dirty="0" smtClean="0"/>
              <a:t>  }</a:t>
            </a:r>
          </a:p>
          <a:p>
            <a:r>
              <a:rPr lang="en-US" dirty="0"/>
              <a:t>}</a:t>
            </a:r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842944" y="4854237"/>
                <a:ext cx="785793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US" sz="4400" b="0" dirty="0" smtClean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2944" y="4854237"/>
                <a:ext cx="785793" cy="7694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/>
          <p:cNvGrpSpPr/>
          <p:nvPr/>
        </p:nvGrpSpPr>
        <p:grpSpPr>
          <a:xfrm>
            <a:off x="4093779" y="1713187"/>
            <a:ext cx="4098125" cy="1754326"/>
            <a:chOff x="4093779" y="1713187"/>
            <a:chExt cx="4098125" cy="1754326"/>
          </a:xfrm>
        </p:grpSpPr>
        <p:sp>
          <p:nvSpPr>
            <p:cNvPr id="8" name="TextBox 7"/>
            <p:cNvSpPr txBox="1"/>
            <p:nvPr/>
          </p:nvSpPr>
          <p:spPr>
            <a:xfrm>
              <a:off x="4093779" y="2128685"/>
              <a:ext cx="102784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while(b){</a:t>
              </a:r>
            </a:p>
            <a:p>
              <a:r>
                <a:rPr lang="en-US" dirty="0" smtClean="0"/>
                <a:t>     C</a:t>
              </a:r>
              <a:endParaRPr lang="en-US" dirty="0"/>
            </a:p>
            <a:p>
              <a:r>
                <a:rPr lang="en-US" dirty="0" smtClean="0"/>
                <a:t>}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05361" y="1713187"/>
              <a:ext cx="1186543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if(b){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C </a:t>
              </a:r>
            </a:p>
            <a:p>
              <a:r>
                <a:rPr lang="en-US" dirty="0" smtClean="0"/>
                <a:t>   while(b){</a:t>
              </a:r>
            </a:p>
            <a:p>
              <a:r>
                <a:rPr lang="en-US" dirty="0" smtClean="0"/>
                <a:t>       C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}</a:t>
              </a:r>
            </a:p>
            <a:p>
              <a:r>
                <a:rPr lang="en-US" dirty="0"/>
                <a:t>}</a:t>
              </a:r>
              <a:endParaRPr lang="en-US" dirty="0" smtClean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5696245" y="2205630"/>
                  <a:ext cx="734496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≡</m:t>
                        </m:r>
                      </m:oMath>
                    </m:oMathPara>
                  </a14:m>
                  <a:endParaRPr lang="en-US" sz="4400" b="0" dirty="0" smtClean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96245" y="2205630"/>
                  <a:ext cx="734496" cy="76944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29999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Unrolling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9631" y="4840354"/>
            <a:ext cx="10278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while(b){</a:t>
            </a:r>
          </a:p>
          <a:p>
            <a:r>
              <a:rPr lang="en-US" dirty="0" smtClean="0"/>
              <a:t>     C</a:t>
            </a:r>
            <a:endParaRPr lang="en-US" dirty="0"/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15357" y="4424856"/>
            <a:ext cx="118654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if(b){</a:t>
            </a:r>
          </a:p>
          <a:p>
            <a:r>
              <a:rPr lang="en-US" dirty="0"/>
              <a:t> </a:t>
            </a:r>
            <a:r>
              <a:rPr lang="en-US" dirty="0" smtClean="0"/>
              <a:t>  C </a:t>
            </a:r>
          </a:p>
          <a:p>
            <a:r>
              <a:rPr lang="en-US" dirty="0" smtClean="0"/>
              <a:t>   while(b){</a:t>
            </a:r>
          </a:p>
          <a:p>
            <a:r>
              <a:rPr lang="en-US" dirty="0" smtClean="0"/>
              <a:t>       C</a:t>
            </a:r>
          </a:p>
          <a:p>
            <a:r>
              <a:rPr lang="en-US" dirty="0"/>
              <a:t> </a:t>
            </a:r>
            <a:r>
              <a:rPr lang="en-US" dirty="0" smtClean="0"/>
              <a:t>  }</a:t>
            </a:r>
          </a:p>
          <a:p>
            <a:r>
              <a:rPr lang="en-US" dirty="0"/>
              <a:t>}</a:t>
            </a:r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88520" y="4917299"/>
                <a:ext cx="785793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US" sz="4400" b="0" dirty="0" smtClean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8520" y="4917299"/>
                <a:ext cx="785793" cy="7694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969781" y="4356539"/>
            <a:ext cx="139814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if(b){</a:t>
            </a:r>
          </a:p>
          <a:p>
            <a:r>
              <a:rPr lang="en-US" dirty="0"/>
              <a:t> </a:t>
            </a:r>
            <a:r>
              <a:rPr lang="en-US" dirty="0" smtClean="0"/>
              <a:t>  C </a:t>
            </a:r>
          </a:p>
          <a:p>
            <a:r>
              <a:rPr lang="en-US" dirty="0" smtClean="0"/>
              <a:t>   if(b){</a:t>
            </a:r>
          </a:p>
          <a:p>
            <a:r>
              <a:rPr lang="en-US" dirty="0" smtClean="0"/>
              <a:t>       while(b){</a:t>
            </a:r>
          </a:p>
          <a:p>
            <a:r>
              <a:rPr lang="en-US" dirty="0"/>
              <a:t> </a:t>
            </a:r>
            <a:r>
              <a:rPr lang="en-US" dirty="0" smtClean="0"/>
              <a:t>         C</a:t>
            </a:r>
          </a:p>
          <a:p>
            <a:r>
              <a:rPr lang="en-US" dirty="0"/>
              <a:t> </a:t>
            </a:r>
            <a:r>
              <a:rPr lang="en-US" dirty="0" smtClean="0"/>
              <a:t>       }</a:t>
            </a:r>
          </a:p>
          <a:p>
            <a:r>
              <a:rPr lang="en-US" dirty="0"/>
              <a:t> </a:t>
            </a:r>
            <a:r>
              <a:rPr lang="en-US" dirty="0" smtClean="0"/>
              <a:t>  }</a:t>
            </a:r>
          </a:p>
          <a:p>
            <a:r>
              <a:rPr lang="en-US" dirty="0"/>
              <a:t>}</a:t>
            </a:r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842944" y="4854237"/>
                <a:ext cx="785793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US" sz="4400" b="0" dirty="0" smtClean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2944" y="4854237"/>
                <a:ext cx="785793" cy="7694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708965" y="4899991"/>
                <a:ext cx="1367297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…→</m:t>
                      </m:r>
                    </m:oMath>
                  </m:oMathPara>
                </a14:m>
                <a:endParaRPr lang="en-US" sz="4400" b="0" dirty="0" smtClean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8965" y="4899991"/>
                <a:ext cx="1367297" cy="7694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9417309" y="4223294"/>
            <a:ext cx="182646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   if(b){</a:t>
            </a:r>
          </a:p>
          <a:p>
            <a:r>
              <a:rPr lang="en-US" dirty="0"/>
              <a:t> </a:t>
            </a:r>
            <a:r>
              <a:rPr lang="en-US" dirty="0" smtClean="0"/>
              <a:t>     C </a:t>
            </a:r>
          </a:p>
          <a:p>
            <a:r>
              <a:rPr lang="en-US" dirty="0" smtClean="0"/>
              <a:t>      if(b){</a:t>
            </a:r>
          </a:p>
          <a:p>
            <a:r>
              <a:rPr lang="en-US" dirty="0" smtClean="0"/>
              <a:t>          assert false;</a:t>
            </a:r>
          </a:p>
          <a:p>
            <a:r>
              <a:rPr lang="en-US" dirty="0"/>
              <a:t> </a:t>
            </a:r>
            <a:r>
              <a:rPr lang="en-US" dirty="0" smtClean="0"/>
              <a:t>     }</a:t>
            </a:r>
          </a:p>
          <a:p>
            <a:r>
              <a:rPr lang="en-US" dirty="0" smtClean="0"/>
              <a:t>   }</a:t>
            </a:r>
          </a:p>
          <a:p>
            <a:r>
              <a:rPr lang="en-US" dirty="0"/>
              <a:t>}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093779" y="1713187"/>
            <a:ext cx="4098125" cy="1754326"/>
            <a:chOff x="4093779" y="1713187"/>
            <a:chExt cx="4098125" cy="1754326"/>
          </a:xfrm>
        </p:grpSpPr>
        <p:sp>
          <p:nvSpPr>
            <p:cNvPr id="8" name="TextBox 7"/>
            <p:cNvSpPr txBox="1"/>
            <p:nvPr/>
          </p:nvSpPr>
          <p:spPr>
            <a:xfrm>
              <a:off x="4093779" y="2128685"/>
              <a:ext cx="102784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while(b){</a:t>
              </a:r>
            </a:p>
            <a:p>
              <a:r>
                <a:rPr lang="en-US" dirty="0" smtClean="0"/>
                <a:t>     C</a:t>
              </a:r>
              <a:endParaRPr lang="en-US" dirty="0"/>
            </a:p>
            <a:p>
              <a:r>
                <a:rPr lang="en-US" dirty="0" smtClean="0"/>
                <a:t>}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05361" y="1713187"/>
              <a:ext cx="1186543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if(b){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C </a:t>
              </a:r>
            </a:p>
            <a:p>
              <a:r>
                <a:rPr lang="en-US" dirty="0" smtClean="0"/>
                <a:t>   while(b){</a:t>
              </a:r>
            </a:p>
            <a:p>
              <a:r>
                <a:rPr lang="en-US" dirty="0" smtClean="0"/>
                <a:t>       C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}</a:t>
              </a:r>
            </a:p>
            <a:p>
              <a:r>
                <a:rPr lang="en-US" dirty="0"/>
                <a:t>}</a:t>
              </a:r>
              <a:endParaRPr lang="en-US" dirty="0" smtClean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5696245" y="2205630"/>
                  <a:ext cx="734496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≡</m:t>
                        </m:r>
                      </m:oMath>
                    </m:oMathPara>
                  </a14:m>
                  <a:endParaRPr lang="en-US" sz="4400" b="0" dirty="0" smtClean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96245" y="2205630"/>
                  <a:ext cx="734496" cy="769441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93726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Unrolling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9631" y="4840354"/>
            <a:ext cx="10278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while(b){</a:t>
            </a:r>
          </a:p>
          <a:p>
            <a:r>
              <a:rPr lang="en-US" dirty="0" smtClean="0"/>
              <a:t>     C</a:t>
            </a:r>
            <a:endParaRPr lang="en-US" dirty="0"/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15357" y="4424856"/>
            <a:ext cx="118654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if(b){</a:t>
            </a:r>
          </a:p>
          <a:p>
            <a:r>
              <a:rPr lang="en-US" dirty="0"/>
              <a:t> </a:t>
            </a:r>
            <a:r>
              <a:rPr lang="en-US" dirty="0" smtClean="0"/>
              <a:t>  C </a:t>
            </a:r>
          </a:p>
          <a:p>
            <a:r>
              <a:rPr lang="en-US" dirty="0" smtClean="0"/>
              <a:t>   while(b){</a:t>
            </a:r>
          </a:p>
          <a:p>
            <a:r>
              <a:rPr lang="en-US" dirty="0" smtClean="0"/>
              <a:t>       C</a:t>
            </a:r>
          </a:p>
          <a:p>
            <a:r>
              <a:rPr lang="en-US" dirty="0"/>
              <a:t> </a:t>
            </a:r>
            <a:r>
              <a:rPr lang="en-US" dirty="0" smtClean="0"/>
              <a:t>  }</a:t>
            </a:r>
          </a:p>
          <a:p>
            <a:r>
              <a:rPr lang="en-US" dirty="0"/>
              <a:t>}</a:t>
            </a:r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88520" y="4917299"/>
                <a:ext cx="785793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US" sz="4400" b="0" dirty="0" smtClean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8520" y="4917299"/>
                <a:ext cx="785793" cy="7694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969781" y="4356539"/>
            <a:ext cx="139814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if(b){</a:t>
            </a:r>
          </a:p>
          <a:p>
            <a:r>
              <a:rPr lang="en-US" dirty="0"/>
              <a:t> </a:t>
            </a:r>
            <a:r>
              <a:rPr lang="en-US" dirty="0" smtClean="0"/>
              <a:t>  C </a:t>
            </a:r>
          </a:p>
          <a:p>
            <a:r>
              <a:rPr lang="en-US" dirty="0" smtClean="0"/>
              <a:t>   if(b){</a:t>
            </a:r>
          </a:p>
          <a:p>
            <a:r>
              <a:rPr lang="en-US" dirty="0" smtClean="0"/>
              <a:t>       while(b){</a:t>
            </a:r>
          </a:p>
          <a:p>
            <a:r>
              <a:rPr lang="en-US" dirty="0"/>
              <a:t> </a:t>
            </a:r>
            <a:r>
              <a:rPr lang="en-US" dirty="0" smtClean="0"/>
              <a:t>         C</a:t>
            </a:r>
          </a:p>
          <a:p>
            <a:r>
              <a:rPr lang="en-US" dirty="0"/>
              <a:t> </a:t>
            </a:r>
            <a:r>
              <a:rPr lang="en-US" dirty="0" smtClean="0"/>
              <a:t>       }</a:t>
            </a:r>
          </a:p>
          <a:p>
            <a:r>
              <a:rPr lang="en-US" dirty="0"/>
              <a:t> </a:t>
            </a:r>
            <a:r>
              <a:rPr lang="en-US" dirty="0" smtClean="0"/>
              <a:t>  }</a:t>
            </a:r>
          </a:p>
          <a:p>
            <a:r>
              <a:rPr lang="en-US" dirty="0"/>
              <a:t>}</a:t>
            </a:r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842944" y="4854237"/>
                <a:ext cx="785793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US" sz="4400" b="0" dirty="0" smtClean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2944" y="4854237"/>
                <a:ext cx="785793" cy="7694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708965" y="4899991"/>
                <a:ext cx="1367297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…→</m:t>
                      </m:r>
                    </m:oMath>
                  </m:oMathPara>
                </a14:m>
                <a:endParaRPr lang="en-US" sz="4400" b="0" dirty="0" smtClean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8965" y="4899991"/>
                <a:ext cx="1367297" cy="7694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9417309" y="4223294"/>
            <a:ext cx="182646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   if(b){</a:t>
            </a:r>
          </a:p>
          <a:p>
            <a:r>
              <a:rPr lang="en-US" dirty="0"/>
              <a:t> </a:t>
            </a:r>
            <a:r>
              <a:rPr lang="en-US" dirty="0" smtClean="0"/>
              <a:t>     C </a:t>
            </a:r>
          </a:p>
          <a:p>
            <a:r>
              <a:rPr lang="en-US" dirty="0" smtClean="0"/>
              <a:t>      if(b){</a:t>
            </a:r>
          </a:p>
          <a:p>
            <a:r>
              <a:rPr lang="en-US" dirty="0" smtClean="0"/>
              <a:t>          assert false;</a:t>
            </a:r>
          </a:p>
          <a:p>
            <a:r>
              <a:rPr lang="en-US" dirty="0"/>
              <a:t> </a:t>
            </a:r>
            <a:r>
              <a:rPr lang="en-US" dirty="0" smtClean="0"/>
              <a:t>     }</a:t>
            </a:r>
          </a:p>
          <a:p>
            <a:r>
              <a:rPr lang="en-US" dirty="0" smtClean="0"/>
              <a:t>   }</a:t>
            </a:r>
          </a:p>
          <a:p>
            <a:r>
              <a:rPr lang="en-US" dirty="0"/>
              <a:t>}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093779" y="1713187"/>
            <a:ext cx="4098125" cy="1754326"/>
            <a:chOff x="4093779" y="1713187"/>
            <a:chExt cx="4098125" cy="1754326"/>
          </a:xfrm>
        </p:grpSpPr>
        <p:sp>
          <p:nvSpPr>
            <p:cNvPr id="8" name="TextBox 7"/>
            <p:cNvSpPr txBox="1"/>
            <p:nvPr/>
          </p:nvSpPr>
          <p:spPr>
            <a:xfrm>
              <a:off x="4093779" y="2128685"/>
              <a:ext cx="102784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while(b){</a:t>
              </a:r>
            </a:p>
            <a:p>
              <a:r>
                <a:rPr lang="en-US" dirty="0" smtClean="0"/>
                <a:t>     C</a:t>
              </a:r>
              <a:endParaRPr lang="en-US" dirty="0"/>
            </a:p>
            <a:p>
              <a:r>
                <a:rPr lang="en-US" dirty="0" smtClean="0"/>
                <a:t>}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05361" y="1713187"/>
              <a:ext cx="1186543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if(b){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C </a:t>
              </a:r>
            </a:p>
            <a:p>
              <a:r>
                <a:rPr lang="en-US" dirty="0" smtClean="0"/>
                <a:t>   while(b){</a:t>
              </a:r>
            </a:p>
            <a:p>
              <a:r>
                <a:rPr lang="en-US" dirty="0" smtClean="0"/>
                <a:t>       C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}</a:t>
              </a:r>
            </a:p>
            <a:p>
              <a:r>
                <a:rPr lang="en-US" dirty="0"/>
                <a:t>}</a:t>
              </a:r>
              <a:endParaRPr lang="en-US" dirty="0" smtClean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5696245" y="2205630"/>
                  <a:ext cx="734496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≡</m:t>
                        </m:r>
                      </m:oMath>
                    </m:oMathPara>
                  </a14:m>
                  <a:endParaRPr lang="en-US" sz="4400" b="0" dirty="0" smtClean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96245" y="2205630"/>
                  <a:ext cx="734496" cy="769441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TextBox 2"/>
          <p:cNvSpPr txBox="1"/>
          <p:nvPr/>
        </p:nvSpPr>
        <p:spPr>
          <a:xfrm>
            <a:off x="9979573" y="3098181"/>
            <a:ext cx="1857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Why not assume?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3" idx="2"/>
          </p:cNvCxnSpPr>
          <p:nvPr/>
        </p:nvCxnSpPr>
        <p:spPr>
          <a:xfrm>
            <a:off x="10908129" y="3467513"/>
            <a:ext cx="12119" cy="149862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0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vs.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 of unrolling approach</a:t>
            </a:r>
          </a:p>
          <a:p>
            <a:pPr lvl="1"/>
            <a:r>
              <a:rPr lang="en-US" dirty="0" smtClean="0"/>
              <a:t>Can find solutions even for cases where the invariants are too complex to synthesize</a:t>
            </a:r>
          </a:p>
          <a:p>
            <a:pPr lvl="1"/>
            <a:r>
              <a:rPr lang="en-US" dirty="0" smtClean="0"/>
              <a:t>Eliminate risk of non-terminating solution without the need for termination proof</a:t>
            </a:r>
          </a:p>
          <a:p>
            <a:pPr lvl="1"/>
            <a:endParaRPr lang="en-US" dirty="0"/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Formulas can grow really big</a:t>
            </a:r>
          </a:p>
          <a:p>
            <a:pPr lvl="1"/>
            <a:r>
              <a:rPr lang="en-US" dirty="0" smtClean="0"/>
              <a:t>A lot of “magic numbers” needed to coordinate input bounds, with unrolling bounds of many different loops.</a:t>
            </a:r>
          </a:p>
          <a:p>
            <a:pPr lvl="1"/>
            <a:r>
              <a:rPr lang="en-US" dirty="0" smtClean="0"/>
              <a:t>Solution may be incorrect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12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CEGIS Failure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19352" y="2569779"/>
            <a:ext cx="1600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Comp0(in, out)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19352" y="3048000"/>
            <a:ext cx="1600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Comp1(in, out)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19352" y="3526221"/>
            <a:ext cx="1600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Comp2(in, out)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3833" y="4524704"/>
            <a:ext cx="3816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want to synthesize an arbitrary</a:t>
            </a:r>
          </a:p>
          <a:p>
            <a:r>
              <a:rPr lang="en-US" dirty="0" smtClean="0"/>
              <a:t>permutation of the three components.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80689" y="2217683"/>
            <a:ext cx="375192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generator void(State in, ref State out){</a:t>
            </a:r>
          </a:p>
          <a:p>
            <a:r>
              <a:rPr lang="en-US" dirty="0" smtClean="0"/>
              <a:t>      State </a:t>
            </a:r>
            <a:r>
              <a:rPr lang="en-US" dirty="0" err="1" smtClean="0"/>
              <a:t>locIn</a:t>
            </a:r>
            <a:r>
              <a:rPr lang="en-US" dirty="0" smtClean="0"/>
              <a:t> = in;</a:t>
            </a:r>
          </a:p>
          <a:p>
            <a:r>
              <a:rPr lang="en-US" dirty="0"/>
              <a:t> </a:t>
            </a:r>
            <a:r>
              <a:rPr lang="en-US" dirty="0" smtClean="0"/>
              <a:t>     State </a:t>
            </a:r>
            <a:r>
              <a:rPr lang="en-US" dirty="0" err="1" smtClean="0"/>
              <a:t>locOut</a:t>
            </a:r>
            <a:r>
              <a:rPr lang="en-US" dirty="0" smtClean="0"/>
              <a:t>;</a:t>
            </a:r>
          </a:p>
          <a:p>
            <a:r>
              <a:rPr lang="en-US" dirty="0"/>
              <a:t> </a:t>
            </a:r>
            <a:r>
              <a:rPr lang="en-US" dirty="0" smtClean="0"/>
              <a:t>     repeat(3){</a:t>
            </a:r>
          </a:p>
          <a:p>
            <a:r>
              <a:rPr lang="en-US" dirty="0" smtClean="0"/>
              <a:t>           {| Comp0(</a:t>
            </a:r>
            <a:r>
              <a:rPr lang="en-US" dirty="0" err="1" smtClean="0"/>
              <a:t>locIn</a:t>
            </a:r>
            <a:r>
              <a:rPr lang="en-US" dirty="0" smtClean="0"/>
              <a:t>, </a:t>
            </a:r>
            <a:r>
              <a:rPr lang="en-US" dirty="0" err="1" smtClean="0"/>
              <a:t>locOut</a:t>
            </a:r>
            <a:r>
              <a:rPr lang="en-US" dirty="0" smtClean="0"/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            |  Comp1(</a:t>
            </a:r>
            <a:r>
              <a:rPr lang="en-US" dirty="0" err="1" smtClean="0"/>
              <a:t>locIn</a:t>
            </a:r>
            <a:r>
              <a:rPr lang="en-US" dirty="0"/>
              <a:t>, </a:t>
            </a:r>
            <a:r>
              <a:rPr lang="en-US" dirty="0" err="1"/>
              <a:t>locOut</a:t>
            </a:r>
            <a:r>
              <a:rPr lang="en-US" dirty="0"/>
              <a:t>)</a:t>
            </a:r>
          </a:p>
          <a:p>
            <a:r>
              <a:rPr lang="en-US" dirty="0" smtClean="0"/>
              <a:t>             |  Comp2(</a:t>
            </a:r>
            <a:r>
              <a:rPr lang="en-US" dirty="0" err="1" smtClean="0"/>
              <a:t>locIn</a:t>
            </a:r>
            <a:r>
              <a:rPr lang="en-US" dirty="0"/>
              <a:t>, </a:t>
            </a:r>
            <a:r>
              <a:rPr lang="en-US" dirty="0" err="1"/>
              <a:t>locOut</a:t>
            </a:r>
            <a:r>
              <a:rPr lang="en-US" dirty="0" smtClean="0"/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            |}</a:t>
            </a:r>
          </a:p>
          <a:p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err="1" smtClean="0"/>
              <a:t>locIn</a:t>
            </a:r>
            <a:r>
              <a:rPr lang="en-US" dirty="0" smtClean="0"/>
              <a:t> = </a:t>
            </a:r>
            <a:r>
              <a:rPr lang="en-US" dirty="0" err="1" smtClean="0"/>
              <a:t>locOut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/>
              <a:t> </a:t>
            </a:r>
            <a:r>
              <a:rPr lang="en-US" dirty="0" smtClean="0"/>
              <a:t>     out = </a:t>
            </a:r>
            <a:r>
              <a:rPr lang="en-US" dirty="0" err="1" smtClean="0"/>
              <a:t>locOut</a:t>
            </a:r>
            <a:r>
              <a:rPr lang="en-US" dirty="0" smtClean="0"/>
              <a:t>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80689" y="5850603"/>
            <a:ext cx="5323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Simple sketch but fails to enforce that each component is used exactly once.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19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CEGIS Failure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19352" y="2569779"/>
            <a:ext cx="1600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Comp0(in, out)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19352" y="3048000"/>
            <a:ext cx="1600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Comp1(in, out)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19352" y="3526221"/>
            <a:ext cx="1600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Comp2(in, out)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3833" y="4524704"/>
            <a:ext cx="3816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want to synthesize an arbitrary</a:t>
            </a:r>
          </a:p>
          <a:p>
            <a:r>
              <a:rPr lang="en-US" dirty="0" smtClean="0"/>
              <a:t>permutation of the three components.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32331" y="1266497"/>
            <a:ext cx="3962944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generator void(State in, ref State out){</a:t>
            </a:r>
          </a:p>
          <a:p>
            <a:r>
              <a:rPr lang="en-US" dirty="0" smtClean="0"/>
              <a:t>      State </a:t>
            </a:r>
            <a:r>
              <a:rPr lang="en-US" dirty="0" err="1" smtClean="0"/>
              <a:t>locIn</a:t>
            </a:r>
            <a:r>
              <a:rPr lang="en-US" dirty="0" smtClean="0"/>
              <a:t> = in;</a:t>
            </a:r>
          </a:p>
          <a:p>
            <a:r>
              <a:rPr lang="en-US" dirty="0"/>
              <a:t> </a:t>
            </a:r>
            <a:r>
              <a:rPr lang="en-US" dirty="0" smtClean="0"/>
              <a:t>     State </a:t>
            </a:r>
            <a:r>
              <a:rPr lang="en-US" dirty="0" err="1" smtClean="0"/>
              <a:t>locOut</a:t>
            </a:r>
            <a:r>
              <a:rPr lang="en-US" dirty="0" smtClean="0"/>
              <a:t>;</a:t>
            </a:r>
          </a:p>
          <a:p>
            <a:r>
              <a:rPr lang="en-US" dirty="0"/>
              <a:t> </a:t>
            </a:r>
            <a:r>
              <a:rPr lang="en-US" dirty="0" smtClean="0"/>
              <a:t>     bit[3] used;</a:t>
            </a:r>
          </a:p>
          <a:p>
            <a:r>
              <a:rPr lang="en-US" dirty="0"/>
              <a:t> </a:t>
            </a:r>
            <a:r>
              <a:rPr lang="en-US" dirty="0" smtClean="0"/>
              <a:t>     repeat(3){</a:t>
            </a:r>
          </a:p>
          <a:p>
            <a:r>
              <a:rPr lang="en-US" dirty="0"/>
              <a:t> </a:t>
            </a:r>
            <a:r>
              <a:rPr lang="en-US" dirty="0" smtClean="0"/>
              <a:t>          if(??){ assert !used[0];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Comp0(</a:t>
            </a:r>
            <a:r>
              <a:rPr lang="en-US" dirty="0" err="1" smtClean="0"/>
              <a:t>locIn</a:t>
            </a:r>
            <a:r>
              <a:rPr lang="en-US" dirty="0" smtClean="0"/>
              <a:t>, </a:t>
            </a:r>
            <a:r>
              <a:rPr lang="en-US" dirty="0" err="1" smtClean="0"/>
              <a:t>locOut</a:t>
            </a:r>
            <a:r>
              <a:rPr lang="en-US" dirty="0" smtClean="0"/>
              <a:t>);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used[0] = 1;</a:t>
            </a:r>
          </a:p>
          <a:p>
            <a:r>
              <a:rPr lang="en-US" dirty="0" smtClean="0"/>
              <a:t>           } else</a:t>
            </a:r>
          </a:p>
          <a:p>
            <a:r>
              <a:rPr lang="en-US" dirty="0" smtClean="0"/>
              <a:t>           if(??){ assert !used[1];</a:t>
            </a:r>
            <a:endParaRPr lang="en-US" dirty="0"/>
          </a:p>
          <a:p>
            <a:r>
              <a:rPr lang="en-US" dirty="0"/>
              <a:t>                   </a:t>
            </a:r>
            <a:r>
              <a:rPr lang="en-US" dirty="0" smtClean="0"/>
              <a:t>Comp1(</a:t>
            </a:r>
            <a:r>
              <a:rPr lang="en-US" dirty="0" err="1" smtClean="0"/>
              <a:t>locIn</a:t>
            </a:r>
            <a:r>
              <a:rPr lang="en-US" dirty="0"/>
              <a:t>, </a:t>
            </a:r>
            <a:r>
              <a:rPr lang="en-US" dirty="0" err="1"/>
              <a:t>locOut</a:t>
            </a:r>
            <a:r>
              <a:rPr lang="en-US" dirty="0"/>
              <a:t>);</a:t>
            </a:r>
          </a:p>
          <a:p>
            <a:r>
              <a:rPr lang="en-US" dirty="0"/>
              <a:t>                   </a:t>
            </a:r>
            <a:r>
              <a:rPr lang="en-US" dirty="0" smtClean="0"/>
              <a:t>used[1] </a:t>
            </a:r>
            <a:r>
              <a:rPr lang="en-US" dirty="0"/>
              <a:t>= 1;</a:t>
            </a:r>
          </a:p>
          <a:p>
            <a:r>
              <a:rPr lang="en-US" dirty="0"/>
              <a:t>           </a:t>
            </a:r>
            <a:r>
              <a:rPr lang="en-US" dirty="0" smtClean="0"/>
              <a:t>} else</a:t>
            </a:r>
            <a:endParaRPr lang="en-US" dirty="0"/>
          </a:p>
          <a:p>
            <a:r>
              <a:rPr lang="en-US" dirty="0" smtClean="0"/>
              <a:t>           if(??){ assert !used[2];</a:t>
            </a:r>
            <a:endParaRPr lang="en-US" dirty="0"/>
          </a:p>
          <a:p>
            <a:r>
              <a:rPr lang="en-US" dirty="0"/>
              <a:t>                   </a:t>
            </a:r>
            <a:r>
              <a:rPr lang="en-US" dirty="0" smtClean="0"/>
              <a:t>Comp2(</a:t>
            </a:r>
            <a:r>
              <a:rPr lang="en-US" dirty="0" err="1" smtClean="0"/>
              <a:t>locIn</a:t>
            </a:r>
            <a:r>
              <a:rPr lang="en-US" dirty="0"/>
              <a:t>, </a:t>
            </a:r>
            <a:r>
              <a:rPr lang="en-US" dirty="0" err="1"/>
              <a:t>locOut</a:t>
            </a:r>
            <a:r>
              <a:rPr lang="en-US" dirty="0"/>
              <a:t>);</a:t>
            </a:r>
          </a:p>
          <a:p>
            <a:r>
              <a:rPr lang="en-US" dirty="0"/>
              <a:t>                   </a:t>
            </a:r>
            <a:r>
              <a:rPr lang="en-US" dirty="0" smtClean="0"/>
              <a:t>used[2] </a:t>
            </a:r>
            <a:r>
              <a:rPr lang="en-US" dirty="0"/>
              <a:t>= 1;</a:t>
            </a:r>
          </a:p>
          <a:p>
            <a:r>
              <a:rPr lang="en-US" dirty="0"/>
              <a:t>           </a:t>
            </a:r>
            <a:r>
              <a:rPr lang="en-US" dirty="0" smtClean="0"/>
              <a:t>}</a:t>
            </a:r>
          </a:p>
          <a:p>
            <a:r>
              <a:rPr lang="en-US" dirty="0" smtClean="0"/>
              <a:t>       }</a:t>
            </a:r>
          </a:p>
          <a:p>
            <a:r>
              <a:rPr lang="en-US" dirty="0"/>
              <a:t> </a:t>
            </a:r>
            <a:r>
              <a:rPr lang="en-US" dirty="0" smtClean="0"/>
              <a:t>     out = </a:t>
            </a:r>
            <a:r>
              <a:rPr lang="en-US" dirty="0" err="1" smtClean="0"/>
              <a:t>locOut</a:t>
            </a:r>
            <a:r>
              <a:rPr lang="en-US" dirty="0" smtClean="0"/>
              <a:t>;   assert used == {1,1,1};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0923" y="5551058"/>
            <a:ext cx="53234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Sketch enforces the constraint of using each component once, but is more complex and still has the problem that the resulting formula ends up with 3 copies of each component.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74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CEGIS Failure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19352" y="2569779"/>
            <a:ext cx="1600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Comp0(in, out)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19352" y="3048000"/>
            <a:ext cx="1600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Comp1(in, out)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19352" y="3526221"/>
            <a:ext cx="1600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Comp2(in, out)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3833" y="4524704"/>
            <a:ext cx="3816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want to synthesize an arbitrary</a:t>
            </a:r>
          </a:p>
          <a:p>
            <a:r>
              <a:rPr lang="en-US" dirty="0" smtClean="0"/>
              <a:t>permutation of the three components.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42841" y="1225689"/>
            <a:ext cx="4656468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generator void(State in, ref State out){</a:t>
            </a:r>
          </a:p>
          <a:p>
            <a:r>
              <a:rPr lang="en-US" dirty="0"/>
              <a:t> </a:t>
            </a:r>
            <a:r>
              <a:rPr lang="en-US" dirty="0" smtClean="0"/>
              <a:t>    State[3] tin = </a:t>
            </a:r>
            <a:r>
              <a:rPr lang="en-US" dirty="0" err="1" smtClean="0"/>
              <a:t>NonDeterministic</a:t>
            </a:r>
            <a:r>
              <a:rPr lang="en-US" dirty="0" smtClean="0"/>
              <a:t>();</a:t>
            </a:r>
          </a:p>
          <a:p>
            <a:endParaRPr lang="en-US" dirty="0" smtClean="0"/>
          </a:p>
          <a:p>
            <a:r>
              <a:rPr lang="en-US" dirty="0" smtClean="0"/>
              <a:t> 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fst</a:t>
            </a:r>
            <a:r>
              <a:rPr lang="en-US" dirty="0" smtClean="0"/>
              <a:t> = ??; // Component in the first pos.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snd</a:t>
            </a:r>
            <a:r>
              <a:rPr lang="en-US" dirty="0" smtClean="0"/>
              <a:t> = ??; //Component in the second pos.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thrd</a:t>
            </a:r>
            <a:r>
              <a:rPr lang="en-US" dirty="0" smtClean="0"/>
              <a:t> = ??; //Component in the third pos.</a:t>
            </a:r>
          </a:p>
          <a:p>
            <a:r>
              <a:rPr lang="en-US" dirty="0" smtClean="0"/>
              <a:t>     assert </a:t>
            </a:r>
            <a:r>
              <a:rPr lang="en-US" dirty="0" err="1" smtClean="0"/>
              <a:t>fst</a:t>
            </a:r>
            <a:r>
              <a:rPr lang="en-US" dirty="0" smtClean="0"/>
              <a:t> &lt; 3;</a:t>
            </a:r>
          </a:p>
          <a:p>
            <a:r>
              <a:rPr lang="en-US" dirty="0"/>
              <a:t> </a:t>
            </a:r>
            <a:r>
              <a:rPr lang="en-US" dirty="0" smtClean="0"/>
              <a:t>    assert </a:t>
            </a:r>
            <a:r>
              <a:rPr lang="en-US" dirty="0" err="1" smtClean="0"/>
              <a:t>snd</a:t>
            </a:r>
            <a:r>
              <a:rPr lang="en-US" dirty="0" smtClean="0"/>
              <a:t> &lt; 3 &amp;&amp; </a:t>
            </a:r>
            <a:r>
              <a:rPr lang="en-US" dirty="0" err="1" smtClean="0"/>
              <a:t>snd</a:t>
            </a:r>
            <a:r>
              <a:rPr lang="en-US" dirty="0" smtClean="0"/>
              <a:t> != </a:t>
            </a:r>
            <a:r>
              <a:rPr lang="en-US" dirty="0" err="1" smtClean="0"/>
              <a:t>fst</a:t>
            </a:r>
            <a:r>
              <a:rPr lang="en-US" dirty="0" smtClean="0"/>
              <a:t>;</a:t>
            </a:r>
          </a:p>
          <a:p>
            <a:r>
              <a:rPr lang="en-US" dirty="0"/>
              <a:t> </a:t>
            </a:r>
            <a:r>
              <a:rPr lang="en-US" dirty="0" smtClean="0"/>
              <a:t>    assert </a:t>
            </a:r>
            <a:r>
              <a:rPr lang="en-US" dirty="0" err="1" smtClean="0"/>
              <a:t>thrd</a:t>
            </a:r>
            <a:r>
              <a:rPr lang="en-US" dirty="0" smtClean="0"/>
              <a:t> &lt; 3 &amp;&amp; </a:t>
            </a:r>
            <a:r>
              <a:rPr lang="en-US" dirty="0" err="1" smtClean="0"/>
              <a:t>thrd</a:t>
            </a:r>
            <a:r>
              <a:rPr lang="en-US" dirty="0" smtClean="0"/>
              <a:t> != </a:t>
            </a:r>
            <a:r>
              <a:rPr lang="en-US" dirty="0" err="1" smtClean="0"/>
              <a:t>snd</a:t>
            </a:r>
            <a:r>
              <a:rPr lang="en-US" dirty="0" smtClean="0"/>
              <a:t> &amp;&amp; </a:t>
            </a:r>
            <a:r>
              <a:rPr lang="en-US" dirty="0" err="1" smtClean="0"/>
              <a:t>thrd</a:t>
            </a:r>
            <a:r>
              <a:rPr lang="en-US" dirty="0" smtClean="0"/>
              <a:t> != </a:t>
            </a:r>
            <a:r>
              <a:rPr lang="en-US" dirty="0" err="1" smtClean="0"/>
              <a:t>fst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     </a:t>
            </a:r>
          </a:p>
          <a:p>
            <a:r>
              <a:rPr lang="en-US" dirty="0"/>
              <a:t> </a:t>
            </a:r>
            <a:r>
              <a:rPr lang="en-US" dirty="0" smtClean="0"/>
              <a:t>     Comp1(tin[0], tout[0]);</a:t>
            </a:r>
          </a:p>
          <a:p>
            <a:r>
              <a:rPr lang="en-US" dirty="0"/>
              <a:t> </a:t>
            </a:r>
            <a:r>
              <a:rPr lang="en-US" dirty="0" smtClean="0"/>
              <a:t>     Comp2(tin[1], tout[1]);</a:t>
            </a:r>
          </a:p>
          <a:p>
            <a:r>
              <a:rPr lang="en-US" dirty="0"/>
              <a:t> </a:t>
            </a:r>
            <a:r>
              <a:rPr lang="en-US" dirty="0" smtClean="0"/>
              <a:t>     Comp3(tin[2], tout[2]);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  assume tin[</a:t>
            </a:r>
            <a:r>
              <a:rPr lang="en-US" dirty="0" err="1"/>
              <a:t>fst</a:t>
            </a:r>
            <a:r>
              <a:rPr lang="en-US" dirty="0"/>
              <a:t>] == in;</a:t>
            </a:r>
          </a:p>
          <a:p>
            <a:r>
              <a:rPr lang="en-US" dirty="0"/>
              <a:t>     assume tin[</a:t>
            </a:r>
            <a:r>
              <a:rPr lang="en-US" dirty="0" err="1"/>
              <a:t>snd</a:t>
            </a:r>
            <a:r>
              <a:rPr lang="en-US" dirty="0"/>
              <a:t>] == tout[</a:t>
            </a:r>
            <a:r>
              <a:rPr lang="en-US" dirty="0" err="1"/>
              <a:t>fst</a:t>
            </a:r>
            <a:r>
              <a:rPr lang="en-US" dirty="0"/>
              <a:t>];</a:t>
            </a:r>
          </a:p>
          <a:p>
            <a:r>
              <a:rPr lang="en-US" dirty="0"/>
              <a:t>     assume tin[</a:t>
            </a:r>
            <a:r>
              <a:rPr lang="en-US" dirty="0" err="1"/>
              <a:t>thrd</a:t>
            </a:r>
            <a:r>
              <a:rPr lang="en-US" dirty="0"/>
              <a:t>] == tout[</a:t>
            </a:r>
            <a:r>
              <a:rPr lang="en-US" dirty="0" err="1"/>
              <a:t>snd</a:t>
            </a:r>
            <a:r>
              <a:rPr lang="en-US" dirty="0"/>
              <a:t>];</a:t>
            </a:r>
          </a:p>
          <a:p>
            <a:endParaRPr lang="en-US" dirty="0"/>
          </a:p>
          <a:p>
            <a:r>
              <a:rPr lang="en-US" dirty="0" smtClean="0"/>
              <a:t>     out = tout[</a:t>
            </a:r>
            <a:r>
              <a:rPr lang="en-US" dirty="0" err="1" smtClean="0"/>
              <a:t>thrd</a:t>
            </a:r>
            <a:r>
              <a:rPr lang="en-US" dirty="0" smtClean="0"/>
              <a:t>];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0923" y="5551058"/>
            <a:ext cx="53234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tin is an additional input that we get from calling an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uninterpreted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function. This version of the problem only requires one copy of each component, but causes CEGIS to work very inefficiently.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97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CEGIS Failure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41834" y="2942896"/>
            <a:ext cx="100899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07571" y="2942896"/>
            <a:ext cx="100899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67903" y="2942896"/>
            <a:ext cx="100899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054364" y="2732689"/>
            <a:ext cx="183931" cy="2102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Down Arrow 7"/>
          <p:cNvSpPr/>
          <p:nvPr/>
        </p:nvSpPr>
        <p:spPr>
          <a:xfrm>
            <a:off x="5820101" y="2732689"/>
            <a:ext cx="183931" cy="2102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Down Arrow 8"/>
          <p:cNvSpPr/>
          <p:nvPr/>
        </p:nvSpPr>
        <p:spPr>
          <a:xfrm>
            <a:off x="7680433" y="2732689"/>
            <a:ext cx="183931" cy="2102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Down Arrow 9"/>
          <p:cNvSpPr/>
          <p:nvPr/>
        </p:nvSpPr>
        <p:spPr>
          <a:xfrm>
            <a:off x="7680432" y="3857296"/>
            <a:ext cx="183931" cy="2102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5820101" y="3857296"/>
            <a:ext cx="183931" cy="2102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4054364" y="3857296"/>
            <a:ext cx="183931" cy="2102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730802" y="2116364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tin[0]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449244" y="2116364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tin[1]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356870" y="2116364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tin[2]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096190" y="2084833"/>
                <a:ext cx="4924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∀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190" y="2084833"/>
                <a:ext cx="492443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3681386" y="4075025"/>
            <a:ext cx="1055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tout[0]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399828" y="4075025"/>
            <a:ext cx="1055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tout[1]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307454" y="4075025"/>
            <a:ext cx="1055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tout[2]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150960" y="4536690"/>
            <a:ext cx="338817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if(in==tin[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</a:rPr>
              <a:t>fst</a:t>
            </a:r>
            <a:r>
              <a:rPr lang="en-US" sz="2400" dirty="0" smtClean="0"/>
              <a:t>] &amp;&amp; </a:t>
            </a:r>
            <a:br>
              <a:rPr lang="en-US" sz="2400" dirty="0" smtClean="0"/>
            </a:br>
            <a:r>
              <a:rPr lang="en-US" sz="2400" dirty="0" smtClean="0"/>
              <a:t>   tin[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</a:rPr>
              <a:t>snd</a:t>
            </a:r>
            <a:r>
              <a:rPr lang="en-US" sz="2400" dirty="0" smtClean="0"/>
              <a:t>] == tout[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</a:rPr>
              <a:t>fst</a:t>
            </a:r>
            <a:r>
              <a:rPr lang="en-US" sz="2400" dirty="0" smtClean="0"/>
              <a:t>] &amp;&amp; </a:t>
            </a:r>
            <a:br>
              <a:rPr lang="en-US" sz="2400" dirty="0" smtClean="0"/>
            </a:br>
            <a:r>
              <a:rPr lang="en-US" sz="2400" dirty="0" smtClean="0"/>
              <a:t>   tin[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</a:rPr>
              <a:t>thrd</a:t>
            </a:r>
            <a:r>
              <a:rPr lang="en-US" sz="2400" dirty="0" smtClean="0"/>
              <a:t>] ==tout[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</a:rPr>
              <a:t>snd</a:t>
            </a:r>
            <a:r>
              <a:rPr lang="en-US" sz="2400" dirty="0" smtClean="0"/>
              <a:t>]){</a:t>
            </a:r>
            <a:endParaRPr lang="en-US" sz="2400" dirty="0"/>
          </a:p>
          <a:p>
            <a:r>
              <a:rPr lang="en-US" sz="2400" dirty="0" smtClean="0"/>
              <a:t>      assert P(tout[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</a:rPr>
              <a:t>thrd</a:t>
            </a:r>
            <a:r>
              <a:rPr lang="en-US" sz="2400" dirty="0" smtClean="0"/>
              <a:t>]);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021482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CEGIS Failure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41834" y="2942896"/>
            <a:ext cx="100899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07571" y="2942896"/>
            <a:ext cx="100899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67903" y="2942896"/>
            <a:ext cx="100899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054364" y="2732689"/>
            <a:ext cx="183931" cy="2102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Down Arrow 7"/>
          <p:cNvSpPr/>
          <p:nvPr/>
        </p:nvSpPr>
        <p:spPr>
          <a:xfrm>
            <a:off x="5820101" y="2732689"/>
            <a:ext cx="183931" cy="2102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Down Arrow 8"/>
          <p:cNvSpPr/>
          <p:nvPr/>
        </p:nvSpPr>
        <p:spPr>
          <a:xfrm>
            <a:off x="7680433" y="2732689"/>
            <a:ext cx="183931" cy="2102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Down Arrow 9"/>
          <p:cNvSpPr/>
          <p:nvPr/>
        </p:nvSpPr>
        <p:spPr>
          <a:xfrm>
            <a:off x="7680432" y="3857296"/>
            <a:ext cx="183931" cy="2102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5820101" y="3857296"/>
            <a:ext cx="183931" cy="2102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4054364" y="3857296"/>
            <a:ext cx="183931" cy="2102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730802" y="2116364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tin[0]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449244" y="2116364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tin[1]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356870" y="2116364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tin[2]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096190" y="2084833"/>
                <a:ext cx="4924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∀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190" y="2084833"/>
                <a:ext cx="492443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3681386" y="4075025"/>
            <a:ext cx="1055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tout[0]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399828" y="4075025"/>
            <a:ext cx="1055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tout[1]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307454" y="4075025"/>
            <a:ext cx="1055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tout[2]</a:t>
            </a:r>
            <a:endParaRPr lang="en-US" sz="2400" dirty="0"/>
          </a:p>
        </p:txBody>
      </p:sp>
      <p:cxnSp>
        <p:nvCxnSpPr>
          <p:cNvPr id="21" name="Straight Connector 20"/>
          <p:cNvCxnSpPr>
            <a:stCxn id="18" idx="0"/>
            <a:endCxn id="7" idx="0"/>
          </p:cNvCxnSpPr>
          <p:nvPr/>
        </p:nvCxnSpPr>
        <p:spPr>
          <a:xfrm flipH="1" flipV="1">
            <a:off x="4146330" y="2732689"/>
            <a:ext cx="1781143" cy="1342336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2" idx="2"/>
            <a:endCxn id="9" idx="0"/>
          </p:cNvCxnSpPr>
          <p:nvPr/>
        </p:nvCxnSpPr>
        <p:spPr>
          <a:xfrm flipV="1">
            <a:off x="4146330" y="2732689"/>
            <a:ext cx="3626069" cy="1334814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313583" y="4067503"/>
            <a:ext cx="1366849" cy="105629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722520" y="5072390"/>
            <a:ext cx="1087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P(out)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150960" y="4536690"/>
            <a:ext cx="294523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if(in==tin[1] &amp;&amp; </a:t>
            </a:r>
            <a:br>
              <a:rPr lang="en-US" sz="2400" dirty="0" smtClean="0"/>
            </a:br>
            <a:r>
              <a:rPr lang="en-US" sz="2400" dirty="0" smtClean="0"/>
              <a:t>   tin[0] == tout[1] &amp;&amp; </a:t>
            </a:r>
            <a:br>
              <a:rPr lang="en-US" sz="2400" dirty="0" smtClean="0"/>
            </a:br>
            <a:r>
              <a:rPr lang="en-US" sz="2400" dirty="0" smtClean="0"/>
              <a:t>   tin[2] ==tout[0]){</a:t>
            </a:r>
            <a:endParaRPr lang="en-US" sz="2400" dirty="0"/>
          </a:p>
          <a:p>
            <a:r>
              <a:rPr lang="en-US" sz="2400" dirty="0" smtClean="0"/>
              <a:t>      assert P(tout[2]);</a:t>
            </a:r>
          </a:p>
          <a:p>
            <a:r>
              <a:rPr lang="en-US" sz="2400" dirty="0"/>
              <a:t>}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5912066" y="1613338"/>
            <a:ext cx="1" cy="1119351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700808" y="1197886"/>
            <a:ext cx="453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4097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want to partition N elements over P </a:t>
            </a:r>
            <a:r>
              <a:rPr lang="en-US" dirty="0" err="1" smtClean="0"/>
              <a:t>procs</a:t>
            </a:r>
            <a:endParaRPr lang="en-US" dirty="0" smtClean="0"/>
          </a:p>
          <a:p>
            <a:pPr lvl="1"/>
            <a:r>
              <a:rPr lang="en-US" dirty="0" smtClean="0"/>
              <a:t>How many elements should a processor get?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Obvious answer is N/P</a:t>
            </a:r>
          </a:p>
          <a:p>
            <a:endParaRPr lang="en-US" dirty="0"/>
          </a:p>
          <a:p>
            <a:r>
              <a:rPr lang="en-US" dirty="0" smtClean="0"/>
              <a:t>Obvious answer is wrong!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3143953" y="3239578"/>
            <a:ext cx="5466124" cy="325375"/>
            <a:chOff x="1703318" y="2986934"/>
            <a:chExt cx="4066941" cy="172976"/>
          </a:xfrm>
        </p:grpSpPr>
        <p:sp>
          <p:nvSpPr>
            <p:cNvPr id="5" name="Rectangle 4"/>
            <p:cNvSpPr/>
            <p:nvPr/>
          </p:nvSpPr>
          <p:spPr bwMode="auto">
            <a:xfrm>
              <a:off x="1703318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930291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157264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384237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611210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838183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065156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3292129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519102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746075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973048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200021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4426994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4653967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4880940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5107913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5334886" y="2986934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5561861" y="2986934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059134" y="3070730"/>
            <a:ext cx="2720578" cy="663070"/>
            <a:chOff x="2372720" y="2743200"/>
            <a:chExt cx="2083997" cy="663070"/>
          </a:xfrm>
        </p:grpSpPr>
        <p:cxnSp>
          <p:nvCxnSpPr>
            <p:cNvPr id="23" name="Straight Connector 22"/>
            <p:cNvCxnSpPr/>
            <p:nvPr/>
          </p:nvCxnSpPr>
          <p:spPr bwMode="auto">
            <a:xfrm>
              <a:off x="2372720" y="2756303"/>
              <a:ext cx="15789" cy="636863"/>
            </a:xfrm>
            <a:prstGeom prst="line">
              <a:avLst/>
            </a:prstGeom>
            <a:ln w="762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auto">
            <a:xfrm>
              <a:off x="3051596" y="2769407"/>
              <a:ext cx="15789" cy="636863"/>
            </a:xfrm>
            <a:prstGeom prst="line">
              <a:avLst/>
            </a:prstGeom>
            <a:ln w="762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auto">
            <a:xfrm>
              <a:off x="3762052" y="2743200"/>
              <a:ext cx="15789" cy="636863"/>
            </a:xfrm>
            <a:prstGeom prst="line">
              <a:avLst/>
            </a:prstGeom>
            <a:ln w="762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 bwMode="auto">
            <a:xfrm>
              <a:off x="4440928" y="2756303"/>
              <a:ext cx="15789" cy="636863"/>
            </a:xfrm>
            <a:prstGeom prst="line">
              <a:avLst/>
            </a:prstGeom>
            <a:ln w="762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9144001" y="2925212"/>
            <a:ext cx="10454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j-lt"/>
              </a:rPr>
              <a:t>N = 18</a:t>
            </a:r>
          </a:p>
          <a:p>
            <a:r>
              <a:rPr lang="en-US" sz="2800" dirty="0">
                <a:latin typeface="+mj-lt"/>
              </a:rPr>
              <a:t>P = 5 </a:t>
            </a:r>
          </a:p>
        </p:txBody>
      </p:sp>
    </p:spTree>
    <p:extLst>
      <p:ext uri="{BB962C8B-B14F-4D97-AF65-F5344CB8AC3E}">
        <p14:creationId xmlns:p14="http://schemas.microsoft.com/office/powerpoint/2010/main" val="394759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CEGIS Failure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41834" y="2942896"/>
            <a:ext cx="100899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 = in+10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407571" y="2942896"/>
            <a:ext cx="100899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out=</a:t>
            </a:r>
            <a:br>
              <a:rPr lang="en-US" dirty="0" smtClean="0"/>
            </a:br>
            <a:r>
              <a:rPr lang="en-US" dirty="0" smtClean="0"/>
              <a:t>in*2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67903" y="2942896"/>
            <a:ext cx="100899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out=</a:t>
            </a:r>
            <a:br>
              <a:rPr lang="en-US" dirty="0" smtClean="0"/>
            </a:br>
            <a:r>
              <a:rPr lang="en-US" dirty="0" smtClean="0"/>
              <a:t>in+1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4054364" y="2732689"/>
            <a:ext cx="183931" cy="2102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Down Arrow 7"/>
          <p:cNvSpPr/>
          <p:nvPr/>
        </p:nvSpPr>
        <p:spPr>
          <a:xfrm>
            <a:off x="5820101" y="2732689"/>
            <a:ext cx="183931" cy="2102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Down Arrow 8"/>
          <p:cNvSpPr/>
          <p:nvPr/>
        </p:nvSpPr>
        <p:spPr>
          <a:xfrm>
            <a:off x="7680433" y="2732689"/>
            <a:ext cx="183931" cy="2102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Down Arrow 9"/>
          <p:cNvSpPr/>
          <p:nvPr/>
        </p:nvSpPr>
        <p:spPr>
          <a:xfrm>
            <a:off x="7680432" y="3857296"/>
            <a:ext cx="183931" cy="2102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5820101" y="3857296"/>
            <a:ext cx="183931" cy="2102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4054364" y="3857296"/>
            <a:ext cx="183931" cy="2102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730802" y="2116364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tin[0]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449244" y="2116364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tin[1]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356870" y="2116364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tin[2]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096190" y="2084833"/>
                <a:ext cx="4924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∀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190" y="2084833"/>
                <a:ext cx="492443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3681386" y="4075025"/>
            <a:ext cx="1055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tout[0]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399828" y="4075025"/>
            <a:ext cx="1055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tout[1]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307454" y="4075025"/>
            <a:ext cx="1055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tout[2]</a:t>
            </a:r>
            <a:endParaRPr lang="en-US" sz="2400" dirty="0"/>
          </a:p>
        </p:txBody>
      </p:sp>
      <p:cxnSp>
        <p:nvCxnSpPr>
          <p:cNvPr id="21" name="Straight Connector 20"/>
          <p:cNvCxnSpPr>
            <a:stCxn id="18" idx="0"/>
            <a:endCxn id="7" idx="0"/>
          </p:cNvCxnSpPr>
          <p:nvPr/>
        </p:nvCxnSpPr>
        <p:spPr>
          <a:xfrm flipH="1" flipV="1">
            <a:off x="4146330" y="2732689"/>
            <a:ext cx="1781143" cy="1342336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2" idx="2"/>
            <a:endCxn id="9" idx="0"/>
          </p:cNvCxnSpPr>
          <p:nvPr/>
        </p:nvCxnSpPr>
        <p:spPr>
          <a:xfrm flipV="1">
            <a:off x="4146330" y="2732689"/>
            <a:ext cx="3626069" cy="1334814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313583" y="4067503"/>
            <a:ext cx="1366849" cy="105629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722520" y="5072390"/>
            <a:ext cx="1087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P(out)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9687909" y="1659551"/>
            <a:ext cx="223388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Counterexample 1:</a:t>
            </a:r>
            <a:br>
              <a:rPr lang="en-US" sz="2000" dirty="0" smtClean="0"/>
            </a:br>
            <a:r>
              <a:rPr lang="en-US" sz="2000" dirty="0" smtClean="0"/>
              <a:t>    in = 5</a:t>
            </a:r>
            <a:br>
              <a:rPr lang="en-US" sz="2000" dirty="0" smtClean="0"/>
            </a:br>
            <a:r>
              <a:rPr lang="en-US" sz="2000" dirty="0" smtClean="0"/>
              <a:t>    tin[1] = 5</a:t>
            </a:r>
            <a:br>
              <a:rPr lang="en-US" sz="2000" dirty="0" smtClean="0"/>
            </a:br>
            <a:r>
              <a:rPr lang="en-US" sz="2000" dirty="0" smtClean="0"/>
              <a:t>    tin[0] = 10</a:t>
            </a:r>
            <a:br>
              <a:rPr lang="en-US" sz="2000" dirty="0" smtClean="0"/>
            </a:br>
            <a:r>
              <a:rPr lang="en-US" sz="2000" dirty="0" smtClean="0"/>
              <a:t>    tin[2] = 20  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4569159" y="5850155"/>
            <a:ext cx="3393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Assert out = (in+10)*2 + 1</a:t>
            </a:r>
            <a:endParaRPr lang="en-US" sz="24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5912066" y="1613338"/>
            <a:ext cx="1" cy="1119351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700808" y="1197886"/>
            <a:ext cx="453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50960" y="4536690"/>
            <a:ext cx="294523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if(in==tin[1] &amp;&amp; </a:t>
            </a:r>
            <a:br>
              <a:rPr lang="en-US" sz="2400" dirty="0" smtClean="0"/>
            </a:br>
            <a:r>
              <a:rPr lang="en-US" sz="2400" dirty="0" smtClean="0"/>
              <a:t>   tin[0] == tout[1] &amp;&amp; </a:t>
            </a:r>
            <a:br>
              <a:rPr lang="en-US" sz="2400" dirty="0" smtClean="0"/>
            </a:br>
            <a:r>
              <a:rPr lang="en-US" sz="2400" dirty="0" smtClean="0"/>
              <a:t>   tin[2] ==tout[0]){</a:t>
            </a:r>
            <a:endParaRPr lang="en-US" sz="2400" dirty="0"/>
          </a:p>
          <a:p>
            <a:r>
              <a:rPr lang="en-US" sz="2400" dirty="0" smtClean="0"/>
              <a:t>      assert P(tout[2]);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013067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CEGIS Failure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41834" y="2942896"/>
            <a:ext cx="100899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 = in+10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407571" y="2942896"/>
            <a:ext cx="100899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out=</a:t>
            </a:r>
            <a:br>
              <a:rPr lang="en-US" dirty="0" smtClean="0"/>
            </a:br>
            <a:r>
              <a:rPr lang="en-US" dirty="0" smtClean="0"/>
              <a:t>in*2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67903" y="2942896"/>
            <a:ext cx="100899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out=</a:t>
            </a:r>
            <a:br>
              <a:rPr lang="en-US" dirty="0" smtClean="0"/>
            </a:br>
            <a:r>
              <a:rPr lang="en-US" dirty="0" smtClean="0"/>
              <a:t>in+1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4054364" y="2732689"/>
            <a:ext cx="183931" cy="2102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Down Arrow 7"/>
          <p:cNvSpPr/>
          <p:nvPr/>
        </p:nvSpPr>
        <p:spPr>
          <a:xfrm>
            <a:off x="5820101" y="2732689"/>
            <a:ext cx="183931" cy="2102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Down Arrow 8"/>
          <p:cNvSpPr/>
          <p:nvPr/>
        </p:nvSpPr>
        <p:spPr>
          <a:xfrm>
            <a:off x="7680433" y="2732689"/>
            <a:ext cx="183931" cy="2102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Down Arrow 9"/>
          <p:cNvSpPr/>
          <p:nvPr/>
        </p:nvSpPr>
        <p:spPr>
          <a:xfrm>
            <a:off x="7680432" y="3857296"/>
            <a:ext cx="183931" cy="2102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5820101" y="3857296"/>
            <a:ext cx="183931" cy="2102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4054364" y="3857296"/>
            <a:ext cx="183931" cy="2102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730802" y="2116364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tin[0]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449244" y="2116364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tin[1]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356870" y="2116364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tin[2]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096190" y="2084833"/>
                <a:ext cx="4924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∀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190" y="2084833"/>
                <a:ext cx="492443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3681386" y="4075025"/>
            <a:ext cx="1055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tout[0]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399828" y="4075025"/>
            <a:ext cx="1055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tout[1]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307454" y="4075025"/>
            <a:ext cx="1055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tout[2]</a:t>
            </a:r>
            <a:endParaRPr lang="en-US" sz="2400" dirty="0"/>
          </a:p>
        </p:txBody>
      </p:sp>
      <p:cxnSp>
        <p:nvCxnSpPr>
          <p:cNvPr id="21" name="Straight Connector 20"/>
          <p:cNvCxnSpPr>
            <a:stCxn id="18" idx="0"/>
            <a:endCxn id="9" idx="0"/>
          </p:cNvCxnSpPr>
          <p:nvPr/>
        </p:nvCxnSpPr>
        <p:spPr>
          <a:xfrm flipV="1">
            <a:off x="5927473" y="2732689"/>
            <a:ext cx="1844926" cy="1342336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0" idx="2"/>
            <a:endCxn id="7" idx="0"/>
          </p:cNvCxnSpPr>
          <p:nvPr/>
        </p:nvCxnSpPr>
        <p:spPr>
          <a:xfrm flipH="1" flipV="1">
            <a:off x="4146330" y="2732689"/>
            <a:ext cx="3626068" cy="1334814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7" idx="0"/>
          </p:cNvCxnSpPr>
          <p:nvPr/>
        </p:nvCxnSpPr>
        <p:spPr>
          <a:xfrm>
            <a:off x="4209031" y="4075025"/>
            <a:ext cx="2104553" cy="104876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722520" y="5072390"/>
            <a:ext cx="1087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P(out)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9651123" y="1357405"/>
            <a:ext cx="223388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Counterexample 1:</a:t>
            </a:r>
            <a:br>
              <a:rPr lang="en-US" sz="2000" dirty="0" smtClean="0"/>
            </a:br>
            <a:r>
              <a:rPr lang="en-US" sz="2000" dirty="0" smtClean="0"/>
              <a:t>    in = 5</a:t>
            </a:r>
            <a:br>
              <a:rPr lang="en-US" sz="2000" dirty="0" smtClean="0"/>
            </a:br>
            <a:r>
              <a:rPr lang="en-US" sz="2000" dirty="0" smtClean="0"/>
              <a:t>    tin[1] = 5</a:t>
            </a:r>
            <a:br>
              <a:rPr lang="en-US" sz="2000" dirty="0" smtClean="0"/>
            </a:br>
            <a:r>
              <a:rPr lang="en-US" sz="2000" dirty="0" smtClean="0"/>
              <a:t>    tin[0] = 10</a:t>
            </a:r>
            <a:br>
              <a:rPr lang="en-US" sz="2000" dirty="0" smtClean="0"/>
            </a:br>
            <a:r>
              <a:rPr lang="en-US" sz="2000" dirty="0" smtClean="0"/>
              <a:t>    tin[2] = 20  </a:t>
            </a:r>
            <a:endParaRPr lang="en-US" sz="20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5912066" y="1613338"/>
            <a:ext cx="1" cy="1119351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700808" y="1197886"/>
            <a:ext cx="453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50960" y="4536690"/>
            <a:ext cx="294523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if(in==tin[1] &amp;&amp; </a:t>
            </a:r>
            <a:br>
              <a:rPr lang="en-US" sz="2400" dirty="0" smtClean="0"/>
            </a:br>
            <a:r>
              <a:rPr lang="en-US" sz="2400" dirty="0" smtClean="0"/>
              <a:t>   tin[2] == tout[1] &amp;&amp; </a:t>
            </a:r>
            <a:br>
              <a:rPr lang="en-US" sz="2400" dirty="0" smtClean="0"/>
            </a:br>
            <a:r>
              <a:rPr lang="en-US" sz="2400" dirty="0" smtClean="0"/>
              <a:t>   tin[0] ==tout[2]){</a:t>
            </a:r>
            <a:endParaRPr lang="en-US" sz="2400" dirty="0"/>
          </a:p>
          <a:p>
            <a:r>
              <a:rPr lang="en-US" sz="2400" dirty="0" smtClean="0"/>
              <a:t>      assert P(tout[0]);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719440" y="3492577"/>
            <a:ext cx="223388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Counterexample 2:</a:t>
            </a:r>
            <a:br>
              <a:rPr lang="en-US" sz="2000" dirty="0" smtClean="0"/>
            </a:br>
            <a:r>
              <a:rPr lang="en-US" sz="2000" dirty="0" smtClean="0"/>
              <a:t>    in = 5</a:t>
            </a:r>
            <a:br>
              <a:rPr lang="en-US" sz="2000" dirty="0" smtClean="0"/>
            </a:br>
            <a:r>
              <a:rPr lang="en-US" sz="2000" dirty="0" smtClean="0"/>
              <a:t>    tin[1] = 5</a:t>
            </a:r>
            <a:br>
              <a:rPr lang="en-US" sz="2000" dirty="0" smtClean="0"/>
            </a:br>
            <a:r>
              <a:rPr lang="en-US" sz="2000" dirty="0" smtClean="0"/>
              <a:t>    tin[0] = 11</a:t>
            </a:r>
            <a:br>
              <a:rPr lang="en-US" sz="2000" dirty="0" smtClean="0"/>
            </a:br>
            <a:r>
              <a:rPr lang="en-US" sz="2000" dirty="0" smtClean="0"/>
              <a:t>    tin[2] = 10  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4569159" y="5850155"/>
            <a:ext cx="3393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Assert out = (in+10)*2 + 1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61273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CEGIS Failure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4135" y="1354752"/>
            <a:ext cx="2608411" cy="20254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9915" y="1354752"/>
            <a:ext cx="2604282" cy="22479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70122" y="3602690"/>
            <a:ext cx="196316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Counterexample 1:</a:t>
            </a:r>
            <a:br>
              <a:rPr lang="en-US" dirty="0" smtClean="0"/>
            </a:br>
            <a:r>
              <a:rPr lang="en-US" dirty="0" smtClean="0"/>
              <a:t>    in = 5</a:t>
            </a:r>
            <a:br>
              <a:rPr lang="en-US" dirty="0" smtClean="0"/>
            </a:br>
            <a:r>
              <a:rPr lang="en-US" dirty="0" smtClean="0"/>
              <a:t>    tin[1] = 5</a:t>
            </a:r>
            <a:br>
              <a:rPr lang="en-US" dirty="0" smtClean="0"/>
            </a:br>
            <a:r>
              <a:rPr lang="en-US" dirty="0" smtClean="0"/>
              <a:t>    tin[0] = 10</a:t>
            </a:r>
            <a:br>
              <a:rPr lang="en-US" dirty="0" smtClean="0"/>
            </a:br>
            <a:r>
              <a:rPr lang="en-US" dirty="0" smtClean="0"/>
              <a:t>    tin[2] = 20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60019" y="3553470"/>
            <a:ext cx="196316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Counterexample 2:</a:t>
            </a:r>
            <a:br>
              <a:rPr lang="en-US" dirty="0" smtClean="0"/>
            </a:br>
            <a:r>
              <a:rPr lang="en-US" dirty="0" smtClean="0"/>
              <a:t>    in = 5</a:t>
            </a:r>
            <a:br>
              <a:rPr lang="en-US" dirty="0" smtClean="0"/>
            </a:br>
            <a:r>
              <a:rPr lang="en-US" dirty="0" smtClean="0"/>
              <a:t>    tin[1] = 5</a:t>
            </a:r>
            <a:br>
              <a:rPr lang="en-US" dirty="0" smtClean="0"/>
            </a:br>
            <a:r>
              <a:rPr lang="en-US" dirty="0" smtClean="0"/>
              <a:t>    tin[0] = 11</a:t>
            </a:r>
            <a:br>
              <a:rPr lang="en-US" dirty="0" smtClean="0"/>
            </a:br>
            <a:r>
              <a:rPr lang="en-US" dirty="0" smtClean="0"/>
              <a:t>    tin[2] = 10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43504" y="5500270"/>
            <a:ext cx="6952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Counterexample rules out candidate that produced it, </a:t>
            </a:r>
            <a:b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but it cannot even rule out an equivalent candidate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9447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CEGIS Failure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1174" y="1595585"/>
            <a:ext cx="3176953" cy="26821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1711" y="1595585"/>
            <a:ext cx="3176953" cy="2682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3196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problem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 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𝑡𝑒𝑚𝑝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𝑡𝑒𝑚𝑝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𝑡𝑒𝑚𝑝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𝑡𝑒𝑚𝑝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is hard to satisfy and is under the control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dirty="0" smtClean="0"/>
                  <a:t> it becomes easy for the synthesizer to satisfy the constraint by making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 smtClean="0"/>
                  <a:t> false.</a:t>
                </a:r>
              </a:p>
              <a:p>
                <a:pPr lvl="1"/>
                <a:r>
                  <a:rPr lang="en-US" dirty="0" smtClean="0"/>
                  <a:t>Ex.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 smtClean="0"/>
                  <a:t>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𝑡𝑒𝑚𝑝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dirty="0" smtClean="0"/>
                  <a:t> you will have this problem as well</a:t>
                </a:r>
                <a:br>
                  <a:rPr lang="en-US" dirty="0" smtClean="0"/>
                </a:br>
                <a:r>
                  <a:rPr lang="en-US" dirty="0" smtClean="0"/>
                  <a:t>changing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US" dirty="0" smtClean="0"/>
                  <a:t> invalidates the current counterexample.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r="-8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26961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∃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. ∀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𝑡𝑒𝑚𝑝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𝜙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𝑡𝑒𝑚𝑝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𝑡𝑒𝑚𝑝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Consider instead the formula: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 ∀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𝑡𝑒𝑚𝑝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𝜙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𝑡𝑒𝑚𝑝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𝑡𝑒𝑚𝑝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The two formulas are not equivalent, but can be equivalent in the case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𝑖𝑛</m:t>
                    </m:r>
                  </m:oMath>
                </a14:m>
                <a:r>
                  <a:rPr lang="en-US" dirty="0" smtClean="0"/>
                  <a:t> there is one and only one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𝑡𝑚𝑝</m:t>
                    </m:r>
                  </m:oMath>
                </a14:m>
                <a:r>
                  <a:rPr lang="en-US" dirty="0" smtClean="0"/>
                  <a:t> that satisfies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𝑡𝑒𝑚𝑝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b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50775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8295769" cy="1325563"/>
          </a:xfrm>
        </p:spPr>
        <p:txBody>
          <a:bodyPr/>
          <a:lstStyle/>
          <a:p>
            <a:r>
              <a:rPr lang="en-US" dirty="0" smtClean="0"/>
              <a:t>Adding quantifiers makes it easier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For the synthesis problem, the quantifier goes away</a:t>
                </a:r>
              </a:p>
              <a:p>
                <a:pPr lvl="1"/>
                <a:r>
                  <a:rPr lang="en-US" dirty="0" smtClean="0"/>
                  <a:t>Given inputs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you get the formula:</a:t>
                </a:r>
                <a:r>
                  <a:rPr lang="en-US" b="0" i="1" dirty="0" smtClean="0">
                    <a:latin typeface="Cambria Math" panose="02040503050406030204" pitchFamily="18" charset="0"/>
                  </a:rPr>
                  <a:t/>
                </a:r>
                <a:br>
                  <a:rPr lang="en-US" b="0" i="1" dirty="0" smtClean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𝑡𝑚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𝑡𝑚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𝜙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𝑡𝑒𝑚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𝜙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𝑡𝑒𝑚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</m:t>
                    </m:r>
                  </m:oMath>
                </a14:m>
                <a:r>
                  <a:rPr lang="en-US" b="0" i="1" dirty="0" smtClean="0">
                    <a:latin typeface="Cambria Math" panose="02040503050406030204" pitchFamily="18" charset="0"/>
                  </a:rPr>
                  <a:t/>
                </a:r>
                <a:br>
                  <a:rPr lang="en-US" b="0" i="1" dirty="0" smtClean="0">
                    <a:latin typeface="Cambria Math" panose="02040503050406030204" pitchFamily="18" charset="0"/>
                  </a:rPr>
                </a:br>
                <a:r>
                  <a:rPr lang="en-US" b="0" i="1" dirty="0" smtClean="0">
                    <a:latin typeface="Cambria Math" panose="02040503050406030204" pitchFamily="18" charset="0"/>
                  </a:rPr>
                  <a:t>          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𝜙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𝑡𝑒𝑚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𝑡𝑒𝑚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7770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3666" y="3490079"/>
            <a:ext cx="900759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partition(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p, 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P, 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N,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ref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ibeg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b="1" dirty="0">
                <a:solidFill>
                  <a:srgbClr val="800000"/>
                </a:solidFill>
                <a:latin typeface="Courier New"/>
              </a:rPr>
              <a:t>ref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iend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){</a:t>
            </a:r>
          </a:p>
          <a:p>
            <a:r>
              <a:rPr lang="pt-BR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pt-BR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p&lt; 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expr({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p, P, N, N/P, N%P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},{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PLUS,TIMES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})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){</a:t>
            </a:r>
          </a:p>
          <a:p>
            <a:r>
              <a:rPr lang="pt-BR" dirty="0">
                <a:solidFill>
                  <a:srgbClr val="000000"/>
                </a:solidFill>
                <a:latin typeface="Courier New"/>
              </a:rPr>
              <a:t>        iend = 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expr({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p, P, N, N/P, N%P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},{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PLUS,TIMES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})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;  </a:t>
            </a:r>
          </a:p>
          <a:p>
            <a:r>
              <a:rPr lang="pt-BR" dirty="0">
                <a:solidFill>
                  <a:srgbClr val="000000"/>
                </a:solidFill>
                <a:latin typeface="Courier New"/>
              </a:rPr>
              <a:t>        ibeg = 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expr({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p, P, N, N/P, N%P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},{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PLUS,TIMES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})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;  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}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else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{</a:t>
            </a:r>
          </a:p>
          <a:p>
            <a:r>
              <a:rPr lang="pt-BR" dirty="0">
                <a:solidFill>
                  <a:srgbClr val="000000"/>
                </a:solidFill>
                <a:latin typeface="Courier New"/>
              </a:rPr>
              <a:t>        iend = 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expr({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p, P, N, N/P, N%P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},{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PLUS,TIMES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})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;  </a:t>
            </a:r>
          </a:p>
          <a:p>
            <a:r>
              <a:rPr lang="pt-BR" dirty="0">
                <a:solidFill>
                  <a:srgbClr val="000000"/>
                </a:solidFill>
                <a:latin typeface="Courier New"/>
              </a:rPr>
              <a:t>        ibeg = 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expr({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p, P, N, N/P, N%P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},{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PLUS,TIMES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})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;  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Synthesizing a partition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487907"/>
            <a:ext cx="8991600" cy="1788694"/>
          </a:xfrm>
        </p:spPr>
        <p:txBody>
          <a:bodyPr>
            <a:normAutofit/>
          </a:bodyPr>
          <a:lstStyle/>
          <a:p>
            <a:r>
              <a:rPr lang="en-US" dirty="0" smtClean="0"/>
              <a:t>What do we know?</a:t>
            </a:r>
          </a:p>
          <a:p>
            <a:pPr lvl="1"/>
            <a:r>
              <a:rPr lang="en-US" dirty="0" smtClean="0"/>
              <a:t>The interface to the function we want</a:t>
            </a:r>
          </a:p>
          <a:p>
            <a:pPr lvl="1"/>
            <a:r>
              <a:rPr lang="en-US" dirty="0" smtClean="0"/>
              <a:t>Not all processors will get the same # of elements</a:t>
            </a:r>
          </a:p>
          <a:p>
            <a:pPr lvl="1"/>
            <a:r>
              <a:rPr lang="en-US" dirty="0" smtClean="0"/>
              <a:t>The kind of expressions we expect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3048000" y="3781926"/>
            <a:ext cx="6553200" cy="1828800"/>
            <a:chOff x="1524000" y="3781926"/>
            <a:chExt cx="5638800" cy="1828800"/>
          </a:xfrm>
        </p:grpSpPr>
        <p:sp>
          <p:nvSpPr>
            <p:cNvPr id="5" name="Rectangle 4"/>
            <p:cNvSpPr/>
            <p:nvPr/>
          </p:nvSpPr>
          <p:spPr bwMode="auto">
            <a:xfrm>
              <a:off x="2209800" y="4086726"/>
              <a:ext cx="4953000" cy="1524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Consolas" pitchFamily="49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524000" y="3781926"/>
              <a:ext cx="4572000" cy="3048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Consolas" pitchFamily="49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828800" y="3793958"/>
            <a:ext cx="7772400" cy="2073442"/>
            <a:chOff x="304800" y="3793958"/>
            <a:chExt cx="2476612" cy="2073442"/>
          </a:xfrm>
        </p:grpSpPr>
        <p:sp>
          <p:nvSpPr>
            <p:cNvPr id="7" name="Rectangle 6"/>
            <p:cNvSpPr/>
            <p:nvPr/>
          </p:nvSpPr>
          <p:spPr bwMode="auto">
            <a:xfrm>
              <a:off x="455813" y="4620126"/>
              <a:ext cx="1600200" cy="124727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Consolas" pitchFamily="49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04800" y="3793958"/>
              <a:ext cx="2476612" cy="29276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Consolas" pitchFamily="49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309155" y="4216490"/>
            <a:ext cx="4000079" cy="1209571"/>
            <a:chOff x="4372794" y="5749563"/>
            <a:chExt cx="4000079" cy="1209571"/>
          </a:xfrm>
        </p:grpSpPr>
        <p:sp>
          <p:nvSpPr>
            <p:cNvPr id="11" name="TextBox 10"/>
            <p:cNvSpPr txBox="1"/>
            <p:nvPr/>
          </p:nvSpPr>
          <p:spPr>
            <a:xfrm>
              <a:off x="4372794" y="6434988"/>
              <a:ext cx="3994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urier New" pitchFamily="49" charset="0"/>
                  <a:cs typeface="Courier New" pitchFamily="49" charset="0"/>
                </a:rPr>
                <a:t>p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74206" y="5792594"/>
              <a:ext cx="3994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urier New" pitchFamily="49" charset="0"/>
                  <a:cs typeface="Courier New" pitchFamily="49" charset="0"/>
                </a:rPr>
                <a:t>P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677066" y="5858580"/>
              <a:ext cx="3994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urier New" pitchFamily="49" charset="0"/>
                  <a:cs typeface="Courier New" pitchFamily="49" charset="0"/>
                </a:rPr>
                <a:t>N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698685" y="6435914"/>
              <a:ext cx="82907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urier New" pitchFamily="49" charset="0"/>
                  <a:cs typeface="Courier New" pitchFamily="49" charset="0"/>
                </a:rPr>
                <a:t>N/P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543800" y="5749563"/>
              <a:ext cx="82907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urier New" pitchFamily="49" charset="0"/>
                  <a:cs typeface="Courier New" pitchFamily="49" charset="0"/>
                </a:rPr>
                <a:t>N%P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194728" y="4333314"/>
            <a:ext cx="1839850" cy="924486"/>
            <a:chOff x="7952726" y="5164450"/>
            <a:chExt cx="1839850" cy="924486"/>
          </a:xfrm>
        </p:grpSpPr>
        <p:sp>
          <p:nvSpPr>
            <p:cNvPr id="16" name="TextBox 15"/>
            <p:cNvSpPr txBox="1"/>
            <p:nvPr/>
          </p:nvSpPr>
          <p:spPr>
            <a:xfrm>
              <a:off x="7952726" y="5465886"/>
              <a:ext cx="3994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urier New" pitchFamily="49" charset="0"/>
                  <a:cs typeface="Courier New" pitchFamily="49" charset="0"/>
                </a:rPr>
                <a:t>*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794632" y="5565716"/>
              <a:ext cx="3994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urier New" pitchFamily="49" charset="0"/>
                  <a:cs typeface="Courier New" pitchFamily="49" charset="0"/>
                </a:rPr>
                <a:t>+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607845" y="5164450"/>
              <a:ext cx="184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8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21" name="Rectangle 20"/>
          <p:cNvSpPr/>
          <p:nvPr/>
        </p:nvSpPr>
        <p:spPr bwMode="auto">
          <a:xfrm>
            <a:off x="2743200" y="3810000"/>
            <a:ext cx="1600200" cy="124727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70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93756" y="2105086"/>
            <a:ext cx="8153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latin typeface="Courier New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harness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testPartition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p, 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N, 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P){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(p&gt;=P || P &lt; 1){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return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;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ibeg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iend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fr-FR" dirty="0">
                <a:solidFill>
                  <a:srgbClr val="000000"/>
                </a:solidFill>
                <a:latin typeface="Courier New"/>
              </a:rPr>
              <a:t>    partition(p, P, N, </a:t>
            </a:r>
            <a:r>
              <a:rPr lang="fr-FR" dirty="0" err="1">
                <a:solidFill>
                  <a:srgbClr val="000000"/>
                </a:solidFill>
                <a:latin typeface="Courier New"/>
              </a:rPr>
              <a:t>ibeg</a:t>
            </a:r>
            <a:r>
              <a:rPr lang="fr-FR" dirty="0">
                <a:solidFill>
                  <a:srgbClr val="000000"/>
                </a:solidFill>
                <a:latin typeface="Courier New"/>
              </a:rPr>
              <a:t>, </a:t>
            </a:r>
            <a:r>
              <a:rPr lang="fr-FR" dirty="0" err="1">
                <a:solidFill>
                  <a:srgbClr val="000000"/>
                </a:solidFill>
                <a:latin typeface="Courier New"/>
              </a:rPr>
              <a:t>iend</a:t>
            </a:r>
            <a:r>
              <a:rPr lang="fr-FR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assert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iend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ibeg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&lt; (N/P) + 2;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(p+1 &lt; P){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ibeg2, iend2;</a:t>
            </a:r>
          </a:p>
          <a:p>
            <a:r>
              <a:rPr lang="fr-FR" dirty="0">
                <a:solidFill>
                  <a:srgbClr val="000000"/>
                </a:solidFill>
                <a:latin typeface="Courier New"/>
              </a:rPr>
              <a:t>        partition(p+1, P, N, ibeg2, iend2);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assert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iend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== ibeg2;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(p==0){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assert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ibeg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== 0; }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(p==P-1){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assert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iend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== N; }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Synthesizing a partition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487907"/>
            <a:ext cx="8991600" cy="1179094"/>
          </a:xfrm>
        </p:spPr>
        <p:txBody>
          <a:bodyPr/>
          <a:lstStyle/>
          <a:p>
            <a:r>
              <a:rPr lang="en-US" dirty="0" smtClean="0"/>
              <a:t>How does the system know what a partition is?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683043" y="3813790"/>
            <a:ext cx="46482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Consolas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157665" y="2743200"/>
            <a:ext cx="4938961" cy="3773904"/>
            <a:chOff x="990600" y="2743200"/>
            <a:chExt cx="4938961" cy="3773904"/>
          </a:xfrm>
          <a:solidFill>
            <a:schemeClr val="bg1"/>
          </a:solidFill>
        </p:grpSpPr>
        <p:sp>
          <p:nvSpPr>
            <p:cNvPr id="6" name="Rectangle 5"/>
            <p:cNvSpPr/>
            <p:nvPr/>
          </p:nvSpPr>
          <p:spPr bwMode="auto">
            <a:xfrm>
              <a:off x="990600" y="2743200"/>
              <a:ext cx="4648200" cy="4572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Consolas" pitchFamily="49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281361" y="6136104"/>
              <a:ext cx="4648200" cy="381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Consolas" pitchFamily="49" charset="0"/>
              </a:endParaRPr>
            </a:p>
          </p:txBody>
        </p:sp>
      </p:grpSp>
      <p:sp>
        <p:nvSpPr>
          <p:cNvPr id="10" name="Rectangle 9"/>
          <p:cNvSpPr/>
          <p:nvPr/>
        </p:nvSpPr>
        <p:spPr bwMode="auto">
          <a:xfrm>
            <a:off x="2691064" y="4054642"/>
            <a:ext cx="5791200" cy="135555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767264" y="5442284"/>
            <a:ext cx="4648200" cy="58152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Consolas" pitchFamily="49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8183480" y="2931694"/>
            <a:ext cx="2408320" cy="762000"/>
            <a:chOff x="6659480" y="2931694"/>
            <a:chExt cx="2408320" cy="762000"/>
          </a:xfrm>
        </p:grpSpPr>
        <p:sp>
          <p:nvSpPr>
            <p:cNvPr id="17" name="Rounded Rectangular Callout 16"/>
            <p:cNvSpPr/>
            <p:nvPr/>
          </p:nvSpPr>
          <p:spPr bwMode="auto">
            <a:xfrm>
              <a:off x="6659480" y="2931694"/>
              <a:ext cx="2362200" cy="762000"/>
            </a:xfrm>
            <a:prstGeom prst="wedgeRoundRectCallout">
              <a:avLst>
                <a:gd name="adj1" fmla="val -75163"/>
                <a:gd name="adj2" fmla="val 58027"/>
                <a:gd name="adj3" fmla="val 16667"/>
              </a:avLst>
            </a:prstGeom>
            <a:solidFill>
              <a:srgbClr val="DDDDDD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800000"/>
                </a:solidFill>
                <a:latin typeface="Consolas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781800" y="2931694"/>
              <a:ext cx="2286000" cy="6418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800000"/>
                  </a:solidFill>
                </a:rPr>
                <a:t>Partitions should be balanced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8183480" y="3810001"/>
            <a:ext cx="2408320" cy="798731"/>
            <a:chOff x="6659480" y="3810000"/>
            <a:chExt cx="2408320" cy="798731"/>
          </a:xfrm>
        </p:grpSpPr>
        <p:sp>
          <p:nvSpPr>
            <p:cNvPr id="16" name="Rounded Rectangular Callout 15"/>
            <p:cNvSpPr/>
            <p:nvPr/>
          </p:nvSpPr>
          <p:spPr bwMode="auto">
            <a:xfrm>
              <a:off x="6659480" y="3810000"/>
              <a:ext cx="2362200" cy="798731"/>
            </a:xfrm>
            <a:prstGeom prst="wedgeRoundRectCallout">
              <a:avLst>
                <a:gd name="adj1" fmla="val -69730"/>
                <a:gd name="adj2" fmla="val 46507"/>
                <a:gd name="adj3" fmla="val 16667"/>
              </a:avLst>
            </a:prstGeom>
            <a:solidFill>
              <a:srgbClr val="DDDDDD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800000"/>
                </a:solidFill>
                <a:latin typeface="Consolas" pitchFamily="49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705600" y="3898232"/>
              <a:ext cx="2362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800000"/>
                  </a:solidFill>
                </a:rPr>
                <a:t>Adjacent partitions should match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8183480" y="5410200"/>
            <a:ext cx="2386262" cy="1219200"/>
            <a:chOff x="6659480" y="5410200"/>
            <a:chExt cx="2386262" cy="1219200"/>
          </a:xfrm>
        </p:grpSpPr>
        <p:sp>
          <p:nvSpPr>
            <p:cNvPr id="15" name="Rounded Rectangular Callout 14"/>
            <p:cNvSpPr/>
            <p:nvPr/>
          </p:nvSpPr>
          <p:spPr bwMode="auto">
            <a:xfrm>
              <a:off x="6683542" y="5410200"/>
              <a:ext cx="2362200" cy="1219200"/>
            </a:xfrm>
            <a:prstGeom prst="wedgeRoundRectCallout">
              <a:avLst>
                <a:gd name="adj1" fmla="val -71767"/>
                <a:gd name="adj2" fmla="val -17763"/>
                <a:gd name="adj3" fmla="val 16667"/>
              </a:avLst>
            </a:prstGeom>
            <a:solidFill>
              <a:srgbClr val="DDDDDD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800000"/>
                </a:solidFill>
                <a:latin typeface="Consolas" pitchFamily="49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659480" y="5410200"/>
              <a:ext cx="2362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800000"/>
                  </a:solidFill>
                </a:rPr>
                <a:t>First and last partition should go all the way to the ends</a:t>
              </a:r>
            </a:p>
          </p:txBody>
        </p:sp>
      </p:grpSp>
      <p:sp>
        <p:nvSpPr>
          <p:cNvPr id="21" name="Rectangle 20"/>
          <p:cNvSpPr/>
          <p:nvPr/>
        </p:nvSpPr>
        <p:spPr bwMode="auto">
          <a:xfrm>
            <a:off x="2767264" y="3276600"/>
            <a:ext cx="4648200" cy="53719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75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10" grpId="0" animBg="1"/>
      <p:bldP spid="11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Loops and Recursion</a:t>
            </a:r>
          </a:p>
          <a:p>
            <a:endParaRPr lang="en-US" dirty="0"/>
          </a:p>
          <a:p>
            <a:r>
              <a:rPr lang="en-US" dirty="0" smtClean="0"/>
              <a:t>CEGIS failures</a:t>
            </a:r>
          </a:p>
          <a:p>
            <a:endParaRPr lang="en-US" dirty="0"/>
          </a:p>
          <a:p>
            <a:r>
              <a:rPr lang="en-US" dirty="0" smtClean="0"/>
              <a:t>Limitations of Theory Reasoning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05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Coping with loops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99090" y="1823544"/>
            <a:ext cx="1597572" cy="14504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Initial Sketch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011430" y="1823544"/>
            <a:ext cx="2275273" cy="9511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VC generation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25817" y="1823544"/>
            <a:ext cx="1597572" cy="14504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Sketch with Unknown Invariants</a:t>
            </a:r>
            <a:br>
              <a:rPr lang="en-US" dirty="0" smtClean="0"/>
            </a:br>
            <a:r>
              <a:rPr lang="en-US" dirty="0" smtClean="0"/>
              <a:t>No loops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328041" y="2207173"/>
            <a:ext cx="551793" cy="2837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465596" y="2207173"/>
            <a:ext cx="551793" cy="2837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9617098">
            <a:off x="7873985" y="2068081"/>
            <a:ext cx="762000" cy="2969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982902" flipV="1">
            <a:off x="7873984" y="2793294"/>
            <a:ext cx="762000" cy="2969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786581" y="1277008"/>
            <a:ext cx="2561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Success!</a:t>
            </a:r>
            <a:br>
              <a:rPr lang="en-US" dirty="0" smtClean="0"/>
            </a:br>
            <a:r>
              <a:rPr lang="en-US" dirty="0" smtClean="0"/>
              <a:t>Provably correct program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786579" y="2885090"/>
            <a:ext cx="30064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Failure!</a:t>
            </a:r>
            <a:br>
              <a:rPr lang="en-US" dirty="0" smtClean="0"/>
            </a:br>
            <a:r>
              <a:rPr lang="en-US" dirty="0" smtClean="0"/>
              <a:t>Task may be </a:t>
            </a:r>
            <a:r>
              <a:rPr lang="en-US" dirty="0" err="1" smtClean="0"/>
              <a:t>unsatisfiable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or complexity of invariant </a:t>
            </a:r>
            <a:br>
              <a:rPr lang="en-US" dirty="0" smtClean="0"/>
            </a:br>
            <a:r>
              <a:rPr lang="en-US" dirty="0" smtClean="0"/>
              <a:t>is just too high for synthesizer.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7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Coping with loops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99090" y="1823544"/>
            <a:ext cx="1597572" cy="14504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Initial Sketch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011430" y="1823544"/>
            <a:ext cx="2275273" cy="9511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VC generation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25817" y="1823544"/>
            <a:ext cx="1597572" cy="14504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Sketch with Unknown Invariants</a:t>
            </a:r>
            <a:br>
              <a:rPr lang="en-US" dirty="0" smtClean="0"/>
            </a:br>
            <a:r>
              <a:rPr lang="en-US" dirty="0" smtClean="0"/>
              <a:t>No loops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328041" y="2207173"/>
            <a:ext cx="551793" cy="2837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465596" y="2207173"/>
            <a:ext cx="551793" cy="2837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9617098">
            <a:off x="7873985" y="2068081"/>
            <a:ext cx="762000" cy="2969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982902" flipV="1">
            <a:off x="7873984" y="2793294"/>
            <a:ext cx="762000" cy="2969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786581" y="1277008"/>
            <a:ext cx="2561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Success!</a:t>
            </a:r>
            <a:br>
              <a:rPr lang="en-US" dirty="0" smtClean="0"/>
            </a:br>
            <a:r>
              <a:rPr lang="en-US" dirty="0" smtClean="0"/>
              <a:t>Provably correct program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786579" y="2885090"/>
            <a:ext cx="30064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Failure!</a:t>
            </a:r>
            <a:br>
              <a:rPr lang="en-US" dirty="0" smtClean="0"/>
            </a:br>
            <a:r>
              <a:rPr lang="en-US" dirty="0" smtClean="0"/>
              <a:t>Task may be </a:t>
            </a:r>
            <a:r>
              <a:rPr lang="en-US" dirty="0" err="1" smtClean="0"/>
              <a:t>unsatisfiable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or complexity of invariant </a:t>
            </a:r>
            <a:br>
              <a:rPr lang="en-US" dirty="0" smtClean="0"/>
            </a:br>
            <a:r>
              <a:rPr lang="en-US" dirty="0" smtClean="0"/>
              <a:t>is just too high for synthesizer.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 rot="5400000">
            <a:off x="1121979" y="3525743"/>
            <a:ext cx="551793" cy="2837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60238" y="4060149"/>
            <a:ext cx="2275273" cy="9511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Inlining and Unrolling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44672" y="5575738"/>
            <a:ext cx="1597572" cy="12543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Loop and recursion free code</a:t>
            </a:r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 rot="5400000">
            <a:off x="1203425" y="5176339"/>
            <a:ext cx="388895" cy="2837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2974644" y="5738647"/>
            <a:ext cx="2275273" cy="9511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VC generation</a:t>
            </a:r>
            <a:endParaRPr lang="en-US" dirty="0"/>
          </a:p>
        </p:txBody>
      </p:sp>
      <p:sp>
        <p:nvSpPr>
          <p:cNvPr id="18" name="Right Arrow 17"/>
          <p:cNvSpPr/>
          <p:nvPr/>
        </p:nvSpPr>
        <p:spPr>
          <a:xfrm>
            <a:off x="2291255" y="6122276"/>
            <a:ext cx="551793" cy="2837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5428810" y="6122276"/>
            <a:ext cx="551793" cy="2837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062755" y="5379706"/>
            <a:ext cx="1597572" cy="14504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Sketch with Unknown Invariants</a:t>
            </a:r>
            <a:br>
              <a:rPr lang="en-US" dirty="0" smtClean="0"/>
            </a:br>
            <a:r>
              <a:rPr lang="en-US" dirty="0" smtClean="0"/>
              <a:t>No loops</a:t>
            </a:r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 rot="19617098">
            <a:off x="7810923" y="5624243"/>
            <a:ext cx="762000" cy="2969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1982902" flipV="1">
            <a:off x="7810922" y="6349456"/>
            <a:ext cx="762000" cy="2969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8723519" y="4833170"/>
            <a:ext cx="34542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Success!</a:t>
            </a:r>
            <a:br>
              <a:rPr lang="en-US" dirty="0" smtClean="0"/>
            </a:br>
            <a:r>
              <a:rPr lang="en-US" dirty="0" smtClean="0"/>
              <a:t>Program is correct within the input</a:t>
            </a:r>
          </a:p>
          <a:p>
            <a:r>
              <a:rPr lang="en-US" dirty="0" smtClean="0"/>
              <a:t>bounds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723517" y="6214240"/>
            <a:ext cx="2073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Failure!</a:t>
            </a:r>
            <a:br>
              <a:rPr lang="en-US" dirty="0" smtClean="0"/>
            </a:br>
            <a:r>
              <a:rPr lang="en-US" dirty="0" smtClean="0"/>
              <a:t>Task is </a:t>
            </a:r>
            <a:r>
              <a:rPr lang="en-US" dirty="0" err="1" smtClean="0"/>
              <a:t>unsatisfiable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 rot="8495448">
            <a:off x="2281600" y="5090942"/>
            <a:ext cx="1240221" cy="294289"/>
          </a:xfrm>
          <a:prstGeom prst="rightArrow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353216" y="4491722"/>
            <a:ext cx="3609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Bounds for inputs, loops and inlining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45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Unroll all loops</a:t>
            </a:r>
          </a:p>
          <a:p>
            <a:endParaRPr lang="en-US" dirty="0"/>
          </a:p>
          <a:p>
            <a:r>
              <a:rPr lang="en-US" dirty="0" smtClean="0"/>
              <a:t>Inline all functions</a:t>
            </a:r>
          </a:p>
          <a:p>
            <a:endParaRPr lang="en-US" dirty="0"/>
          </a:p>
          <a:p>
            <a:r>
              <a:rPr lang="en-US" dirty="0" smtClean="0"/>
              <a:t>Now you have a loop free program</a:t>
            </a:r>
          </a:p>
          <a:p>
            <a:pPr lvl="1"/>
            <a:r>
              <a:rPr lang="en-US" dirty="0" smtClean="0"/>
              <a:t>The method of generating Verification conditions is now fully algorithmic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8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Unrolling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093779" y="1713187"/>
            <a:ext cx="4098125" cy="1754326"/>
            <a:chOff x="4093779" y="1713187"/>
            <a:chExt cx="4098125" cy="1754326"/>
          </a:xfrm>
        </p:grpSpPr>
        <p:sp>
          <p:nvSpPr>
            <p:cNvPr id="8" name="TextBox 7"/>
            <p:cNvSpPr txBox="1"/>
            <p:nvPr/>
          </p:nvSpPr>
          <p:spPr>
            <a:xfrm>
              <a:off x="4093779" y="2128685"/>
              <a:ext cx="102784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while(b){</a:t>
              </a:r>
            </a:p>
            <a:p>
              <a:r>
                <a:rPr lang="en-US" dirty="0" smtClean="0"/>
                <a:t>     C</a:t>
              </a:r>
              <a:endParaRPr lang="en-US" dirty="0"/>
            </a:p>
            <a:p>
              <a:r>
                <a:rPr lang="en-US" dirty="0" smtClean="0"/>
                <a:t>}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05361" y="1713187"/>
              <a:ext cx="1186543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if(b){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C </a:t>
              </a:r>
            </a:p>
            <a:p>
              <a:r>
                <a:rPr lang="en-US" dirty="0" smtClean="0"/>
                <a:t>   while(b){</a:t>
              </a:r>
            </a:p>
            <a:p>
              <a:r>
                <a:rPr lang="en-US" dirty="0" smtClean="0"/>
                <a:t>       C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}</a:t>
              </a:r>
            </a:p>
            <a:p>
              <a:r>
                <a:rPr lang="en-US" dirty="0"/>
                <a:t>}</a:t>
              </a:r>
              <a:endParaRPr lang="en-US" dirty="0" smtClean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5696245" y="2205630"/>
                  <a:ext cx="734496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≡</m:t>
                        </m:r>
                      </m:oMath>
                    </m:oMathPara>
                  </a14:m>
                  <a:endParaRPr lang="en-US" sz="4400" b="0" dirty="0" smtClean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96245" y="2205630"/>
                  <a:ext cx="734496" cy="769441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00846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xperimental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75B73"/>
      </a:accent1>
      <a:accent2>
        <a:srgbClr val="CD0909"/>
      </a:accent2>
      <a:accent3>
        <a:srgbClr val="3F7830"/>
      </a:accent3>
      <a:accent4>
        <a:srgbClr val="08110B"/>
      </a:accent4>
      <a:accent5>
        <a:srgbClr val="DC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Berlin Sans FB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60763</TotalTime>
  <Words>1377</Words>
  <Application>Microsoft Office PowerPoint</Application>
  <PresentationFormat>Widescreen</PresentationFormat>
  <Paragraphs>397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MS PGothic</vt:lpstr>
      <vt:lpstr>Arial</vt:lpstr>
      <vt:lpstr>Berlin Sans FB</vt:lpstr>
      <vt:lpstr>Calibri</vt:lpstr>
      <vt:lpstr>Cambria Math</vt:lpstr>
      <vt:lpstr>Consolas</vt:lpstr>
      <vt:lpstr>Courier New</vt:lpstr>
      <vt:lpstr>office theme</vt:lpstr>
      <vt:lpstr>Lecture 13 Functional synthesis with  Sketch</vt:lpstr>
      <vt:lpstr>Example</vt:lpstr>
      <vt:lpstr>Synthesizing a partition function</vt:lpstr>
      <vt:lpstr>Synthesizing a partition function</vt:lpstr>
      <vt:lpstr>Challenges</vt:lpstr>
      <vt:lpstr>Coping with loops</vt:lpstr>
      <vt:lpstr>Coping with loops</vt:lpstr>
      <vt:lpstr>Strategy</vt:lpstr>
      <vt:lpstr>Loop Unrolling</vt:lpstr>
      <vt:lpstr>Loop Unrolling</vt:lpstr>
      <vt:lpstr>Loop Unrolling</vt:lpstr>
      <vt:lpstr>Loop Unrolling</vt:lpstr>
      <vt:lpstr>Loop Unrolling</vt:lpstr>
      <vt:lpstr>Pros vs. Cons</vt:lpstr>
      <vt:lpstr>CEGIS Failure</vt:lpstr>
      <vt:lpstr>CEGIS Failure</vt:lpstr>
      <vt:lpstr>CEGIS Failure</vt:lpstr>
      <vt:lpstr>CEGIS Failure</vt:lpstr>
      <vt:lpstr>CEGIS Failure</vt:lpstr>
      <vt:lpstr>CEGIS Failure</vt:lpstr>
      <vt:lpstr>CEGIS Failure</vt:lpstr>
      <vt:lpstr>CEGIS Failure</vt:lpstr>
      <vt:lpstr>CEGIS Failure</vt:lpstr>
      <vt:lpstr>General problem</vt:lpstr>
      <vt:lpstr>Idea</vt:lpstr>
      <vt:lpstr>Adding quantifiers makes it easier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Armando Solar-Lezama</dc:creator>
  <cp:lastModifiedBy>Armando Solar-Lezama</cp:lastModifiedBy>
  <cp:revision>776</cp:revision>
  <cp:lastPrinted>2015-02-26T04:09:31Z</cp:lastPrinted>
  <dcterms:created xsi:type="dcterms:W3CDTF">2014-09-23T19:26:18Z</dcterms:created>
  <dcterms:modified xsi:type="dcterms:W3CDTF">2018-10-09T18:42:54Z</dcterms:modified>
</cp:coreProperties>
</file>