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336" r:id="rId2"/>
    <p:sldId id="426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6" r:id="rId11"/>
    <p:sldId id="437" r:id="rId12"/>
    <p:sldId id="438" r:id="rId13"/>
    <p:sldId id="439" r:id="rId14"/>
    <p:sldId id="440" r:id="rId15"/>
    <p:sldId id="441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44" r:id="rId25"/>
    <p:sldId id="462" r:id="rId26"/>
    <p:sldId id="474" r:id="rId27"/>
    <p:sldId id="472" r:id="rId28"/>
    <p:sldId id="475" r:id="rId29"/>
    <p:sldId id="476" r:id="rId30"/>
    <p:sldId id="477" r:id="rId31"/>
    <p:sldId id="478" r:id="rId32"/>
    <p:sldId id="479" r:id="rId33"/>
    <p:sldId id="480" r:id="rId34"/>
    <p:sldId id="481" r:id="rId35"/>
    <p:sldId id="482" r:id="rId36"/>
    <p:sldId id="483" r:id="rId37"/>
    <p:sldId id="484" r:id="rId38"/>
    <p:sldId id="485" r:id="rId39"/>
    <p:sldId id="486" r:id="rId40"/>
    <p:sldId id="461" r:id="rId41"/>
    <p:sldId id="445" r:id="rId42"/>
    <p:sldId id="446" r:id="rId43"/>
    <p:sldId id="447" r:id="rId44"/>
    <p:sldId id="448" r:id="rId45"/>
    <p:sldId id="449" r:id="rId46"/>
    <p:sldId id="450" r:id="rId4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F0B"/>
    <a:srgbClr val="CA703B"/>
    <a:srgbClr val="CFE5C9"/>
    <a:srgbClr val="9AC890"/>
    <a:srgbClr val="C7CEFF"/>
    <a:srgbClr val="7F8A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84761" autoAdjust="0"/>
  </p:normalViewPr>
  <p:slideViewPr>
    <p:cSldViewPr snapToGrid="0">
      <p:cViewPr varScale="1">
        <p:scale>
          <a:sx n="93" d="100"/>
          <a:sy n="93" d="100"/>
        </p:scale>
        <p:origin x="111" y="2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6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74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65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12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more involved example:</a:t>
            </a:r>
            <a:r>
              <a:rPr lang="en-US" baseline="0" dirty="0" smtClean="0"/>
              <a:t> insertion into a sorted list. Demo.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4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closer at the solution. Verifying this solution requires complex</a:t>
            </a:r>
            <a:r>
              <a:rPr lang="en-US" baseline="0" dirty="0" smtClean="0"/>
              <a:t> reasoning: we need to know that inserting something &gt;= y into a list of things &gt;= y gives back a list &gt;= y, that is we can do automatically strengthen the specification of insert with a nontrivial property. Our tool can automatically infer a refined polymorphic instantiation for beta at the site of the recursive call. Our tool is the first to synthesize a verified implementation of insert.</a:t>
            </a:r>
          </a:p>
          <a:p>
            <a:r>
              <a:rPr lang="en-US" baseline="0" dirty="0" smtClean="0"/>
              <a:t>But how do we do all this verification automatically?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2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39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9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49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infer type of</a:t>
            </a:r>
            <a:r>
              <a:rPr lang="en-US" baseline="0" dirty="0" smtClean="0"/>
              <a:t> id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80BC8A-3D2D-4399-A152-F8F7638B020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576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1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3" Type="http://schemas.openxmlformats.org/officeDocument/2006/relationships/image" Target="../media/image190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10.png"/><Relationship Id="rId5" Type="http://schemas.openxmlformats.org/officeDocument/2006/relationships/image" Target="../media/image31.png"/><Relationship Id="rId10" Type="http://schemas.openxmlformats.org/officeDocument/2006/relationships/image" Target="../media/image310.png"/><Relationship Id="rId4" Type="http://schemas.openxmlformats.org/officeDocument/2006/relationships/image" Target="../media/image20.png"/><Relationship Id="rId9" Type="http://schemas.openxmlformats.org/officeDocument/2006/relationships/image" Target="../media/image7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image" Target="../media/image1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80.png"/><Relationship Id="rId7" Type="http://schemas.openxmlformats.org/officeDocument/2006/relationships/image" Target="../media/image1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80.png"/><Relationship Id="rId7" Type="http://schemas.openxmlformats.org/officeDocument/2006/relationships/image" Target="../media/image1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6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60.png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60.png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7.png"/><Relationship Id="rId4" Type="http://schemas.openxmlformats.org/officeDocument/2006/relationships/image" Target="../media/image60.png"/><Relationship Id="rId9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7.png"/><Relationship Id="rId4" Type="http://schemas.openxmlformats.org/officeDocument/2006/relationships/image" Target="../media/image60.png"/><Relationship Id="rId9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7.png"/><Relationship Id="rId4" Type="http://schemas.openxmlformats.org/officeDocument/2006/relationships/image" Target="../media/image60.png"/><Relationship Id="rId9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7.png"/><Relationship Id="rId10" Type="http://schemas.openxmlformats.org/officeDocument/2006/relationships/image" Target="../media/image35.png"/><Relationship Id="rId4" Type="http://schemas.openxmlformats.org/officeDocument/2006/relationships/image" Target="../media/image60.png"/><Relationship Id="rId9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7.png"/><Relationship Id="rId10" Type="http://schemas.openxmlformats.org/officeDocument/2006/relationships/image" Target="../media/image35.png"/><Relationship Id="rId4" Type="http://schemas.openxmlformats.org/officeDocument/2006/relationships/image" Target="../media/image60.png"/><Relationship Id="rId9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1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6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1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2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60.png"/><Relationship Id="rId9" Type="http://schemas.openxmlformats.org/officeDocument/2006/relationships/image" Target="../media/image3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7" Type="http://schemas.openxmlformats.org/officeDocument/2006/relationships/image" Target="../media/image29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37.png"/><Relationship Id="rId5" Type="http://schemas.openxmlformats.org/officeDocument/2006/relationships/image" Target="../media/image38.png"/><Relationship Id="rId10" Type="http://schemas.openxmlformats.org/officeDocument/2006/relationships/image" Target="../media/image42.png"/><Relationship Id="rId4" Type="http://schemas.openxmlformats.org/officeDocument/2006/relationships/image" Target="../media/image60.png"/><Relationship Id="rId9" Type="http://schemas.openxmlformats.org/officeDocument/2006/relationships/image" Target="../media/image4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7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7.png"/><Relationship Id="rId4" Type="http://schemas.openxmlformats.org/officeDocument/2006/relationships/image" Target="../media/image6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7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7.png"/><Relationship Id="rId10" Type="http://schemas.openxmlformats.org/officeDocument/2006/relationships/image" Target="../media/image45.png"/><Relationship Id="rId4" Type="http://schemas.openxmlformats.org/officeDocument/2006/relationships/image" Target="../media/image60.png"/><Relationship Id="rId9" Type="http://schemas.openxmlformats.org/officeDocument/2006/relationships/image" Target="../media/image4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9.png"/><Relationship Id="rId7" Type="http://schemas.openxmlformats.org/officeDocument/2006/relationships/image" Target="../media/image37.png"/><Relationship Id="rId1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47.png"/><Relationship Id="rId5" Type="http://schemas.openxmlformats.org/officeDocument/2006/relationships/image" Target="../media/image17.png"/><Relationship Id="rId10" Type="http://schemas.openxmlformats.org/officeDocument/2006/relationships/image" Target="../media/image46.png"/><Relationship Id="rId4" Type="http://schemas.openxmlformats.org/officeDocument/2006/relationships/image" Target="../media/image60.png"/><Relationship Id="rId9" Type="http://schemas.openxmlformats.org/officeDocument/2006/relationships/image" Target="../media/image4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47.png"/><Relationship Id="rId5" Type="http://schemas.openxmlformats.org/officeDocument/2006/relationships/image" Target="../media/image17.png"/><Relationship Id="rId15" Type="http://schemas.openxmlformats.org/officeDocument/2006/relationships/image" Target="../media/image52.png"/><Relationship Id="rId10" Type="http://schemas.openxmlformats.org/officeDocument/2006/relationships/image" Target="../media/image46.png"/><Relationship Id="rId4" Type="http://schemas.openxmlformats.org/officeDocument/2006/relationships/image" Target="../media/image60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47.png"/><Relationship Id="rId5" Type="http://schemas.openxmlformats.org/officeDocument/2006/relationships/image" Target="../media/image17.png"/><Relationship Id="rId15" Type="http://schemas.openxmlformats.org/officeDocument/2006/relationships/image" Target="../media/image52.png"/><Relationship Id="rId10" Type="http://schemas.openxmlformats.org/officeDocument/2006/relationships/image" Target="../media/image46.png"/><Relationship Id="rId4" Type="http://schemas.openxmlformats.org/officeDocument/2006/relationships/image" Target="../media/image60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54.png"/><Relationship Id="rId16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47.png"/><Relationship Id="rId5" Type="http://schemas.openxmlformats.org/officeDocument/2006/relationships/image" Target="../media/image17.png"/><Relationship Id="rId15" Type="http://schemas.openxmlformats.org/officeDocument/2006/relationships/image" Target="../media/image55.png"/><Relationship Id="rId10" Type="http://schemas.openxmlformats.org/officeDocument/2006/relationships/image" Target="../media/image46.png"/><Relationship Id="rId4" Type="http://schemas.openxmlformats.org/officeDocument/2006/relationships/image" Target="../media/image60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15</a:t>
            </a:r>
            <a:br>
              <a:rPr lang="en-US" dirty="0" smtClean="0"/>
            </a:br>
            <a:r>
              <a:rPr lang="en-US" dirty="0" smtClean="0"/>
              <a:t>Refinement Types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slides from Nadia Polikarpova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8342400" cy="4351338"/>
          </a:xfrm>
        </p:spPr>
        <p:txBody>
          <a:bodyPr/>
          <a:lstStyle/>
          <a:p>
            <a:r>
              <a:rPr lang="en-US" b="1" dirty="0" smtClean="0"/>
              <a:t>Goal:</a:t>
            </a:r>
            <a:r>
              <a:rPr lang="en-US" dirty="0" smtClean="0"/>
              <a:t> use deductive reasoning for top-down propagation</a:t>
            </a:r>
          </a:p>
          <a:p>
            <a:pPr lvl="1"/>
            <a:r>
              <a:rPr lang="en-US" dirty="0" smtClean="0"/>
              <a:t>prune unverifiable candidates early</a:t>
            </a:r>
          </a:p>
          <a:p>
            <a:pPr lvl="1"/>
            <a:r>
              <a:rPr lang="en-US" dirty="0" smtClean="0"/>
              <a:t>need synthesis-friendly verification technique!</a:t>
            </a:r>
          </a:p>
          <a:p>
            <a:r>
              <a:rPr lang="en-US" b="1" dirty="0" smtClean="0"/>
              <a:t>Observation:</a:t>
            </a:r>
            <a:r>
              <a:rPr lang="en-US" dirty="0" smtClean="0"/>
              <a:t> type checkers are good at rejecting incomplete programs!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31949" y="2637215"/>
            <a:ext cx="8495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 + L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071323" y="3477420"/>
            <a:ext cx="118942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[N] + L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1183882" y="1825625"/>
            <a:ext cx="16991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endParaRPr lang="en-US" sz="2400" dirty="0"/>
          </a:p>
        </p:txBody>
      </p:sp>
      <p:cxnSp>
        <p:nvCxnSpPr>
          <p:cNvPr id="7" name="Straight Connector 6"/>
          <p:cNvCxnSpPr>
            <a:stCxn id="6" idx="2"/>
            <a:endCxn id="4" idx="0"/>
          </p:cNvCxnSpPr>
          <p:nvPr/>
        </p:nvCxnSpPr>
        <p:spPr>
          <a:xfrm flipH="1">
            <a:off x="10856745" y="2194957"/>
            <a:ext cx="412096" cy="442258"/>
          </a:xfrm>
          <a:prstGeom prst="line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flipH="1">
            <a:off x="10666037" y="3006547"/>
            <a:ext cx="190708" cy="470873"/>
          </a:xfrm>
          <a:prstGeom prst="line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0071323" y="3448805"/>
            <a:ext cx="1282477" cy="41380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26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021" y="1825625"/>
            <a:ext cx="824242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into a sorted list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→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Cons x Nil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≤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Cons x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insert x t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Cons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t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1994215">
            <a:off x="1619251" y="4572001"/>
            <a:ext cx="606295" cy="23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306488" y="5384528"/>
            <a:ext cx="391495" cy="288518"/>
            <a:chOff x="5918963" y="3812965"/>
            <a:chExt cx="391495" cy="28851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918963" y="3957224"/>
              <a:ext cx="326210" cy="0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253307" y="3812965"/>
              <a:ext cx="0" cy="288518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310458" y="3865784"/>
              <a:ext cx="0" cy="182880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8306487" y="5762741"/>
            <a:ext cx="301752" cy="366856"/>
          </a:xfrm>
          <a:prstGeom prst="rect">
            <a:avLst/>
          </a:prstGeom>
          <a:noFill/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08240" y="5762741"/>
            <a:ext cx="931057" cy="366857"/>
          </a:xfrm>
          <a:prstGeom prst="rect">
            <a:avLst/>
          </a:prstGeom>
          <a:noFill/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486333" y="3092290"/>
            <a:ext cx="391495" cy="288518"/>
            <a:chOff x="5918963" y="3812965"/>
            <a:chExt cx="391495" cy="28851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918963" y="3957224"/>
              <a:ext cx="326210" cy="0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253307" y="3812965"/>
              <a:ext cx="0" cy="288518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310458" y="3865784"/>
              <a:ext cx="0" cy="182880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7849288" y="3076529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849288" y="3941223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491158" y="3941223"/>
            <a:ext cx="301752" cy="301752"/>
          </a:xfrm>
          <a:prstGeom prst="rect">
            <a:avLst/>
          </a:prstGeom>
          <a:pattFill prst="pct7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792350" y="3943434"/>
            <a:ext cx="931057" cy="301752"/>
          </a:xfrm>
          <a:prstGeom prst="rect">
            <a:avLst/>
          </a:prstGeom>
          <a:noFill/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849288" y="4308945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491158" y="4308945"/>
            <a:ext cx="301752" cy="301752"/>
          </a:xfrm>
          <a:prstGeom prst="rect">
            <a:avLst/>
          </a:prstGeom>
          <a:pattFill prst="pct2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792911" y="4308944"/>
            <a:ext cx="931057" cy="301752"/>
          </a:xfrm>
          <a:prstGeom prst="rect">
            <a:avLst/>
          </a:prstGeom>
          <a:noFill/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4047" y="3092291"/>
            <a:ext cx="1642683" cy="285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3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" grpId="0" animBg="1"/>
      <p:bldP spid="12" grpId="0" animBg="1"/>
      <p:bldP spid="17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8664788" cy="1325563"/>
          </a:xfrm>
        </p:spPr>
        <p:txBody>
          <a:bodyPr/>
          <a:lstStyle/>
          <a:p>
            <a:r>
              <a:rPr lang="en-US" dirty="0" smtClean="0"/>
              <a:t>Rejecting incomplete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12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78225" y="2026821"/>
            <a:ext cx="6165675" cy="3650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into a sorted list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 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 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35568" y="3724891"/>
            <a:ext cx="36576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344475" y="4165484"/>
            <a:ext cx="327495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ea typeface="Open Sans Light" panose="020B0306030504020204" pitchFamily="34" charset="0"/>
                <a:cs typeface="Consolas" panose="020B0609020204030204" pitchFamily="49" charset="0"/>
              </a:rPr>
              <a:t>Expected</a:t>
            </a:r>
            <a:r>
              <a:rPr lang="en-US" dirty="0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640D38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ea typeface="Open Sans Light" panose="020B0306030504020204" pitchFamily="34" charset="0"/>
                <a:cs typeface="Consolas" panose="020B0609020204030204" pitchFamily="49" charset="0"/>
              </a:rPr>
              <a:t>and got </a:t>
            </a:r>
          </a:p>
          <a:p>
            <a:r>
              <a:rPr lang="en-US" dirty="0">
                <a:solidFill>
                  <a:srgbClr val="CB6608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List</a:t>
            </a:r>
            <a:r>
              <a:rPr lang="en-US" dirty="0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40D38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e</a:t>
            </a:r>
            <a:endParaRPr lang="en-US" dirty="0">
              <a:solidFill>
                <a:srgbClr val="640D38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657" y="3460566"/>
            <a:ext cx="273851" cy="27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029399" y="977555"/>
            <a:ext cx="58366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/>
              <a:t>[Pierce</a:t>
            </a:r>
            <a:r>
              <a:rPr lang="en-US" sz="2000" dirty="0"/>
              <a:t>, </a:t>
            </a:r>
            <a:r>
              <a:rPr lang="en-US" sz="2000" dirty="0" smtClean="0"/>
              <a:t>Turner</a:t>
            </a:r>
            <a:r>
              <a:rPr lang="en-US" sz="2000" dirty="0"/>
              <a:t>. TPLS'00]</a:t>
            </a:r>
          </a:p>
        </p:txBody>
      </p:sp>
      <p:sp>
        <p:nvSpPr>
          <p:cNvPr id="12" name="TextBox 11"/>
          <p:cNvSpPr txBox="1"/>
          <p:nvPr/>
        </p:nvSpPr>
        <p:spPr>
          <a:xfrm rot="20375147">
            <a:off x="8476423" y="2463233"/>
            <a:ext cx="2509326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bidirectional type-checking!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1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8342400" cy="4351338"/>
          </a:xfrm>
        </p:spPr>
        <p:txBody>
          <a:bodyPr/>
          <a:lstStyle/>
          <a:p>
            <a:r>
              <a:rPr lang="en-US" b="1" dirty="0" smtClean="0"/>
              <a:t>Goal:</a:t>
            </a:r>
            <a:r>
              <a:rPr lang="en-US" dirty="0" smtClean="0"/>
              <a:t> use deductive reasoning for top-down propagation</a:t>
            </a:r>
          </a:p>
          <a:p>
            <a:pPr lvl="1"/>
            <a:r>
              <a:rPr lang="en-US" dirty="0" smtClean="0"/>
              <a:t>prune unverifiable candidates early</a:t>
            </a:r>
          </a:p>
          <a:p>
            <a:pPr lvl="1"/>
            <a:r>
              <a:rPr lang="en-US" dirty="0" smtClean="0"/>
              <a:t>need synthesis-friendly verification technique!</a:t>
            </a:r>
          </a:p>
          <a:p>
            <a:r>
              <a:rPr lang="en-US" b="1" dirty="0" smtClean="0"/>
              <a:t>Observation:</a:t>
            </a:r>
            <a:r>
              <a:rPr lang="en-US" dirty="0" smtClean="0"/>
              <a:t> type checkers are good at rejecting incomplete programs!</a:t>
            </a:r>
          </a:p>
          <a:p>
            <a:r>
              <a:rPr lang="en-US" b="1" dirty="0" smtClean="0"/>
              <a:t>Idea:</a:t>
            </a:r>
            <a:r>
              <a:rPr lang="en-US" dirty="0" smtClean="0"/>
              <a:t> can we use types as behavioral constraints for synthesis?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31949" y="2637215"/>
            <a:ext cx="8495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 + L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071323" y="3477420"/>
            <a:ext cx="118942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[N] + L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1183882" y="1825625"/>
            <a:ext cx="16991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endParaRPr lang="en-US" sz="2400" dirty="0"/>
          </a:p>
        </p:txBody>
      </p:sp>
      <p:cxnSp>
        <p:nvCxnSpPr>
          <p:cNvPr id="7" name="Straight Connector 6"/>
          <p:cNvCxnSpPr>
            <a:stCxn id="6" idx="2"/>
            <a:endCxn id="4" idx="0"/>
          </p:cNvCxnSpPr>
          <p:nvPr/>
        </p:nvCxnSpPr>
        <p:spPr>
          <a:xfrm flipH="1">
            <a:off x="10856745" y="2194957"/>
            <a:ext cx="412096" cy="442258"/>
          </a:xfrm>
          <a:prstGeom prst="line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flipH="1">
            <a:off x="10666037" y="3006547"/>
            <a:ext cx="190708" cy="470873"/>
          </a:xfrm>
          <a:prstGeom prst="line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0071323" y="3448805"/>
            <a:ext cx="1282477" cy="41380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8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2026821"/>
            <a:ext cx="6184725" cy="3650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into a sorted list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match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≤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t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8849723" cy="1325563"/>
          </a:xfrm>
        </p:spPr>
        <p:txBody>
          <a:bodyPr/>
          <a:lstStyle/>
          <a:p>
            <a:r>
              <a:rPr lang="en-US" dirty="0"/>
              <a:t>Conventional types are not enough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838700" y="3581400"/>
            <a:ext cx="640080" cy="0"/>
          </a:xfrm>
          <a:prstGeom prst="straightConnector1">
            <a:avLst/>
          </a:prstGeom>
          <a:ln w="38100">
            <a:solidFill>
              <a:srgbClr val="CB6608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51" y="3129237"/>
            <a:ext cx="267107" cy="26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2215" y="1706266"/>
            <a:ext cx="7362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 :: { </a:t>
            </a:r>
            <a:r>
              <a:rPr lang="el-GR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l-GR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 0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632" y="2548312"/>
            <a:ext cx="8849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max :: 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x: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y: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l-GR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≤ </a:t>
            </a:r>
            <a:r>
              <a:rPr lang="el-GR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∧ y ≤ </a:t>
            </a:r>
            <a:r>
              <a:rPr lang="el-GR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5506" y="3235328"/>
            <a:ext cx="736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 { </a:t>
            </a:r>
            <a:r>
              <a:rPr lang="el-G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List 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2400" i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l-GR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0642" y="420353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l-GR" dirty="0">
                <a:latin typeface="Consolas" panose="020B0609020204030204" pitchFamily="49" charset="0"/>
                <a:cs typeface="Consolas" panose="020B0609020204030204" pitchFamily="49" charset="0"/>
              </a:rPr>
              <a:t>α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Nil  ::  </a:t>
            </a:r>
            <a:r>
              <a:rPr lang="el-GR" dirty="0"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l-GR" dirty="0">
                <a:latin typeface="Consolas" panose="020B0609020204030204" pitchFamily="49" charset="0"/>
                <a:cs typeface="Consolas" panose="020B0609020204030204" pitchFamily="49" charset="0"/>
              </a:rPr>
              <a:t>α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Cons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  x: </a:t>
            </a:r>
            <a:r>
              <a:rPr lang="el-GR" dirty="0">
                <a:latin typeface="Consolas" panose="020B0609020204030204" pitchFamily="49" charset="0"/>
                <a:cs typeface="Consolas" panose="020B0609020204030204" pitchFamily="49" charset="0"/>
              </a:rPr>
              <a:t>α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l-GR" dirty="0">
                <a:latin typeface="Consolas" panose="020B0609020204030204" pitchFamily="49" charset="0"/>
                <a:cs typeface="Consolas" panose="020B0609020204030204" pitchFamily="49" charset="0"/>
              </a:rPr>
              <a:t>α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→ </a:t>
            </a:r>
            <a:r>
              <a:rPr lang="el-GR" dirty="0"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l-GR" dirty="0">
                <a:latin typeface="Consolas" panose="020B0609020204030204" pitchFamily="49" charset="0"/>
                <a:cs typeface="Consolas" panose="020B0609020204030204" pitchFamily="49" charset="0"/>
              </a:rPr>
              <a:t>α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87106" y="42439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measure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 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l-G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α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 </a:t>
            </a:r>
            <a:r>
              <a:rPr lang="en-US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i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Nil = 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i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(Cons 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 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= </a:t>
            </a:r>
            <a:r>
              <a:rPr lang="en-US" i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6166" y="4495836"/>
            <a:ext cx="33908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l-GR" dirty="0" smtClean="0">
                <a:latin typeface="Consolas" panose="020B0609020204030204" pitchFamily="49" charset="0"/>
                <a:cs typeface="Consolas" panose="020B0609020204030204" pitchFamily="49" charset="0"/>
              </a:rPr>
              <a:t>α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i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l-GR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 }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3840" y="5051598"/>
            <a:ext cx="317202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l-GR" dirty="0" smtClean="0">
                <a:latin typeface="Consolas" panose="020B0609020204030204" pitchFamily="49" charset="0"/>
                <a:cs typeface="Consolas" panose="020B0609020204030204" pitchFamily="49" charset="0"/>
              </a:rPr>
              <a:t>α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</a:t>
            </a:r>
            <a:r>
              <a:rPr lang="en-US" i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l-GR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i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 }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17064" y="1728880"/>
            <a:ext cx="117157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869878" y="1771388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accent1"/>
                </a:solidFill>
              </a:rPr>
              <a:t>base types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69878" y="2392728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accent1"/>
                </a:solidFill>
              </a:rPr>
              <a:t>dependent function types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69878" y="315008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accent1"/>
                </a:solidFill>
              </a:rPr>
              <a:t>polymorphic</a:t>
            </a:r>
          </a:p>
          <a:p>
            <a:pPr algn="r"/>
            <a:r>
              <a:rPr lang="en-US" sz="2000" dirty="0" smtClean="0">
                <a:solidFill>
                  <a:schemeClr val="accent1"/>
                </a:solidFill>
              </a:rPr>
              <a:t>datatypes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71726" y="3195842"/>
            <a:ext cx="2481164" cy="488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8640" y="1704643"/>
            <a:ext cx="37379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Nat</a:t>
            </a:r>
            <a:endParaRPr lang="en-US" sz="2400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0957" y="974706"/>
            <a:ext cx="4661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 err="1" smtClean="0"/>
              <a:t>Rondon</a:t>
            </a:r>
            <a:r>
              <a:rPr lang="en-US" sz="2000" dirty="0" smtClean="0"/>
              <a:t> et al.’08, Kawaguchi et al.’09]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443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15" grpId="1" animBg="1"/>
      <p:bldP spid="16" grpId="0" animBg="1"/>
      <p:bldP spid="1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9897687" cy="1325563"/>
          </a:xfrm>
        </p:spPr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28319" y="1916129"/>
                <a:ext cx="367036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𝑒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∷=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true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false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𝑛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| 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𝑒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𝑒</m:t>
                      </m:r>
                    </m:oMath>
                  </m:oMathPara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/>
                </a:r>
                <a:b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   </m:t>
                    </m:r>
                    <m:d>
                      <m:dPr>
                        <m:begChr m:val="|"/>
                        <m:endChr m:val="|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|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𝜆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𝑇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319" y="1916129"/>
                <a:ext cx="3670364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166" b="-17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767263" y="1916129"/>
            <a:ext cx="4376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783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Terms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F7830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28319" y="2817579"/>
                <a:ext cx="2352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𝑇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∷=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{</m:t>
                      </m:r>
                      <m:r>
                        <m:rPr>
                          <m:sty m:val="p"/>
                        </m:rP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ν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 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| 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} </m:t>
                      </m:r>
                    </m:oMath>
                  </m:oMathPara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/>
                </a:r>
                <a:b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</a:b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|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𝑇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𝑇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/>
                </a:r>
                <a:b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8E22BF6-246A-4188-9970-A2870FE98EFF}" type="mathplaceholder"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a:t>Type equation here.</a:t>
                      </a:fld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319" y="2817579"/>
                <a:ext cx="2352632" cy="738664"/>
              </a:xfrm>
              <a:prstGeom prst="rect">
                <a:avLst/>
              </a:prstGeom>
              <a:blipFill rotWithShape="0">
                <a:blip r:embed="rId4"/>
                <a:stretch>
                  <a:fillRect r="-1813" b="-19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67263" y="2841989"/>
            <a:ext cx="4376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783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F7830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2131" y="2817579"/>
            <a:ext cx="153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783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(basic types)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F7830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02131" y="3222492"/>
            <a:ext cx="2024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783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(function types)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F7830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64982" y="3576791"/>
                <a:ext cx="4276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| 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𝛼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982" y="3576791"/>
                <a:ext cx="42768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4286" r="-8571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202130" y="3622602"/>
            <a:ext cx="2024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783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(type variables)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F7830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28318" y="4029932"/>
                <a:ext cx="2032736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𝑆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∷=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𝑇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| ∀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𝛼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𝑆</m:t>
                      </m:r>
                    </m:oMath>
                  </m:oMathPara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/>
                </a:r>
                <a:b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</a:b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318" y="4029932"/>
                <a:ext cx="2032736" cy="369397"/>
              </a:xfrm>
              <a:prstGeom prst="rect">
                <a:avLst/>
              </a:prstGeom>
              <a:blipFill rotWithShape="0">
                <a:blip r:embed="rId6"/>
                <a:stretch>
                  <a:fillRect l="-1796" r="-1198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815209" y="4029932"/>
            <a:ext cx="4376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783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Type schemas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F7830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92048" y="5799405"/>
                <a:ext cx="4169155" cy="775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⊢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∷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→</m:t>
                          </m:r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′</m:t>
                              </m:r>
                            </m:sup>
                          </m:s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    </m:t>
                          </m:r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⊢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∷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⊢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∷</m:t>
                          </m:r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′</m:t>
                              </m:r>
                            </m:sup>
                          </m:s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[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→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048" y="5799405"/>
                <a:ext cx="4169155" cy="7757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199157" y="5960150"/>
            <a:ext cx="105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T-app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41644" y="5795302"/>
                <a:ext cx="2885470" cy="783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𝜈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: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𝐵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𝑃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)}∈</m:t>
                          </m:r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⊢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∷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𝜈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: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𝐵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644" y="5795302"/>
                <a:ext cx="2885470" cy="783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-47250" y="6033912"/>
            <a:ext cx="105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844" y="4919513"/>
            <a:ext cx="105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T-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20082" y="4727562"/>
                <a:ext cx="3016595" cy="7699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=0, 1, …)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⊢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∷</m:t>
                          </m:r>
                          <m:r>
                            <m:rPr>
                              <m:nor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{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Int</m:t>
                          </m:r>
                          <m:r>
                            <m:rPr>
                              <m:nor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| </m:t>
                          </m:r>
                          <m:r>
                            <m:rPr>
                              <m:sty m:val="p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ν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  <m:r>
                            <m:rPr>
                              <m:nor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082" y="4727562"/>
                <a:ext cx="3016595" cy="76995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94102" y="4654156"/>
                <a:ext cx="2773708" cy="721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;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⊢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∷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⊢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𝜆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. 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∷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→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102" y="4654156"/>
                <a:ext cx="2773708" cy="72199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972520" y="4869275"/>
            <a:ext cx="105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T-abs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86024" y="5796168"/>
                <a:ext cx="1928285" cy="782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d>
                            <m:d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𝑛𝑜𝑡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𝑏𝑎𝑠𝑖𝑐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⊢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∷</m:t>
                          </m:r>
                          <m:r>
                            <m:rPr>
                              <m:sty m:val="p"/>
                            </m:rPr>
                            <a:rPr kumimoji="0" lang="en-US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Γ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24" y="5796168"/>
                <a:ext cx="1928285" cy="7822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15" grpId="0"/>
      <p:bldP spid="16" grpId="0"/>
      <p:bldP spid="18" grpId="0"/>
      <p:bldP spid="19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96614" y="5599415"/>
                <a:ext cx="8267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𝜆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614" y="5599415"/>
                <a:ext cx="8267007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5599415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9142" y="1412695"/>
            <a:ext cx="6534954" cy="110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38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96614" y="5599415"/>
                <a:ext cx="8267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𝜆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614" y="5599415"/>
                <a:ext cx="8267007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07767" y="5094269"/>
                <a:ext cx="7210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+1};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767" y="5094269"/>
                <a:ext cx="7210628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5599415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241551" y="2077534"/>
            <a:ext cx="3256906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3290" y="4433187"/>
                <a:ext cx="6599692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𝑛𝑐𝑟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→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𝜈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: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𝐼𝑛𝑡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e>
                          </m:d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+1};</m:t>
                          </m:r>
                        </m:e>
                      </m:mr>
                      <m:mr>
                        <m:e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</m:e>
                      </m:mr>
                    </m:m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∷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</m:e>
                    </m:d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90" y="4433187"/>
                <a:ext cx="6599692" cy="568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38354" y="4433243"/>
                <a:ext cx="4233916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354" y="4433243"/>
                <a:ext cx="4233916" cy="5683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1150706" y="5107967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9142" y="1412695"/>
            <a:ext cx="6534954" cy="110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64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96614" y="5599415"/>
                <a:ext cx="8267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𝜆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614" y="5599415"/>
                <a:ext cx="8267007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07767" y="5094269"/>
                <a:ext cx="7210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+1};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767" y="5094269"/>
                <a:ext cx="7210628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5599415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 flipH="1">
            <a:off x="4854539" y="2077534"/>
            <a:ext cx="1387012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3290" y="4433187"/>
                <a:ext cx="6599692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𝑛𝑐𝑟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→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𝜈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: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𝐼𝑛𝑡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e>
                          </m:d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+1};</m:t>
                          </m:r>
                        </m:e>
                      </m:mr>
                      <m:mr>
                        <m:e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</m:e>
                      </m:mr>
                    </m:m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∷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</m:e>
                    </m:d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90" y="4433187"/>
                <a:ext cx="6599692" cy="568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38354" y="4433243"/>
                <a:ext cx="4233916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354" y="4433243"/>
                <a:ext cx="4233916" cy="5683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1150706" y="5107967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9142" y="1412695"/>
            <a:ext cx="6534954" cy="110312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54700" y="4345967"/>
            <a:ext cx="6577269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55116" y="3892888"/>
                <a:ext cx="4776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+1};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not a basic type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116" y="3892888"/>
                <a:ext cx="4776436" cy="369332"/>
              </a:xfrm>
              <a:prstGeom prst="rect">
                <a:avLst/>
              </a:prstGeom>
              <a:blipFill>
                <a:blip r:embed="rId8"/>
                <a:stretch>
                  <a:fillRect t="-10000" r="-25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010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840990" cy="1325563"/>
          </a:xfrm>
        </p:spPr>
        <p:txBody>
          <a:bodyPr/>
          <a:lstStyle/>
          <a:p>
            <a:r>
              <a:rPr lang="en-US" dirty="0" smtClean="0"/>
              <a:t>Non-trivial properties with </a:t>
            </a:r>
            <a:r>
              <a:rPr lang="en-US" dirty="0" smtClean="0"/>
              <a:t>refinement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089495" y="3549765"/>
            <a:ext cx="7704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replicate :: n: Nat → x: </a:t>
            </a:r>
            <a:r>
              <a:rPr lang="el-GR" sz="2800" dirty="0">
                <a:latin typeface="+mj-lt"/>
              </a:rPr>
              <a:t>β → { ν: </a:t>
            </a:r>
            <a:r>
              <a:rPr lang="en-US" sz="2800" dirty="0">
                <a:latin typeface="+mj-lt"/>
              </a:rPr>
              <a:t>List </a:t>
            </a:r>
            <a:r>
              <a:rPr lang="el-GR" sz="2800" dirty="0" smtClean="0">
                <a:latin typeface="+mj-lt"/>
              </a:rPr>
              <a:t>β </a:t>
            </a:r>
            <a:r>
              <a:rPr lang="en-US" sz="2800" dirty="0" smtClean="0">
                <a:latin typeface="+mj-lt"/>
              </a:rPr>
              <a:t>| </a:t>
            </a:r>
            <a:r>
              <a:rPr lang="en-US" sz="2800" dirty="0" err="1">
                <a:latin typeface="+mj-lt"/>
              </a:rPr>
              <a:t>len</a:t>
            </a:r>
            <a:r>
              <a:rPr lang="en-US" sz="2800" dirty="0">
                <a:latin typeface="+mj-lt"/>
              </a:rPr>
              <a:t> </a:t>
            </a:r>
            <a:r>
              <a:rPr lang="el-GR" sz="2800" dirty="0">
                <a:latin typeface="+mj-lt"/>
              </a:rPr>
              <a:t>ν = </a:t>
            </a:r>
            <a:r>
              <a:rPr lang="en-US" sz="2800" dirty="0">
                <a:latin typeface="+mj-lt"/>
              </a:rPr>
              <a:t>n }</a:t>
            </a:r>
          </a:p>
          <a:p>
            <a:r>
              <a:rPr lang="en-US" sz="2800" dirty="0" smtClean="0">
                <a:latin typeface="Consolas" panose="020B0609020204030204" pitchFamily="49" charset="0"/>
              </a:rPr>
              <a:t> 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673694" y="2595658"/>
            <a:ext cx="5638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replicate :: </a:t>
            </a:r>
            <a:r>
              <a:rPr lang="en-US" sz="2800" dirty="0" smtClean="0">
                <a:latin typeface="+mj-lt"/>
              </a:rPr>
              <a:t>n: </a:t>
            </a:r>
            <a:r>
              <a:rPr lang="en-US" sz="2800" dirty="0" err="1" smtClean="0">
                <a:latin typeface="+mj-lt"/>
              </a:rPr>
              <a:t>Int</a:t>
            </a:r>
            <a:r>
              <a:rPr lang="en-US" sz="2800" dirty="0" smtClean="0">
                <a:latin typeface="+mj-lt"/>
              </a:rPr>
              <a:t> → x: </a:t>
            </a:r>
            <a:r>
              <a:rPr lang="el-GR" sz="2800" dirty="0" smtClean="0">
                <a:latin typeface="+mj-lt"/>
              </a:rPr>
              <a:t>β </a:t>
            </a:r>
            <a:r>
              <a:rPr lang="el-GR" sz="2800" dirty="0">
                <a:latin typeface="+mj-lt"/>
              </a:rPr>
              <a:t>→ </a:t>
            </a:r>
            <a:r>
              <a:rPr lang="el-GR" sz="2800" dirty="0" smtClean="0">
                <a:latin typeface="+mj-lt"/>
              </a:rPr>
              <a:t>ν</a:t>
            </a:r>
            <a:r>
              <a:rPr lang="el-GR" sz="2800" dirty="0">
                <a:latin typeface="+mj-lt"/>
              </a:rPr>
              <a:t>: </a:t>
            </a:r>
            <a:r>
              <a:rPr lang="en-US" sz="2800" dirty="0">
                <a:latin typeface="+mj-lt"/>
              </a:rPr>
              <a:t>List </a:t>
            </a:r>
            <a:r>
              <a:rPr lang="el-GR" sz="2800" dirty="0" smtClean="0">
                <a:latin typeface="+mj-lt"/>
              </a:rPr>
              <a:t>β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Consolas" panose="020B0609020204030204" pitchFamily="49" charset="0"/>
              </a:rPr>
              <a:t> </a:t>
            </a:r>
            <a:endParaRPr lang="en-US" sz="2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22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96614" y="5599415"/>
                <a:ext cx="8267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𝜆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614" y="5599415"/>
                <a:ext cx="8267007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07767" y="5094269"/>
                <a:ext cx="7210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+1};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767" y="5094269"/>
                <a:ext cx="7210628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5599415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 flipH="1">
            <a:off x="4854539" y="2077534"/>
            <a:ext cx="1387012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3290" y="4433187"/>
                <a:ext cx="6599692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𝑛𝑐𝑟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→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𝜈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: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𝐼𝑛𝑡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e>
                          </m:d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+1};</m:t>
                          </m:r>
                        </m:e>
                      </m:mr>
                      <m:mr>
                        <m:e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</m:e>
                      </m:mr>
                    </m:m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∷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</m:e>
                    </m:d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90" y="4433187"/>
                <a:ext cx="6599692" cy="568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38354" y="4433243"/>
                <a:ext cx="4233916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354" y="4433243"/>
                <a:ext cx="4233916" cy="5683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1150706" y="5107967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9142" y="1412695"/>
            <a:ext cx="6534954" cy="110312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54700" y="4345967"/>
            <a:ext cx="6577269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55116" y="3892888"/>
                <a:ext cx="4776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+1};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not a basic type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116" y="3892888"/>
                <a:ext cx="4776436" cy="369332"/>
              </a:xfrm>
              <a:prstGeom prst="rect">
                <a:avLst/>
              </a:prstGeom>
              <a:blipFill>
                <a:blip r:embed="rId8"/>
                <a:stretch>
                  <a:fillRect t="-10000" r="-25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619142" y="2942743"/>
            <a:ext cx="692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D090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Basic rules by themselves are not very useful!!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D090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579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19142" y="5617835"/>
                <a:ext cx="5894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Nat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142" y="5617835"/>
                <a:ext cx="5894113" cy="369332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5599415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142" y="1412695"/>
            <a:ext cx="6534954" cy="110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47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19142" y="5617835"/>
                <a:ext cx="5894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Nat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142" y="5617835"/>
                <a:ext cx="5894113" cy="369332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5599415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142" y="1412695"/>
            <a:ext cx="6534954" cy="11031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122963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122963"/>
                <a:ext cx="6476068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311680" y="5122963"/>
                <a:ext cx="4406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680" y="5122963"/>
                <a:ext cx="4406591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 flipH="1">
            <a:off x="6287784" y="2042812"/>
            <a:ext cx="3123344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246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19142" y="5617835"/>
                <a:ext cx="5894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Nat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142" y="5617835"/>
                <a:ext cx="5894113" cy="369332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5599415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142" y="1412695"/>
            <a:ext cx="6534954" cy="11031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122963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122963"/>
                <a:ext cx="6476068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311680" y="5122963"/>
                <a:ext cx="4406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680" y="5122963"/>
                <a:ext cx="4406591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7371708" y="5022350"/>
            <a:ext cx="4642206" cy="1198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19142" y="2942743"/>
            <a:ext cx="692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D090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Basic rules by themselves are not very useful!!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D090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313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Intuitively,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is a subtype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 if all values of type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also belong to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wri</a:t>
                </a:r>
                <a:r>
                  <a:rPr lang="en-US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tten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&lt;:</m:t>
                    </m:r>
                    <m:r>
                      <a:rPr lang="en-US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 </a:t>
                </a:r>
              </a:p>
              <a:p>
                <a:pPr lvl="1"/>
                <a:r>
                  <a:rPr lang="en-US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e.g.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Nat</m:t>
                    </m:r>
                    <m:r>
                      <a:rPr lang="en-US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&lt;:</m:t>
                    </m:r>
                    <m:r>
                      <a:rPr lang="en-US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Int</m:t>
                    </m:r>
                  </m:oMath>
                </a14:m>
                <a:r>
                  <a:rPr lang="en-US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  or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  <m:r>
                          <a:rPr lang="en-US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Int</m:t>
                        </m:r>
                        <m:r>
                          <a:rPr lang="en-US" i="1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b="0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&lt;: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Nat</m:t>
                    </m:r>
                  </m:oMath>
                </a14:m>
                <a:endParaRPr lang="en-US" dirty="0" smtClean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Defined via inference rules: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 r="-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92494" y="4158174"/>
                <a:ext cx="3645998" cy="792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⟦"/>
                              <m:endChr m:val="⟧"/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∧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⊢ {</m:t>
                          </m:r>
                          <m:r>
                            <m:rPr>
                              <m:sty m:val="p"/>
                            </m:r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ν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}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&lt;: 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m:rPr>
                              <m:sty m:val="p"/>
                            </m:r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ν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494" y="4158174"/>
                <a:ext cx="3645998" cy="792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19542" y="4373293"/>
            <a:ext cx="105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Sub-base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84396" y="4152853"/>
                <a:ext cx="4410438" cy="797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&lt;: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⊢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&lt;: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⊢ 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&lt;: 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396" y="4152853"/>
                <a:ext cx="4410438" cy="7975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211444" y="4367972"/>
            <a:ext cx="105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Sub-fun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624934" y="5670089"/>
                <a:ext cx="2909836" cy="721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′&lt;: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s-MX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934" y="5670089"/>
                <a:ext cx="2909836" cy="721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4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from the environment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saw the expression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</m:d>
                  </m:oMath>
                </a14:m>
                <a:r>
                  <a:rPr lang="en-US" dirty="0" smtClean="0"/>
                  <a:t> in the rule</a:t>
                </a:r>
              </a:p>
              <a:p>
                <a:pPr lvl="1"/>
                <a:r>
                  <a:rPr lang="en-US" dirty="0" smtClean="0"/>
                  <a:t>This extracts constraints from the environment</a:t>
                </a:r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=⋀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}∧⋀{</m:t>
                    </m:r>
                    <m:d>
                      <m:dPr>
                        <m:begChr m:val="⟦"/>
                        <m:endChr m:val="⟧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𝜈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|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}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The environment can store constraints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 smtClean="0"/>
                  <a:t>, which get included.</a:t>
                </a:r>
              </a:p>
              <a:p>
                <a:pPr lvl="1"/>
                <a:r>
                  <a:rPr lang="en-US" dirty="0" smtClean="0"/>
                  <a:t>The environment also contains variables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𝜈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|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  <a:br>
                  <a:rPr lang="en-US" dirty="0" smtClean="0"/>
                </a:br>
                <a:r>
                  <a:rPr lang="en-US" dirty="0" smtClean="0"/>
                  <a:t>All their constraints must also be included, with suitable renaming inside the constraint.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317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76412" y="6318600"/>
                <a:ext cx="8267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𝜆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412" y="6318600"/>
                <a:ext cx="8267007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87565" y="5813454"/>
                <a:ext cx="7210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+1};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565" y="5813454"/>
                <a:ext cx="7210628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330504" y="6318600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3088" y="5152372"/>
                <a:ext cx="6599692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𝑛𝑐𝑟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→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𝜈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: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𝐼𝑛𝑡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e>
                          </m:d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+1};</m:t>
                          </m:r>
                        </m:e>
                      </m:mr>
                      <m:mr>
                        <m:e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</m:e>
                      </m:mr>
                    </m:m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∷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</m:e>
                    </m:d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88" y="5152372"/>
                <a:ext cx="6599692" cy="568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1330504" y="5827152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34498" y="5065152"/>
            <a:ext cx="6577269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134914" y="4612073"/>
                <a:ext cx="4776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+1};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not a basic type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914" y="4612073"/>
                <a:ext cx="4776436" cy="369332"/>
              </a:xfrm>
              <a:prstGeom prst="rect">
                <a:avLst/>
              </a:prstGeom>
              <a:blipFill>
                <a:blip r:embed="rId7"/>
                <a:stretch>
                  <a:fillRect t="-10000" r="-25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7818152" y="5074070"/>
            <a:ext cx="4108433" cy="103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80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76412" y="6318600"/>
                <a:ext cx="8267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𝜆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412" y="6318600"/>
                <a:ext cx="8267007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87565" y="5813454"/>
                <a:ext cx="7210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i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+1};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D0909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::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565" y="5813454"/>
                <a:ext cx="7210628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330504" y="6318600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3088" y="5152372"/>
                <a:ext cx="6599692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i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𝑛𝑐𝑟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→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𝜈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: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𝐼𝑛𝑡</m:t>
                              </m:r>
                              <m:r>
                                <a:rPr kumimoji="0" lang="en-US" sz="1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DCA800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e>
                          </m:d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+1};</m:t>
                          </m:r>
                        </m:e>
                      </m:mr>
                      <m:mr>
                        <m:e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𝑁𝑎𝑡</m:t>
                          </m:r>
                        </m:e>
                      </m:mr>
                    </m:m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⊢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𝑖𝑛𝑐𝑟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D0909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∷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</m:e>
                    </m:d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88" y="5152372"/>
                <a:ext cx="6599692" cy="568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1330504" y="5827152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34498" y="5065152"/>
            <a:ext cx="6577269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134914" y="4612073"/>
                <a:ext cx="4776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𝑁𝑎𝑡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→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𝜈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: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𝐼𝑛𝑡</m:t>
                        </m:r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DCA800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𝜈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DCA80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+1};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is not a basic type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914" y="4612073"/>
                <a:ext cx="4776436" cy="369332"/>
              </a:xfrm>
              <a:prstGeom prst="rect">
                <a:avLst/>
              </a:prstGeom>
              <a:blipFill>
                <a:blip r:embed="rId7"/>
                <a:stretch>
                  <a:fillRect t="-10000" r="-25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4700" y="3421294"/>
            <a:ext cx="10548230" cy="3318553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7818152" y="5074070"/>
            <a:ext cx="4108433" cy="103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5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416103" y="5080571"/>
            <a:ext cx="11510482" cy="38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77990" y="4355045"/>
                <a:ext cx="5083251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{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𝐼𝑛𝑡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|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}.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90" y="4355045"/>
                <a:ext cx="5083251" cy="5683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965231" y="4355046"/>
                <a:ext cx="6226769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begChr m:val="{"/>
                          <m:endChr m:val="}"/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</m:e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d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&lt;: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231" y="4355046"/>
                <a:ext cx="6226769" cy="568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 flipH="1">
            <a:off x="8281747" y="2671790"/>
            <a:ext cx="1915354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5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416103" y="5080571"/>
            <a:ext cx="11510482" cy="38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77990" y="4355045"/>
                <a:ext cx="5083251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{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𝐼𝑛𝑡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|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}.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90" y="4355045"/>
                <a:ext cx="5083251" cy="5683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965231" y="4355046"/>
                <a:ext cx="6226769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begChr m:val="{"/>
                          <m:endChr m:val="}"/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</m:e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d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&lt;: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231" y="4355046"/>
                <a:ext cx="6226769" cy="568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 flipH="1">
            <a:off x="7674025" y="1961187"/>
            <a:ext cx="2913494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965231" y="4287082"/>
            <a:ext cx="6185674" cy="38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971750" y="3756693"/>
                <a:ext cx="2532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&gt;0∧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⇒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750" y="3756693"/>
                <a:ext cx="2532040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0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Example: insert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Goal type: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Components:</a:t>
            </a:r>
            <a:endParaRPr lang="en-US" dirty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>
                <a:latin typeface="+mj-lt"/>
              </a:rPr>
              <a:t>3</a:t>
            </a:fld>
            <a:endParaRPr lang="en-US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7" y="2333248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x: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 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650" y="3514567"/>
            <a:ext cx="8121294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latin typeface="+mj-lt"/>
              </a:rPr>
              <a:t>data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solidFill>
                  <a:schemeClr val="accent3"/>
                </a:solidFill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where</a:t>
            </a:r>
          </a:p>
          <a:p>
            <a:r>
              <a:rPr lang="en-US" sz="2600" dirty="0">
                <a:latin typeface="+mj-lt"/>
              </a:rPr>
              <a:t>    </a:t>
            </a:r>
            <a:r>
              <a:rPr lang="en-US" sz="2600" dirty="0">
                <a:solidFill>
                  <a:schemeClr val="accent3"/>
                </a:solidFill>
                <a:latin typeface="+mj-lt"/>
              </a:rPr>
              <a:t>Nil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::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[] }</a:t>
            </a:r>
          </a:p>
          <a:p>
            <a:r>
              <a:rPr lang="en-US" sz="2600" dirty="0">
                <a:latin typeface="+mj-lt"/>
              </a:rPr>
              <a:t>    </a:t>
            </a:r>
            <a:r>
              <a:rPr lang="en-US" sz="26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600" dirty="0">
                <a:latin typeface="+mj-lt"/>
              </a:rPr>
              <a:t> :: x: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≥ x } </a:t>
            </a:r>
          </a:p>
          <a:p>
            <a:r>
              <a:rPr lang="en-US" sz="2600" dirty="0">
                <a:latin typeface="+mj-lt"/>
              </a:rPr>
              <a:t>        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[x]}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1780" y="4754197"/>
            <a:ext cx="3591613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33933" y="3961465"/>
            <a:ext cx="2175184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4957" y="4754197"/>
            <a:ext cx="458175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2113" y="3943635"/>
            <a:ext cx="488747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8194" y="151188"/>
            <a:ext cx="420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Polikarpova, Kuraj, Solar-Lezama PLDI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9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152" y="5152428"/>
                <a:ext cx="4233916" cy="568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416103" y="5080571"/>
            <a:ext cx="11510482" cy="38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77990" y="4355045"/>
                <a:ext cx="5083251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∷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{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𝐼𝑛𝑡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|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}.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90" y="4355045"/>
                <a:ext cx="5083251" cy="5683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965231" y="4355046"/>
                <a:ext cx="6226769" cy="568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DCA800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i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𝑛𝑐𝑟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</m:t>
                            </m:r>
                            <m:d>
                              <m:dPr>
                                <m:begChr m:val="{"/>
                                <m:endChr m:val="|"/>
                                <m:ctrlP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𝜈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: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𝐼𝑛𝑡</m:t>
                                </m:r>
                                <m:r>
                                  <a:rPr kumimoji="0" lang="en-US" sz="1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DCA800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</m:d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𝜈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+1};</m:t>
                            </m:r>
                          </m:e>
                        </m:mr>
                        <m:mr>
                          <m:e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:</m:t>
                            </m:r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DCA800">
                                    <a:lumMod val="7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𝑁𝑎𝑡</m:t>
                            </m:r>
                          </m:e>
                        </m:mr>
                      </m:m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D090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begChr m:val="{"/>
                          <m:endChr m:val="}"/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</m:e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d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&lt;: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231" y="4355046"/>
                <a:ext cx="6226769" cy="568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 flipH="1">
            <a:off x="934178" y="2111705"/>
            <a:ext cx="1726829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965231" y="4287082"/>
            <a:ext cx="6185674" cy="38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971750" y="3756693"/>
                <a:ext cx="2532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&gt;0∧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⇒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750" y="3756693"/>
                <a:ext cx="2532040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117523" y="4283188"/>
            <a:ext cx="5641142" cy="38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3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19142" y="6347296"/>
                <a:ext cx="5894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Nat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142" y="6347296"/>
                <a:ext cx="5894113" cy="369332"/>
              </a:xfrm>
              <a:prstGeom prst="rect">
                <a:avLst/>
              </a:prstGeom>
              <a:blipFill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6328876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311680" y="5852424"/>
                <a:ext cx="4406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680" y="5852424"/>
                <a:ext cx="4406591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364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19142" y="6347296"/>
                <a:ext cx="5894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Nat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142" y="6347296"/>
                <a:ext cx="5894113" cy="369332"/>
              </a:xfrm>
              <a:prstGeom prst="rect">
                <a:avLst/>
              </a:prstGeom>
              <a:blipFill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6328876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311680" y="5852424"/>
                <a:ext cx="4406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680" y="5852424"/>
                <a:ext cx="4406591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2977696" y="5751812"/>
            <a:ext cx="9118410" cy="666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8359116" y="2656089"/>
            <a:ext cx="1726829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716625" y="5354813"/>
                <a:ext cx="3475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=5}&lt;:{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&gt;0}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6625" y="5354813"/>
                <a:ext cx="3475375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895504" y="5415129"/>
                <a:ext cx="5463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04" y="5415129"/>
                <a:ext cx="5463612" cy="369332"/>
              </a:xfrm>
              <a:prstGeom prst="rect">
                <a:avLst/>
              </a:prstGeom>
              <a:blipFill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8794679" y="5286850"/>
            <a:ext cx="3301427" cy="6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9858054" y="4872046"/>
                <a:ext cx="16728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054" y="4872046"/>
                <a:ext cx="167289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 flipH="1">
            <a:off x="7686158" y="1931264"/>
            <a:ext cx="2973279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913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19142" y="6347296"/>
                <a:ext cx="5894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Nat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142" y="6347296"/>
                <a:ext cx="5894113" cy="369332"/>
              </a:xfrm>
              <a:prstGeom prst="rect">
                <a:avLst/>
              </a:prstGeom>
              <a:blipFill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150706" y="6328876"/>
            <a:ext cx="860460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311680" y="5852424"/>
                <a:ext cx="4406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680" y="5852424"/>
                <a:ext cx="4406591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2977696" y="5751812"/>
            <a:ext cx="9118410" cy="666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716625" y="5354813"/>
                <a:ext cx="3475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=5}&lt;:{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&gt;0}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6625" y="5354813"/>
                <a:ext cx="3475375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895504" y="5415129"/>
                <a:ext cx="5463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04" y="5415129"/>
                <a:ext cx="5463612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8794679" y="5286850"/>
            <a:ext cx="3301427" cy="6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9858054" y="4872046"/>
                <a:ext cx="16728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054" y="4872046"/>
                <a:ext cx="167289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06071" y="3485406"/>
            <a:ext cx="12041406" cy="3318553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928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157435" y="5789488"/>
            <a:ext cx="6438574" cy="28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 flipH="1">
            <a:off x="3869308" y="1437586"/>
            <a:ext cx="2973279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046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157435" y="5789488"/>
            <a:ext cx="6438574" cy="28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 flipH="1">
            <a:off x="4136436" y="2079571"/>
            <a:ext cx="2973279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57435" y="5298192"/>
            <a:ext cx="11775999" cy="16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-58989" y="4813638"/>
                <a:ext cx="6037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989" y="4813638"/>
                <a:ext cx="6037678" cy="369332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blipFill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6735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157435" y="5789488"/>
            <a:ext cx="6438574" cy="28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 flipH="1">
            <a:off x="8280971" y="2661437"/>
            <a:ext cx="1864759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57435" y="5298192"/>
            <a:ext cx="11775999" cy="16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0689" y="4191693"/>
            <a:ext cx="12056788" cy="261226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219" y="4270552"/>
                <a:ext cx="73142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9" y="4270552"/>
                <a:ext cx="7314246" cy="369332"/>
              </a:xfrm>
              <a:prstGeom prst="rect">
                <a:avLst/>
              </a:prstGeom>
              <a:blipFill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90689" y="4675060"/>
            <a:ext cx="11775999" cy="16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93411" y="4781106"/>
                <a:ext cx="6037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11" y="4781106"/>
                <a:ext cx="6037678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456824" y="4270552"/>
                <a:ext cx="4476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824" y="4270552"/>
                <a:ext cx="4476610" cy="369332"/>
              </a:xfrm>
              <a:prstGeom prst="rect">
                <a:avLst/>
              </a:prstGeom>
              <a:blipFill>
                <a:blip r:embed="rId1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7951" y="3673011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51" y="3673011"/>
                <a:ext cx="59824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Elbow Connector 7"/>
          <p:cNvCxnSpPr>
            <a:stCxn id="6" idx="3"/>
          </p:cNvCxnSpPr>
          <p:nvPr/>
        </p:nvCxnSpPr>
        <p:spPr>
          <a:xfrm>
            <a:off x="896192" y="3857677"/>
            <a:ext cx="208280" cy="3340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411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157435" y="5789488"/>
            <a:ext cx="6438574" cy="28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 flipH="1">
            <a:off x="7591830" y="1359833"/>
            <a:ext cx="3565904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57435" y="5298192"/>
            <a:ext cx="11775999" cy="16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0689" y="4191693"/>
            <a:ext cx="12056788" cy="261226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219" y="4270552"/>
                <a:ext cx="73142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9" y="4270552"/>
                <a:ext cx="7314246" cy="369332"/>
              </a:xfrm>
              <a:prstGeom prst="rect">
                <a:avLst/>
              </a:prstGeom>
              <a:blipFill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90689" y="4675060"/>
            <a:ext cx="11775999" cy="16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93411" y="4781106"/>
                <a:ext cx="6037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11" y="4781106"/>
                <a:ext cx="6037678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810208" y="3753647"/>
                <a:ext cx="38431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⊢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208" y="3753647"/>
                <a:ext cx="3843168" cy="369332"/>
              </a:xfrm>
              <a:prstGeom prst="rect">
                <a:avLst/>
              </a:prstGeom>
              <a:blipFill>
                <a:blip r:embed="rId1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4536040" y="4171145"/>
            <a:ext cx="7471042" cy="436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456824" y="4270552"/>
                <a:ext cx="47064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824" y="4270552"/>
                <a:ext cx="4706417" cy="369332"/>
              </a:xfrm>
              <a:prstGeom prst="rect">
                <a:avLst/>
              </a:prstGeom>
              <a:blipFill>
                <a:blip r:embed="rId1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7951" y="3673011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51" y="3673011"/>
                <a:ext cx="59824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Elbow Connector 7"/>
          <p:cNvCxnSpPr>
            <a:stCxn id="6" idx="3"/>
          </p:cNvCxnSpPr>
          <p:nvPr/>
        </p:nvCxnSpPr>
        <p:spPr>
          <a:xfrm>
            <a:off x="896192" y="3857677"/>
            <a:ext cx="208280" cy="3340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571554" y="3869121"/>
                <a:ext cx="16931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554" y="3869121"/>
                <a:ext cx="169315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8924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157435" y="5789488"/>
            <a:ext cx="6438574" cy="28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 flipH="1">
            <a:off x="7591830" y="1359833"/>
            <a:ext cx="3565904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57435" y="5298192"/>
            <a:ext cx="11775999" cy="16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0689" y="4191693"/>
            <a:ext cx="12056788" cy="261226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219" y="4270552"/>
                <a:ext cx="73142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9" y="4270552"/>
                <a:ext cx="7314246" cy="369332"/>
              </a:xfrm>
              <a:prstGeom prst="rect">
                <a:avLst/>
              </a:prstGeom>
              <a:blipFill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90689" y="4675060"/>
            <a:ext cx="11775999" cy="16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93411" y="4781106"/>
                <a:ext cx="6037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11" y="4781106"/>
                <a:ext cx="6037678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193528" y="3741583"/>
                <a:ext cx="48135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𝐼𝑛𝑡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&gt;0}⊢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528" y="3741583"/>
                <a:ext cx="4813554" cy="369332"/>
              </a:xfrm>
              <a:prstGeom prst="rect">
                <a:avLst/>
              </a:prstGeom>
              <a:blipFill>
                <a:blip r:embed="rId1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4536040" y="4171145"/>
            <a:ext cx="7471042" cy="436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456824" y="4270552"/>
                <a:ext cx="47064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824" y="4270552"/>
                <a:ext cx="4706417" cy="369332"/>
              </a:xfrm>
              <a:prstGeom prst="rect">
                <a:avLst/>
              </a:prstGeom>
              <a:blipFill>
                <a:blip r:embed="rId1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7951" y="3673011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51" y="3673011"/>
                <a:ext cx="59824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Elbow Connector 7"/>
          <p:cNvCxnSpPr>
            <a:stCxn id="6" idx="3"/>
          </p:cNvCxnSpPr>
          <p:nvPr/>
        </p:nvCxnSpPr>
        <p:spPr>
          <a:xfrm>
            <a:off x="896192" y="3857677"/>
            <a:ext cx="208280" cy="3340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571554" y="3869121"/>
                <a:ext cx="16931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554" y="3869121"/>
                <a:ext cx="169315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020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≡</m:t>
                      </m:r>
                      <m:d>
                        <m:dPr>
                          <m:begChr m:val="{"/>
                          <m:endChr m:val="|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𝜈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: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𝐼𝑛𝑡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𝜈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&gt;0}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39" y="597668"/>
                <a:ext cx="233070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157435" y="5789488"/>
            <a:ext cx="6438574" cy="28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43" y="1471568"/>
            <a:ext cx="6534954" cy="1103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25" y="1354752"/>
            <a:ext cx="3328827" cy="17800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Nat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dbl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0" y="5852424"/>
                <a:ext cx="6476068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 flipH="1">
            <a:off x="7576034" y="1956028"/>
            <a:ext cx="3565904" cy="5309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43" y="5348498"/>
                <a:ext cx="550702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57435" y="5298192"/>
            <a:ext cx="11775999" cy="16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768" y="4806606"/>
                <a:ext cx="5212902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0689" y="4191693"/>
            <a:ext cx="12056788" cy="261226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219" y="4270552"/>
                <a:ext cx="73142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9" y="4270552"/>
                <a:ext cx="7314246" cy="369332"/>
              </a:xfrm>
              <a:prstGeom prst="rect">
                <a:avLst/>
              </a:prstGeom>
              <a:blipFill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90689" y="4675060"/>
            <a:ext cx="11775999" cy="163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93411" y="4781106"/>
                <a:ext cx="6037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Int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dbl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11" y="4781106"/>
                <a:ext cx="6037678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193528" y="3741583"/>
                <a:ext cx="48135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s-MX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𝐼𝑛𝑡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&gt;0}⊢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528" y="3741583"/>
                <a:ext cx="4813554" cy="369332"/>
              </a:xfrm>
              <a:prstGeom prst="rect">
                <a:avLst/>
              </a:prstGeom>
              <a:blipFill>
                <a:blip r:embed="rId1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4536040" y="4171145"/>
            <a:ext cx="7471042" cy="436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456824" y="4270552"/>
                <a:ext cx="47064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Int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824" y="4270552"/>
                <a:ext cx="4706417" cy="369332"/>
              </a:xfrm>
              <a:prstGeom prst="rect">
                <a:avLst/>
              </a:prstGeom>
              <a:blipFill>
                <a:blip r:embed="rId1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7951" y="3673011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51" y="3673011"/>
                <a:ext cx="59824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Elbow Connector 7"/>
          <p:cNvCxnSpPr>
            <a:stCxn id="6" idx="3"/>
          </p:cNvCxnSpPr>
          <p:nvPr/>
        </p:nvCxnSpPr>
        <p:spPr>
          <a:xfrm>
            <a:off x="896192" y="3857677"/>
            <a:ext cx="208280" cy="3340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571554" y="3869121"/>
                <a:ext cx="16931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𝑁𝑎𝑡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&lt;: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554" y="3869121"/>
                <a:ext cx="169315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6313470" y="3710912"/>
            <a:ext cx="5693612" cy="169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053134" y="3281351"/>
                <a:ext cx="48135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&gt;0∧</m:t>
                      </m:r>
                      <m:r>
                        <a:rPr lang="es-MX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134" y="3281351"/>
                <a:ext cx="4813554" cy="369332"/>
              </a:xfrm>
              <a:prstGeom prst="rect">
                <a:avLst/>
              </a:prstGeom>
              <a:blipFill>
                <a:blip r:embed="rId1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6170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Insert solution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Goal type: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Solution:</a:t>
            </a:r>
            <a:endParaRPr lang="en-US" dirty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>
                <a:latin typeface="+mj-lt"/>
              </a:rPr>
              <a:t>4</a:t>
            </a:fld>
            <a:endParaRPr lang="en-US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7" y="2333248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x: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 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650" y="3514567"/>
            <a:ext cx="8121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+mj-lt"/>
              </a:rPr>
              <a:t>insert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 err="1">
                <a:latin typeface="+mj-lt"/>
              </a:rPr>
              <a:t>xs</a:t>
            </a:r>
            <a:r>
              <a:rPr lang="en-US" sz="2800" dirty="0">
                <a:latin typeface="+mj-lt"/>
              </a:rPr>
              <a:t> = </a:t>
            </a:r>
            <a:r>
              <a:rPr lang="en-US" sz="2800" b="1" dirty="0">
                <a:latin typeface="+mj-lt"/>
              </a:rPr>
              <a:t>match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xs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with</a:t>
            </a:r>
          </a:p>
          <a:p>
            <a:r>
              <a:rPr lang="en-US" sz="2800" dirty="0">
                <a:latin typeface="+mj-lt"/>
              </a:rPr>
              <a:t>   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Nil</a:t>
            </a:r>
            <a:r>
              <a:rPr lang="en-US" sz="2800" dirty="0">
                <a:latin typeface="+mj-lt"/>
              </a:rPr>
              <a:t> →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Nil</a:t>
            </a:r>
          </a:p>
          <a:p>
            <a:r>
              <a:rPr lang="en-US" sz="2800" dirty="0">
                <a:latin typeface="+mj-lt"/>
              </a:rPr>
              <a:t>   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800" dirty="0">
                <a:latin typeface="+mj-lt"/>
              </a:rPr>
              <a:t> y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 → </a:t>
            </a:r>
            <a:r>
              <a:rPr lang="en-US" sz="2800" b="1" dirty="0">
                <a:latin typeface="+mj-lt"/>
              </a:rPr>
              <a:t>if</a:t>
            </a:r>
            <a:r>
              <a:rPr lang="en-US" sz="2800" dirty="0">
                <a:latin typeface="+mj-lt"/>
              </a:rPr>
              <a:t> x ≤ y</a:t>
            </a:r>
          </a:p>
          <a:p>
            <a:r>
              <a:rPr lang="en-US" sz="2800" dirty="0">
                <a:latin typeface="+mj-lt"/>
              </a:rPr>
              <a:t>        </a:t>
            </a:r>
            <a:r>
              <a:rPr lang="en-US" sz="2800" b="1" dirty="0">
                <a:latin typeface="+mj-lt"/>
              </a:rPr>
              <a:t>then</a:t>
            </a:r>
            <a:r>
              <a:rPr lang="en-US" sz="2800" dirty="0">
                <a:latin typeface="+mj-lt"/>
              </a:rPr>
              <a:t> Cons x (Cons y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)</a:t>
            </a:r>
          </a:p>
          <a:p>
            <a:r>
              <a:rPr lang="en-US" sz="2800" dirty="0">
                <a:latin typeface="+mj-lt"/>
              </a:rPr>
              <a:t>        </a:t>
            </a:r>
            <a:r>
              <a:rPr lang="en-US" sz="2800" b="1" dirty="0">
                <a:latin typeface="+mj-lt"/>
              </a:rPr>
              <a:t>else</a:t>
            </a:r>
            <a:r>
              <a:rPr lang="en-US" sz="2800" dirty="0">
                <a:latin typeface="+mj-lt"/>
              </a:rPr>
              <a:t> Cons y (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insert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719" y="5219262"/>
            <a:ext cx="5218427" cy="523220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:: </a:t>
            </a:r>
            <a:r>
              <a:rPr lang="en-US" sz="2800" dirty="0" err="1">
                <a:latin typeface="+mj-lt"/>
              </a:rPr>
              <a:t>IncList</a:t>
            </a:r>
            <a:r>
              <a:rPr lang="en-US" sz="2800" dirty="0">
                <a:latin typeface="+mj-lt"/>
              </a:rPr>
              <a:t> { </a:t>
            </a:r>
            <a:r>
              <a:rPr lang="el-GR" sz="2800" dirty="0">
                <a:latin typeface="+mj-lt"/>
              </a:rPr>
              <a:t>ν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err="1">
                <a:latin typeface="+mj-lt"/>
              </a:rPr>
              <a:t>Int</a:t>
            </a:r>
            <a:r>
              <a:rPr lang="en-US" sz="2800" dirty="0">
                <a:latin typeface="+mj-lt"/>
              </a:rPr>
              <a:t> | </a:t>
            </a:r>
            <a:r>
              <a:rPr lang="el-GR" sz="2800" dirty="0">
                <a:solidFill>
                  <a:srgbClr val="C00000"/>
                </a:solidFill>
                <a:latin typeface="+mj-lt"/>
              </a:rPr>
              <a:t>ν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 ≥ y</a:t>
            </a:r>
            <a:r>
              <a:rPr lang="en-US" sz="2800" dirty="0">
                <a:latin typeface="+mj-lt"/>
              </a:rPr>
              <a:t> } </a:t>
            </a:r>
          </a:p>
        </p:txBody>
      </p:sp>
      <p:sp>
        <p:nvSpPr>
          <p:cNvPr id="7" name="Rectangle 6"/>
          <p:cNvSpPr/>
          <p:nvPr/>
        </p:nvSpPr>
        <p:spPr>
          <a:xfrm>
            <a:off x="3623095" y="5228688"/>
            <a:ext cx="6854406" cy="52322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14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3212253"/>
                <a:ext cx="9761306" cy="2964709"/>
              </a:xfrm>
            </p:spPr>
            <p:txBody>
              <a:bodyPr/>
              <a:lstStyle/>
              <a:p>
                <a:r>
                  <a:rPr lang="en-US" dirty="0" smtClean="0"/>
                  <a:t>Example: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𝑒𝑙𝑠𝑒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𝑁𝑎𝑡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3212253"/>
                <a:ext cx="9761306" cy="2964709"/>
              </a:xfrm>
              <a:blipFill>
                <a:blip r:embed="rId2"/>
                <a:stretch>
                  <a:fillRect t="-3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87" y="1997753"/>
            <a:ext cx="3238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06397" y="1900513"/>
                <a:ext cx="6264984" cy="765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∷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𝐵𝑜𝑜𝑙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∷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⊢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∷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𝑖𝑓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𝑡h𝑒𝑛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∷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397" y="1900513"/>
                <a:ext cx="6264984" cy="7659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2026821"/>
            <a:ext cx="6184725" cy="3650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into a sorted list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match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≤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t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8849723" cy="1325563"/>
          </a:xfrm>
        </p:spPr>
        <p:txBody>
          <a:bodyPr/>
          <a:lstStyle/>
          <a:p>
            <a:r>
              <a:rPr lang="en-US" dirty="0" smtClean="0"/>
              <a:t>Conventional types are not 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41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838700" y="3581400"/>
            <a:ext cx="640080" cy="0"/>
          </a:xfrm>
          <a:prstGeom prst="straightConnector1">
            <a:avLst/>
          </a:prstGeom>
          <a:ln w="38100">
            <a:solidFill>
              <a:srgbClr val="CB6608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51" y="3129237"/>
            <a:ext cx="267107" cy="267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46708" y="3376652"/>
            <a:ext cx="4672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Code has a bug, but type checker still accepts it.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9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42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52649" y="2712559"/>
            <a:ext cx="87534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Cons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t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52028" y="2730478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CB6608"/>
                </a:solidFill>
              </a:rPr>
              <a:t>sorted lists</a:t>
            </a:r>
          </a:p>
        </p:txBody>
      </p:sp>
      <p:sp>
        <p:nvSpPr>
          <p:cNvPr id="3" name="Rectangle 2"/>
          <p:cNvSpPr/>
          <p:nvPr/>
        </p:nvSpPr>
        <p:spPr>
          <a:xfrm>
            <a:off x="4934363" y="3682986"/>
            <a:ext cx="2190750" cy="552450"/>
          </a:xfrm>
          <a:prstGeom prst="rect">
            <a:avLst/>
          </a:prstGeom>
          <a:noFill/>
          <a:ln w="1905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101933" y="3102013"/>
            <a:ext cx="391495" cy="288518"/>
            <a:chOff x="5918963" y="3812965"/>
            <a:chExt cx="391495" cy="28851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18963" y="3957224"/>
              <a:ext cx="326210" cy="0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253307" y="3812965"/>
              <a:ext cx="0" cy="288518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310458" y="3865784"/>
              <a:ext cx="0" cy="182880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8101933" y="3808335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504374" y="3808335"/>
            <a:ext cx="1341163" cy="301752"/>
          </a:xfrm>
          <a:prstGeom prst="rect">
            <a:avLst/>
          </a:prstGeom>
          <a:pattFill prst="pct7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7316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 flipH="1">
            <a:off x="5429250" y="3724275"/>
            <a:ext cx="640080" cy="0"/>
          </a:xfrm>
          <a:prstGeom prst="straightConnector1">
            <a:avLst/>
          </a:prstGeom>
          <a:ln w="38100">
            <a:solidFill>
              <a:srgbClr val="CB6608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types as specs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43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78225" y="1813238"/>
            <a:ext cx="8232600" cy="4835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into a sorted list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match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≤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t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</p:txBody>
      </p:sp>
      <p:pic>
        <p:nvPicPr>
          <p:cNvPr id="8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479" y="3266162"/>
            <a:ext cx="273851" cy="27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53803" y="3074853"/>
            <a:ext cx="477406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ea typeface="Open Sans Light" panose="020B0306030504020204" pitchFamily="34" charset="0"/>
                <a:cs typeface="Consolas" panose="020B0609020204030204" pitchFamily="49" charset="0"/>
              </a:rPr>
              <a:t>Expected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i="1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>
                <a:ea typeface="Open Sans Light" panose="020B0306030504020204" pitchFamily="34" charset="0"/>
                <a:cs typeface="Consolas" panose="020B0609020204030204" pitchFamily="49" charset="0"/>
              </a:rPr>
              <a:t>and got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{</a:t>
            </a:r>
            <a:r>
              <a:rPr lang="en-US" i="1" dirty="0" err="1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v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CB6608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SList</a:t>
            </a:r>
            <a:r>
              <a:rPr lang="en-US" dirty="0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40D38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e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|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⊆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i="1" dirty="0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v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}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564423" y="3540012"/>
            <a:ext cx="2093303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6956" y="932988"/>
            <a:ext cx="5106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[</a:t>
            </a:r>
            <a:r>
              <a:rPr lang="en-US" sz="2000" dirty="0" err="1"/>
              <a:t>Rondon</a:t>
            </a:r>
            <a:r>
              <a:rPr lang="en-US" sz="2000" dirty="0"/>
              <a:t> et al. PLDI’08]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839203" y="3873387"/>
            <a:ext cx="155448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77303" y="4187712"/>
            <a:ext cx="155448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1153" y="4549662"/>
            <a:ext cx="128016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34528" y="4863987"/>
            <a:ext cx="219456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25003" y="5235462"/>
            <a:ext cx="365760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14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programs?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44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78225" y="1813238"/>
            <a:ext cx="8232600" cy="4835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into a sorted list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4" name="Picture 4" descr="http://images.clipartpanda.com/question-701-question-mark-desig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656" y="3251073"/>
            <a:ext cx="266092" cy="26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98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22116"/>
            <a:ext cx="8232600" cy="4835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46713" y="1828801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46713" y="1828801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178877" y="3825763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78876" y="3825763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t → 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</a:t>
            </a:r>
            <a:r>
              <a:rPr lang="en-US" dirty="0"/>
              <a:t>type checking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45</a:t>
            </a:fld>
            <a:endParaRPr lang="en-US"/>
          </a:p>
        </p:txBody>
      </p:sp>
      <p:pic>
        <p:nvPicPr>
          <p:cNvPr id="28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479" y="4561562"/>
            <a:ext cx="273851" cy="27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29851" y="4890847"/>
            <a:ext cx="64008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6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7" grpId="0" animBg="1"/>
      <p:bldP spid="1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92595"/>
            <a:ext cx="8232600" cy="475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78876" y="390019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82368" y="389662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182368" y="389662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(insert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46713" y="1817803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43824" y="1809669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43824" y="1804480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type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46</a:t>
            </a:fld>
            <a:endParaRPr lang="en-US"/>
          </a:p>
        </p:txBody>
      </p:sp>
      <p:pic>
        <p:nvPicPr>
          <p:cNvPr id="68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027" y="5314926"/>
            <a:ext cx="273851" cy="27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82590" y="5613689"/>
            <a:ext cx="20574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07874" y="5314925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0315" y="5314925"/>
            <a:ext cx="1990135" cy="301752"/>
          </a:xfrm>
          <a:prstGeom prst="rect">
            <a:avLst/>
          </a:prstGeom>
          <a:pattFill prst="pct7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(insert x ...)</a:t>
            </a:r>
          </a:p>
        </p:txBody>
      </p:sp>
    </p:spTree>
    <p:extLst>
      <p:ext uri="{BB962C8B-B14F-4D97-AF65-F5344CB8AC3E}">
        <p14:creationId xmlns:p14="http://schemas.microsoft.com/office/powerpoint/2010/main" val="169154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21" grpId="0" animBg="1"/>
      <p:bldP spid="25" grpId="0" animBg="1"/>
      <p:bldP spid="27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Static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Typing rules</a:t>
            </a:r>
          </a:p>
          <a:p>
            <a:pPr lvl="1"/>
            <a:r>
              <a:rPr lang="en-US" altLang="en-US" dirty="0" smtClean="0"/>
              <a:t>Typing rules tell us how to derive typing judgments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Ex. Language of Expressions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5683285"/>
            <a:ext cx="10191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5683284"/>
            <a:ext cx="1247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9" name="Rectangle 6"/>
          <p:cNvSpPr>
            <a:spLocks noChangeArrowheads="1"/>
          </p:cNvSpPr>
          <p:nvPr/>
        </p:nvSpPr>
        <p:spPr bwMode="auto">
          <a:xfrm>
            <a:off x="1524001" y="920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83285"/>
            <a:ext cx="32575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2" name="Rectangle 9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3542614"/>
            <a:ext cx="11334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5" name="Rectangle 12"/>
          <p:cNvSpPr>
            <a:spLocks noChangeArrowheads="1"/>
          </p:cNvSpPr>
          <p:nvPr/>
        </p:nvSpPr>
        <p:spPr bwMode="auto">
          <a:xfrm>
            <a:off x="-914400" y="939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0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Ex. Language of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Show that the following Judgment is valid</a:t>
            </a:r>
          </a:p>
        </p:txBody>
      </p:sp>
      <p:pic>
        <p:nvPicPr>
          <p:cNvPr id="3174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524001"/>
            <a:ext cx="10191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1524000"/>
            <a:ext cx="1247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1"/>
            <a:ext cx="32575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2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82017"/>
            <a:ext cx="3429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54" name="Rectangle 5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658417"/>
            <a:ext cx="7429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6" name="Rectangle 6"/>
          <p:cNvSpPr>
            <a:spLocks noChangeArrowheads="1"/>
          </p:cNvSpPr>
          <p:nvPr/>
        </p:nvSpPr>
        <p:spPr bwMode="auto">
          <a:xfrm>
            <a:off x="-914400" y="12059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57" name="Rectangle 8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67818"/>
            <a:ext cx="54292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9" name="Rectangle 9"/>
          <p:cNvSpPr>
            <a:spLocks noChangeArrowheads="1"/>
          </p:cNvSpPr>
          <p:nvPr/>
        </p:nvSpPr>
        <p:spPr bwMode="auto">
          <a:xfrm>
            <a:off x="1524001" y="9488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56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Simply Typed </a:t>
            </a:r>
            <a:r>
              <a:rPr lang="en-US" altLang="en-US" smtClean="0">
                <a:ea typeface="Cambria Math" panose="02040503050406030204" pitchFamily="18" charset="0"/>
                <a:cs typeface="Cambria Math" panose="02040503050406030204" pitchFamily="18" charset="0"/>
              </a:rPr>
              <a:t>𝜆 Calculus  (F</a:t>
            </a:r>
            <a:r>
              <a:rPr lang="en-US" altLang="en-US" baseline="-25000" smtClean="0">
                <a:ea typeface="Cambria Math" panose="02040503050406030204" pitchFamily="18" charset="0"/>
                <a:cs typeface="Cambria Math" panose="02040503050406030204" pitchFamily="18" charset="0"/>
              </a:rPr>
              <a:t>1</a:t>
            </a:r>
            <a:r>
              <a:rPr lang="en-US" altLang="en-US" smtClean="0">
                <a:ea typeface="Cambria Math" panose="02040503050406030204" pitchFamily="18" charset="0"/>
                <a:cs typeface="Cambria Math" panose="02040503050406030204" pitchFamily="18" charset="0"/>
              </a:rPr>
              <a:t>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Basic Typing Rules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Extensions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1"/>
            <a:ext cx="990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3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286000"/>
            <a:ext cx="24479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1524001" y="939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8" name="Rectangle 8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2286000"/>
            <a:ext cx="2752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0" name="Rectangle 9"/>
          <p:cNvSpPr>
            <a:spLocks noChangeArrowheads="1"/>
          </p:cNvSpPr>
          <p:nvPr/>
        </p:nvSpPr>
        <p:spPr bwMode="auto">
          <a:xfrm>
            <a:off x="1524001" y="958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81" name="Rectangle 11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609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4733072"/>
            <a:ext cx="1247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3" name="Rectangle 12"/>
          <p:cNvSpPr>
            <a:spLocks noChangeArrowheads="1"/>
          </p:cNvSpPr>
          <p:nvPr/>
        </p:nvSpPr>
        <p:spPr bwMode="auto">
          <a:xfrm>
            <a:off x="1524001" y="920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84" name="Rectangle 14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809273"/>
            <a:ext cx="32575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6" name="Rectangle 15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87" name="Rectangle 17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6096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6104673"/>
            <a:ext cx="4048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9" name="Rectangle 18"/>
          <p:cNvSpPr>
            <a:spLocks noChangeArrowheads="1"/>
          </p:cNvSpPr>
          <p:nvPr/>
        </p:nvSpPr>
        <p:spPr bwMode="auto">
          <a:xfrm>
            <a:off x="1524001" y="9869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0" name="Rectangle 20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6099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9273"/>
            <a:ext cx="32575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2" name="Rectangle 21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Is this a valid typing judgment?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How about this one?</a:t>
            </a:r>
          </a:p>
          <a:p>
            <a:pPr lvl="1"/>
            <a:endParaRPr lang="en-US" altLang="en-US" smtClean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99630"/>
            <a:ext cx="6667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3"/>
          <p:cNvSpPr>
            <a:spLocks noChangeArrowheads="1"/>
          </p:cNvSpPr>
          <p:nvPr/>
        </p:nvSpPr>
        <p:spPr bwMode="auto">
          <a:xfrm>
            <a:off x="-914400" y="6154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4752230"/>
            <a:ext cx="47910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06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What’s the type of this function?</a:t>
            </a:r>
          </a:p>
          <a:p>
            <a:pPr lvl="1">
              <a:buFontTx/>
              <a:buNone/>
            </a:pPr>
            <a:r>
              <a:rPr lang="en-US" altLang="en-US" smtClean="0"/>
              <a:t>		(</a:t>
            </a:r>
            <a:r>
              <a:rPr lang="en-US" altLang="en-US" smtClean="0">
                <a:ea typeface="Cambria Math" panose="02040503050406030204" pitchFamily="18" charset="0"/>
                <a:cs typeface="Cambria Math" panose="02040503050406030204" pitchFamily="18" charset="0"/>
              </a:rPr>
              <a:t>𝜆 f. 𝜆 x. </a:t>
            </a:r>
            <a:r>
              <a:rPr lang="en-US" altLang="en-US" i="1" smtClean="0">
                <a:ea typeface="Cambria Math" panose="02040503050406030204" pitchFamily="18" charset="0"/>
                <a:cs typeface="Cambria Math" panose="02040503050406030204" pitchFamily="18" charset="0"/>
              </a:rPr>
              <a:t>if</a:t>
            </a:r>
            <a:r>
              <a:rPr lang="en-US" altLang="en-US" smtClean="0">
                <a:ea typeface="Cambria Math" panose="02040503050406030204" pitchFamily="18" charset="0"/>
                <a:cs typeface="Cambria Math" panose="02040503050406030204" pitchFamily="18" charset="0"/>
              </a:rPr>
              <a:t> x = 1 </a:t>
            </a:r>
            <a:r>
              <a:rPr lang="en-US" altLang="en-US" i="1" smtClean="0">
                <a:ea typeface="Cambria Math" panose="02040503050406030204" pitchFamily="18" charset="0"/>
                <a:cs typeface="Cambria Math" panose="02040503050406030204" pitchFamily="18" charset="0"/>
              </a:rPr>
              <a:t>then</a:t>
            </a:r>
            <a:r>
              <a:rPr lang="en-US" altLang="en-US" smtClean="0">
                <a:ea typeface="Cambria Math" panose="02040503050406030204" pitchFamily="18" charset="0"/>
                <a:cs typeface="Cambria Math" panose="02040503050406030204" pitchFamily="18" charset="0"/>
              </a:rPr>
              <a:t> x </a:t>
            </a:r>
            <a:r>
              <a:rPr lang="en-US" altLang="en-US" i="1" smtClean="0">
                <a:ea typeface="Cambria Math" panose="02040503050406030204" pitchFamily="18" charset="0"/>
                <a:cs typeface="Cambria Math" panose="02040503050406030204" pitchFamily="18" charset="0"/>
              </a:rPr>
              <a:t>else</a:t>
            </a:r>
            <a:r>
              <a:rPr lang="en-US" altLang="en-US" smtClean="0">
                <a:ea typeface="Cambria Math" panose="02040503050406030204" pitchFamily="18" charset="0"/>
                <a:cs typeface="Cambria Math" panose="02040503050406030204" pitchFamily="18" charset="0"/>
              </a:rPr>
              <a:t> (f  f  (x-1) ) * x)</a:t>
            </a: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lvl="1"/>
            <a:r>
              <a:rPr lang="en-US" altLang="en-US" smtClean="0">
                <a:ea typeface="Cambria Math" panose="02040503050406030204" pitchFamily="18" charset="0"/>
                <a:cs typeface="Cambria Math" panose="02040503050406030204" pitchFamily="18" charset="0"/>
              </a:rPr>
              <a:t>Hint: This IS a trick question</a:t>
            </a:r>
          </a:p>
          <a:p>
            <a:pPr lvl="1"/>
            <a:endParaRPr lang="en-US" altLang="en-US" smtClean="0"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endParaRPr lang="en-US" altLang="en-US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2590800"/>
            <a:ext cx="792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19573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2590801"/>
            <a:ext cx="22018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1"/>
            <a:ext cx="9985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26050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0"/>
            <a:ext cx="3238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581400"/>
            <a:ext cx="26050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46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51884</TotalTime>
  <Words>2035</Words>
  <Application>Microsoft Office PowerPoint</Application>
  <PresentationFormat>Widescreen</PresentationFormat>
  <Paragraphs>465</Paragraphs>
  <Slides>46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Berlin Sans FB</vt:lpstr>
      <vt:lpstr>Calibri</vt:lpstr>
      <vt:lpstr>Cambria Math</vt:lpstr>
      <vt:lpstr>Consolas</vt:lpstr>
      <vt:lpstr>Courier New</vt:lpstr>
      <vt:lpstr>Open Sans Light</vt:lpstr>
      <vt:lpstr>office theme</vt:lpstr>
      <vt:lpstr>Lecture 15 Refinement Types</vt:lpstr>
      <vt:lpstr>Non-trivial properties with refinement types</vt:lpstr>
      <vt:lpstr>Example: insert</vt:lpstr>
      <vt:lpstr>Insert solution</vt:lpstr>
      <vt:lpstr>Static Semantics</vt:lpstr>
      <vt:lpstr>Ex. Language of Expressions</vt:lpstr>
      <vt:lpstr>Simply Typed 𝜆 Calculus  (F1)</vt:lpstr>
      <vt:lpstr>Example</vt:lpstr>
      <vt:lpstr>Example</vt:lpstr>
      <vt:lpstr>Motivation</vt:lpstr>
      <vt:lpstr>Running example</vt:lpstr>
      <vt:lpstr>Rejecting incomplete programs</vt:lpstr>
      <vt:lpstr>Motivation</vt:lpstr>
      <vt:lpstr>Conventional types are not enough</vt:lpstr>
      <vt:lpstr>Refinement types</vt:lpstr>
      <vt:lpstr>Refinement types</vt:lpstr>
      <vt:lpstr>Example</vt:lpstr>
      <vt:lpstr>Example</vt:lpstr>
      <vt:lpstr>Example</vt:lpstr>
      <vt:lpstr>Example</vt:lpstr>
      <vt:lpstr>Another Example</vt:lpstr>
      <vt:lpstr>Another Example</vt:lpstr>
      <vt:lpstr>Another Example</vt:lpstr>
      <vt:lpstr>Subtyping</vt:lpstr>
      <vt:lpstr>Constraints from the environment</vt:lpstr>
      <vt:lpstr>Example</vt:lpstr>
      <vt:lpstr>Example</vt:lpstr>
      <vt:lpstr>Example</vt:lpstr>
      <vt:lpstr>Example</vt:lpstr>
      <vt:lpstr>Example</vt:lpstr>
      <vt:lpstr>Another Example</vt:lpstr>
      <vt:lpstr>Another Example</vt:lpstr>
      <vt:lpstr>Another Example</vt:lpstr>
      <vt:lpstr>Another Example</vt:lpstr>
      <vt:lpstr>Another Example</vt:lpstr>
      <vt:lpstr>Another Example</vt:lpstr>
      <vt:lpstr>Another Example</vt:lpstr>
      <vt:lpstr>Another Example</vt:lpstr>
      <vt:lpstr>Another Example</vt:lpstr>
      <vt:lpstr>Branches</vt:lpstr>
      <vt:lpstr>Conventional types are not enough</vt:lpstr>
      <vt:lpstr>Refinement types</vt:lpstr>
      <vt:lpstr>Refinement types as specs</vt:lpstr>
      <vt:lpstr>Incomplete programs?</vt:lpstr>
      <vt:lpstr>Bidirectional type checking</vt:lpstr>
      <vt:lpstr>Round-trip type checking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813</cp:revision>
  <cp:lastPrinted>2015-02-26T04:09:31Z</cp:lastPrinted>
  <dcterms:created xsi:type="dcterms:W3CDTF">2014-09-23T19:26:18Z</dcterms:created>
  <dcterms:modified xsi:type="dcterms:W3CDTF">2018-10-16T17:28:16Z</dcterms:modified>
</cp:coreProperties>
</file>