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336" r:id="rId2"/>
    <p:sldId id="337" r:id="rId3"/>
    <p:sldId id="338" r:id="rId4"/>
    <p:sldId id="344" r:id="rId5"/>
    <p:sldId id="345" r:id="rId6"/>
    <p:sldId id="346" r:id="rId7"/>
    <p:sldId id="347" r:id="rId8"/>
    <p:sldId id="348" r:id="rId9"/>
    <p:sldId id="339" r:id="rId10"/>
    <p:sldId id="340" r:id="rId11"/>
    <p:sldId id="358" r:id="rId12"/>
    <p:sldId id="361" r:id="rId13"/>
    <p:sldId id="362" r:id="rId14"/>
    <p:sldId id="382" r:id="rId15"/>
    <p:sldId id="383" r:id="rId16"/>
    <p:sldId id="353" r:id="rId17"/>
    <p:sldId id="355" r:id="rId18"/>
    <p:sldId id="380" r:id="rId19"/>
    <p:sldId id="379" r:id="rId20"/>
    <p:sldId id="381" r:id="rId21"/>
    <p:sldId id="356" r:id="rId22"/>
    <p:sldId id="357" r:id="rId23"/>
    <p:sldId id="359" r:id="rId24"/>
    <p:sldId id="360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09"/>
    <a:srgbClr val="080F0B"/>
    <a:srgbClr val="CA703B"/>
    <a:srgbClr val="CFE5C9"/>
    <a:srgbClr val="9AC890"/>
    <a:srgbClr val="C7CEFF"/>
    <a:srgbClr val="7F8AFF"/>
    <a:srgbClr val="FFFFFF"/>
    <a:srgbClr val="000000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84761" autoAdjust="0"/>
  </p:normalViewPr>
  <p:slideViewPr>
    <p:cSldViewPr snapToGrid="0">
      <p:cViewPr>
        <p:scale>
          <a:sx n="91" d="100"/>
          <a:sy n="91" d="100"/>
        </p:scale>
        <p:origin x="93" y="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two ideas come together in</a:t>
            </a:r>
            <a:r>
              <a:rPr lang="en-US" baseline="0" dirty="0" smtClean="0"/>
              <a:t> a recent piece of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77.png"/><Relationship Id="rId21" Type="http://schemas.openxmlformats.org/officeDocument/2006/relationships/image" Target="../media/image85.png"/><Relationship Id="rId7" Type="http://schemas.openxmlformats.org/officeDocument/2006/relationships/image" Target="../media/image81.png"/><Relationship Id="rId12" Type="http://schemas.openxmlformats.org/officeDocument/2006/relationships/image" Target="../media/image107.png"/><Relationship Id="rId25" Type="http://schemas.openxmlformats.org/officeDocument/2006/relationships/image" Target="../media/image89.png"/><Relationship Id="rId2" Type="http://schemas.openxmlformats.org/officeDocument/2006/relationships/image" Target="../media/image76.png"/><Relationship Id="rId20" Type="http://schemas.openxmlformats.org/officeDocument/2006/relationships/image" Target="../media/image115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06.png"/><Relationship Id="rId24" Type="http://schemas.openxmlformats.org/officeDocument/2006/relationships/image" Target="../media/image88.png"/><Relationship Id="rId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2.png"/><Relationship Id="rId7" Type="http://schemas.openxmlformats.org/officeDocument/2006/relationships/image" Target="../media/image8102.png"/><Relationship Id="rId2" Type="http://schemas.openxmlformats.org/officeDocument/2006/relationships/image" Target="../media/image7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2.png"/><Relationship Id="rId5" Type="http://schemas.openxmlformats.org/officeDocument/2006/relationships/image" Target="../media/image7902.png"/><Relationship Id="rId4" Type="http://schemas.openxmlformats.org/officeDocument/2006/relationships/image" Target="../media/image78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1.png"/><Relationship Id="rId7" Type="http://schemas.openxmlformats.org/officeDocument/2006/relationships/image" Target="../media/image8101.png"/><Relationship Id="rId2" Type="http://schemas.openxmlformats.org/officeDocument/2006/relationships/image" Target="../media/image7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1.png"/><Relationship Id="rId5" Type="http://schemas.openxmlformats.org/officeDocument/2006/relationships/image" Target="../media/image7901.png"/><Relationship Id="rId4" Type="http://schemas.openxmlformats.org/officeDocument/2006/relationships/image" Target="../media/image78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2.png"/><Relationship Id="rId7" Type="http://schemas.openxmlformats.org/officeDocument/2006/relationships/image" Target="../media/image8102.png"/><Relationship Id="rId2" Type="http://schemas.openxmlformats.org/officeDocument/2006/relationships/image" Target="../media/image7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2.png"/><Relationship Id="rId5" Type="http://schemas.openxmlformats.org/officeDocument/2006/relationships/image" Target="../media/image7902.png"/><Relationship Id="rId4" Type="http://schemas.openxmlformats.org/officeDocument/2006/relationships/image" Target="../media/image780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22</a:t>
            </a:r>
            <a:br>
              <a:rPr lang="en-US" dirty="0" smtClean="0"/>
            </a:b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dirty="0" smtClean="0"/>
              <a:t>Complex Distributions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 P G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88678" y="3188938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410729" y="3822857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330959" y="3858303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549504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543347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376684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077680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7" idx="3"/>
            <a:endCxn id="28" idx="7"/>
          </p:cNvCxnSpPr>
          <p:nvPr/>
        </p:nvCxnSpPr>
        <p:spPr>
          <a:xfrm flipH="1">
            <a:off x="3799465" y="4108264"/>
            <a:ext cx="574380" cy="59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5"/>
            <a:endCxn id="29" idx="0"/>
          </p:cNvCxnSpPr>
          <p:nvPr/>
        </p:nvCxnSpPr>
        <p:spPr>
          <a:xfrm>
            <a:off x="4580920" y="4108264"/>
            <a:ext cx="108851" cy="54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4"/>
            <a:endCxn id="30" idx="0"/>
          </p:cNvCxnSpPr>
          <p:nvPr/>
        </p:nvCxnSpPr>
        <p:spPr>
          <a:xfrm flipH="1">
            <a:off x="5523108" y="4115704"/>
            <a:ext cx="34045" cy="54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5"/>
            <a:endCxn id="31" idx="0"/>
          </p:cNvCxnSpPr>
          <p:nvPr/>
        </p:nvCxnSpPr>
        <p:spPr>
          <a:xfrm>
            <a:off x="5660690" y="4072818"/>
            <a:ext cx="563414" cy="58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7" idx="7"/>
          </p:cNvCxnSpPr>
          <p:nvPr/>
        </p:nvCxnSpPr>
        <p:spPr>
          <a:xfrm flipH="1">
            <a:off x="4580920" y="3438899"/>
            <a:ext cx="350644" cy="46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5"/>
            <a:endCxn id="26" idx="1"/>
          </p:cNvCxnSpPr>
          <p:nvPr/>
        </p:nvCxnSpPr>
        <p:spPr>
          <a:xfrm>
            <a:off x="5138639" y="3438899"/>
            <a:ext cx="314976" cy="42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45616" y="4071688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27618" y="3431947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91733" y="5640024"/>
            <a:ext cx="576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also be generalized to a recurrent model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543347" y="2573283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47" y="2573283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57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46" idx="6"/>
            <a:endCxn id="40" idx="2"/>
          </p:cNvCxnSpPr>
          <p:nvPr/>
        </p:nvCxnSpPr>
        <p:spPr>
          <a:xfrm flipV="1">
            <a:off x="5200770" y="2979803"/>
            <a:ext cx="323033" cy="48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6"/>
            <a:endCxn id="40" idx="1"/>
          </p:cNvCxnSpPr>
          <p:nvPr/>
        </p:nvCxnSpPr>
        <p:spPr>
          <a:xfrm flipV="1">
            <a:off x="4954520" y="2768080"/>
            <a:ext cx="379039" cy="46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333559" y="1991760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42" name="Straight Arrow Connector 41"/>
          <p:cNvCxnSpPr>
            <a:stCxn id="23" idx="6"/>
            <a:endCxn id="41" idx="1"/>
          </p:cNvCxnSpPr>
          <p:nvPr/>
        </p:nvCxnSpPr>
        <p:spPr>
          <a:xfrm flipV="1">
            <a:off x="4954520" y="2193127"/>
            <a:ext cx="379039" cy="57960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6"/>
            <a:endCxn id="50" idx="2"/>
          </p:cNvCxnSpPr>
          <p:nvPr/>
        </p:nvCxnSpPr>
        <p:spPr>
          <a:xfrm flipV="1">
            <a:off x="5718768" y="3580863"/>
            <a:ext cx="584461" cy="52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50" idx="1"/>
          </p:cNvCxnSpPr>
          <p:nvPr/>
        </p:nvCxnSpPr>
        <p:spPr>
          <a:xfrm>
            <a:off x="5714047" y="2768080"/>
            <a:ext cx="398938" cy="60106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112985" y="2592820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52" name="Straight Arrow Connector 51"/>
          <p:cNvCxnSpPr>
            <a:stCxn id="40" idx="3"/>
            <a:endCxn id="51" idx="1"/>
          </p:cNvCxnSpPr>
          <p:nvPr/>
        </p:nvCxnSpPr>
        <p:spPr>
          <a:xfrm>
            <a:off x="5714047" y="2768080"/>
            <a:ext cx="398938" cy="2610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96905" y="3628099"/>
            <a:ext cx="398900" cy="40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50" idx="3"/>
            <a:endCxn id="53" idx="1"/>
          </p:cNvCxnSpPr>
          <p:nvPr/>
        </p:nvCxnSpPr>
        <p:spPr>
          <a:xfrm>
            <a:off x="6493473" y="3369140"/>
            <a:ext cx="503432" cy="4603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Encoder-decoder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0923" y="5461275"/>
            <a:ext cx="784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big brown bear scares the children with its roar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688626" y="4833007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626" y="4833007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57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4555494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4099799" y="5020184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5095546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715058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5318032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5095546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5858084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477596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6080570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5858084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3"/>
            <a:endCxn id="29" idx="1"/>
          </p:cNvCxnSpPr>
          <p:nvPr/>
        </p:nvCxnSpPr>
        <p:spPr>
          <a:xfrm flipV="1">
            <a:off x="6620622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240134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24" name="Straight Arrow Connector 23"/>
          <p:cNvCxnSpPr>
            <a:endCxn id="28" idx="2"/>
          </p:cNvCxnSpPr>
          <p:nvPr/>
        </p:nvCxnSpPr>
        <p:spPr>
          <a:xfrm flipV="1">
            <a:off x="6843108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  <a:endCxn id="28" idx="1"/>
          </p:cNvCxnSpPr>
          <p:nvPr/>
        </p:nvCxnSpPr>
        <p:spPr>
          <a:xfrm>
            <a:off x="6620622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8" idx="3"/>
            <a:endCxn id="35" idx="1"/>
          </p:cNvCxnSpPr>
          <p:nvPr/>
        </p:nvCxnSpPr>
        <p:spPr>
          <a:xfrm flipV="1">
            <a:off x="7383160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002672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30" name="Straight Arrow Connector 29"/>
          <p:cNvCxnSpPr>
            <a:endCxn id="34" idx="2"/>
          </p:cNvCxnSpPr>
          <p:nvPr/>
        </p:nvCxnSpPr>
        <p:spPr>
          <a:xfrm flipV="1">
            <a:off x="7605646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  <a:endCxn id="34" idx="1"/>
          </p:cNvCxnSpPr>
          <p:nvPr/>
        </p:nvCxnSpPr>
        <p:spPr>
          <a:xfrm>
            <a:off x="7383160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3"/>
            <a:endCxn id="41" idx="1"/>
          </p:cNvCxnSpPr>
          <p:nvPr/>
        </p:nvCxnSpPr>
        <p:spPr>
          <a:xfrm flipV="1">
            <a:off x="8145698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765210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>
            <a:endCxn id="40" idx="2"/>
          </p:cNvCxnSpPr>
          <p:nvPr/>
        </p:nvCxnSpPr>
        <p:spPr>
          <a:xfrm flipV="1">
            <a:off x="8368184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3"/>
            <a:endCxn id="40" idx="1"/>
          </p:cNvCxnSpPr>
          <p:nvPr/>
        </p:nvCxnSpPr>
        <p:spPr>
          <a:xfrm>
            <a:off x="8145698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0" idx="3"/>
            <a:endCxn id="47" idx="1"/>
          </p:cNvCxnSpPr>
          <p:nvPr/>
        </p:nvCxnSpPr>
        <p:spPr>
          <a:xfrm flipV="1">
            <a:off x="8908236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8527748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8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42" name="Straight Arrow Connector 41"/>
          <p:cNvCxnSpPr>
            <a:endCxn id="46" idx="2"/>
          </p:cNvCxnSpPr>
          <p:nvPr/>
        </p:nvCxnSpPr>
        <p:spPr>
          <a:xfrm flipV="1">
            <a:off x="9362388" y="5231907"/>
            <a:ext cx="118142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3"/>
            <a:endCxn id="46" idx="1"/>
          </p:cNvCxnSpPr>
          <p:nvPr/>
        </p:nvCxnSpPr>
        <p:spPr>
          <a:xfrm>
            <a:off x="8908236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6" idx="3"/>
            <a:endCxn id="53" idx="1"/>
          </p:cNvCxnSpPr>
          <p:nvPr/>
        </p:nvCxnSpPr>
        <p:spPr>
          <a:xfrm flipV="1">
            <a:off x="9670774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9290286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9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48" name="Straight Arrow Connector 47"/>
          <p:cNvCxnSpPr>
            <a:endCxn id="52" idx="2"/>
          </p:cNvCxnSpPr>
          <p:nvPr/>
        </p:nvCxnSpPr>
        <p:spPr>
          <a:xfrm flipV="1">
            <a:off x="10243068" y="5231907"/>
            <a:ext cx="0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3"/>
            <a:endCxn id="52" idx="1"/>
          </p:cNvCxnSpPr>
          <p:nvPr/>
        </p:nvCxnSpPr>
        <p:spPr>
          <a:xfrm>
            <a:off x="9670774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2" idx="3"/>
            <a:endCxn id="59" idx="1"/>
          </p:cNvCxnSpPr>
          <p:nvPr/>
        </p:nvCxnSpPr>
        <p:spPr>
          <a:xfrm flipV="1">
            <a:off x="10433312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0052824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0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54" name="Straight Arrow Connector 53"/>
          <p:cNvCxnSpPr>
            <a:endCxn id="58" idx="2"/>
          </p:cNvCxnSpPr>
          <p:nvPr/>
        </p:nvCxnSpPr>
        <p:spPr>
          <a:xfrm flipV="1">
            <a:off x="10933505" y="5231907"/>
            <a:ext cx="72101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3"/>
            <a:endCxn id="58" idx="1"/>
          </p:cNvCxnSpPr>
          <p:nvPr/>
        </p:nvCxnSpPr>
        <p:spPr>
          <a:xfrm>
            <a:off x="10433312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8" idx="3"/>
            <a:endCxn id="64" idx="1"/>
          </p:cNvCxnSpPr>
          <p:nvPr/>
        </p:nvCxnSpPr>
        <p:spPr>
          <a:xfrm flipV="1">
            <a:off x="11195850" y="4445231"/>
            <a:ext cx="382054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0815362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1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0" name="Straight Arrow Connector 59"/>
          <p:cNvCxnSpPr>
            <a:endCxn id="63" idx="2"/>
          </p:cNvCxnSpPr>
          <p:nvPr/>
        </p:nvCxnSpPr>
        <p:spPr>
          <a:xfrm flipV="1">
            <a:off x="11571473" y="5231907"/>
            <a:ext cx="196675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63" idx="1"/>
          </p:cNvCxnSpPr>
          <p:nvPr/>
        </p:nvCxnSpPr>
        <p:spPr>
          <a:xfrm>
            <a:off x="11195850" y="5020184"/>
            <a:ext cx="38205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1577904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2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4099799" y="4445231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1215" y="1625848"/>
            <a:ext cx="544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children hate the big brown bear?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/>
              <p:cNvSpPr/>
              <p:nvPr/>
            </p:nvSpPr>
            <p:spPr>
              <a:xfrm>
                <a:off x="572364" y="2588942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Oval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4" y="2588942"/>
                <a:ext cx="411173" cy="398899"/>
              </a:xfrm>
              <a:prstGeom prst="ellipse">
                <a:avLst/>
              </a:prstGeom>
              <a:blipFill>
                <a:blip r:embed="rId13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>
            <a:endCxn id="72" idx="0"/>
          </p:cNvCxnSpPr>
          <p:nvPr/>
        </p:nvCxnSpPr>
        <p:spPr>
          <a:xfrm>
            <a:off x="1344110" y="2052226"/>
            <a:ext cx="444930" cy="5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7" idx="6"/>
            <a:endCxn id="72" idx="1"/>
          </p:cNvCxnSpPr>
          <p:nvPr/>
        </p:nvCxnSpPr>
        <p:spPr>
          <a:xfrm flipV="1">
            <a:off x="983537" y="2776119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598796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96" y="2564395"/>
                <a:ext cx="380488" cy="423447"/>
              </a:xfrm>
              <a:prstGeom prst="rect">
                <a:avLst/>
              </a:prstGeom>
              <a:blipFill>
                <a:blip r:embed="rId1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endCxn id="78" idx="0"/>
          </p:cNvCxnSpPr>
          <p:nvPr/>
        </p:nvCxnSpPr>
        <p:spPr>
          <a:xfrm>
            <a:off x="1899502" y="2085080"/>
            <a:ext cx="652076" cy="47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3"/>
            <a:endCxn id="78" idx="1"/>
          </p:cNvCxnSpPr>
          <p:nvPr/>
        </p:nvCxnSpPr>
        <p:spPr>
          <a:xfrm>
            <a:off x="1979284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361334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34" y="2564395"/>
                <a:ext cx="380488" cy="423447"/>
              </a:xfrm>
              <a:prstGeom prst="rect">
                <a:avLst/>
              </a:prstGeom>
              <a:blipFill>
                <a:blip r:embed="rId1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endCxn id="84" idx="0"/>
          </p:cNvCxnSpPr>
          <p:nvPr/>
        </p:nvCxnSpPr>
        <p:spPr>
          <a:xfrm>
            <a:off x="2773283" y="2052226"/>
            <a:ext cx="540833" cy="5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8" idx="3"/>
            <a:endCxn id="84" idx="1"/>
          </p:cNvCxnSpPr>
          <p:nvPr/>
        </p:nvCxnSpPr>
        <p:spPr>
          <a:xfrm>
            <a:off x="2741822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123872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72" y="2564395"/>
                <a:ext cx="380488" cy="423447"/>
              </a:xfrm>
              <a:prstGeom prst="rect">
                <a:avLst/>
              </a:prstGeom>
              <a:blipFill>
                <a:blip r:embed="rId1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>
            <a:endCxn id="90" idx="0"/>
          </p:cNvCxnSpPr>
          <p:nvPr/>
        </p:nvCxnSpPr>
        <p:spPr>
          <a:xfrm>
            <a:off x="3473680" y="2133115"/>
            <a:ext cx="602974" cy="4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4" idx="3"/>
            <a:endCxn id="90" idx="1"/>
          </p:cNvCxnSpPr>
          <p:nvPr/>
        </p:nvCxnSpPr>
        <p:spPr>
          <a:xfrm>
            <a:off x="3504360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886410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10" y="2564395"/>
                <a:ext cx="380488" cy="423447"/>
              </a:xfrm>
              <a:prstGeom prst="rect">
                <a:avLst/>
              </a:prstGeom>
              <a:blipFill>
                <a:blip r:embed="rId1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>
            <a:endCxn id="96" idx="0"/>
          </p:cNvCxnSpPr>
          <p:nvPr/>
        </p:nvCxnSpPr>
        <p:spPr>
          <a:xfrm>
            <a:off x="4076654" y="2141907"/>
            <a:ext cx="762538" cy="4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3"/>
            <a:endCxn id="96" idx="1"/>
          </p:cNvCxnSpPr>
          <p:nvPr/>
        </p:nvCxnSpPr>
        <p:spPr>
          <a:xfrm>
            <a:off x="4266898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648948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948" y="2564395"/>
                <a:ext cx="380488" cy="423447"/>
              </a:xfrm>
              <a:prstGeom prst="rect">
                <a:avLst/>
              </a:prstGeom>
              <a:blipFill>
                <a:blip r:embed="rId1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/>
          <p:cNvCxnSpPr>
            <a:endCxn id="102" idx="0"/>
          </p:cNvCxnSpPr>
          <p:nvPr/>
        </p:nvCxnSpPr>
        <p:spPr>
          <a:xfrm>
            <a:off x="4628237" y="2133115"/>
            <a:ext cx="973493" cy="4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6" idx="3"/>
            <a:endCxn id="102" idx="1"/>
          </p:cNvCxnSpPr>
          <p:nvPr/>
        </p:nvCxnSpPr>
        <p:spPr>
          <a:xfrm>
            <a:off x="5029436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5411486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86" y="2564395"/>
                <a:ext cx="380488" cy="423447"/>
              </a:xfrm>
              <a:prstGeom prst="rect">
                <a:avLst/>
              </a:prstGeom>
              <a:blipFill>
                <a:blip r:embed="rId19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endCxn id="108" idx="0"/>
          </p:cNvCxnSpPr>
          <p:nvPr/>
        </p:nvCxnSpPr>
        <p:spPr>
          <a:xfrm>
            <a:off x="5315583" y="2096334"/>
            <a:ext cx="1048685" cy="46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2" idx="3"/>
            <a:endCxn id="108" idx="1"/>
          </p:cNvCxnSpPr>
          <p:nvPr/>
        </p:nvCxnSpPr>
        <p:spPr>
          <a:xfrm>
            <a:off x="5791974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6174024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024" y="2564395"/>
                <a:ext cx="380488" cy="423447"/>
              </a:xfrm>
              <a:prstGeom prst="rect">
                <a:avLst/>
              </a:prstGeom>
              <a:blipFill>
                <a:blip r:embed="rId20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/>
          <p:cNvCxnSpPr>
            <a:endCxn id="113" idx="0"/>
          </p:cNvCxnSpPr>
          <p:nvPr/>
        </p:nvCxnSpPr>
        <p:spPr>
          <a:xfrm>
            <a:off x="6080570" y="2141907"/>
            <a:ext cx="1046236" cy="4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8" idx="3"/>
            <a:endCxn id="113" idx="1"/>
          </p:cNvCxnSpPr>
          <p:nvPr/>
        </p:nvCxnSpPr>
        <p:spPr>
          <a:xfrm>
            <a:off x="6554512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6936562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562" y="2564395"/>
                <a:ext cx="380488" cy="423447"/>
              </a:xfrm>
              <a:prstGeom prst="rect">
                <a:avLst/>
              </a:prstGeom>
              <a:blipFill>
                <a:blip r:embed="rId2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Oval 185"/>
              <p:cNvSpPr/>
              <p:nvPr/>
            </p:nvSpPr>
            <p:spPr>
              <a:xfrm>
                <a:off x="7780550" y="2564395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6" name="Oval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550" y="2564395"/>
                <a:ext cx="411173" cy="398899"/>
              </a:xfrm>
              <a:prstGeom prst="ellipse">
                <a:avLst/>
              </a:prstGeom>
              <a:blipFill>
                <a:blip r:embed="rId22"/>
                <a:stretch>
                  <a:fillRect l="-142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Straight Arrow Connector 186"/>
          <p:cNvCxnSpPr>
            <a:stCxn id="113" idx="3"/>
            <a:endCxn id="186" idx="2"/>
          </p:cNvCxnSpPr>
          <p:nvPr/>
        </p:nvCxnSpPr>
        <p:spPr>
          <a:xfrm flipV="1">
            <a:off x="7317050" y="2763845"/>
            <a:ext cx="463500" cy="1227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1" name="Curved Connector 190"/>
          <p:cNvCxnSpPr>
            <a:stCxn id="186" idx="4"/>
            <a:endCxn id="5" idx="0"/>
          </p:cNvCxnSpPr>
          <p:nvPr/>
        </p:nvCxnSpPr>
        <p:spPr>
          <a:xfrm rot="5400000">
            <a:off x="5005319" y="1852188"/>
            <a:ext cx="1869713" cy="4091924"/>
          </a:xfrm>
          <a:prstGeom prst="curvedConnector3">
            <a:avLst>
              <a:gd name="adj1" fmla="val 470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145473" y="2052226"/>
            <a:ext cx="7460173" cy="1383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ular Callout 195"/>
          <p:cNvSpPr/>
          <p:nvPr/>
        </p:nvSpPr>
        <p:spPr>
          <a:xfrm>
            <a:off x="8085522" y="265509"/>
            <a:ext cx="3207327" cy="1105734"/>
          </a:xfrm>
          <a:prstGeom prst="wedgeRoundRectCallout">
            <a:avLst>
              <a:gd name="adj1" fmla="val -61006"/>
              <a:gd name="adj2" fmla="val 106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Encoder: </a:t>
            </a:r>
            <a:br>
              <a:rPr lang="en-US" dirty="0" smtClean="0"/>
            </a:br>
            <a:r>
              <a:rPr lang="en-US" dirty="0" smtClean="0"/>
              <a:t>Generates latent representation of the evidence</a:t>
            </a:r>
            <a:endParaRPr lang="en-US" dirty="0"/>
          </a:p>
        </p:txBody>
      </p:sp>
      <p:sp>
        <p:nvSpPr>
          <p:cNvPr id="197" name="Rounded Rectangular Callout 196"/>
          <p:cNvSpPr/>
          <p:nvPr/>
        </p:nvSpPr>
        <p:spPr>
          <a:xfrm>
            <a:off x="377245" y="5366919"/>
            <a:ext cx="3207327" cy="1105734"/>
          </a:xfrm>
          <a:prstGeom prst="wedgeRoundRectCallout">
            <a:avLst>
              <a:gd name="adj1" fmla="val 70527"/>
              <a:gd name="adj2" fmla="val -515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Decoder: </a:t>
            </a:r>
            <a:br>
              <a:rPr lang="en-US" dirty="0" smtClean="0"/>
            </a:br>
            <a:r>
              <a:rPr lang="en-US" dirty="0" smtClean="0"/>
              <a:t>Produces a distribution based on the evidence</a:t>
            </a:r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4626360" y="4147546"/>
            <a:ext cx="7460173" cy="1277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Summarizing into a single vector is a big bottleneck. Every output should have direct access to the whole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26534" y="2041397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34" y="2041397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7" idx="0"/>
          </p:cNvCxnSpPr>
          <p:nvPr/>
        </p:nvCxnSpPr>
        <p:spPr>
          <a:xfrm>
            <a:off x="2198280" y="1504681"/>
            <a:ext cx="444930" cy="5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6"/>
            <a:endCxn id="7" idx="1"/>
          </p:cNvCxnSpPr>
          <p:nvPr/>
        </p:nvCxnSpPr>
        <p:spPr>
          <a:xfrm flipV="1">
            <a:off x="1837707" y="2228574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2966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66" y="2016850"/>
                <a:ext cx="380488" cy="42344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2753672" y="1537535"/>
            <a:ext cx="652076" cy="47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833454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15504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04" y="2016850"/>
                <a:ext cx="380488" cy="423447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3" idx="0"/>
          </p:cNvCxnSpPr>
          <p:nvPr/>
        </p:nvCxnSpPr>
        <p:spPr>
          <a:xfrm>
            <a:off x="3627453" y="1504681"/>
            <a:ext cx="540833" cy="5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13" idx="1"/>
          </p:cNvCxnSpPr>
          <p:nvPr/>
        </p:nvCxnSpPr>
        <p:spPr>
          <a:xfrm>
            <a:off x="3595992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78042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42" y="2016850"/>
                <a:ext cx="380488" cy="423447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16" idx="0"/>
          </p:cNvCxnSpPr>
          <p:nvPr/>
        </p:nvCxnSpPr>
        <p:spPr>
          <a:xfrm>
            <a:off x="4327850" y="1585570"/>
            <a:ext cx="602974" cy="4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  <a:endCxn id="16" idx="1"/>
          </p:cNvCxnSpPr>
          <p:nvPr/>
        </p:nvCxnSpPr>
        <p:spPr>
          <a:xfrm>
            <a:off x="4358530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40580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80" y="2016850"/>
                <a:ext cx="380488" cy="423447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9" idx="0"/>
          </p:cNvCxnSpPr>
          <p:nvPr/>
        </p:nvCxnSpPr>
        <p:spPr>
          <a:xfrm>
            <a:off x="4930824" y="1594362"/>
            <a:ext cx="762538" cy="4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19" idx="1"/>
          </p:cNvCxnSpPr>
          <p:nvPr/>
        </p:nvCxnSpPr>
        <p:spPr>
          <a:xfrm>
            <a:off x="5121068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03118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18" y="2016850"/>
                <a:ext cx="380488" cy="423447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22" idx="0"/>
          </p:cNvCxnSpPr>
          <p:nvPr/>
        </p:nvCxnSpPr>
        <p:spPr>
          <a:xfrm>
            <a:off x="5482407" y="1585570"/>
            <a:ext cx="973493" cy="4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  <a:endCxn id="22" idx="1"/>
          </p:cNvCxnSpPr>
          <p:nvPr/>
        </p:nvCxnSpPr>
        <p:spPr>
          <a:xfrm>
            <a:off x="5883606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65656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56" y="2016850"/>
                <a:ext cx="380488" cy="423447"/>
              </a:xfrm>
              <a:prstGeom prst="rect">
                <a:avLst/>
              </a:prstGeom>
              <a:blipFill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169753" y="1548789"/>
            <a:ext cx="1048685" cy="46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3"/>
            <a:endCxn id="25" idx="1"/>
          </p:cNvCxnSpPr>
          <p:nvPr/>
        </p:nvCxnSpPr>
        <p:spPr>
          <a:xfrm>
            <a:off x="6646144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028194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94" y="2016850"/>
                <a:ext cx="380488" cy="423447"/>
              </a:xfrm>
              <a:prstGeom prst="rect">
                <a:avLst/>
              </a:prstGeom>
              <a:blipFill>
                <a:blip r:embed="rId9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endCxn id="28" idx="0"/>
          </p:cNvCxnSpPr>
          <p:nvPr/>
        </p:nvCxnSpPr>
        <p:spPr>
          <a:xfrm>
            <a:off x="6934740" y="1594362"/>
            <a:ext cx="1046236" cy="4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3"/>
            <a:endCxn id="28" idx="1"/>
          </p:cNvCxnSpPr>
          <p:nvPr/>
        </p:nvCxnSpPr>
        <p:spPr>
          <a:xfrm>
            <a:off x="7408682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90732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732" y="2016850"/>
                <a:ext cx="380488" cy="423447"/>
              </a:xfrm>
              <a:prstGeom prst="rect">
                <a:avLst/>
              </a:prstGeom>
              <a:blipFill>
                <a:blip r:embed="rId10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8634720" y="2016850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20" y="2016850"/>
                <a:ext cx="411173" cy="398899"/>
              </a:xfrm>
              <a:prstGeom prst="ellipse">
                <a:avLst/>
              </a:prstGeom>
              <a:blipFill>
                <a:blip r:embed="rId11"/>
                <a:stretch>
                  <a:fillRect l="-142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8" idx="3"/>
            <a:endCxn id="29" idx="2"/>
          </p:cNvCxnSpPr>
          <p:nvPr/>
        </p:nvCxnSpPr>
        <p:spPr>
          <a:xfrm flipV="1">
            <a:off x="8171220" y="2216300"/>
            <a:ext cx="463500" cy="1227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99643" y="1504681"/>
            <a:ext cx="7460173" cy="1383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7" idx="3"/>
          </p:cNvCxnSpPr>
          <p:nvPr/>
        </p:nvCxnSpPr>
        <p:spPr>
          <a:xfrm>
            <a:off x="2833454" y="2228574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94430" y="2223856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55406" y="2210371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10713" y="2210370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04317" y="2240846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56499" y="2234710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00923" y="2210369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72443" y="2222437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3108647" y="3310868"/>
                <a:ext cx="297101" cy="3166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47" y="3310868"/>
                <a:ext cx="297101" cy="316604"/>
              </a:xfrm>
              <a:prstGeom prst="ellipse">
                <a:avLst/>
              </a:prstGeom>
              <a:blipFill>
                <a:blip r:embed="rId12"/>
                <a:stretch>
                  <a:fillRect l="-23529" b="-5556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>
              <a:xfrm>
                <a:off x="8446056" y="3310868"/>
                <a:ext cx="297101" cy="3166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056" y="3310868"/>
                <a:ext cx="297101" cy="316604"/>
              </a:xfrm>
              <a:prstGeom prst="ellipse">
                <a:avLst/>
              </a:prstGeom>
              <a:blipFill>
                <a:blip r:embed="rId19"/>
                <a:stretch>
                  <a:fillRect l="-26000" b="-5556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728287" y="5773912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87" y="5773912"/>
                <a:ext cx="411173" cy="398899"/>
              </a:xfrm>
              <a:prstGeom prst="ellipse">
                <a:avLst/>
              </a:prstGeom>
              <a:blipFill>
                <a:blip r:embed="rId20"/>
                <a:stretch>
                  <a:fillRect l="-142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endCxn id="56" idx="2"/>
          </p:cNvCxnSpPr>
          <p:nvPr/>
        </p:nvCxnSpPr>
        <p:spPr>
          <a:xfrm flipV="1">
            <a:off x="1595155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754719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1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58" name="Straight Arrow Connector 57"/>
          <p:cNvCxnSpPr>
            <a:endCxn id="62" idx="2"/>
          </p:cNvCxnSpPr>
          <p:nvPr/>
        </p:nvCxnSpPr>
        <p:spPr>
          <a:xfrm flipV="1">
            <a:off x="2357693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2517257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2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4" name="Straight Arrow Connector 63"/>
          <p:cNvCxnSpPr>
            <a:endCxn id="68" idx="2"/>
          </p:cNvCxnSpPr>
          <p:nvPr/>
        </p:nvCxnSpPr>
        <p:spPr>
          <a:xfrm flipV="1">
            <a:off x="3120231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279795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70" name="Straight Arrow Connector 69"/>
          <p:cNvCxnSpPr>
            <a:endCxn id="74" idx="2"/>
          </p:cNvCxnSpPr>
          <p:nvPr/>
        </p:nvCxnSpPr>
        <p:spPr>
          <a:xfrm flipV="1">
            <a:off x="3882769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042333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4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76" name="Straight Arrow Connector 75"/>
          <p:cNvCxnSpPr>
            <a:endCxn id="80" idx="2"/>
          </p:cNvCxnSpPr>
          <p:nvPr/>
        </p:nvCxnSpPr>
        <p:spPr>
          <a:xfrm flipV="1">
            <a:off x="4645307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4804871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5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82" name="Straight Arrow Connector 81"/>
          <p:cNvCxnSpPr>
            <a:endCxn id="86" idx="2"/>
          </p:cNvCxnSpPr>
          <p:nvPr/>
        </p:nvCxnSpPr>
        <p:spPr>
          <a:xfrm flipV="1">
            <a:off x="5407845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5567409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88" name="Straight Arrow Connector 87"/>
          <p:cNvCxnSpPr>
            <a:endCxn id="92" idx="2"/>
          </p:cNvCxnSpPr>
          <p:nvPr/>
        </p:nvCxnSpPr>
        <p:spPr>
          <a:xfrm flipV="1">
            <a:off x="6402049" y="6172812"/>
            <a:ext cx="118142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6329947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7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94" name="Straight Arrow Connector 93"/>
          <p:cNvCxnSpPr>
            <a:endCxn id="98" idx="2"/>
          </p:cNvCxnSpPr>
          <p:nvPr/>
        </p:nvCxnSpPr>
        <p:spPr>
          <a:xfrm flipV="1">
            <a:off x="7282729" y="6172812"/>
            <a:ext cx="0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7092485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8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00" name="Straight Arrow Connector 99"/>
          <p:cNvCxnSpPr>
            <a:endCxn id="104" idx="2"/>
          </p:cNvCxnSpPr>
          <p:nvPr/>
        </p:nvCxnSpPr>
        <p:spPr>
          <a:xfrm flipV="1">
            <a:off x="7973166" y="6172812"/>
            <a:ext cx="72101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7855023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9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06" name="Straight Arrow Connector 105"/>
          <p:cNvCxnSpPr>
            <a:endCxn id="109" idx="2"/>
          </p:cNvCxnSpPr>
          <p:nvPr/>
        </p:nvCxnSpPr>
        <p:spPr>
          <a:xfrm flipV="1">
            <a:off x="8611134" y="6172812"/>
            <a:ext cx="196675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8617565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0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Rectangle 109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1666021" y="5088451"/>
            <a:ext cx="7460173" cy="1277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073918" y="3789334"/>
            <a:ext cx="398900" cy="40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8429214" y="3798222"/>
            <a:ext cx="398900" cy="40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5766859" y="4492416"/>
            <a:ext cx="372063" cy="38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22" name="Straight Arrow Connector 121"/>
          <p:cNvCxnSpPr>
            <a:stCxn id="42" idx="4"/>
            <a:endCxn id="113" idx="0"/>
          </p:cNvCxnSpPr>
          <p:nvPr/>
        </p:nvCxnSpPr>
        <p:spPr>
          <a:xfrm>
            <a:off x="3257198" y="3627472"/>
            <a:ext cx="16170" cy="1618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50" idx="4"/>
            <a:endCxn id="120" idx="0"/>
          </p:cNvCxnSpPr>
          <p:nvPr/>
        </p:nvCxnSpPr>
        <p:spPr>
          <a:xfrm>
            <a:off x="8594607" y="3627472"/>
            <a:ext cx="34057" cy="1707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13" idx="2"/>
            <a:endCxn id="121" idx="1"/>
          </p:cNvCxnSpPr>
          <p:nvPr/>
        </p:nvCxnSpPr>
        <p:spPr>
          <a:xfrm>
            <a:off x="3273368" y="4192068"/>
            <a:ext cx="2547978" cy="35662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121" idx="1"/>
          </p:cNvCxnSpPr>
          <p:nvPr/>
        </p:nvCxnSpPr>
        <p:spPr>
          <a:xfrm>
            <a:off x="4024549" y="4200956"/>
            <a:ext cx="1796797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endCxn id="121" idx="1"/>
          </p:cNvCxnSpPr>
          <p:nvPr/>
        </p:nvCxnSpPr>
        <p:spPr>
          <a:xfrm>
            <a:off x="4791901" y="4200956"/>
            <a:ext cx="1029445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21" idx="1"/>
          </p:cNvCxnSpPr>
          <p:nvPr/>
        </p:nvCxnSpPr>
        <p:spPr>
          <a:xfrm>
            <a:off x="5559253" y="4200956"/>
            <a:ext cx="262093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121" idx="0"/>
          </p:cNvCxnSpPr>
          <p:nvPr/>
        </p:nvCxnSpPr>
        <p:spPr>
          <a:xfrm flipH="1">
            <a:off x="5952891" y="4200956"/>
            <a:ext cx="373714" cy="29146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endCxn id="121" idx="7"/>
          </p:cNvCxnSpPr>
          <p:nvPr/>
        </p:nvCxnSpPr>
        <p:spPr>
          <a:xfrm flipH="1">
            <a:off x="6084435" y="4200956"/>
            <a:ext cx="1009522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endCxn id="121" idx="7"/>
          </p:cNvCxnSpPr>
          <p:nvPr/>
        </p:nvCxnSpPr>
        <p:spPr>
          <a:xfrm flipH="1">
            <a:off x="6084435" y="4200956"/>
            <a:ext cx="1776874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20" idx="2"/>
            <a:endCxn id="121" idx="7"/>
          </p:cNvCxnSpPr>
          <p:nvPr/>
        </p:nvCxnSpPr>
        <p:spPr>
          <a:xfrm flipH="1">
            <a:off x="6084435" y="4200956"/>
            <a:ext cx="2544229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1" idx="7"/>
            <a:endCxn id="113" idx="1"/>
          </p:cNvCxnSpPr>
          <p:nvPr/>
        </p:nvCxnSpPr>
        <p:spPr>
          <a:xfrm rot="5400000" flipH="1" flipV="1">
            <a:off x="1155767" y="3914179"/>
            <a:ext cx="1841628" cy="19946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5732635" y="365316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185" name="Elbow Connector 184"/>
          <p:cNvCxnSpPr>
            <a:stCxn id="121" idx="2"/>
            <a:endCxn id="56" idx="1"/>
          </p:cNvCxnSpPr>
          <p:nvPr/>
        </p:nvCxnSpPr>
        <p:spPr>
          <a:xfrm rot="10800000" flipV="1">
            <a:off x="1754719" y="4684573"/>
            <a:ext cx="4012140" cy="1276516"/>
          </a:xfrm>
          <a:prstGeom prst="bentConnector3">
            <a:avLst>
              <a:gd name="adj1" fmla="val 1056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9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RobustFill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example case</a:t>
            </a:r>
          </a:p>
          <a:p>
            <a:pPr lvl="1"/>
            <a:r>
              <a:rPr lang="en-US" dirty="0" smtClean="0"/>
              <a:t>Attend over the input/output to produce each token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3" b="49843"/>
          <a:stretch/>
        </p:blipFill>
        <p:spPr>
          <a:xfrm>
            <a:off x="1224454" y="2890344"/>
            <a:ext cx="7803931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RobustFill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example case</a:t>
            </a:r>
          </a:p>
          <a:p>
            <a:pPr lvl="1"/>
            <a:r>
              <a:rPr lang="en-US" dirty="0" smtClean="0"/>
              <a:t>Compute each example independently</a:t>
            </a:r>
          </a:p>
          <a:p>
            <a:pPr lvl="1"/>
            <a:r>
              <a:rPr lang="en-US" dirty="0" smtClean="0"/>
              <a:t>pool over the result to decide which token to output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3" b="49843"/>
          <a:stretch/>
        </p:blipFill>
        <p:spPr>
          <a:xfrm>
            <a:off x="1755225" y="2984936"/>
            <a:ext cx="3547278" cy="1433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7" b="45831"/>
          <a:stretch/>
        </p:blipFill>
        <p:spPr>
          <a:xfrm>
            <a:off x="1755225" y="5062477"/>
            <a:ext cx="3597387" cy="1547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7559" y="3457903"/>
            <a:ext cx="362607" cy="2952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7819" y="430591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0166" y="4934281"/>
            <a:ext cx="11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max_pool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5850855" y="5108028"/>
            <a:ext cx="455352" cy="1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6207" y="4934281"/>
            <a:ext cx="689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token</a:t>
            </a:r>
            <a:r>
              <a:rPr lang="en-US" sz="1600" baseline="-25000" dirty="0" err="1" smtClean="0"/>
              <a:t>i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565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big brown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74673" y="1949503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	0.1</a:t>
            </a:r>
          </a:p>
          <a:p>
            <a:r>
              <a:rPr lang="en-US" dirty="0" smtClean="0"/>
              <a:t>lion	0.05</a:t>
            </a:r>
          </a:p>
          <a:p>
            <a:r>
              <a:rPr lang="en-US" dirty="0" smtClean="0"/>
              <a:t>fox	0.01</a:t>
            </a:r>
          </a:p>
          <a:p>
            <a:r>
              <a:rPr lang="en-US" dirty="0" smtClean="0"/>
              <a:t>cat	0.001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23" idx="3"/>
            <a:endCxn id="68" idx="1"/>
          </p:cNvCxnSpPr>
          <p:nvPr/>
        </p:nvCxnSpPr>
        <p:spPr>
          <a:xfrm flipV="1">
            <a:off x="4443089" y="2549668"/>
            <a:ext cx="731584" cy="60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29055" y="4565073"/>
            <a:ext cx="440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each step pick the K most likely successors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big brown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06837" y="1551444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runs	0.05</a:t>
            </a:r>
          </a:p>
          <a:p>
            <a:r>
              <a:rPr lang="en-US" dirty="0" smtClean="0"/>
              <a:t>scares	0.03</a:t>
            </a:r>
          </a:p>
          <a:p>
            <a:r>
              <a:rPr lang="en-US" dirty="0" smtClean="0"/>
              <a:t>eats	0.01</a:t>
            </a:r>
          </a:p>
          <a:p>
            <a:r>
              <a:rPr lang="en-US" dirty="0" smtClean="0"/>
              <a:t>sleeps	0.007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31" idx="3"/>
            <a:endCxn id="68" idx="1"/>
          </p:cNvCxnSpPr>
          <p:nvPr/>
        </p:nvCxnSpPr>
        <p:spPr>
          <a:xfrm flipV="1">
            <a:off x="5773125" y="2151609"/>
            <a:ext cx="433712" cy="62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1"/>
          </p:cNvCxnSpPr>
          <p:nvPr/>
        </p:nvCxnSpPr>
        <p:spPr>
          <a:xfrm flipV="1">
            <a:off x="4424677" y="2776246"/>
            <a:ext cx="949548" cy="9485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V="1">
            <a:off x="5448837" y="3562922"/>
            <a:ext cx="115632" cy="21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30" idx="1"/>
          </p:cNvCxnSpPr>
          <p:nvPr/>
        </p:nvCxnSpPr>
        <p:spPr>
          <a:xfrm flipV="1">
            <a:off x="4424677" y="3351199"/>
            <a:ext cx="949548" cy="37358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74225" y="257487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4424677" y="3724785"/>
            <a:ext cx="833916" cy="76043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9" idx="0"/>
            <a:endCxn id="36" idx="2"/>
          </p:cNvCxnSpPr>
          <p:nvPr/>
        </p:nvCxnSpPr>
        <p:spPr>
          <a:xfrm flipH="1" flipV="1">
            <a:off x="5448837" y="5271892"/>
            <a:ext cx="227799" cy="17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36" idx="1"/>
          </p:cNvCxnSpPr>
          <p:nvPr/>
        </p:nvCxnSpPr>
        <p:spPr>
          <a:xfrm>
            <a:off x="4424677" y="3724785"/>
            <a:ext cx="833916" cy="13353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258593" y="428384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5410" y="368026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bear </a:t>
            </a:r>
            <a:r>
              <a:rPr lang="en-US" sz="2000" dirty="0" smtClean="0"/>
              <a:t>(0.1)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967147" y="54461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lion </a:t>
            </a:r>
            <a:r>
              <a:rPr lang="en-US" sz="2000" dirty="0" smtClean="0"/>
              <a:t>(0.05)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472997" y="4149574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hunts	0.1</a:t>
            </a:r>
          </a:p>
          <a:p>
            <a:r>
              <a:rPr lang="en-US" dirty="0" smtClean="0"/>
              <a:t>hides	0.07</a:t>
            </a:r>
          </a:p>
          <a:p>
            <a:r>
              <a:rPr lang="en-US" dirty="0" smtClean="0"/>
              <a:t>eats	0.01</a:t>
            </a:r>
          </a:p>
          <a:p>
            <a:r>
              <a:rPr lang="en-US" dirty="0" smtClean="0"/>
              <a:t>sleeps	0.001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37" idx="3"/>
            <a:endCxn id="48" idx="1"/>
          </p:cNvCxnSpPr>
          <p:nvPr/>
        </p:nvCxnSpPr>
        <p:spPr>
          <a:xfrm>
            <a:off x="5657493" y="4485216"/>
            <a:ext cx="815504" cy="26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big brown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06837" y="1551444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runs	0.05</a:t>
            </a:r>
          </a:p>
          <a:p>
            <a:r>
              <a:rPr lang="en-US" dirty="0" smtClean="0"/>
              <a:t>scares	0.03</a:t>
            </a:r>
          </a:p>
          <a:p>
            <a:r>
              <a:rPr lang="en-US" dirty="0" smtClean="0"/>
              <a:t>eats	0.01</a:t>
            </a:r>
          </a:p>
          <a:p>
            <a:r>
              <a:rPr lang="en-US" dirty="0" smtClean="0"/>
              <a:t>sleeps	0.007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31" idx="3"/>
            <a:endCxn id="68" idx="1"/>
          </p:cNvCxnSpPr>
          <p:nvPr/>
        </p:nvCxnSpPr>
        <p:spPr>
          <a:xfrm flipV="1">
            <a:off x="5773125" y="2151609"/>
            <a:ext cx="433712" cy="62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1"/>
          </p:cNvCxnSpPr>
          <p:nvPr/>
        </p:nvCxnSpPr>
        <p:spPr>
          <a:xfrm flipV="1">
            <a:off x="4424677" y="2776246"/>
            <a:ext cx="949548" cy="9485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V="1">
            <a:off x="5448837" y="3562922"/>
            <a:ext cx="115632" cy="21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30" idx="1"/>
          </p:cNvCxnSpPr>
          <p:nvPr/>
        </p:nvCxnSpPr>
        <p:spPr>
          <a:xfrm flipV="1">
            <a:off x="4424677" y="3351199"/>
            <a:ext cx="949548" cy="37358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74225" y="257487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4424677" y="3724785"/>
            <a:ext cx="833916" cy="76043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9" idx="0"/>
            <a:endCxn id="36" idx="2"/>
          </p:cNvCxnSpPr>
          <p:nvPr/>
        </p:nvCxnSpPr>
        <p:spPr>
          <a:xfrm flipH="1" flipV="1">
            <a:off x="5448837" y="5271892"/>
            <a:ext cx="227799" cy="17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36" idx="1"/>
          </p:cNvCxnSpPr>
          <p:nvPr/>
        </p:nvCxnSpPr>
        <p:spPr>
          <a:xfrm>
            <a:off x="4424677" y="3724785"/>
            <a:ext cx="833916" cy="13353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258593" y="428384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5410" y="368026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bear </a:t>
            </a:r>
            <a:r>
              <a:rPr lang="en-US" sz="2000" dirty="0" smtClean="0"/>
              <a:t>(0.1)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967147" y="54461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lion </a:t>
            </a:r>
            <a:r>
              <a:rPr lang="en-US" sz="2000" dirty="0" smtClean="0"/>
              <a:t>(0.05)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472997" y="4149574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hunts	0.1</a:t>
            </a:r>
          </a:p>
          <a:p>
            <a:r>
              <a:rPr lang="en-US" dirty="0" smtClean="0"/>
              <a:t>hides	0.07</a:t>
            </a:r>
          </a:p>
          <a:p>
            <a:r>
              <a:rPr lang="en-US" dirty="0" smtClean="0"/>
              <a:t>eats	0.01</a:t>
            </a:r>
          </a:p>
          <a:p>
            <a:r>
              <a:rPr lang="en-US" dirty="0" smtClean="0"/>
              <a:t>sleeps	0.001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37" idx="3"/>
            <a:endCxn id="48" idx="1"/>
          </p:cNvCxnSpPr>
          <p:nvPr/>
        </p:nvCxnSpPr>
        <p:spPr>
          <a:xfrm>
            <a:off x="5657493" y="4485216"/>
            <a:ext cx="815504" cy="26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169631" y="1551444"/>
            <a:ext cx="1670987" cy="3133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330422" y="4123779"/>
            <a:ext cx="1670987" cy="3133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big brown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1"/>
          </p:cNvCxnSpPr>
          <p:nvPr/>
        </p:nvCxnSpPr>
        <p:spPr>
          <a:xfrm flipV="1">
            <a:off x="4424677" y="2776246"/>
            <a:ext cx="949548" cy="9485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V="1">
            <a:off x="5448837" y="3562922"/>
            <a:ext cx="115632" cy="21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30" idx="1"/>
          </p:cNvCxnSpPr>
          <p:nvPr/>
        </p:nvCxnSpPr>
        <p:spPr>
          <a:xfrm flipV="1">
            <a:off x="4424677" y="3351199"/>
            <a:ext cx="949548" cy="37358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74225" y="257487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4424677" y="3724785"/>
            <a:ext cx="833916" cy="76043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6" idx="2"/>
          </p:cNvCxnSpPr>
          <p:nvPr/>
        </p:nvCxnSpPr>
        <p:spPr>
          <a:xfrm flipV="1">
            <a:off x="5448837" y="5271892"/>
            <a:ext cx="0" cy="2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36" idx="1"/>
          </p:cNvCxnSpPr>
          <p:nvPr/>
        </p:nvCxnSpPr>
        <p:spPr>
          <a:xfrm>
            <a:off x="4424677" y="3724785"/>
            <a:ext cx="833916" cy="13353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258593" y="428384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5410" y="368026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bear </a:t>
            </a:r>
            <a:r>
              <a:rPr lang="en-US" sz="2000" dirty="0" smtClean="0"/>
              <a:t>(0.1)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967147" y="54461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lion </a:t>
            </a:r>
            <a:r>
              <a:rPr lang="en-US" sz="2000" dirty="0" smtClean="0"/>
              <a:t>(0.02)</a:t>
            </a:r>
            <a:endParaRPr lang="en-US" sz="2000" dirty="0"/>
          </a:p>
        </p:txBody>
      </p:sp>
      <p:cxnSp>
        <p:nvCxnSpPr>
          <p:cNvPr id="41" name="Straight Arrow Connector 40"/>
          <p:cNvCxnSpPr>
            <a:stCxn id="30" idx="3"/>
            <a:endCxn id="46" idx="1"/>
          </p:cNvCxnSpPr>
          <p:nvPr/>
        </p:nvCxnSpPr>
        <p:spPr>
          <a:xfrm flipV="1">
            <a:off x="5754713" y="3000165"/>
            <a:ext cx="926726" cy="35103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  <a:endCxn id="51" idx="1"/>
          </p:cNvCxnSpPr>
          <p:nvPr/>
        </p:nvCxnSpPr>
        <p:spPr>
          <a:xfrm flipV="1">
            <a:off x="5639081" y="4881320"/>
            <a:ext cx="1042358" cy="17884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681439" y="222384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81439" y="4105000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53" name="Straight Arrow Connector 52"/>
          <p:cNvCxnSpPr>
            <a:stCxn id="30" idx="3"/>
            <a:endCxn id="47" idx="1"/>
          </p:cNvCxnSpPr>
          <p:nvPr/>
        </p:nvCxnSpPr>
        <p:spPr>
          <a:xfrm flipV="1">
            <a:off x="5754713" y="2425212"/>
            <a:ext cx="926726" cy="92598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3"/>
            <a:endCxn id="52" idx="1"/>
          </p:cNvCxnSpPr>
          <p:nvPr/>
        </p:nvCxnSpPr>
        <p:spPr>
          <a:xfrm flipV="1">
            <a:off x="5639081" y="4306367"/>
            <a:ext cx="1042358" cy="75380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1" idx="2"/>
          </p:cNvCxnSpPr>
          <p:nvPr/>
        </p:nvCxnSpPr>
        <p:spPr>
          <a:xfrm flipH="1" flipV="1">
            <a:off x="6871683" y="5093043"/>
            <a:ext cx="337460" cy="37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60329" y="5435546"/>
            <a:ext cx="213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hunts </a:t>
            </a:r>
            <a:r>
              <a:rPr lang="en-US" sz="2000" dirty="0" smtClean="0"/>
              <a:t>(0.005)</a:t>
            </a:r>
            <a:endParaRPr lang="en-US" sz="2000" dirty="0"/>
          </a:p>
        </p:txBody>
      </p:sp>
      <p:cxnSp>
        <p:nvCxnSpPr>
          <p:cNvPr id="63" name="Straight Arrow Connector 62"/>
          <p:cNvCxnSpPr>
            <a:endCxn id="46" idx="2"/>
          </p:cNvCxnSpPr>
          <p:nvPr/>
        </p:nvCxnSpPr>
        <p:spPr>
          <a:xfrm flipH="1" flipV="1">
            <a:off x="6871683" y="3211888"/>
            <a:ext cx="256693" cy="22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77825" y="3338163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runs </a:t>
            </a:r>
            <a:r>
              <a:rPr lang="en-US" sz="2000" dirty="0" smtClean="0"/>
              <a:t>(0.005)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8108007" y="1534129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	0.07</a:t>
            </a:r>
          </a:p>
          <a:p>
            <a:r>
              <a:rPr lang="en-US" dirty="0" smtClean="0"/>
              <a:t>after	0.03</a:t>
            </a:r>
          </a:p>
          <a:p>
            <a:r>
              <a:rPr lang="en-US" dirty="0" smtClean="0"/>
              <a:t>towards	0.01</a:t>
            </a:r>
          </a:p>
          <a:p>
            <a:r>
              <a:rPr lang="en-US" dirty="0" smtClean="0"/>
              <a:t>into	0.007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29239" y="4024486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gazelles	0.05</a:t>
            </a:r>
          </a:p>
          <a:p>
            <a:r>
              <a:rPr lang="en-US" dirty="0" smtClean="0"/>
              <a:t>its	0.03</a:t>
            </a:r>
          </a:p>
          <a:p>
            <a:r>
              <a:rPr lang="en-US" dirty="0" smtClean="0"/>
              <a:t>prey	0.01</a:t>
            </a:r>
          </a:p>
          <a:p>
            <a:r>
              <a:rPr lang="en-US" dirty="0" smtClean="0"/>
              <a:t>into	0.007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47" idx="3"/>
            <a:endCxn id="66" idx="1"/>
          </p:cNvCxnSpPr>
          <p:nvPr/>
        </p:nvCxnSpPr>
        <p:spPr>
          <a:xfrm flipV="1">
            <a:off x="7080339" y="2134294"/>
            <a:ext cx="1027668" cy="29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69" idx="1"/>
          </p:cNvCxnSpPr>
          <p:nvPr/>
        </p:nvCxnSpPr>
        <p:spPr>
          <a:xfrm>
            <a:off x="7080339" y="4306367"/>
            <a:ext cx="948900" cy="31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197331"/>
                <a:ext cx="9761306" cy="29796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Probability of a word depends on the previous n words</a:t>
                </a:r>
              </a:p>
              <a:p>
                <a:r>
                  <a:rPr lang="en-US" dirty="0" smtClean="0"/>
                  <a:t>Represented with a table: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Bigger n makes more accurate, but also more difficult to learn, requires much bigger table</a:t>
                </a:r>
              </a:p>
              <a:p>
                <a:r>
                  <a:rPr lang="en-US" dirty="0" smtClean="0"/>
                  <a:t>Downsides</a:t>
                </a:r>
              </a:p>
              <a:p>
                <a:pPr lvl="1"/>
                <a:r>
                  <a:rPr lang="en-US" dirty="0" smtClean="0"/>
                  <a:t>some words require more context than others</a:t>
                </a:r>
              </a:p>
              <a:p>
                <a:pPr lvl="1"/>
                <a:r>
                  <a:rPr lang="en-US" dirty="0" smtClean="0"/>
                  <a:t>some words carry very little information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197331"/>
                <a:ext cx="9761306" cy="2979631"/>
              </a:xfrm>
              <a:blipFill>
                <a:blip r:embed="rId2"/>
                <a:stretch>
                  <a:fillRect t="-4499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62712" y="1660227"/>
            <a:ext cx="784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big brown bear scares the children with its roar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71730" y="2248640"/>
                <a:ext cx="2610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𝑠𝑐𝑎𝑟𝑒𝑠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𝑏𝑟𝑜𝑤𝑛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730" y="2248640"/>
                <a:ext cx="26107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1"/>
          </p:cNvCxnSpPr>
          <p:nvPr/>
        </p:nvCxnSpPr>
        <p:spPr>
          <a:xfrm flipH="1" flipV="1">
            <a:off x="5682781" y="2091375"/>
            <a:ext cx="188949" cy="34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big brown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1"/>
          </p:cNvCxnSpPr>
          <p:nvPr/>
        </p:nvCxnSpPr>
        <p:spPr>
          <a:xfrm flipV="1">
            <a:off x="4424677" y="2776246"/>
            <a:ext cx="949548" cy="9485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V="1">
            <a:off x="5448837" y="3562922"/>
            <a:ext cx="115632" cy="21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30" idx="1"/>
          </p:cNvCxnSpPr>
          <p:nvPr/>
        </p:nvCxnSpPr>
        <p:spPr>
          <a:xfrm flipV="1">
            <a:off x="4424677" y="3351199"/>
            <a:ext cx="949548" cy="37358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74225" y="257487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4424677" y="3724785"/>
            <a:ext cx="833916" cy="76043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6" idx="2"/>
          </p:cNvCxnSpPr>
          <p:nvPr/>
        </p:nvCxnSpPr>
        <p:spPr>
          <a:xfrm flipV="1">
            <a:off x="5448837" y="5271892"/>
            <a:ext cx="0" cy="2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36" idx="1"/>
          </p:cNvCxnSpPr>
          <p:nvPr/>
        </p:nvCxnSpPr>
        <p:spPr>
          <a:xfrm>
            <a:off x="4424677" y="3724785"/>
            <a:ext cx="833916" cy="13353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258593" y="428384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5410" y="368026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bear </a:t>
            </a:r>
            <a:r>
              <a:rPr lang="en-US" sz="2000" dirty="0" smtClean="0"/>
              <a:t>(0.1)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967147" y="54461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lion </a:t>
            </a:r>
            <a:r>
              <a:rPr lang="en-US" sz="2000" dirty="0" smtClean="0"/>
              <a:t>(0.02)</a:t>
            </a:r>
            <a:endParaRPr lang="en-US" sz="2000" dirty="0"/>
          </a:p>
        </p:txBody>
      </p:sp>
      <p:cxnSp>
        <p:nvCxnSpPr>
          <p:cNvPr id="41" name="Straight Arrow Connector 40"/>
          <p:cNvCxnSpPr>
            <a:stCxn id="30" idx="3"/>
            <a:endCxn id="46" idx="1"/>
          </p:cNvCxnSpPr>
          <p:nvPr/>
        </p:nvCxnSpPr>
        <p:spPr>
          <a:xfrm flipV="1">
            <a:off x="5754713" y="3000165"/>
            <a:ext cx="926726" cy="35103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  <a:endCxn id="51" idx="1"/>
          </p:cNvCxnSpPr>
          <p:nvPr/>
        </p:nvCxnSpPr>
        <p:spPr>
          <a:xfrm flipV="1">
            <a:off x="5639081" y="4881320"/>
            <a:ext cx="1042358" cy="17884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681439" y="222384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81439" y="4105000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53" name="Straight Arrow Connector 52"/>
          <p:cNvCxnSpPr>
            <a:stCxn id="30" idx="3"/>
            <a:endCxn id="47" idx="1"/>
          </p:cNvCxnSpPr>
          <p:nvPr/>
        </p:nvCxnSpPr>
        <p:spPr>
          <a:xfrm flipV="1">
            <a:off x="5754713" y="2425212"/>
            <a:ext cx="926726" cy="92598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3"/>
            <a:endCxn id="52" idx="1"/>
          </p:cNvCxnSpPr>
          <p:nvPr/>
        </p:nvCxnSpPr>
        <p:spPr>
          <a:xfrm flipV="1">
            <a:off x="5639081" y="4306367"/>
            <a:ext cx="1042358" cy="75380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1" idx="2"/>
          </p:cNvCxnSpPr>
          <p:nvPr/>
        </p:nvCxnSpPr>
        <p:spPr>
          <a:xfrm flipH="1" flipV="1">
            <a:off x="6871683" y="5093043"/>
            <a:ext cx="337460" cy="37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60329" y="5435546"/>
            <a:ext cx="213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hunts </a:t>
            </a:r>
            <a:r>
              <a:rPr lang="en-US" sz="2000" dirty="0" smtClean="0"/>
              <a:t>(0.005)</a:t>
            </a:r>
            <a:endParaRPr lang="en-US" sz="2000" dirty="0"/>
          </a:p>
        </p:txBody>
      </p:sp>
      <p:cxnSp>
        <p:nvCxnSpPr>
          <p:cNvPr id="63" name="Straight Arrow Connector 62"/>
          <p:cNvCxnSpPr>
            <a:endCxn id="46" idx="2"/>
          </p:cNvCxnSpPr>
          <p:nvPr/>
        </p:nvCxnSpPr>
        <p:spPr>
          <a:xfrm flipH="1" flipV="1">
            <a:off x="6871683" y="3211888"/>
            <a:ext cx="256693" cy="22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77825" y="3338163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runs </a:t>
            </a:r>
            <a:r>
              <a:rPr lang="en-US" sz="2000" dirty="0" smtClean="0"/>
              <a:t>(0.005)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8108007" y="1534129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	0.07</a:t>
            </a:r>
          </a:p>
          <a:p>
            <a:r>
              <a:rPr lang="en-US" dirty="0" smtClean="0"/>
              <a:t>after	0.06</a:t>
            </a:r>
          </a:p>
          <a:p>
            <a:r>
              <a:rPr lang="en-US" dirty="0" smtClean="0"/>
              <a:t>towards	0.01</a:t>
            </a:r>
          </a:p>
          <a:p>
            <a:r>
              <a:rPr lang="en-US" dirty="0" smtClean="0"/>
              <a:t>into	0.007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29239" y="4024486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gazelles	0.05</a:t>
            </a:r>
          </a:p>
          <a:p>
            <a:r>
              <a:rPr lang="en-US" dirty="0" smtClean="0"/>
              <a:t>its	0.03</a:t>
            </a:r>
          </a:p>
          <a:p>
            <a:r>
              <a:rPr lang="en-US" dirty="0" smtClean="0"/>
              <a:t>prey	0.01</a:t>
            </a:r>
          </a:p>
          <a:p>
            <a:r>
              <a:rPr lang="en-US" dirty="0" smtClean="0"/>
              <a:t>into	0.007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47" idx="3"/>
            <a:endCxn id="66" idx="1"/>
          </p:cNvCxnSpPr>
          <p:nvPr/>
        </p:nvCxnSpPr>
        <p:spPr>
          <a:xfrm flipV="1">
            <a:off x="7080339" y="2134294"/>
            <a:ext cx="1027668" cy="29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69" idx="1"/>
          </p:cNvCxnSpPr>
          <p:nvPr/>
        </p:nvCxnSpPr>
        <p:spPr>
          <a:xfrm>
            <a:off x="7080339" y="4306367"/>
            <a:ext cx="948900" cy="31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8075938" y="1534129"/>
            <a:ext cx="1670987" cy="3133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070801" y="1856558"/>
            <a:ext cx="1670987" cy="3133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 for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top-down search</a:t>
            </a:r>
          </a:p>
          <a:p>
            <a:pPr lvl="1"/>
            <a:r>
              <a:rPr lang="en-US" dirty="0" smtClean="0"/>
              <a:t>Same strategies for pruning the search space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View of PBE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𝑒𝑣𝑖𝑑𝑒𝑛𝑐𝑒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659" y="435043"/>
            <a:ext cx="2903881" cy="714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35381" y="4378037"/>
                <a:ext cx="73671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Can we learn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</m:e>
                    </m:d>
                  </m:oMath>
                </a14:m>
                <a:r>
                  <a:rPr lang="en-US" sz="3600" dirty="0" smtClean="0"/>
                  <a:t> directly?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381" y="4378037"/>
                <a:ext cx="7367145" cy="646331"/>
              </a:xfrm>
              <a:prstGeom prst="rect">
                <a:avLst/>
              </a:prstGeom>
              <a:blipFill>
                <a:blip r:embed="rId4"/>
                <a:stretch>
                  <a:fillRect l="-2566" t="-14151" r="-157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5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56" y="3268473"/>
            <a:ext cx="1524000" cy="15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4AF9-C0A3-D948-905C-91873489708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from ambiguous evidence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2416728" y="1687842"/>
            <a:ext cx="1850472" cy="1184902"/>
          </a:xfrm>
          <a:prstGeom prst="cloudCallout">
            <a:avLst>
              <a:gd name="adj1" fmla="val -7925"/>
              <a:gd name="adj2" fmla="val 8538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An idealized program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322376" y="3353287"/>
            <a:ext cx="2971801" cy="484632"/>
          </a:xfrm>
          <a:prstGeom prst="rightArrow">
            <a:avLst>
              <a:gd name="adj1" fmla="val 50000"/>
              <a:gd name="adj2" fmla="val 7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4286517" y="3860961"/>
            <a:ext cx="2895599" cy="484632"/>
          </a:xfrm>
          <a:prstGeom prst="rightArrow">
            <a:avLst>
              <a:gd name="adj1" fmla="val 50000"/>
              <a:gd name="adj2" fmla="val 7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44672" y="4437821"/>
            <a:ext cx="392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Type-safe, </a:t>
            </a:r>
            <a:r>
              <a:rPr lang="en-US" dirty="0" err="1"/>
              <a:t>compilable</a:t>
            </a:r>
            <a:r>
              <a:rPr lang="en-US" dirty="0"/>
              <a:t> candidate </a:t>
            </a:r>
            <a:br>
              <a:rPr lang="en-US" dirty="0"/>
            </a:br>
            <a:r>
              <a:rPr lang="en-US" dirty="0"/>
              <a:t>implementations </a:t>
            </a:r>
            <a:r>
              <a:rPr lang="en-US" i="1" dirty="0"/>
              <a:t>(</a:t>
            </a:r>
            <a:r>
              <a:rPr lang="en-US" i="1" dirty="0" err="1"/>
              <a:t>Prog</a:t>
            </a:r>
            <a:r>
              <a:rPr lang="en-US" i="1" dirty="0"/>
              <a:t>)</a:t>
            </a:r>
          </a:p>
        </p:txBody>
      </p:sp>
      <p:sp>
        <p:nvSpPr>
          <p:cNvPr id="24" name="Cloud 23"/>
          <p:cNvSpPr/>
          <p:nvPr/>
        </p:nvSpPr>
        <p:spPr>
          <a:xfrm>
            <a:off x="7182116" y="1447800"/>
            <a:ext cx="2647685" cy="134743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Statistical model learned from corpus of code</a:t>
            </a:r>
          </a:p>
        </p:txBody>
      </p:sp>
      <p:sp>
        <p:nvSpPr>
          <p:cNvPr id="26" name="Right Arrow 25"/>
          <p:cNvSpPr/>
          <p:nvPr/>
        </p:nvSpPr>
        <p:spPr>
          <a:xfrm rot="5400000">
            <a:off x="8218829" y="2978515"/>
            <a:ext cx="582316" cy="484632"/>
          </a:xfrm>
          <a:prstGeom prst="rightArrow">
            <a:avLst>
              <a:gd name="adj1" fmla="val 50000"/>
              <a:gd name="adj2" fmla="val 7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476229" y="3497074"/>
            <a:ext cx="1951551" cy="9177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a typeface="Helvetica Neue" charset="0"/>
                <a:cs typeface="Helvetica Neue" charset="0"/>
              </a:rPr>
              <a:t>Synthesizer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7386" y="2488050"/>
            <a:ext cx="3227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Ambiguous, syntactic “evidence</a:t>
            </a:r>
            <a:r>
              <a:rPr lang="en-US" b="1">
                <a:solidFill>
                  <a:srgbClr val="FF0000"/>
                </a:solidFill>
              </a:rPr>
              <a:t>” about </a:t>
            </a:r>
            <a:r>
              <a:rPr lang="en-US" b="1" dirty="0">
                <a:solidFill>
                  <a:srgbClr val="FF0000"/>
                </a:solidFill>
              </a:rPr>
              <a:t>what the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program does</a:t>
            </a:r>
            <a:r>
              <a:rPr lang="en-US" sz="1600" b="1" dirty="0">
                <a:solidFill>
                  <a:srgbClr val="FF0000"/>
                </a:solidFill>
              </a:rPr>
              <a:t/>
            </a:r>
            <a:br>
              <a:rPr lang="en-US" sz="1600" b="1" dirty="0">
                <a:solidFill>
                  <a:srgbClr val="FF0000"/>
                </a:solidFill>
              </a:rPr>
            </a:b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982986" y="4495801"/>
            <a:ext cx="322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7AE6D"/>
                </a:solidFill>
              </a:rPr>
              <a:t>Search guided by</a:t>
            </a:r>
            <a:br>
              <a:rPr lang="en-US" dirty="0">
                <a:solidFill>
                  <a:srgbClr val="07AE6D"/>
                </a:solidFill>
              </a:rPr>
            </a:br>
            <a:r>
              <a:rPr lang="en-US" dirty="0">
                <a:solidFill>
                  <a:srgbClr val="07AE6D"/>
                </a:solidFill>
              </a:rPr>
              <a:t>statistical model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1" y="5587426"/>
            <a:ext cx="804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ea typeface="Helvetica Neue" charset="0"/>
                <a:cs typeface="Helvetica Neue" charset="0"/>
              </a:rPr>
              <a:t>Neural Sketch Learning for Conditional Program Generation. </a:t>
            </a:r>
            <a:r>
              <a:rPr lang="en-US" sz="1600" dirty="0" err="1">
                <a:ea typeface="Helvetica Neue" charset="0"/>
                <a:cs typeface="Helvetica Neue" charset="0"/>
              </a:rPr>
              <a:t>Murali</a:t>
            </a:r>
            <a:r>
              <a:rPr lang="en-US" sz="1600" dirty="0">
                <a:ea typeface="Helvetica Neue" charset="0"/>
                <a:cs typeface="Helvetica Neue" charset="0"/>
              </a:rPr>
              <a:t>, Qi, Chaudhuri, and Jermaine. ICLR 2018 (oral presentation).</a:t>
            </a:r>
          </a:p>
        </p:txBody>
      </p:sp>
    </p:spTree>
    <p:extLst>
      <p:ext uri="{BB962C8B-B14F-4D97-AF65-F5344CB8AC3E}">
        <p14:creationId xmlns:p14="http://schemas.microsoft.com/office/powerpoint/2010/main" val="17557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4AF9-C0A3-D948-905C-91873489708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Bayou system: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8800" y="2359164"/>
            <a:ext cx="6096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read(String file) {        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String s;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BufferedReader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FileReader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try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{	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new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FileReader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(file);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new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BufferedReader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);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while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((s =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br.readLine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())!=null){</a:t>
            </a:r>
            <a:b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 }	      	   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br.close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();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} </a:t>
            </a:r>
            <a:b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catch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FileNotFoundException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_e) {} 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catch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IOException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_e) {}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}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2895" y="3429001"/>
            <a:ext cx="664797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read(String file) {        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/// </a:t>
            </a:r>
            <a:r>
              <a:rPr lang="en-US" sz="1500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call:readline</a:t>
            </a:r>
            <a:endParaRPr lang="en-US" sz="15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/// </a:t>
            </a:r>
            <a:r>
              <a:rPr lang="en-US" sz="1500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type:BufferedReader</a:t>
            </a:r>
            <a:endParaRPr lang="en-US" sz="15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9912" y="195905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1" y="1959054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Input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993699" y="3579099"/>
            <a:ext cx="1045776" cy="484632"/>
          </a:xfrm>
          <a:prstGeom prst="rightArrow">
            <a:avLst>
              <a:gd name="adj1" fmla="val 50000"/>
              <a:gd name="adj2" fmla="val 7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Sketch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134" y="2123440"/>
            <a:ext cx="17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Constraints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440" y="1471514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 Constraints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2395680" y="1656180"/>
            <a:ext cx="703120" cy="23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434985" y="2308106"/>
            <a:ext cx="61809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1417" y="1351578"/>
            <a:ext cx="78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encoder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20631" y="1656180"/>
            <a:ext cx="1950226" cy="1591749"/>
            <a:chOff x="2820631" y="1656180"/>
            <a:chExt cx="1950226" cy="15917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02" y="1656180"/>
              <a:ext cx="1613655" cy="1290320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2820631" y="2707641"/>
              <a:ext cx="1761529" cy="540288"/>
            </a:xfrm>
            <a:custGeom>
              <a:avLst/>
              <a:gdLst>
                <a:gd name="connsiteX0" fmla="*/ 1492289 w 1841797"/>
                <a:gd name="connsiteY0" fmla="*/ 0 h 774509"/>
                <a:gd name="connsiteX1" fmla="*/ 1771689 w 1841797"/>
                <a:gd name="connsiteY1" fmla="*/ 238760 h 774509"/>
                <a:gd name="connsiteX2" fmla="*/ 1771689 w 1841797"/>
                <a:gd name="connsiteY2" fmla="*/ 568960 h 774509"/>
                <a:gd name="connsiteX3" fmla="*/ 984289 w 1841797"/>
                <a:gd name="connsiteY3" fmla="*/ 772160 h 774509"/>
                <a:gd name="connsiteX4" fmla="*/ 125769 w 1841797"/>
                <a:gd name="connsiteY4" fmla="*/ 640080 h 774509"/>
                <a:gd name="connsiteX5" fmla="*/ 19089 w 1841797"/>
                <a:gd name="connsiteY5" fmla="*/ 96520 h 774509"/>
                <a:gd name="connsiteX6" fmla="*/ 268009 w 1841797"/>
                <a:gd name="connsiteY6" fmla="*/ 30480 h 774509"/>
                <a:gd name="connsiteX7" fmla="*/ 288329 w 1841797"/>
                <a:gd name="connsiteY7" fmla="*/ 25400 h 77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97" h="774509">
                  <a:moveTo>
                    <a:pt x="1492289" y="0"/>
                  </a:moveTo>
                  <a:cubicBezTo>
                    <a:pt x="1608705" y="71966"/>
                    <a:pt x="1725122" y="143933"/>
                    <a:pt x="1771689" y="238760"/>
                  </a:cubicBezTo>
                  <a:cubicBezTo>
                    <a:pt x="1818256" y="333587"/>
                    <a:pt x="1902922" y="480060"/>
                    <a:pt x="1771689" y="568960"/>
                  </a:cubicBezTo>
                  <a:cubicBezTo>
                    <a:pt x="1640456" y="657860"/>
                    <a:pt x="1258609" y="760307"/>
                    <a:pt x="984289" y="772160"/>
                  </a:cubicBezTo>
                  <a:cubicBezTo>
                    <a:pt x="709969" y="784013"/>
                    <a:pt x="286636" y="752687"/>
                    <a:pt x="125769" y="640080"/>
                  </a:cubicBezTo>
                  <a:cubicBezTo>
                    <a:pt x="-35098" y="527473"/>
                    <a:pt x="-4618" y="198120"/>
                    <a:pt x="19089" y="96520"/>
                  </a:cubicBezTo>
                  <a:cubicBezTo>
                    <a:pt x="42796" y="-5080"/>
                    <a:pt x="223136" y="42333"/>
                    <a:pt x="268009" y="30480"/>
                  </a:cubicBezTo>
                  <a:cubicBezTo>
                    <a:pt x="312882" y="18627"/>
                    <a:pt x="300605" y="22013"/>
                    <a:pt x="288329" y="2540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31080" y="2338309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 Vector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61558" y="2301340"/>
            <a:ext cx="1950226" cy="1591749"/>
            <a:chOff x="2820631" y="1656180"/>
            <a:chExt cx="1950226" cy="15917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02" y="1656180"/>
              <a:ext cx="1613655" cy="1290320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/>
          </p:nvSpPr>
          <p:spPr>
            <a:xfrm>
              <a:off x="2820631" y="2707641"/>
              <a:ext cx="1761529" cy="540288"/>
            </a:xfrm>
            <a:custGeom>
              <a:avLst/>
              <a:gdLst>
                <a:gd name="connsiteX0" fmla="*/ 1492289 w 1841797"/>
                <a:gd name="connsiteY0" fmla="*/ 0 h 774509"/>
                <a:gd name="connsiteX1" fmla="*/ 1771689 w 1841797"/>
                <a:gd name="connsiteY1" fmla="*/ 238760 h 774509"/>
                <a:gd name="connsiteX2" fmla="*/ 1771689 w 1841797"/>
                <a:gd name="connsiteY2" fmla="*/ 568960 h 774509"/>
                <a:gd name="connsiteX3" fmla="*/ 984289 w 1841797"/>
                <a:gd name="connsiteY3" fmla="*/ 772160 h 774509"/>
                <a:gd name="connsiteX4" fmla="*/ 125769 w 1841797"/>
                <a:gd name="connsiteY4" fmla="*/ 640080 h 774509"/>
                <a:gd name="connsiteX5" fmla="*/ 19089 w 1841797"/>
                <a:gd name="connsiteY5" fmla="*/ 96520 h 774509"/>
                <a:gd name="connsiteX6" fmla="*/ 268009 w 1841797"/>
                <a:gd name="connsiteY6" fmla="*/ 30480 h 774509"/>
                <a:gd name="connsiteX7" fmla="*/ 288329 w 1841797"/>
                <a:gd name="connsiteY7" fmla="*/ 25400 h 77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97" h="774509">
                  <a:moveTo>
                    <a:pt x="1492289" y="0"/>
                  </a:moveTo>
                  <a:cubicBezTo>
                    <a:pt x="1608705" y="71966"/>
                    <a:pt x="1725122" y="143933"/>
                    <a:pt x="1771689" y="238760"/>
                  </a:cubicBezTo>
                  <a:cubicBezTo>
                    <a:pt x="1818256" y="333587"/>
                    <a:pt x="1902922" y="480060"/>
                    <a:pt x="1771689" y="568960"/>
                  </a:cubicBezTo>
                  <a:cubicBezTo>
                    <a:pt x="1640456" y="657860"/>
                    <a:pt x="1258609" y="760307"/>
                    <a:pt x="984289" y="772160"/>
                  </a:cubicBezTo>
                  <a:cubicBezTo>
                    <a:pt x="709969" y="784013"/>
                    <a:pt x="286636" y="752687"/>
                    <a:pt x="125769" y="640080"/>
                  </a:cubicBezTo>
                  <a:cubicBezTo>
                    <a:pt x="-35098" y="527473"/>
                    <a:pt x="-4618" y="198120"/>
                    <a:pt x="19089" y="96520"/>
                  </a:cubicBezTo>
                  <a:cubicBezTo>
                    <a:pt x="42796" y="-5080"/>
                    <a:pt x="223136" y="42333"/>
                    <a:pt x="268009" y="30480"/>
                  </a:cubicBezTo>
                  <a:cubicBezTo>
                    <a:pt x="312882" y="18627"/>
                    <a:pt x="300605" y="22013"/>
                    <a:pt x="288329" y="2540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4257040" y="2338310"/>
            <a:ext cx="574040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9" idx="1"/>
          </p:cNvCxnSpPr>
          <p:nvPr/>
        </p:nvCxnSpPr>
        <p:spPr>
          <a:xfrm>
            <a:off x="6119318" y="2522975"/>
            <a:ext cx="478811" cy="42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26120" y="501904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cxnSp>
        <p:nvCxnSpPr>
          <p:cNvPr id="29" name="Elbow Connector 28"/>
          <p:cNvCxnSpPr>
            <a:endCxn id="27" idx="0"/>
          </p:cNvCxnSpPr>
          <p:nvPr/>
        </p:nvCxnSpPr>
        <p:spPr>
          <a:xfrm rot="16200000" flipH="1">
            <a:off x="7289002" y="3648337"/>
            <a:ext cx="1925220" cy="816185"/>
          </a:xfrm>
          <a:prstGeom prst="bentConnector3">
            <a:avLst>
              <a:gd name="adj1" fmla="val 6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299" y="2123440"/>
                <a:ext cx="1943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[1,3,5,8,9]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[1,5,8]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99" y="2123440"/>
                <a:ext cx="1943161" cy="369332"/>
              </a:xfrm>
              <a:prstGeom prst="rect">
                <a:avLst/>
              </a:prstGeom>
              <a:blipFill>
                <a:blip r:embed="rId2"/>
                <a:stretch>
                  <a:fillRect l="-2508" t="-8197" r="-18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0962" y="1455142"/>
            <a:ext cx="232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“Drop some elements”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2395680" y="1656180"/>
            <a:ext cx="703120" cy="23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434985" y="2308106"/>
            <a:ext cx="61809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1417" y="1351578"/>
            <a:ext cx="78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encoder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20631" y="1656180"/>
            <a:ext cx="1950226" cy="1591749"/>
            <a:chOff x="2820631" y="1656180"/>
            <a:chExt cx="1950226" cy="15917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02" y="1656180"/>
              <a:ext cx="1613655" cy="1290320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2820631" y="2707641"/>
              <a:ext cx="1761529" cy="540288"/>
            </a:xfrm>
            <a:custGeom>
              <a:avLst/>
              <a:gdLst>
                <a:gd name="connsiteX0" fmla="*/ 1492289 w 1841797"/>
                <a:gd name="connsiteY0" fmla="*/ 0 h 774509"/>
                <a:gd name="connsiteX1" fmla="*/ 1771689 w 1841797"/>
                <a:gd name="connsiteY1" fmla="*/ 238760 h 774509"/>
                <a:gd name="connsiteX2" fmla="*/ 1771689 w 1841797"/>
                <a:gd name="connsiteY2" fmla="*/ 568960 h 774509"/>
                <a:gd name="connsiteX3" fmla="*/ 984289 w 1841797"/>
                <a:gd name="connsiteY3" fmla="*/ 772160 h 774509"/>
                <a:gd name="connsiteX4" fmla="*/ 125769 w 1841797"/>
                <a:gd name="connsiteY4" fmla="*/ 640080 h 774509"/>
                <a:gd name="connsiteX5" fmla="*/ 19089 w 1841797"/>
                <a:gd name="connsiteY5" fmla="*/ 96520 h 774509"/>
                <a:gd name="connsiteX6" fmla="*/ 268009 w 1841797"/>
                <a:gd name="connsiteY6" fmla="*/ 30480 h 774509"/>
                <a:gd name="connsiteX7" fmla="*/ 288329 w 1841797"/>
                <a:gd name="connsiteY7" fmla="*/ 25400 h 77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97" h="774509">
                  <a:moveTo>
                    <a:pt x="1492289" y="0"/>
                  </a:moveTo>
                  <a:cubicBezTo>
                    <a:pt x="1608705" y="71966"/>
                    <a:pt x="1725122" y="143933"/>
                    <a:pt x="1771689" y="238760"/>
                  </a:cubicBezTo>
                  <a:cubicBezTo>
                    <a:pt x="1818256" y="333587"/>
                    <a:pt x="1902922" y="480060"/>
                    <a:pt x="1771689" y="568960"/>
                  </a:cubicBezTo>
                  <a:cubicBezTo>
                    <a:pt x="1640456" y="657860"/>
                    <a:pt x="1258609" y="760307"/>
                    <a:pt x="984289" y="772160"/>
                  </a:cubicBezTo>
                  <a:cubicBezTo>
                    <a:pt x="709969" y="784013"/>
                    <a:pt x="286636" y="752687"/>
                    <a:pt x="125769" y="640080"/>
                  </a:cubicBezTo>
                  <a:cubicBezTo>
                    <a:pt x="-35098" y="527473"/>
                    <a:pt x="-4618" y="198120"/>
                    <a:pt x="19089" y="96520"/>
                  </a:cubicBezTo>
                  <a:cubicBezTo>
                    <a:pt x="42796" y="-5080"/>
                    <a:pt x="223136" y="42333"/>
                    <a:pt x="268009" y="30480"/>
                  </a:cubicBezTo>
                  <a:cubicBezTo>
                    <a:pt x="312882" y="18627"/>
                    <a:pt x="300605" y="22013"/>
                    <a:pt x="288329" y="2540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31080" y="2338309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 Vector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61558" y="2448660"/>
            <a:ext cx="1950226" cy="1591749"/>
            <a:chOff x="2820631" y="1656180"/>
            <a:chExt cx="1950226" cy="15917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02" y="1656180"/>
              <a:ext cx="1613655" cy="1290320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/>
          </p:nvSpPr>
          <p:spPr>
            <a:xfrm>
              <a:off x="2820631" y="2707641"/>
              <a:ext cx="1761529" cy="540288"/>
            </a:xfrm>
            <a:custGeom>
              <a:avLst/>
              <a:gdLst>
                <a:gd name="connsiteX0" fmla="*/ 1492289 w 1841797"/>
                <a:gd name="connsiteY0" fmla="*/ 0 h 774509"/>
                <a:gd name="connsiteX1" fmla="*/ 1771689 w 1841797"/>
                <a:gd name="connsiteY1" fmla="*/ 238760 h 774509"/>
                <a:gd name="connsiteX2" fmla="*/ 1771689 w 1841797"/>
                <a:gd name="connsiteY2" fmla="*/ 568960 h 774509"/>
                <a:gd name="connsiteX3" fmla="*/ 984289 w 1841797"/>
                <a:gd name="connsiteY3" fmla="*/ 772160 h 774509"/>
                <a:gd name="connsiteX4" fmla="*/ 125769 w 1841797"/>
                <a:gd name="connsiteY4" fmla="*/ 640080 h 774509"/>
                <a:gd name="connsiteX5" fmla="*/ 19089 w 1841797"/>
                <a:gd name="connsiteY5" fmla="*/ 96520 h 774509"/>
                <a:gd name="connsiteX6" fmla="*/ 268009 w 1841797"/>
                <a:gd name="connsiteY6" fmla="*/ 30480 h 774509"/>
                <a:gd name="connsiteX7" fmla="*/ 288329 w 1841797"/>
                <a:gd name="connsiteY7" fmla="*/ 25400 h 77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97" h="774509">
                  <a:moveTo>
                    <a:pt x="1492289" y="0"/>
                  </a:moveTo>
                  <a:cubicBezTo>
                    <a:pt x="1608705" y="71966"/>
                    <a:pt x="1725122" y="143933"/>
                    <a:pt x="1771689" y="238760"/>
                  </a:cubicBezTo>
                  <a:cubicBezTo>
                    <a:pt x="1818256" y="333587"/>
                    <a:pt x="1902922" y="480060"/>
                    <a:pt x="1771689" y="568960"/>
                  </a:cubicBezTo>
                  <a:cubicBezTo>
                    <a:pt x="1640456" y="657860"/>
                    <a:pt x="1258609" y="760307"/>
                    <a:pt x="984289" y="772160"/>
                  </a:cubicBezTo>
                  <a:cubicBezTo>
                    <a:pt x="709969" y="784013"/>
                    <a:pt x="286636" y="752687"/>
                    <a:pt x="125769" y="640080"/>
                  </a:cubicBezTo>
                  <a:cubicBezTo>
                    <a:pt x="-35098" y="527473"/>
                    <a:pt x="-4618" y="198120"/>
                    <a:pt x="19089" y="96520"/>
                  </a:cubicBezTo>
                  <a:cubicBezTo>
                    <a:pt x="42796" y="-5080"/>
                    <a:pt x="223136" y="42333"/>
                    <a:pt x="268009" y="30480"/>
                  </a:cubicBezTo>
                  <a:cubicBezTo>
                    <a:pt x="312882" y="18627"/>
                    <a:pt x="300605" y="22013"/>
                    <a:pt x="288329" y="2540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4257040" y="2338310"/>
            <a:ext cx="574040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9" idx="1"/>
          </p:cNvCxnSpPr>
          <p:nvPr/>
        </p:nvCxnSpPr>
        <p:spPr>
          <a:xfrm>
            <a:off x="6119318" y="2522975"/>
            <a:ext cx="478811" cy="57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15348" y="5139023"/>
                <a:ext cx="2088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filter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HOLE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48" y="5139023"/>
                <a:ext cx="2088713" cy="369332"/>
              </a:xfrm>
              <a:prstGeom prst="rect">
                <a:avLst/>
              </a:prstGeom>
              <a:blipFill>
                <a:blip r:embed="rId4"/>
                <a:stretch>
                  <a:fillRect l="-2332" t="-8197" r="-20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endCxn id="27" idx="0"/>
          </p:cNvCxnSpPr>
          <p:nvPr/>
        </p:nvCxnSpPr>
        <p:spPr>
          <a:xfrm rot="16200000" flipH="1">
            <a:off x="7289002" y="3648337"/>
            <a:ext cx="1925220" cy="816185"/>
          </a:xfrm>
          <a:prstGeom prst="bentConnector3">
            <a:avLst>
              <a:gd name="adj1" fmla="val 6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39604" y="5945295"/>
                <a:ext cx="2311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filter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x%3==0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04" y="5945295"/>
                <a:ext cx="2311530" cy="369332"/>
              </a:xfrm>
              <a:prstGeom prst="rect">
                <a:avLst/>
              </a:prstGeom>
              <a:blipFill>
                <a:blip r:embed="rId5"/>
                <a:stretch>
                  <a:fillRect l="-2375" t="-8197" r="-13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047480" y="4952999"/>
            <a:ext cx="853440" cy="121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732520" y="5139023"/>
            <a:ext cx="1168400" cy="558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11784" y="5139024"/>
            <a:ext cx="16180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75294" y="4418394"/>
            <a:ext cx="225044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1333880" y="2492772"/>
            <a:ext cx="1243930" cy="1896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7" idx="1"/>
            <a:endCxn id="7" idx="0"/>
          </p:cNvCxnSpPr>
          <p:nvPr/>
        </p:nvCxnSpPr>
        <p:spPr>
          <a:xfrm rot="10800000">
            <a:off x="3000514" y="4418395"/>
            <a:ext cx="4614834" cy="905295"/>
          </a:xfrm>
          <a:prstGeom prst="bentConnector4">
            <a:avLst>
              <a:gd name="adj1" fmla="val 37809"/>
              <a:gd name="adj2" fmla="val 1252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2"/>
            <a:endCxn id="22" idx="0"/>
          </p:cNvCxnSpPr>
          <p:nvPr/>
        </p:nvCxnSpPr>
        <p:spPr>
          <a:xfrm flipH="1">
            <a:off x="2995369" y="5205794"/>
            <a:ext cx="5145" cy="739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3" grpId="0" animBg="1"/>
      <p:bldP spid="23" grpId="0" animBg="1"/>
      <p:bldP spid="2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 + Synthesis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23" y="3104897"/>
            <a:ext cx="867601" cy="704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35" y="2400800"/>
            <a:ext cx="867601" cy="704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95" y="3295896"/>
            <a:ext cx="867601" cy="704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95" y="2360448"/>
            <a:ext cx="867601" cy="704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56" y="1277060"/>
            <a:ext cx="867601" cy="704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8" y="4589389"/>
            <a:ext cx="867601" cy="704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07" y="3909208"/>
            <a:ext cx="867601" cy="704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40" y="5722229"/>
            <a:ext cx="867601" cy="704097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5" idx="3"/>
          </p:cNvCxnSpPr>
          <p:nvPr/>
        </p:nvCxnSpPr>
        <p:spPr>
          <a:xfrm flipV="1">
            <a:off x="2029123" y="2794000"/>
            <a:ext cx="729317" cy="6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  <a:endCxn id="23" idx="1"/>
          </p:cNvCxnSpPr>
          <p:nvPr/>
        </p:nvCxnSpPr>
        <p:spPr>
          <a:xfrm>
            <a:off x="2029123" y="3456946"/>
            <a:ext cx="766283" cy="804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7" idx="1"/>
          </p:cNvCxnSpPr>
          <p:nvPr/>
        </p:nvCxnSpPr>
        <p:spPr>
          <a:xfrm flipV="1">
            <a:off x="3561552" y="1629109"/>
            <a:ext cx="1649503" cy="1022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14" idx="1"/>
          </p:cNvCxnSpPr>
          <p:nvPr/>
        </p:nvCxnSpPr>
        <p:spPr>
          <a:xfrm flipV="1">
            <a:off x="3713735" y="2712497"/>
            <a:ext cx="1468759" cy="4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1" idx="1"/>
          </p:cNvCxnSpPr>
          <p:nvPr/>
        </p:nvCxnSpPr>
        <p:spPr>
          <a:xfrm>
            <a:off x="3561552" y="2803165"/>
            <a:ext cx="1620942" cy="84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3"/>
            <a:endCxn id="20" idx="1"/>
          </p:cNvCxnSpPr>
          <p:nvPr/>
        </p:nvCxnSpPr>
        <p:spPr>
          <a:xfrm>
            <a:off x="3663007" y="4261257"/>
            <a:ext cx="1505360" cy="680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3"/>
            <a:endCxn id="29" idx="1"/>
          </p:cNvCxnSpPr>
          <p:nvPr/>
        </p:nvCxnSpPr>
        <p:spPr>
          <a:xfrm>
            <a:off x="3663007" y="4261257"/>
            <a:ext cx="1454632" cy="1813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6622" y="2633888"/>
            <a:ext cx="581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filter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921828" y="3935226"/>
            <a:ext cx="5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fold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766600" y="1763054"/>
            <a:ext cx="782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filter in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824636" y="2373942"/>
            <a:ext cx="99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filter map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668163" y="3413510"/>
            <a:ext cx="949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filter fold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130229" y="4193132"/>
            <a:ext cx="70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fold in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721593" y="5417033"/>
            <a:ext cx="949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fold filter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4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7" grpId="0"/>
      <p:bldP spid="38" grpId="0"/>
      <p:bldP spid="40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28539" y="3601153"/>
                <a:ext cx="1943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[1,3,5,8,9]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[1,5,8]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39" y="3601153"/>
                <a:ext cx="1943161" cy="369332"/>
              </a:xfrm>
              <a:prstGeom prst="rect">
                <a:avLst/>
              </a:prstGeom>
              <a:blipFill>
                <a:blip r:embed="rId2"/>
                <a:stretch>
                  <a:fillRect l="-2821" t="-10000" r="-15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67202" y="2932855"/>
            <a:ext cx="232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“Drop some elements”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22044" y="3243676"/>
                <a:ext cx="2311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filter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x%3==0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4" y="3243676"/>
                <a:ext cx="2311530" cy="369332"/>
              </a:xfrm>
              <a:prstGeom prst="rect">
                <a:avLst/>
              </a:prstGeom>
              <a:blipFill>
                <a:blip r:embed="rId3"/>
                <a:stretch>
                  <a:fillRect l="-2111" t="-8197" r="-15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4557007" y="3302187"/>
            <a:ext cx="1198880" cy="33528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22044" y="3714549"/>
                <a:ext cx="2227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fold</a:t>
                </a:r>
                <a:r>
                  <a:rPr lang="en-US" dirty="0" smtClean="0"/>
                  <a:t>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x%3==0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4" y="3714549"/>
                <a:ext cx="2227405" cy="369332"/>
              </a:xfrm>
              <a:prstGeom prst="rect">
                <a:avLst/>
              </a:prstGeom>
              <a:blipFill>
                <a:blip r:embed="rId4"/>
                <a:stretch>
                  <a:fillRect l="-2186" t="-8197" r="-13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49640" y="3613008"/>
            <a:ext cx="77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x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8449" y="1758078"/>
            <a:ext cx="34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Penalize heavily for incorrect token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2927" y="4322033"/>
                <a:ext cx="2088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filter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HOLE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27" y="4322033"/>
                <a:ext cx="2088713" cy="369332"/>
              </a:xfrm>
              <a:prstGeom prst="rect">
                <a:avLst/>
              </a:prstGeom>
              <a:blipFill>
                <a:blip r:embed="rId5"/>
                <a:stretch>
                  <a:fillRect l="-2632" t="-9836" r="-23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18449" y="1899602"/>
            <a:ext cx="3310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Penalty for hole depends on cost </a:t>
            </a:r>
            <a:br>
              <a:rPr lang="en-US" dirty="0" smtClean="0"/>
            </a:br>
            <a:r>
              <a:rPr lang="en-US" dirty="0" smtClean="0"/>
              <a:t>of completing 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0029" y="4340987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HOLE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2" grpId="0"/>
      <p:bldP spid="12" grpId="1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0" y="1827650"/>
            <a:ext cx="9740160" cy="3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9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 idea: let the system figure out how to construct its own context</a:t>
                </a:r>
              </a:p>
              <a:p>
                <a:r>
                  <a:rPr lang="en-US" dirty="0" smtClean="0"/>
                  <a:t>Now need to learn two interrelated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𝑤𝑜𝑟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𝑐𝑜𝑛𝑡𝑒𝑥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𝑐𝑜𝑛𝑡𝑒𝑥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𝑤𝑜𝑟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𝑐𝑜𝑛𝑡𝑒𝑥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92687" y="5863057"/>
            <a:ext cx="784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big brown bear scares the children with its roar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520390" y="5234789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90" y="5234789"/>
                <a:ext cx="411173" cy="398899"/>
              </a:xfrm>
              <a:prstGeom prst="ellipse">
                <a:avLst/>
              </a:prstGeom>
              <a:blipFill>
                <a:blip r:embed="rId3"/>
                <a:stretch>
                  <a:fillRect l="-142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2387258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6"/>
            <a:endCxn id="6" idx="1"/>
          </p:cNvCxnSpPr>
          <p:nvPr/>
        </p:nvCxnSpPr>
        <p:spPr>
          <a:xfrm flipV="1">
            <a:off x="1931563" y="5421966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38" idx="1"/>
          </p:cNvCxnSpPr>
          <p:nvPr/>
        </p:nvCxnSpPr>
        <p:spPr>
          <a:xfrm flipV="1">
            <a:off x="2927310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546822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33" name="Straight Arrow Connector 32"/>
          <p:cNvCxnSpPr>
            <a:endCxn id="37" idx="2"/>
          </p:cNvCxnSpPr>
          <p:nvPr/>
        </p:nvCxnSpPr>
        <p:spPr>
          <a:xfrm flipV="1">
            <a:off x="3149796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37" idx="1"/>
          </p:cNvCxnSpPr>
          <p:nvPr/>
        </p:nvCxnSpPr>
        <p:spPr>
          <a:xfrm>
            <a:off x="2927310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" idx="3"/>
            <a:endCxn id="45" idx="1"/>
          </p:cNvCxnSpPr>
          <p:nvPr/>
        </p:nvCxnSpPr>
        <p:spPr>
          <a:xfrm flipV="1">
            <a:off x="3689848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09360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40" name="Straight Arrow Connector 39"/>
          <p:cNvCxnSpPr>
            <a:endCxn id="44" idx="2"/>
          </p:cNvCxnSpPr>
          <p:nvPr/>
        </p:nvCxnSpPr>
        <p:spPr>
          <a:xfrm flipV="1">
            <a:off x="3912334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3"/>
            <a:endCxn id="44" idx="1"/>
          </p:cNvCxnSpPr>
          <p:nvPr/>
        </p:nvCxnSpPr>
        <p:spPr>
          <a:xfrm>
            <a:off x="3689848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3"/>
            <a:endCxn id="52" idx="1"/>
          </p:cNvCxnSpPr>
          <p:nvPr/>
        </p:nvCxnSpPr>
        <p:spPr>
          <a:xfrm flipV="1">
            <a:off x="4452386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071898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47" name="Straight Arrow Connector 46"/>
          <p:cNvCxnSpPr>
            <a:endCxn id="51" idx="2"/>
          </p:cNvCxnSpPr>
          <p:nvPr/>
        </p:nvCxnSpPr>
        <p:spPr>
          <a:xfrm flipV="1">
            <a:off x="4674872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3"/>
            <a:endCxn id="51" idx="1"/>
          </p:cNvCxnSpPr>
          <p:nvPr/>
        </p:nvCxnSpPr>
        <p:spPr>
          <a:xfrm>
            <a:off x="4452386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1" idx="3"/>
            <a:endCxn id="59" idx="1"/>
          </p:cNvCxnSpPr>
          <p:nvPr/>
        </p:nvCxnSpPr>
        <p:spPr>
          <a:xfrm flipV="1">
            <a:off x="5214924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834436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54" name="Straight Arrow Connector 53"/>
          <p:cNvCxnSpPr>
            <a:endCxn id="58" idx="2"/>
          </p:cNvCxnSpPr>
          <p:nvPr/>
        </p:nvCxnSpPr>
        <p:spPr>
          <a:xfrm flipV="1">
            <a:off x="5437410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1" idx="3"/>
            <a:endCxn id="58" idx="1"/>
          </p:cNvCxnSpPr>
          <p:nvPr/>
        </p:nvCxnSpPr>
        <p:spPr>
          <a:xfrm>
            <a:off x="5214924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8" idx="3"/>
            <a:endCxn id="66" idx="1"/>
          </p:cNvCxnSpPr>
          <p:nvPr/>
        </p:nvCxnSpPr>
        <p:spPr>
          <a:xfrm flipV="1">
            <a:off x="5977462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596974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8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1" name="Straight Arrow Connector 60"/>
          <p:cNvCxnSpPr>
            <a:endCxn id="65" idx="2"/>
          </p:cNvCxnSpPr>
          <p:nvPr/>
        </p:nvCxnSpPr>
        <p:spPr>
          <a:xfrm flipV="1">
            <a:off x="6199948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3"/>
            <a:endCxn id="65" idx="1"/>
          </p:cNvCxnSpPr>
          <p:nvPr/>
        </p:nvCxnSpPr>
        <p:spPr>
          <a:xfrm>
            <a:off x="5977462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5" idx="3"/>
            <a:endCxn id="73" idx="1"/>
          </p:cNvCxnSpPr>
          <p:nvPr/>
        </p:nvCxnSpPr>
        <p:spPr>
          <a:xfrm flipV="1">
            <a:off x="6740000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6359512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9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68" name="Straight Arrow Connector 67"/>
          <p:cNvCxnSpPr>
            <a:endCxn id="72" idx="2"/>
          </p:cNvCxnSpPr>
          <p:nvPr/>
        </p:nvCxnSpPr>
        <p:spPr>
          <a:xfrm flipV="1">
            <a:off x="7194152" y="5633689"/>
            <a:ext cx="118142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3"/>
            <a:endCxn id="72" idx="1"/>
          </p:cNvCxnSpPr>
          <p:nvPr/>
        </p:nvCxnSpPr>
        <p:spPr>
          <a:xfrm>
            <a:off x="6740000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2" idx="3"/>
            <a:endCxn id="80" idx="1"/>
          </p:cNvCxnSpPr>
          <p:nvPr/>
        </p:nvCxnSpPr>
        <p:spPr>
          <a:xfrm flipV="1">
            <a:off x="7502538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7122050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0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75" name="Straight Arrow Connector 74"/>
          <p:cNvCxnSpPr>
            <a:endCxn id="79" idx="2"/>
          </p:cNvCxnSpPr>
          <p:nvPr/>
        </p:nvCxnSpPr>
        <p:spPr>
          <a:xfrm flipV="1">
            <a:off x="8074832" y="5633689"/>
            <a:ext cx="0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3"/>
            <a:endCxn id="79" idx="1"/>
          </p:cNvCxnSpPr>
          <p:nvPr/>
        </p:nvCxnSpPr>
        <p:spPr>
          <a:xfrm>
            <a:off x="7502538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9" idx="3"/>
            <a:endCxn id="87" idx="1"/>
          </p:cNvCxnSpPr>
          <p:nvPr/>
        </p:nvCxnSpPr>
        <p:spPr>
          <a:xfrm flipV="1">
            <a:off x="8265076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884588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1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82" name="Straight Arrow Connector 81"/>
          <p:cNvCxnSpPr>
            <a:endCxn id="86" idx="2"/>
          </p:cNvCxnSpPr>
          <p:nvPr/>
        </p:nvCxnSpPr>
        <p:spPr>
          <a:xfrm flipV="1">
            <a:off x="8765269" y="5633689"/>
            <a:ext cx="72101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  <a:endCxn id="86" idx="1"/>
          </p:cNvCxnSpPr>
          <p:nvPr/>
        </p:nvCxnSpPr>
        <p:spPr>
          <a:xfrm>
            <a:off x="8265076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6" idx="3"/>
            <a:endCxn id="94" idx="1"/>
          </p:cNvCxnSpPr>
          <p:nvPr/>
        </p:nvCxnSpPr>
        <p:spPr>
          <a:xfrm flipV="1">
            <a:off x="9027614" y="4847013"/>
            <a:ext cx="382054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8647126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2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89" name="Straight Arrow Connector 88"/>
          <p:cNvCxnSpPr>
            <a:endCxn id="93" idx="2"/>
          </p:cNvCxnSpPr>
          <p:nvPr/>
        </p:nvCxnSpPr>
        <p:spPr>
          <a:xfrm flipV="1">
            <a:off x="9403237" y="5633689"/>
            <a:ext cx="196675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6" idx="3"/>
            <a:endCxn id="93" idx="1"/>
          </p:cNvCxnSpPr>
          <p:nvPr/>
        </p:nvCxnSpPr>
        <p:spPr>
          <a:xfrm>
            <a:off x="9027614" y="5421966"/>
            <a:ext cx="38205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9409668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ectangle 93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15" name="Straight Arrow Connector 114"/>
          <p:cNvCxnSpPr>
            <a:stCxn id="5" idx="6"/>
            <a:endCxn id="22" idx="1"/>
          </p:cNvCxnSpPr>
          <p:nvPr/>
        </p:nvCxnSpPr>
        <p:spPr>
          <a:xfrm flipV="1">
            <a:off x="1931563" y="4847013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6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80" y="1900180"/>
            <a:ext cx="4815360" cy="3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Algolisp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62" y="1616700"/>
            <a:ext cx="6439317" cy="43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programs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2" y="2280920"/>
            <a:ext cx="1613655" cy="129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680" y="2280920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90204" y="2992120"/>
            <a:ext cx="162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Recurrent state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9650" y="2465586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89651" y="3198892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78004" y="2280920"/>
            <a:ext cx="162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Recurrent state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74331" y="2513092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33884" y="2926080"/>
            <a:ext cx="161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command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75065" y="3066812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programs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2" y="2280920"/>
            <a:ext cx="1613655" cy="129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680" y="2280920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95284" y="2682240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so far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9650" y="2465586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94731" y="2889012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75561" y="2646958"/>
            <a:ext cx="161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command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16742" y="2831624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95284" y="3051572"/>
            <a:ext cx="14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94731" y="3258344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234" y="2673058"/>
            <a:ext cx="963251" cy="4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292991" y="1823663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14054" y="2301897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93074" y="2644444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996" y="1193524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996" y="248155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996" y="348410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996" y="448665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086" y="111448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086" y="2397281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86" y="344196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086" y="4432822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60114" y="1558197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12" y="2690886"/>
            <a:ext cx="77056" cy="597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8057" y="3705956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0114" y="4855983"/>
            <a:ext cx="544654" cy="461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3367" y="1868640"/>
            <a:ext cx="1797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Next Instruction:</a:t>
            </a:r>
          </a:p>
          <a:p>
            <a:r>
              <a:rPr lang="en-US" sz="1600" dirty="0" smtClean="0"/>
              <a:t>Subtract($3, $1)  .5</a:t>
            </a:r>
          </a:p>
          <a:p>
            <a:r>
              <a:rPr lang="en-US" sz="1600" dirty="0" smtClean="0"/>
              <a:t>Subtract($3, $2)  .4</a:t>
            </a:r>
          </a:p>
          <a:p>
            <a:r>
              <a:rPr lang="en-US" sz="1600" dirty="0" smtClean="0"/>
              <a:t>Rectangle(….)       .1</a:t>
            </a:r>
          </a:p>
          <a:p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7035755" y="1785668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9149154" y="2210841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7082071" y="2606449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71664" y="1155529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1664" y="2443556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71664" y="3446106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1754" y="107649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1754" y="235928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1754" y="3403971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161782" y="1520202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99725" y="3667961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197349" y="2765471"/>
            <a:ext cx="544654" cy="461757"/>
          </a:xfrm>
          <a:custGeom>
            <a:avLst/>
            <a:gdLst>
              <a:gd name="connsiteX0" fmla="*/ 0 w 544654"/>
              <a:gd name="connsiteY0" fmla="*/ 0 h 461757"/>
              <a:gd name="connsiteX1" fmla="*/ 141950 w 544654"/>
              <a:gd name="connsiteY1" fmla="*/ 0 h 461757"/>
              <a:gd name="connsiteX2" fmla="*/ 141950 w 544654"/>
              <a:gd name="connsiteY2" fmla="*/ 236649 h 461757"/>
              <a:gd name="connsiteX3" fmla="*/ 219006 w 544654"/>
              <a:gd name="connsiteY3" fmla="*/ 236649 h 461757"/>
              <a:gd name="connsiteX4" fmla="*/ 219006 w 544654"/>
              <a:gd name="connsiteY4" fmla="*/ 0 h 461757"/>
              <a:gd name="connsiteX5" fmla="*/ 544654 w 544654"/>
              <a:gd name="connsiteY5" fmla="*/ 0 h 461757"/>
              <a:gd name="connsiteX6" fmla="*/ 544654 w 544654"/>
              <a:gd name="connsiteY6" fmla="*/ 461757 h 461757"/>
              <a:gd name="connsiteX7" fmla="*/ 0 w 544654"/>
              <a:gd name="connsiteY7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654" h="461757">
                <a:moveTo>
                  <a:pt x="0" y="0"/>
                </a:moveTo>
                <a:lnTo>
                  <a:pt x="141950" y="0"/>
                </a:lnTo>
                <a:lnTo>
                  <a:pt x="141950" y="236649"/>
                </a:lnTo>
                <a:lnTo>
                  <a:pt x="219006" y="236649"/>
                </a:lnTo>
                <a:lnTo>
                  <a:pt x="219006" y="0"/>
                </a:lnTo>
                <a:lnTo>
                  <a:pt x="544654" y="0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98391" y="1830645"/>
            <a:ext cx="1797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Next Instruction:</a:t>
            </a:r>
          </a:p>
          <a:p>
            <a:r>
              <a:rPr lang="en-US" sz="1600" dirty="0" smtClean="0"/>
              <a:t>Subtract($1, $2)  .5</a:t>
            </a:r>
          </a:p>
          <a:p>
            <a:r>
              <a:rPr lang="en-US" sz="1600" dirty="0" smtClean="0"/>
              <a:t>Rectangle(….)       .4</a:t>
            </a:r>
          </a:p>
          <a:p>
            <a:r>
              <a:rPr lang="en-US" sz="1600" dirty="0" smtClean="0"/>
              <a:t>Circle(…)                .1</a:t>
            </a:r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068532" y="2174988"/>
            <a:ext cx="1358334" cy="2753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0" y="1780588"/>
            <a:ext cx="1613655" cy="12903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67" y="1794951"/>
            <a:ext cx="1613655" cy="12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4" grpId="0" animBg="1"/>
      <p:bldP spid="46" grpId="0" animBg="1"/>
      <p:bldP spid="50" grpId="0" animBg="1"/>
      <p:bldP spid="48" grpId="0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292991" y="1823663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14054" y="2301897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93074" y="2644444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996" y="1193524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996" y="248155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996" y="348410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996" y="448665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086" y="111448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086" y="2397281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86" y="344196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086" y="4432822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60114" y="1558197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12" y="2690886"/>
            <a:ext cx="77056" cy="597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8057" y="3705956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0114" y="4855983"/>
            <a:ext cx="544654" cy="461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3367" y="1868640"/>
            <a:ext cx="1797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Next Instruction:</a:t>
            </a:r>
          </a:p>
          <a:p>
            <a:r>
              <a:rPr lang="en-US" sz="1600" dirty="0" smtClean="0"/>
              <a:t>Subtract($3, $1)  .5</a:t>
            </a:r>
          </a:p>
          <a:p>
            <a:r>
              <a:rPr lang="en-US" sz="1600" dirty="0" smtClean="0"/>
              <a:t>Subtract($3, $2)  .4</a:t>
            </a:r>
          </a:p>
          <a:p>
            <a:r>
              <a:rPr lang="en-US" sz="1600" dirty="0" smtClean="0"/>
              <a:t>Rectangle(….)       .1</a:t>
            </a:r>
          </a:p>
          <a:p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7035755" y="1785668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9149154" y="2210841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7082071" y="2606449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71664" y="1155529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1664" y="2443556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71664" y="3446106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1754" y="107649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1754" y="235928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1754" y="3403971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161782" y="1520202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98391" y="1830645"/>
            <a:ext cx="1797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Next Instruction:</a:t>
            </a:r>
          </a:p>
          <a:p>
            <a:r>
              <a:rPr lang="en-US" sz="1600" dirty="0" smtClean="0"/>
              <a:t>Subtract($1, $2)  .5</a:t>
            </a:r>
          </a:p>
          <a:p>
            <a:r>
              <a:rPr lang="en-US" sz="1600" dirty="0" smtClean="0"/>
              <a:t>Rectangle(….)       .4</a:t>
            </a:r>
          </a:p>
          <a:p>
            <a:r>
              <a:rPr lang="en-US" sz="1600" dirty="0" smtClean="0"/>
              <a:t>Circle(…)                .1</a:t>
            </a:r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068532" y="2174988"/>
            <a:ext cx="1358334" cy="2753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0" y="1780588"/>
            <a:ext cx="1613655" cy="12903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67" y="1794951"/>
            <a:ext cx="1613655" cy="1290320"/>
          </a:xfrm>
          <a:prstGeom prst="rect">
            <a:avLst/>
          </a:prstGeom>
        </p:spPr>
      </p:pic>
      <p:sp>
        <p:nvSpPr>
          <p:cNvPr id="52" name="Freeform 51"/>
          <p:cNvSpPr/>
          <p:nvPr/>
        </p:nvSpPr>
        <p:spPr>
          <a:xfrm>
            <a:off x="6161782" y="3773303"/>
            <a:ext cx="544654" cy="461757"/>
          </a:xfrm>
          <a:custGeom>
            <a:avLst/>
            <a:gdLst>
              <a:gd name="connsiteX0" fmla="*/ 0 w 544654"/>
              <a:gd name="connsiteY0" fmla="*/ 0 h 461757"/>
              <a:gd name="connsiteX1" fmla="*/ 303934 w 544654"/>
              <a:gd name="connsiteY1" fmla="*/ 0 h 461757"/>
              <a:gd name="connsiteX2" fmla="*/ 303160 w 544654"/>
              <a:gd name="connsiteY2" fmla="*/ 7983 h 461757"/>
              <a:gd name="connsiteX3" fmla="*/ 503285 w 544654"/>
              <a:gd name="connsiteY3" fmla="*/ 216035 h 461757"/>
              <a:gd name="connsiteX4" fmla="*/ 543617 w 544654"/>
              <a:gd name="connsiteY4" fmla="*/ 211808 h 461757"/>
              <a:gd name="connsiteX5" fmla="*/ 544654 w 544654"/>
              <a:gd name="connsiteY5" fmla="*/ 211474 h 461757"/>
              <a:gd name="connsiteX6" fmla="*/ 544654 w 544654"/>
              <a:gd name="connsiteY6" fmla="*/ 461757 h 461757"/>
              <a:gd name="connsiteX7" fmla="*/ 0 w 544654"/>
              <a:gd name="connsiteY7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654" h="461757">
                <a:moveTo>
                  <a:pt x="0" y="0"/>
                </a:moveTo>
                <a:lnTo>
                  <a:pt x="303934" y="0"/>
                </a:lnTo>
                <a:lnTo>
                  <a:pt x="303160" y="7983"/>
                </a:lnTo>
                <a:cubicBezTo>
                  <a:pt x="303160" y="122887"/>
                  <a:pt x="392759" y="216035"/>
                  <a:pt x="503285" y="216035"/>
                </a:cubicBezTo>
                <a:cubicBezTo>
                  <a:pt x="517101" y="216035"/>
                  <a:pt x="530590" y="214580"/>
                  <a:pt x="543617" y="211808"/>
                </a:cubicBezTo>
                <a:lnTo>
                  <a:pt x="544654" y="211474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43498" y="2672044"/>
            <a:ext cx="77056" cy="597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31785" y="4948408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321903" y="5144399"/>
            <a:ext cx="544654" cy="597367"/>
          </a:xfrm>
          <a:custGeom>
            <a:avLst/>
            <a:gdLst>
              <a:gd name="connsiteX0" fmla="*/ 109294 w 544654"/>
              <a:gd name="connsiteY0" fmla="*/ 0 h 597367"/>
              <a:gd name="connsiteX1" fmla="*/ 186350 w 544654"/>
              <a:gd name="connsiteY1" fmla="*/ 0 h 597367"/>
              <a:gd name="connsiteX2" fmla="*/ 186350 w 544654"/>
              <a:gd name="connsiteY2" fmla="*/ 131206 h 597367"/>
              <a:gd name="connsiteX3" fmla="*/ 303934 w 544654"/>
              <a:gd name="connsiteY3" fmla="*/ 131206 h 597367"/>
              <a:gd name="connsiteX4" fmla="*/ 303160 w 544654"/>
              <a:gd name="connsiteY4" fmla="*/ 139189 h 597367"/>
              <a:gd name="connsiteX5" fmla="*/ 503285 w 544654"/>
              <a:gd name="connsiteY5" fmla="*/ 347241 h 597367"/>
              <a:gd name="connsiteX6" fmla="*/ 543617 w 544654"/>
              <a:gd name="connsiteY6" fmla="*/ 343014 h 597367"/>
              <a:gd name="connsiteX7" fmla="*/ 544654 w 544654"/>
              <a:gd name="connsiteY7" fmla="*/ 342680 h 597367"/>
              <a:gd name="connsiteX8" fmla="*/ 544654 w 544654"/>
              <a:gd name="connsiteY8" fmla="*/ 592963 h 597367"/>
              <a:gd name="connsiteX9" fmla="*/ 186350 w 544654"/>
              <a:gd name="connsiteY9" fmla="*/ 592963 h 597367"/>
              <a:gd name="connsiteX10" fmla="*/ 186350 w 544654"/>
              <a:gd name="connsiteY10" fmla="*/ 597367 h 597367"/>
              <a:gd name="connsiteX11" fmla="*/ 109294 w 544654"/>
              <a:gd name="connsiteY11" fmla="*/ 597367 h 597367"/>
              <a:gd name="connsiteX12" fmla="*/ 109294 w 544654"/>
              <a:gd name="connsiteY12" fmla="*/ 592963 h 597367"/>
              <a:gd name="connsiteX13" fmla="*/ 0 w 544654"/>
              <a:gd name="connsiteY13" fmla="*/ 592963 h 597367"/>
              <a:gd name="connsiteX14" fmla="*/ 0 w 544654"/>
              <a:gd name="connsiteY14" fmla="*/ 131206 h 597367"/>
              <a:gd name="connsiteX15" fmla="*/ 109294 w 544654"/>
              <a:gd name="connsiteY15" fmla="*/ 131206 h 59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4654" h="597367">
                <a:moveTo>
                  <a:pt x="109294" y="0"/>
                </a:moveTo>
                <a:lnTo>
                  <a:pt x="186350" y="0"/>
                </a:lnTo>
                <a:lnTo>
                  <a:pt x="186350" y="131206"/>
                </a:lnTo>
                <a:lnTo>
                  <a:pt x="303934" y="131206"/>
                </a:lnTo>
                <a:lnTo>
                  <a:pt x="303160" y="139189"/>
                </a:lnTo>
                <a:cubicBezTo>
                  <a:pt x="303160" y="254093"/>
                  <a:pt x="392759" y="347241"/>
                  <a:pt x="503285" y="347241"/>
                </a:cubicBezTo>
                <a:cubicBezTo>
                  <a:pt x="517101" y="347241"/>
                  <a:pt x="530590" y="345786"/>
                  <a:pt x="543617" y="343014"/>
                </a:cubicBezTo>
                <a:lnTo>
                  <a:pt x="544654" y="342680"/>
                </a:lnTo>
                <a:lnTo>
                  <a:pt x="544654" y="592963"/>
                </a:lnTo>
                <a:lnTo>
                  <a:pt x="186350" y="592963"/>
                </a:lnTo>
                <a:lnTo>
                  <a:pt x="186350" y="597367"/>
                </a:lnTo>
                <a:lnTo>
                  <a:pt x="109294" y="597367"/>
                </a:lnTo>
                <a:lnTo>
                  <a:pt x="109294" y="592963"/>
                </a:lnTo>
                <a:lnTo>
                  <a:pt x="0" y="592963"/>
                </a:lnTo>
                <a:lnTo>
                  <a:pt x="0" y="131206"/>
                </a:lnTo>
                <a:lnTo>
                  <a:pt x="109294" y="1312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60522" y="493257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00612" y="4853535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650640" y="5297244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24438" y="3372523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24438" y="4375073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64528" y="3288253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64528" y="4332938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8014556" y="4702270"/>
            <a:ext cx="544654" cy="461757"/>
          </a:xfrm>
          <a:custGeom>
            <a:avLst/>
            <a:gdLst>
              <a:gd name="connsiteX0" fmla="*/ 0 w 544654"/>
              <a:gd name="connsiteY0" fmla="*/ 0 h 461757"/>
              <a:gd name="connsiteX1" fmla="*/ 303934 w 544654"/>
              <a:gd name="connsiteY1" fmla="*/ 0 h 461757"/>
              <a:gd name="connsiteX2" fmla="*/ 303160 w 544654"/>
              <a:gd name="connsiteY2" fmla="*/ 7983 h 461757"/>
              <a:gd name="connsiteX3" fmla="*/ 503285 w 544654"/>
              <a:gd name="connsiteY3" fmla="*/ 216035 h 461757"/>
              <a:gd name="connsiteX4" fmla="*/ 543617 w 544654"/>
              <a:gd name="connsiteY4" fmla="*/ 211808 h 461757"/>
              <a:gd name="connsiteX5" fmla="*/ 544654 w 544654"/>
              <a:gd name="connsiteY5" fmla="*/ 211474 h 461757"/>
              <a:gd name="connsiteX6" fmla="*/ 544654 w 544654"/>
              <a:gd name="connsiteY6" fmla="*/ 461757 h 461757"/>
              <a:gd name="connsiteX7" fmla="*/ 0 w 544654"/>
              <a:gd name="connsiteY7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654" h="461757">
                <a:moveTo>
                  <a:pt x="0" y="0"/>
                </a:moveTo>
                <a:lnTo>
                  <a:pt x="303934" y="0"/>
                </a:lnTo>
                <a:lnTo>
                  <a:pt x="303160" y="7983"/>
                </a:lnTo>
                <a:cubicBezTo>
                  <a:pt x="303160" y="122887"/>
                  <a:pt x="392759" y="216035"/>
                  <a:pt x="503285" y="216035"/>
                </a:cubicBezTo>
                <a:cubicBezTo>
                  <a:pt x="517101" y="216035"/>
                  <a:pt x="530590" y="214580"/>
                  <a:pt x="543617" y="211808"/>
                </a:cubicBezTo>
                <a:lnTo>
                  <a:pt x="544654" y="211474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96272" y="3601011"/>
            <a:ext cx="77056" cy="597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910033" y="5423442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50123" y="5381307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154505" y="5871922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71875" y="4906273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168203" y="473917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08293" y="369448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108293" y="4685342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canvas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10596264" y="3958476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10258321" y="4955974"/>
            <a:ext cx="728031" cy="614284"/>
          </a:xfrm>
          <a:custGeom>
            <a:avLst/>
            <a:gdLst>
              <a:gd name="connsiteX0" fmla="*/ 527906 w 728031"/>
              <a:gd name="connsiteY0" fmla="*/ 0 h 614284"/>
              <a:gd name="connsiteX1" fmla="*/ 728031 w 728031"/>
              <a:gd name="connsiteY1" fmla="*/ 208052 h 614284"/>
              <a:gd name="connsiteX2" fmla="*/ 568238 w 728031"/>
              <a:gd name="connsiteY2" fmla="*/ 411877 h 614284"/>
              <a:gd name="connsiteX3" fmla="*/ 544654 w 728031"/>
              <a:gd name="connsiteY3" fmla="*/ 414349 h 614284"/>
              <a:gd name="connsiteX4" fmla="*/ 544654 w 728031"/>
              <a:gd name="connsiteY4" fmla="*/ 614284 h 614284"/>
              <a:gd name="connsiteX5" fmla="*/ 0 w 728031"/>
              <a:gd name="connsiteY5" fmla="*/ 614284 h 614284"/>
              <a:gd name="connsiteX6" fmla="*/ 0 w 728031"/>
              <a:gd name="connsiteY6" fmla="*/ 152527 h 614284"/>
              <a:gd name="connsiteX7" fmla="*/ 69128 w 728031"/>
              <a:gd name="connsiteY7" fmla="*/ 152527 h 614284"/>
              <a:gd name="connsiteX8" fmla="*/ 69128 w 728031"/>
              <a:gd name="connsiteY8" fmla="*/ 12630 h 614284"/>
              <a:gd name="connsiteX9" fmla="*/ 146184 w 728031"/>
              <a:gd name="connsiteY9" fmla="*/ 12630 h 614284"/>
              <a:gd name="connsiteX10" fmla="*/ 146184 w 728031"/>
              <a:gd name="connsiteY10" fmla="*/ 152527 h 614284"/>
              <a:gd name="connsiteX11" fmla="*/ 338564 w 728031"/>
              <a:gd name="connsiteY11" fmla="*/ 152527 h 614284"/>
              <a:gd name="connsiteX12" fmla="*/ 343508 w 728031"/>
              <a:gd name="connsiteY12" fmla="*/ 127069 h 614284"/>
              <a:gd name="connsiteX13" fmla="*/ 527906 w 728031"/>
              <a:gd name="connsiteY13" fmla="*/ 0 h 61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031" h="614284">
                <a:moveTo>
                  <a:pt x="527906" y="0"/>
                </a:moveTo>
                <a:cubicBezTo>
                  <a:pt x="638432" y="0"/>
                  <a:pt x="728031" y="93148"/>
                  <a:pt x="728031" y="208052"/>
                </a:cubicBezTo>
                <a:cubicBezTo>
                  <a:pt x="728031" y="308593"/>
                  <a:pt x="659432" y="392477"/>
                  <a:pt x="568238" y="411877"/>
                </a:cubicBezTo>
                <a:lnTo>
                  <a:pt x="544654" y="414349"/>
                </a:lnTo>
                <a:lnTo>
                  <a:pt x="544654" y="614284"/>
                </a:lnTo>
                <a:lnTo>
                  <a:pt x="0" y="614284"/>
                </a:lnTo>
                <a:lnTo>
                  <a:pt x="0" y="152527"/>
                </a:lnTo>
                <a:lnTo>
                  <a:pt x="69128" y="152527"/>
                </a:lnTo>
                <a:lnTo>
                  <a:pt x="69128" y="12630"/>
                </a:lnTo>
                <a:lnTo>
                  <a:pt x="146184" y="12630"/>
                </a:lnTo>
                <a:lnTo>
                  <a:pt x="146184" y="152527"/>
                </a:lnTo>
                <a:lnTo>
                  <a:pt x="338564" y="152527"/>
                </a:lnTo>
                <a:lnTo>
                  <a:pt x="343508" y="127069"/>
                </a:lnTo>
                <a:cubicBezTo>
                  <a:pt x="373888" y="52396"/>
                  <a:pt x="445012" y="0"/>
                  <a:pt x="52790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4" grpId="0" animBg="1"/>
      <p:bldP spid="48" grpId="0"/>
      <p:bldP spid="49" grpId="0" animBg="1"/>
      <p:bldP spid="54" grpId="0" animBg="1"/>
      <p:bldP spid="62" grpId="0" animBg="1"/>
      <p:bldP spid="63" grpId="0" animBg="1"/>
      <p:bldP spid="64" grpId="0"/>
      <p:bldP spid="65" grpId="0"/>
      <p:bldP spid="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" y="2192320"/>
            <a:ext cx="10684420" cy="30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601620" cy="1325563"/>
          </a:xfrm>
        </p:spPr>
        <p:txBody>
          <a:bodyPr/>
          <a:lstStyle/>
          <a:p>
            <a:r>
              <a:rPr lang="en-US" dirty="0" smtClean="0"/>
              <a:t>Value function over </a:t>
            </a:r>
            <a:r>
              <a:rPr lang="en-US" i="1" dirty="0" smtClean="0"/>
              <a:t>program states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85" y="3275283"/>
            <a:ext cx="867601" cy="704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7" y="2571186"/>
            <a:ext cx="867601" cy="704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69" y="4079594"/>
            <a:ext cx="867601" cy="704097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5" idx="3"/>
          </p:cNvCxnSpPr>
          <p:nvPr/>
        </p:nvCxnSpPr>
        <p:spPr>
          <a:xfrm flipV="1">
            <a:off x="4062385" y="2964386"/>
            <a:ext cx="729317" cy="6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  <a:endCxn id="23" idx="1"/>
          </p:cNvCxnSpPr>
          <p:nvPr/>
        </p:nvCxnSpPr>
        <p:spPr>
          <a:xfrm>
            <a:off x="4062385" y="3627332"/>
            <a:ext cx="766283" cy="804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94814" y="1837558"/>
            <a:ext cx="1155994" cy="98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</p:cNvCxnSpPr>
          <p:nvPr/>
        </p:nvCxnSpPr>
        <p:spPr>
          <a:xfrm flipV="1">
            <a:off x="5746997" y="2906962"/>
            <a:ext cx="715418" cy="1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94814" y="3008569"/>
            <a:ext cx="1062361" cy="102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3"/>
          </p:cNvCxnSpPr>
          <p:nvPr/>
        </p:nvCxnSpPr>
        <p:spPr>
          <a:xfrm>
            <a:off x="5696269" y="4431643"/>
            <a:ext cx="873578" cy="616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3"/>
          </p:cNvCxnSpPr>
          <p:nvPr/>
        </p:nvCxnSpPr>
        <p:spPr>
          <a:xfrm>
            <a:off x="5696270" y="4431643"/>
            <a:ext cx="873577" cy="156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99" y="1704186"/>
            <a:ext cx="546897" cy="54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503" y="3038595"/>
            <a:ext cx="422751" cy="1200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177" y="2204420"/>
            <a:ext cx="455169" cy="868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509" y="1564679"/>
            <a:ext cx="475590" cy="445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679" y="2542833"/>
            <a:ext cx="484083" cy="470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679" y="3217001"/>
            <a:ext cx="431438" cy="1224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5743" y="4153794"/>
            <a:ext cx="485603" cy="9077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050" y="4745475"/>
            <a:ext cx="475590" cy="4458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2050" y="5757097"/>
            <a:ext cx="502078" cy="4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CSG domain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40" y="2285570"/>
            <a:ext cx="8782560" cy="25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60" y="801790"/>
            <a:ext cx="9015120" cy="53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way of representing recurrent models</a:t>
            </a:r>
          </a:p>
          <a:p>
            <a:r>
              <a:rPr lang="en-US" dirty="0" smtClean="0"/>
              <a:t>Standard neural network model: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4829" y="3794284"/>
            <a:ext cx="266700" cy="2000351"/>
            <a:chOff x="1943100" y="3215640"/>
            <a:chExt cx="266700" cy="2000351"/>
          </a:xfrm>
        </p:grpSpPr>
        <p:sp>
          <p:nvSpPr>
            <p:cNvPr id="4" name="Flowchart: Process 3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44015" y="3323411"/>
                <a:ext cx="448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15" y="3323411"/>
                <a:ext cx="4483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43864" y="4212464"/>
                <a:ext cx="1184788" cy="10864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64" y="4212464"/>
                <a:ext cx="1184788" cy="1086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11247" y="4512164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47" y="4512164"/>
                <a:ext cx="5228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4128652" y="4755696"/>
            <a:ext cx="3401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68761" y="4471741"/>
                <a:ext cx="604684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𝑟𝑒𝑐𝑡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61" y="4471741"/>
                <a:ext cx="604684" cy="604066"/>
              </a:xfrm>
              <a:prstGeom prst="rect">
                <a:avLst/>
              </a:prstGeom>
              <a:blipFill>
                <a:blip r:embed="rId5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5073445" y="4755696"/>
            <a:ext cx="340109" cy="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432425" y="3843446"/>
            <a:ext cx="266700" cy="2000351"/>
            <a:chOff x="1943100" y="3215640"/>
            <a:chExt cx="266700" cy="2000351"/>
          </a:xfrm>
        </p:grpSpPr>
        <p:sp>
          <p:nvSpPr>
            <p:cNvPr id="23" name="Flowchart: Process 22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41611" y="3372573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11" y="3372573"/>
                <a:ext cx="4328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6452625" y="4754746"/>
            <a:ext cx="340109" cy="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811605" y="3842496"/>
            <a:ext cx="266700" cy="2000351"/>
            <a:chOff x="1943100" y="3215640"/>
            <a:chExt cx="266700" cy="2000351"/>
          </a:xfrm>
        </p:grpSpPr>
        <p:sp>
          <p:nvSpPr>
            <p:cNvPr id="34" name="Flowchart: Process 33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20791" y="3371623"/>
                <a:ext cx="446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791" y="3371623"/>
                <a:ext cx="4469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50046" y="4520274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046" y="4520274"/>
                <a:ext cx="53572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670428" y="4229591"/>
                <a:ext cx="1184788" cy="10864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428" y="4229591"/>
                <a:ext cx="1184788" cy="1086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37811" y="4529291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811" y="4529291"/>
                <a:ext cx="52289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44" idx="3"/>
          </p:cNvCxnSpPr>
          <p:nvPr/>
        </p:nvCxnSpPr>
        <p:spPr>
          <a:xfrm flipV="1">
            <a:off x="8855216" y="4772823"/>
            <a:ext cx="3401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9195325" y="4488868"/>
                <a:ext cx="604684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𝑟𝑒𝑐𝑡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25" y="4488868"/>
                <a:ext cx="604684" cy="6040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47" idx="3"/>
          </p:cNvCxnSpPr>
          <p:nvPr/>
        </p:nvCxnSpPr>
        <p:spPr>
          <a:xfrm flipV="1">
            <a:off x="9800009" y="4772823"/>
            <a:ext cx="340109" cy="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0158989" y="3860573"/>
            <a:ext cx="266700" cy="2000351"/>
            <a:chOff x="1943100" y="3215640"/>
            <a:chExt cx="266700" cy="2000351"/>
          </a:xfrm>
        </p:grpSpPr>
        <p:sp>
          <p:nvSpPr>
            <p:cNvPr id="50" name="Flowchart: Process 49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068175" y="3389700"/>
                <a:ext cx="591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175" y="3389700"/>
                <a:ext cx="5910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/>
          <p:cNvSpPr/>
          <p:nvPr/>
        </p:nvSpPr>
        <p:spPr>
          <a:xfrm>
            <a:off x="3942970" y="6290509"/>
            <a:ext cx="4253948" cy="488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Matrices of parameters to be discovered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3754152" y="5485355"/>
            <a:ext cx="714609" cy="90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474226" y="5582884"/>
            <a:ext cx="630425" cy="829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671998" y="5724578"/>
            <a:ext cx="446072" cy="25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61158" y="5977426"/>
            <a:ext cx="11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 1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581467" y="3016469"/>
            <a:ext cx="440148" cy="1195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849312" y="24312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802" y="1934537"/>
            <a:ext cx="2776373" cy="17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4" y="1767840"/>
            <a:ext cx="10647496" cy="30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recurrent neural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4604951" y="2055152"/>
                <a:ext cx="498179" cy="42344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51" y="2055152"/>
                <a:ext cx="498179" cy="423446"/>
              </a:xfrm>
              <a:prstGeom prst="ellipse">
                <a:avLst/>
              </a:prstGeom>
              <a:blipFill>
                <a:blip r:embed="rId2"/>
                <a:stretch>
                  <a:fillRect l="-11905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8" idx="2"/>
          </p:cNvCxnSpPr>
          <p:nvPr/>
        </p:nvCxnSpPr>
        <p:spPr>
          <a:xfrm flipV="1">
            <a:off x="5558825" y="247859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6"/>
            <a:endCxn id="8" idx="1"/>
          </p:cNvCxnSpPr>
          <p:nvPr/>
        </p:nvCxnSpPr>
        <p:spPr>
          <a:xfrm>
            <a:off x="5103130" y="2266875"/>
            <a:ext cx="61525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718389" y="149055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0" name="Straight Arrow Connector 9"/>
          <p:cNvCxnSpPr>
            <a:stCxn id="4" idx="6"/>
            <a:endCxn id="9" idx="1"/>
          </p:cNvCxnSpPr>
          <p:nvPr/>
        </p:nvCxnSpPr>
        <p:spPr>
          <a:xfrm flipV="1">
            <a:off x="5103130" y="1691922"/>
            <a:ext cx="615259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19002" y="3827235"/>
            <a:ext cx="266700" cy="2000351"/>
            <a:chOff x="1943100" y="3215640"/>
            <a:chExt cx="266700" cy="2000351"/>
          </a:xfrm>
        </p:grpSpPr>
        <p:sp>
          <p:nvSpPr>
            <p:cNvPr id="12" name="Flowchart: Process 11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95420" y="4545115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20" y="4545115"/>
                <a:ext cx="5228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5288692" y="2748622"/>
                <a:ext cx="429697" cy="423447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692" y="2748622"/>
                <a:ext cx="429697" cy="423447"/>
              </a:xfrm>
              <a:prstGeom prst="roundRect">
                <a:avLst/>
              </a:prstGeom>
              <a:blipFill>
                <a:blip r:embed="rId5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6556633" y="2055152"/>
                <a:ext cx="498179" cy="42344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633" y="2055152"/>
                <a:ext cx="498179" cy="4234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8" idx="3"/>
            <a:endCxn id="24" idx="2"/>
          </p:cNvCxnSpPr>
          <p:nvPr/>
        </p:nvCxnSpPr>
        <p:spPr>
          <a:xfrm>
            <a:off x="6098877" y="2266875"/>
            <a:ext cx="457756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6625115" y="1387366"/>
                <a:ext cx="429697" cy="42344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15" y="1387366"/>
                <a:ext cx="429697" cy="4234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9" idx="3"/>
            <a:endCxn id="29" idx="1"/>
          </p:cNvCxnSpPr>
          <p:nvPr/>
        </p:nvCxnSpPr>
        <p:spPr>
          <a:xfrm flipV="1">
            <a:off x="6117289" y="1599090"/>
            <a:ext cx="507826" cy="92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028037" y="4245415"/>
                <a:ext cx="1184788" cy="10864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037" y="4245415"/>
                <a:ext cx="1184788" cy="1086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212825" y="4788647"/>
            <a:ext cx="3401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52933" y="4504692"/>
                <a:ext cx="634369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33" y="4504692"/>
                <a:ext cx="634369" cy="604066"/>
              </a:xfrm>
              <a:prstGeom prst="rect">
                <a:avLst/>
              </a:prstGeom>
              <a:blipFill>
                <a:blip r:embed="rId9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5" idx="3"/>
          </p:cNvCxnSpPr>
          <p:nvPr/>
        </p:nvCxnSpPr>
        <p:spPr>
          <a:xfrm flipV="1">
            <a:off x="7187302" y="4788647"/>
            <a:ext cx="310425" cy="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551202" y="3806549"/>
            <a:ext cx="266700" cy="2000351"/>
            <a:chOff x="1943100" y="3215640"/>
            <a:chExt cx="266700" cy="2000351"/>
          </a:xfrm>
        </p:grpSpPr>
        <p:sp>
          <p:nvSpPr>
            <p:cNvPr id="39" name="Flowchart: Process 38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50511" y="4202807"/>
                <a:ext cx="656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511" y="4202807"/>
                <a:ext cx="65614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019255" y="4728847"/>
                <a:ext cx="498669" cy="3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255" y="4728847"/>
                <a:ext cx="498669" cy="37991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19" idx="1"/>
          </p:cNvCxnSpPr>
          <p:nvPr/>
        </p:nvCxnSpPr>
        <p:spPr>
          <a:xfrm flipV="1">
            <a:off x="3772930" y="5701856"/>
            <a:ext cx="446072" cy="25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62090" y="5954704"/>
            <a:ext cx="11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019255" y="4201406"/>
                <a:ext cx="436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255" y="4201406"/>
                <a:ext cx="436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701114" y="4728847"/>
                <a:ext cx="526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4" y="4728847"/>
                <a:ext cx="526298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6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urved Connector 89"/>
          <p:cNvCxnSpPr>
            <a:stCxn id="35" idx="3"/>
            <a:endCxn id="31" idx="4"/>
          </p:cNvCxnSpPr>
          <p:nvPr/>
        </p:nvCxnSpPr>
        <p:spPr>
          <a:xfrm flipV="1">
            <a:off x="6307019" y="3062745"/>
            <a:ext cx="466647" cy="82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8313" y="2494211"/>
            <a:ext cx="266700" cy="2000351"/>
            <a:chOff x="1943100" y="3215640"/>
            <a:chExt cx="266700" cy="2000351"/>
          </a:xfrm>
        </p:grpSpPr>
        <p:sp>
          <p:nvSpPr>
            <p:cNvPr id="12" name="Flowchart: Process 11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26378" y="151690"/>
            <a:ext cx="2449861" cy="1784703"/>
            <a:chOff x="4604951" y="1387366"/>
            <a:chExt cx="2449861" cy="1784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blipFill>
                  <a:blip r:embed="rId2"/>
                  <a:stretch>
                    <a:fillRect l="-12048"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endCxn id="8" idx="2"/>
            </p:cNvCxnSpPr>
            <p:nvPr/>
          </p:nvCxnSpPr>
          <p:spPr>
            <a:xfrm flipV="1">
              <a:off x="5558825" y="2478598"/>
              <a:ext cx="349808" cy="270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6"/>
              <a:endCxn id="8" idx="1"/>
            </p:cNvCxnSpPr>
            <p:nvPr/>
          </p:nvCxnSpPr>
          <p:spPr>
            <a:xfrm>
              <a:off x="5103130" y="2266875"/>
              <a:ext cx="615259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718389" y="1490555"/>
              <a:ext cx="398900" cy="988043"/>
              <a:chOff x="2645014" y="4320387"/>
              <a:chExt cx="398900" cy="9880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2645014" y="4320387"/>
                <a:ext cx="398900" cy="402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cxnSp>
          <p:nvCxnSpPr>
            <p:cNvPr id="10" name="Straight Arrow Connector 9"/>
            <p:cNvCxnSpPr>
              <a:stCxn id="4" idx="6"/>
              <a:endCxn id="9" idx="1"/>
            </p:cNvCxnSpPr>
            <p:nvPr/>
          </p:nvCxnSpPr>
          <p:spPr>
            <a:xfrm flipV="1">
              <a:off x="5103130" y="1691922"/>
              <a:ext cx="615259" cy="57495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blipFill>
                  <a:blip r:embed="rId4"/>
                  <a:stretch>
                    <a:fillRect l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8" idx="3"/>
              <a:endCxn id="24" idx="2"/>
            </p:cNvCxnSpPr>
            <p:nvPr/>
          </p:nvCxnSpPr>
          <p:spPr>
            <a:xfrm>
              <a:off x="6098877" y="2266875"/>
              <a:ext cx="457756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9" idx="3"/>
              <a:endCxn id="29" idx="1"/>
            </p:cNvCxnSpPr>
            <p:nvPr/>
          </p:nvCxnSpPr>
          <p:spPr>
            <a:xfrm flipV="1">
              <a:off x="6117289" y="1599090"/>
              <a:ext cx="507826" cy="92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20743" y="350136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0785675" y="2501193"/>
            <a:ext cx="266700" cy="2000351"/>
            <a:chOff x="1943100" y="3215640"/>
            <a:chExt cx="266700" cy="2000351"/>
          </a:xfrm>
        </p:grpSpPr>
        <p:sp>
          <p:nvSpPr>
            <p:cNvPr id="39" name="Flowchart: Process 38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28313" y="4834874"/>
            <a:ext cx="266700" cy="1250825"/>
            <a:chOff x="1990667" y="4103156"/>
            <a:chExt cx="266700" cy="1250825"/>
          </a:xfrm>
        </p:grpSpPr>
        <p:sp>
          <p:nvSpPr>
            <p:cNvPr id="49" name="Flowchart: Process 48"/>
            <p:cNvSpPr/>
            <p:nvPr/>
          </p:nvSpPr>
          <p:spPr>
            <a:xfrm>
              <a:off x="1990667" y="4103156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990667" y="4352998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990667" y="4602840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1990667" y="4852682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1990667" y="510252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2020208" y="3239115"/>
            <a:ext cx="329514" cy="28465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472227" y="4032433"/>
            <a:ext cx="266700" cy="2251811"/>
            <a:chOff x="3222951" y="4625256"/>
            <a:chExt cx="266700" cy="2251811"/>
          </a:xfrm>
        </p:grpSpPr>
        <p:grpSp>
          <p:nvGrpSpPr>
            <p:cNvPr id="59" name="Group 58"/>
            <p:cNvGrpSpPr/>
            <p:nvPr/>
          </p:nvGrpSpPr>
          <p:grpSpPr>
            <a:xfrm>
              <a:off x="3222951" y="5626242"/>
              <a:ext cx="266700" cy="1250825"/>
              <a:chOff x="1990667" y="4103156"/>
              <a:chExt cx="266700" cy="1250825"/>
            </a:xfrm>
          </p:grpSpPr>
          <p:sp>
            <p:nvSpPr>
              <p:cNvPr id="60" name="Flowchart: Process 59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1990667" y="5102521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22951" y="4625256"/>
              <a:ext cx="266700" cy="1000986"/>
              <a:chOff x="1990667" y="4103156"/>
              <a:chExt cx="266700" cy="100098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6" name="Flowchart: Process 65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Process 66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947078" y="4360901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944890" y="5187975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0"/>
                  <a:stretch>
                    <a:fillRect l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3940341" y="601504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13" idx="3"/>
            <a:endCxn id="31" idx="2"/>
          </p:cNvCxnSpPr>
          <p:nvPr/>
        </p:nvCxnSpPr>
        <p:spPr>
          <a:xfrm>
            <a:off x="1695013" y="2869783"/>
            <a:ext cx="4882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/>
              <p:cNvSpPr/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Oval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urved Connector 91"/>
          <p:cNvCxnSpPr>
            <a:stCxn id="75" idx="3"/>
            <a:endCxn id="91" idx="2"/>
          </p:cNvCxnSpPr>
          <p:nvPr/>
        </p:nvCxnSpPr>
        <p:spPr>
          <a:xfrm flipV="1">
            <a:off x="6333354" y="4725079"/>
            <a:ext cx="1445050" cy="241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81" idx="3"/>
            <a:endCxn id="91" idx="4"/>
          </p:cNvCxnSpPr>
          <p:nvPr/>
        </p:nvCxnSpPr>
        <p:spPr>
          <a:xfrm flipV="1">
            <a:off x="6331166" y="4918041"/>
            <a:ext cx="1643223" cy="6582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urved Connector 98"/>
          <p:cNvCxnSpPr>
            <a:stCxn id="31" idx="6"/>
            <a:endCxn id="98" idx="2"/>
          </p:cNvCxnSpPr>
          <p:nvPr/>
        </p:nvCxnSpPr>
        <p:spPr>
          <a:xfrm>
            <a:off x="6969650" y="2869783"/>
            <a:ext cx="808754" cy="28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1" idx="0"/>
            <a:endCxn id="98" idx="4"/>
          </p:cNvCxnSpPr>
          <p:nvPr/>
        </p:nvCxnSpPr>
        <p:spPr>
          <a:xfrm flipV="1">
            <a:off x="7974389" y="3065558"/>
            <a:ext cx="0" cy="146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6"/>
            <a:endCxn id="40" idx="1"/>
          </p:cNvCxnSpPr>
          <p:nvPr/>
        </p:nvCxnSpPr>
        <p:spPr>
          <a:xfrm>
            <a:off x="8170373" y="2872596"/>
            <a:ext cx="2615302" cy="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  <a:blipFill>
                <a:blip r:embed="rId27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Curved Connector 119"/>
          <p:cNvCxnSpPr>
            <a:stCxn id="98" idx="6"/>
            <a:endCxn id="118" idx="0"/>
          </p:cNvCxnSpPr>
          <p:nvPr/>
        </p:nvCxnSpPr>
        <p:spPr>
          <a:xfrm>
            <a:off x="8170373" y="2872596"/>
            <a:ext cx="1112640" cy="8854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/>
              <p:cNvSpPr/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2" name="Oval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Curved Connector 123"/>
          <p:cNvCxnSpPr>
            <a:stCxn id="122" idx="6"/>
            <a:endCxn id="44" idx="1"/>
          </p:cNvCxnSpPr>
          <p:nvPr/>
        </p:nvCxnSpPr>
        <p:spPr>
          <a:xfrm flipV="1">
            <a:off x="9475467" y="3876133"/>
            <a:ext cx="1310208" cy="13343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87" idx="3"/>
            <a:endCxn id="122" idx="4"/>
          </p:cNvCxnSpPr>
          <p:nvPr/>
        </p:nvCxnSpPr>
        <p:spPr>
          <a:xfrm flipV="1">
            <a:off x="6326617" y="5403408"/>
            <a:ext cx="2952866" cy="9999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8" idx="2"/>
            <a:endCxn id="122" idx="0"/>
          </p:cNvCxnSpPr>
          <p:nvPr/>
        </p:nvCxnSpPr>
        <p:spPr>
          <a:xfrm flipH="1">
            <a:off x="9279483" y="4362116"/>
            <a:ext cx="3530" cy="65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2" idx="1"/>
          </p:cNvCxnSpPr>
          <p:nvPr/>
        </p:nvCxnSpPr>
        <p:spPr>
          <a:xfrm>
            <a:off x="2349722" y="4662407"/>
            <a:ext cx="1047160" cy="38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urved Connector 89"/>
          <p:cNvCxnSpPr>
            <a:stCxn id="35" idx="3"/>
            <a:endCxn id="31" idx="4"/>
          </p:cNvCxnSpPr>
          <p:nvPr/>
        </p:nvCxnSpPr>
        <p:spPr>
          <a:xfrm flipV="1">
            <a:off x="6307019" y="3062745"/>
            <a:ext cx="466647" cy="82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8313" y="2494211"/>
            <a:ext cx="266700" cy="2000351"/>
            <a:chOff x="1943100" y="3215640"/>
            <a:chExt cx="266700" cy="2000351"/>
          </a:xfrm>
        </p:grpSpPr>
        <p:sp>
          <p:nvSpPr>
            <p:cNvPr id="12" name="Flowchart: Process 11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26378" y="151690"/>
            <a:ext cx="2449861" cy="1784703"/>
            <a:chOff x="4604951" y="1387366"/>
            <a:chExt cx="2449861" cy="1784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blipFill>
                  <a:blip r:embed="rId2"/>
                  <a:stretch>
                    <a:fillRect l="-12048"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endCxn id="8" idx="2"/>
            </p:cNvCxnSpPr>
            <p:nvPr/>
          </p:nvCxnSpPr>
          <p:spPr>
            <a:xfrm flipV="1">
              <a:off x="5558825" y="2478598"/>
              <a:ext cx="349808" cy="270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6"/>
              <a:endCxn id="8" idx="1"/>
            </p:cNvCxnSpPr>
            <p:nvPr/>
          </p:nvCxnSpPr>
          <p:spPr>
            <a:xfrm>
              <a:off x="5103130" y="2266875"/>
              <a:ext cx="615259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718389" y="1490555"/>
              <a:ext cx="398900" cy="988043"/>
              <a:chOff x="2645014" y="4320387"/>
              <a:chExt cx="398900" cy="9880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2645014" y="4320387"/>
                <a:ext cx="398900" cy="402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cxnSp>
          <p:nvCxnSpPr>
            <p:cNvPr id="10" name="Straight Arrow Connector 9"/>
            <p:cNvCxnSpPr>
              <a:stCxn id="4" idx="6"/>
              <a:endCxn id="9" idx="1"/>
            </p:cNvCxnSpPr>
            <p:nvPr/>
          </p:nvCxnSpPr>
          <p:spPr>
            <a:xfrm flipV="1">
              <a:off x="5103130" y="1691922"/>
              <a:ext cx="615259" cy="57495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blipFill>
                  <a:blip r:embed="rId4"/>
                  <a:stretch>
                    <a:fillRect l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8" idx="3"/>
              <a:endCxn id="24" idx="2"/>
            </p:cNvCxnSpPr>
            <p:nvPr/>
          </p:nvCxnSpPr>
          <p:spPr>
            <a:xfrm>
              <a:off x="6098877" y="2266875"/>
              <a:ext cx="457756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9" idx="3"/>
              <a:endCxn id="29" idx="1"/>
            </p:cNvCxnSpPr>
            <p:nvPr/>
          </p:nvCxnSpPr>
          <p:spPr>
            <a:xfrm flipV="1">
              <a:off x="6117289" y="1599090"/>
              <a:ext cx="507826" cy="92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20743" y="350136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0785675" y="2501193"/>
            <a:ext cx="266700" cy="2000351"/>
            <a:chOff x="1943100" y="3215640"/>
            <a:chExt cx="266700" cy="2000351"/>
          </a:xfrm>
        </p:grpSpPr>
        <p:sp>
          <p:nvSpPr>
            <p:cNvPr id="39" name="Flowchart: Process 38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28313" y="4834874"/>
            <a:ext cx="266700" cy="1250825"/>
            <a:chOff x="1990667" y="4103156"/>
            <a:chExt cx="266700" cy="1250825"/>
          </a:xfrm>
        </p:grpSpPr>
        <p:sp>
          <p:nvSpPr>
            <p:cNvPr id="49" name="Flowchart: Process 48"/>
            <p:cNvSpPr/>
            <p:nvPr/>
          </p:nvSpPr>
          <p:spPr>
            <a:xfrm>
              <a:off x="1990667" y="4103156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990667" y="4352998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990667" y="4602840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1990667" y="4852682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1990667" y="510252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2020208" y="3239115"/>
            <a:ext cx="329514" cy="28465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472227" y="4032433"/>
            <a:ext cx="266700" cy="2251811"/>
            <a:chOff x="3222951" y="4625256"/>
            <a:chExt cx="266700" cy="2251811"/>
          </a:xfrm>
        </p:grpSpPr>
        <p:grpSp>
          <p:nvGrpSpPr>
            <p:cNvPr id="59" name="Group 58"/>
            <p:cNvGrpSpPr/>
            <p:nvPr/>
          </p:nvGrpSpPr>
          <p:grpSpPr>
            <a:xfrm>
              <a:off x="3222951" y="5626242"/>
              <a:ext cx="266700" cy="1250825"/>
              <a:chOff x="1990667" y="4103156"/>
              <a:chExt cx="266700" cy="1250825"/>
            </a:xfrm>
          </p:grpSpPr>
          <p:sp>
            <p:nvSpPr>
              <p:cNvPr id="60" name="Flowchart: Process 59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1990667" y="5102521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22951" y="4625256"/>
              <a:ext cx="266700" cy="1000986"/>
              <a:chOff x="1990667" y="4103156"/>
              <a:chExt cx="266700" cy="100098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6" name="Flowchart: Process 65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Process 66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947078" y="4360901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944890" y="5187975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0"/>
                  <a:stretch>
                    <a:fillRect l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3940341" y="601504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13" idx="3"/>
            <a:endCxn id="31" idx="2"/>
          </p:cNvCxnSpPr>
          <p:nvPr/>
        </p:nvCxnSpPr>
        <p:spPr>
          <a:xfrm>
            <a:off x="1695013" y="2869783"/>
            <a:ext cx="4882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/>
              <p:cNvSpPr/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Oval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urved Connector 91"/>
          <p:cNvCxnSpPr>
            <a:stCxn id="75" idx="3"/>
            <a:endCxn id="91" idx="2"/>
          </p:cNvCxnSpPr>
          <p:nvPr/>
        </p:nvCxnSpPr>
        <p:spPr>
          <a:xfrm flipV="1">
            <a:off x="6333354" y="4725079"/>
            <a:ext cx="1445050" cy="241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81" idx="3"/>
            <a:endCxn id="91" idx="4"/>
          </p:cNvCxnSpPr>
          <p:nvPr/>
        </p:nvCxnSpPr>
        <p:spPr>
          <a:xfrm flipV="1">
            <a:off x="6331166" y="4918041"/>
            <a:ext cx="1643223" cy="6582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urved Connector 98"/>
          <p:cNvCxnSpPr>
            <a:stCxn id="31" idx="6"/>
            <a:endCxn id="98" idx="2"/>
          </p:cNvCxnSpPr>
          <p:nvPr/>
        </p:nvCxnSpPr>
        <p:spPr>
          <a:xfrm>
            <a:off x="6969650" y="2869783"/>
            <a:ext cx="808754" cy="28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1" idx="0"/>
            <a:endCxn id="98" idx="4"/>
          </p:cNvCxnSpPr>
          <p:nvPr/>
        </p:nvCxnSpPr>
        <p:spPr>
          <a:xfrm flipV="1">
            <a:off x="7974389" y="3065558"/>
            <a:ext cx="0" cy="146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6"/>
            <a:endCxn id="40" idx="1"/>
          </p:cNvCxnSpPr>
          <p:nvPr/>
        </p:nvCxnSpPr>
        <p:spPr>
          <a:xfrm>
            <a:off x="8170373" y="2872596"/>
            <a:ext cx="2615302" cy="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  <a:blipFill>
                <a:blip r:embed="rId27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Curved Connector 119"/>
          <p:cNvCxnSpPr>
            <a:stCxn id="98" idx="6"/>
            <a:endCxn id="118" idx="0"/>
          </p:cNvCxnSpPr>
          <p:nvPr/>
        </p:nvCxnSpPr>
        <p:spPr>
          <a:xfrm>
            <a:off x="8170373" y="2872596"/>
            <a:ext cx="1112640" cy="8854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/>
              <p:cNvSpPr/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2" name="Oval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Curved Connector 123"/>
          <p:cNvCxnSpPr>
            <a:stCxn id="122" idx="6"/>
            <a:endCxn id="44" idx="1"/>
          </p:cNvCxnSpPr>
          <p:nvPr/>
        </p:nvCxnSpPr>
        <p:spPr>
          <a:xfrm flipV="1">
            <a:off x="9475467" y="3876133"/>
            <a:ext cx="1310208" cy="13343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87" idx="3"/>
            <a:endCxn id="122" idx="4"/>
          </p:cNvCxnSpPr>
          <p:nvPr/>
        </p:nvCxnSpPr>
        <p:spPr>
          <a:xfrm flipV="1">
            <a:off x="6326617" y="5403408"/>
            <a:ext cx="2952866" cy="9999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8" idx="2"/>
            <a:endCxn id="122" idx="0"/>
          </p:cNvCxnSpPr>
          <p:nvPr/>
        </p:nvCxnSpPr>
        <p:spPr>
          <a:xfrm flipH="1">
            <a:off x="9279483" y="4362116"/>
            <a:ext cx="3530" cy="65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2" idx="1"/>
          </p:cNvCxnSpPr>
          <p:nvPr/>
        </p:nvCxnSpPr>
        <p:spPr>
          <a:xfrm>
            <a:off x="2349722" y="4662407"/>
            <a:ext cx="1047160" cy="38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2148459" y="2961483"/>
            <a:ext cx="1794164" cy="564800"/>
          </a:xfrm>
          <a:prstGeom prst="wedgeRoundRectCallout">
            <a:avLst>
              <a:gd name="adj1" fmla="val 61406"/>
              <a:gd name="adj2" fmla="val 122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Forget Gate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urved Connector 89"/>
          <p:cNvCxnSpPr>
            <a:stCxn id="35" idx="3"/>
            <a:endCxn id="31" idx="4"/>
          </p:cNvCxnSpPr>
          <p:nvPr/>
        </p:nvCxnSpPr>
        <p:spPr>
          <a:xfrm flipV="1">
            <a:off x="6307019" y="3062745"/>
            <a:ext cx="466647" cy="82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8313" y="2494211"/>
            <a:ext cx="266700" cy="2000351"/>
            <a:chOff x="1943100" y="3215640"/>
            <a:chExt cx="266700" cy="2000351"/>
          </a:xfrm>
        </p:grpSpPr>
        <p:sp>
          <p:nvSpPr>
            <p:cNvPr id="12" name="Flowchart: Process 11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26378" y="151690"/>
            <a:ext cx="2449861" cy="1784703"/>
            <a:chOff x="4604951" y="1387366"/>
            <a:chExt cx="2449861" cy="1784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blipFill>
                  <a:blip r:embed="rId2"/>
                  <a:stretch>
                    <a:fillRect l="-12048"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endCxn id="8" idx="2"/>
            </p:cNvCxnSpPr>
            <p:nvPr/>
          </p:nvCxnSpPr>
          <p:spPr>
            <a:xfrm flipV="1">
              <a:off x="5558825" y="2478598"/>
              <a:ext cx="349808" cy="270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6"/>
              <a:endCxn id="8" idx="1"/>
            </p:cNvCxnSpPr>
            <p:nvPr/>
          </p:nvCxnSpPr>
          <p:spPr>
            <a:xfrm>
              <a:off x="5103130" y="2266875"/>
              <a:ext cx="615259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718389" y="1490555"/>
              <a:ext cx="398900" cy="988043"/>
              <a:chOff x="2645014" y="4320387"/>
              <a:chExt cx="398900" cy="9880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2645014" y="4320387"/>
                <a:ext cx="398900" cy="402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cxnSp>
          <p:nvCxnSpPr>
            <p:cNvPr id="10" name="Straight Arrow Connector 9"/>
            <p:cNvCxnSpPr>
              <a:stCxn id="4" idx="6"/>
              <a:endCxn id="9" idx="1"/>
            </p:cNvCxnSpPr>
            <p:nvPr/>
          </p:nvCxnSpPr>
          <p:spPr>
            <a:xfrm flipV="1">
              <a:off x="5103130" y="1691922"/>
              <a:ext cx="615259" cy="57495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blipFill>
                  <a:blip r:embed="rId4"/>
                  <a:stretch>
                    <a:fillRect l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8" idx="3"/>
              <a:endCxn id="24" idx="2"/>
            </p:cNvCxnSpPr>
            <p:nvPr/>
          </p:nvCxnSpPr>
          <p:spPr>
            <a:xfrm>
              <a:off x="6098877" y="2266875"/>
              <a:ext cx="457756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9" idx="3"/>
              <a:endCxn id="29" idx="1"/>
            </p:cNvCxnSpPr>
            <p:nvPr/>
          </p:nvCxnSpPr>
          <p:spPr>
            <a:xfrm flipV="1">
              <a:off x="6117289" y="1599090"/>
              <a:ext cx="507826" cy="92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20743" y="350136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0785675" y="2501193"/>
            <a:ext cx="266700" cy="2000351"/>
            <a:chOff x="1943100" y="3215640"/>
            <a:chExt cx="266700" cy="2000351"/>
          </a:xfrm>
        </p:grpSpPr>
        <p:sp>
          <p:nvSpPr>
            <p:cNvPr id="39" name="Flowchart: Process 38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28313" y="4834874"/>
            <a:ext cx="266700" cy="1250825"/>
            <a:chOff x="1990667" y="4103156"/>
            <a:chExt cx="266700" cy="1250825"/>
          </a:xfrm>
        </p:grpSpPr>
        <p:sp>
          <p:nvSpPr>
            <p:cNvPr id="49" name="Flowchart: Process 48"/>
            <p:cNvSpPr/>
            <p:nvPr/>
          </p:nvSpPr>
          <p:spPr>
            <a:xfrm>
              <a:off x="1990667" y="4103156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990667" y="4352998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990667" y="4602840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1990667" y="4852682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1990667" y="510252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2020208" y="3239115"/>
            <a:ext cx="329514" cy="28465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472227" y="4032433"/>
            <a:ext cx="266700" cy="2251811"/>
            <a:chOff x="3222951" y="4625256"/>
            <a:chExt cx="266700" cy="2251811"/>
          </a:xfrm>
        </p:grpSpPr>
        <p:grpSp>
          <p:nvGrpSpPr>
            <p:cNvPr id="59" name="Group 58"/>
            <p:cNvGrpSpPr/>
            <p:nvPr/>
          </p:nvGrpSpPr>
          <p:grpSpPr>
            <a:xfrm>
              <a:off x="3222951" y="5626242"/>
              <a:ext cx="266700" cy="1250825"/>
              <a:chOff x="1990667" y="4103156"/>
              <a:chExt cx="266700" cy="1250825"/>
            </a:xfrm>
          </p:grpSpPr>
          <p:sp>
            <p:nvSpPr>
              <p:cNvPr id="60" name="Flowchart: Process 59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1990667" y="5102521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22951" y="4625256"/>
              <a:ext cx="266700" cy="1000986"/>
              <a:chOff x="1990667" y="4103156"/>
              <a:chExt cx="266700" cy="100098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6" name="Flowchart: Process 65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Process 66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947078" y="4360901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944890" y="5187975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0"/>
                  <a:stretch>
                    <a:fillRect l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3940341" y="601504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13" idx="3"/>
            <a:endCxn id="31" idx="2"/>
          </p:cNvCxnSpPr>
          <p:nvPr/>
        </p:nvCxnSpPr>
        <p:spPr>
          <a:xfrm>
            <a:off x="1695013" y="2869783"/>
            <a:ext cx="4882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/>
              <p:cNvSpPr/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Oval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urved Connector 91"/>
          <p:cNvCxnSpPr>
            <a:stCxn id="75" idx="3"/>
            <a:endCxn id="91" idx="2"/>
          </p:cNvCxnSpPr>
          <p:nvPr/>
        </p:nvCxnSpPr>
        <p:spPr>
          <a:xfrm flipV="1">
            <a:off x="6333354" y="4725079"/>
            <a:ext cx="1445050" cy="241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81" idx="3"/>
            <a:endCxn id="91" idx="4"/>
          </p:cNvCxnSpPr>
          <p:nvPr/>
        </p:nvCxnSpPr>
        <p:spPr>
          <a:xfrm flipV="1">
            <a:off x="6331166" y="4918041"/>
            <a:ext cx="1643223" cy="6582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urved Connector 98"/>
          <p:cNvCxnSpPr>
            <a:stCxn id="31" idx="6"/>
            <a:endCxn id="98" idx="2"/>
          </p:cNvCxnSpPr>
          <p:nvPr/>
        </p:nvCxnSpPr>
        <p:spPr>
          <a:xfrm>
            <a:off x="6969650" y="2869783"/>
            <a:ext cx="808754" cy="28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1" idx="0"/>
            <a:endCxn id="98" idx="4"/>
          </p:cNvCxnSpPr>
          <p:nvPr/>
        </p:nvCxnSpPr>
        <p:spPr>
          <a:xfrm flipV="1">
            <a:off x="7974389" y="3065558"/>
            <a:ext cx="0" cy="146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6"/>
            <a:endCxn id="40" idx="1"/>
          </p:cNvCxnSpPr>
          <p:nvPr/>
        </p:nvCxnSpPr>
        <p:spPr>
          <a:xfrm>
            <a:off x="8170373" y="2872596"/>
            <a:ext cx="2615302" cy="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  <a:blipFill>
                <a:blip r:embed="rId27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Curved Connector 119"/>
          <p:cNvCxnSpPr>
            <a:stCxn id="98" idx="6"/>
            <a:endCxn id="118" idx="0"/>
          </p:cNvCxnSpPr>
          <p:nvPr/>
        </p:nvCxnSpPr>
        <p:spPr>
          <a:xfrm>
            <a:off x="8170373" y="2872596"/>
            <a:ext cx="1112640" cy="8854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/>
              <p:cNvSpPr/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2" name="Oval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Curved Connector 123"/>
          <p:cNvCxnSpPr>
            <a:stCxn id="122" idx="6"/>
            <a:endCxn id="44" idx="1"/>
          </p:cNvCxnSpPr>
          <p:nvPr/>
        </p:nvCxnSpPr>
        <p:spPr>
          <a:xfrm flipV="1">
            <a:off x="9475467" y="3876133"/>
            <a:ext cx="1310208" cy="13343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87" idx="3"/>
            <a:endCxn id="122" idx="4"/>
          </p:cNvCxnSpPr>
          <p:nvPr/>
        </p:nvCxnSpPr>
        <p:spPr>
          <a:xfrm flipV="1">
            <a:off x="6326617" y="5403408"/>
            <a:ext cx="2952866" cy="9999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8" idx="2"/>
            <a:endCxn id="122" idx="0"/>
          </p:cNvCxnSpPr>
          <p:nvPr/>
        </p:nvCxnSpPr>
        <p:spPr>
          <a:xfrm flipH="1">
            <a:off x="9279483" y="4362116"/>
            <a:ext cx="3530" cy="65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2" idx="1"/>
          </p:cNvCxnSpPr>
          <p:nvPr/>
        </p:nvCxnSpPr>
        <p:spPr>
          <a:xfrm>
            <a:off x="2349722" y="4662407"/>
            <a:ext cx="1047160" cy="38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ular Callout 95"/>
          <p:cNvSpPr/>
          <p:nvPr/>
        </p:nvSpPr>
        <p:spPr>
          <a:xfrm>
            <a:off x="2053002" y="3828501"/>
            <a:ext cx="1794164" cy="564800"/>
          </a:xfrm>
          <a:prstGeom prst="wedgeRoundRectCallout">
            <a:avLst>
              <a:gd name="adj1" fmla="val 61406"/>
              <a:gd name="adj2" fmla="val 122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Gate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 P 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173" y="196680"/>
            <a:ext cx="5194393" cy="179779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888678" y="3188938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410729" y="3822857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330959" y="3858303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549504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543347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376684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077680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7" idx="3"/>
            <a:endCxn id="28" idx="7"/>
          </p:cNvCxnSpPr>
          <p:nvPr/>
        </p:nvCxnSpPr>
        <p:spPr>
          <a:xfrm flipH="1">
            <a:off x="3799465" y="4108264"/>
            <a:ext cx="574380" cy="59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5"/>
            <a:endCxn id="29" idx="0"/>
          </p:cNvCxnSpPr>
          <p:nvPr/>
        </p:nvCxnSpPr>
        <p:spPr>
          <a:xfrm>
            <a:off x="4580920" y="4108264"/>
            <a:ext cx="108851" cy="54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4"/>
            <a:endCxn id="30" idx="0"/>
          </p:cNvCxnSpPr>
          <p:nvPr/>
        </p:nvCxnSpPr>
        <p:spPr>
          <a:xfrm flipH="1">
            <a:off x="5523108" y="4115704"/>
            <a:ext cx="34045" cy="54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5"/>
            <a:endCxn id="31" idx="0"/>
          </p:cNvCxnSpPr>
          <p:nvPr/>
        </p:nvCxnSpPr>
        <p:spPr>
          <a:xfrm>
            <a:off x="5660690" y="4072818"/>
            <a:ext cx="563414" cy="58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7" idx="7"/>
          </p:cNvCxnSpPr>
          <p:nvPr/>
        </p:nvCxnSpPr>
        <p:spPr>
          <a:xfrm flipH="1">
            <a:off x="4580920" y="3438899"/>
            <a:ext cx="350644" cy="46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5"/>
            <a:endCxn id="26" idx="1"/>
          </p:cNvCxnSpPr>
          <p:nvPr/>
        </p:nvCxnSpPr>
        <p:spPr>
          <a:xfrm>
            <a:off x="5138639" y="3438899"/>
            <a:ext cx="314976" cy="42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733" y="1704328"/>
            <a:ext cx="369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Generalizes n-gram for n = 1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733" y="2154429"/>
            <a:ext cx="4591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be extended to bigger contexts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83098" y="4949041"/>
                <a:ext cx="3137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𝑝𝑟𝑜𝑑𝑢𝑐𝑡𝑖𝑜𝑛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098" y="4949041"/>
                <a:ext cx="313784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645616" y="4071688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27618" y="3431947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91733" y="5640024"/>
            <a:ext cx="576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also be generalized to a recurrent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20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116513</TotalTime>
  <Words>916</Words>
  <Application>Microsoft Office PowerPoint</Application>
  <PresentationFormat>Widescreen</PresentationFormat>
  <Paragraphs>514</Paragraphs>
  <Slides>40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Berlin Sans FB</vt:lpstr>
      <vt:lpstr>Calibri</vt:lpstr>
      <vt:lpstr>Cambria Math</vt:lpstr>
      <vt:lpstr>Courier</vt:lpstr>
      <vt:lpstr>Helvetica Neue</vt:lpstr>
      <vt:lpstr>office theme</vt:lpstr>
      <vt:lpstr>Lecture 22 Learning Complex Distributions</vt:lpstr>
      <vt:lpstr>n-gram models</vt:lpstr>
      <vt:lpstr>Recurrent models</vt:lpstr>
      <vt:lpstr>Neural Networks</vt:lpstr>
      <vt:lpstr>Simple recurrent neural network</vt:lpstr>
      <vt:lpstr>LSTM</vt:lpstr>
      <vt:lpstr>LSTM</vt:lpstr>
      <vt:lpstr>LSTM</vt:lpstr>
      <vt:lpstr>Context sensitive P G</vt:lpstr>
      <vt:lpstr>Context sensitive P G</vt:lpstr>
      <vt:lpstr>Encoder-decoder model</vt:lpstr>
      <vt:lpstr>Attention</vt:lpstr>
      <vt:lpstr>Attention</vt:lpstr>
      <vt:lpstr>RobustFill</vt:lpstr>
      <vt:lpstr>RobustFill</vt:lpstr>
      <vt:lpstr>Beam Search</vt:lpstr>
      <vt:lpstr>Beam Search</vt:lpstr>
      <vt:lpstr>Beam Search</vt:lpstr>
      <vt:lpstr>Beam Search</vt:lpstr>
      <vt:lpstr>Beam Search</vt:lpstr>
      <vt:lpstr>Beam search for programs</vt:lpstr>
      <vt:lpstr>Bayesian View of PBE</vt:lpstr>
      <vt:lpstr>Synthesis from ambiguous evidence</vt:lpstr>
      <vt:lpstr>The Bayou system: Example</vt:lpstr>
      <vt:lpstr>Learning to Sketch</vt:lpstr>
      <vt:lpstr>Learning to Sketch</vt:lpstr>
      <vt:lpstr>Beam Search + Synthesis</vt:lpstr>
      <vt:lpstr>Training</vt:lpstr>
      <vt:lpstr>Results</vt:lpstr>
      <vt:lpstr>Results</vt:lpstr>
      <vt:lpstr>Algolisp Results</vt:lpstr>
      <vt:lpstr>Generating programs</vt:lpstr>
      <vt:lpstr>Generating programs</vt:lpstr>
      <vt:lpstr>PowerPoint Presentation</vt:lpstr>
      <vt:lpstr>PowerPoint Presentation</vt:lpstr>
      <vt:lpstr>REPL</vt:lpstr>
      <vt:lpstr>Value function over program states</vt:lpstr>
      <vt:lpstr>CSG domain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912</cp:revision>
  <cp:lastPrinted>2015-02-26T04:09:31Z</cp:lastPrinted>
  <dcterms:created xsi:type="dcterms:W3CDTF">2014-09-23T19:26:18Z</dcterms:created>
  <dcterms:modified xsi:type="dcterms:W3CDTF">2020-06-11T19:40:58Z</dcterms:modified>
</cp:coreProperties>
</file>