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9" r:id="rId13"/>
    <p:sldId id="348" r:id="rId14"/>
    <p:sldId id="350" r:id="rId15"/>
    <p:sldId id="351" r:id="rId16"/>
    <p:sldId id="352" r:id="rId17"/>
    <p:sldId id="353" r:id="rId18"/>
    <p:sldId id="354" r:id="rId19"/>
    <p:sldId id="360" r:id="rId20"/>
    <p:sldId id="355" r:id="rId21"/>
    <p:sldId id="356" r:id="rId22"/>
    <p:sldId id="357" r:id="rId23"/>
    <p:sldId id="358" r:id="rId24"/>
    <p:sldId id="359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9" r:id="rId33"/>
    <p:sldId id="368" r:id="rId34"/>
    <p:sldId id="370" r:id="rId35"/>
    <p:sldId id="371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9"/>
            <p14:sldId id="348"/>
            <p14:sldId id="350"/>
            <p14:sldId id="351"/>
            <p14:sldId id="352"/>
            <p14:sldId id="353"/>
            <p14:sldId id="354"/>
            <p14:sldId id="360"/>
            <p14:sldId id="355"/>
            <p14:sldId id="356"/>
            <p14:sldId id="357"/>
            <p14:sldId id="358"/>
            <p14:sldId id="359"/>
            <p14:sldId id="361"/>
            <p14:sldId id="362"/>
            <p14:sldId id="363"/>
            <p14:sldId id="364"/>
            <p14:sldId id="365"/>
            <p14:sldId id="366"/>
            <p14:sldId id="367"/>
            <p14:sldId id="369"/>
            <p14:sldId id="368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3871" autoAdjust="0"/>
  </p:normalViewPr>
  <p:slideViewPr>
    <p:cSldViewPr snapToGrid="0">
      <p:cViewPr varScale="1">
        <p:scale>
          <a:sx n="79" d="100"/>
          <a:sy n="79" d="100"/>
        </p:scale>
        <p:origin x="63" y="2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</a:t>
            </a:r>
            <a:r>
              <a:rPr lang="en-US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Top-Down Explicit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b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content from Jack Feser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sym typeface="Helvetica Light"/>
              </a:rPr>
              <a:t>Teacher has a gradebook</a:t>
            </a:r>
          </a:p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Wants to drop the </a:t>
            </a:r>
            <a:r>
              <a:rPr lang="en-US" dirty="0" smtClean="0">
                <a:solidFill>
                  <a:srgbClr val="000000"/>
                </a:solidFill>
              </a:rPr>
              <a:t>lowest score </a:t>
            </a:r>
            <a:r>
              <a:rPr lang="en-US" dirty="0">
                <a:solidFill>
                  <a:srgbClr val="000000"/>
                </a:solidFill>
              </a:rPr>
              <a:t>for each student</a:t>
            </a:r>
          </a:p>
          <a:p>
            <a:pPr marL="571500" indent="-571500" defTabSz="584200" hangingPunct="0">
              <a:lnSpc>
                <a:spcPct val="150000"/>
              </a:lnSpc>
              <a:spcBef>
                <a:spcPts val="0"/>
              </a:spcBef>
              <a:buClrTx/>
              <a:buSzTx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Needs a program to do </a:t>
            </a:r>
            <a:r>
              <a:rPr lang="en-US" dirty="0" smtClean="0">
                <a:solidFill>
                  <a:srgbClr val="000000"/>
                </a:solidFill>
              </a:rPr>
              <a:t>this operation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90824"/>
              </p:ext>
            </p:extLst>
          </p:nvPr>
        </p:nvGraphicFramePr>
        <p:xfrm>
          <a:off x="6207108" y="1399473"/>
          <a:ext cx="5264456" cy="49767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13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Midterm 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Final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A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71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75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83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B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90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87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95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845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Student C</a:t>
                      </a:r>
                      <a:endParaRPr lang="en-US" sz="2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68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77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80</a:t>
                      </a:r>
                      <a:endParaRPr lang="en-US" sz="40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7429226" y="2947486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8913571" y="4220242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7429226" y="5453341"/>
            <a:ext cx="624426" cy="573353"/>
          </a:xfrm>
          <a:prstGeom prst="mathMultiply">
            <a:avLst/>
          </a:prstGeom>
          <a:solidFill>
            <a:schemeClr val="accent2">
              <a:lumMod val="75000"/>
              <a:alpha val="54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2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the smallest element from each list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177694" y="4430784"/>
            <a:ext cx="644577" cy="71952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1855" y="3726275"/>
                <a:ext cx="4018023" cy="2048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3726275"/>
                <a:ext cx="4018023" cy="2048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37660" y="3726275"/>
                <a:ext cx="2831801" cy="2048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4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  <m:e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3726275"/>
                <a:ext cx="2831801" cy="2048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734348" y="1961190"/>
            <a:ext cx="644577" cy="81518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1855" y="1398717"/>
                <a:ext cx="3630801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1398717"/>
                <a:ext cx="3630801" cy="1853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37660" y="1398717"/>
                <a:ext cx="2564805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1398717"/>
                <a:ext cx="2564805" cy="1853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368" y="4513338"/>
            <a:ext cx="11065135" cy="18844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9890" y="3658671"/>
            <a:ext cx="460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How can we discover this program?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6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language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62436" y="1778923"/>
                <a:ext cx="5472780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i="1" dirty="0" smtClean="0"/>
                  <a:t>expr</a:t>
                </a:r>
                <a:r>
                  <a:rPr lang="en-US" sz="3600" dirty="0" smtClean="0"/>
                  <a:t> =  </a:t>
                </a:r>
                <a:r>
                  <a:rPr lang="en-US" sz="3600" dirty="0" err="1" smtClean="0"/>
                  <a:t>var</a:t>
                </a:r>
                <a:r>
                  <a:rPr lang="en-US" sz="3600" dirty="0" smtClean="0"/>
                  <a:t>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3600" dirty="0" smtClean="0"/>
                  <a:t>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smtClean="0"/>
                  <a:t>filter</a:t>
                </a:r>
                <a:r>
                  <a:rPr lang="en-US" sz="3600" dirty="0" smtClean="0"/>
                  <a:t>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smtClean="0"/>
                  <a:t>map</a:t>
                </a:r>
                <a:r>
                  <a:rPr lang="en-US" sz="3600" dirty="0" smtClean="0"/>
                  <a:t>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b="1" dirty="0" err="1" smtClean="0"/>
                  <a:t>foldl</a:t>
                </a:r>
                <a:r>
                  <a:rPr lang="en-US" sz="3600" dirty="0" smtClean="0"/>
                  <a:t>  </a:t>
                </a:r>
                <a:r>
                  <a:rPr lang="en-US" sz="3600" i="1" dirty="0" smtClean="0"/>
                  <a:t>expr </a:t>
                </a:r>
                <a:r>
                  <a:rPr lang="en-US" sz="3600" i="1" dirty="0" err="1" smtClean="0"/>
                  <a:t>expr</a:t>
                </a:r>
                <a:r>
                  <a:rPr lang="en-US" sz="3600" i="1" dirty="0" smtClean="0"/>
                  <a:t> </a:t>
                </a:r>
                <a:r>
                  <a:rPr lang="en-US" sz="3600" i="1" dirty="0" err="1" smtClean="0"/>
                  <a:t>expr</a:t>
                </a:r>
                <a:endParaRPr lang="en-US" sz="3600" i="1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| </a:t>
                </a:r>
                <a:r>
                  <a:rPr lang="en-US" sz="3600" i="1" dirty="0" err="1" smtClean="0"/>
                  <a:t>boolExpr</a:t>
                </a:r>
                <a:r>
                  <a:rPr lang="en-US" sz="3600" dirty="0" smtClean="0"/>
                  <a:t> | </a:t>
                </a:r>
                <a:r>
                  <a:rPr lang="en-US" sz="3600" i="1" dirty="0" err="1" smtClean="0"/>
                  <a:t>arithExpr</a:t>
                </a:r>
                <a:endParaRPr lang="en-US" sz="36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436" y="1778923"/>
                <a:ext cx="5472780" cy="3416320"/>
              </a:xfrm>
              <a:prstGeom prst="rect">
                <a:avLst/>
              </a:prstGeom>
              <a:blipFill>
                <a:blip r:embed="rId2"/>
                <a:stretch>
                  <a:fillRect l="-3341" t="-2857" r="-1782" b="-5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0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22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443052" y="1808017"/>
            <a:ext cx="451509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883132" y="1808017"/>
            <a:ext cx="30750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274591" y="1801322"/>
            <a:ext cx="699720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48334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409583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933080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38450" y="1808017"/>
            <a:ext cx="5419697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558416" y="294332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7" name="Straight Arrow Connector 46"/>
          <p:cNvCxnSpPr>
            <a:stCxn id="46" idx="4"/>
            <a:endCxn id="63" idx="0"/>
          </p:cNvCxnSpPr>
          <p:nvPr/>
        </p:nvCxnSpPr>
        <p:spPr>
          <a:xfrm flipH="1">
            <a:off x="1493055" y="2989044"/>
            <a:ext cx="88221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4"/>
            <a:endCxn id="60" idx="7"/>
          </p:cNvCxnSpPr>
          <p:nvPr/>
        </p:nvCxnSpPr>
        <p:spPr>
          <a:xfrm flipH="1">
            <a:off x="533064" y="2989044"/>
            <a:ext cx="1048212" cy="945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5"/>
            <a:endCxn id="61" idx="7"/>
          </p:cNvCxnSpPr>
          <p:nvPr/>
        </p:nvCxnSpPr>
        <p:spPr>
          <a:xfrm flipH="1">
            <a:off x="858449" y="2982349"/>
            <a:ext cx="738991" cy="952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4"/>
            <a:endCxn id="64" idx="0"/>
          </p:cNvCxnSpPr>
          <p:nvPr/>
        </p:nvCxnSpPr>
        <p:spPr>
          <a:xfrm>
            <a:off x="1581276" y="2989044"/>
            <a:ext cx="237164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4"/>
            <a:endCxn id="65" idx="6"/>
          </p:cNvCxnSpPr>
          <p:nvPr/>
        </p:nvCxnSpPr>
        <p:spPr>
          <a:xfrm>
            <a:off x="1581276" y="2989044"/>
            <a:ext cx="585408" cy="961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6" idx="4"/>
            <a:endCxn id="66" idx="0"/>
          </p:cNvCxnSpPr>
          <p:nvPr/>
        </p:nvCxnSpPr>
        <p:spPr>
          <a:xfrm>
            <a:off x="1581276" y="2989044"/>
            <a:ext cx="887933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6" idx="4"/>
            <a:endCxn id="62" idx="0"/>
          </p:cNvCxnSpPr>
          <p:nvPr/>
        </p:nvCxnSpPr>
        <p:spPr>
          <a:xfrm flipH="1">
            <a:off x="1167670" y="2989044"/>
            <a:ext cx="413606" cy="938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9404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1" name="Oval 60"/>
          <p:cNvSpPr/>
          <p:nvPr/>
        </p:nvSpPr>
        <p:spPr>
          <a:xfrm>
            <a:off x="81942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2" name="Oval 61"/>
          <p:cNvSpPr/>
          <p:nvPr/>
        </p:nvSpPr>
        <p:spPr>
          <a:xfrm>
            <a:off x="114481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3" name="Oval 62"/>
          <p:cNvSpPr/>
          <p:nvPr/>
        </p:nvSpPr>
        <p:spPr>
          <a:xfrm>
            <a:off x="147019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4" name="Oval 63"/>
          <p:cNvSpPr/>
          <p:nvPr/>
        </p:nvSpPr>
        <p:spPr>
          <a:xfrm>
            <a:off x="1795580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5" name="Oval 64"/>
          <p:cNvSpPr/>
          <p:nvPr/>
        </p:nvSpPr>
        <p:spPr>
          <a:xfrm>
            <a:off x="2120965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6" name="Oval 65"/>
          <p:cNvSpPr/>
          <p:nvPr/>
        </p:nvSpPr>
        <p:spPr>
          <a:xfrm>
            <a:off x="2446349" y="392778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5" name="TextBox 74"/>
          <p:cNvSpPr txBox="1"/>
          <p:nvPr/>
        </p:nvSpPr>
        <p:spPr>
          <a:xfrm>
            <a:off x="4550763" y="4190337"/>
            <a:ext cx="75307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Many of these programs can be eliminated before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having to complete them!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50762" y="5098111"/>
            <a:ext cx="102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How?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431162" y="3152153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907246" y="3699308"/>
            <a:ext cx="5613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is a fully concrete program, and 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clearly doesn’t match the examples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1240382" y="313967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8" name="TextBox 37"/>
          <p:cNvSpPr txBox="1"/>
          <p:nvPr/>
        </p:nvSpPr>
        <p:spPr>
          <a:xfrm>
            <a:off x="1716466" y="3686831"/>
            <a:ext cx="92949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program has a missing expression, but we can already tell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will not work. Why not?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766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893721"/>
          </a:xfrm>
        </p:spPr>
        <p:txBody>
          <a:bodyPr/>
          <a:lstStyle/>
          <a:p>
            <a:r>
              <a:rPr lang="en-US" dirty="0" smtClean="0"/>
              <a:t>Our simple language supports an infinite set of types of 3 basic kinds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0588" y="3054917"/>
                <a:ext cx="100241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≔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𝐼𝑛𝑡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|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𝐵𝑜𝑜𝑙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88" y="3054917"/>
                <a:ext cx="10024154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23514" y="4734738"/>
            <a:ext cx="1222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Integer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84510" y="4734738"/>
            <a:ext cx="2594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List of some type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56254" y="4734738"/>
            <a:ext cx="3835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Function from some type </a:t>
            </a:r>
            <a:br>
              <a:rPr lang="en-US" sz="2800" dirty="0" smtClean="0"/>
            </a:br>
            <a:r>
              <a:rPr lang="en-US" sz="2800" dirty="0" smtClean="0"/>
              <a:t>to some other type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9589275" y="4015410"/>
            <a:ext cx="684852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6781535" y="4015410"/>
            <a:ext cx="16831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V="1">
            <a:off x="2034964" y="4015409"/>
            <a:ext cx="676275" cy="719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93398" y="4736064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Boolean</a:t>
            </a:r>
            <a:endParaRPr lang="en-US" sz="2800" dirty="0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3982850" y="4016736"/>
            <a:ext cx="598273" cy="7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3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734348" y="2478024"/>
            <a:ext cx="644577" cy="81518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1855" y="1915551"/>
                <a:ext cx="3630801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855" y="1915551"/>
                <a:ext cx="3630801" cy="1853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37660" y="1915551"/>
                <a:ext cx="2564805" cy="1853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0" y="1915551"/>
                <a:ext cx="2564805" cy="1853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63973" y="4222142"/>
                <a:ext cx="21705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[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𝐼𝑛𝑡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973" y="4222142"/>
                <a:ext cx="2170594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34765" y="4222142"/>
                <a:ext cx="21705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[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𝐼𝑛𝑡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765" y="4222142"/>
                <a:ext cx="217059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49001" y="5621573"/>
            <a:ext cx="738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Input and output types are lists of lists of integers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825624"/>
                <a:ext cx="9761306" cy="4458443"/>
              </a:xfrm>
            </p:spPr>
            <p:txBody>
              <a:bodyPr/>
              <a:lstStyle/>
              <a:p>
                <a:r>
                  <a:rPr lang="en-US" dirty="0" smtClean="0"/>
                  <a:t>Each element in our language has a type given by a </a:t>
                </a:r>
                <a:r>
                  <a:rPr lang="en-US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typing rule</a:t>
                </a: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 typing rule like the one above states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has type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in a context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as long as all the premises are satisfied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context simply tracks information about the type of any variables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endParaRPr lang="en-US" i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825624"/>
                <a:ext cx="9761306" cy="4458443"/>
              </a:xfrm>
              <a:blipFill>
                <a:blip r:embed="rId2"/>
                <a:stretch>
                  <a:fillRect t="-2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1576" y="2417549"/>
                <a:ext cx="2733697" cy="1218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𝑝𝑟𝑒𝑚𝑖𝑠𝑒𝑠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76" y="2417549"/>
                <a:ext cx="2733697" cy="1218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65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smtClean="0"/>
              <a:t>Quick Intro to Functional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 </a:t>
            </a:r>
            <a:r>
              <a:rPr lang="en-US" i="1" dirty="0" smtClean="0"/>
              <a:t>f </a:t>
            </a:r>
            <a:r>
              <a:rPr lang="en-US" i="1" dirty="0" err="1" smtClean="0"/>
              <a:t>lst</a:t>
            </a:r>
            <a:r>
              <a:rPr lang="en-US" i="1" dirty="0" smtClean="0"/>
              <a:t> = </a:t>
            </a:r>
            <a:r>
              <a:rPr lang="en-US" dirty="0" smtClean="0"/>
              <a:t>case </a:t>
            </a:r>
            <a:r>
              <a:rPr lang="en-US" i="1" dirty="0" err="1" smtClean="0"/>
              <a:t>lst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                     []               -&gt; []</a:t>
            </a:r>
            <a:br>
              <a:rPr lang="en-US" dirty="0" smtClean="0"/>
            </a:br>
            <a:r>
              <a:rPr lang="en-US" dirty="0" smtClean="0"/>
              <a:t>                     </a:t>
            </a:r>
            <a:r>
              <a:rPr lang="en-US" i="1" dirty="0" err="1" smtClean="0"/>
              <a:t>head</a:t>
            </a:r>
            <a:r>
              <a:rPr lang="en-US" dirty="0" err="1" smtClean="0"/>
              <a:t>:</a:t>
            </a:r>
            <a:r>
              <a:rPr lang="en-US" i="1" dirty="0" err="1" smtClean="0"/>
              <a:t>rest</a:t>
            </a:r>
            <a:r>
              <a:rPr lang="en-US" dirty="0" smtClean="0"/>
              <a:t> -&gt;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head</a:t>
            </a:r>
            <a:r>
              <a:rPr lang="en-US" dirty="0" smtClean="0"/>
              <a:t>) : (map </a:t>
            </a:r>
            <a:r>
              <a:rPr lang="en-US" i="1" dirty="0" smtClean="0"/>
              <a:t>f rest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Applies </a:t>
            </a:r>
            <a:r>
              <a:rPr lang="en-US" i="1" dirty="0" smtClean="0"/>
              <a:t>f </a:t>
            </a:r>
            <a:r>
              <a:rPr lang="en-US" dirty="0" smtClean="0"/>
              <a:t>to every element in the list</a:t>
            </a:r>
          </a:p>
          <a:p>
            <a:pPr lvl="1"/>
            <a:endParaRPr lang="en-US" dirty="0"/>
          </a:p>
          <a:p>
            <a:r>
              <a:rPr lang="en-US" dirty="0" smtClean="0"/>
              <a:t>filter </a:t>
            </a:r>
            <a:r>
              <a:rPr lang="en-US" i="1" dirty="0" smtClean="0"/>
              <a:t>p </a:t>
            </a:r>
            <a:r>
              <a:rPr lang="en-US" i="1" dirty="0" err="1" smtClean="0"/>
              <a:t>lst</a:t>
            </a:r>
            <a:r>
              <a:rPr lang="en-US" i="1" dirty="0" smtClean="0"/>
              <a:t> </a:t>
            </a:r>
            <a:r>
              <a:rPr lang="en-US" dirty="0" smtClean="0"/>
              <a:t>= case </a:t>
            </a:r>
            <a:r>
              <a:rPr lang="en-US" i="1" dirty="0" err="1" smtClean="0"/>
              <a:t>lst</a:t>
            </a:r>
            <a:r>
              <a:rPr lang="en-US" dirty="0" smtClean="0"/>
              <a:t> of </a:t>
            </a:r>
            <a:br>
              <a:rPr lang="en-US" dirty="0" smtClean="0"/>
            </a:br>
            <a:r>
              <a:rPr lang="en-US" dirty="0" smtClean="0"/>
              <a:t>                      []  -&gt; []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en-US" i="1" dirty="0" err="1" smtClean="0"/>
              <a:t>head</a:t>
            </a:r>
            <a:r>
              <a:rPr lang="en-US" dirty="0" err="1" smtClean="0"/>
              <a:t>:</a:t>
            </a:r>
            <a:r>
              <a:rPr lang="en-US" i="1" dirty="0" err="1" smtClean="0"/>
              <a:t>rest</a:t>
            </a:r>
            <a:r>
              <a:rPr lang="en-US" dirty="0" smtClean="0"/>
              <a:t> -&gt; if p(</a:t>
            </a:r>
            <a:r>
              <a:rPr lang="en-US" i="1" dirty="0" smtClean="0"/>
              <a:t>head</a:t>
            </a:r>
            <a:r>
              <a:rPr lang="en-US" dirty="0" smtClean="0"/>
              <a:t>) then </a:t>
            </a:r>
            <a:r>
              <a:rPr lang="en-US" i="1" dirty="0" smtClean="0"/>
              <a:t>head</a:t>
            </a:r>
            <a:r>
              <a:rPr lang="en-US" dirty="0" smtClean="0">
                <a:sym typeface="Wingdings" panose="05000000000000000000" pitchFamily="2" charset="2"/>
              </a:rPr>
              <a:t>: (filter </a:t>
            </a:r>
            <a:r>
              <a:rPr lang="en-US" i="1" dirty="0" smtClean="0">
                <a:sym typeface="Wingdings" panose="05000000000000000000" pitchFamily="2" charset="2"/>
              </a:rPr>
              <a:t>p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                                                              else (filter </a:t>
            </a:r>
            <a:r>
              <a:rPr lang="en-US" i="1" dirty="0" smtClean="0">
                <a:sym typeface="Wingdings" panose="05000000000000000000" pitchFamily="2" charset="2"/>
              </a:rPr>
              <a:t>p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Removes any element x for which p(x) is false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901672"/>
          </a:xfrm>
        </p:spPr>
        <p:txBody>
          <a:bodyPr/>
          <a:lstStyle/>
          <a:p>
            <a:r>
              <a:rPr lang="en-US" dirty="0" smtClean="0"/>
              <a:t>Each element in our language has a type given by a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typing rule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0629" y="2739796"/>
                <a:ext cx="1742528" cy="113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says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var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h𝑎𝑠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𝑡𝑦𝑝𝑒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var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29" y="2739796"/>
                <a:ext cx="1742528" cy="11346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92272" y="2739796"/>
                <a:ext cx="3284617" cy="848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272" y="2739796"/>
                <a:ext cx="3284617" cy="8484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1526" y="5734694"/>
                <a:ext cx="4298484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𝑓𝑖𝑙𝑡𝑒𝑟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𝐵𝑜𝑜𝑙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526" y="5734694"/>
                <a:ext cx="4298484" cy="884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829" y="4278908"/>
                <a:ext cx="4152099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𝑚𝑎𝑝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9" y="4278908"/>
                <a:ext cx="4152099" cy="8845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5590" y="4278908"/>
                <a:ext cx="7589514" cy="882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𝑓𝑜𝑙𝑑𝑙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𝑠𝑡𝑎𝑟𝑡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𝑙𝑠𝑡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𝑠𝑡𝑎𝑟𝑡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𝑙𝑠𝑡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590" y="4278908"/>
                <a:ext cx="7589514" cy="882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6427" y="5738926"/>
                <a:ext cx="2494465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𝑏𝑜𝑜𝑙𝐸𝑥𝑝𝑟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𝐵𝑜𝑜𝑙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27" y="5738926"/>
                <a:ext cx="2494465" cy="880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67243" y="5738926"/>
                <a:ext cx="2085058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𝑖𝑛𝑡𝐸𝑥𝑝𝑟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243" y="5738926"/>
                <a:ext cx="2085058" cy="8803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62638" y="2731909"/>
                <a:ext cx="3008323" cy="859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𝑒𝑝𝑥𝑟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638" y="2731909"/>
                <a:ext cx="3008323" cy="8592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4165526">
            <a:off x="1240382" y="313967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705" y="3972249"/>
                <a:ext cx="3650423" cy="8434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𝑎𝑠𝑠𝑢𝑚𝑖𝑛𝑔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expr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5" y="3972249"/>
                <a:ext cx="3650423" cy="8434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16317" y="3859561"/>
                <a:ext cx="8667116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Based on the rule, this expression will have a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But we know the output must have type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[ 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𝐼𝑛𝑡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]</m:t>
                    </m:r>
                  </m:oMath>
                </a14:m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There is no way those types can be made equal, </a:t>
                </a:r>
                <a:b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so we can discard this expression!</a:t>
                </a:r>
                <a:endParaRPr lang="en-US" sz="2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317" y="3859561"/>
                <a:ext cx="8667116" cy="1815882"/>
              </a:xfrm>
              <a:prstGeom prst="rect">
                <a:avLst/>
              </a:prstGeom>
              <a:blipFill>
                <a:blip r:embed="rId5"/>
                <a:stretch>
                  <a:fillRect l="-1406" t="-3020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7434474" flipH="1">
            <a:off x="8658059" y="3169759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4277801" y="3859561"/>
            <a:ext cx="7292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With the same reasoning we can discard both of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these expressions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They cannot possibly have the correct type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8218" y="3590791"/>
                <a:ext cx="2494465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𝑏𝑜𝑜𝑙𝐸𝑥𝑝𝑟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𝐵𝑜𝑜𝑙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18" y="3590791"/>
                <a:ext cx="2494465" cy="8803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ight Arrow 27"/>
          <p:cNvSpPr/>
          <p:nvPr/>
        </p:nvSpPr>
        <p:spPr>
          <a:xfrm rot="7434474" flipH="1">
            <a:off x="10194573" y="3195248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8218" y="4840429"/>
                <a:ext cx="2085058" cy="880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𝑖𝑛𝑡𝐸𝑥𝑝𝑟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𝐼𝑛𝑡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18" y="4840429"/>
                <a:ext cx="2085058" cy="8803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Right Arrow 27"/>
          <p:cNvSpPr/>
          <p:nvPr/>
        </p:nvSpPr>
        <p:spPr>
          <a:xfrm rot="14165526">
            <a:off x="4957439" y="3115379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212" y="3626901"/>
                <a:ext cx="4152099" cy="884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𝑚𝑎𝑝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→[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2" y="3626901"/>
                <a:ext cx="4152099" cy="884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73532" y="3891023"/>
                <a:ext cx="76982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know the output should be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𝐼𝑛𝑡</m:t>
                            </m:r>
                          </m:e>
                        </m:d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/>
                </a:r>
                <a:b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3200" b="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This means the first expr must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→[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b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</a:br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otherwise the types won’t match</a:t>
                </a:r>
                <a:endParaRPr lang="en-US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32" y="3891023"/>
                <a:ext cx="7698261" cy="1569660"/>
              </a:xfrm>
              <a:prstGeom prst="rect">
                <a:avLst/>
              </a:prstGeom>
              <a:blipFill>
                <a:blip r:embed="rId5"/>
                <a:stretch>
                  <a:fillRect l="-2059"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9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Type-based pruning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262996" y="404248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blipFill>
                <a:blip r:embed="rId4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931082" y="4042488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4079" y="4042488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9389" y="4042488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27593" y="404248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35861" y="404248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86453" y="29929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0" name="Straight Arrow Connector 39"/>
          <p:cNvCxnSpPr>
            <a:stCxn id="39" idx="4"/>
            <a:endCxn id="30" idx="0"/>
          </p:cNvCxnSpPr>
          <p:nvPr/>
        </p:nvCxnSpPr>
        <p:spPr>
          <a:xfrm flipH="1">
            <a:off x="1356913" y="3038665"/>
            <a:ext cx="355240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  <a:endCxn id="34" idx="0"/>
          </p:cNvCxnSpPr>
          <p:nvPr/>
        </p:nvCxnSpPr>
        <p:spPr>
          <a:xfrm flipH="1">
            <a:off x="2796993" y="3038665"/>
            <a:ext cx="211232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4"/>
            <a:endCxn id="35" idx="0"/>
          </p:cNvCxnSpPr>
          <p:nvPr/>
        </p:nvCxnSpPr>
        <p:spPr>
          <a:xfrm>
            <a:off x="4909313" y="3038665"/>
            <a:ext cx="20607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4"/>
            <a:endCxn id="36" idx="0"/>
          </p:cNvCxnSpPr>
          <p:nvPr/>
        </p:nvCxnSpPr>
        <p:spPr>
          <a:xfrm>
            <a:off x="4909313" y="3038665"/>
            <a:ext cx="2446044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4"/>
            <a:endCxn id="37" idx="0"/>
          </p:cNvCxnSpPr>
          <p:nvPr/>
        </p:nvCxnSpPr>
        <p:spPr>
          <a:xfrm>
            <a:off x="4909313" y="3038665"/>
            <a:ext cx="4372278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4"/>
            <a:endCxn id="38" idx="0"/>
          </p:cNvCxnSpPr>
          <p:nvPr/>
        </p:nvCxnSpPr>
        <p:spPr>
          <a:xfrm>
            <a:off x="4909313" y="3038665"/>
            <a:ext cx="5895775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4"/>
            <a:endCxn id="27" idx="0"/>
          </p:cNvCxnSpPr>
          <p:nvPr/>
        </p:nvCxnSpPr>
        <p:spPr>
          <a:xfrm flipH="1">
            <a:off x="452311" y="3038665"/>
            <a:ext cx="4457002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ross 46"/>
          <p:cNvSpPr/>
          <p:nvPr/>
        </p:nvSpPr>
        <p:spPr>
          <a:xfrm rot="18888170">
            <a:off x="293270" y="408395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9" name="Cross 48"/>
          <p:cNvSpPr/>
          <p:nvPr/>
        </p:nvSpPr>
        <p:spPr>
          <a:xfrm rot="18888170">
            <a:off x="9059472" y="4083262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0" name="Cross 49"/>
          <p:cNvSpPr/>
          <p:nvPr/>
        </p:nvSpPr>
        <p:spPr>
          <a:xfrm rot="18888170">
            <a:off x="10526384" y="4083263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088116" y="5151557"/>
                <a:ext cx="848584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can quickly dismiss many possible expressions</a:t>
                </a:r>
              </a:p>
              <a:p>
                <a:r>
                  <a:rPr lang="en-US" sz="32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because they cannot produce the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→[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𝐼𝑛𝑡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32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116" y="5151557"/>
                <a:ext cx="8485849" cy="1077218"/>
              </a:xfrm>
              <a:prstGeom prst="rect">
                <a:avLst/>
              </a:prstGeom>
              <a:blipFill>
                <a:blip r:embed="rId5"/>
                <a:stretch>
                  <a:fillRect l="-1868" t="-7345" r="-718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7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observation: in some cases we can propagate examples to the sub-components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743669" y="1761268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0102" y="1376815"/>
                <a:ext cx="2869311" cy="1461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77,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02" y="1376815"/>
                <a:ext cx="2869311" cy="14618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8246" y="1354752"/>
                <a:ext cx="2038956" cy="1461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246" y="1354752"/>
                <a:ext cx="2038956" cy="14618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55682" y="1731714"/>
                <a:ext cx="361913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map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𝑖𝑛</m:t>
                    </m:r>
                  </m:oMath>
                </a14:m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682" y="1731714"/>
                <a:ext cx="3619132" cy="707886"/>
              </a:xfrm>
              <a:prstGeom prst="rect">
                <a:avLst/>
              </a:prstGeom>
              <a:blipFill>
                <a:blip r:embed="rId4"/>
                <a:stretch>
                  <a:fillRect l="-5892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826386" y="1952077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77345" y="3795759"/>
                <a:ext cx="2576154" cy="2164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1,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75,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87,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45" y="3795759"/>
                <a:ext cx="2576154" cy="21643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12253" y="3795759"/>
                <a:ext cx="1745799" cy="2164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5,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83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95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/>
                            </m:eqArr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253" y="3795759"/>
                <a:ext cx="1745799" cy="21643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01650" y="4554748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650" y="4554748"/>
                <a:ext cx="192078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Arrow 14"/>
          <p:cNvSpPr/>
          <p:nvPr/>
        </p:nvSpPr>
        <p:spPr>
          <a:xfrm>
            <a:off x="6904125" y="4508175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00078" y="4698984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the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51614" y="2518583"/>
            <a:ext cx="451509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91694" y="2518583"/>
            <a:ext cx="30750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424621" y="2511888"/>
            <a:ext cx="958252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48334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409583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933080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47012" y="2518583"/>
            <a:ext cx="5419697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4165526">
            <a:off x="782728" y="3923635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1258812" y="4470790"/>
            <a:ext cx="5613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This is a fully concrete program, and 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it clearly doesn’t match the examples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the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07980" y="2518583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07504" y="2518583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582837" y="2511888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37394" y="2518583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 rot="7434474" flipH="1">
            <a:off x="9173625" y="4024737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4793367" y="4714539"/>
            <a:ext cx="5627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Again, these are all of the wrong type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7434474" flipH="1">
            <a:off x="10710139" y="4050226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Right Arrow 29"/>
          <p:cNvSpPr/>
          <p:nvPr/>
        </p:nvSpPr>
        <p:spPr>
          <a:xfrm rot="14165526">
            <a:off x="1512302" y="3923635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788678" y="337331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745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the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532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440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3600" i="1" dirty="0" smtClean="0">
                          <a:latin typeface="Cambria Math" panose="02040503050406030204" pitchFamily="18" charset="0"/>
                        </a:rPr>
                        <m:t>𝑒𝑥𝑝𝑟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323" y="1636789"/>
                <a:ext cx="1920782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148798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4751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697" y="3337387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336" y="3337387"/>
                <a:ext cx="1090555" cy="400110"/>
              </a:xfrm>
              <a:prstGeom prst="rect">
                <a:avLst/>
              </a:prstGeom>
              <a:blipFill>
                <a:blip r:embed="rId5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425783" y="3337387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8780" y="3337387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4090" y="3337387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2294" y="3337387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562" y="333738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3849" y="24728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4"/>
            <a:endCxn id="10" idx="0"/>
          </p:cNvCxnSpPr>
          <p:nvPr/>
        </p:nvCxnSpPr>
        <p:spPr>
          <a:xfrm flipH="1">
            <a:off x="1807980" y="2518583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 flipH="1">
            <a:off x="3207504" y="2518583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5"/>
            <a:endCxn id="12" idx="0"/>
          </p:cNvCxnSpPr>
          <p:nvPr/>
        </p:nvCxnSpPr>
        <p:spPr>
          <a:xfrm flipH="1">
            <a:off x="5582837" y="2511888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4"/>
            <a:endCxn id="13" idx="0"/>
          </p:cNvCxnSpPr>
          <p:nvPr/>
        </p:nvCxnSpPr>
        <p:spPr>
          <a:xfrm>
            <a:off x="6366709" y="2518583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  <a:endCxn id="14" idx="0"/>
          </p:cNvCxnSpPr>
          <p:nvPr/>
        </p:nvCxnSpPr>
        <p:spPr>
          <a:xfrm>
            <a:off x="6366709" y="2518583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  <a:endCxn id="15" idx="0"/>
          </p:cNvCxnSpPr>
          <p:nvPr/>
        </p:nvCxnSpPr>
        <p:spPr>
          <a:xfrm>
            <a:off x="6366709" y="2518583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4"/>
            <a:endCxn id="9" idx="0"/>
          </p:cNvCxnSpPr>
          <p:nvPr/>
        </p:nvCxnSpPr>
        <p:spPr>
          <a:xfrm flipH="1">
            <a:off x="937394" y="2518583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 rot="14165526">
            <a:off x="5229004" y="3806863"/>
            <a:ext cx="707666" cy="437322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788678" y="337331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574686" y="3351099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Cross 32"/>
          <p:cNvSpPr/>
          <p:nvPr/>
        </p:nvSpPr>
        <p:spPr>
          <a:xfrm rot="18888170">
            <a:off x="9559379" y="3399847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Cross 33"/>
          <p:cNvSpPr/>
          <p:nvPr/>
        </p:nvSpPr>
        <p:spPr>
          <a:xfrm rot="18888170">
            <a:off x="11062749" y="337331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57633" y="4536395"/>
                <a:ext cx="10650480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We have a rule to propagate examples to 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map 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8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But it clearly cannot work in this case because the input and output lists</a:t>
                </a:r>
              </a:p>
              <a:p>
                <a:r>
                  <a:rPr lang="en-US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are of different sizes</a:t>
                </a:r>
                <a:endParaRPr lang="en-US" sz="2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33" y="4536395"/>
                <a:ext cx="10650480" cy="1815882"/>
              </a:xfrm>
              <a:prstGeom prst="rect">
                <a:avLst/>
              </a:prstGeom>
              <a:blipFill>
                <a:blip r:embed="rId6"/>
                <a:stretch>
                  <a:fillRect l="-1144" t="-3020" r="-114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5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 smtClean="0"/>
              <a:t>foldl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for filter as well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9130" y="1247112"/>
                <a:ext cx="2576154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1,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77,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30" y="1247112"/>
                <a:ext cx="2576154" cy="13767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748834" y="1247112"/>
                <a:ext cx="1745799" cy="1376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5,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95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80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834" y="1247112"/>
                <a:ext cx="1745799" cy="13767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7849192" y="1590216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0349" y="1781025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42342" y="1643117"/>
                <a:ext cx="37483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3200" dirty="0" smtClean="0"/>
                  <a:t>filter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en-US" sz="3200" dirty="0" smtClean="0"/>
                  <a:t>. expr)  x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342" y="1643117"/>
                <a:ext cx="3748334" cy="584775"/>
              </a:xfrm>
              <a:prstGeom prst="rect">
                <a:avLst/>
              </a:prstGeom>
              <a:blipFill>
                <a:blip r:embed="rId4"/>
                <a:stretch>
                  <a:fillRect t="-12632" r="-651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07992" y="2887682"/>
            <a:ext cx="32223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x= [71, 75, 83] , y=71</a:t>
            </a:r>
          </a:p>
          <a:p>
            <a:r>
              <a:rPr lang="en-US" sz="2800" dirty="0"/>
              <a:t>x= [71, 75, 83] , </a:t>
            </a:r>
            <a:r>
              <a:rPr lang="en-US" sz="2800" dirty="0" smtClean="0"/>
              <a:t>y=75</a:t>
            </a:r>
          </a:p>
          <a:p>
            <a:r>
              <a:rPr lang="en-US" sz="2800" dirty="0"/>
              <a:t>x= [71, 75, 83] , </a:t>
            </a:r>
            <a:r>
              <a:rPr lang="en-US" sz="2800" dirty="0" smtClean="0"/>
              <a:t>y=83</a:t>
            </a:r>
          </a:p>
          <a:p>
            <a:r>
              <a:rPr lang="en-US" sz="2800" dirty="0"/>
              <a:t>x= </a:t>
            </a:r>
            <a:r>
              <a:rPr lang="en-US" sz="2800" dirty="0" smtClean="0"/>
              <a:t>[90, 87, 95] </a:t>
            </a:r>
            <a:r>
              <a:rPr lang="en-US" sz="2800" dirty="0"/>
              <a:t>, </a:t>
            </a:r>
            <a:r>
              <a:rPr lang="en-US" sz="2800" dirty="0" smtClean="0"/>
              <a:t>y=90</a:t>
            </a:r>
          </a:p>
          <a:p>
            <a:r>
              <a:rPr lang="en-US" sz="2800" dirty="0"/>
              <a:t>x= [90, 87, </a:t>
            </a:r>
            <a:r>
              <a:rPr lang="en-US" sz="2800" dirty="0" smtClean="0"/>
              <a:t>95] </a:t>
            </a:r>
            <a:r>
              <a:rPr lang="en-US" sz="2800" dirty="0"/>
              <a:t>, </a:t>
            </a:r>
            <a:r>
              <a:rPr lang="en-US" sz="2800" dirty="0" smtClean="0"/>
              <a:t>y=87</a:t>
            </a:r>
          </a:p>
          <a:p>
            <a:r>
              <a:rPr lang="en-US" sz="2800" dirty="0"/>
              <a:t>x= [90, 87, </a:t>
            </a:r>
            <a:r>
              <a:rPr lang="en-US" sz="2800" dirty="0" smtClean="0"/>
              <a:t>95] </a:t>
            </a:r>
            <a:r>
              <a:rPr lang="en-US" sz="2800" dirty="0"/>
              <a:t>, </a:t>
            </a:r>
            <a:r>
              <a:rPr lang="en-US" sz="2800" dirty="0" smtClean="0"/>
              <a:t>y=95</a:t>
            </a:r>
          </a:p>
          <a:p>
            <a:r>
              <a:rPr lang="en-US" sz="2800" dirty="0" smtClean="0"/>
              <a:t>x= [68, 77, 80] , y=68</a:t>
            </a:r>
          </a:p>
          <a:p>
            <a:r>
              <a:rPr lang="en-US" sz="2800" dirty="0"/>
              <a:t>x</a:t>
            </a:r>
            <a:r>
              <a:rPr lang="en-US" sz="2800" dirty="0" smtClean="0"/>
              <a:t>= [68, 77</a:t>
            </a:r>
            <a:r>
              <a:rPr lang="en-US" sz="2800" dirty="0"/>
              <a:t>, 80</a:t>
            </a:r>
            <a:r>
              <a:rPr lang="en-US" sz="2800" dirty="0" smtClean="0"/>
              <a:t>] , y=77</a:t>
            </a:r>
            <a:endParaRPr lang="en-US" sz="2800" dirty="0"/>
          </a:p>
          <a:p>
            <a:r>
              <a:rPr lang="en-US" sz="2800" dirty="0"/>
              <a:t>x</a:t>
            </a:r>
            <a:r>
              <a:rPr lang="en-US" sz="2800" dirty="0" smtClean="0"/>
              <a:t>= [68, 77</a:t>
            </a:r>
            <a:r>
              <a:rPr lang="en-US" sz="2800" dirty="0"/>
              <a:t>, 80</a:t>
            </a:r>
            <a:r>
              <a:rPr lang="en-US" sz="2800" dirty="0" smtClean="0"/>
              <a:t>] , y=80</a:t>
            </a:r>
            <a:endParaRPr lang="en-US" sz="2800" dirty="0"/>
          </a:p>
        </p:txBody>
      </p:sp>
      <p:sp>
        <p:nvSpPr>
          <p:cNvPr id="36" name="Right Arrow 35"/>
          <p:cNvSpPr/>
          <p:nvPr/>
        </p:nvSpPr>
        <p:spPr>
          <a:xfrm>
            <a:off x="7849192" y="4330173"/>
            <a:ext cx="644577" cy="692904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30349" y="4520982"/>
            <a:ext cx="322288" cy="311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441397" y="4330173"/>
            <a:ext cx="919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expr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48834" y="2929789"/>
            <a:ext cx="8589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false</a:t>
            </a:r>
          </a:p>
          <a:p>
            <a:r>
              <a:rPr lang="en-US" sz="2800" dirty="0" smtClean="0"/>
              <a:t>true</a:t>
            </a:r>
          </a:p>
          <a:p>
            <a:r>
              <a:rPr lang="en-US" sz="2800" dirty="0" smtClean="0"/>
              <a:t>true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97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tricks are codified into deduction rules</a:t>
            </a:r>
          </a:p>
          <a:p>
            <a:endParaRPr lang="en-US" dirty="0"/>
          </a:p>
          <a:p>
            <a:r>
              <a:rPr lang="en-US" dirty="0" smtClean="0"/>
              <a:t>Two kinds of rules</a:t>
            </a:r>
          </a:p>
          <a:p>
            <a:pPr lvl="1"/>
            <a:r>
              <a:rPr lang="en-US" dirty="0" smtClean="0"/>
              <a:t>Rules that tell you that a candidate is not going to work</a:t>
            </a:r>
          </a:p>
          <a:p>
            <a:pPr lvl="2"/>
            <a:r>
              <a:rPr lang="en-US" dirty="0" smtClean="0"/>
              <a:t>for example if input list has different length from output list, map f in will not work</a:t>
            </a:r>
          </a:p>
          <a:p>
            <a:pPr lvl="1"/>
            <a:r>
              <a:rPr lang="en-US" dirty="0" smtClean="0"/>
              <a:t>Rules that tell you how to propagate input/outputs to new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369453" cy="1325563"/>
          </a:xfrm>
        </p:spPr>
        <p:txBody>
          <a:bodyPr/>
          <a:lstStyle/>
          <a:p>
            <a:r>
              <a:rPr lang="en-US" dirty="0" smtClean="0"/>
              <a:t>Rule format: when it won’t 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10901" y="2529191"/>
                <a:ext cx="7642220" cy="1369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𝑐𝑜𝑛𝑑𝑖𝑡𝑖𝑜𝑛𝑠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𝑒𝑥𝑝𝑟𝑒𝑠𝑠𝑖𝑜𝑛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:⊥ 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01" y="2529191"/>
                <a:ext cx="7642220" cy="13690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5107021" y="3898220"/>
            <a:ext cx="824990" cy="8294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3417813" y="4790195"/>
            <a:ext cx="3378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Expression involving a function f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rule for map</a:t>
            </a:r>
            <a:endParaRPr lang="en-US" dirty="0"/>
          </a:p>
        </p:txBody>
      </p:sp>
      <p:pic>
        <p:nvPicPr>
          <p:cNvPr id="4" name="Picture 3" descr="Screen Shot 2016-03-21 at 7.17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68" y="1669189"/>
            <a:ext cx="9901745" cy="3646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544" y="5315669"/>
            <a:ext cx="10706100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If</a:t>
            </a:r>
            <a:r>
              <a:rPr kumimoji="0" lang="en-US" altLang="ja-JP" sz="3600" b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the same input value is mapped to multiple output values, then there is no possible function </a:t>
            </a:r>
            <a:r>
              <a:rPr kumimoji="0" lang="en-US" altLang="ja-JP" sz="36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f</a:t>
            </a:r>
            <a:r>
              <a:rPr kumimoji="0" lang="en-US" altLang="ja-JP" sz="3600" b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.</a:t>
            </a:r>
            <a:endParaRPr kumimoji="0" lang="ja-JP" altLang="en-US" sz="36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324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369453" cy="1325563"/>
          </a:xfrm>
        </p:spPr>
        <p:txBody>
          <a:bodyPr/>
          <a:lstStyle/>
          <a:p>
            <a:r>
              <a:rPr lang="en-US" dirty="0" smtClean="0"/>
              <a:t>Rule format: when we can propagate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2220" y="2529191"/>
                <a:ext cx="10583603" cy="1369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𝑐𝑜𝑛𝑑𝑖𝑡𝑖𝑜𝑛𝑠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𝑒𝑥𝑝𝑟𝑒𝑠𝑠𝑖𝑜𝑛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⊢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𝑁𝑒𝑤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𝐸𝑥𝑎𝑚𝑝𝑙𝑒𝑠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20" y="2529191"/>
                <a:ext cx="10583603" cy="13690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4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rules for 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60" y="2533992"/>
            <a:ext cx="11459732" cy="265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2768" y="3797411"/>
            <a:ext cx="2835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1:2:3:4:[]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12768" y="3797411"/>
            <a:ext cx="25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2:3:4:[]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35403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31643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>
          <a:xfrm flipH="1">
            <a:off x="4873949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0"/>
          </p:cNvCxnSpPr>
          <p:nvPr/>
        </p:nvCxnSpPr>
        <p:spPr>
          <a:xfrm>
            <a:off x="5059842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2768" y="3797411"/>
            <a:ext cx="236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3:4:[]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4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18124" y="4286705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2847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2"/>
            <a:endCxn id="15" idx="0"/>
          </p:cNvCxnSpPr>
          <p:nvPr/>
        </p:nvCxnSpPr>
        <p:spPr>
          <a:xfrm flipH="1">
            <a:off x="4870777" y="4569338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  <a:endCxn id="17" idx="0"/>
          </p:cNvCxnSpPr>
          <p:nvPr/>
        </p:nvCxnSpPr>
        <p:spPr>
          <a:xfrm>
            <a:off x="5056670" y="4569338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49510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45750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4688056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4873949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12768" y="3797411"/>
            <a:ext cx="2124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4:[]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6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28471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 flipH="1">
            <a:off x="4870777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2"/>
            <a:endCxn id="26" idx="0"/>
          </p:cNvCxnSpPr>
          <p:nvPr/>
        </p:nvCxnSpPr>
        <p:spPr>
          <a:xfrm>
            <a:off x="5056670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4633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4257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29" idx="0"/>
          </p:cNvCxnSpPr>
          <p:nvPr/>
        </p:nvCxnSpPr>
        <p:spPr>
          <a:xfrm flipH="1">
            <a:off x="4684884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>
          <a:xfrm>
            <a:off x="4870777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6361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75985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 flipH="1">
            <a:off x="4502163" y="5393832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5" idx="0"/>
          </p:cNvCxnSpPr>
          <p:nvPr/>
        </p:nvCxnSpPr>
        <p:spPr>
          <a:xfrm>
            <a:off x="4688056" y="5393832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12768" y="3797411"/>
            <a:ext cx="1886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foldl</a:t>
            </a:r>
            <a:r>
              <a:rPr lang="en-US" sz="2400" dirty="0" smtClean="0"/>
              <a:t> (+)        []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0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03845" cy="1325563"/>
          </a:xfrm>
        </p:spPr>
        <p:txBody>
          <a:bodyPr/>
          <a:lstStyle/>
          <a:p>
            <a:r>
              <a:rPr lang="en-US" dirty="0" err="1"/>
              <a:t>foldl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1532717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foldl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= case </a:t>
            </a:r>
            <a:r>
              <a:rPr lang="en-US" dirty="0" err="1">
                <a:sym typeface="Wingdings" panose="05000000000000000000" pitchFamily="2" charset="2"/>
              </a:rPr>
              <a:t>lst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[]  -&gt; start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             </a:t>
            </a:r>
            <a:r>
              <a:rPr lang="en-US" dirty="0" err="1">
                <a:sym typeface="Wingdings" panose="05000000000000000000" pitchFamily="2" charset="2"/>
              </a:rPr>
              <a:t>head:rest</a:t>
            </a:r>
            <a:r>
              <a:rPr lang="en-US" dirty="0">
                <a:sym typeface="Wingdings" panose="05000000000000000000" pitchFamily="2" charset="2"/>
              </a:rPr>
              <a:t> -&gt; (</a:t>
            </a:r>
            <a:r>
              <a:rPr lang="en-US" dirty="0" err="1" smtClean="0">
                <a:sym typeface="Wingdings" panose="05000000000000000000" pitchFamily="2" charset="2"/>
              </a:rPr>
              <a:t>foldl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binop</a:t>
            </a:r>
            <a:r>
              <a:rPr lang="en-US" dirty="0">
                <a:sym typeface="Wingdings" panose="05000000000000000000" pitchFamily="2" charset="2"/>
              </a:rPr>
              <a:t> start head) rest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Apply the binary operation </a:t>
            </a:r>
            <a:r>
              <a:rPr lang="en-US" dirty="0" err="1" smtClean="0">
                <a:sym typeface="Wingdings" panose="05000000000000000000" pitchFamily="2" charset="2"/>
              </a:rPr>
              <a:t>binop</a:t>
            </a:r>
            <a:r>
              <a:rPr lang="en-US" dirty="0" smtClean="0">
                <a:sym typeface="Wingdings" panose="05000000000000000000" pitchFamily="2" charset="2"/>
              </a:rPr>
              <a:t> from left to right to the list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017" y="3877120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1436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056670" y="4159753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>
          <a:xfrm>
            <a:off x="5242563" y="4159753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18124" y="4289367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28471" y="4701614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2"/>
          </p:cNvCxnSpPr>
          <p:nvPr/>
        </p:nvCxnSpPr>
        <p:spPr>
          <a:xfrm flipH="1">
            <a:off x="4870777" y="4572000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2"/>
            <a:endCxn id="26" idx="0"/>
          </p:cNvCxnSpPr>
          <p:nvPr/>
        </p:nvCxnSpPr>
        <p:spPr>
          <a:xfrm>
            <a:off x="5056670" y="4572000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4633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732231" y="4698952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42578" y="5111199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29" idx="0"/>
          </p:cNvCxnSpPr>
          <p:nvPr/>
        </p:nvCxnSpPr>
        <p:spPr>
          <a:xfrm flipH="1">
            <a:off x="4684884" y="4981585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>
          <a:xfrm>
            <a:off x="4870777" y="4981585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6361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759857" y="5523446"/>
            <a:ext cx="277091" cy="282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 flipH="1">
            <a:off x="4502163" y="5393832"/>
            <a:ext cx="185893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5" idx="0"/>
          </p:cNvCxnSpPr>
          <p:nvPr/>
        </p:nvCxnSpPr>
        <p:spPr>
          <a:xfrm>
            <a:off x="4688056" y="5393832"/>
            <a:ext cx="210347" cy="12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8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23960</TotalTime>
  <Words>1148</Words>
  <Application>Microsoft Office PowerPoint</Application>
  <PresentationFormat>Widescreen</PresentationFormat>
  <Paragraphs>351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Berlin Sans FB</vt:lpstr>
      <vt:lpstr>Calibri</vt:lpstr>
      <vt:lpstr>Cambria Math</vt:lpstr>
      <vt:lpstr>Helvetica Light</vt:lpstr>
      <vt:lpstr>Wingdings</vt:lpstr>
      <vt:lpstr>office theme</vt:lpstr>
      <vt:lpstr>Lecture 4 Top-Down Explicit Search</vt:lpstr>
      <vt:lpstr>Quick Intro to Functional Idioms</vt:lpstr>
      <vt:lpstr>foldl definition</vt:lpstr>
      <vt:lpstr>foldl definition</vt:lpstr>
      <vt:lpstr>foldl definition</vt:lpstr>
      <vt:lpstr>foldl definition</vt:lpstr>
      <vt:lpstr>foldl definition</vt:lpstr>
      <vt:lpstr>foldl definition</vt:lpstr>
      <vt:lpstr>foldl definition</vt:lpstr>
      <vt:lpstr>Example</vt:lpstr>
      <vt:lpstr>Example</vt:lpstr>
      <vt:lpstr>Example</vt:lpstr>
      <vt:lpstr>Defining the language</vt:lpstr>
      <vt:lpstr>Top-down search</vt:lpstr>
      <vt:lpstr>Top-down search</vt:lpstr>
      <vt:lpstr>Top-down search</vt:lpstr>
      <vt:lpstr>Types</vt:lpstr>
      <vt:lpstr>Types</vt:lpstr>
      <vt:lpstr>Types</vt:lpstr>
      <vt:lpstr>Types</vt:lpstr>
      <vt:lpstr>Type-based pruning</vt:lpstr>
      <vt:lpstr>Type-based pruning</vt:lpstr>
      <vt:lpstr>Type-based pruning</vt:lpstr>
      <vt:lpstr>Type-based pruning</vt:lpstr>
      <vt:lpstr>We can do better</vt:lpstr>
      <vt:lpstr>Example</vt:lpstr>
      <vt:lpstr>Continuing the search</vt:lpstr>
      <vt:lpstr>Continuing the search</vt:lpstr>
      <vt:lpstr>Continuing the search</vt:lpstr>
      <vt:lpstr>Works for filter as well</vt:lpstr>
      <vt:lpstr>Deduction rules</vt:lpstr>
      <vt:lpstr>Rule format: when it won’t work</vt:lpstr>
      <vt:lpstr>Example: rule for map</vt:lpstr>
      <vt:lpstr>Rule format: when we can propagate</vt:lpstr>
      <vt:lpstr>Example rules for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726</cp:revision>
  <cp:lastPrinted>2014-10-05T11:58:39Z</cp:lastPrinted>
  <dcterms:created xsi:type="dcterms:W3CDTF">2014-09-23T19:26:18Z</dcterms:created>
  <dcterms:modified xsi:type="dcterms:W3CDTF">2020-02-12T17:32:58Z</dcterms:modified>
</cp:coreProperties>
</file>