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36" r:id="rId2"/>
    <p:sldId id="387" r:id="rId3"/>
    <p:sldId id="370" r:id="rId4"/>
    <p:sldId id="373" r:id="rId5"/>
    <p:sldId id="374" r:id="rId6"/>
    <p:sldId id="375" r:id="rId7"/>
    <p:sldId id="376" r:id="rId8"/>
    <p:sldId id="377" r:id="rId9"/>
    <p:sldId id="379" r:id="rId10"/>
    <p:sldId id="380" r:id="rId11"/>
    <p:sldId id="381" r:id="rId12"/>
    <p:sldId id="383" r:id="rId13"/>
    <p:sldId id="384" r:id="rId14"/>
    <p:sldId id="385" r:id="rId15"/>
    <p:sldId id="386" r:id="rId16"/>
    <p:sldId id="388" r:id="rId17"/>
    <p:sldId id="395" r:id="rId18"/>
    <p:sldId id="389" r:id="rId19"/>
    <p:sldId id="396" r:id="rId20"/>
    <p:sldId id="390" r:id="rId21"/>
    <p:sldId id="391" r:id="rId22"/>
    <p:sldId id="394" r:id="rId2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80987" autoAdjust="0"/>
  </p:normalViewPr>
  <p:slideViewPr>
    <p:cSldViewPr snapToGrid="0">
      <p:cViewPr varScale="1">
        <p:scale>
          <a:sx n="83" d="100"/>
          <a:sy n="83" d="100"/>
        </p:scale>
        <p:origin x="5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9-10T16:25:49.7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8169 6952 6,'0'0'10,"0"0"-2,0 0 1,0 0-1,0 0 1,0 0-1,0 0 1,0 0-1,0 15 0,0-15 1,7 12-2,-7-12 0,12 14-1,-12-14-1,17 16 0,-6-10-2,3 4 0,2-5 0,5 3-1,1-4 0,4 3-1,3-1 0,3 2 0,3-2 0,1 1 0,0-2-1,2 1 1,0-2 0,0-2 0,1-4 0,-1 1 1,-2-4-1,1 1 0,-4-1 1,2 1-1,-5 0 0,0 1 0,-3 1 0,-4 1 0,1 1-1,-4-1 1,0 0-1,1-1 1,-4-2-1,2 1 1,-4 0 0,-1-2-1,1 2 1,-3-2-1,-1 2 1,-3-2-1,-8 5 0,16-8 1,-16 8-1,13-7 0,-13 7 0,9-4 1,-9 4-1,0 0 0,0 0 0,0 0 0,0 0 0,0 0 1,0 0-1,0 0 0,7-11 0,-7 11 0,-1-16 0,3 3 0,-4 0 1,2-6-1,-1-3 0,2-2 0,-1-4 0,0 2 0,1-4 1,0-1-1,3-6 0,-2 1 0,1-7-1,-3 1 2,-1 0-2,-2 1 1,-4 4 0,0 3 0,-6 6 1,1 2-1,-3 10 0,0 3 0,3 4 0,0 3 1,2 2-1,10 4 0,-13-9 0,13 9 0,-9-10 0,9 10 1,-5-10-1,5 10 0,0 0 0,-4-12 0,4 12 0,0 0 0,0 0 0,0 0 0,0 0 0,0 0 0,-2-10 0,2 10-1,3-12 1,-3 12 0,8-18-1,-3 8 1,1-4 0,-1 2 0,-1 1 0,1 2 0,-5 9 0,4-13 0,-4 13 1,2-12-1,-2 12 0,0 0 0,-4-15 0,4 15 0,0 0 0,0 0 0,0 0 0,-9-10 0,9 10 1,0 0-1,-10-1 0,10 1 0,-11-4 0,11 4 0,-12-5 2,12 5-2,-16-7 0,4 3 0,-5 0 0,-4-1 0,-5 2 0,-6 1 1,-3 2-1,-6 2 0,-3 2 0,0 4 1,-1-1-1,-2 3 0,1-1 0,-1-3 0,3 0 1,2-1-1,-1-4 0,5-1 0,1-1-1,5-1 1,4 3-1,5-2-2,7 5-2,-1-5 0,12 13-6,-5-12-14,14 13-9,-4-1-4,3 1 1</inkml:trace>
  <inkml:trace contextRef="#ctx0" brushRef="#br0" timeOffset="4321.2472">8714 13639 19,'0'0'17,"0"0"-1,0 0-1,0 0-3,0 0-3,0 0-2,0 0-2,0 0-1,0 0 0,0 0-1,0 0 0,0 0-1,0 0 1,0 0-1,10-5 1,-10 5-1,11-3 0,-11 3 0,16-7 0,-8 2 0,4 4-1,2-5 1,-1 2-1,4 1-1,2 2 1,-2 0 0,5 3-1,-2 1 0,-1-2 1,-1 2 0,0-1 0,-4-2 0,1 1 0,-5-1 1,-1 0-1,-9 0 0,14 0-1,-14 0 1,13 3-1,-13-3 0,15 4 1,-5-2-1,0 0 0,2 0 0,1-2 0,-2 0 0,2-2 0,-1 0 0,-1 1 1,-2 0-1,-9 1 0,13 1 0,-13-1 0,12 5 1,-12-5-1,9 5 0,-9-5 0,0 0 1,9 5-1,-9-5 0,0 0 1,0 0-1,0 0 1,0 0 0,0 0 0,0 0 0,0 0-1,0 0 0,0 0 1,0 0-1,0 0 0,0 0-1,0 0 1,0 0 0,0 0 0,6 12 0,-6-12 0,0 0 0,0 0 0,0 0 0,0 0 0,0 0 0,0 0 0,0 0 0,0 0 0,0 0-1,0 0 2,6 11-1,-6-11 0,0 0 0,0 0 0,0 0 0,0 0 0,0 0 1,0 0-1,0 0 0,0 0 0,-6 13 1,6-13-1,-18 9 0,4-2 0,-4 2 0,-1-1 0,-4 2 0,-1-3 0,-1 2-1,0-1 1,0 0 0,1 1 0,1-2-1,1 1 1,2-2-1,5 0 1,-3-3 0,5 1 0,3-2 0,10-2 0,-13 1-1,13-1 1,0 0 0,0 0 0,0 0-1,-9-1 1,9 1-1,0 0 1,0 0-1,0 0 1,0 0-1,0 0 1,0 0 0,0 0 0,0 0-1,0 0 1,0 0-1,-1-13 0,1 13 1,1-11-1,-1 11 0,3-18 0,-3 18 1,4-15-1,-4 15 1,1-11 0,-1 11 0,0-12 0,0 12 0,-5-11 0,5 11 0,-11-11 0,11 11 0,-12-11 0,12 11 0,-14-6 0,14 6 0,-9-4 0,9 4 0,0 0 0,0 0 1,0 0-1,0 0 0,0 0 1,0 0-1,0 0 1,0 0-1,0 0 0,0 0 1,0 0-1,-9-3 0,9 3 0,0 0 0,0 0 0,9 7 0,-9-7 0,15 7 0,-6-2 1,4-2-1,2 3 0,3-1 1,2-2-1,1 0 0,2 1 0,-2-2 1,3 1-1,-3-2 0,2-1 0,-5 0 0,-2 0 1,-2 0-1,-2 1 0,0 0 0,-12-1 0,13 2 1,-13-2-1,0 0 1,11 1-1,-11-1 1,0 0-1,0 0 0,0 0 1,0 0-1,0 0 0,0 0 0,0 0 0,11-6 0,-11 6 0,0 0 0,0 0 1,0 0-1,0 0 0,0 0 0,0 0 1,-4-11-1,4 11 0,0 0 0,0 0 0,-11-6-2,11 6 0,0 0-1,0 0-3,0 0-16,0 0-7,15 8-9,-15-8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6CA3A-D628-44F1-9E50-A1F5FD6F7A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9767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34D64-6AC6-4C57-87B5-05C11364444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088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80098-D2EF-4D93-A0F1-ABFE2F4D68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879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936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7</a:t>
            </a:r>
            <a:br>
              <a:rPr lang="en-US" dirty="0" smtClean="0"/>
            </a:br>
            <a:r>
              <a:rPr lang="en-US" dirty="0" smtClean="0"/>
              <a:t>Constraint-based Synthesis</a:t>
            </a:r>
            <a:br>
              <a:rPr lang="en-US" dirty="0" smtClean="0"/>
            </a:br>
            <a:r>
              <a:rPr lang="en-US" dirty="0" smtClean="0"/>
              <a:t>with Sketch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Least Significant Zero Bit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1" y="1954307"/>
            <a:ext cx="771397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generator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bit[W] gen(bit[W] x, </a:t>
            </a:r>
            <a:r>
              <a:rPr lang="en-US" sz="16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&gt;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??;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~gen(x, bnd-1);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{| gen(x, bnd-1) (+ | &amp; | ^) gen(x, bnd-1) |};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US" sz="1600" dirty="0"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bit[W] isolate0sk (bit[W] x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){</a:t>
            </a:r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 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gen(x, 3);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464840" y="2210040"/>
              <a:ext cx="369360" cy="2756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7280" y="2198160"/>
                <a:ext cx="388440" cy="27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95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order generators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1917528"/>
            <a:ext cx="4733988" cy="2959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/* 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Generate code from f n times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*/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rep(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fun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f){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(n&gt;0){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f();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rep(n-1, f);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    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89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051200" cy="1325563"/>
          </a:xfrm>
        </p:spPr>
        <p:txBody>
          <a:bodyPr/>
          <a:lstStyle/>
          <a:p>
            <a:r>
              <a:rPr lang="en-US" dirty="0" smtClean="0"/>
              <a:t>Closures + High Order Generators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1143001"/>
            <a:ext cx="4733988" cy="2003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rep(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fun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f){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(n&gt;0){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f();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rep(n-1, f);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    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261631"/>
            <a:ext cx="6112571" cy="3596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[16]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reverseSketch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(bit[16] in) 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[16]  t = in;    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s = 1;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(){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  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Calibri"/>
                <a:cs typeface="Courier New" pitchFamily="49" charset="0"/>
              </a:rPr>
              <a:t>bit[16] m = ??;</a:t>
            </a:r>
            <a:endParaRPr lang="en-US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t = ((t &lt;&lt; s)&amp;m )| ((t &gt;&gt; s)&amp;(~m));</a:t>
            </a: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s = s*??;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ourier New"/>
                <a:ea typeface="Calibri"/>
                <a:cs typeface="Times New Roman"/>
              </a:rPr>
              <a:t>rep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(??,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t;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57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Syntactic Sugar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{|   </a:t>
            </a:r>
            <a:r>
              <a:rPr lang="en-US" sz="2400" dirty="0" err="1"/>
              <a:t>RegExp</a:t>
            </a:r>
            <a:r>
              <a:rPr lang="en-US" sz="2400" dirty="0"/>
              <a:t>  |}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RegExp</a:t>
            </a:r>
            <a:r>
              <a:rPr lang="en-US" sz="2400" dirty="0"/>
              <a:t> supports choice ‘|’ and optional ‘?’</a:t>
            </a:r>
          </a:p>
          <a:p>
            <a:pPr lvl="1" eaLnBrk="1" hangingPunct="1"/>
            <a:r>
              <a:rPr lang="en-US" sz="1800" dirty="0"/>
              <a:t>can be used arbitrarily within an expression</a:t>
            </a:r>
          </a:p>
          <a:p>
            <a:pPr lvl="2" eaLnBrk="1" hangingPunct="1"/>
            <a:r>
              <a:rPr lang="en-US" sz="1600" dirty="0"/>
              <a:t>to select operands 	</a:t>
            </a:r>
            <a:r>
              <a:rPr lang="en-US" sz="1600" dirty="0">
                <a:latin typeface="Consolas" pitchFamily="49" charset="0"/>
              </a:rPr>
              <a:t>{| 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</a:rPr>
              <a:t>x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y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z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)</a:t>
            </a:r>
            <a:r>
              <a:rPr lang="en-US" sz="1600" dirty="0">
                <a:latin typeface="Consolas" pitchFamily="49" charset="0"/>
              </a:rPr>
              <a:t> + 1 |}</a:t>
            </a:r>
          </a:p>
          <a:p>
            <a:pPr lvl="2" eaLnBrk="1" hangingPunct="1"/>
            <a:r>
              <a:rPr lang="en-US" sz="1600" dirty="0"/>
              <a:t>to select operators 	</a:t>
            </a:r>
            <a:r>
              <a:rPr lang="en-US" sz="1600" dirty="0">
                <a:latin typeface="Consolas" pitchFamily="49" charset="0"/>
              </a:rPr>
              <a:t>{|  x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</a:rPr>
              <a:t>+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-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)</a:t>
            </a:r>
            <a:r>
              <a:rPr lang="en-US" sz="1600" dirty="0">
                <a:latin typeface="Consolas" pitchFamily="49" charset="0"/>
              </a:rPr>
              <a:t> y |}</a:t>
            </a:r>
          </a:p>
          <a:p>
            <a:pPr lvl="2" eaLnBrk="1" hangingPunct="1"/>
            <a:r>
              <a:rPr lang="en-US" sz="1600" dirty="0"/>
              <a:t>to select fields	</a:t>
            </a:r>
            <a:r>
              <a:rPr lang="en-US" sz="1600" dirty="0">
                <a:latin typeface="Consolas" pitchFamily="49" charset="0"/>
              </a:rPr>
              <a:t>{| n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</a:rPr>
              <a:t>.</a:t>
            </a:r>
            <a:r>
              <a:rPr lang="en-US" sz="1600" dirty="0" err="1">
                <a:latin typeface="Consolas" pitchFamily="49" charset="0"/>
              </a:rPr>
              <a:t>prev</a:t>
            </a: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.next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)?</a:t>
            </a:r>
            <a:r>
              <a:rPr lang="en-US" sz="1600" dirty="0">
                <a:latin typeface="Consolas" pitchFamily="49" charset="0"/>
              </a:rPr>
              <a:t> |}</a:t>
            </a:r>
          </a:p>
          <a:p>
            <a:pPr lvl="2" eaLnBrk="1" hangingPunct="1"/>
            <a:r>
              <a:rPr lang="en-US" sz="1600" dirty="0"/>
              <a:t>to select arguments	</a:t>
            </a:r>
            <a:r>
              <a:rPr lang="en-US" sz="1600" dirty="0">
                <a:latin typeface="Consolas" pitchFamily="49" charset="0"/>
              </a:rPr>
              <a:t>{| foo( x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y, z) |}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Set must respect the type system</a:t>
            </a:r>
          </a:p>
          <a:p>
            <a:pPr lvl="1" eaLnBrk="1" hangingPunct="1"/>
            <a:r>
              <a:rPr lang="en-US" sz="1800" dirty="0"/>
              <a:t>all expressions in the set must type-check</a:t>
            </a:r>
          </a:p>
          <a:p>
            <a:pPr lvl="1" eaLnBrk="1" hangingPunct="1"/>
            <a:r>
              <a:rPr lang="en-US" sz="1800" dirty="0"/>
              <a:t>all must be of the same type</a:t>
            </a:r>
          </a:p>
          <a:p>
            <a:pPr lvl="1" eaLnBrk="1" hangingPunct="1"/>
            <a:endParaRPr lang="en-US" sz="18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nsolas" pitchFamily="49" charset="0"/>
              </a:rPr>
              <a:t>repeat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9100" y="1493838"/>
            <a:ext cx="8826500" cy="5135562"/>
          </a:xfrm>
        </p:spPr>
        <p:txBody>
          <a:bodyPr/>
          <a:lstStyle/>
          <a:p>
            <a:pPr eaLnBrk="1" hangingPunct="1"/>
            <a:r>
              <a:rPr lang="en-US" dirty="0" smtClean="0"/>
              <a:t>Avoid copying and pasting</a:t>
            </a:r>
          </a:p>
          <a:p>
            <a:pPr lvl="1" eaLnBrk="1" hangingPunct="1"/>
            <a:r>
              <a:rPr lang="en-US" dirty="0" smtClean="0">
                <a:latin typeface="Consolas" pitchFamily="49" charset="0"/>
              </a:rPr>
              <a:t>repeat(n){ s}  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 </a:t>
            </a:r>
            <a:r>
              <a:rPr lang="en-US" dirty="0" err="1" smtClean="0">
                <a:latin typeface="Consolas" pitchFamily="49" charset="0"/>
                <a:sym typeface="Wingdings" pitchFamily="2" charset="2"/>
              </a:rPr>
              <a:t>s;s</a:t>
            </a:r>
            <a:r>
              <a:rPr lang="en-US" dirty="0" smtClean="0">
                <a:latin typeface="Consolas" pitchFamily="49" charset="0"/>
                <a:sym typeface="Wingdings" pitchFamily="2" charset="2"/>
              </a:rPr>
              <a:t>;…s;</a:t>
            </a:r>
          </a:p>
          <a:p>
            <a:pPr lvl="1" eaLnBrk="1" hangingPunct="1"/>
            <a:endParaRPr lang="en-US" dirty="0" smtClean="0">
              <a:latin typeface="Consolas" pitchFamily="49" charset="0"/>
              <a:sym typeface="Wingdings" pitchFamily="2" charset="2"/>
            </a:endParaRP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each of the n copies may resolve to a distinct </a:t>
            </a:r>
            <a:r>
              <a:rPr lang="en-US" dirty="0" err="1" smtClean="0">
                <a:sym typeface="Wingdings" pitchFamily="2" charset="2"/>
              </a:rPr>
              <a:t>stmt</a:t>
            </a:r>
            <a:endParaRPr lang="en-US" dirty="0" smtClean="0">
              <a:sym typeface="Wingdings" pitchFamily="2" charset="2"/>
            </a:endParaRPr>
          </a:p>
          <a:p>
            <a:pPr lvl="1" eaLnBrk="1" hangingPunct="1"/>
            <a:r>
              <a:rPr lang="en-US" dirty="0" smtClean="0">
                <a:latin typeface="Consolas" pitchFamily="49" charset="0"/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can be a hole too.</a:t>
            </a: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</p:txBody>
      </p:sp>
      <p:sp>
        <p:nvSpPr>
          <p:cNvPr id="19460" name="AutoShape 5"/>
          <p:cNvSpPr>
            <a:spLocks/>
          </p:cNvSpPr>
          <p:nvPr/>
        </p:nvSpPr>
        <p:spPr bwMode="auto">
          <a:xfrm rot="-5400000">
            <a:off x="6096000" y="2057400"/>
            <a:ext cx="152400" cy="10668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6015038" y="260191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254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Reversing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76600"/>
            <a:ext cx="8458200" cy="4895600"/>
          </a:xfrm>
        </p:spPr>
        <p:txBody>
          <a:bodyPr>
            <a:no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pragma options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"--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bnd-cbits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3 ";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W = 32;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reverseSketch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in)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 t = in;	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 = 1;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??;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repeat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(??){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tmp1 = (t &lt;&lt; s);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tmp2 = (t &gt;&gt; s);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t = tmp1 {|} tmp2; </a:t>
            </a:r>
          </a:p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// Syntactic sugar for m=??, (tmp1&amp;m | tmp2&amp;~m).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s = s*r;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89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synthesis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Find a function from holes to values</a:t>
            </a:r>
          </a:p>
          <a:p>
            <a:pPr lvl="1"/>
            <a:r>
              <a:rPr lang="en-US" dirty="0" smtClean="0"/>
              <a:t>Easy in the absence of generators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Finite set of holes so function is just a table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62200" y="2990672"/>
            <a:ext cx="69397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isolateSk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x) implements isolate0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!(x + ??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&amp; (x + ??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84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2359152" y="2990672"/>
                <a:ext cx="6939720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bit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[W] </a:t>
                </a:r>
                <a:r>
                  <a:rPr lang="en-US" dirty="0" err="1">
                    <a:latin typeface="Courier New" pitchFamily="49" charset="0"/>
                    <a:cs typeface="Courier New" pitchFamily="49" charset="0"/>
                  </a:rPr>
                  <a:t>isolateSk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 (</a:t>
                </a:r>
                <a:r>
                  <a:rPr lang="en-US" b="1" dirty="0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bit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[W] x) implements isolate0 {</a:t>
                </a:r>
              </a:p>
              <a:p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	</a:t>
                </a:r>
              </a:p>
              <a:p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	return !(x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(??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)) &amp; (x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(??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)) ;</a:t>
                </a:r>
              </a:p>
              <a:p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9152" y="2990672"/>
                <a:ext cx="693972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703" t="-3046" b="-710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synthesis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Find a function from holes to values</a:t>
            </a:r>
          </a:p>
          <a:p>
            <a:pPr lvl="1"/>
            <a:r>
              <a:rPr lang="en-US" dirty="0" smtClean="0"/>
              <a:t>Easy in the absence of generators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Finite set of holes so function is just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synthesis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Generators need something more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2060" y="2819401"/>
            <a:ext cx="647965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generator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bit[W] gen(bit[W] x, </a:t>
            </a:r>
            <a:r>
              <a:rPr lang="en-US" sz="16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&gt;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~gen</a:t>
            </a:r>
            <a:r>
              <a:rPr lang="en-US" sz="1600" b="1" baseline="-25000" dirty="0">
                <a:solidFill>
                  <a:srgbClr val="000000"/>
                </a:solidFill>
                <a:latin typeface="Courier New"/>
              </a:rPr>
              <a:t>g1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(x, bnd-1);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...</a:t>
            </a:r>
            <a:endParaRPr lang="en-US" sz="16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US" sz="1600" dirty="0"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bit[W] isolate0sk (bit[W] x)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isolate0 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 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gen</a:t>
            </a:r>
            <a:r>
              <a:rPr lang="en-US" sz="1600" b="1" baseline="-25000" dirty="0">
                <a:solidFill>
                  <a:srgbClr val="000000"/>
                </a:solidFill>
                <a:latin typeface="Courier New"/>
              </a:rPr>
              <a:t>g0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(x, 3);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397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9401" y="2823818"/>
                <a:ext cx="6479659" cy="329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generator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bit[W] gen(bit[W] x, </a:t>
                </a:r>
                <a:r>
                  <a:rPr lang="en-US" sz="1600" b="1" dirty="0" err="1">
                    <a:solidFill>
                      <a:srgbClr val="7F0055"/>
                    </a:solidFill>
                    <a:latin typeface="Courier New"/>
                  </a:rPr>
                  <a:t>int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assert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b="1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&gt; 0;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x;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5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3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~gen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g1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(x, bnd-1);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4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...</a:t>
                </a:r>
                <a:endParaRPr lang="en-US" sz="1600" b="1" dirty="0">
                  <a:solidFill>
                    <a:srgbClr val="000000"/>
                  </a:solidFill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}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</a:p>
              <a:p>
                <a:endParaRPr lang="en-US" sz="1600" dirty="0"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bit[W] isolate0sk (bit[W] x)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implements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isolate0 {</a:t>
                </a:r>
              </a:p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     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g0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(x, 3);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  <a:endParaRPr lang="en-U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1" y="2823818"/>
                <a:ext cx="6479659" cy="3293209"/>
              </a:xfrm>
              <a:prstGeom prst="rect">
                <a:avLst/>
              </a:prstGeom>
              <a:blipFill rotWithShape="0">
                <a:blip r:embed="rId2"/>
                <a:stretch>
                  <a:fillRect l="-565" t="-556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synthesis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Generators need something more</a:t>
            </a:r>
          </a:p>
        </p:txBody>
      </p:sp>
    </p:spTree>
    <p:extLst>
      <p:ext uri="{BB962C8B-B14F-4D97-AF65-F5344CB8AC3E}">
        <p14:creationId xmlns:p14="http://schemas.microsoft.com/office/powerpoint/2010/main" val="72583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Key idea1:</a:t>
                </a:r>
              </a:p>
              <a:p>
                <a:pPr lvl="1"/>
                <a:r>
                  <a:rPr lang="en-US" dirty="0" smtClean="0"/>
                  <a:t>Search as “curve fitting”</a:t>
                </a:r>
              </a:p>
              <a:p>
                <a:pPr lvl="1"/>
                <a:r>
                  <a:rPr lang="en-US" dirty="0" smtClean="0"/>
                  <a:t>“curve” is a parameterized family of functions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Key idea 2: </a:t>
                </a:r>
              </a:p>
              <a:p>
                <a:pPr lvl="1"/>
                <a:r>
                  <a:rPr lang="en-US" dirty="0" smtClean="0"/>
                  <a:t>Define a language to describe parameterized programs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Key idea 3: </a:t>
                </a:r>
              </a:p>
              <a:p>
                <a:pPr lvl="1"/>
                <a:r>
                  <a:rPr lang="en-US" dirty="0" smtClean="0"/>
                  <a:t>“Solve” instead of search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0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401" y="2819400"/>
                <a:ext cx="6645089" cy="332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generator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bit[W] gen(context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, bit[W] x, </a:t>
                </a:r>
                <a:r>
                  <a:rPr lang="en-US" sz="1600" b="1" dirty="0" err="1">
                    <a:solidFill>
                      <a:srgbClr val="7F0055"/>
                    </a:solidFill>
                    <a:latin typeface="Courier New"/>
                  </a:rPr>
                  <a:t>int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assert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b="1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&gt; 0;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x;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5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3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~gen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g1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4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...</a:t>
                </a:r>
                <a:endParaRPr lang="en-US" sz="1600" b="1" dirty="0">
                  <a:solidFill>
                    <a:srgbClr val="000000"/>
                  </a:solidFill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}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</a:p>
              <a:p>
                <a:endParaRPr lang="en-US" sz="1600" dirty="0"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bit[W] isolate0sk (bit[W] x)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implements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isolate0 {</a:t>
                </a:r>
              </a:p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     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g0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3);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1" y="2819400"/>
                <a:ext cx="6645089" cy="3323282"/>
              </a:xfrm>
              <a:prstGeom prst="rect">
                <a:avLst/>
              </a:prstGeom>
              <a:blipFill rotWithShape="0">
                <a:blip r:embed="rId2"/>
                <a:stretch>
                  <a:fillRect l="-550" t="-367" b="-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synthesis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Generators need something more</a:t>
            </a:r>
          </a:p>
          <a:p>
            <a:pPr lvl="1"/>
            <a:r>
              <a:rPr lang="en-US" dirty="0" smtClean="0"/>
              <a:t>The value of the holes depends on the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the synthesis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5017838"/>
                <a:ext cx="8991600" cy="1306763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dirty="0"/>
                  <a:t>Potentially unbounded set of unknowns</a:t>
                </a:r>
              </a:p>
              <a:p>
                <a:pPr lvl="1"/>
                <a:r>
                  <a:rPr lang="en-US" dirty="0"/>
                  <a:t>We can bound the depth of recursion</a:t>
                </a:r>
              </a:p>
              <a:p>
                <a:pPr lvl="2"/>
                <a:r>
                  <a:rPr lang="en-US" sz="1800" dirty="0"/>
                  <a:t>That means again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800" dirty="0"/>
                  <a:t> is just a table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5017838"/>
                <a:ext cx="8991600" cy="1306763"/>
              </a:xfrm>
              <a:blipFill rotWithShape="0">
                <a:blip r:embed="rId2"/>
                <a:stretch>
                  <a:fillRect t="-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0" y="1524000"/>
                <a:ext cx="9235862" cy="332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generator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bit[W] gen(context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, bit[W] x, </a:t>
                </a:r>
                <a:r>
                  <a:rPr lang="en-US" sz="1600" b="1" dirty="0" err="1">
                    <a:solidFill>
                      <a:srgbClr val="7F0055"/>
                    </a:solidFill>
                    <a:latin typeface="Courier New"/>
                  </a:rPr>
                  <a:t>int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assert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b="1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&gt; 0;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x;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5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3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~gen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g1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4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{|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g2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 (+ | &amp; | ^)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g3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 |};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}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</a:p>
              <a:p>
                <a:endParaRPr lang="en-US" sz="1600" dirty="0"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bit[W] isolate0sk (bit[W] x)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implements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isolate0 {</a:t>
                </a:r>
              </a:p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    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g0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3);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524000"/>
                <a:ext cx="9235862" cy="3323282"/>
              </a:xfrm>
              <a:prstGeom prst="rect">
                <a:avLst/>
              </a:prstGeom>
              <a:blipFill rotWithShape="0">
                <a:blip r:embed="rId3"/>
                <a:stretch>
                  <a:fillRect l="-330" t="-367" b="-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01000" y="4826676"/>
                <a:ext cx="2080378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...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826676"/>
                <a:ext cx="2080378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2639" t="-1502" r="-1466" b="-4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42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981200" y="6245225"/>
            <a:ext cx="2133600" cy="476250"/>
          </a:xfrm>
          <a:noFill/>
        </p:spPr>
        <p:txBody>
          <a:bodyPr/>
          <a:lstStyle/>
          <a:p>
            <a:pPr algn="l"/>
            <a:fld id="{785C8B04-0394-4B41-97E3-B6EC6DAF3B14}" type="slidenum">
              <a:rPr lang="en-US" smtClean="0"/>
              <a:pPr algn="l"/>
              <a:t>22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8517800" cy="1325563"/>
          </a:xfrm>
        </p:spPr>
        <p:txBody>
          <a:bodyPr/>
          <a:lstStyle/>
          <a:p>
            <a:r>
              <a:rPr lang="en-US" dirty="0"/>
              <a:t>The inductive synthesis problem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0" y="2629999"/>
            <a:ext cx="6186489" cy="1169989"/>
            <a:chOff x="891" y="1934"/>
            <a:chExt cx="3897" cy="7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63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91" y="1934"/>
                  <a:ext cx="3406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dirty="0">
                            <a:latin typeface="Cambria Math"/>
                          </a:rPr>
                          <m:t>∃</m:t>
                        </m:r>
                        <m:r>
                          <a:rPr lang="en-US" sz="4800" i="1" dirty="0">
                            <a:latin typeface="Cambria Math"/>
                          </a:rPr>
                          <m:t>𝑐</m:t>
                        </m:r>
                        <m:r>
                          <a:rPr lang="en-US" sz="4800" i="1" dirty="0">
                            <a:latin typeface="Cambria Math"/>
                          </a:rPr>
                          <m:t> ∀</m:t>
                        </m:r>
                        <m:r>
                          <a:rPr lang="en-US" sz="4800" i="1" dirty="0">
                            <a:latin typeface="Cambria Math"/>
                          </a:rPr>
                          <m:t>𝑖𝑛</m:t>
                        </m:r>
                        <m:r>
                          <a:rPr lang="en-US" sz="4800" i="1" dirty="0">
                            <a:latin typeface="Cambria Math"/>
                          </a:rPr>
                          <m:t>∈</m:t>
                        </m:r>
                        <m:r>
                          <a:rPr lang="en-US" sz="4800" i="1" dirty="0">
                            <a:latin typeface="Cambria Math"/>
                          </a:rPr>
                          <m:t>𝐸</m:t>
                        </m:r>
                        <m:r>
                          <a:rPr lang="en-US" sz="4800" i="1" dirty="0">
                            <a:latin typeface="Cambria Math"/>
                          </a:rPr>
                          <m:t> </m:t>
                        </m:r>
                        <m:r>
                          <a:rPr lang="en-US" sz="4800" i="1" dirty="0">
                            <a:latin typeface="Cambria Math"/>
                          </a:rPr>
                          <m:t>𝑄</m:t>
                        </m:r>
                        <m:r>
                          <a:rPr lang="en-US" sz="4800" i="1" dirty="0">
                            <a:latin typeface="Cambria Math"/>
                          </a:rPr>
                          <m:t>(</m:t>
                        </m:r>
                        <m:r>
                          <a:rPr lang="en-US" sz="4800" i="1" dirty="0">
                            <a:latin typeface="Cambria Math"/>
                          </a:rPr>
                          <m:t>𝑖𝑛</m:t>
                        </m:r>
                        <m:r>
                          <a:rPr lang="en-US" sz="4800" i="1" dirty="0">
                            <a:latin typeface="Cambria Math"/>
                          </a:rPr>
                          <m:t>, </m:t>
                        </m:r>
                        <m:r>
                          <a:rPr lang="en-US" sz="4800" i="1" dirty="0">
                            <a:latin typeface="Cambria Math"/>
                          </a:rPr>
                          <m:t>𝑐</m:t>
                        </m:r>
                        <m:r>
                          <a:rPr lang="en-US" sz="4800" i="1" dirty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4800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26635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91" y="1934"/>
                  <a:ext cx="3406" cy="52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632" name="Text Box 11"/>
            <p:cNvSpPr txBox="1">
              <a:spLocks noChangeArrowheads="1"/>
            </p:cNvSpPr>
            <p:nvPr/>
          </p:nvSpPr>
          <p:spPr bwMode="auto">
            <a:xfrm>
              <a:off x="2185" y="2341"/>
              <a:ext cx="26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Montara Std Gothic" pitchFamily="34" charset="0"/>
                </a:rPr>
                <a:t>where E  = {x</a:t>
              </a:r>
              <a:r>
                <a:rPr lang="en-US" sz="2800" baseline="-25000" dirty="0">
                  <a:latin typeface="Montara Std Gothic" pitchFamily="34" charset="0"/>
                </a:rPr>
                <a:t>1</a:t>
              </a:r>
              <a:r>
                <a:rPr lang="en-US" sz="2800" dirty="0">
                  <a:latin typeface="Montara Std Gothic" pitchFamily="34" charset="0"/>
                </a:rPr>
                <a:t>, x</a:t>
              </a:r>
              <a:r>
                <a:rPr lang="en-US" sz="2800" baseline="-25000" dirty="0">
                  <a:latin typeface="Montara Std Gothic" pitchFamily="34" charset="0"/>
                </a:rPr>
                <a:t>2</a:t>
              </a:r>
              <a:r>
                <a:rPr lang="en-US" sz="2800" dirty="0">
                  <a:latin typeface="Montara Std Gothic" pitchFamily="34" charset="0"/>
                </a:rPr>
                <a:t>, …, </a:t>
              </a:r>
              <a:r>
                <a:rPr lang="en-US" sz="2800" dirty="0" err="1">
                  <a:latin typeface="Montara Std Gothic" pitchFamily="34" charset="0"/>
                </a:rPr>
                <a:t>x</a:t>
              </a:r>
              <a:r>
                <a:rPr lang="en-US" sz="2800" baseline="-25000" dirty="0" err="1">
                  <a:latin typeface="Montara Std Gothic" pitchFamily="34" charset="0"/>
                </a:rPr>
                <a:t>k</a:t>
              </a:r>
              <a:r>
                <a:rPr lang="en-US" sz="2800" dirty="0">
                  <a:latin typeface="Montara Std Gothic" pitchFamily="34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0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with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Sketch language</a:t>
            </a:r>
          </a:p>
          <a:p>
            <a:endParaRPr lang="en-US" dirty="0"/>
          </a:p>
          <a:p>
            <a:r>
              <a:rPr lang="en-US" dirty="0" smtClean="0"/>
              <a:t>Turning synthesis problems into constraints</a:t>
            </a:r>
          </a:p>
          <a:p>
            <a:endParaRPr lang="en-US" dirty="0"/>
          </a:p>
          <a:p>
            <a:r>
              <a:rPr lang="en-US" dirty="0" smtClean="0"/>
              <a:t>Efficient constraint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0"/>
            <a:ext cx="8991600" cy="5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Extend base language with </a:t>
            </a:r>
            <a:r>
              <a:rPr lang="en-US" u="sng" dirty="0" smtClean="0">
                <a:solidFill>
                  <a:srgbClr val="CC0000"/>
                </a:solidFill>
              </a:rPr>
              <a:t>one</a:t>
            </a:r>
            <a:r>
              <a:rPr lang="en-US" dirty="0" smtClean="0"/>
              <a:t> construct</a:t>
            </a:r>
          </a:p>
          <a:p>
            <a:pPr lvl="1">
              <a:buNone/>
            </a:pPr>
            <a:r>
              <a:rPr lang="en-US" dirty="0" smtClean="0"/>
              <a:t>				</a:t>
            </a:r>
          </a:p>
          <a:p>
            <a:pPr lvl="1" algn="ctr">
              <a:buNone/>
            </a:pPr>
            <a:r>
              <a:rPr lang="en-US" sz="2800" dirty="0"/>
              <a:t>Constant hole: </a:t>
            </a:r>
            <a:r>
              <a:rPr lang="en-US" sz="2800" b="1" dirty="0">
                <a:solidFill>
                  <a:srgbClr val="800000"/>
                </a:solidFill>
                <a:latin typeface="Consolas" pitchFamily="49" charset="0"/>
              </a:rPr>
              <a:t>??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Synthesizer replaces </a:t>
            </a:r>
            <a:r>
              <a:rPr lang="en-US" b="1" dirty="0" smtClean="0">
                <a:solidFill>
                  <a:srgbClr val="800000"/>
                </a:solidFill>
                <a:latin typeface="Consolas" pitchFamily="49" charset="0"/>
              </a:rPr>
              <a:t>??</a:t>
            </a:r>
            <a:r>
              <a:rPr lang="en-US" dirty="0" smtClean="0"/>
              <a:t> with a constant</a:t>
            </a:r>
          </a:p>
          <a:p>
            <a:pPr>
              <a:buNone/>
            </a:pPr>
            <a:r>
              <a:rPr lang="en-US" dirty="0" smtClean="0"/>
              <a:t>High-level constructs defined in terms of </a:t>
            </a:r>
            <a:r>
              <a:rPr lang="en-US" b="1" dirty="0" smtClean="0">
                <a:solidFill>
                  <a:srgbClr val="800000"/>
                </a:solidFill>
                <a:latin typeface="Consolas" pitchFamily="49" charset="0"/>
              </a:rPr>
              <a:t>??</a:t>
            </a:r>
            <a:endParaRPr lang="en-US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42608"/>
            <a:ext cx="3352800" cy="193899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bar (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x)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{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 x *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??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assert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== x + x;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3242608"/>
            <a:ext cx="3352800" cy="193899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bar (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x)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{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 x * </a:t>
            </a:r>
            <a:r>
              <a:rPr lang="en-US" sz="2000" dirty="0">
                <a:solidFill>
                  <a:srgbClr val="CC0000"/>
                </a:solidFill>
                <a:latin typeface="Consolas" pitchFamily="49" charset="0"/>
                <a:cs typeface="Arial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assert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== x + x;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}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638800" y="4343400"/>
            <a:ext cx="91440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086600" y="4191000"/>
            <a:ext cx="3124200" cy="381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7939111" cy="13255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Unknown constant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/>
              <a:t>Sets of 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9100" y="1600201"/>
            <a:ext cx="88265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Expressions with </a:t>
            </a:r>
            <a:r>
              <a:rPr lang="en-US" sz="2400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/>
              <a:t>  == sets of expressions</a:t>
            </a:r>
          </a:p>
          <a:p>
            <a:pPr lvl="1" eaLnBrk="1" hangingPunct="1"/>
            <a:r>
              <a:rPr lang="en-US" dirty="0" smtClean="0"/>
              <a:t>linear expressions	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+ y*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endParaRPr lang="en-US" b="1" dirty="0" smtClean="0">
              <a:solidFill>
                <a:srgbClr val="CC0000"/>
              </a:solidFill>
              <a:latin typeface="Consolas" pitchFamily="49" charset="0"/>
            </a:endParaRPr>
          </a:p>
          <a:p>
            <a:pPr lvl="1" eaLnBrk="1" hangingPunct="1"/>
            <a:r>
              <a:rPr lang="en-US" dirty="0" smtClean="0"/>
              <a:t>polynomials		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x*x*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+ x*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 </a:t>
            </a:r>
          </a:p>
          <a:p>
            <a:pPr lvl="1" eaLnBrk="1" hangingPunct="1"/>
            <a:r>
              <a:rPr lang="en-US" dirty="0" smtClean="0"/>
              <a:t>sets of variables		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?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 x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: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 y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17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Registerless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1"/>
            <a:ext cx="8991600" cy="1154363"/>
          </a:xfrm>
        </p:spPr>
        <p:txBody>
          <a:bodyPr/>
          <a:lstStyle/>
          <a:p>
            <a:r>
              <a:rPr lang="en-US" dirty="0" smtClean="0"/>
              <a:t>Swap two words without an extra temporary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0826" y="1905001"/>
            <a:ext cx="664797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W = 32;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swap(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ref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ref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y){    	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harness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y){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x;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swap(x, y);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&amp;&amp; y 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01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simple to complex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compose ?? to form complex holes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Borrow ideas from generative programming</a:t>
            </a:r>
          </a:p>
          <a:p>
            <a:pPr lvl="1"/>
            <a:r>
              <a:rPr lang="en-US" dirty="0" smtClean="0"/>
              <a:t>Define </a:t>
            </a:r>
            <a:r>
              <a:rPr lang="en-US" u="sng" dirty="0" smtClean="0"/>
              <a:t>generators </a:t>
            </a:r>
            <a:r>
              <a:rPr lang="en-US" dirty="0" smtClean="0"/>
              <a:t>to produce families of functions</a:t>
            </a:r>
          </a:p>
          <a:p>
            <a:pPr lvl="1"/>
            <a:r>
              <a:rPr lang="en-US" dirty="0" smtClean="0"/>
              <a:t>Use partial evaluation aggressively</a:t>
            </a:r>
          </a:p>
          <a:p>
            <a:pPr lvl="2"/>
            <a:endParaRPr lang="en-US" u="sng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5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like a function </a:t>
            </a:r>
          </a:p>
          <a:p>
            <a:pPr lvl="1"/>
            <a:r>
              <a:rPr lang="en-US" dirty="0" smtClean="0"/>
              <a:t>but are partially evaluated into their calling context</a:t>
            </a:r>
          </a:p>
          <a:p>
            <a:pPr lvl="1"/>
            <a:endParaRPr lang="en-US" dirty="0"/>
          </a:p>
          <a:p>
            <a:r>
              <a:rPr lang="en-US" dirty="0" smtClean="0"/>
              <a:t>Key feature:</a:t>
            </a:r>
          </a:p>
          <a:p>
            <a:pPr lvl="1"/>
            <a:r>
              <a:rPr lang="en-US" dirty="0" smtClean="0"/>
              <a:t>Different invocations </a:t>
            </a:r>
            <a:r>
              <a:rPr lang="en-US" dirty="0" smtClean="0">
                <a:sym typeface="Wingdings" pitchFamily="2" charset="2"/>
              </a:rPr>
              <a:t> Different code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recursively define arbitrary families of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8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Generator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143001"/>
            <a:ext cx="8731878" cy="5147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/**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Generate the set of all bit-vector expressions 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involving +, &amp;,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xor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and bitwise negation (~).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param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limits the size of the generated expression.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*/</a:t>
            </a:r>
          </a:p>
          <a:p>
            <a:pPr>
              <a:lnSpc>
                <a:spcPct val="115000"/>
              </a:lnSpc>
            </a:pPr>
            <a:endParaRPr lang="en-US" b="1" dirty="0">
              <a:solidFill>
                <a:srgbClr val="7F0055"/>
              </a:solidFill>
              <a:latin typeface="Courier New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[W] gen(bit[W] x, 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assert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&gt; 0;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x;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??;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~gen(x, bnd-1);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{| gen(x, bnd-1) (+ | &amp; | ^) gen(x, bnd-1) |};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32767</TotalTime>
  <Words>990</Words>
  <Application>Microsoft Office PowerPoint</Application>
  <PresentationFormat>Widescreen</PresentationFormat>
  <Paragraphs>278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Berlin Sans FB</vt:lpstr>
      <vt:lpstr>Calibri</vt:lpstr>
      <vt:lpstr>Cambria Math</vt:lpstr>
      <vt:lpstr>Consolas</vt:lpstr>
      <vt:lpstr>Courier New</vt:lpstr>
      <vt:lpstr>Montara Std Gothic</vt:lpstr>
      <vt:lpstr>Times New Roman</vt:lpstr>
      <vt:lpstr>Wingdings</vt:lpstr>
      <vt:lpstr>office theme</vt:lpstr>
      <vt:lpstr>Lecture 7 Constraint-based Synthesis with Sketch</vt:lpstr>
      <vt:lpstr>Constraint-based search</vt:lpstr>
      <vt:lpstr>Synthesis with constraints</vt:lpstr>
      <vt:lpstr>Language Design Strategy</vt:lpstr>
      <vt:lpstr>Unknown constant Sets of Expressions</vt:lpstr>
      <vt:lpstr>Example: Registerless Swap</vt:lpstr>
      <vt:lpstr>From simple to complex holes</vt:lpstr>
      <vt:lpstr>Generators</vt:lpstr>
      <vt:lpstr>Sample Generator</vt:lpstr>
      <vt:lpstr>Example: Least Significant Zero Bit</vt:lpstr>
      <vt:lpstr>High order generators</vt:lpstr>
      <vt:lpstr>Closures + High Order Generators </vt:lpstr>
      <vt:lpstr>Syntactic Sugar</vt:lpstr>
      <vt:lpstr>repeat</vt:lpstr>
      <vt:lpstr>Example: Reversing bits</vt:lpstr>
      <vt:lpstr>Framing the synthesis problem</vt:lpstr>
      <vt:lpstr>Framing the synthesis problem</vt:lpstr>
      <vt:lpstr>Framing the synthesis problem</vt:lpstr>
      <vt:lpstr>Framing the synthesis problem</vt:lpstr>
      <vt:lpstr>Framing the synthesis problem</vt:lpstr>
      <vt:lpstr>Framing the synthesis problem</vt:lpstr>
      <vt:lpstr>The inductive synthesis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669</cp:revision>
  <cp:lastPrinted>2014-10-05T11:58:39Z</cp:lastPrinted>
  <dcterms:created xsi:type="dcterms:W3CDTF">2014-09-23T19:26:18Z</dcterms:created>
  <dcterms:modified xsi:type="dcterms:W3CDTF">2018-08-29T15:57:33Z</dcterms:modified>
</cp:coreProperties>
</file>