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336" r:id="rId2"/>
    <p:sldId id="453" r:id="rId3"/>
    <p:sldId id="454" r:id="rId4"/>
    <p:sldId id="455" r:id="rId5"/>
    <p:sldId id="456" r:id="rId6"/>
    <p:sldId id="470" r:id="rId7"/>
    <p:sldId id="472" r:id="rId8"/>
    <p:sldId id="471" r:id="rId9"/>
    <p:sldId id="473" r:id="rId10"/>
    <p:sldId id="474" r:id="rId11"/>
    <p:sldId id="475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81" r:id="rId25"/>
    <p:sldId id="469" r:id="rId26"/>
    <p:sldId id="479" r:id="rId27"/>
    <p:sldId id="480" r:id="rId28"/>
    <p:sldId id="476" r:id="rId29"/>
    <p:sldId id="477" r:id="rId30"/>
    <p:sldId id="478" r:id="rId31"/>
    <p:sldId id="396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B73"/>
    <a:srgbClr val="0E4153"/>
    <a:srgbClr val="080F0B"/>
    <a:srgbClr val="CA703B"/>
    <a:srgbClr val="CFE5C9"/>
    <a:srgbClr val="9AC890"/>
    <a:srgbClr val="C7CEFF"/>
    <a:srgbClr val="7F8A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80987" autoAdjust="0"/>
  </p:normalViewPr>
  <p:slideViewPr>
    <p:cSldViewPr snapToGrid="0">
      <p:cViewPr>
        <p:scale>
          <a:sx n="59" d="100"/>
          <a:sy n="59" d="100"/>
        </p:scale>
        <p:origin x="1440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78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3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12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3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92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7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3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63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1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0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66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2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33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Solving Constraints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Unary encoding</a:t>
            </a:r>
          </a:p>
          <a:p>
            <a:pPr lvl="1"/>
            <a:r>
              <a:rPr lang="en-US" dirty="0" smtClean="0"/>
              <a:t>One bit per possible value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92494" y="3044285"/>
                <a:ext cx="87273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[(5,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), (7,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), (9,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/>
                  <a:t>)]    +    [(3,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), (5,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/>
                  <a:t>), (7,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3200" dirty="0" smtClean="0"/>
                  <a:t>)]</a:t>
                </a:r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94" y="3044285"/>
                <a:ext cx="8727389" cy="584775"/>
              </a:xfrm>
              <a:prstGeom prst="rect">
                <a:avLst/>
              </a:prstGeom>
              <a:blipFill>
                <a:blip r:embed="rId3"/>
                <a:stretch>
                  <a:fillRect l="-1746" t="-12500" r="-90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70489" y="5062080"/>
                <a:ext cx="9984785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[(8,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), (10,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) , </a:t>
                </a:r>
                <a:br>
                  <a:rPr lang="en-US" sz="3200" dirty="0" smtClean="0"/>
                </a:br>
                <a:r>
                  <a:rPr lang="en-US" sz="3200" dirty="0" smtClean="0"/>
                  <a:t>       (12,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), (14,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/>
                  <a:t>), (16,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3200" dirty="0" smtClean="0"/>
                  <a:t>)]</a:t>
                </a:r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89" y="5062080"/>
                <a:ext cx="9984785" cy="1077218"/>
              </a:xfrm>
              <a:prstGeom prst="rect">
                <a:avLst/>
              </a:prstGeom>
              <a:blipFill>
                <a:blip r:embed="rId4"/>
                <a:stretch>
                  <a:fillRect l="-1526" t="-6780" r="-611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own Arrow 5"/>
          <p:cNvSpPr/>
          <p:nvPr/>
        </p:nvSpPr>
        <p:spPr>
          <a:xfrm>
            <a:off x="5580254" y="4099933"/>
            <a:ext cx="582627" cy="594982"/>
          </a:xfrm>
          <a:prstGeom prst="down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very efficient, but can also blow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Rectangle 21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6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9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55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0" name="Rectangle 69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6" name="Rectangle 75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8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Oval 71" descr=" 84"/>
          <p:cNvSpPr/>
          <p:nvPr/>
        </p:nvSpPr>
        <p:spPr>
          <a:xfrm>
            <a:off x="7523124" y="3965941"/>
            <a:ext cx="389302" cy="37055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61947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Oval 71" descr=" 84"/>
          <p:cNvSpPr/>
          <p:nvPr/>
        </p:nvSpPr>
        <p:spPr>
          <a:xfrm>
            <a:off x="7523124" y="3666537"/>
            <a:ext cx="389302" cy="37055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74" name="Group 73" descr=" 97"/>
          <p:cNvGrpSpPr/>
          <p:nvPr/>
        </p:nvGrpSpPr>
        <p:grpSpPr>
          <a:xfrm>
            <a:off x="9122288" y="5315868"/>
            <a:ext cx="1567425" cy="571834"/>
            <a:chOff x="5301751" y="5080725"/>
            <a:chExt cx="809140" cy="258005"/>
          </a:xfrm>
        </p:grpSpPr>
        <p:cxnSp>
          <p:nvCxnSpPr>
            <p:cNvPr id="75" name="Straight Connector 74"/>
            <p:cNvCxnSpPr>
              <a:endCxn id="78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1751" y="5080725"/>
              <a:ext cx="809140" cy="166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80" name="Rectangle 79" descr=" 103"/>
          <p:cNvSpPr/>
          <p:nvPr/>
        </p:nvSpPr>
        <p:spPr>
          <a:xfrm>
            <a:off x="9097015" y="5416649"/>
            <a:ext cx="1557171" cy="5679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1" idx="4"/>
          </p:cNvCxnSpPr>
          <p:nvPr/>
        </p:nvCxnSpPr>
        <p:spPr>
          <a:xfrm>
            <a:off x="3306632" y="2809061"/>
            <a:ext cx="499350" cy="122983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3" idx="4"/>
            <a:endCxn id="41" idx="0"/>
          </p:cNvCxnSpPr>
          <p:nvPr/>
        </p:nvCxnSpPr>
        <p:spPr>
          <a:xfrm flipH="1">
            <a:off x="5193090" y="3492289"/>
            <a:ext cx="537279" cy="150531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34" idx="2"/>
            <a:endCxn id="41" idx="1"/>
          </p:cNvCxnSpPr>
          <p:nvPr/>
        </p:nvCxnSpPr>
        <p:spPr>
          <a:xfrm>
            <a:off x="3844217" y="4357947"/>
            <a:ext cx="1103453" cy="87048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48" idx="2"/>
            <a:endCxn id="49" idx="0"/>
          </p:cNvCxnSpPr>
          <p:nvPr/>
        </p:nvCxnSpPr>
        <p:spPr>
          <a:xfrm flipH="1">
            <a:off x="5830213" y="4081143"/>
            <a:ext cx="1927471" cy="98301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3" idx="4"/>
            <a:endCxn id="49" idx="0"/>
          </p:cNvCxnSpPr>
          <p:nvPr/>
        </p:nvCxnSpPr>
        <p:spPr>
          <a:xfrm>
            <a:off x="5730369" y="3492289"/>
            <a:ext cx="99844" cy="157186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3" idx="4"/>
            <a:endCxn id="69" idx="1"/>
          </p:cNvCxnSpPr>
          <p:nvPr/>
        </p:nvCxnSpPr>
        <p:spPr>
          <a:xfrm>
            <a:off x="5730369" y="3492289"/>
            <a:ext cx="2793419" cy="111644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2" idx="4"/>
          </p:cNvCxnSpPr>
          <p:nvPr/>
        </p:nvCxnSpPr>
        <p:spPr>
          <a:xfrm>
            <a:off x="7717775" y="4037090"/>
            <a:ext cx="780378" cy="55396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70" idx="36"/>
          </p:cNvCxnSpPr>
          <p:nvPr/>
        </p:nvCxnSpPr>
        <p:spPr>
          <a:xfrm>
            <a:off x="5243846" y="5459182"/>
            <a:ext cx="1958262" cy="79091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56" idx="1"/>
          </p:cNvCxnSpPr>
          <p:nvPr/>
        </p:nvCxnSpPr>
        <p:spPr>
          <a:xfrm>
            <a:off x="5937384" y="5392624"/>
            <a:ext cx="1244458" cy="78600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084677" y="2267315"/>
            <a:ext cx="201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Conflict Graph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Oval 71" descr=" 84"/>
          <p:cNvSpPr/>
          <p:nvPr/>
        </p:nvSpPr>
        <p:spPr>
          <a:xfrm>
            <a:off x="7523124" y="3965941"/>
            <a:ext cx="389302" cy="37055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74" name="Group 73" descr=" 97"/>
          <p:cNvGrpSpPr/>
          <p:nvPr/>
        </p:nvGrpSpPr>
        <p:grpSpPr>
          <a:xfrm>
            <a:off x="9122288" y="5315868"/>
            <a:ext cx="1567425" cy="571834"/>
            <a:chOff x="5301751" y="5080725"/>
            <a:chExt cx="809140" cy="258005"/>
          </a:xfrm>
        </p:grpSpPr>
        <p:cxnSp>
          <p:nvCxnSpPr>
            <p:cNvPr id="75" name="Straight Connector 74"/>
            <p:cNvCxnSpPr>
              <a:endCxn id="78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1751" y="5080725"/>
              <a:ext cx="809140" cy="166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80" name="Rectangle 79" descr=" 103"/>
          <p:cNvSpPr/>
          <p:nvPr/>
        </p:nvSpPr>
        <p:spPr>
          <a:xfrm>
            <a:off x="9097015" y="5416649"/>
            <a:ext cx="1557171" cy="5679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4008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74" name="Group 73" descr=" 97"/>
          <p:cNvGrpSpPr/>
          <p:nvPr/>
        </p:nvGrpSpPr>
        <p:grpSpPr>
          <a:xfrm>
            <a:off x="9122288" y="5315868"/>
            <a:ext cx="1567425" cy="571834"/>
            <a:chOff x="5301751" y="5080725"/>
            <a:chExt cx="809140" cy="258005"/>
          </a:xfrm>
        </p:grpSpPr>
        <p:cxnSp>
          <p:nvCxnSpPr>
            <p:cNvPr id="75" name="Straight Connector 74"/>
            <p:cNvCxnSpPr>
              <a:endCxn id="78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1751" y="5080725"/>
              <a:ext cx="809140" cy="166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80" name="Rectangle 79" descr=" 103"/>
          <p:cNvSpPr/>
          <p:nvPr/>
        </p:nvSpPr>
        <p:spPr>
          <a:xfrm>
            <a:off x="9097015" y="5416649"/>
            <a:ext cx="1557171" cy="5679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0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74" name="Group 73" descr=" 97"/>
          <p:cNvGrpSpPr/>
          <p:nvPr/>
        </p:nvGrpSpPr>
        <p:grpSpPr>
          <a:xfrm>
            <a:off x="9122288" y="5315868"/>
            <a:ext cx="1567425" cy="571834"/>
            <a:chOff x="5301751" y="5080725"/>
            <a:chExt cx="809140" cy="258005"/>
          </a:xfrm>
        </p:grpSpPr>
        <p:cxnSp>
          <p:nvCxnSpPr>
            <p:cNvPr id="75" name="Straight Connector 74"/>
            <p:cNvCxnSpPr>
              <a:endCxn id="78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1751" y="5080725"/>
              <a:ext cx="809140" cy="166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80" name="Rectangle 79" descr=" 103"/>
          <p:cNvSpPr/>
          <p:nvPr/>
        </p:nvSpPr>
        <p:spPr>
          <a:xfrm>
            <a:off x="9097015" y="5416649"/>
            <a:ext cx="1557171" cy="5679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99840" y="577953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-x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99840" y="6155929"/>
            <a:ext cx="339865" cy="342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999842" y="3982823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2001359" y="4342166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999841" y="4701509"/>
            <a:ext cx="339865" cy="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99841" y="5060852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001358" y="5420195"/>
            <a:ext cx="339865" cy="342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rIns="64008"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0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find all the relevant clauses after a variable is set</a:t>
            </a:r>
          </a:p>
          <a:p>
            <a:endParaRPr lang="en-US" dirty="0" smtClean="0"/>
          </a:p>
          <a:p>
            <a:r>
              <a:rPr lang="en-US" dirty="0" smtClean="0"/>
              <a:t>How do we know which variable to try next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Two-literal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3398655"/>
            <a:ext cx="9761306" cy="2778308"/>
          </a:xfrm>
        </p:spPr>
        <p:txBody>
          <a:bodyPr/>
          <a:lstStyle/>
          <a:p>
            <a:r>
              <a:rPr lang="en-US" dirty="0" smtClean="0"/>
              <a:t>Propagation only happens when the second to last literal is set</a:t>
            </a:r>
          </a:p>
          <a:p>
            <a:pPr lvl="1"/>
            <a:r>
              <a:rPr lang="en-US" dirty="0" smtClean="0"/>
              <a:t>visiting the clause when this is not the case is a waste of time</a:t>
            </a:r>
          </a:p>
          <a:p>
            <a:r>
              <a:rPr lang="en-US" dirty="0" smtClean="0"/>
              <a:t>Watch two unset literals. </a:t>
            </a:r>
          </a:p>
          <a:p>
            <a:pPr lvl="1"/>
            <a:r>
              <a:rPr lang="en-US" dirty="0" smtClean="0"/>
              <a:t>when others are set, ignore</a:t>
            </a:r>
          </a:p>
          <a:p>
            <a:pPr lvl="1"/>
            <a:endParaRPr lang="en-US" dirty="0"/>
          </a:p>
        </p:txBody>
      </p:sp>
      <p:grpSp>
        <p:nvGrpSpPr>
          <p:cNvPr id="4" name="Group 3" descr=" 85"/>
          <p:cNvGrpSpPr/>
          <p:nvPr/>
        </p:nvGrpSpPr>
        <p:grpSpPr>
          <a:xfrm>
            <a:off x="3732058" y="1856548"/>
            <a:ext cx="2809338" cy="520155"/>
            <a:chOff x="3376513" y="3332491"/>
            <a:chExt cx="1720412" cy="340349"/>
          </a:xfrm>
        </p:grpSpPr>
        <p:cxnSp>
          <p:nvCxnSpPr>
            <p:cNvPr id="5" name="Straight Connector 4"/>
            <p:cNvCxnSpPr>
              <a:endCxn id="11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6513" y="3332491"/>
              <a:ext cx="1720412" cy="24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</a:t>
              </a:r>
              <a:r>
                <a:rPr lang="en-US" dirty="0" smtClean="0"/>
                <a:t>-x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v </a:t>
              </a:r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3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2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State Independent Decaying </a:t>
            </a:r>
            <a:r>
              <a:rPr lang="en-US" dirty="0" smtClean="0"/>
              <a:t>Sum</a:t>
            </a:r>
          </a:p>
          <a:p>
            <a:pPr lvl="1"/>
            <a:r>
              <a:rPr lang="en-US" dirty="0" smtClean="0"/>
              <a:t>Additive bumping and multiplicative decay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Bump when a variable participates in a conflict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Imprecise but very </a:t>
            </a:r>
            <a:r>
              <a:rPr lang="en-US" dirty="0" err="1" smtClean="0"/>
              <a:t>very</a:t>
            </a:r>
            <a:r>
              <a:rPr lang="en-US" dirty="0" smtClean="0"/>
              <a:t>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Arithmetic?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Bit-blast</a:t>
            </a:r>
          </a:p>
          <a:p>
            <a:endParaRPr lang="en-US" dirty="0"/>
          </a:p>
          <a:p>
            <a:r>
              <a:rPr lang="en-US" dirty="0" smtClean="0"/>
              <a:t>2) Unary encoding</a:t>
            </a:r>
          </a:p>
          <a:p>
            <a:endParaRPr lang="en-US" dirty="0"/>
          </a:p>
          <a:p>
            <a:r>
              <a:rPr lang="en-US" dirty="0" smtClean="0"/>
              <a:t>3) SMT</a:t>
            </a:r>
          </a:p>
        </p:txBody>
      </p:sp>
    </p:spTree>
    <p:extLst>
      <p:ext uri="{BB962C8B-B14F-4D97-AF65-F5344CB8AC3E}">
        <p14:creationId xmlns:p14="http://schemas.microsoft.com/office/powerpoint/2010/main" val="38576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 descr=" 36"/>
              <p:cNvSpPr txBox="1"/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 descr="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6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 descr=" 36"/>
              <p:cNvSpPr txBox="1"/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 descr="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 descr=" 37"/>
              <p:cNvSpPr txBox="1"/>
              <p:nvPr/>
            </p:nvSpPr>
            <p:spPr>
              <a:xfrm>
                <a:off x="3852639" y="4679140"/>
                <a:ext cx="1582741" cy="1212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1" name="TextBox 20" descr="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39" y="4679140"/>
                <a:ext cx="1582741" cy="1212576"/>
              </a:xfrm>
              <a:prstGeom prst="rect">
                <a:avLst/>
              </a:prstGeom>
              <a:blipFill rotWithShape="0">
                <a:blip r:embed="rId7"/>
                <a:stretch>
                  <a:fillRect r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7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approach is bit-blasting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481948" y="6120542"/>
            <a:ext cx="9784603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solidFill>
                  <a:srgbClr val="00882B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72" dirty="0" smtClean="0"/>
              <a:t>Simple approach: Individually Generate CNF Clauses for each operator</a:t>
            </a:r>
            <a:endParaRPr sz="2672" dirty="0"/>
          </a:p>
        </p:txBody>
      </p:sp>
      <p:sp>
        <p:nvSpPr>
          <p:cNvPr id="78" name="Shape 78"/>
          <p:cNvSpPr/>
          <p:nvPr/>
        </p:nvSpPr>
        <p:spPr>
          <a:xfrm>
            <a:off x="7371729" y="5636397"/>
            <a:ext cx="378310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/>
            </a:pPr>
            <a:r>
              <a:rPr sz="2531" dirty="0"/>
              <a:t>….</a:t>
            </a:r>
          </a:p>
        </p:txBody>
      </p:sp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34" dirty="0" smtClean="0">
                <a:solidFill>
                  <a:srgbClr val="08110B"/>
                </a:solidFill>
              </a:rPr>
              <a:t>Eager bit-blasting to CNF</a:t>
            </a:r>
            <a:endParaRPr sz="3234" dirty="0">
              <a:solidFill>
                <a:srgbClr val="08110B"/>
              </a:solidFill>
            </a:endParaRPr>
          </a:p>
        </p:txBody>
      </p:sp>
      <p:grpSp>
        <p:nvGrpSpPr>
          <p:cNvPr id="83" name="Group 83"/>
          <p:cNvGrpSpPr/>
          <p:nvPr/>
        </p:nvGrpSpPr>
        <p:grpSpPr>
          <a:xfrm>
            <a:off x="6690866" y="1868397"/>
            <a:ext cx="3419608" cy="1849857"/>
            <a:chOff x="0" y="0"/>
            <a:chExt cx="2875005" cy="1778000"/>
          </a:xfrm>
        </p:grpSpPr>
        <p:pic>
          <p:nvPicPr>
            <p:cNvPr id="81" name="pasted-image.pdf"/>
            <p:cNvPicPr/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0" y="0"/>
              <a:ext cx="889000" cy="177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2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43105" y="0"/>
              <a:ext cx="1231901" cy="1778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4" name="Shape 84"/>
          <p:cNvSpPr/>
          <p:nvPr/>
        </p:nvSpPr>
        <p:spPr>
          <a:xfrm>
            <a:off x="1594132" y="1413944"/>
            <a:ext cx="3835625" cy="379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/>
            </a:pPr>
            <a:r>
              <a:rPr sz="2000" dirty="0"/>
              <a:t>SMT </a:t>
            </a:r>
            <a:r>
              <a:rPr sz="2000" dirty="0" smtClean="0"/>
              <a:t>solver</a:t>
            </a:r>
            <a:r>
              <a:rPr lang="en-US" sz="2000" dirty="0" smtClean="0"/>
              <a:t>  </a:t>
            </a:r>
            <a:r>
              <a:rPr sz="2000" dirty="0" smtClean="0"/>
              <a:t>High-level </a:t>
            </a:r>
            <a:r>
              <a:rPr sz="2000" dirty="0"/>
              <a:t>constraint</a:t>
            </a:r>
          </a:p>
        </p:txBody>
      </p:sp>
      <p:sp>
        <p:nvSpPr>
          <p:cNvPr id="85" name="Shape 85"/>
          <p:cNvSpPr/>
          <p:nvPr/>
        </p:nvSpPr>
        <p:spPr>
          <a:xfrm>
            <a:off x="7259895" y="1413786"/>
            <a:ext cx="2533963" cy="379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/>
            </a:pPr>
            <a:r>
              <a:rPr sz="2000" dirty="0"/>
              <a:t>SAT </a:t>
            </a:r>
            <a:r>
              <a:rPr sz="2000" dirty="0" smtClean="0"/>
              <a:t>solver</a:t>
            </a:r>
            <a:r>
              <a:rPr lang="en-US" sz="2000" dirty="0" smtClean="0"/>
              <a:t>   </a:t>
            </a:r>
            <a:r>
              <a:rPr sz="2000" dirty="0" smtClean="0"/>
              <a:t>CNF </a:t>
            </a:r>
            <a:r>
              <a:rPr sz="2000" dirty="0"/>
              <a:t>clauses</a:t>
            </a:r>
          </a:p>
        </p:txBody>
      </p:sp>
      <p:sp>
        <p:nvSpPr>
          <p:cNvPr id="86" name="Shape 86"/>
          <p:cNvSpPr/>
          <p:nvPr/>
        </p:nvSpPr>
        <p:spPr>
          <a:xfrm>
            <a:off x="3557300" y="4192856"/>
            <a:ext cx="1" cy="452575"/>
          </a:xfrm>
          <a:prstGeom prst="line">
            <a:avLst/>
          </a:prstGeom>
          <a:ln w="6350">
            <a:solidFill>
              <a:srgbClr val="175B73"/>
            </a:solidFill>
            <a:miter/>
          </a:ln>
        </p:spPr>
        <p:txBody>
          <a:bodyPr lIns="32146" rIns="32146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87" name="Shape 87"/>
          <p:cNvSpPr/>
          <p:nvPr/>
        </p:nvSpPr>
        <p:spPr>
          <a:xfrm>
            <a:off x="2972760" y="2777070"/>
            <a:ext cx="135452" cy="287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2146" rIns="32146">
            <a:spAutoFit/>
          </a:bodyPr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rPr sz="1266"/>
              <a:t>x</a:t>
            </a:r>
          </a:p>
        </p:txBody>
      </p:sp>
      <p:sp>
        <p:nvSpPr>
          <p:cNvPr id="88" name="Shape 88"/>
          <p:cNvSpPr/>
          <p:nvPr/>
        </p:nvSpPr>
        <p:spPr>
          <a:xfrm>
            <a:off x="3757111" y="2763355"/>
            <a:ext cx="138658" cy="287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2146" rIns="32146">
            <a:spAutoFit/>
          </a:bodyPr>
          <a:lstStyle>
            <a:lvl1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rPr sz="1266"/>
              <a:t>y</a:t>
            </a:r>
          </a:p>
        </p:txBody>
      </p:sp>
      <p:sp>
        <p:nvSpPr>
          <p:cNvPr id="112" name="Shape 112"/>
          <p:cNvSpPr/>
          <p:nvPr/>
        </p:nvSpPr>
        <p:spPr>
          <a:xfrm>
            <a:off x="3057227" y="3028776"/>
            <a:ext cx="29203" cy="483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6350">
            <a:solidFill>
              <a:srgbClr val="175B73"/>
            </a:solidFill>
            <a:miter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113" name="Shape 113"/>
          <p:cNvSpPr/>
          <p:nvPr/>
        </p:nvSpPr>
        <p:spPr>
          <a:xfrm>
            <a:off x="3086429" y="2952889"/>
            <a:ext cx="670682" cy="559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175B73"/>
            </a:solidFill>
            <a:miter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91" name="Shape 91"/>
          <p:cNvSpPr/>
          <p:nvPr/>
        </p:nvSpPr>
        <p:spPr>
          <a:xfrm>
            <a:off x="3167349" y="3680592"/>
            <a:ext cx="221982" cy="170987"/>
          </a:xfrm>
          <a:prstGeom prst="line">
            <a:avLst/>
          </a:prstGeom>
          <a:ln w="6350">
            <a:solidFill>
              <a:srgbClr val="175B73"/>
            </a:solidFill>
            <a:miter/>
          </a:ln>
        </p:spPr>
        <p:txBody>
          <a:bodyPr lIns="32146" rIns="32146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14" name="Shape 114"/>
          <p:cNvSpPr/>
          <p:nvPr/>
        </p:nvSpPr>
        <p:spPr>
          <a:xfrm>
            <a:off x="3109161" y="3028776"/>
            <a:ext cx="445577" cy="941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6350">
            <a:solidFill>
              <a:srgbClr val="175B73"/>
            </a:solidFill>
            <a:miter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93" name="Shape 93"/>
          <p:cNvSpPr/>
          <p:nvPr/>
        </p:nvSpPr>
        <p:spPr>
          <a:xfrm flipH="1">
            <a:off x="3641910" y="3071594"/>
            <a:ext cx="160110" cy="779318"/>
          </a:xfrm>
          <a:prstGeom prst="line">
            <a:avLst/>
          </a:prstGeom>
          <a:ln w="6350">
            <a:solidFill>
              <a:srgbClr val="175B73"/>
            </a:solidFill>
            <a:miter/>
          </a:ln>
        </p:spPr>
        <p:txBody>
          <a:bodyPr lIns="32146" rIns="32146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94" name="Shape 94"/>
          <p:cNvSpPr/>
          <p:nvPr/>
        </p:nvSpPr>
        <p:spPr>
          <a:xfrm>
            <a:off x="2816673" y="2586662"/>
            <a:ext cx="197265" cy="189960"/>
          </a:xfrm>
          <a:prstGeom prst="rect">
            <a:avLst/>
          </a:prstGeom>
          <a:solidFill>
            <a:srgbClr val="FFFFFF"/>
          </a:solidFill>
          <a:ln w="12700">
            <a:solidFill>
              <a:srgbClr val="114254"/>
            </a:solidFill>
            <a:miter/>
          </a:ln>
        </p:spPr>
        <p:txBody>
          <a:bodyPr lIns="32146" rIns="32146" anchor="ctr"/>
          <a:lstStyle/>
          <a:p>
            <a:pPr defTabSz="642915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66"/>
          </a:p>
        </p:txBody>
      </p:sp>
      <p:sp>
        <p:nvSpPr>
          <p:cNvPr id="95" name="Shape 95"/>
          <p:cNvSpPr/>
          <p:nvPr/>
        </p:nvSpPr>
        <p:spPr>
          <a:xfrm>
            <a:off x="3004195" y="2586662"/>
            <a:ext cx="197265" cy="189960"/>
          </a:xfrm>
          <a:prstGeom prst="rect">
            <a:avLst/>
          </a:prstGeom>
          <a:solidFill>
            <a:srgbClr val="FFFFFF"/>
          </a:solidFill>
          <a:ln w="12700">
            <a:solidFill>
              <a:srgbClr val="114254"/>
            </a:solidFill>
            <a:miter/>
          </a:ln>
        </p:spPr>
        <p:txBody>
          <a:bodyPr lIns="32146" rIns="32146" anchor="ctr"/>
          <a:lstStyle/>
          <a:p>
            <a:pPr defTabSz="642915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66"/>
          </a:p>
        </p:txBody>
      </p:sp>
      <p:sp>
        <p:nvSpPr>
          <p:cNvPr id="96" name="Shape 96"/>
          <p:cNvSpPr/>
          <p:nvPr/>
        </p:nvSpPr>
        <p:spPr>
          <a:xfrm>
            <a:off x="3651802" y="2586662"/>
            <a:ext cx="197265" cy="189960"/>
          </a:xfrm>
          <a:prstGeom prst="rect">
            <a:avLst/>
          </a:prstGeom>
          <a:solidFill>
            <a:srgbClr val="FFFFFF"/>
          </a:solidFill>
          <a:ln w="12700">
            <a:solidFill>
              <a:srgbClr val="114254"/>
            </a:solidFill>
            <a:miter/>
          </a:ln>
        </p:spPr>
        <p:txBody>
          <a:bodyPr lIns="32146" rIns="32146" anchor="ctr"/>
          <a:lstStyle/>
          <a:p>
            <a:pPr defTabSz="642915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66"/>
          </a:p>
        </p:txBody>
      </p:sp>
      <p:sp>
        <p:nvSpPr>
          <p:cNvPr id="97" name="Shape 97"/>
          <p:cNvSpPr/>
          <p:nvPr/>
        </p:nvSpPr>
        <p:spPr>
          <a:xfrm>
            <a:off x="3839324" y="2586662"/>
            <a:ext cx="197265" cy="189960"/>
          </a:xfrm>
          <a:prstGeom prst="rect">
            <a:avLst/>
          </a:prstGeom>
          <a:solidFill>
            <a:srgbClr val="FFFFFF"/>
          </a:solidFill>
          <a:ln w="12700">
            <a:solidFill>
              <a:srgbClr val="114254"/>
            </a:solidFill>
            <a:miter/>
          </a:ln>
        </p:spPr>
        <p:txBody>
          <a:bodyPr lIns="32146" rIns="32146" anchor="ctr"/>
          <a:lstStyle/>
          <a:p>
            <a:pPr defTabSz="642915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66"/>
          </a:p>
        </p:txBody>
      </p:sp>
      <p:grpSp>
        <p:nvGrpSpPr>
          <p:cNvPr id="103" name="Group 103"/>
          <p:cNvGrpSpPr/>
          <p:nvPr/>
        </p:nvGrpSpPr>
        <p:grpSpPr>
          <a:xfrm>
            <a:off x="2661094" y="3642395"/>
            <a:ext cx="1250986" cy="995780"/>
            <a:chOff x="0" y="0"/>
            <a:chExt cx="1779179" cy="1416219"/>
          </a:xfrm>
        </p:grpSpPr>
        <p:sp>
          <p:nvSpPr>
            <p:cNvPr id="98" name="Shape 98"/>
            <p:cNvSpPr/>
            <p:nvPr/>
          </p:nvSpPr>
          <p:spPr>
            <a:xfrm>
              <a:off x="310283" y="0"/>
              <a:ext cx="329432" cy="3693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2146" tIns="32146" rIns="32146" bIns="32146" numCol="1" anchor="t">
              <a:spAutoFit/>
            </a:bodyPr>
            <a:lstStyle/>
            <a:p>
              <a:pPr defTabSz="642915">
                <a:defRPr sz="1800"/>
              </a:pPr>
              <a:r>
                <a:rPr sz="1266">
                  <a:latin typeface="Calibri"/>
                  <a:ea typeface="Calibri"/>
                  <a:cs typeface="Calibri"/>
                  <a:sym typeface="Calibri"/>
                </a:rPr>
                <a:t>o1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1449747" y="727850"/>
              <a:ext cx="329432" cy="3693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2146" tIns="32146" rIns="32146" bIns="32146" numCol="1" anchor="t">
              <a:spAutoFit/>
            </a:bodyPr>
            <a:lstStyle/>
            <a:p>
              <a:pPr defTabSz="642915">
                <a:defRPr sz="1800"/>
              </a:pPr>
              <a:r>
                <a:rPr sz="1266">
                  <a:latin typeface="Calibri"/>
                  <a:ea typeface="Calibri"/>
                  <a:cs typeface="Calibri"/>
                  <a:sym typeface="Calibri"/>
                </a:rPr>
                <a:t>o2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x="965297" y="1146054"/>
              <a:ext cx="280554" cy="27016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114254"/>
              </a:solidFill>
              <a:prstDash val="solid"/>
              <a:miter lim="800000"/>
            </a:ln>
            <a:effectLst/>
          </p:spPr>
          <p:txBody>
            <a:bodyPr wrap="square" lIns="32146" tIns="32146" rIns="32146" bIns="32146" numCol="1" anchor="ctr">
              <a:noAutofit/>
            </a:bodyPr>
            <a:lstStyle/>
            <a:p>
              <a:pPr defTabSz="642915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266"/>
            </a:p>
          </p:txBody>
        </p:sp>
        <p:sp>
          <p:nvSpPr>
            <p:cNvPr id="101" name="Shape 101"/>
            <p:cNvSpPr/>
            <p:nvPr/>
          </p:nvSpPr>
          <p:spPr>
            <a:xfrm>
              <a:off x="1244697" y="1146054"/>
              <a:ext cx="280554" cy="27016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114254"/>
              </a:solidFill>
              <a:prstDash val="solid"/>
              <a:miter lim="800000"/>
            </a:ln>
            <a:effectLst/>
          </p:spPr>
          <p:txBody>
            <a:bodyPr wrap="square" lIns="32146" tIns="32146" rIns="32146" bIns="32146" numCol="1" anchor="ctr">
              <a:noAutofit/>
            </a:bodyPr>
            <a:lstStyle/>
            <a:p>
              <a:pPr defTabSz="642915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266"/>
            </a:p>
          </p:txBody>
        </p:sp>
        <p:sp>
          <p:nvSpPr>
            <p:cNvPr id="102" name="Shape 102"/>
            <p:cNvSpPr/>
            <p:nvPr/>
          </p:nvSpPr>
          <p:spPr>
            <a:xfrm>
              <a:off x="0" y="253026"/>
              <a:ext cx="280554" cy="27016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114254"/>
              </a:solidFill>
              <a:prstDash val="solid"/>
              <a:miter lim="800000"/>
            </a:ln>
            <a:effectLst/>
          </p:spPr>
          <p:txBody>
            <a:bodyPr wrap="square" lIns="32146" tIns="32146" rIns="32146" bIns="32146" numCol="1" anchor="ctr">
              <a:noAutofit/>
            </a:bodyPr>
            <a:lstStyle/>
            <a:p>
              <a:pPr defTabSz="642915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266"/>
            </a:p>
          </p:txBody>
        </p:sp>
      </p:grpSp>
      <p:sp>
        <p:nvSpPr>
          <p:cNvPr id="104" name="Shape 104"/>
          <p:cNvSpPr/>
          <p:nvPr/>
        </p:nvSpPr>
        <p:spPr>
          <a:xfrm>
            <a:off x="3091617" y="2384573"/>
            <a:ext cx="282684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2146" rIns="32146">
            <a:spAutoFit/>
          </a:bodyPr>
          <a:lstStyle>
            <a:lvl1pPr algn="l" defTabSz="914400"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900"/>
              <a:t>lsb</a:t>
            </a:r>
          </a:p>
        </p:txBody>
      </p:sp>
      <p:sp>
        <p:nvSpPr>
          <p:cNvPr id="105" name="Shape 105"/>
          <p:cNvSpPr/>
          <p:nvPr/>
        </p:nvSpPr>
        <p:spPr>
          <a:xfrm>
            <a:off x="2776497" y="2379955"/>
            <a:ext cx="282684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2146" rIns="32146">
            <a:spAutoFit/>
          </a:bodyPr>
          <a:lstStyle>
            <a:lvl1pPr algn="l" defTabSz="914400"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900"/>
              <a:t>msb</a:t>
            </a:r>
          </a:p>
        </p:txBody>
      </p:sp>
      <p:sp>
        <p:nvSpPr>
          <p:cNvPr id="106" name="Shape 106"/>
          <p:cNvSpPr/>
          <p:nvPr/>
        </p:nvSpPr>
        <p:spPr>
          <a:xfrm>
            <a:off x="3219837" y="3864356"/>
            <a:ext cx="648850" cy="304215"/>
          </a:xfrm>
          <a:prstGeom prst="roundRect">
            <a:avLst>
              <a:gd name="adj" fmla="val 23991"/>
            </a:avLst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35719" rIns="35719" bIns="35719" anchor="ctr"/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58" dirty="0" err="1">
                <a:solidFill>
                  <a:schemeClr val="bg1"/>
                </a:solidFill>
              </a:rPr>
              <a:t>ite</a:t>
            </a:r>
            <a:endParaRPr sz="1758" dirty="0">
              <a:solidFill>
                <a:schemeClr val="bg1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931215" y="3349541"/>
            <a:ext cx="375406" cy="304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35719" rIns="35719" bIns="35719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>
                <a:solidFill>
                  <a:schemeClr val="bg1"/>
                </a:solidFill>
              </a:rPr>
              <a:t>&gt;</a:t>
            </a:r>
          </a:p>
        </p:txBody>
      </p:sp>
      <p:grpSp>
        <p:nvGrpSpPr>
          <p:cNvPr id="111" name="Group 111"/>
          <p:cNvGrpSpPr/>
          <p:nvPr/>
        </p:nvGrpSpPr>
        <p:grpSpPr>
          <a:xfrm>
            <a:off x="6817071" y="4085121"/>
            <a:ext cx="3419609" cy="1666024"/>
            <a:chOff x="0" y="0"/>
            <a:chExt cx="3058949" cy="1498600"/>
          </a:xfrm>
        </p:grpSpPr>
        <p:pic>
          <p:nvPicPr>
            <p:cNvPr id="109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68349" y="0"/>
              <a:ext cx="990601" cy="149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0" name="pasted-image.pdf"/>
            <p:cNvPicPr/>
            <p:nvPr/>
          </p:nvPicPr>
          <p:blipFill>
            <a:blip r:embed="rId5">
              <a:extLst/>
            </a:blip>
            <a:srcRect/>
            <a:stretch>
              <a:fillRect/>
            </a:stretch>
          </p:blipFill>
          <p:spPr>
            <a:xfrm>
              <a:off x="0" y="3457"/>
              <a:ext cx="990600" cy="148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78126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Embelishments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an intermediate representation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I</a:t>
            </a:r>
            <a:r>
              <a:rPr lang="en-US" dirty="0" smtClean="0"/>
              <a:t>nverter Graphs (AIG) are a popular IR</a:t>
            </a:r>
          </a:p>
          <a:p>
            <a:pPr lvl="2"/>
            <a:r>
              <a:rPr lang="en-US" dirty="0" smtClean="0"/>
              <a:t>Allow additional algebraic simplification/structural hashing</a:t>
            </a:r>
          </a:p>
          <a:p>
            <a:pPr lvl="2"/>
            <a:r>
              <a:rPr lang="en-US" dirty="0" smtClean="0"/>
              <a:t>Bit-blasting is not confined to individual operator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Embelishments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Go through an intermediate representation</a:t>
                </a:r>
              </a:p>
              <a:p>
                <a:pPr lvl="1"/>
                <a:r>
                  <a:rPr lang="en-US" dirty="0" smtClean="0"/>
                  <a:t>And </a:t>
                </a:r>
                <a:r>
                  <a:rPr lang="en-US" dirty="0"/>
                  <a:t>I</a:t>
                </a:r>
                <a:r>
                  <a:rPr lang="en-US" dirty="0" smtClean="0"/>
                  <a:t>nverter Graphs (AIG) are a popular IR</a:t>
                </a:r>
              </a:p>
              <a:p>
                <a:pPr lvl="2"/>
                <a:r>
                  <a:rPr lang="en-US" dirty="0" smtClean="0"/>
                  <a:t>Allow additional algebraic simplification/structural hashing</a:t>
                </a:r>
              </a:p>
              <a:p>
                <a:pPr lvl="2"/>
                <a:r>
                  <a:rPr lang="en-US" dirty="0" smtClean="0"/>
                  <a:t>Bit-blasting is not confined to individual operator boundaries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Bit-blast lazily</a:t>
                </a:r>
              </a:p>
              <a:p>
                <a:pPr lvl="1"/>
                <a:r>
                  <a:rPr lang="en-US" dirty="0" smtClean="0"/>
                  <a:t>Start with an predicate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idea is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to be simpler, make it easy to find a solution.</a:t>
                </a:r>
              </a:p>
              <a:p>
                <a:pPr lvl="2"/>
                <a:r>
                  <a:rPr lang="en-US" dirty="0" smtClean="0"/>
                  <a:t>Examples include reduced bit-width</a:t>
                </a:r>
              </a:p>
              <a:p>
                <a:pPr lvl="1"/>
                <a:r>
                  <a:rPr lang="en-US" dirty="0" smtClean="0"/>
                  <a:t>Can also use an </a:t>
                </a:r>
                <a:r>
                  <a:rPr lang="en-US" dirty="0" err="1" smtClean="0"/>
                  <a:t>underapproximation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to whelp with the</a:t>
                </a:r>
                <a:br>
                  <a:rPr lang="en-US" dirty="0" smtClean="0"/>
                </a:br>
                <a:r>
                  <a:rPr lang="en-US" dirty="0" err="1" smtClean="0"/>
                  <a:t>unsat</a:t>
                </a:r>
                <a:r>
                  <a:rPr lang="en-US" dirty="0" smtClean="0"/>
                  <a:t> case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2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43172</TotalTime>
  <Words>1299</Words>
  <Application>Microsoft Office PowerPoint</Application>
  <PresentationFormat>Widescreen</PresentationFormat>
  <Paragraphs>449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Berlin Sans FB</vt:lpstr>
      <vt:lpstr>Calibri</vt:lpstr>
      <vt:lpstr>Cambria Math</vt:lpstr>
      <vt:lpstr>Helvetica</vt:lpstr>
      <vt:lpstr>office theme</vt:lpstr>
      <vt:lpstr>Lecture 9 Solving Constraints</vt:lpstr>
      <vt:lpstr>Constraints to SAT</vt:lpstr>
      <vt:lpstr>Constraints to SAT</vt:lpstr>
      <vt:lpstr>Constraints to SAT</vt:lpstr>
      <vt:lpstr>Constraints to SAT</vt:lpstr>
      <vt:lpstr>What about integers</vt:lpstr>
      <vt:lpstr>Eager bit-blasting to CNF</vt:lpstr>
      <vt:lpstr>Embelishments</vt:lpstr>
      <vt:lpstr>Embelishments</vt:lpstr>
      <vt:lpstr>One Hot encoding</vt:lpstr>
      <vt:lpstr>One Hot encoding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Key questions</vt:lpstr>
      <vt:lpstr>Two-literal watching</vt:lpstr>
      <vt:lpstr>VSIDS</vt:lpstr>
      <vt:lpstr>What about Arithmetic?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701</cp:revision>
  <cp:lastPrinted>2014-10-05T11:58:39Z</cp:lastPrinted>
  <dcterms:created xsi:type="dcterms:W3CDTF">2014-09-23T19:26:18Z</dcterms:created>
  <dcterms:modified xsi:type="dcterms:W3CDTF">2018-09-07T15:15:01Z</dcterms:modified>
</cp:coreProperties>
</file>