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477" r:id="rId2"/>
    <p:sldId id="478" r:id="rId3"/>
    <p:sldId id="479" r:id="rId4"/>
    <p:sldId id="480" r:id="rId5"/>
    <p:sldId id="481" r:id="rId6"/>
    <p:sldId id="482" r:id="rId7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F0B"/>
    <a:srgbClr val="CA703B"/>
    <a:srgbClr val="CFE5C9"/>
    <a:srgbClr val="9AC890"/>
    <a:srgbClr val="C7CEFF"/>
    <a:srgbClr val="7F8AFF"/>
    <a:srgbClr val="FFFFFF"/>
    <a:srgbClr val="000000"/>
    <a:srgbClr val="FF77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25" autoAdjust="0"/>
    <p:restoredTop sz="78712" autoAdjust="0"/>
  </p:normalViewPr>
  <p:slideViewPr>
    <p:cSldViewPr snapToGrid="0">
      <p:cViewPr varScale="1">
        <p:scale>
          <a:sx n="80" d="100"/>
          <a:sy n="80" d="100"/>
        </p:scale>
        <p:origin x="633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B0CA21C-B112-4BD8-B9E9-462888A52112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80BC8A-3D2D-4399-A152-F8F7638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16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80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728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7338"/>
            <a:ext cx="9144000" cy="8604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29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0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4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6869903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4351338"/>
          </a:xfrm>
        </p:spPr>
        <p:txBody>
          <a:bodyPr/>
          <a:lstStyle>
            <a:lvl1pPr>
              <a:buClr>
                <a:schemeClr val="bg1"/>
              </a:buClr>
              <a:buSzPct val="25000"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871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1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0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0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25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3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B1FC-33B3-4A41-B046-2D6AAAB3391B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5" r:id="rId4"/>
    <p:sldLayoutId id="2147483676" r:id="rId5"/>
    <p:sldLayoutId id="2147483677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Picture 1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974" y="1186087"/>
            <a:ext cx="4873483" cy="11082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836312" y="4473046"/>
                <a:ext cx="2151743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i="1"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en-US" sz="6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6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</m:oMath>
                  </m:oMathPara>
                </a14:m>
                <a:endParaRPr lang="en-US" sz="6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6312" y="4473046"/>
                <a:ext cx="2151743" cy="110799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77613" y="366443"/>
                <a:ext cx="344991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613" y="366443"/>
                <a:ext cx="3449919" cy="70788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4" name="Picture 10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38008" y="238984"/>
            <a:ext cx="4824434" cy="1447173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1336" y="4606275"/>
            <a:ext cx="2894591" cy="2054743"/>
          </a:xfrm>
          <a:prstGeom prst="rect">
            <a:avLst/>
          </a:prstGeom>
        </p:spPr>
      </p:pic>
      <p:pic>
        <p:nvPicPr>
          <p:cNvPr id="128" name="Picture 1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15061" y="132532"/>
            <a:ext cx="1650374" cy="2207231"/>
          </a:xfrm>
          <a:prstGeom prst="rect">
            <a:avLst/>
          </a:prstGeom>
        </p:spPr>
      </p:pic>
      <p:pic>
        <p:nvPicPr>
          <p:cNvPr id="129" name="Picture 12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14959" y="4359474"/>
            <a:ext cx="3848115" cy="238079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8250110" y="5784522"/>
                <a:ext cx="215398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𝑆𝑘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](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0110" y="5784522"/>
                <a:ext cx="2153987" cy="64633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1" name="Rectangle 130"/>
          <p:cNvSpPr/>
          <p:nvPr/>
        </p:nvSpPr>
        <p:spPr>
          <a:xfrm>
            <a:off x="41564" y="52099"/>
            <a:ext cx="12115800" cy="6740121"/>
          </a:xfrm>
          <a:prstGeom prst="rect">
            <a:avLst/>
          </a:prstGeom>
          <a:solidFill>
            <a:srgbClr val="FFFFFF">
              <a:alpha val="65098"/>
            </a:srgb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426949" y="2177305"/>
            <a:ext cx="11561106" cy="2126636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0" y="1860115"/>
            <a:ext cx="12111780" cy="3195631"/>
          </a:xfrm>
        </p:spPr>
        <p:txBody>
          <a:bodyPr>
            <a:noAutofit/>
          </a:bodyPr>
          <a:lstStyle/>
          <a:p>
            <a:r>
              <a:rPr lang="en-US" sz="7200" dirty="0">
                <a:latin typeface="Berlin Sans FB" panose="020E0602020502020306" pitchFamily="34" charset="0"/>
              </a:rPr>
              <a:t>Introduction to </a:t>
            </a:r>
            <a:br>
              <a:rPr lang="en-US" sz="7200" dirty="0">
                <a:latin typeface="Berlin Sans FB" panose="020E0602020502020306" pitchFamily="34" charset="0"/>
              </a:rPr>
            </a:br>
            <a:r>
              <a:rPr lang="en-US" sz="7200" dirty="0">
                <a:latin typeface="Berlin Sans FB" panose="020E0602020502020306" pitchFamily="34" charset="0"/>
              </a:rPr>
              <a:t>Program Synthesis</a:t>
            </a:r>
            <a:br>
              <a:rPr lang="en-US" sz="7200" dirty="0">
                <a:latin typeface="Berlin Sans FB" panose="020E0602020502020306" pitchFamily="34" charset="0"/>
              </a:rPr>
            </a:br>
            <a:r>
              <a:rPr lang="en-US" sz="7200" dirty="0">
                <a:latin typeface="Berlin Sans FB" panose="020E0602020502020306" pitchFamily="34" charset="0"/>
              </a:rPr>
              <a:t>6.S981 Fall 2023</a:t>
            </a:r>
          </a:p>
        </p:txBody>
      </p:sp>
    </p:spTree>
    <p:extLst>
      <p:ext uri="{BB962C8B-B14F-4D97-AF65-F5344CB8AC3E}">
        <p14:creationId xmlns:p14="http://schemas.microsoft.com/office/powerpoint/2010/main" val="421771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Logistics: Who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155388" y="1681163"/>
            <a:ext cx="5600050" cy="823912"/>
          </a:xfrm>
        </p:spPr>
        <p:txBody>
          <a:bodyPr>
            <a:normAutofit/>
          </a:bodyPr>
          <a:lstStyle/>
          <a:p>
            <a:r>
              <a:rPr lang="en-US" dirty="0"/>
              <a:t>Instructor: Armando Solar-Lezama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863" y="2330411"/>
            <a:ext cx="2511350" cy="2669292"/>
          </a:xfrm>
          <a:prstGeom prst="rect">
            <a:avLst/>
          </a:prstGeom>
        </p:spPr>
      </p:pic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89DF0ABF-DD80-3340-AF19-5C61BDEE1795}"/>
              </a:ext>
            </a:extLst>
          </p:cNvPr>
          <p:cNvSpPr txBox="1">
            <a:spLocks/>
          </p:cNvSpPr>
          <p:nvPr/>
        </p:nvSpPr>
        <p:spPr>
          <a:xfrm>
            <a:off x="6436562" y="1681163"/>
            <a:ext cx="5157788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TA: Kavi Gupta</a:t>
            </a:r>
          </a:p>
        </p:txBody>
      </p:sp>
    </p:spTree>
    <p:extLst>
      <p:ext uri="{BB962C8B-B14F-4D97-AF65-F5344CB8AC3E}">
        <p14:creationId xmlns:p14="http://schemas.microsoft.com/office/powerpoint/2010/main" val="297335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Logistics: When &amp; Where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592494" y="1825624"/>
            <a:ext cx="9761306" cy="46591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Lecture: Tuesday and Thursday 1-2:30 room 26-328</a:t>
            </a:r>
          </a:p>
          <a:p>
            <a:pPr lvl="1"/>
            <a:r>
              <a:rPr lang="en-US" dirty="0"/>
              <a:t>But you already knew that </a:t>
            </a:r>
            <a:r>
              <a:rPr lang="en-US" dirty="0">
                <a:sym typeface="Wingdings" panose="05000000000000000000" pitchFamily="2" charset="2"/>
              </a:rPr>
              <a:t>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/>
              <a:t>Office Hours/Optional Recitation</a:t>
            </a:r>
          </a:p>
          <a:p>
            <a:pPr lvl="1"/>
            <a:r>
              <a:rPr lang="en-US" dirty="0"/>
              <a:t>Answer questions, talk about tools relevant to the </a:t>
            </a:r>
            <a:r>
              <a:rPr lang="en-US" dirty="0" err="1"/>
              <a:t>pset</a:t>
            </a:r>
            <a:r>
              <a:rPr lang="en-US" dirty="0"/>
              <a:t>, review lecture material</a:t>
            </a:r>
          </a:p>
          <a:p>
            <a:pPr lvl="1"/>
            <a:r>
              <a:rPr lang="en-US" dirty="0"/>
              <a:t>Optional but useful</a:t>
            </a:r>
          </a:p>
          <a:p>
            <a:pPr lvl="2"/>
            <a:r>
              <a:rPr lang="en-US" dirty="0"/>
              <a:t>Has worked well in the past</a:t>
            </a:r>
          </a:p>
          <a:p>
            <a:pPr lvl="1"/>
            <a:r>
              <a:rPr lang="en-US" dirty="0"/>
              <a:t>TBA</a:t>
            </a:r>
          </a:p>
          <a:p>
            <a:endParaRPr lang="en-US" dirty="0"/>
          </a:p>
          <a:p>
            <a:r>
              <a:rPr lang="en-US" dirty="0"/>
              <a:t>Course Website</a:t>
            </a:r>
          </a:p>
          <a:p>
            <a:pPr lvl="1"/>
            <a:r>
              <a:rPr lang="en-US" dirty="0"/>
              <a:t>http://people.csail.mit.edu/asolar/SynthesisCourse/</a:t>
            </a:r>
          </a:p>
        </p:txBody>
      </p:sp>
    </p:spTree>
    <p:extLst>
      <p:ext uri="{BB962C8B-B14F-4D97-AF65-F5344CB8AC3E}">
        <p14:creationId xmlns:p14="http://schemas.microsoft.com/office/powerpoint/2010/main" val="19728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Assignment 1: 20%</a:t>
            </a:r>
          </a:p>
          <a:p>
            <a:r>
              <a:rPr lang="en-US" dirty="0"/>
              <a:t>Assignment 2: 20%</a:t>
            </a:r>
          </a:p>
          <a:p>
            <a:r>
              <a:rPr lang="en-US" dirty="0"/>
              <a:t>Assignment 3: 20%</a:t>
            </a:r>
          </a:p>
          <a:p>
            <a:r>
              <a:rPr lang="en-US" dirty="0"/>
              <a:t>Final Project: 40%</a:t>
            </a:r>
          </a:p>
        </p:txBody>
      </p:sp>
    </p:spTree>
    <p:extLst>
      <p:ext uri="{BB962C8B-B14F-4D97-AF65-F5344CB8AC3E}">
        <p14:creationId xmlns:p14="http://schemas.microsoft.com/office/powerpoint/2010/main" val="644209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 </a:t>
            </a:r>
            <a:r>
              <a:rPr lang="en-US" dirty="0" err="1"/>
              <a:t>PSets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programming will be in Julia and Sketch</a:t>
            </a:r>
          </a:p>
          <a:p>
            <a:r>
              <a:rPr lang="en-US" dirty="0"/>
              <a:t>First one will be posted next week</a:t>
            </a:r>
          </a:p>
          <a:p>
            <a:endParaRPr lang="en-US" dirty="0"/>
          </a:p>
          <a:p>
            <a:r>
              <a:rPr lang="en-US" dirty="0"/>
              <a:t>Submission details</a:t>
            </a:r>
          </a:p>
          <a:p>
            <a:pPr lvl="1"/>
            <a:endParaRPr lang="en-US" dirty="0"/>
          </a:p>
          <a:p>
            <a:pPr lvl="1"/>
            <a:r>
              <a:rPr lang="en-US" altLang="zh-CN" dirty="0"/>
              <a:t>D</a:t>
            </a:r>
            <a:r>
              <a:rPr lang="en-US" dirty="0"/>
              <a:t>ue at 5pm on the posted due date </a:t>
            </a:r>
          </a:p>
          <a:p>
            <a:pPr lvl="1"/>
            <a:r>
              <a:rPr lang="en-US" dirty="0"/>
              <a:t>Late penalty will be 10 points per day up to a maximum of 4 days </a:t>
            </a:r>
          </a:p>
        </p:txBody>
      </p:sp>
    </p:spTree>
    <p:extLst>
      <p:ext uri="{BB962C8B-B14F-4D97-AF65-F5344CB8AC3E}">
        <p14:creationId xmlns:p14="http://schemas.microsoft.com/office/powerpoint/2010/main" val="3040124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Logistics: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Teams of 1 or 2 people (2.5%)</a:t>
            </a:r>
          </a:p>
          <a:p>
            <a:pPr lvl="1"/>
            <a:r>
              <a:rPr lang="en-US" dirty="0"/>
              <a:t>Expectations commensurate with size of team</a:t>
            </a:r>
          </a:p>
          <a:p>
            <a:pPr lvl="1"/>
            <a:endParaRPr lang="en-US" dirty="0"/>
          </a:p>
          <a:p>
            <a:r>
              <a:rPr lang="en-US" dirty="0"/>
              <a:t>One-page project proposal (12.5%)</a:t>
            </a:r>
          </a:p>
          <a:p>
            <a:pPr lvl="1"/>
            <a:r>
              <a:rPr lang="en-US" dirty="0"/>
              <a:t>Tell us what you plan to do and give some evidence that you’ve started to work on it.</a:t>
            </a:r>
          </a:p>
          <a:p>
            <a:pPr lvl="1"/>
            <a:r>
              <a:rPr lang="en-US" dirty="0"/>
              <a:t>For team projects, each team member should submit their own proposal describing their individual understanding of the project and their expected contribution.</a:t>
            </a:r>
          </a:p>
          <a:p>
            <a:r>
              <a:rPr lang="en-US" dirty="0"/>
              <a:t>Project presentation (10%)</a:t>
            </a:r>
          </a:p>
          <a:p>
            <a:r>
              <a:rPr lang="en-US" dirty="0"/>
              <a:t>Project report (15%)</a:t>
            </a:r>
          </a:p>
          <a:p>
            <a:r>
              <a:rPr lang="en-US" dirty="0"/>
              <a:t>Projects will be judged in terms of </a:t>
            </a:r>
          </a:p>
          <a:p>
            <a:pPr lvl="1"/>
            <a:r>
              <a:rPr lang="en-US" dirty="0"/>
              <a:t>quality of execution</a:t>
            </a:r>
          </a:p>
          <a:p>
            <a:pPr lvl="1"/>
            <a:r>
              <a:rPr lang="en-US" dirty="0"/>
              <a:t>originality </a:t>
            </a:r>
          </a:p>
          <a:p>
            <a:pPr lvl="1"/>
            <a:r>
              <a:rPr lang="en-US" dirty="0"/>
              <a:t>scope</a:t>
            </a:r>
          </a:p>
        </p:txBody>
      </p:sp>
    </p:spTree>
    <p:extLst>
      <p:ext uri="{BB962C8B-B14F-4D97-AF65-F5344CB8AC3E}">
        <p14:creationId xmlns:p14="http://schemas.microsoft.com/office/powerpoint/2010/main" val="2359502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xperimental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5B73"/>
      </a:accent1>
      <a:accent2>
        <a:srgbClr val="CD0909"/>
      </a:accent2>
      <a:accent3>
        <a:srgbClr val="3F7830"/>
      </a:accent3>
      <a:accent4>
        <a:srgbClr val="08110B"/>
      </a:accent4>
      <a:accent5>
        <a:srgbClr val="DC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Berlin Sans FB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36122</TotalTime>
  <Words>258</Words>
  <Application>Microsoft Office PowerPoint</Application>
  <PresentationFormat>Widescreen</PresentationFormat>
  <Paragraphs>48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Berlin Sans FB</vt:lpstr>
      <vt:lpstr>Calibri</vt:lpstr>
      <vt:lpstr>Cambria Math</vt:lpstr>
      <vt:lpstr>office theme</vt:lpstr>
      <vt:lpstr>Introduction to  Program Synthesis 6.S981 Fall 2023</vt:lpstr>
      <vt:lpstr>Logistics: Who</vt:lpstr>
      <vt:lpstr>Logistics: When &amp; Where</vt:lpstr>
      <vt:lpstr>Grading</vt:lpstr>
      <vt:lpstr>Logistics PSets</vt:lpstr>
      <vt:lpstr>Logistics: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Armando Solar-Lezama</dc:creator>
  <cp:lastModifiedBy>Armando Solar-Lezama</cp:lastModifiedBy>
  <cp:revision>670</cp:revision>
  <cp:lastPrinted>2014-10-05T11:58:39Z</cp:lastPrinted>
  <dcterms:created xsi:type="dcterms:W3CDTF">2014-09-23T19:26:18Z</dcterms:created>
  <dcterms:modified xsi:type="dcterms:W3CDTF">2023-09-07T13:57:34Z</dcterms:modified>
</cp:coreProperties>
</file>