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336" r:id="rId2"/>
    <p:sldId id="353" r:id="rId3"/>
    <p:sldId id="354" r:id="rId4"/>
    <p:sldId id="337" r:id="rId5"/>
    <p:sldId id="339" r:id="rId6"/>
    <p:sldId id="341" r:id="rId7"/>
    <p:sldId id="342" r:id="rId8"/>
    <p:sldId id="345" r:id="rId9"/>
    <p:sldId id="347" r:id="rId10"/>
    <p:sldId id="370" r:id="rId11"/>
    <p:sldId id="369" r:id="rId12"/>
    <p:sldId id="371" r:id="rId13"/>
    <p:sldId id="372" r:id="rId14"/>
    <p:sldId id="352" r:id="rId15"/>
    <p:sldId id="355" r:id="rId16"/>
    <p:sldId id="357" r:id="rId17"/>
    <p:sldId id="356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8" r:id="rId26"/>
    <p:sldId id="348" r:id="rId27"/>
    <p:sldId id="365" r:id="rId28"/>
    <p:sldId id="366" r:id="rId29"/>
    <p:sldId id="367" r:id="rId30"/>
    <p:sldId id="375" r:id="rId31"/>
    <p:sldId id="374" r:id="rId32"/>
    <p:sldId id="376" r:id="rId33"/>
    <p:sldId id="349" r:id="rId34"/>
    <p:sldId id="350" r:id="rId35"/>
    <p:sldId id="351" r:id="rId36"/>
  </p:sldIdLst>
  <p:sldSz cx="12192000" cy="6858000"/>
  <p:notesSz cx="6400800" cy="11728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080F0B"/>
    <a:srgbClr val="CA703B"/>
    <a:srgbClr val="CFE5C9"/>
    <a:srgbClr val="9AC890"/>
    <a:srgbClr val="C7CEFF"/>
    <a:srgbClr val="7F8A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3" autoAdjust="0"/>
    <p:restoredTop sz="80987" autoAdjust="0"/>
  </p:normalViewPr>
  <p:slideViewPr>
    <p:cSldViewPr snapToGrid="0">
      <p:cViewPr>
        <p:scale>
          <a:sx n="83" d="100"/>
          <a:sy n="83" d="100"/>
        </p:scale>
        <p:origin x="52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B122B9-8FE2-421C-8E11-DD336A60CDE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FD60EDBD-1248-47F2-8BAF-FE56DD6E0922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06E3CAD-19AA-4F47-B3DC-1DA6DCFAF679}" type="parTrans" cxnId="{97C806F4-BCC3-438A-AE63-6167F65C26E3}">
      <dgm:prSet/>
      <dgm:spPr/>
      <dgm:t>
        <a:bodyPr/>
        <a:lstStyle/>
        <a:p>
          <a:endParaRPr lang="en-US"/>
        </a:p>
      </dgm:t>
    </dgm:pt>
    <dgm:pt modelId="{A1A56B56-B0B5-455F-8BC0-BB708401BD28}" type="sibTrans" cxnId="{97C806F4-BCC3-438A-AE63-6167F65C26E3}">
      <dgm:prSet/>
      <dgm:spPr>
        <a:noFill/>
      </dgm:spPr>
      <dgm:t>
        <a:bodyPr/>
        <a:lstStyle/>
        <a:p>
          <a:endParaRPr lang="en-US"/>
        </a:p>
      </dgm:t>
    </dgm:pt>
    <dgm:pt modelId="{0E1C90BA-D4C6-4032-B43C-8BEE9E41273A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8C1D0F9-B1F4-4458-B139-AFB1BD7F27FE}" type="parTrans" cxnId="{8D30399B-F44F-4A1E-A926-DEC9E522EFCC}">
      <dgm:prSet/>
      <dgm:spPr/>
      <dgm:t>
        <a:bodyPr/>
        <a:lstStyle/>
        <a:p>
          <a:endParaRPr lang="en-US"/>
        </a:p>
      </dgm:t>
    </dgm:pt>
    <dgm:pt modelId="{145A1FA4-D88A-4283-8BF0-8CBED2723E90}" type="sibTrans" cxnId="{8D30399B-F44F-4A1E-A926-DEC9E522EFCC}">
      <dgm:prSet/>
      <dgm:spPr>
        <a:noFill/>
      </dgm:spPr>
      <dgm:t>
        <a:bodyPr/>
        <a:lstStyle/>
        <a:p>
          <a:endParaRPr lang="en-US"/>
        </a:p>
      </dgm:t>
    </dgm:pt>
    <dgm:pt modelId="{B8608810-B519-441A-B4E5-CD45439D4EAD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C6C6176-1AF2-43C8-AEF3-E629708471BA}" type="parTrans" cxnId="{26045C7D-EBBD-4412-A2E8-7097AEAE0D72}">
      <dgm:prSet/>
      <dgm:spPr/>
      <dgm:t>
        <a:bodyPr/>
        <a:lstStyle/>
        <a:p>
          <a:endParaRPr lang="en-US"/>
        </a:p>
      </dgm:t>
    </dgm:pt>
    <dgm:pt modelId="{A4186169-8298-4A60-965C-18C9DE573D9A}" type="sibTrans" cxnId="{26045C7D-EBBD-4412-A2E8-7097AEAE0D72}">
      <dgm:prSet/>
      <dgm:spPr>
        <a:noFill/>
      </dgm:spPr>
      <dgm:t>
        <a:bodyPr/>
        <a:lstStyle/>
        <a:p>
          <a:endParaRPr lang="en-US"/>
        </a:p>
      </dgm:t>
    </dgm:pt>
    <dgm:pt modelId="{D7C7DBC4-F85E-4F9B-B19B-8F20B5561EDA}" type="pres">
      <dgm:prSet presAssocID="{E3B122B9-8FE2-421C-8E11-DD336A60CDE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D774C59-F796-4851-BB46-9DE87B13613D}" type="pres">
      <dgm:prSet presAssocID="{FD60EDBD-1248-47F2-8BAF-FE56DD6E092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EACE9-B222-4FE1-BE0B-2A6CCB628628}" type="pres">
      <dgm:prSet presAssocID="{FD60EDBD-1248-47F2-8BAF-FE56DD6E0922}" presName="gear1srcNode" presStyleLbl="node1" presStyleIdx="0" presStyleCnt="3"/>
      <dgm:spPr/>
      <dgm:t>
        <a:bodyPr/>
        <a:lstStyle/>
        <a:p>
          <a:endParaRPr lang="en-US"/>
        </a:p>
      </dgm:t>
    </dgm:pt>
    <dgm:pt modelId="{846C3AD3-A250-45CD-9022-E3573C876FC0}" type="pres">
      <dgm:prSet presAssocID="{FD60EDBD-1248-47F2-8BAF-FE56DD6E0922}" presName="gear1dstNode" presStyleLbl="node1" presStyleIdx="0" presStyleCnt="3"/>
      <dgm:spPr/>
      <dgm:t>
        <a:bodyPr/>
        <a:lstStyle/>
        <a:p>
          <a:endParaRPr lang="en-US"/>
        </a:p>
      </dgm:t>
    </dgm:pt>
    <dgm:pt modelId="{6EABDDB6-59F1-471D-9402-11A53FE79BFA}" type="pres">
      <dgm:prSet presAssocID="{0E1C90BA-D4C6-4032-B43C-8BEE9E41273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B042FB-FEF6-4743-B478-D642AFB75E14}" type="pres">
      <dgm:prSet presAssocID="{0E1C90BA-D4C6-4032-B43C-8BEE9E41273A}" presName="gear2srcNode" presStyleLbl="node1" presStyleIdx="1" presStyleCnt="3"/>
      <dgm:spPr/>
      <dgm:t>
        <a:bodyPr/>
        <a:lstStyle/>
        <a:p>
          <a:endParaRPr lang="en-US"/>
        </a:p>
      </dgm:t>
    </dgm:pt>
    <dgm:pt modelId="{084EFB29-9394-4949-8A7C-50CCEE18A957}" type="pres">
      <dgm:prSet presAssocID="{0E1C90BA-D4C6-4032-B43C-8BEE9E41273A}" presName="gear2dstNode" presStyleLbl="node1" presStyleIdx="1" presStyleCnt="3"/>
      <dgm:spPr/>
      <dgm:t>
        <a:bodyPr/>
        <a:lstStyle/>
        <a:p>
          <a:endParaRPr lang="en-US"/>
        </a:p>
      </dgm:t>
    </dgm:pt>
    <dgm:pt modelId="{CCF32827-5F35-4659-8493-FDBB03FE196C}" type="pres">
      <dgm:prSet presAssocID="{B8608810-B519-441A-B4E5-CD45439D4EAD}" presName="gear3" presStyleLbl="node1" presStyleIdx="2" presStyleCnt="3"/>
      <dgm:spPr/>
      <dgm:t>
        <a:bodyPr/>
        <a:lstStyle/>
        <a:p>
          <a:endParaRPr lang="en-US"/>
        </a:p>
      </dgm:t>
    </dgm:pt>
    <dgm:pt modelId="{FD1D1202-BD36-48C8-86E3-9B208C97CC81}" type="pres">
      <dgm:prSet presAssocID="{B8608810-B519-441A-B4E5-CD45439D4EA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8DD4E-EE3E-4AC0-9700-6F8867D62DFC}" type="pres">
      <dgm:prSet presAssocID="{B8608810-B519-441A-B4E5-CD45439D4EAD}" presName="gear3srcNode" presStyleLbl="node1" presStyleIdx="2" presStyleCnt="3"/>
      <dgm:spPr/>
      <dgm:t>
        <a:bodyPr/>
        <a:lstStyle/>
        <a:p>
          <a:endParaRPr lang="en-US"/>
        </a:p>
      </dgm:t>
    </dgm:pt>
    <dgm:pt modelId="{B9FB62B3-9641-4D7D-93B4-0390992D9C95}" type="pres">
      <dgm:prSet presAssocID="{B8608810-B519-441A-B4E5-CD45439D4EAD}" presName="gear3dstNode" presStyleLbl="node1" presStyleIdx="2" presStyleCnt="3"/>
      <dgm:spPr/>
      <dgm:t>
        <a:bodyPr/>
        <a:lstStyle/>
        <a:p>
          <a:endParaRPr lang="en-US"/>
        </a:p>
      </dgm:t>
    </dgm:pt>
    <dgm:pt modelId="{02BADC76-7BE5-45AB-8974-EA14C9D02E1D}" type="pres">
      <dgm:prSet presAssocID="{A1A56B56-B0B5-455F-8BC0-BB708401BD2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7BE7C3B-69F5-4AA2-BD04-A8495E9DA664}" type="pres">
      <dgm:prSet presAssocID="{145A1FA4-D88A-4283-8BF0-8CBED2723E90}" presName="connector2" presStyleLbl="sibTrans2D1" presStyleIdx="1" presStyleCnt="3" custLinFactNeighborX="-8202" custLinFactNeighborY="2723"/>
      <dgm:spPr/>
      <dgm:t>
        <a:bodyPr/>
        <a:lstStyle/>
        <a:p>
          <a:endParaRPr lang="en-US"/>
        </a:p>
      </dgm:t>
    </dgm:pt>
    <dgm:pt modelId="{B3000EFB-AC8A-42B8-952C-311B2F7ED3CA}" type="pres">
      <dgm:prSet presAssocID="{A4186169-8298-4A60-965C-18C9DE573D9A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9C04D59-166F-4975-8689-31D6073F30B7}" type="presOf" srcId="{FD60EDBD-1248-47F2-8BAF-FE56DD6E0922}" destId="{C28EACE9-B222-4FE1-BE0B-2A6CCB628628}" srcOrd="1" destOrd="0" presId="urn:microsoft.com/office/officeart/2005/8/layout/gear1"/>
    <dgm:cxn modelId="{0592EA35-D6B2-4FE5-BBDE-49F8A50FA3E6}" type="presOf" srcId="{0E1C90BA-D4C6-4032-B43C-8BEE9E41273A}" destId="{6EABDDB6-59F1-471D-9402-11A53FE79BFA}" srcOrd="0" destOrd="0" presId="urn:microsoft.com/office/officeart/2005/8/layout/gear1"/>
    <dgm:cxn modelId="{B6044A57-05EE-4058-AF47-280A3A7B774C}" type="presOf" srcId="{FD60EDBD-1248-47F2-8BAF-FE56DD6E0922}" destId="{846C3AD3-A250-45CD-9022-E3573C876FC0}" srcOrd="2" destOrd="0" presId="urn:microsoft.com/office/officeart/2005/8/layout/gear1"/>
    <dgm:cxn modelId="{D3FA588A-C2D0-4E94-95FE-3D26C12FCB2C}" type="presOf" srcId="{FD60EDBD-1248-47F2-8BAF-FE56DD6E0922}" destId="{0D774C59-F796-4851-BB46-9DE87B13613D}" srcOrd="0" destOrd="0" presId="urn:microsoft.com/office/officeart/2005/8/layout/gear1"/>
    <dgm:cxn modelId="{8D30399B-F44F-4A1E-A926-DEC9E522EFCC}" srcId="{E3B122B9-8FE2-421C-8E11-DD336A60CDE5}" destId="{0E1C90BA-D4C6-4032-B43C-8BEE9E41273A}" srcOrd="1" destOrd="0" parTransId="{68C1D0F9-B1F4-4458-B139-AFB1BD7F27FE}" sibTransId="{145A1FA4-D88A-4283-8BF0-8CBED2723E90}"/>
    <dgm:cxn modelId="{9651599F-7E6C-4113-952E-993E9D824796}" type="presOf" srcId="{145A1FA4-D88A-4283-8BF0-8CBED2723E90}" destId="{87BE7C3B-69F5-4AA2-BD04-A8495E9DA664}" srcOrd="0" destOrd="0" presId="urn:microsoft.com/office/officeart/2005/8/layout/gear1"/>
    <dgm:cxn modelId="{8684DA5A-BDED-483A-9207-E8BD2C9DEAC2}" type="presOf" srcId="{0E1C90BA-D4C6-4032-B43C-8BEE9E41273A}" destId="{6EB042FB-FEF6-4743-B478-D642AFB75E14}" srcOrd="1" destOrd="0" presId="urn:microsoft.com/office/officeart/2005/8/layout/gear1"/>
    <dgm:cxn modelId="{89919AEF-55BC-4A0A-82B9-33AD81C78FAB}" type="presOf" srcId="{E3B122B9-8FE2-421C-8E11-DD336A60CDE5}" destId="{D7C7DBC4-F85E-4F9B-B19B-8F20B5561EDA}" srcOrd="0" destOrd="0" presId="urn:microsoft.com/office/officeart/2005/8/layout/gear1"/>
    <dgm:cxn modelId="{2A6452A3-320B-4EFD-90A6-548E2CC34FC2}" type="presOf" srcId="{B8608810-B519-441A-B4E5-CD45439D4EAD}" destId="{CCF32827-5F35-4659-8493-FDBB03FE196C}" srcOrd="0" destOrd="0" presId="urn:microsoft.com/office/officeart/2005/8/layout/gear1"/>
    <dgm:cxn modelId="{326B1FB7-4892-4864-9C45-69AEBEC8FD1B}" type="presOf" srcId="{B8608810-B519-441A-B4E5-CD45439D4EAD}" destId="{61D8DD4E-EE3E-4AC0-9700-6F8867D62DFC}" srcOrd="2" destOrd="0" presId="urn:microsoft.com/office/officeart/2005/8/layout/gear1"/>
    <dgm:cxn modelId="{F16736B7-B43A-423F-86F8-2D7D42E2AD8A}" type="presOf" srcId="{B8608810-B519-441A-B4E5-CD45439D4EAD}" destId="{B9FB62B3-9641-4D7D-93B4-0390992D9C95}" srcOrd="3" destOrd="0" presId="urn:microsoft.com/office/officeart/2005/8/layout/gear1"/>
    <dgm:cxn modelId="{D6B6B0F2-F640-4200-8C6F-D7975623C25E}" type="presOf" srcId="{B8608810-B519-441A-B4E5-CD45439D4EAD}" destId="{FD1D1202-BD36-48C8-86E3-9B208C97CC81}" srcOrd="1" destOrd="0" presId="urn:microsoft.com/office/officeart/2005/8/layout/gear1"/>
    <dgm:cxn modelId="{FD1378F1-F4D7-4921-9547-FBEADBD89A59}" type="presOf" srcId="{A1A56B56-B0B5-455F-8BC0-BB708401BD28}" destId="{02BADC76-7BE5-45AB-8974-EA14C9D02E1D}" srcOrd="0" destOrd="0" presId="urn:microsoft.com/office/officeart/2005/8/layout/gear1"/>
    <dgm:cxn modelId="{97C806F4-BCC3-438A-AE63-6167F65C26E3}" srcId="{E3B122B9-8FE2-421C-8E11-DD336A60CDE5}" destId="{FD60EDBD-1248-47F2-8BAF-FE56DD6E0922}" srcOrd="0" destOrd="0" parTransId="{606E3CAD-19AA-4F47-B3DC-1DA6DCFAF679}" sibTransId="{A1A56B56-B0B5-455F-8BC0-BB708401BD28}"/>
    <dgm:cxn modelId="{26045C7D-EBBD-4412-A2E8-7097AEAE0D72}" srcId="{E3B122B9-8FE2-421C-8E11-DD336A60CDE5}" destId="{B8608810-B519-441A-B4E5-CD45439D4EAD}" srcOrd="2" destOrd="0" parTransId="{6C6C6176-1AF2-43C8-AEF3-E629708471BA}" sibTransId="{A4186169-8298-4A60-965C-18C9DE573D9A}"/>
    <dgm:cxn modelId="{C5CBA05C-EA23-4BC7-8877-396D4C9D0B93}" type="presOf" srcId="{0E1C90BA-D4C6-4032-B43C-8BEE9E41273A}" destId="{084EFB29-9394-4949-8A7C-50CCEE18A957}" srcOrd="2" destOrd="0" presId="urn:microsoft.com/office/officeart/2005/8/layout/gear1"/>
    <dgm:cxn modelId="{8FF7CF8A-0FC9-4E9B-B423-01E8AB6A720E}" type="presOf" srcId="{A4186169-8298-4A60-965C-18C9DE573D9A}" destId="{B3000EFB-AC8A-42B8-952C-311B2F7ED3CA}" srcOrd="0" destOrd="0" presId="urn:microsoft.com/office/officeart/2005/8/layout/gear1"/>
    <dgm:cxn modelId="{AB3AA8CD-70AC-4123-A321-21A3D27E03BD}" type="presParOf" srcId="{D7C7DBC4-F85E-4F9B-B19B-8F20B5561EDA}" destId="{0D774C59-F796-4851-BB46-9DE87B13613D}" srcOrd="0" destOrd="0" presId="urn:microsoft.com/office/officeart/2005/8/layout/gear1"/>
    <dgm:cxn modelId="{E320B59B-78FC-4DB9-B2B0-8AF7484C302D}" type="presParOf" srcId="{D7C7DBC4-F85E-4F9B-B19B-8F20B5561EDA}" destId="{C28EACE9-B222-4FE1-BE0B-2A6CCB628628}" srcOrd="1" destOrd="0" presId="urn:microsoft.com/office/officeart/2005/8/layout/gear1"/>
    <dgm:cxn modelId="{063CD073-DA55-47EE-85CB-BC4538F834FD}" type="presParOf" srcId="{D7C7DBC4-F85E-4F9B-B19B-8F20B5561EDA}" destId="{846C3AD3-A250-45CD-9022-E3573C876FC0}" srcOrd="2" destOrd="0" presId="urn:microsoft.com/office/officeart/2005/8/layout/gear1"/>
    <dgm:cxn modelId="{293ADBAB-9E02-4E6B-AF55-ADDECEA490EE}" type="presParOf" srcId="{D7C7DBC4-F85E-4F9B-B19B-8F20B5561EDA}" destId="{6EABDDB6-59F1-471D-9402-11A53FE79BFA}" srcOrd="3" destOrd="0" presId="urn:microsoft.com/office/officeart/2005/8/layout/gear1"/>
    <dgm:cxn modelId="{95254CD9-BE95-4D2A-A335-CF1336878A3C}" type="presParOf" srcId="{D7C7DBC4-F85E-4F9B-B19B-8F20B5561EDA}" destId="{6EB042FB-FEF6-4743-B478-D642AFB75E14}" srcOrd="4" destOrd="0" presId="urn:microsoft.com/office/officeart/2005/8/layout/gear1"/>
    <dgm:cxn modelId="{B81327D1-D772-47DD-8110-5EF52774A09D}" type="presParOf" srcId="{D7C7DBC4-F85E-4F9B-B19B-8F20B5561EDA}" destId="{084EFB29-9394-4949-8A7C-50CCEE18A957}" srcOrd="5" destOrd="0" presId="urn:microsoft.com/office/officeart/2005/8/layout/gear1"/>
    <dgm:cxn modelId="{89C7AA51-12B4-478C-B1E8-7494BF866927}" type="presParOf" srcId="{D7C7DBC4-F85E-4F9B-B19B-8F20B5561EDA}" destId="{CCF32827-5F35-4659-8493-FDBB03FE196C}" srcOrd="6" destOrd="0" presId="urn:microsoft.com/office/officeart/2005/8/layout/gear1"/>
    <dgm:cxn modelId="{121D706F-AF3E-4081-A592-6003AA37EBF8}" type="presParOf" srcId="{D7C7DBC4-F85E-4F9B-B19B-8F20B5561EDA}" destId="{FD1D1202-BD36-48C8-86E3-9B208C97CC81}" srcOrd="7" destOrd="0" presId="urn:microsoft.com/office/officeart/2005/8/layout/gear1"/>
    <dgm:cxn modelId="{EB359BEA-B55A-4099-B1B9-D5CA742F78F1}" type="presParOf" srcId="{D7C7DBC4-F85E-4F9B-B19B-8F20B5561EDA}" destId="{61D8DD4E-EE3E-4AC0-9700-6F8867D62DFC}" srcOrd="8" destOrd="0" presId="urn:microsoft.com/office/officeart/2005/8/layout/gear1"/>
    <dgm:cxn modelId="{DC07ADE9-78B1-4E41-8686-3D67EDAEA406}" type="presParOf" srcId="{D7C7DBC4-F85E-4F9B-B19B-8F20B5561EDA}" destId="{B9FB62B3-9641-4D7D-93B4-0390992D9C95}" srcOrd="9" destOrd="0" presId="urn:microsoft.com/office/officeart/2005/8/layout/gear1"/>
    <dgm:cxn modelId="{35B59387-D065-42A0-A655-53D8E1C342EB}" type="presParOf" srcId="{D7C7DBC4-F85E-4F9B-B19B-8F20B5561EDA}" destId="{02BADC76-7BE5-45AB-8974-EA14C9D02E1D}" srcOrd="10" destOrd="0" presId="urn:microsoft.com/office/officeart/2005/8/layout/gear1"/>
    <dgm:cxn modelId="{D3924510-0199-4E84-B14D-06567004001D}" type="presParOf" srcId="{D7C7DBC4-F85E-4F9B-B19B-8F20B5561EDA}" destId="{87BE7C3B-69F5-4AA2-BD04-A8495E9DA664}" srcOrd="11" destOrd="0" presId="urn:microsoft.com/office/officeart/2005/8/layout/gear1"/>
    <dgm:cxn modelId="{A7BFAFB2-21AA-47DE-B8BD-9184A21F543C}" type="presParOf" srcId="{D7C7DBC4-F85E-4F9B-B19B-8F20B5561EDA}" destId="{B3000EFB-AC8A-42B8-952C-311B2F7ED3C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74C59-F796-4851-BB46-9DE87B13613D}">
      <dsp:nvSpPr>
        <dsp:cNvPr id="0" name=""/>
        <dsp:cNvSpPr/>
      </dsp:nvSpPr>
      <dsp:spPr>
        <a:xfrm>
          <a:off x="686385" y="404930"/>
          <a:ext cx="494915" cy="494915"/>
        </a:xfrm>
        <a:prstGeom prst="gear9">
          <a:avLst/>
        </a:prstGeom>
        <a:solidFill>
          <a:schemeClr val="lt1"/>
        </a:solidFill>
        <a:ln w="10795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785885" y="520861"/>
        <a:ext cx="295915" cy="254397"/>
      </dsp:txXfrm>
    </dsp:sp>
    <dsp:sp modelId="{6EABDDB6-59F1-471D-9402-11A53FE79BFA}">
      <dsp:nvSpPr>
        <dsp:cNvPr id="0" name=""/>
        <dsp:cNvSpPr/>
      </dsp:nvSpPr>
      <dsp:spPr>
        <a:xfrm>
          <a:off x="398434" y="287950"/>
          <a:ext cx="359938" cy="359938"/>
        </a:xfrm>
        <a:prstGeom prst="gear6">
          <a:avLst/>
        </a:prstGeom>
        <a:solidFill>
          <a:schemeClr val="lt1"/>
        </a:solidFill>
        <a:ln w="10795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489049" y="379113"/>
        <a:ext cx="178708" cy="177612"/>
      </dsp:txXfrm>
    </dsp:sp>
    <dsp:sp modelId="{CCF32827-5F35-4659-8493-FDBB03FE196C}">
      <dsp:nvSpPr>
        <dsp:cNvPr id="0" name=""/>
        <dsp:cNvSpPr/>
      </dsp:nvSpPr>
      <dsp:spPr>
        <a:xfrm rot="20700000">
          <a:off x="600036" y="39629"/>
          <a:ext cx="352666" cy="352666"/>
        </a:xfrm>
        <a:prstGeom prst="gear6">
          <a:avLst/>
        </a:prstGeom>
        <a:solidFill>
          <a:schemeClr val="lt1"/>
        </a:solidFill>
        <a:ln w="10795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 rot="-20700000">
        <a:off x="677386" y="116979"/>
        <a:ext cx="197966" cy="197966"/>
      </dsp:txXfrm>
    </dsp:sp>
    <dsp:sp modelId="{02BADC76-7BE5-45AB-8974-EA14C9D02E1D}">
      <dsp:nvSpPr>
        <dsp:cNvPr id="0" name=""/>
        <dsp:cNvSpPr/>
      </dsp:nvSpPr>
      <dsp:spPr>
        <a:xfrm>
          <a:off x="620138" y="344342"/>
          <a:ext cx="633491" cy="633491"/>
        </a:xfrm>
        <a:prstGeom prst="circularArrow">
          <a:avLst>
            <a:gd name="adj1" fmla="val 4687"/>
            <a:gd name="adj2" fmla="val 299029"/>
            <a:gd name="adj3" fmla="val 2275773"/>
            <a:gd name="adj4" fmla="val 16544370"/>
            <a:gd name="adj5" fmla="val 5469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E7C3B-69F5-4AA2-BD04-A8495E9DA664}">
      <dsp:nvSpPr>
        <dsp:cNvPr id="0" name=""/>
        <dsp:cNvSpPr/>
      </dsp:nvSpPr>
      <dsp:spPr>
        <a:xfrm>
          <a:off x="296938" y="234981"/>
          <a:ext cx="460271" cy="46027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00EFB-AC8A-42B8-952C-311B2F7ED3CA}">
      <dsp:nvSpPr>
        <dsp:cNvPr id="0" name=""/>
        <dsp:cNvSpPr/>
      </dsp:nvSpPr>
      <dsp:spPr>
        <a:xfrm>
          <a:off x="518461" y="-23478"/>
          <a:ext cx="496265" cy="49626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588459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1"/>
            <a:ext cx="2773680" cy="588459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317500" y="1465263"/>
            <a:ext cx="7035800" cy="3959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5644316"/>
            <a:ext cx="5120640" cy="4618078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139992"/>
            <a:ext cx="2773680" cy="588458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11139992"/>
            <a:ext cx="2773680" cy="588458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x=y0+t and y=x0-t and t&gt;=0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4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x=y_{old}+t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\wedge&amp; y=x_{old}-t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\wedge &amp; t&gt;=0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40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x=y_{old}+t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\wedge&amp; y=x_{old}-t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\wedge &amp; t&gt;=0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x=y_{old}+t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\wedge&amp; y=x_{old}-t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\wedge &amp; t&gt;=0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10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8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6.png"/><Relationship Id="rId7" Type="http://schemas.openxmlformats.org/officeDocument/2006/relationships/image" Target="../media/image6.png"/><Relationship Id="rId12" Type="http://schemas.openxmlformats.org/officeDocument/2006/relationships/image" Target="../media/image3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3.png"/><Relationship Id="rId5" Type="http://schemas.openxmlformats.org/officeDocument/2006/relationships/image" Target="../media/image28.png"/><Relationship Id="rId10" Type="http://schemas.openxmlformats.org/officeDocument/2006/relationships/image" Target="../media/image32.png"/><Relationship Id="rId4" Type="http://schemas.openxmlformats.org/officeDocument/2006/relationships/image" Target="../media/image27.png"/><Relationship Id="rId9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8.png"/><Relationship Id="rId7" Type="http://schemas.openxmlformats.org/officeDocument/2006/relationships/image" Target="../media/image41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9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8.png"/><Relationship Id="rId7" Type="http://schemas.openxmlformats.org/officeDocument/2006/relationships/image" Target="../media/image50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9.png"/><Relationship Id="rId10" Type="http://schemas.openxmlformats.org/officeDocument/2006/relationships/image" Target="../media/image53.png"/><Relationship Id="rId4" Type="http://schemas.openxmlformats.org/officeDocument/2006/relationships/image" Target="../media/image39.png"/><Relationship Id="rId9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5.png"/><Relationship Id="rId7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0.png"/><Relationship Id="rId7" Type="http://schemas.openxmlformats.org/officeDocument/2006/relationships/image" Target="../media/image63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6.png"/><Relationship Id="rId5" Type="http://schemas.openxmlformats.org/officeDocument/2006/relationships/image" Target="../media/image61.png"/><Relationship Id="rId10" Type="http://schemas.openxmlformats.org/officeDocument/2006/relationships/image" Target="../media/image65.png"/><Relationship Id="rId4" Type="http://schemas.openxmlformats.org/officeDocument/2006/relationships/image" Target="../media/image56.png"/><Relationship Id="rId9" Type="http://schemas.openxmlformats.org/officeDocument/2006/relationships/image" Target="../media/image6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8.png"/><Relationship Id="rId7" Type="http://schemas.openxmlformats.org/officeDocument/2006/relationships/image" Target="../media/image70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73.png"/><Relationship Id="rId5" Type="http://schemas.openxmlformats.org/officeDocument/2006/relationships/image" Target="../media/image61.png"/><Relationship Id="rId10" Type="http://schemas.openxmlformats.org/officeDocument/2006/relationships/image" Target="../media/image72.png"/><Relationship Id="rId4" Type="http://schemas.openxmlformats.org/officeDocument/2006/relationships/image" Target="../media/image69.png"/><Relationship Id="rId9" Type="http://schemas.openxmlformats.org/officeDocument/2006/relationships/image" Target="../media/image7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5.png"/><Relationship Id="rId7" Type="http://schemas.openxmlformats.org/officeDocument/2006/relationships/image" Target="../media/image77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5" Type="http://schemas.openxmlformats.org/officeDocument/2006/relationships/image" Target="../media/image9.png"/><Relationship Id="rId10" Type="http://schemas.openxmlformats.org/officeDocument/2006/relationships/image" Target="../media/image80.png"/><Relationship Id="rId4" Type="http://schemas.openxmlformats.org/officeDocument/2006/relationships/image" Target="../media/image7.png"/><Relationship Id="rId9" Type="http://schemas.openxmlformats.org/officeDocument/2006/relationships/image" Target="../media/image7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emf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emf"/><Relationship Id="rId4" Type="http://schemas.openxmlformats.org/officeDocument/2006/relationships/image" Target="../media/image89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92.png"/><Relationship Id="rId7" Type="http://schemas.openxmlformats.org/officeDocument/2006/relationships/image" Target="../media/image9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emf"/><Relationship Id="rId5" Type="http://schemas.openxmlformats.org/officeDocument/2006/relationships/image" Target="../media/image94.png"/><Relationship Id="rId10" Type="http://schemas.openxmlformats.org/officeDocument/2006/relationships/image" Target="../media/image98.png"/><Relationship Id="rId4" Type="http://schemas.openxmlformats.org/officeDocument/2006/relationships/image" Target="../media/image93.png"/><Relationship Id="rId9" Type="http://schemas.openxmlformats.org/officeDocument/2006/relationships/image" Target="../media/image9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3" Type="http://schemas.openxmlformats.org/officeDocument/2006/relationships/image" Target="../media/image99.png"/><Relationship Id="rId7" Type="http://schemas.openxmlformats.org/officeDocument/2006/relationships/image" Target="../media/image102.png"/><Relationship Id="rId12" Type="http://schemas.openxmlformats.org/officeDocument/2006/relationships/image" Target="../media/image9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97.png"/><Relationship Id="rId5" Type="http://schemas.openxmlformats.org/officeDocument/2006/relationships/image" Target="../media/image91.emf"/><Relationship Id="rId10" Type="http://schemas.openxmlformats.org/officeDocument/2006/relationships/image" Target="../media/image105.png"/><Relationship Id="rId4" Type="http://schemas.openxmlformats.org/officeDocument/2006/relationships/image" Target="../media/image100.png"/><Relationship Id="rId9" Type="http://schemas.openxmlformats.org/officeDocument/2006/relationships/image" Target="../media/image10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10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12" Type="http://schemas.openxmlformats.org/officeDocument/2006/relationships/image" Target="../media/image10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08.png"/><Relationship Id="rId5" Type="http://schemas.openxmlformats.org/officeDocument/2006/relationships/image" Target="../media/image99.png"/><Relationship Id="rId10" Type="http://schemas.openxmlformats.org/officeDocument/2006/relationships/image" Target="../media/image107.png"/><Relationship Id="rId4" Type="http://schemas.openxmlformats.org/officeDocument/2006/relationships/image" Target="../media/image98.png"/><Relationship Id="rId9" Type="http://schemas.openxmlformats.org/officeDocument/2006/relationships/image" Target="../media/image106.png"/><Relationship Id="rId14" Type="http://schemas.openxmlformats.org/officeDocument/2006/relationships/image" Target="../media/image89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Proving program correctness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the rules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333711" y="2836270"/>
            <a:ext cx="1886309" cy="1604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39683" y="216810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6" name="Oval 5"/>
          <p:cNvSpPr/>
          <p:nvPr/>
        </p:nvSpPr>
        <p:spPr>
          <a:xfrm>
            <a:off x="7500934" y="2752881"/>
            <a:ext cx="1886309" cy="1604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726393" y="2251495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en-US" sz="3200" dirty="0"/>
          </a:p>
        </p:txBody>
      </p:sp>
      <p:sp>
        <p:nvSpPr>
          <p:cNvPr id="11" name="Freeform 10"/>
          <p:cNvSpPr/>
          <p:nvPr/>
        </p:nvSpPr>
        <p:spPr>
          <a:xfrm>
            <a:off x="3375804" y="2702720"/>
            <a:ext cx="4758073" cy="1081401"/>
          </a:xfrm>
          <a:custGeom>
            <a:avLst/>
            <a:gdLst>
              <a:gd name="connsiteX0" fmla="*/ 0 w 3278038"/>
              <a:gd name="connsiteY0" fmla="*/ 874367 h 874367"/>
              <a:gd name="connsiteX1" fmla="*/ 833887 w 3278038"/>
              <a:gd name="connsiteY1" fmla="*/ 247514 h 874367"/>
              <a:gd name="connsiteX2" fmla="*/ 1742536 w 3278038"/>
              <a:gd name="connsiteY2" fmla="*/ 223 h 874367"/>
              <a:gd name="connsiteX3" fmla="*/ 2748951 w 3278038"/>
              <a:gd name="connsiteY3" fmla="*/ 213008 h 874367"/>
              <a:gd name="connsiteX4" fmla="*/ 3278038 w 3278038"/>
              <a:gd name="connsiteY4" fmla="*/ 673084 h 874367"/>
              <a:gd name="connsiteX5" fmla="*/ 3278038 w 3278038"/>
              <a:gd name="connsiteY5" fmla="*/ 673084 h 87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8038" h="874367">
                <a:moveTo>
                  <a:pt x="0" y="874367"/>
                </a:moveTo>
                <a:cubicBezTo>
                  <a:pt x="271732" y="633786"/>
                  <a:pt x="543464" y="393205"/>
                  <a:pt x="833887" y="247514"/>
                </a:cubicBezTo>
                <a:cubicBezTo>
                  <a:pt x="1124310" y="101823"/>
                  <a:pt x="1423359" y="5974"/>
                  <a:pt x="1742536" y="223"/>
                </a:cubicBezTo>
                <a:cubicBezTo>
                  <a:pt x="2061713" y="-5528"/>
                  <a:pt x="2493034" y="100864"/>
                  <a:pt x="2748951" y="213008"/>
                </a:cubicBezTo>
                <a:cubicBezTo>
                  <a:pt x="3004868" y="325151"/>
                  <a:pt x="3278038" y="673084"/>
                  <a:pt x="3278038" y="673084"/>
                </a:cubicBezTo>
                <a:lnTo>
                  <a:pt x="3278038" y="673084"/>
                </a:lnTo>
              </a:path>
            </a:pathLst>
          </a:custGeom>
          <a:noFill/>
          <a:ln w="38100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561162" y="2256225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cmd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04532" y="3630451"/>
                <a:ext cx="37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32" y="3630451"/>
                <a:ext cx="37786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8066228" y="3313512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228" y="3313512"/>
                <a:ext cx="4315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766007" y="5469148"/>
                <a:ext cx="24204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𝑐𝑚𝑑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{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007" y="5469148"/>
                <a:ext cx="242047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ounded Rectangular Callout 2"/>
              <p:cNvSpPr/>
              <p:nvPr/>
            </p:nvSpPr>
            <p:spPr>
              <a:xfrm>
                <a:off x="1142608" y="4842295"/>
                <a:ext cx="1708030" cy="787879"/>
              </a:xfrm>
              <a:prstGeom prst="wedgeRoundRectCallout">
                <a:avLst>
                  <a:gd name="adj1" fmla="val 41793"/>
                  <a:gd name="adj2" fmla="val -106843"/>
                  <a:gd name="adj3" fmla="val 16667"/>
                </a:avLst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Any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 smtClean="0"/>
                  <a:t> that satisfies A</a:t>
                </a:r>
                <a:endParaRPr lang="en-US" dirty="0"/>
              </a:p>
            </p:txBody>
          </p:sp>
        </mc:Choice>
        <mc:Fallback>
          <p:sp>
            <p:nvSpPr>
              <p:cNvPr id="3" name="Rounded Rectangular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608" y="4842295"/>
                <a:ext cx="1708030" cy="787879"/>
              </a:xfrm>
              <a:prstGeom prst="wedgeRoundRectCallout">
                <a:avLst>
                  <a:gd name="adj1" fmla="val 41793"/>
                  <a:gd name="adj2" fmla="val -106843"/>
                  <a:gd name="adj3" fmla="val 16667"/>
                </a:avLst>
              </a:prstGeom>
              <a:blipFill>
                <a:blip r:embed="rId5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ounded Rectangular Callout 15"/>
              <p:cNvSpPr/>
              <p:nvPr/>
            </p:nvSpPr>
            <p:spPr>
              <a:xfrm>
                <a:off x="8690720" y="4842294"/>
                <a:ext cx="1845007" cy="839638"/>
              </a:xfrm>
              <a:prstGeom prst="wedgeRoundRectCallout">
                <a:avLst>
                  <a:gd name="adj1" fmla="val -44066"/>
                  <a:gd name="adj2" fmla="val -109033"/>
                  <a:gd name="adj3" fmla="val 16667"/>
                </a:avLst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is mapped by </a:t>
                </a:r>
                <a:r>
                  <a:rPr lang="en-US" dirty="0" err="1" smtClean="0"/>
                  <a:t>cmd</a:t>
                </a:r>
                <a:r>
                  <a:rPr lang="en-US" dirty="0" smtClean="0"/>
                  <a:t> to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 smtClean="0"/>
                  <a:t> that satisfies B</a:t>
                </a:r>
                <a:endParaRPr lang="en-US" dirty="0"/>
              </a:p>
            </p:txBody>
          </p:sp>
        </mc:Choice>
        <mc:Fallback>
          <p:sp>
            <p:nvSpPr>
              <p:cNvPr id="16" name="Rounded Rectangular Callou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0720" y="4842294"/>
                <a:ext cx="1845007" cy="839638"/>
              </a:xfrm>
              <a:prstGeom prst="wedgeRoundRectCallout">
                <a:avLst>
                  <a:gd name="adj1" fmla="val -44066"/>
                  <a:gd name="adj2" fmla="val -109033"/>
                  <a:gd name="adj3" fmla="val 16667"/>
                </a:avLst>
              </a:prstGeom>
              <a:blipFill>
                <a:blip r:embed="rId6"/>
                <a:stretch>
                  <a:fillRect r="-329" b="-9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91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the rules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356056" y="2830520"/>
            <a:ext cx="1886309" cy="1604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62028" y="216235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6" name="Oval 5"/>
          <p:cNvSpPr/>
          <p:nvPr/>
        </p:nvSpPr>
        <p:spPr>
          <a:xfrm>
            <a:off x="5108547" y="2747131"/>
            <a:ext cx="1886309" cy="1604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6" y="2245745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11" name="Freeform 10"/>
          <p:cNvSpPr/>
          <p:nvPr/>
        </p:nvSpPr>
        <p:spPr>
          <a:xfrm>
            <a:off x="2398150" y="2696970"/>
            <a:ext cx="3275692" cy="1081401"/>
          </a:xfrm>
          <a:custGeom>
            <a:avLst/>
            <a:gdLst>
              <a:gd name="connsiteX0" fmla="*/ 0 w 3278038"/>
              <a:gd name="connsiteY0" fmla="*/ 874367 h 874367"/>
              <a:gd name="connsiteX1" fmla="*/ 833887 w 3278038"/>
              <a:gd name="connsiteY1" fmla="*/ 247514 h 874367"/>
              <a:gd name="connsiteX2" fmla="*/ 1742536 w 3278038"/>
              <a:gd name="connsiteY2" fmla="*/ 223 h 874367"/>
              <a:gd name="connsiteX3" fmla="*/ 2748951 w 3278038"/>
              <a:gd name="connsiteY3" fmla="*/ 213008 h 874367"/>
              <a:gd name="connsiteX4" fmla="*/ 3278038 w 3278038"/>
              <a:gd name="connsiteY4" fmla="*/ 673084 h 874367"/>
              <a:gd name="connsiteX5" fmla="*/ 3278038 w 3278038"/>
              <a:gd name="connsiteY5" fmla="*/ 673084 h 87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8038" h="874367">
                <a:moveTo>
                  <a:pt x="0" y="874367"/>
                </a:moveTo>
                <a:cubicBezTo>
                  <a:pt x="271732" y="633786"/>
                  <a:pt x="543464" y="393205"/>
                  <a:pt x="833887" y="247514"/>
                </a:cubicBezTo>
                <a:cubicBezTo>
                  <a:pt x="1124310" y="101823"/>
                  <a:pt x="1423359" y="5974"/>
                  <a:pt x="1742536" y="223"/>
                </a:cubicBezTo>
                <a:cubicBezTo>
                  <a:pt x="2061713" y="-5528"/>
                  <a:pt x="2493034" y="100864"/>
                  <a:pt x="2748951" y="213008"/>
                </a:cubicBezTo>
                <a:cubicBezTo>
                  <a:pt x="3004868" y="325151"/>
                  <a:pt x="3278038" y="673084"/>
                  <a:pt x="3278038" y="673084"/>
                </a:cubicBezTo>
                <a:lnTo>
                  <a:pt x="3278038" y="673084"/>
                </a:lnTo>
              </a:path>
            </a:pathLst>
          </a:custGeom>
          <a:noFill/>
          <a:ln w="38100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715115" y="2123697"/>
                <a:ext cx="5226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115" y="2123697"/>
                <a:ext cx="522643" cy="461665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126877" y="3624701"/>
                <a:ext cx="37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877" y="3624701"/>
                <a:ext cx="37786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673841" y="3307762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841" y="3307762"/>
                <a:ext cx="43152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83118" y="5663856"/>
            <a:ext cx="3343275" cy="828675"/>
          </a:xfrm>
          <a:prstGeom prst="rect">
            <a:avLst/>
          </a:prstGeom>
          <a:noFill/>
        </p:spPr>
      </p:pic>
      <p:sp>
        <p:nvSpPr>
          <p:cNvPr id="17" name="Oval 16"/>
          <p:cNvSpPr/>
          <p:nvPr/>
        </p:nvSpPr>
        <p:spPr>
          <a:xfrm>
            <a:off x="8923910" y="2655464"/>
            <a:ext cx="1886309" cy="1604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149369" y="2154078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en-US" sz="3200" dirty="0"/>
          </a:p>
        </p:txBody>
      </p:sp>
      <p:sp>
        <p:nvSpPr>
          <p:cNvPr id="19" name="Freeform 18"/>
          <p:cNvSpPr/>
          <p:nvPr/>
        </p:nvSpPr>
        <p:spPr>
          <a:xfrm rot="375368">
            <a:off x="6200161" y="2436773"/>
            <a:ext cx="3275692" cy="1081401"/>
          </a:xfrm>
          <a:custGeom>
            <a:avLst/>
            <a:gdLst>
              <a:gd name="connsiteX0" fmla="*/ 0 w 3278038"/>
              <a:gd name="connsiteY0" fmla="*/ 874367 h 874367"/>
              <a:gd name="connsiteX1" fmla="*/ 833887 w 3278038"/>
              <a:gd name="connsiteY1" fmla="*/ 247514 h 874367"/>
              <a:gd name="connsiteX2" fmla="*/ 1742536 w 3278038"/>
              <a:gd name="connsiteY2" fmla="*/ 223 h 874367"/>
              <a:gd name="connsiteX3" fmla="*/ 2748951 w 3278038"/>
              <a:gd name="connsiteY3" fmla="*/ 213008 h 874367"/>
              <a:gd name="connsiteX4" fmla="*/ 3278038 w 3278038"/>
              <a:gd name="connsiteY4" fmla="*/ 673084 h 874367"/>
              <a:gd name="connsiteX5" fmla="*/ 3278038 w 3278038"/>
              <a:gd name="connsiteY5" fmla="*/ 673084 h 87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8038" h="874367">
                <a:moveTo>
                  <a:pt x="0" y="874367"/>
                </a:moveTo>
                <a:cubicBezTo>
                  <a:pt x="271732" y="633786"/>
                  <a:pt x="543464" y="393205"/>
                  <a:pt x="833887" y="247514"/>
                </a:cubicBezTo>
                <a:cubicBezTo>
                  <a:pt x="1124310" y="101823"/>
                  <a:pt x="1423359" y="5974"/>
                  <a:pt x="1742536" y="223"/>
                </a:cubicBezTo>
                <a:cubicBezTo>
                  <a:pt x="2061713" y="-5528"/>
                  <a:pt x="2493034" y="100864"/>
                  <a:pt x="2748951" y="213008"/>
                </a:cubicBezTo>
                <a:cubicBezTo>
                  <a:pt x="3004868" y="325151"/>
                  <a:pt x="3278038" y="673084"/>
                  <a:pt x="3278038" y="673084"/>
                </a:cubicBezTo>
                <a:lnTo>
                  <a:pt x="3278038" y="673084"/>
                </a:lnTo>
              </a:path>
            </a:pathLst>
          </a:custGeom>
          <a:noFill/>
          <a:ln w="38100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7530478" y="2032030"/>
                <a:ext cx="5297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478" y="2032030"/>
                <a:ext cx="529760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9489204" y="3216095"/>
                <a:ext cx="4908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′′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204" y="3216095"/>
                <a:ext cx="49084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896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the rules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3685187" y="2645853"/>
            <a:ext cx="1886310" cy="1604514"/>
          </a:xfrm>
          <a:custGeom>
            <a:avLst/>
            <a:gdLst>
              <a:gd name="connsiteX0" fmla="*/ 1450986 w 1886310"/>
              <a:gd name="connsiteY0" fmla="*/ 128012 h 1604514"/>
              <a:gd name="connsiteX1" fmla="*/ 1470482 w 1886310"/>
              <a:gd name="connsiteY1" fmla="*/ 137013 h 1604514"/>
              <a:gd name="connsiteX2" fmla="*/ 1886310 w 1886310"/>
              <a:gd name="connsiteY2" fmla="*/ 802257 h 1604514"/>
              <a:gd name="connsiteX3" fmla="*/ 943155 w 1886310"/>
              <a:gd name="connsiteY3" fmla="*/ 1604514 h 1604514"/>
              <a:gd name="connsiteX4" fmla="*/ 576037 w 1886310"/>
              <a:gd name="connsiteY4" fmla="*/ 1541469 h 1604514"/>
              <a:gd name="connsiteX5" fmla="*/ 502632 w 1886310"/>
              <a:gd name="connsiteY5" fmla="*/ 1507578 h 1604514"/>
              <a:gd name="connsiteX6" fmla="*/ 943155 w 1886310"/>
              <a:gd name="connsiteY6" fmla="*/ 0 h 1604514"/>
              <a:gd name="connsiteX7" fmla="*/ 1310274 w 1886310"/>
              <a:gd name="connsiteY7" fmla="*/ 63046 h 1604514"/>
              <a:gd name="connsiteX8" fmla="*/ 1408872 w 1886310"/>
              <a:gd name="connsiteY8" fmla="*/ 108568 h 1604514"/>
              <a:gd name="connsiteX9" fmla="*/ 460518 w 1886310"/>
              <a:gd name="connsiteY9" fmla="*/ 1488135 h 1604514"/>
              <a:gd name="connsiteX10" fmla="*/ 415828 w 1886310"/>
              <a:gd name="connsiteY10" fmla="*/ 1467501 h 1604514"/>
              <a:gd name="connsiteX11" fmla="*/ 0 w 1886310"/>
              <a:gd name="connsiteY11" fmla="*/ 802257 h 1604514"/>
              <a:gd name="connsiteX12" fmla="*/ 943155 w 1886310"/>
              <a:gd name="connsiteY12" fmla="*/ 0 h 160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6310" h="1604514">
                <a:moveTo>
                  <a:pt x="1450986" y="128012"/>
                </a:moveTo>
                <a:lnTo>
                  <a:pt x="1470482" y="137013"/>
                </a:lnTo>
                <a:cubicBezTo>
                  <a:pt x="1721363" y="281185"/>
                  <a:pt x="1886310" y="525336"/>
                  <a:pt x="1886310" y="802257"/>
                </a:cubicBezTo>
                <a:cubicBezTo>
                  <a:pt x="1886310" y="1245331"/>
                  <a:pt x="1464045" y="1604514"/>
                  <a:pt x="943155" y="1604514"/>
                </a:cubicBezTo>
                <a:cubicBezTo>
                  <a:pt x="812933" y="1604514"/>
                  <a:pt x="688874" y="1582065"/>
                  <a:pt x="576037" y="1541469"/>
                </a:cubicBezTo>
                <a:lnTo>
                  <a:pt x="502632" y="1507578"/>
                </a:lnTo>
                <a:close/>
                <a:moveTo>
                  <a:pt x="943155" y="0"/>
                </a:moveTo>
                <a:cubicBezTo>
                  <a:pt x="1073378" y="0"/>
                  <a:pt x="1197436" y="22449"/>
                  <a:pt x="1310274" y="63046"/>
                </a:cubicBezTo>
                <a:lnTo>
                  <a:pt x="1408872" y="108568"/>
                </a:lnTo>
                <a:lnTo>
                  <a:pt x="460518" y="1488135"/>
                </a:lnTo>
                <a:lnTo>
                  <a:pt x="415828" y="1467501"/>
                </a:lnTo>
                <a:cubicBezTo>
                  <a:pt x="164947" y="1323330"/>
                  <a:pt x="0" y="1079178"/>
                  <a:pt x="0" y="802257"/>
                </a:cubicBezTo>
                <a:cubicBezTo>
                  <a:pt x="0" y="359183"/>
                  <a:pt x="422265" y="0"/>
                  <a:pt x="943155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93283" y="2142499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818783" y="1208042"/>
                <a:ext cx="5226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783" y="1208042"/>
                <a:ext cx="522643" cy="461665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967179" y="5076094"/>
                <a:ext cx="37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179" y="5076094"/>
                <a:ext cx="37786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899429" y="2984538"/>
                <a:ext cx="45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429" y="2984538"/>
                <a:ext cx="45845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/>
          <p:cNvSpPr/>
          <p:nvPr/>
        </p:nvSpPr>
        <p:spPr>
          <a:xfrm>
            <a:off x="6933342" y="2630994"/>
            <a:ext cx="1886309" cy="1604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874750" y="2063088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en-US" sz="3200" dirty="0"/>
          </a:p>
        </p:txBody>
      </p:sp>
      <p:sp>
        <p:nvSpPr>
          <p:cNvPr id="19" name="Freeform 18"/>
          <p:cNvSpPr/>
          <p:nvPr/>
        </p:nvSpPr>
        <p:spPr>
          <a:xfrm rot="375368">
            <a:off x="4310516" y="1720306"/>
            <a:ext cx="3275692" cy="1441842"/>
          </a:xfrm>
          <a:custGeom>
            <a:avLst/>
            <a:gdLst>
              <a:gd name="connsiteX0" fmla="*/ 0 w 3278038"/>
              <a:gd name="connsiteY0" fmla="*/ 874367 h 874367"/>
              <a:gd name="connsiteX1" fmla="*/ 833887 w 3278038"/>
              <a:gd name="connsiteY1" fmla="*/ 247514 h 874367"/>
              <a:gd name="connsiteX2" fmla="*/ 1742536 w 3278038"/>
              <a:gd name="connsiteY2" fmla="*/ 223 h 874367"/>
              <a:gd name="connsiteX3" fmla="*/ 2748951 w 3278038"/>
              <a:gd name="connsiteY3" fmla="*/ 213008 h 874367"/>
              <a:gd name="connsiteX4" fmla="*/ 3278038 w 3278038"/>
              <a:gd name="connsiteY4" fmla="*/ 673084 h 874367"/>
              <a:gd name="connsiteX5" fmla="*/ 3278038 w 3278038"/>
              <a:gd name="connsiteY5" fmla="*/ 673084 h 87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8038" h="874367">
                <a:moveTo>
                  <a:pt x="0" y="874367"/>
                </a:moveTo>
                <a:cubicBezTo>
                  <a:pt x="271732" y="633786"/>
                  <a:pt x="543464" y="393205"/>
                  <a:pt x="833887" y="247514"/>
                </a:cubicBezTo>
                <a:cubicBezTo>
                  <a:pt x="1124310" y="101823"/>
                  <a:pt x="1423359" y="5974"/>
                  <a:pt x="1742536" y="223"/>
                </a:cubicBezTo>
                <a:cubicBezTo>
                  <a:pt x="2061713" y="-5528"/>
                  <a:pt x="2493034" y="100864"/>
                  <a:pt x="2748951" y="213008"/>
                </a:cubicBezTo>
                <a:cubicBezTo>
                  <a:pt x="3004868" y="325151"/>
                  <a:pt x="3278038" y="673084"/>
                  <a:pt x="3278038" y="673084"/>
                </a:cubicBezTo>
                <a:lnTo>
                  <a:pt x="3278038" y="673084"/>
                </a:lnTo>
              </a:path>
            </a:pathLst>
          </a:custGeom>
          <a:noFill/>
          <a:ln w="38100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5948362" y="4777888"/>
                <a:ext cx="5297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362" y="4777888"/>
                <a:ext cx="52976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9489204" y="3216095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204" y="3216095"/>
                <a:ext cx="43152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4726" y="5525940"/>
            <a:ext cx="4933950" cy="828675"/>
          </a:xfrm>
          <a:prstGeom prst="rect">
            <a:avLst/>
          </a:prstGeom>
          <a:noFill/>
        </p:spPr>
      </p:pic>
      <p:cxnSp>
        <p:nvCxnSpPr>
          <p:cNvPr id="15" name="Straight Connector 14"/>
          <p:cNvCxnSpPr/>
          <p:nvPr/>
        </p:nvCxnSpPr>
        <p:spPr>
          <a:xfrm flipV="1">
            <a:off x="3789292" y="2299572"/>
            <a:ext cx="1650521" cy="2378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68926" y="230902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5193851" y="2493695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 smtClean="0"/>
                  <a:t>b</a:t>
                </a:r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851" y="2493695"/>
                <a:ext cx="479618" cy="369332"/>
              </a:xfrm>
              <a:prstGeom prst="rect">
                <a:avLst/>
              </a:prstGeom>
              <a:blipFill>
                <a:blip r:embed="rId8"/>
                <a:stretch>
                  <a:fillRect t="-8197" r="-1012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7443222" y="2874773"/>
                <a:ext cx="5177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222" y="2874773"/>
                <a:ext cx="51777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4410467" y="3720460"/>
                <a:ext cx="463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467" y="3720460"/>
                <a:ext cx="46378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7529700" y="3471015"/>
                <a:ext cx="5230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9700" y="3471015"/>
                <a:ext cx="52309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 rot="21099272" flipV="1">
            <a:off x="4798508" y="3886065"/>
            <a:ext cx="2992640" cy="938438"/>
          </a:xfrm>
          <a:custGeom>
            <a:avLst/>
            <a:gdLst>
              <a:gd name="connsiteX0" fmla="*/ 0 w 3278038"/>
              <a:gd name="connsiteY0" fmla="*/ 874367 h 874367"/>
              <a:gd name="connsiteX1" fmla="*/ 833887 w 3278038"/>
              <a:gd name="connsiteY1" fmla="*/ 247514 h 874367"/>
              <a:gd name="connsiteX2" fmla="*/ 1742536 w 3278038"/>
              <a:gd name="connsiteY2" fmla="*/ 223 h 874367"/>
              <a:gd name="connsiteX3" fmla="*/ 2748951 w 3278038"/>
              <a:gd name="connsiteY3" fmla="*/ 213008 h 874367"/>
              <a:gd name="connsiteX4" fmla="*/ 3278038 w 3278038"/>
              <a:gd name="connsiteY4" fmla="*/ 673084 h 874367"/>
              <a:gd name="connsiteX5" fmla="*/ 3278038 w 3278038"/>
              <a:gd name="connsiteY5" fmla="*/ 673084 h 87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8038" h="874367">
                <a:moveTo>
                  <a:pt x="0" y="874367"/>
                </a:moveTo>
                <a:cubicBezTo>
                  <a:pt x="271732" y="633786"/>
                  <a:pt x="543464" y="393205"/>
                  <a:pt x="833887" y="247514"/>
                </a:cubicBezTo>
                <a:cubicBezTo>
                  <a:pt x="1124310" y="101823"/>
                  <a:pt x="1423359" y="5974"/>
                  <a:pt x="1742536" y="223"/>
                </a:cubicBezTo>
                <a:cubicBezTo>
                  <a:pt x="2061713" y="-5528"/>
                  <a:pt x="2493034" y="100864"/>
                  <a:pt x="2748951" y="213008"/>
                </a:cubicBezTo>
                <a:cubicBezTo>
                  <a:pt x="3004868" y="325151"/>
                  <a:pt x="3278038" y="673084"/>
                  <a:pt x="3278038" y="673084"/>
                </a:cubicBezTo>
                <a:lnTo>
                  <a:pt x="3278038" y="673084"/>
                </a:lnTo>
              </a:path>
            </a:pathLst>
          </a:custGeom>
          <a:noFill/>
          <a:ln w="38100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ounded Rectangular Callout 29"/>
              <p:cNvSpPr/>
              <p:nvPr/>
            </p:nvSpPr>
            <p:spPr>
              <a:xfrm>
                <a:off x="1099445" y="2645853"/>
                <a:ext cx="1787088" cy="1531620"/>
              </a:xfrm>
              <a:prstGeom prst="wedgeRoundRectCallout">
                <a:avLst>
                  <a:gd name="adj1" fmla="val 95382"/>
                  <a:gd name="adj2" fmla="val -19593"/>
                  <a:gd name="adj3" fmla="val 16667"/>
                </a:avLst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Any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 smtClean="0"/>
                  <a:t> that satisfies both A and b is mapped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to B</a:t>
                </a:r>
                <a:endParaRPr lang="en-US" dirty="0"/>
              </a:p>
            </p:txBody>
          </p:sp>
        </mc:Choice>
        <mc:Fallback>
          <p:sp>
            <p:nvSpPr>
              <p:cNvPr id="30" name="Rounded Rectangular Callout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445" y="2645853"/>
                <a:ext cx="1787088" cy="1531620"/>
              </a:xfrm>
              <a:prstGeom prst="wedgeRoundRectCallout">
                <a:avLst>
                  <a:gd name="adj1" fmla="val 95382"/>
                  <a:gd name="adj2" fmla="val -19593"/>
                  <a:gd name="adj3" fmla="val 16667"/>
                </a:avLst>
              </a:prstGeom>
              <a:blipFill>
                <a:blip r:embed="rId12"/>
                <a:stretch>
                  <a:fillRect b="-39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5683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the rules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967179" y="5076094"/>
                <a:ext cx="37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179" y="5076094"/>
                <a:ext cx="37786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9489204" y="3216095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204" y="3216095"/>
                <a:ext cx="4315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4156109" y="1518555"/>
            <a:ext cx="3220618" cy="3557539"/>
            <a:chOff x="3685187" y="2299572"/>
            <a:chExt cx="1988282" cy="2378497"/>
          </a:xfrm>
        </p:grpSpPr>
        <p:sp>
          <p:nvSpPr>
            <p:cNvPr id="23" name="Freeform 22"/>
            <p:cNvSpPr/>
            <p:nvPr/>
          </p:nvSpPr>
          <p:spPr>
            <a:xfrm>
              <a:off x="3685187" y="2645853"/>
              <a:ext cx="1886310" cy="1604514"/>
            </a:xfrm>
            <a:custGeom>
              <a:avLst/>
              <a:gdLst>
                <a:gd name="connsiteX0" fmla="*/ 1450986 w 1886310"/>
                <a:gd name="connsiteY0" fmla="*/ 128012 h 1604514"/>
                <a:gd name="connsiteX1" fmla="*/ 1470482 w 1886310"/>
                <a:gd name="connsiteY1" fmla="*/ 137013 h 1604514"/>
                <a:gd name="connsiteX2" fmla="*/ 1886310 w 1886310"/>
                <a:gd name="connsiteY2" fmla="*/ 802257 h 1604514"/>
                <a:gd name="connsiteX3" fmla="*/ 943155 w 1886310"/>
                <a:gd name="connsiteY3" fmla="*/ 1604514 h 1604514"/>
                <a:gd name="connsiteX4" fmla="*/ 576037 w 1886310"/>
                <a:gd name="connsiteY4" fmla="*/ 1541469 h 1604514"/>
                <a:gd name="connsiteX5" fmla="*/ 502632 w 1886310"/>
                <a:gd name="connsiteY5" fmla="*/ 1507578 h 1604514"/>
                <a:gd name="connsiteX6" fmla="*/ 943155 w 1886310"/>
                <a:gd name="connsiteY6" fmla="*/ 0 h 1604514"/>
                <a:gd name="connsiteX7" fmla="*/ 1310274 w 1886310"/>
                <a:gd name="connsiteY7" fmla="*/ 63046 h 1604514"/>
                <a:gd name="connsiteX8" fmla="*/ 1408872 w 1886310"/>
                <a:gd name="connsiteY8" fmla="*/ 108568 h 1604514"/>
                <a:gd name="connsiteX9" fmla="*/ 460518 w 1886310"/>
                <a:gd name="connsiteY9" fmla="*/ 1488135 h 1604514"/>
                <a:gd name="connsiteX10" fmla="*/ 415828 w 1886310"/>
                <a:gd name="connsiteY10" fmla="*/ 1467501 h 1604514"/>
                <a:gd name="connsiteX11" fmla="*/ 0 w 1886310"/>
                <a:gd name="connsiteY11" fmla="*/ 802257 h 1604514"/>
                <a:gd name="connsiteX12" fmla="*/ 943155 w 1886310"/>
                <a:gd name="connsiteY12" fmla="*/ 0 h 1604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86310" h="1604514">
                  <a:moveTo>
                    <a:pt x="1450986" y="128012"/>
                  </a:moveTo>
                  <a:lnTo>
                    <a:pt x="1470482" y="137013"/>
                  </a:lnTo>
                  <a:cubicBezTo>
                    <a:pt x="1721363" y="281185"/>
                    <a:pt x="1886310" y="525336"/>
                    <a:pt x="1886310" y="802257"/>
                  </a:cubicBezTo>
                  <a:cubicBezTo>
                    <a:pt x="1886310" y="1245331"/>
                    <a:pt x="1464045" y="1604514"/>
                    <a:pt x="943155" y="1604514"/>
                  </a:cubicBezTo>
                  <a:cubicBezTo>
                    <a:pt x="812933" y="1604514"/>
                    <a:pt x="688874" y="1582065"/>
                    <a:pt x="576037" y="1541469"/>
                  </a:cubicBezTo>
                  <a:lnTo>
                    <a:pt x="502632" y="1507578"/>
                  </a:lnTo>
                  <a:close/>
                  <a:moveTo>
                    <a:pt x="943155" y="0"/>
                  </a:moveTo>
                  <a:cubicBezTo>
                    <a:pt x="1073378" y="0"/>
                    <a:pt x="1197436" y="22449"/>
                    <a:pt x="1310274" y="63046"/>
                  </a:cubicBezTo>
                  <a:lnTo>
                    <a:pt x="1408872" y="108568"/>
                  </a:lnTo>
                  <a:lnTo>
                    <a:pt x="460518" y="1488135"/>
                  </a:lnTo>
                  <a:lnTo>
                    <a:pt x="415828" y="1467501"/>
                  </a:lnTo>
                  <a:cubicBezTo>
                    <a:pt x="164947" y="1323330"/>
                    <a:pt x="0" y="1079178"/>
                    <a:pt x="0" y="802257"/>
                  </a:cubicBezTo>
                  <a:cubicBezTo>
                    <a:pt x="0" y="359183"/>
                    <a:pt x="422265" y="0"/>
                    <a:pt x="943155" y="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91554" y="2388677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19" name="Freeform 18"/>
            <p:cNvSpPr/>
            <p:nvPr/>
          </p:nvSpPr>
          <p:spPr>
            <a:xfrm rot="375368">
              <a:off x="4248216" y="2860291"/>
              <a:ext cx="491525" cy="146299"/>
            </a:xfrm>
            <a:custGeom>
              <a:avLst/>
              <a:gdLst>
                <a:gd name="connsiteX0" fmla="*/ 0 w 3278038"/>
                <a:gd name="connsiteY0" fmla="*/ 874367 h 874367"/>
                <a:gd name="connsiteX1" fmla="*/ 833887 w 3278038"/>
                <a:gd name="connsiteY1" fmla="*/ 247514 h 874367"/>
                <a:gd name="connsiteX2" fmla="*/ 1742536 w 3278038"/>
                <a:gd name="connsiteY2" fmla="*/ 223 h 874367"/>
                <a:gd name="connsiteX3" fmla="*/ 2748951 w 3278038"/>
                <a:gd name="connsiteY3" fmla="*/ 213008 h 874367"/>
                <a:gd name="connsiteX4" fmla="*/ 3278038 w 3278038"/>
                <a:gd name="connsiteY4" fmla="*/ 673084 h 874367"/>
                <a:gd name="connsiteX5" fmla="*/ 3278038 w 3278038"/>
                <a:gd name="connsiteY5" fmla="*/ 673084 h 87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8038" h="874367">
                  <a:moveTo>
                    <a:pt x="0" y="874367"/>
                  </a:moveTo>
                  <a:cubicBezTo>
                    <a:pt x="271732" y="633786"/>
                    <a:pt x="543464" y="393205"/>
                    <a:pt x="833887" y="247514"/>
                  </a:cubicBezTo>
                  <a:cubicBezTo>
                    <a:pt x="1124310" y="101823"/>
                    <a:pt x="1423359" y="5974"/>
                    <a:pt x="1742536" y="223"/>
                  </a:cubicBezTo>
                  <a:cubicBezTo>
                    <a:pt x="2061713" y="-5528"/>
                    <a:pt x="2493034" y="100864"/>
                    <a:pt x="2748951" y="213008"/>
                  </a:cubicBezTo>
                  <a:cubicBezTo>
                    <a:pt x="3004868" y="325151"/>
                    <a:pt x="3278038" y="673084"/>
                    <a:pt x="3278038" y="673084"/>
                  </a:cubicBezTo>
                  <a:lnTo>
                    <a:pt x="3278038" y="673084"/>
                  </a:lnTo>
                </a:path>
              </a:pathLst>
            </a:custGeom>
            <a:noFill/>
            <a:ln w="38100">
              <a:solidFill>
                <a:schemeClr val="accent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3789292" y="2299572"/>
              <a:ext cx="1650521" cy="23784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868926" y="230902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5193851" y="2493695"/>
                  <a:ext cx="4796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¬</m:t>
                      </m:r>
                    </m:oMath>
                  </a14:m>
                  <a:r>
                    <a:rPr lang="en-US" dirty="0" smtClean="0"/>
                    <a:t>b</a:t>
                  </a:r>
                  <a:endParaRPr lang="en-US" dirty="0"/>
                </a:p>
              </p:txBody>
            </p:sp>
          </mc:Choice>
          <mc:Fallback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93851" y="2493695"/>
                  <a:ext cx="479618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Freeform 10"/>
          <p:cNvSpPr/>
          <p:nvPr/>
        </p:nvSpPr>
        <p:spPr>
          <a:xfrm rot="21099272" flipV="1">
            <a:off x="4672761" y="3547393"/>
            <a:ext cx="560638" cy="128649"/>
          </a:xfrm>
          <a:custGeom>
            <a:avLst/>
            <a:gdLst>
              <a:gd name="connsiteX0" fmla="*/ 0 w 3278038"/>
              <a:gd name="connsiteY0" fmla="*/ 874367 h 874367"/>
              <a:gd name="connsiteX1" fmla="*/ 833887 w 3278038"/>
              <a:gd name="connsiteY1" fmla="*/ 247514 h 874367"/>
              <a:gd name="connsiteX2" fmla="*/ 1742536 w 3278038"/>
              <a:gd name="connsiteY2" fmla="*/ 223 h 874367"/>
              <a:gd name="connsiteX3" fmla="*/ 2748951 w 3278038"/>
              <a:gd name="connsiteY3" fmla="*/ 213008 h 874367"/>
              <a:gd name="connsiteX4" fmla="*/ 3278038 w 3278038"/>
              <a:gd name="connsiteY4" fmla="*/ 673084 h 874367"/>
              <a:gd name="connsiteX5" fmla="*/ 3278038 w 3278038"/>
              <a:gd name="connsiteY5" fmla="*/ 673084 h 87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8038" h="874367">
                <a:moveTo>
                  <a:pt x="0" y="874367"/>
                </a:moveTo>
                <a:cubicBezTo>
                  <a:pt x="271732" y="633786"/>
                  <a:pt x="543464" y="393205"/>
                  <a:pt x="833887" y="247514"/>
                </a:cubicBezTo>
                <a:cubicBezTo>
                  <a:pt x="1124310" y="101823"/>
                  <a:pt x="1423359" y="5974"/>
                  <a:pt x="1742536" y="223"/>
                </a:cubicBezTo>
                <a:cubicBezTo>
                  <a:pt x="2061713" y="-5528"/>
                  <a:pt x="2493034" y="100864"/>
                  <a:pt x="2748951" y="213008"/>
                </a:cubicBezTo>
                <a:cubicBezTo>
                  <a:pt x="3004868" y="325151"/>
                  <a:pt x="3278038" y="673084"/>
                  <a:pt x="3278038" y="673084"/>
                </a:cubicBezTo>
                <a:lnTo>
                  <a:pt x="3278038" y="673084"/>
                </a:lnTo>
              </a:path>
            </a:pathLst>
          </a:custGeom>
          <a:noFill/>
          <a:ln w="38100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ounded Rectangular Callout 29"/>
              <p:cNvSpPr/>
              <p:nvPr/>
            </p:nvSpPr>
            <p:spPr>
              <a:xfrm>
                <a:off x="210710" y="2146411"/>
                <a:ext cx="2559554" cy="2598117"/>
              </a:xfrm>
              <a:prstGeom prst="wedgeRoundRectCallout">
                <a:avLst>
                  <a:gd name="adj1" fmla="val 95382"/>
                  <a:gd name="adj2" fmla="val -19593"/>
                  <a:gd name="adj3" fmla="val 16667"/>
                </a:avLst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 smtClean="0"/>
                  <a:t> maps any point in A and b to another point in A, by the time iteration stops, we are guaranteed to be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∧¬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0" name="Rounded Rectangular Callout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10" y="2146411"/>
                <a:ext cx="2559554" cy="2598117"/>
              </a:xfrm>
              <a:prstGeom prst="wedgeRoundRectCallout">
                <a:avLst>
                  <a:gd name="adj1" fmla="val 95382"/>
                  <a:gd name="adj2" fmla="val -19593"/>
                  <a:gd name="adj3" fmla="val 16667"/>
                </a:avLst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70778" y="5726408"/>
            <a:ext cx="3848100" cy="828675"/>
          </a:xfrm>
          <a:prstGeom prst="rect">
            <a:avLst/>
          </a:prstGeom>
          <a:noFill/>
        </p:spPr>
      </p:pic>
      <p:sp>
        <p:nvSpPr>
          <p:cNvPr id="31" name="Freeform 30"/>
          <p:cNvSpPr/>
          <p:nvPr/>
        </p:nvSpPr>
        <p:spPr>
          <a:xfrm rot="3139989">
            <a:off x="5641065" y="2834604"/>
            <a:ext cx="560638" cy="370858"/>
          </a:xfrm>
          <a:custGeom>
            <a:avLst/>
            <a:gdLst>
              <a:gd name="connsiteX0" fmla="*/ 0 w 3278038"/>
              <a:gd name="connsiteY0" fmla="*/ 874367 h 874367"/>
              <a:gd name="connsiteX1" fmla="*/ 833887 w 3278038"/>
              <a:gd name="connsiteY1" fmla="*/ 247514 h 874367"/>
              <a:gd name="connsiteX2" fmla="*/ 1742536 w 3278038"/>
              <a:gd name="connsiteY2" fmla="*/ 223 h 874367"/>
              <a:gd name="connsiteX3" fmla="*/ 2748951 w 3278038"/>
              <a:gd name="connsiteY3" fmla="*/ 213008 h 874367"/>
              <a:gd name="connsiteX4" fmla="*/ 3278038 w 3278038"/>
              <a:gd name="connsiteY4" fmla="*/ 673084 h 874367"/>
              <a:gd name="connsiteX5" fmla="*/ 3278038 w 3278038"/>
              <a:gd name="connsiteY5" fmla="*/ 673084 h 87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8038" h="874367">
                <a:moveTo>
                  <a:pt x="0" y="874367"/>
                </a:moveTo>
                <a:cubicBezTo>
                  <a:pt x="271732" y="633786"/>
                  <a:pt x="543464" y="393205"/>
                  <a:pt x="833887" y="247514"/>
                </a:cubicBezTo>
                <a:cubicBezTo>
                  <a:pt x="1124310" y="101823"/>
                  <a:pt x="1423359" y="5974"/>
                  <a:pt x="1742536" y="223"/>
                </a:cubicBezTo>
                <a:cubicBezTo>
                  <a:pt x="2061713" y="-5528"/>
                  <a:pt x="2493034" y="100864"/>
                  <a:pt x="2748951" y="213008"/>
                </a:cubicBezTo>
                <a:cubicBezTo>
                  <a:pt x="3004868" y="325151"/>
                  <a:pt x="3278038" y="673084"/>
                  <a:pt x="3278038" y="673084"/>
                </a:cubicBezTo>
                <a:lnTo>
                  <a:pt x="3278038" y="673084"/>
                </a:lnTo>
              </a:path>
            </a:pathLst>
          </a:custGeom>
          <a:noFill/>
          <a:ln w="38100"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89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92600" y="2311400"/>
                <a:ext cx="3287760" cy="2862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</a:rPr>
                        <m:t>𝑥𝑜𝑙𝑑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</a:rPr>
                        <m:t>𝑦𝑜𝑙𝑑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&gt;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if(x </a:t>
                </a:r>
                <a:r>
                  <a:rPr lang="en-US" dirty="0"/>
                  <a:t>&gt; y){</a:t>
                </a:r>
              </a:p>
              <a:p>
                <a:r>
                  <a:rPr lang="en-US" dirty="0"/>
                  <a:t>  t = x – y;</a:t>
                </a:r>
              </a:p>
              <a:p>
                <a:r>
                  <a:rPr lang="en-US" dirty="0"/>
                  <a:t>  while(t &gt; 0){</a:t>
                </a:r>
              </a:p>
              <a:p>
                <a:r>
                  <a:rPr lang="en-US" dirty="0"/>
                  <a:t>    x = x – 1;</a:t>
                </a:r>
              </a:p>
              <a:p>
                <a:r>
                  <a:rPr lang="en-US" dirty="0"/>
                  <a:t>    y = y + 1;</a:t>
                </a:r>
              </a:p>
              <a:p>
                <a:r>
                  <a:rPr lang="en-US" dirty="0"/>
                  <a:t>    t = t – 1;</a:t>
                </a:r>
              </a:p>
              <a:p>
                <a:r>
                  <a:rPr lang="en-US" dirty="0"/>
                  <a:t>  }</a:t>
                </a:r>
              </a:p>
              <a:p>
                <a:r>
                  <a:rPr lang="en-US" dirty="0" smtClean="0"/>
                  <a:t>}</a:t>
                </a:r>
              </a:p>
              <a:p>
                <a:r>
                  <a:rPr lang="en-US" dirty="0" smtClean="0"/>
                  <a:t>{ 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00" y="2311400"/>
                <a:ext cx="3287760" cy="2862322"/>
              </a:xfrm>
              <a:prstGeom prst="rect">
                <a:avLst/>
              </a:prstGeom>
              <a:blipFill rotWithShape="0">
                <a:blip r:embed="rId2"/>
                <a:stretch>
                  <a:fillRect l="-1484" b="-2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701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1475" y="4997095"/>
            <a:ext cx="1407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if(x </a:t>
            </a:r>
            <a:r>
              <a:rPr lang="en-US" dirty="0"/>
              <a:t>&gt; 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2116348" y="4813544"/>
            <a:ext cx="7878792" cy="1150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8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1475" y="4997095"/>
            <a:ext cx="1407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if(x </a:t>
            </a:r>
            <a:r>
              <a:rPr lang="en-US" dirty="0"/>
              <a:t>&gt; 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2116348" y="4813544"/>
            <a:ext cx="7878792" cy="1150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37281" y="277632"/>
            <a:ext cx="4933950" cy="828675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0642" y="3630563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42" y="3630563"/>
                <a:ext cx="2056012" cy="8261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0265434" y="3895109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5434" y="3895109"/>
                <a:ext cx="1253677" cy="5861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206770" y="3347717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815751" y="376584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751" y="3765844"/>
                <a:ext cx="1253677" cy="5861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648011" y="3756599"/>
                <a:ext cx="246080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𝑛𝑜𝑡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011" y="3756599"/>
                <a:ext cx="2460802" cy="8261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380312" y="3985027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skip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1475" y="4997095"/>
            <a:ext cx="1407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if(x </a:t>
            </a:r>
            <a:r>
              <a:rPr lang="en-US" dirty="0"/>
              <a:t>&gt; 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2116348" y="4813544"/>
            <a:ext cx="7878792" cy="1150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0642" y="3630563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42" y="3630563"/>
                <a:ext cx="2056012" cy="8261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0265434" y="3895109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5434" y="3895109"/>
                <a:ext cx="1253677" cy="5861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206770" y="3347717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815751" y="376584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751" y="3765844"/>
                <a:ext cx="1253677" cy="5861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648011" y="3756599"/>
                <a:ext cx="246080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𝑛𝑜𝑡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011" y="3756599"/>
                <a:ext cx="2460802" cy="8261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380312" y="3985027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skip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573328" y="3581697"/>
            <a:ext cx="5403012" cy="1209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924603" y="3824552"/>
            <a:ext cx="1857088" cy="758235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05936" y="3936690"/>
            <a:ext cx="80958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False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10613369" y="281840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3369" y="2818404"/>
                <a:ext cx="1253677" cy="5861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0102062" y="2908322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skip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8889556" y="2798546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9556" y="2798546"/>
                <a:ext cx="1253677" cy="5861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6464067" y="2782623"/>
                <a:ext cx="2328779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𝐹𝑎𝑙𝑠𝑒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067" y="2782623"/>
                <a:ext cx="2328779" cy="5861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1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75790" y="516552"/>
            <a:ext cx="3962400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16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1475" y="4997095"/>
            <a:ext cx="1407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if(x </a:t>
            </a:r>
            <a:r>
              <a:rPr lang="en-US" dirty="0"/>
              <a:t>&gt; 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2116348" y="4813544"/>
            <a:ext cx="7878792" cy="1150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0642" y="3630563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42" y="3630563"/>
                <a:ext cx="2056012" cy="8261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0265434" y="3895109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5434" y="3895109"/>
                <a:ext cx="1253677" cy="5861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206770" y="3347717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815751" y="376584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751" y="3765844"/>
                <a:ext cx="1253677" cy="5861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648011" y="3756599"/>
                <a:ext cx="246080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𝑛𝑜𝑡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011" y="3756599"/>
                <a:ext cx="2460802" cy="8261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380312" y="3985027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skip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573328" y="3581697"/>
            <a:ext cx="5403012" cy="1209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924603" y="3824552"/>
            <a:ext cx="1857088" cy="758235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05936" y="3936690"/>
            <a:ext cx="80958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False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10613369" y="281840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3369" y="2818404"/>
                <a:ext cx="1253677" cy="5861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0102062" y="2908322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skip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8889556" y="2798546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9556" y="2798546"/>
                <a:ext cx="1253677" cy="5861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6464067" y="2782623"/>
                <a:ext cx="2328779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𝐹𝑎𝑙𝑠𝑒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067" y="2782623"/>
                <a:ext cx="2328779" cy="5861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8899556" y="2694015"/>
            <a:ext cx="3065805" cy="347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582344" y="183754"/>
                <a:ext cx="2309928" cy="101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sz="28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𝑠𝑘𝑖𝑝</m:t>
                          </m:r>
                          <m:r>
                            <a:rPr lang="en-US" sz="28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28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33CC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344" y="183754"/>
                <a:ext cx="2309928" cy="10164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32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1475" y="4997095"/>
            <a:ext cx="1407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if(x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&gt; y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= x – y;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while(t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&gt; 0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 = x – 1;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= y + 1;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= t – 1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253" y="4997095"/>
                <a:ext cx="1259576" cy="826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879" y="4997095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2116348" y="4813544"/>
            <a:ext cx="7878792" cy="11501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0642" y="3630563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42" y="3630563"/>
                <a:ext cx="2056012" cy="8261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0265434" y="3895109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5434" y="3895109"/>
                <a:ext cx="1253677" cy="5861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206770" y="3347717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815751" y="376584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751" y="3765844"/>
                <a:ext cx="1253677" cy="5861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380312" y="3985027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skip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573328" y="3581697"/>
            <a:ext cx="5403012" cy="1209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10613369" y="281840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3369" y="2818404"/>
                <a:ext cx="1253677" cy="5861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0102062" y="2908322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skip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8889556" y="2798546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9556" y="2798546"/>
                <a:ext cx="1253677" cy="5861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6464067" y="2782623"/>
                <a:ext cx="2328779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𝐹𝑎𝑙𝑠𝑒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067" y="2782623"/>
                <a:ext cx="2328779" cy="5861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8899556" y="2694015"/>
            <a:ext cx="3065805" cy="3476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7559013" y="3967230"/>
                <a:ext cx="9840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𝐹𝑎𝑙𝑠𝑒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013" y="3967230"/>
                <a:ext cx="98405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30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Constraint-based verification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4468" y="2967489"/>
            <a:ext cx="20361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 &gt; y){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 = x – y;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 &gt; 0){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– 1;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y + 1;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= t – 1;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y=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600" b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endParaRPr lang="en-US" sz="1600" b="1" baseline="-25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x=y</a:t>
            </a:r>
            <a:r>
              <a:rPr lang="en-US" sz="1600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endParaRPr lang="en-US" sz="1600" b="1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468" y="2598157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791781" y="3705242"/>
            <a:ext cx="1745712" cy="586596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53777" y="3675375"/>
                <a:ext cx="239886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.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777" y="3675375"/>
                <a:ext cx="2398862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947058" y="4321706"/>
            <a:ext cx="12543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Verification</a:t>
            </a:r>
            <a:br>
              <a:rPr lang="en-US" dirty="0" smtClean="0"/>
            </a:br>
            <a:r>
              <a:rPr lang="en-US" dirty="0" smtClean="0"/>
              <a:t>Condition </a:t>
            </a:r>
            <a:br>
              <a:rPr lang="en-US" dirty="0" smtClean="0"/>
            </a:br>
            <a:r>
              <a:rPr lang="en-US" dirty="0" smtClean="0"/>
              <a:t>Generation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7321202" y="3548617"/>
            <a:ext cx="2259566" cy="899846"/>
            <a:chOff x="6119560" y="3938046"/>
            <a:chExt cx="2259566" cy="899846"/>
          </a:xfrm>
        </p:grpSpPr>
        <p:sp>
          <p:nvSpPr>
            <p:cNvPr id="13" name="Freeform 12"/>
            <p:cNvSpPr/>
            <p:nvPr/>
          </p:nvSpPr>
          <p:spPr>
            <a:xfrm>
              <a:off x="6119560" y="4095466"/>
              <a:ext cx="2259566" cy="586596"/>
            </a:xfrm>
            <a:custGeom>
              <a:avLst/>
              <a:gdLst>
                <a:gd name="connsiteX0" fmla="*/ 0 w 2259566"/>
                <a:gd name="connsiteY0" fmla="*/ 146649 h 586596"/>
                <a:gd name="connsiteX1" fmla="*/ 604126 w 2259566"/>
                <a:gd name="connsiteY1" fmla="*/ 146649 h 586596"/>
                <a:gd name="connsiteX2" fmla="*/ 604126 w 2259566"/>
                <a:gd name="connsiteY2" fmla="*/ 439947 h 586596"/>
                <a:gd name="connsiteX3" fmla="*/ 0 w 2259566"/>
                <a:gd name="connsiteY3" fmla="*/ 439947 h 586596"/>
                <a:gd name="connsiteX4" fmla="*/ 1966268 w 2259566"/>
                <a:gd name="connsiteY4" fmla="*/ 0 h 586596"/>
                <a:gd name="connsiteX5" fmla="*/ 2259566 w 2259566"/>
                <a:gd name="connsiteY5" fmla="*/ 293298 h 586596"/>
                <a:gd name="connsiteX6" fmla="*/ 1966268 w 2259566"/>
                <a:gd name="connsiteY6" fmla="*/ 586596 h 586596"/>
                <a:gd name="connsiteX7" fmla="*/ 1966268 w 2259566"/>
                <a:gd name="connsiteY7" fmla="*/ 439947 h 586596"/>
                <a:gd name="connsiteX8" fmla="*/ 1539277 w 2259566"/>
                <a:gd name="connsiteY8" fmla="*/ 439947 h 586596"/>
                <a:gd name="connsiteX9" fmla="*/ 1539277 w 2259566"/>
                <a:gd name="connsiteY9" fmla="*/ 146649 h 586596"/>
                <a:gd name="connsiteX10" fmla="*/ 1966268 w 2259566"/>
                <a:gd name="connsiteY10" fmla="*/ 146649 h 58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59566" h="586596">
                  <a:moveTo>
                    <a:pt x="0" y="146649"/>
                  </a:moveTo>
                  <a:lnTo>
                    <a:pt x="604126" y="146649"/>
                  </a:lnTo>
                  <a:lnTo>
                    <a:pt x="604126" y="439947"/>
                  </a:lnTo>
                  <a:lnTo>
                    <a:pt x="0" y="439947"/>
                  </a:lnTo>
                  <a:close/>
                  <a:moveTo>
                    <a:pt x="1966268" y="0"/>
                  </a:moveTo>
                  <a:lnTo>
                    <a:pt x="2259566" y="293298"/>
                  </a:lnTo>
                  <a:lnTo>
                    <a:pt x="1966268" y="586596"/>
                  </a:lnTo>
                  <a:lnTo>
                    <a:pt x="1966268" y="439947"/>
                  </a:lnTo>
                  <a:lnTo>
                    <a:pt x="1539277" y="439947"/>
                  </a:lnTo>
                  <a:lnTo>
                    <a:pt x="1539277" y="146649"/>
                  </a:lnTo>
                  <a:lnTo>
                    <a:pt x="1966268" y="146649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Diagram 9"/>
            <p:cNvGraphicFramePr/>
            <p:nvPr>
              <p:extLst/>
            </p:nvPr>
          </p:nvGraphicFramePr>
          <p:xfrm>
            <a:off x="6410943" y="3938046"/>
            <a:ext cx="1462755" cy="89984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8069630" y="4598705"/>
            <a:ext cx="76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Solver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777224" y="3583042"/>
            <a:ext cx="9973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OK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234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116348" y="4813544"/>
            <a:ext cx="7878792" cy="115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257910" y="5332842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910" y="5332842"/>
                <a:ext cx="2056012" cy="826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364038" y="5049996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973019" y="5468123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019" y="5468123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7650" y="691970"/>
            <a:ext cx="3343275" cy="828675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09268" y="3492670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68" y="3492670"/>
                <a:ext cx="2056012" cy="8261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2070936" y="3791722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679721" y="3477390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721" y="3477390"/>
                <a:ext cx="2812115" cy="1117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9303439" y="3194544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0630621" y="3612671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0621" y="3612671"/>
                <a:ext cx="1253677" cy="5861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2962365" y="3492670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365" y="3492670"/>
                <a:ext cx="2812115" cy="1117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9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116348" y="5118347"/>
            <a:ext cx="7878792" cy="115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257910" y="5637645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910" y="5637645"/>
                <a:ext cx="2056012" cy="826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364038" y="5354799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y;</a:t>
            </a:r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973019" y="5772926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019" y="5772926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09268" y="3797473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68" y="3797473"/>
                <a:ext cx="2056012" cy="8261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2070936" y="4096525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915512" y="3782193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512" y="3782193"/>
                <a:ext cx="2812115" cy="1117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9539230" y="3499347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0866412" y="391747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412" y="3917474"/>
                <a:ext cx="1253677" cy="5861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2962365" y="3797473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365" y="3797473"/>
                <a:ext cx="2812115" cy="1117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75790" y="516552"/>
            <a:ext cx="3962400" cy="838200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/>
          <p:nvPr/>
        </p:nvCxnSpPr>
        <p:spPr>
          <a:xfrm flipV="1">
            <a:off x="20194" y="3608423"/>
            <a:ext cx="7179987" cy="353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86905" y="2457381"/>
                <a:ext cx="3255057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05" y="2457381"/>
                <a:ext cx="3255057" cy="1117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448287" y="275643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x – y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339716" y="2457381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716" y="2457381"/>
                <a:ext cx="2812115" cy="1117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60336" y="1241075"/>
                <a:ext cx="5541004" cy="11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6" y="1241075"/>
                <a:ext cx="5541004" cy="11269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12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116348" y="5118347"/>
            <a:ext cx="7878792" cy="11501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257910" y="5637645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910" y="5637645"/>
                <a:ext cx="2056012" cy="826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364038" y="5354799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= x – y;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while(t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&gt; 0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= x – 1;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y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= y + 1;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t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= t – 1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973019" y="5772926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019" y="5772926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09268" y="3797473"/>
                <a:ext cx="2056012" cy="826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68" y="3797473"/>
                <a:ext cx="2056012" cy="8261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2070936" y="4096525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= x – 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915512" y="3782193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512" y="3782193"/>
                <a:ext cx="2812115" cy="1117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9539230" y="3499347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0866412" y="391747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412" y="3917474"/>
                <a:ext cx="1253677" cy="5861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2962365" y="3797473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365" y="3797473"/>
                <a:ext cx="2812115" cy="1117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75790" y="516552"/>
            <a:ext cx="3962400" cy="838200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/>
          <p:nvPr/>
        </p:nvCxnSpPr>
        <p:spPr>
          <a:xfrm flipV="1">
            <a:off x="20194" y="3608423"/>
            <a:ext cx="7179987" cy="35337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86905" y="2457381"/>
                <a:ext cx="3255057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05" y="2457381"/>
                <a:ext cx="3255057" cy="1117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448287" y="275643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= x – 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339716" y="2457381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716" y="2457381"/>
                <a:ext cx="2812115" cy="1117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60336" y="1241075"/>
                <a:ext cx="5541004" cy="11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&gt;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solidFill>
                                                <a:schemeClr val="bg1">
                                                  <a:lumMod val="6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chemeClr val="bg1">
                                                      <a:lumMod val="6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6" y="1241075"/>
                <a:ext cx="5541004" cy="11269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40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51140" y="5137220"/>
            <a:ext cx="10294188" cy="103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3223407" y="5401193"/>
                <a:ext cx="2812115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407" y="5401193"/>
                <a:ext cx="2812115" cy="1117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847125" y="5118347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7174307" y="5536474"/>
                <a:ext cx="1253677" cy="58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307" y="5536474"/>
                <a:ext cx="1253677" cy="58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1090" y="277632"/>
            <a:ext cx="3848100" cy="828675"/>
          </a:xfrm>
          <a:prstGeom prst="rect">
            <a:avLst/>
          </a:prstGeom>
          <a:noFill/>
        </p:spPr>
      </p:pic>
      <p:pic>
        <p:nvPicPr>
          <p:cNvPr id="21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790" y="1229669"/>
            <a:ext cx="3962400" cy="8382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4728564" y="3454903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3938511" y="4096764"/>
                <a:ext cx="775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511" y="4096764"/>
                <a:ext cx="77559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6150778" y="4156785"/>
                <a:ext cx="2485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𝑛𝑜𝑡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78" y="4156785"/>
                <a:ext cx="2485424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6902" y="3824129"/>
                <a:ext cx="3329373" cy="11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" y="3824129"/>
                <a:ext cx="3329373" cy="1126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190008" y="4036303"/>
                <a:ext cx="2922788" cy="582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𝑛𝑜𝑡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&gt;0⇒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0008" y="4036303"/>
                <a:ext cx="2922788" cy="58214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3938511" y="3603798"/>
            <a:ext cx="459588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68301" y="2278824"/>
            <a:ext cx="1332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      x </a:t>
            </a:r>
            <a:r>
              <a:rPr lang="en-US" dirty="0"/>
              <a:t>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4141407" y="2748529"/>
                <a:ext cx="19641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&gt;0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407" y="2748529"/>
                <a:ext cx="1964192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7041587" y="2775800"/>
                <a:ext cx="6905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587" y="2775800"/>
                <a:ext cx="690574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Invariant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2281435"/>
                <a:ext cx="9761306" cy="3895528"/>
              </a:xfrm>
            </p:spPr>
            <p:txBody>
              <a:bodyPr/>
              <a:lstStyle/>
              <a:p>
                <a:r>
                  <a:rPr lang="en-US" dirty="0" smtClean="0"/>
                  <a:t>Need to find invariant A such that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𝑃𝑟𝑒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∧¬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𝑃𝑜𝑠𝑡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2281435"/>
                <a:ext cx="9761306" cy="3895528"/>
              </a:xfrm>
              <a:blipFill>
                <a:blip r:embed="rId2"/>
                <a:stretch>
                  <a:fillRect t="-2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044519" y="1587261"/>
            <a:ext cx="288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{Pre} while(p) c {Post}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29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05333" y="3411820"/>
                <a:ext cx="3329373" cy="11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𝑜𝑙𝑑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&gt;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𝑜𝑙𝑑</m:t>
                                              </m:r>
                                            </m:sub>
                                          </m:sSub>
                                        </m:e>
                                      </m:eqAr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33" y="3411820"/>
                <a:ext cx="3329373" cy="1126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60408" y="5508545"/>
                <a:ext cx="2922788" cy="582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𝑛𝑜𝑡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&gt;0⇒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408" y="5508545"/>
                <a:ext cx="2922788" cy="5821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670067" y="1651971"/>
            <a:ext cx="1332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      x </a:t>
            </a:r>
            <a:r>
              <a:rPr lang="en-US" dirty="0"/>
              <a:t>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043173" y="2121676"/>
                <a:ext cx="19641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&gt;0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73" y="2121676"/>
                <a:ext cx="196419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943353" y="2148947"/>
                <a:ext cx="6905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3" y="2148947"/>
                <a:ext cx="69057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426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Soundness and 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does it mean for our deduction rules to be sound?</a:t>
            </a:r>
          </a:p>
          <a:p>
            <a:pPr lvl="1"/>
            <a:r>
              <a:rPr lang="en-US" dirty="0" smtClean="0"/>
              <a:t>You will never be able to prove anything that is not true</a:t>
            </a:r>
          </a:p>
          <a:p>
            <a:pPr lvl="1"/>
            <a:r>
              <a:rPr lang="en-US" dirty="0" smtClean="0"/>
              <a:t>truth is defined in terms of our original definition of {A} c {B}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can prove this, but it’s tricky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does it mean for them to be complete?</a:t>
            </a:r>
          </a:p>
          <a:p>
            <a:pPr lvl="1"/>
            <a:r>
              <a:rPr lang="en-US" dirty="0" smtClean="0"/>
              <a:t>If a statement is true, we should be able to prove it via deduction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 are they complete?</a:t>
            </a:r>
          </a:p>
          <a:p>
            <a:pPr lvl="1"/>
            <a:r>
              <a:rPr lang="en-US" dirty="0" smtClean="0"/>
              <a:t>yes and no</a:t>
            </a:r>
          </a:p>
          <a:p>
            <a:pPr lvl="2"/>
            <a:r>
              <a:rPr lang="en-US" dirty="0" smtClean="0"/>
              <a:t>They are complete relative to the logic</a:t>
            </a:r>
          </a:p>
          <a:p>
            <a:pPr lvl="2"/>
            <a:r>
              <a:rPr lang="en-US" dirty="0" smtClean="0"/>
              <a:t>but there are no complete and consistent logics for elementary arithmetic (Gödel)</a:t>
            </a:r>
          </a:p>
          <a:p>
            <a:pPr lvl="1"/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819401"/>
            <a:ext cx="5029200" cy="409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578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537874" cy="1325563"/>
          </a:xfrm>
        </p:spPr>
        <p:txBody>
          <a:bodyPr/>
          <a:lstStyle/>
          <a:p>
            <a:r>
              <a:rPr lang="en-US" dirty="0" smtClean="0"/>
              <a:t>From partial to total correctness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0" y="1295400"/>
                <a:ext cx="9144000" cy="2133600"/>
              </a:xfrm>
            </p:spPr>
            <p:txBody>
              <a:bodyPr/>
              <a:lstStyle/>
              <a:p>
                <a:r>
                  <a:rPr lang="en-US" dirty="0" smtClean="0"/>
                  <a:t>Total correctness judgment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⊢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</m:oMath>
                </a14:m>
                <a:endParaRPr lang="en-US" b="0" dirty="0" smtClean="0">
                  <a:ea typeface="Cambria Math"/>
                </a:endParaRPr>
              </a:p>
              <a:p>
                <a:pPr lvl="1"/>
                <a:r>
                  <a:rPr lang="en-US" dirty="0" smtClean="0"/>
                  <a:t>Just like before, but must also prove termination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0" y="1295400"/>
                <a:ext cx="9144000" cy="2133600"/>
              </a:xfrm>
              <a:blipFill>
                <a:blip r:embed="rId2"/>
                <a:stretch>
                  <a:fillRect t="-4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499" y="3432969"/>
            <a:ext cx="4964502" cy="79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343115"/>
            <a:ext cx="5715000" cy="93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5029200"/>
            <a:ext cx="59404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36581" y="6198245"/>
            <a:ext cx="1862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about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95400"/>
            <a:ext cx="9144000" cy="2362200"/>
          </a:xfrm>
        </p:spPr>
        <p:txBody>
          <a:bodyPr/>
          <a:lstStyle/>
          <a:p>
            <a:r>
              <a:rPr lang="en-US" dirty="0" smtClean="0"/>
              <a:t>Function F of the state that</a:t>
            </a:r>
          </a:p>
          <a:p>
            <a:pPr lvl="1"/>
            <a:r>
              <a:rPr lang="en-US" dirty="0" smtClean="0"/>
              <a:t>a) Maps state to an integer</a:t>
            </a:r>
          </a:p>
          <a:p>
            <a:pPr lvl="1"/>
            <a:r>
              <a:rPr lang="en-US" dirty="0" smtClean="0"/>
              <a:t>b) </a:t>
            </a:r>
            <a:r>
              <a:rPr lang="en-US" dirty="0"/>
              <a:t>Decreases with every iteration of the </a:t>
            </a:r>
            <a:r>
              <a:rPr lang="en-US" dirty="0" smtClean="0"/>
              <a:t>loop</a:t>
            </a:r>
          </a:p>
          <a:p>
            <a:pPr lvl="1"/>
            <a:r>
              <a:rPr lang="en-US" dirty="0" smtClean="0"/>
              <a:t>c) </a:t>
            </a:r>
            <a:r>
              <a:rPr lang="en-US" dirty="0"/>
              <a:t>I</a:t>
            </a:r>
            <a:r>
              <a:rPr lang="en-US" dirty="0" smtClean="0"/>
              <a:t>s guaranteed to stay greater than zero</a:t>
            </a:r>
            <a:endParaRPr lang="en-US" dirty="0"/>
          </a:p>
          <a:p>
            <a:pPr lvl="1"/>
            <a:r>
              <a:rPr lang="en-US" dirty="0" smtClean="0"/>
              <a:t>Also called variant function</a:t>
            </a:r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79371"/>
            <a:ext cx="645795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8189343" y="1477993"/>
            <a:ext cx="2869721" cy="1754038"/>
          </a:xfrm>
          <a:prstGeom prst="wedgeRoundRectCallout">
            <a:avLst>
              <a:gd name="adj1" fmla="val -108008"/>
              <a:gd name="adj2" fmla="val 898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 is just a fresh variable not used elsewhere in the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prove this?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2819400"/>
            <a:ext cx="270458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[ x=x0 and </a:t>
            </a:r>
            <a:r>
              <a:rPr lang="en-US" b="1" dirty="0" smtClean="0"/>
              <a:t>y=y0 and x &gt; y </a:t>
            </a:r>
            <a:r>
              <a:rPr lang="en-US" b="1" dirty="0"/>
              <a:t>]</a:t>
            </a:r>
          </a:p>
          <a:p>
            <a:r>
              <a:rPr lang="en-US" dirty="0"/>
              <a:t>if(x &gt; y){</a:t>
            </a:r>
          </a:p>
          <a:p>
            <a:r>
              <a:rPr lang="en-US" dirty="0"/>
              <a:t>  t = x – y;</a:t>
            </a:r>
          </a:p>
          <a:p>
            <a:r>
              <a:rPr lang="en-US" dirty="0"/>
              <a:t>  while(t &gt; 0){</a:t>
            </a:r>
          </a:p>
          <a:p>
            <a:r>
              <a:rPr lang="en-US" dirty="0"/>
              <a:t>    x = x – 1;</a:t>
            </a:r>
          </a:p>
          <a:p>
            <a:r>
              <a:rPr lang="en-US" dirty="0"/>
              <a:t>    y = y + 1;</a:t>
            </a:r>
          </a:p>
          <a:p>
            <a:r>
              <a:rPr lang="en-US" dirty="0"/>
              <a:t>    t = t – 1;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r>
              <a:rPr lang="en-US" b="1" dirty="0" smtClean="0"/>
              <a:t>[y=x0 </a:t>
            </a:r>
            <a:r>
              <a:rPr lang="en-US" b="1" dirty="0"/>
              <a:t>and x=y0 ]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727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and Synthesis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147" y="2967489"/>
                <a:ext cx="2521844" cy="2554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chemeClr val="accent2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if</a:t>
                </a:r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 &gt; y){</a:t>
                </a:r>
              </a:p>
              <a:p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t = x – y;</a:t>
                </a:r>
              </a:p>
              <a:p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sz="1600" b="1" dirty="0">
                    <a:solidFill>
                      <a:schemeClr val="accent2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while</a:t>
                </a:r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(t &gt; 0){</a:t>
                </a:r>
              </a:p>
              <a:p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x = x –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𝝓</m:t>
                    </m:r>
                  </m:oMath>
                </a14:m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(??</a:t>
                </a:r>
                <a:r>
                  <a:rPr lang="en-US" sz="1600" b="1" baseline="-25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</a:t>
                </a:r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);</a:t>
                </a:r>
                <a:endPara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y = y +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𝝓</m:t>
                    </m:r>
                  </m:oMath>
                </a14:m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(??</a:t>
                </a:r>
                <a:r>
                  <a:rPr lang="en-US" sz="1600" b="1" baseline="-25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</a:t>
                </a:r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);</a:t>
                </a:r>
                <a:endPara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t = t –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𝝓</m:t>
                    </m:r>
                  </m:oMath>
                </a14:m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(??</a:t>
                </a:r>
                <a:r>
                  <a:rPr lang="en-US" sz="1600" b="1" baseline="-25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3</a:t>
                </a:r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);</a:t>
                </a:r>
                <a:endPara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}</a:t>
                </a:r>
              </a:p>
              <a:p>
                <a:r>
                  <a:rPr lang="en-US" sz="1600" b="1" dirty="0" smtClean="0">
                    <a:solidFill>
                      <a:schemeClr val="accent2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assert</a:t>
                </a:r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y=</a:t>
                </a:r>
                <a:r>
                  <a:rPr lang="en-US" sz="16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x</a:t>
                </a:r>
                <a:r>
                  <a:rPr lang="en-US" sz="1600" b="1" baseline="-25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</a:t>
                </a:r>
                <a:endParaRPr lang="en-US" sz="1600" b="1" baseline="-25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sz="1600" b="1" dirty="0">
                    <a:solidFill>
                      <a:schemeClr val="accent2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assert</a:t>
                </a:r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6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x=y</a:t>
                </a:r>
                <a:r>
                  <a:rPr lang="en-US" sz="1600" b="1" baseline="-25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in</a:t>
                </a:r>
                <a:endPara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sz="16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}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47" y="2967489"/>
                <a:ext cx="2521844" cy="2554545"/>
              </a:xfrm>
              <a:prstGeom prst="rect">
                <a:avLst/>
              </a:prstGeom>
              <a:blipFill>
                <a:blip r:embed="rId2"/>
                <a:stretch>
                  <a:fillRect l="-1208" t="-716" r="-483" b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0910" y="2598157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791781" y="3705242"/>
            <a:ext cx="1538679" cy="586596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07432" y="3675375"/>
                <a:ext cx="36363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. ∀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.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432" y="3675375"/>
                <a:ext cx="363638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860903" y="4321706"/>
            <a:ext cx="12543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Verification</a:t>
            </a:r>
            <a:br>
              <a:rPr lang="en-US" dirty="0" smtClean="0"/>
            </a:br>
            <a:r>
              <a:rPr lang="en-US" dirty="0" smtClean="0"/>
              <a:t>Condition </a:t>
            </a:r>
            <a:br>
              <a:rPr lang="en-US" dirty="0" smtClean="0"/>
            </a:br>
            <a:r>
              <a:rPr lang="en-US" dirty="0" smtClean="0"/>
              <a:t>Generation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8063081" y="3706037"/>
            <a:ext cx="2259566" cy="586596"/>
          </a:xfrm>
          <a:custGeom>
            <a:avLst/>
            <a:gdLst>
              <a:gd name="connsiteX0" fmla="*/ 0 w 2259566"/>
              <a:gd name="connsiteY0" fmla="*/ 146649 h 586596"/>
              <a:gd name="connsiteX1" fmla="*/ 604126 w 2259566"/>
              <a:gd name="connsiteY1" fmla="*/ 146649 h 586596"/>
              <a:gd name="connsiteX2" fmla="*/ 604126 w 2259566"/>
              <a:gd name="connsiteY2" fmla="*/ 439947 h 586596"/>
              <a:gd name="connsiteX3" fmla="*/ 0 w 2259566"/>
              <a:gd name="connsiteY3" fmla="*/ 439947 h 586596"/>
              <a:gd name="connsiteX4" fmla="*/ 1966268 w 2259566"/>
              <a:gd name="connsiteY4" fmla="*/ 0 h 586596"/>
              <a:gd name="connsiteX5" fmla="*/ 2259566 w 2259566"/>
              <a:gd name="connsiteY5" fmla="*/ 293298 h 586596"/>
              <a:gd name="connsiteX6" fmla="*/ 1966268 w 2259566"/>
              <a:gd name="connsiteY6" fmla="*/ 586596 h 586596"/>
              <a:gd name="connsiteX7" fmla="*/ 1966268 w 2259566"/>
              <a:gd name="connsiteY7" fmla="*/ 439947 h 586596"/>
              <a:gd name="connsiteX8" fmla="*/ 1539277 w 2259566"/>
              <a:gd name="connsiteY8" fmla="*/ 439947 h 586596"/>
              <a:gd name="connsiteX9" fmla="*/ 1539277 w 2259566"/>
              <a:gd name="connsiteY9" fmla="*/ 146649 h 586596"/>
              <a:gd name="connsiteX10" fmla="*/ 1966268 w 2259566"/>
              <a:gd name="connsiteY10" fmla="*/ 146649 h 58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59566" h="586596">
                <a:moveTo>
                  <a:pt x="0" y="146649"/>
                </a:moveTo>
                <a:lnTo>
                  <a:pt x="604126" y="146649"/>
                </a:lnTo>
                <a:lnTo>
                  <a:pt x="604126" y="439947"/>
                </a:lnTo>
                <a:lnTo>
                  <a:pt x="0" y="439947"/>
                </a:lnTo>
                <a:close/>
                <a:moveTo>
                  <a:pt x="1966268" y="0"/>
                </a:moveTo>
                <a:lnTo>
                  <a:pt x="2259566" y="293298"/>
                </a:lnTo>
                <a:lnTo>
                  <a:pt x="1966268" y="586596"/>
                </a:lnTo>
                <a:lnTo>
                  <a:pt x="1966268" y="439947"/>
                </a:lnTo>
                <a:lnTo>
                  <a:pt x="1539277" y="439947"/>
                </a:lnTo>
                <a:lnTo>
                  <a:pt x="1539277" y="146649"/>
                </a:lnTo>
                <a:lnTo>
                  <a:pt x="1966268" y="146649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862207" y="3444542"/>
            <a:ext cx="5774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447144" y="3675374"/>
                <a:ext cx="6145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7144" y="3675374"/>
                <a:ext cx="614592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ounded Rectangular Callout 10"/>
          <p:cNvSpPr/>
          <p:nvPr/>
        </p:nvSpPr>
        <p:spPr>
          <a:xfrm>
            <a:off x="7890295" y="4836543"/>
            <a:ext cx="2375140" cy="1437736"/>
          </a:xfrm>
          <a:prstGeom prst="wedgeRoundRectCallout">
            <a:avLst>
              <a:gd name="adj1" fmla="val 3020"/>
              <a:gd name="adj2" fmla="val -839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Historically, solvers that can deal with quantifier alternations have not been very scalable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3204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59552" y="5109599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138023" y="5254839"/>
            <a:ext cx="11910203" cy="72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322405" y="3981890"/>
            <a:ext cx="1332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      x </a:t>
            </a:r>
            <a:r>
              <a:rPr lang="en-US" dirty="0"/>
              <a:t>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-79787" y="4486071"/>
                <a:ext cx="26884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&gt;0∧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787" y="4486071"/>
                <a:ext cx="268842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3608272" y="4547626"/>
                <a:ext cx="16923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272" y="4547626"/>
                <a:ext cx="1692322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415597" y="1662437"/>
                <a:ext cx="2389116" cy="9074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≡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𝑜𝑙𝑑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mr>
                        <m:m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∧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𝑜𝑙𝑑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mr>
                        <m:m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∧ 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≥0</m:t>
                            </m:r>
                          </m:e>
                        </m:mr>
                      </m:m>
                    </m:oMath>
                  </m:oMathPara>
                </a14:m>
                <a:r>
                  <a:rPr lang="en-US" sz="2000" b="0" dirty="0" smtClean="0"/>
                  <a:t/>
                </a:r>
                <a:br>
                  <a:rPr lang="en-US" sz="2000" b="0" dirty="0" smtClean="0"/>
                </a:br>
                <a:endParaRPr lang="en-US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5597" y="1662437"/>
                <a:ext cx="2389116" cy="9074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638" y="121076"/>
            <a:ext cx="645795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0530968" y="1865273"/>
                <a:ext cx="1661032" cy="400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en-US" sz="2000" b="0" dirty="0" smtClean="0"/>
                  <a:t/>
                </a:r>
                <a:br>
                  <a:rPr lang="en-US" sz="2000" b="0" dirty="0" smtClean="0"/>
                </a:br>
                <a:endParaRPr lang="en-US" sz="20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0968" y="1865273"/>
                <a:ext cx="1661032" cy="4001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074989" y="4664531"/>
                <a:ext cx="20063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989" y="4664531"/>
                <a:ext cx="200638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 rot="1822708">
            <a:off x="11138346" y="4628357"/>
            <a:ext cx="216573" cy="284122"/>
          </a:xfrm>
          <a:custGeom>
            <a:avLst/>
            <a:gdLst>
              <a:gd name="connsiteX0" fmla="*/ 0 w 350808"/>
              <a:gd name="connsiteY0" fmla="*/ 385313 h 495095"/>
              <a:gd name="connsiteX1" fmla="*/ 46008 w 350808"/>
              <a:gd name="connsiteY1" fmla="*/ 414068 h 495095"/>
              <a:gd name="connsiteX2" fmla="*/ 103517 w 350808"/>
              <a:gd name="connsiteY2" fmla="*/ 425570 h 495095"/>
              <a:gd name="connsiteX3" fmla="*/ 120770 w 350808"/>
              <a:gd name="connsiteY3" fmla="*/ 442823 h 495095"/>
              <a:gd name="connsiteX4" fmla="*/ 149525 w 350808"/>
              <a:gd name="connsiteY4" fmla="*/ 460076 h 495095"/>
              <a:gd name="connsiteX5" fmla="*/ 172528 w 350808"/>
              <a:gd name="connsiteY5" fmla="*/ 477328 h 495095"/>
              <a:gd name="connsiteX6" fmla="*/ 184030 w 350808"/>
              <a:gd name="connsiteY6" fmla="*/ 448574 h 495095"/>
              <a:gd name="connsiteX7" fmla="*/ 195532 w 350808"/>
              <a:gd name="connsiteY7" fmla="*/ 425570 h 495095"/>
              <a:gd name="connsiteX8" fmla="*/ 201283 w 350808"/>
              <a:gd name="connsiteY8" fmla="*/ 379562 h 495095"/>
              <a:gd name="connsiteX9" fmla="*/ 207034 w 350808"/>
              <a:gd name="connsiteY9" fmla="*/ 362310 h 495095"/>
              <a:gd name="connsiteX10" fmla="*/ 212785 w 350808"/>
              <a:gd name="connsiteY10" fmla="*/ 322053 h 495095"/>
              <a:gd name="connsiteX11" fmla="*/ 224287 w 350808"/>
              <a:gd name="connsiteY11" fmla="*/ 276045 h 495095"/>
              <a:gd name="connsiteX12" fmla="*/ 241540 w 350808"/>
              <a:gd name="connsiteY12" fmla="*/ 218536 h 495095"/>
              <a:gd name="connsiteX13" fmla="*/ 253042 w 350808"/>
              <a:gd name="connsiteY13" fmla="*/ 178279 h 495095"/>
              <a:gd name="connsiteX14" fmla="*/ 264543 w 350808"/>
              <a:gd name="connsiteY14" fmla="*/ 161027 h 495095"/>
              <a:gd name="connsiteX15" fmla="*/ 270294 w 350808"/>
              <a:gd name="connsiteY15" fmla="*/ 143774 h 495095"/>
              <a:gd name="connsiteX16" fmla="*/ 281796 w 350808"/>
              <a:gd name="connsiteY16" fmla="*/ 126521 h 495095"/>
              <a:gd name="connsiteX17" fmla="*/ 310551 w 350808"/>
              <a:gd name="connsiteY17" fmla="*/ 86264 h 495095"/>
              <a:gd name="connsiteX18" fmla="*/ 316302 w 350808"/>
              <a:gd name="connsiteY18" fmla="*/ 46008 h 495095"/>
              <a:gd name="connsiteX19" fmla="*/ 333555 w 350808"/>
              <a:gd name="connsiteY19" fmla="*/ 23004 h 495095"/>
              <a:gd name="connsiteX20" fmla="*/ 350808 w 350808"/>
              <a:gd name="connsiteY20" fmla="*/ 0 h 49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808" h="495095">
                <a:moveTo>
                  <a:pt x="0" y="385313"/>
                </a:moveTo>
                <a:cubicBezTo>
                  <a:pt x="22946" y="403670"/>
                  <a:pt x="22317" y="408601"/>
                  <a:pt x="46008" y="414068"/>
                </a:cubicBezTo>
                <a:cubicBezTo>
                  <a:pt x="65057" y="418464"/>
                  <a:pt x="103517" y="425570"/>
                  <a:pt x="103517" y="425570"/>
                </a:cubicBezTo>
                <a:cubicBezTo>
                  <a:pt x="109268" y="431321"/>
                  <a:pt x="114263" y="437943"/>
                  <a:pt x="120770" y="442823"/>
                </a:cubicBezTo>
                <a:cubicBezTo>
                  <a:pt x="129712" y="449530"/>
                  <a:pt x="140224" y="453876"/>
                  <a:pt x="149525" y="460076"/>
                </a:cubicBezTo>
                <a:cubicBezTo>
                  <a:pt x="157500" y="465393"/>
                  <a:pt x="164860" y="471577"/>
                  <a:pt x="172528" y="477328"/>
                </a:cubicBezTo>
                <a:cubicBezTo>
                  <a:pt x="184624" y="513615"/>
                  <a:pt x="173811" y="489449"/>
                  <a:pt x="184030" y="448574"/>
                </a:cubicBezTo>
                <a:cubicBezTo>
                  <a:pt x="186109" y="440257"/>
                  <a:pt x="191698" y="433238"/>
                  <a:pt x="195532" y="425570"/>
                </a:cubicBezTo>
                <a:cubicBezTo>
                  <a:pt x="197449" y="410234"/>
                  <a:pt x="198518" y="394768"/>
                  <a:pt x="201283" y="379562"/>
                </a:cubicBezTo>
                <a:cubicBezTo>
                  <a:pt x="202367" y="373598"/>
                  <a:pt x="205845" y="368254"/>
                  <a:pt x="207034" y="362310"/>
                </a:cubicBezTo>
                <a:cubicBezTo>
                  <a:pt x="209692" y="349018"/>
                  <a:pt x="210127" y="335345"/>
                  <a:pt x="212785" y="322053"/>
                </a:cubicBezTo>
                <a:cubicBezTo>
                  <a:pt x="215885" y="306552"/>
                  <a:pt x="221187" y="291546"/>
                  <a:pt x="224287" y="276045"/>
                </a:cubicBezTo>
                <a:cubicBezTo>
                  <a:pt x="234860" y="223180"/>
                  <a:pt x="220559" y="250008"/>
                  <a:pt x="241540" y="218536"/>
                </a:cubicBezTo>
                <a:cubicBezTo>
                  <a:pt x="243383" y="211165"/>
                  <a:pt x="248917" y="186530"/>
                  <a:pt x="253042" y="178279"/>
                </a:cubicBezTo>
                <a:cubicBezTo>
                  <a:pt x="256133" y="172097"/>
                  <a:pt x="261452" y="167209"/>
                  <a:pt x="264543" y="161027"/>
                </a:cubicBezTo>
                <a:cubicBezTo>
                  <a:pt x="267254" y="155605"/>
                  <a:pt x="267583" y="149196"/>
                  <a:pt x="270294" y="143774"/>
                </a:cubicBezTo>
                <a:cubicBezTo>
                  <a:pt x="273385" y="137592"/>
                  <a:pt x="278367" y="132522"/>
                  <a:pt x="281796" y="126521"/>
                </a:cubicBezTo>
                <a:cubicBezTo>
                  <a:pt x="301982" y="91196"/>
                  <a:pt x="282448" y="114367"/>
                  <a:pt x="310551" y="86264"/>
                </a:cubicBezTo>
                <a:cubicBezTo>
                  <a:pt x="312468" y="72845"/>
                  <a:pt x="311670" y="58747"/>
                  <a:pt x="316302" y="46008"/>
                </a:cubicBezTo>
                <a:cubicBezTo>
                  <a:pt x="319578" y="37000"/>
                  <a:pt x="327984" y="30804"/>
                  <a:pt x="333555" y="23004"/>
                </a:cubicBezTo>
                <a:cubicBezTo>
                  <a:pt x="349812" y="244"/>
                  <a:pt x="338894" y="11914"/>
                  <a:pt x="350808" y="0"/>
                </a:cubicBezTo>
              </a:path>
            </a:pathLst>
          </a:cu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886752" y="5406400"/>
                <a:ext cx="7490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752" y="5406400"/>
                <a:ext cx="74905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099019" y="5466421"/>
                <a:ext cx="24624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𝑛𝑜𝑡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019" y="5466421"/>
                <a:ext cx="2462469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718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59552" y="5109599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138023" y="5254839"/>
            <a:ext cx="11910203" cy="72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322405" y="3981890"/>
            <a:ext cx="1332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      x </a:t>
            </a:r>
            <a:r>
              <a:rPr lang="en-US" dirty="0"/>
              <a:t>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-79787" y="4279035"/>
                <a:ext cx="26884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&gt;0∧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787" y="4279035"/>
                <a:ext cx="268842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3608272" y="4340590"/>
                <a:ext cx="16923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272" y="4340590"/>
                <a:ext cx="1692322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638" y="121076"/>
            <a:ext cx="645795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074989" y="4664531"/>
                <a:ext cx="20063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&gt;0⇒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989" y="4664531"/>
                <a:ext cx="200638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V="1">
            <a:off x="54700" y="4216690"/>
            <a:ext cx="12056787" cy="455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58043" y="3244777"/>
            <a:ext cx="1119995" cy="657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x = x – 1;</a:t>
            </a:r>
          </a:p>
          <a:p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= y + 1;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865108" y="3244777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9677132" y="3244777"/>
                <a:ext cx="2306529" cy="662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132" y="3244777"/>
                <a:ext cx="2306529" cy="6629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6276590" y="3244777"/>
                <a:ext cx="2771143" cy="7770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590" y="3244777"/>
                <a:ext cx="2771143" cy="7770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-79787" y="3244777"/>
                <a:ext cx="2159053" cy="662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787" y="3244777"/>
                <a:ext cx="2159053" cy="6629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2744494" y="3244777"/>
                <a:ext cx="2771143" cy="7770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4494" y="3244777"/>
                <a:ext cx="2771143" cy="7770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3886752" y="5406400"/>
                <a:ext cx="7490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752" y="5406400"/>
                <a:ext cx="74905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6099019" y="5466421"/>
                <a:ext cx="24624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𝑛𝑜𝑡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019" y="5466421"/>
                <a:ext cx="2462469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302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59552" y="5109599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 </a:t>
            </a:r>
            <a:r>
              <a:rPr lang="en-US" dirty="0" smtClean="0"/>
              <a:t> while(t </a:t>
            </a:r>
            <a:r>
              <a:rPr lang="en-US" dirty="0"/>
              <a:t>&gt; 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/>
              <a:t>x 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3886752" y="5406400"/>
                <a:ext cx="7490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752" y="5406400"/>
                <a:ext cx="74905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6099019" y="5466421"/>
                <a:ext cx="24624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𝑛𝑜𝑡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019" y="5466421"/>
                <a:ext cx="246246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138023" y="5254839"/>
            <a:ext cx="11910203" cy="72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322405" y="3981890"/>
            <a:ext cx="1332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      x </a:t>
            </a:r>
            <a:r>
              <a:rPr lang="en-US" dirty="0"/>
              <a:t>= x – 1;</a:t>
            </a:r>
          </a:p>
          <a:p>
            <a:r>
              <a:rPr lang="en-US" dirty="0"/>
              <a:t>    </a:t>
            </a:r>
            <a:r>
              <a:rPr lang="en-US" dirty="0" smtClean="0"/>
              <a:t>  y </a:t>
            </a:r>
            <a:r>
              <a:rPr lang="en-US" dirty="0"/>
              <a:t>= y + 1;</a:t>
            </a:r>
          </a:p>
          <a:p>
            <a:r>
              <a:rPr lang="en-US" dirty="0"/>
              <a:t>    </a:t>
            </a:r>
            <a:r>
              <a:rPr lang="en-US" dirty="0" smtClean="0"/>
              <a:t>  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-79787" y="4279035"/>
                <a:ext cx="26884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&gt;0∧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787" y="4279035"/>
                <a:ext cx="268842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3608272" y="4340590"/>
                <a:ext cx="16923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272" y="4340590"/>
                <a:ext cx="1692322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074989" y="4664531"/>
                <a:ext cx="20063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&gt;0⇒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989" y="4664531"/>
                <a:ext cx="200638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V="1">
            <a:off x="54700" y="4216690"/>
            <a:ext cx="12056787" cy="455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865108" y="3244777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9677132" y="3244777"/>
                <a:ext cx="2306529" cy="662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132" y="3244777"/>
                <a:ext cx="2306529" cy="6629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6201827" y="3244777"/>
                <a:ext cx="2771143" cy="7770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827" y="3244777"/>
                <a:ext cx="2771143" cy="7770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1015306" y="3063014"/>
            <a:ext cx="10961694" cy="259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-130384" y="2075538"/>
                <a:ext cx="6083076" cy="785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−1)≥0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(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−1)≥0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−1&lt;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0384" y="2075538"/>
                <a:ext cx="6083076" cy="7859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375542" y="3091805"/>
                <a:ext cx="86273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542" y="3091805"/>
                <a:ext cx="862736" cy="9233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8929673" y="2120505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r>
              <a:rPr lang="en-US" dirty="0"/>
              <a:t>= t – 1</a:t>
            </a:r>
            <a:r>
              <a:rPr lang="en-US" dirty="0" smtClean="0"/>
              <a:t>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9741697" y="2120505"/>
                <a:ext cx="2306529" cy="662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1697" y="2120505"/>
                <a:ext cx="2306529" cy="6629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030601" y="2120505"/>
                <a:ext cx="3084947" cy="7770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𝑜𝑙𝑑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∧  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−1)≥0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400" dirty="0"/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∧(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−1&lt;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01" y="2120505"/>
                <a:ext cx="3084947" cy="77707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6067310" y="2039228"/>
            <a:ext cx="5909690" cy="113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92" y="8732"/>
            <a:ext cx="5715000" cy="93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223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0" y="2514600"/>
                <a:ext cx="9144000" cy="3733800"/>
              </a:xfrm>
            </p:spPr>
            <p:txBody>
              <a:bodyPr/>
              <a:lstStyle/>
              <a:p>
                <a:r>
                  <a:rPr lang="en-US" dirty="0" smtClean="0"/>
                  <a:t>Weakest predicate P such that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 {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 weaker than Q 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</a:rPr>
                      <m:t>⇒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0" y="2514600"/>
                <a:ext cx="9144000" cy="3733800"/>
              </a:xfrm>
              <a:blipFill>
                <a:blip r:embed="rId2"/>
                <a:stretch>
                  <a:fillRect t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072332" y="1447801"/>
                <a:ext cx="273773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i="1">
                          <a:latin typeface="Cambria Math"/>
                        </a:rPr>
                        <m:t>P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>
                        <a:rPr lang="en-US" sz="3200" i="1">
                          <a:latin typeface="Cambria Math"/>
                        </a:rPr>
                        <m:t>𝑤𝑝𝑐</m:t>
                      </m:r>
                      <m:r>
                        <a:rPr lang="en-US" sz="3200" i="1">
                          <a:latin typeface="Cambria Math"/>
                        </a:rPr>
                        <m:t>(</m:t>
                      </m:r>
                      <m:r>
                        <a:rPr lang="en-US" sz="3200" i="1">
                          <a:latin typeface="Cambria Math"/>
                        </a:rPr>
                        <m:t>𝑐</m:t>
                      </m:r>
                      <m:r>
                        <a:rPr lang="en-US" sz="3200" i="1">
                          <a:latin typeface="Cambria Math"/>
                        </a:rPr>
                        <m:t>, </m:t>
                      </m:r>
                      <m:r>
                        <a:rPr lang="en-US" sz="3200" i="1">
                          <a:latin typeface="Cambria Math"/>
                        </a:rPr>
                        <m:t>𝐴</m:t>
                      </m:r>
                      <m:r>
                        <a:rPr lang="en-US" sz="3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332" y="1447801"/>
                <a:ext cx="2737736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ular Callout 4"/>
          <p:cNvSpPr/>
          <p:nvPr/>
        </p:nvSpPr>
        <p:spPr bwMode="auto">
          <a:xfrm>
            <a:off x="4940067" y="2032576"/>
            <a:ext cx="1257300" cy="482025"/>
          </a:xfrm>
          <a:prstGeom prst="wedgeRoundRectCallout">
            <a:avLst>
              <a:gd name="adj1" fmla="val 113644"/>
              <a:gd name="adj2" fmla="val -6259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Command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7847208" y="2032575"/>
            <a:ext cx="1512459" cy="482025"/>
          </a:xfrm>
          <a:prstGeom prst="wedgeRoundRectCallout">
            <a:avLst>
              <a:gd name="adj1" fmla="val -81210"/>
              <a:gd name="adj2" fmla="val -55436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Predicate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8458200" y="2819400"/>
            <a:ext cx="1143000" cy="1066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P</a:t>
            </a:r>
            <a:endParaRPr lang="en-US" dirty="0">
              <a:latin typeface="Consolas" pitchFamily="49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8875143" y="3200400"/>
            <a:ext cx="419100" cy="4572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onsolas" pitchFamily="49" charset="0"/>
              </a:rPr>
              <a:t>Q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099094" y="3657600"/>
                <a:ext cx="9425465" cy="27252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𝑤𝑝𝑐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𝑠𝑘𝑖𝑝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400" b="0" dirty="0" smtClean="0"/>
              </a:p>
              <a:p>
                <a:pPr/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𝑤𝑝𝑐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≔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</m:oMath>
                  </m:oMathPara>
                </a14:m>
                <a:endParaRPr lang="en-US" sz="2400" b="0" dirty="0" smtClean="0"/>
              </a:p>
              <a:p>
                <a:pPr/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𝑤𝑝𝑐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𝑤𝑝𝑐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𝑤𝑝𝑐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 smtClean="0"/>
              </a:p>
              <a:p>
                <a:pPr/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𝑤𝑝𝑐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𝑡h𝑒𝑛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𝑤𝑝𝑐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∨(¬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𝑤𝑝𝑐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9094" y="3657600"/>
                <a:ext cx="9425465" cy="2725233"/>
              </a:xfrm>
              <a:prstGeom prst="rect">
                <a:avLst/>
              </a:prstGeom>
              <a:blipFill>
                <a:blip r:embed="rId4"/>
                <a:stretch>
                  <a:fillRect l="-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03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While-loop is tricky</a:t>
                </a:r>
              </a:p>
              <a:p>
                <a:pPr lvl="1"/>
                <a:r>
                  <a:rPr lang="en-US" sz="2800" dirty="0"/>
                  <a:t>Let W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</a:rPr>
                      <m:t>𝑤𝑝𝑐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𝑤h𝑖𝑙𝑒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𝑒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𝑑𝑜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𝑐</m:t>
                        </m:r>
                        <m:r>
                          <a:rPr lang="en-US" sz="2800" i="1">
                            <a:latin typeface="Cambria Math"/>
                          </a:rPr>
                          <m:t>, </m:t>
                        </m:r>
                        <m:r>
                          <a:rPr lang="en-US" sz="2800" i="1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endParaRPr lang="en-US" sz="2800" dirty="0"/>
              </a:p>
              <a:p>
                <a:pPr lvl="1"/>
                <a:r>
                  <a:rPr lang="en-US" sz="2800" dirty="0"/>
                  <a:t>then, </a:t>
                </a:r>
              </a:p>
              <a:p>
                <a:pPr marL="457200" lvl="1" indent="0" algn="ctr">
                  <a:buNone/>
                </a:pPr>
                <a:r>
                  <a:rPr lang="en-US" sz="2800" dirty="0"/>
                  <a:t>W =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𝑒</m:t>
                    </m:r>
                    <m:r>
                      <a:rPr lang="en-US" sz="2800" i="1">
                        <a:latin typeface="Cambria Math"/>
                      </a:rPr>
                      <m:t>⇒</m:t>
                    </m:r>
                    <m:r>
                      <a:rPr lang="en-US" sz="2800" i="1">
                        <a:latin typeface="Cambria Math"/>
                      </a:rPr>
                      <m:t>𝑤𝑝𝑐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𝑐</m:t>
                        </m:r>
                        <m:r>
                          <a:rPr lang="en-US" sz="2800" i="1">
                            <a:latin typeface="Cambria Math"/>
                          </a:rPr>
                          <m:t>, </m:t>
                        </m:r>
                        <m:r>
                          <a:rPr lang="en-US" sz="2800" i="1">
                            <a:latin typeface="Cambria Math"/>
                          </a:rPr>
                          <m:t>𝑊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 ∧  ¬</m:t>
                    </m:r>
                    <m:r>
                      <a:rPr lang="en-US" sz="2800" i="1">
                        <a:latin typeface="Cambria Math"/>
                      </a:rPr>
                      <m:t>𝑒</m:t>
                    </m:r>
                    <m:r>
                      <a:rPr lang="en-US" sz="2800" i="1">
                        <a:latin typeface="Cambria Math"/>
                      </a:rPr>
                      <m:t>⇒</m:t>
                    </m:r>
                    <m:r>
                      <a:rPr lang="en-US" sz="2800" i="1">
                        <a:latin typeface="Cambria Math"/>
                      </a:rPr>
                      <m:t>𝐵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5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Condition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Stronger than the weakest precondition</a:t>
                </a:r>
              </a:p>
              <a:p>
                <a:endParaRPr lang="en-US" dirty="0"/>
              </a:p>
              <a:p>
                <a:r>
                  <a:rPr lang="en-US" dirty="0" smtClean="0"/>
                  <a:t>Can be computed by using an invariant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𝑤h𝑖𝑙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𝑑𝑜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</a:rPr>
                        <m:t>∧  ∀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…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𝑉𝐶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∧¬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Where </a:t>
                </a:r>
                <a:r>
                  <a:rPr lang="en-US" dirty="0" err="1" smtClean="0"/>
                  <a:t>x_i</a:t>
                </a:r>
                <a:r>
                  <a:rPr lang="en-US" dirty="0" smtClean="0"/>
                  <a:t> are variables modified in c.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67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Consider the following program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 claim that for any values of x and y</a:t>
            </a:r>
          </a:p>
          <a:p>
            <a:pPr lvl="1"/>
            <a:r>
              <a:rPr lang="en-US" dirty="0" smtClean="0"/>
              <a:t>the loop will terminate</a:t>
            </a:r>
          </a:p>
          <a:p>
            <a:pPr lvl="1"/>
            <a:r>
              <a:rPr lang="en-US" dirty="0" smtClean="0"/>
              <a:t>when it does, if x &gt; y, the values of x and y will be swapped</a:t>
            </a:r>
          </a:p>
          <a:p>
            <a:r>
              <a:rPr lang="en-US" dirty="0" smtClean="0"/>
              <a:t>How could I prove this?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2057401"/>
            <a:ext cx="14269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...</a:t>
            </a:r>
          </a:p>
          <a:p>
            <a:r>
              <a:rPr lang="en-US" dirty="0"/>
              <a:t>if(x &gt; y){</a:t>
            </a:r>
          </a:p>
          <a:p>
            <a:r>
              <a:rPr lang="en-US" dirty="0"/>
              <a:t>  t = x – y;</a:t>
            </a:r>
          </a:p>
          <a:p>
            <a:r>
              <a:rPr lang="en-US" dirty="0"/>
              <a:t>  while(t &gt; 0){</a:t>
            </a:r>
          </a:p>
          <a:p>
            <a:r>
              <a:rPr lang="en-US" dirty="0"/>
              <a:t>    x = x – 1;</a:t>
            </a:r>
          </a:p>
          <a:p>
            <a:r>
              <a:rPr lang="en-US" dirty="0"/>
              <a:t>    y = y + 1;</a:t>
            </a:r>
          </a:p>
          <a:p>
            <a:r>
              <a:rPr lang="en-US" dirty="0"/>
              <a:t>    t = t – 1;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66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Axiomatic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system for proving properties about programs</a:t>
            </a:r>
          </a:p>
          <a:p>
            <a:endParaRPr lang="en-US" dirty="0" smtClean="0"/>
          </a:p>
          <a:p>
            <a:r>
              <a:rPr lang="en-US" dirty="0" smtClean="0"/>
              <a:t>Key idea:</a:t>
            </a:r>
          </a:p>
          <a:p>
            <a:pPr lvl="1"/>
            <a:r>
              <a:rPr lang="en-US" dirty="0" smtClean="0"/>
              <a:t>we can define the semantics of a construct by describing its effect on assertions about the program state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components</a:t>
            </a:r>
          </a:p>
          <a:p>
            <a:pPr lvl="1"/>
            <a:r>
              <a:rPr lang="en-US" dirty="0" smtClean="0"/>
              <a:t>A language for stating assertions</a:t>
            </a:r>
          </a:p>
          <a:p>
            <a:pPr lvl="2"/>
            <a:r>
              <a:rPr lang="en-US" dirty="0" smtClean="0"/>
              <a:t>can be First Order Logic (FOL) or a specialized logic such as separation logic.</a:t>
            </a:r>
          </a:p>
          <a:p>
            <a:pPr lvl="2"/>
            <a:r>
              <a:rPr lang="en-US" dirty="0" smtClean="0"/>
              <a:t>many specialized languages developed over the years </a:t>
            </a:r>
          </a:p>
          <a:p>
            <a:pPr lvl="3"/>
            <a:r>
              <a:rPr lang="en-US" dirty="0" smtClean="0"/>
              <a:t>Z, Larch, JML, Spec#</a:t>
            </a:r>
          </a:p>
          <a:p>
            <a:pPr lvl="1"/>
            <a:r>
              <a:rPr lang="en-US" dirty="0" smtClean="0"/>
              <a:t>Deductive rules for establishing the truth of such assertions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2780287"/>
            <a:ext cx="9761306" cy="3695276"/>
          </a:xfrm>
        </p:spPr>
        <p:txBody>
          <a:bodyPr/>
          <a:lstStyle/>
          <a:p>
            <a:r>
              <a:rPr lang="en-US" dirty="0" smtClean="0"/>
              <a:t>Hoare triple</a:t>
            </a:r>
          </a:p>
          <a:p>
            <a:pPr lvl="1"/>
            <a:r>
              <a:rPr lang="en-US" dirty="0" smtClean="0"/>
              <a:t>If the precondition holds before stmt and stmt terminates </a:t>
            </a:r>
            <a:r>
              <a:rPr lang="en-US" dirty="0" err="1" smtClean="0"/>
              <a:t>postcondition</a:t>
            </a:r>
            <a:r>
              <a:rPr lang="en-US" dirty="0" smtClean="0"/>
              <a:t> will hold afterwards</a:t>
            </a:r>
          </a:p>
          <a:p>
            <a:r>
              <a:rPr lang="en-US" dirty="0" smtClean="0"/>
              <a:t>This is a partial correctness assertion</a:t>
            </a:r>
          </a:p>
          <a:p>
            <a:pPr lvl="1"/>
            <a:r>
              <a:rPr lang="en-US" dirty="0" smtClean="0"/>
              <a:t>we sometimes use the notation 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to denote a total correctness assertion</a:t>
            </a:r>
          </a:p>
          <a:p>
            <a:pPr lvl="2"/>
            <a:r>
              <a:rPr lang="en-US" dirty="0" smtClean="0"/>
              <a:t>that means you also have to prove termination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4780473"/>
            <a:ext cx="125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[A] stmt [B]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200" y="2286000"/>
            <a:ext cx="1383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Precondition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801" y="2286000"/>
            <a:ext cx="1469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Postcondition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 bwMode="auto">
          <a:xfrm flipV="1">
            <a:off x="4196993" y="1905002"/>
            <a:ext cx="908407" cy="3809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0"/>
          </p:cNvCxnSpPr>
          <p:nvPr/>
        </p:nvCxnSpPr>
        <p:spPr bwMode="auto">
          <a:xfrm flipH="1" flipV="1">
            <a:off x="6629401" y="1905000"/>
            <a:ext cx="506184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029200" y="1524000"/>
            <a:ext cx="1260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{A} stmt {B}</a:t>
            </a:r>
          </a:p>
        </p:txBody>
      </p:sp>
    </p:spTree>
    <p:extLst>
      <p:ext uri="{BB962C8B-B14F-4D97-AF65-F5344CB8AC3E}">
        <p14:creationId xmlns:p14="http://schemas.microsoft.com/office/powerpoint/2010/main" val="32439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450" y="166688"/>
            <a:ext cx="8591550" cy="1096962"/>
          </a:xfrm>
        </p:spPr>
        <p:txBody>
          <a:bodyPr/>
          <a:lstStyle/>
          <a:p>
            <a:r>
              <a:rPr lang="en-US" dirty="0" smtClean="0"/>
              <a:t>What do assertions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first need to introduce a language</a:t>
            </a:r>
          </a:p>
          <a:p>
            <a:endParaRPr lang="en-US" dirty="0" smtClean="0"/>
          </a:p>
          <a:p>
            <a:r>
              <a:rPr lang="en-US" dirty="0" smtClean="0"/>
              <a:t>For today we will be using </a:t>
            </a:r>
            <a:r>
              <a:rPr lang="en-US" dirty="0" err="1" smtClean="0"/>
              <a:t>Winskel’s</a:t>
            </a:r>
            <a:r>
              <a:rPr lang="en-US" dirty="0" smtClean="0"/>
              <a:t> IMP</a:t>
            </a:r>
          </a:p>
          <a:p>
            <a:pPr>
              <a:buNone/>
            </a:pPr>
            <a:r>
              <a:rPr lang="en-US" dirty="0" smtClean="0"/>
              <a:t>	e:= n | x | e</a:t>
            </a:r>
            <a:r>
              <a:rPr lang="en-US" baseline="-25000" dirty="0" smtClean="0"/>
              <a:t>1</a:t>
            </a:r>
            <a:r>
              <a:rPr lang="en-US" dirty="0" smtClean="0"/>
              <a:t> + e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c:=  x := e | c</a:t>
            </a:r>
            <a:r>
              <a:rPr lang="en-US" baseline="-25000" dirty="0" smtClean="0"/>
              <a:t>1</a:t>
            </a:r>
            <a:r>
              <a:rPr lang="en-US" dirty="0" smtClean="0"/>
              <a:t> ; c</a:t>
            </a:r>
            <a:r>
              <a:rPr lang="en-US" baseline="-25000" dirty="0" smtClean="0"/>
              <a:t>2</a:t>
            </a:r>
            <a:r>
              <a:rPr lang="en-US" dirty="0" smtClean="0"/>
              <a:t> | if e then c</a:t>
            </a:r>
            <a:r>
              <a:rPr lang="en-US" baseline="-25000" dirty="0" smtClean="0"/>
              <a:t>1</a:t>
            </a:r>
            <a:r>
              <a:rPr lang="en-US" dirty="0" smtClean="0"/>
              <a:t> else c</a:t>
            </a:r>
            <a:r>
              <a:rPr lang="en-US" baseline="-25000" dirty="0" smtClean="0"/>
              <a:t>2</a:t>
            </a:r>
            <a:r>
              <a:rPr lang="en-US" dirty="0" smtClean="0"/>
              <a:t> | while e do c</a:t>
            </a:r>
          </a:p>
          <a:p>
            <a:endParaRPr lang="en-US" dirty="0" smtClean="0"/>
          </a:p>
          <a:p>
            <a:r>
              <a:rPr lang="en-US" dirty="0" smtClean="0"/>
              <a:t>Big Step Semantics have two kinds of judgments</a:t>
            </a:r>
            <a:br>
              <a:rPr lang="en-US" dirty="0" smtClean="0"/>
            </a:br>
            <a:endParaRPr lang="en-US" dirty="0" smtClean="0"/>
          </a:p>
          <a:p>
            <a:pPr lvl="1">
              <a:buNone/>
            </a:pPr>
            <a:r>
              <a:rPr lang="en-US" dirty="0" smtClean="0"/>
              <a:t>expressions result in values	commands change the state</a:t>
            </a:r>
            <a:endParaRPr lang="en-US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524001" y="7678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400" y="5299918"/>
            <a:ext cx="1600001" cy="514286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1" y="5280804"/>
            <a:ext cx="1685715" cy="514286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82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assertions mean?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language of assertions</a:t>
                </a:r>
              </a:p>
              <a:p>
                <a:pPr lvl="1"/>
                <a:r>
                  <a:rPr lang="en-US" dirty="0" smtClean="0"/>
                  <a:t>A := true | false | e1 = e2 | e1 &gt;= e2 | A1 and A2 | </a:t>
                </a:r>
              </a:p>
              <a:p>
                <a:pPr lvl="1">
                  <a:buNone/>
                </a:pPr>
                <a:r>
                  <a:rPr lang="en-US" dirty="0" smtClean="0"/>
                  <a:t>	 		not A |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dirty="0" smtClean="0"/>
                  <a:t>  x . A </a:t>
                </a:r>
              </a:p>
              <a:p>
                <a:r>
                  <a:rPr lang="en-US" dirty="0" smtClean="0"/>
                  <a:t>Notation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 smtClean="0"/>
                  <a:t> means that the assertion holds on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This is defined inductively over the structure of A.</a:t>
                </a:r>
              </a:p>
              <a:p>
                <a:pPr lvl="1"/>
                <a:r>
                  <a:rPr lang="en-US" dirty="0" smtClean="0"/>
                  <a:t>Ex.  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Partial Correctness can then be defined in terms of OS</a:t>
                </a:r>
              </a:p>
              <a:p>
                <a:pPr lvl="1">
                  <a:buNone/>
                </a:pPr>
                <a:r>
                  <a:rPr lang="en-US" dirty="0" smtClean="0"/>
                  <a:t>{A} c {B} </a:t>
                </a:r>
                <a:r>
                  <a:rPr lang="en-US" dirty="0" err="1" smtClean="0"/>
                  <a:t>iff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24001" y="682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524001" y="682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524001" y="682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9901" y="4164807"/>
            <a:ext cx="4772025" cy="409575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524001" y="682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1" y="5325271"/>
            <a:ext cx="5029200" cy="409575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524001" y="682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 Rules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Derivation rules for each language construct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be combined together with the </a:t>
            </a:r>
            <a:r>
              <a:rPr lang="en-US" u="sng" dirty="0" smtClean="0"/>
              <a:t>rule of consequence</a:t>
            </a:r>
            <a:endParaRPr lang="en-US" u="sng" dirty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2400300"/>
            <a:ext cx="3009900" cy="838200"/>
          </a:xfrm>
          <a:prstGeom prst="rect">
            <a:avLst/>
          </a:prstGeom>
          <a:noFill/>
        </p:spPr>
      </p:pic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524001" y="1110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34050" y="2552701"/>
            <a:ext cx="4933950" cy="828675"/>
          </a:xfrm>
          <a:prstGeom prst="rect">
            <a:avLst/>
          </a:prstGeom>
          <a:noFill/>
        </p:spPr>
      </p:pic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524001" y="1101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59946" y="3899079"/>
            <a:ext cx="3848100" cy="828675"/>
          </a:xfrm>
          <a:prstGeom prst="rect">
            <a:avLst/>
          </a:prstGeom>
          <a:noFill/>
        </p:spPr>
      </p:pic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1524001" y="1101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5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0406" y="3886814"/>
            <a:ext cx="3343275" cy="828675"/>
          </a:xfrm>
          <a:prstGeom prst="rect">
            <a:avLst/>
          </a:prstGeom>
          <a:noFill/>
        </p:spPr>
      </p:pic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1524001" y="1101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5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0" y="5913438"/>
            <a:ext cx="3962400" cy="838200"/>
          </a:xfrm>
          <a:prstGeom prst="rect">
            <a:avLst/>
          </a:prstGeom>
          <a:noFill/>
        </p:spPr>
      </p:pic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1524001" y="1110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853" y="3843757"/>
            <a:ext cx="2005758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83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51447</TotalTime>
  <Words>1805</Words>
  <Application>Microsoft Office PowerPoint</Application>
  <PresentationFormat>Widescreen</PresentationFormat>
  <Paragraphs>505</Paragraphs>
  <Slides>35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Berlin Sans FB</vt:lpstr>
      <vt:lpstr>Calibri</vt:lpstr>
      <vt:lpstr>Cambria Math</vt:lpstr>
      <vt:lpstr>Consolas</vt:lpstr>
      <vt:lpstr>Courier New</vt:lpstr>
      <vt:lpstr>office theme</vt:lpstr>
      <vt:lpstr>Lecture 11 Proving program correctness</vt:lpstr>
      <vt:lpstr>Constraint-based verification</vt:lpstr>
      <vt:lpstr>… and Synthesis</vt:lpstr>
      <vt:lpstr>Example</vt:lpstr>
      <vt:lpstr>Axiomatic Semantics</vt:lpstr>
      <vt:lpstr>The basics</vt:lpstr>
      <vt:lpstr>What do assertions mean?</vt:lpstr>
      <vt:lpstr>What do assertions mean?</vt:lpstr>
      <vt:lpstr>Derivation Rules</vt:lpstr>
      <vt:lpstr>Visualizing the rules</vt:lpstr>
      <vt:lpstr>Visualizing the rules</vt:lpstr>
      <vt:lpstr>Visualizing the rules</vt:lpstr>
      <vt:lpstr>Visualizing the rules</vt:lpstr>
      <vt:lpstr>Running 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Loop Invariant</vt:lpstr>
      <vt:lpstr>Example</vt:lpstr>
      <vt:lpstr>Soundness and Completeness</vt:lpstr>
      <vt:lpstr>From partial to total correctness</vt:lpstr>
      <vt:lpstr>Rank function</vt:lpstr>
      <vt:lpstr>Example</vt:lpstr>
      <vt:lpstr>Example</vt:lpstr>
      <vt:lpstr>Example</vt:lpstr>
      <vt:lpstr>Example</vt:lpstr>
      <vt:lpstr>Weakest Preconditions</vt:lpstr>
      <vt:lpstr>Weakest Precondition</vt:lpstr>
      <vt:lpstr>Verification Condition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751</cp:revision>
  <cp:lastPrinted>2015-03-13T17:55:43Z</cp:lastPrinted>
  <dcterms:created xsi:type="dcterms:W3CDTF">2014-09-23T19:26:18Z</dcterms:created>
  <dcterms:modified xsi:type="dcterms:W3CDTF">2018-10-01T21:59:01Z</dcterms:modified>
</cp:coreProperties>
</file>