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336" r:id="rId2"/>
    <p:sldId id="371" r:id="rId3"/>
    <p:sldId id="353" r:id="rId4"/>
    <p:sldId id="354" r:id="rId5"/>
    <p:sldId id="355" r:id="rId6"/>
    <p:sldId id="356" r:id="rId7"/>
    <p:sldId id="357" r:id="rId8"/>
    <p:sldId id="358" r:id="rId9"/>
    <p:sldId id="359" r:id="rId10"/>
    <p:sldId id="372" r:id="rId11"/>
    <p:sldId id="363" r:id="rId12"/>
    <p:sldId id="361" r:id="rId13"/>
    <p:sldId id="360" r:id="rId14"/>
    <p:sldId id="362" r:id="rId15"/>
    <p:sldId id="364" r:id="rId16"/>
    <p:sldId id="365" r:id="rId17"/>
    <p:sldId id="366" r:id="rId18"/>
    <p:sldId id="367" r:id="rId19"/>
    <p:sldId id="368" r:id="rId20"/>
    <p:sldId id="369" r:id="rId21"/>
    <p:sldId id="370" r:id="rId2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F0B"/>
    <a:srgbClr val="CA703B"/>
    <a:srgbClr val="CFE5C9"/>
    <a:srgbClr val="9AC890"/>
    <a:srgbClr val="C7CEFF"/>
    <a:srgbClr val="7F8AFF"/>
    <a:srgbClr val="FFFFFF"/>
    <a:srgbClr val="000000"/>
    <a:srgbClr val="FF77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3" autoAdjust="0"/>
    <p:restoredTop sz="62700" autoAdjust="0"/>
  </p:normalViewPr>
  <p:slideViewPr>
    <p:cSldViewPr snapToGrid="0">
      <p:cViewPr varScale="1">
        <p:scale>
          <a:sx n="64" d="100"/>
          <a:sy n="64" d="100"/>
        </p:scale>
        <p:origin x="1269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B0CA21C-B112-4BD8-B9E9-462888A52112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A80BC8A-3D2D-4399-A152-F8F7638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34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Work out the verification condition in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63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/*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sketch is designed to find an invariant for the following problem:</a:t>
            </a:r>
          </a:p>
          <a:p>
            <a:endParaRPr lang="en-US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{y=y_0, k=k_0, t=y_0-k_0}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while(t&gt;0){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y = y-1;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t = t-1;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Assert y &lt;= k_0;</a:t>
            </a:r>
          </a:p>
          <a:p>
            <a:endParaRPr lang="en-US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*/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include "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generators.skh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";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pragma options "--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bnd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-inline-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amnt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3";</a:t>
            </a:r>
          </a:p>
          <a:p>
            <a:endParaRPr lang="en-US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bit </a:t>
            </a:r>
            <a:r>
              <a:rPr lang="fr-FR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</a:t>
            </a:r>
            <a:r>
              <a:rPr lang="fr-FR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fr-FR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fr-FR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y, </a:t>
            </a:r>
            <a:r>
              <a:rPr lang="fr-FR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fr-FR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y_0, </a:t>
            </a:r>
            <a:r>
              <a:rPr lang="fr-FR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fr-FR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k, </a:t>
            </a:r>
            <a:r>
              <a:rPr lang="fr-FR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fr-FR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k_0, </a:t>
            </a:r>
            <a:r>
              <a:rPr lang="fr-FR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fr-FR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t){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return 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exprBool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({y, y_0, k, k_0, t}, {PLUS}); 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</a:t>
            </a:r>
          </a:p>
          <a:p>
            <a:endParaRPr lang="en-US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harness void main(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y, 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y_0, 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k, 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k_0, 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t,</a:t>
            </a:r>
          </a:p>
          <a:p>
            <a:r>
              <a:rPr lang="sv-SE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int yp, int tp, int ypp, int tpp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){</a:t>
            </a:r>
          </a:p>
          <a:p>
            <a:r>
              <a:rPr lang="es-E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</a:t>
            </a:r>
            <a:r>
              <a:rPr lang="es-E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</a:t>
            </a:r>
            <a:r>
              <a:rPr lang="es-E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(y==y_0 &amp;&amp; k==k_0 &amp;&amp; t==y_0-k_0){</a:t>
            </a:r>
          </a:p>
          <a:p>
            <a:r>
              <a:rPr lang="fr-FR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</a:t>
            </a:r>
            <a:r>
              <a:rPr lang="fr-FR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assert</a:t>
            </a:r>
            <a:r>
              <a:rPr lang="fr-FR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</a:t>
            </a:r>
            <a:r>
              <a:rPr lang="fr-FR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(y, y_0, k, k_0, t);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if(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yp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y_0, k, k_0, 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tp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&amp;&amp; 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tp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&gt;0){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assert 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(yp-1, y_0, k, k_0, tp-1);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}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if(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ypp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y_0, k, k_0, 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tpp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&amp;&amp; 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tpp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&lt;=0){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assert 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ypp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&lt;= k_0;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}</a:t>
            </a: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}</a:t>
            </a:r>
          </a:p>
          <a:p>
            <a:endParaRPr lang="en-US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</a:t>
            </a: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32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Next week we’ll have a lecture on how SMT solvers 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438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540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728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97338"/>
            <a:ext cx="9144000" cy="8604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29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0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4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6869903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4351338"/>
          </a:xfrm>
        </p:spPr>
        <p:txBody>
          <a:bodyPr/>
          <a:lstStyle>
            <a:lvl1pPr>
              <a:buClr>
                <a:schemeClr val="bg1"/>
              </a:buClr>
              <a:buSzPct val="25000"/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871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10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0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50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259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4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3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8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6B1FC-33B3-4A41-B046-2D6AAAB3391B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3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8" r:id="rId3"/>
    <p:sldLayoutId id="2147483675" r:id="rId4"/>
    <p:sldLayoutId id="2147483676" r:id="rId5"/>
    <p:sldLayoutId id="2147483677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</a:t>
            </a:r>
            <a:r>
              <a:rPr lang="en-US" dirty="0" smtClean="0"/>
              <a:t>12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Synthesis + Verification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Armando 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Solar-Lezama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21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partial to total correctness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Total correctness judgment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⊢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𝑐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</m:e>
                    </m:d>
                  </m:oMath>
                </a14:m>
                <a:endParaRPr lang="en-US" b="0" dirty="0" smtClean="0">
                  <a:ea typeface="Cambria Math"/>
                </a:endParaRPr>
              </a:p>
              <a:p>
                <a:pPr lvl="1"/>
                <a:r>
                  <a:rPr lang="en-US" dirty="0" smtClean="0"/>
                  <a:t>Just like before, but must also prove termination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499" y="3815354"/>
            <a:ext cx="4964502" cy="799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725500"/>
            <a:ext cx="5715000" cy="93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1" y="5029200"/>
            <a:ext cx="5940425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836581" y="6198245"/>
            <a:ext cx="1862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What about loops</a:t>
            </a:r>
          </a:p>
        </p:txBody>
      </p:sp>
    </p:spTree>
    <p:extLst>
      <p:ext uri="{BB962C8B-B14F-4D97-AF65-F5344CB8AC3E}">
        <p14:creationId xmlns:p14="http://schemas.microsoft.com/office/powerpoint/2010/main" val="114607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1295399"/>
            <a:ext cx="9980058" cy="507214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Function F of the state that</a:t>
            </a:r>
          </a:p>
          <a:p>
            <a:pPr lvl="1"/>
            <a:r>
              <a:rPr lang="en-US" dirty="0" smtClean="0"/>
              <a:t>a) Maps state to an integer (in general, a well-ordered set)</a:t>
            </a:r>
          </a:p>
          <a:p>
            <a:pPr lvl="1"/>
            <a:r>
              <a:rPr lang="en-US" dirty="0" smtClean="0"/>
              <a:t>b) </a:t>
            </a:r>
            <a:r>
              <a:rPr lang="en-US" dirty="0"/>
              <a:t>Decreases with every iteration of the </a:t>
            </a:r>
            <a:r>
              <a:rPr lang="en-US" dirty="0" smtClean="0"/>
              <a:t>loop</a:t>
            </a:r>
          </a:p>
          <a:p>
            <a:pPr lvl="1"/>
            <a:r>
              <a:rPr lang="en-US" dirty="0" smtClean="0"/>
              <a:t>c) </a:t>
            </a:r>
            <a:r>
              <a:rPr lang="en-US" dirty="0"/>
              <a:t>I</a:t>
            </a:r>
            <a:r>
              <a:rPr lang="en-US" dirty="0" smtClean="0"/>
              <a:t>s guaranteed to stay greater than zero</a:t>
            </a:r>
            <a:endParaRPr lang="en-US" dirty="0"/>
          </a:p>
          <a:p>
            <a:pPr lvl="1"/>
            <a:r>
              <a:rPr lang="en-US" dirty="0" smtClean="0"/>
              <a:t>Also called variant function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a ranking function exists, program is guaranteed to terminate</a:t>
            </a:r>
          </a:p>
          <a:p>
            <a:r>
              <a:rPr lang="en-US" dirty="0" smtClean="0"/>
              <a:t>We can synthesize that too!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879371"/>
            <a:ext cx="6457950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238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program verification to program synthesis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Srivastava, Gulwani, Foster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2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Structured program statements to reduce symmetries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52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860091" cy="1325563"/>
          </a:xfrm>
        </p:spPr>
        <p:txBody>
          <a:bodyPr/>
          <a:lstStyle/>
          <a:p>
            <a:r>
              <a:rPr lang="en-US" dirty="0" smtClean="0"/>
              <a:t>Stylized program fragments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92494" y="1778925"/>
                <a:ext cx="9761306" cy="4398038"/>
              </a:xfrm>
            </p:spPr>
            <p:txBody>
              <a:bodyPr/>
              <a:lstStyle/>
              <a:p>
                <a:r>
                  <a:rPr lang="en-US" dirty="0" smtClean="0"/>
                  <a:t>Language supports only the following simple grammar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≔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𝑤h𝑖𝑙𝑒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 smtClean="0"/>
                  <a:t> corresponds to a guarded assignment of the form: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{ 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…</m:t>
                    </m:r>
                    <m:sSub>
                      <m:sSubPr>
                        <m:ctrlPr>
                          <a:rPr lang="en-US" i="1" dirty="0" err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…</m:t>
                    </m:r>
                    <m:sSub>
                      <m:sSubPr>
                        <m:ctrlPr>
                          <a:rPr lang="en-US" i="1" dirty="0" err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Parallel assignment avoids the symmetries that arise from having to compute all possible permutations of assignments.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2494" y="1778925"/>
                <a:ext cx="9761306" cy="4398038"/>
              </a:xfrm>
              <a:blipFill rotWithShape="0">
                <a:blip r:embed="rId2"/>
                <a:stretch>
                  <a:fillRect t="-23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678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Proof-Theoretic 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4"/>
            <a:ext cx="10599506" cy="5032375"/>
          </a:xfrm>
        </p:spPr>
        <p:txBody>
          <a:bodyPr>
            <a:normAutofit/>
          </a:bodyPr>
          <a:lstStyle/>
          <a:p>
            <a:r>
              <a:rPr lang="en-US" dirty="0" smtClean="0"/>
              <a:t>Input: Program Scaffold</a:t>
            </a:r>
          </a:p>
          <a:p>
            <a:pPr lvl="1"/>
            <a:r>
              <a:rPr lang="en-US" dirty="0" err="1" smtClean="0"/>
              <a:t>Flowgraph</a:t>
            </a:r>
            <a:r>
              <a:rPr lang="en-US" dirty="0" smtClean="0"/>
              <a:t> template (a nested loop structure)</a:t>
            </a:r>
          </a:p>
          <a:p>
            <a:pPr lvl="1"/>
            <a:r>
              <a:rPr lang="en-US" dirty="0" smtClean="0"/>
              <a:t>Function spec (pre-/post-conditions)</a:t>
            </a:r>
          </a:p>
          <a:p>
            <a:pPr lvl="1"/>
            <a:r>
              <a:rPr lang="en-US" dirty="0" smtClean="0"/>
              <a:t>Other constraints (temp variables, size limit, etc. )</a:t>
            </a:r>
          </a:p>
          <a:p>
            <a:r>
              <a:rPr lang="en-US" dirty="0" smtClean="0"/>
              <a:t>Output:</a:t>
            </a:r>
          </a:p>
          <a:p>
            <a:pPr lvl="1"/>
            <a:r>
              <a:rPr lang="en-US" dirty="0" smtClean="0"/>
              <a:t>Synthesized code fragments</a:t>
            </a:r>
          </a:p>
          <a:p>
            <a:pPr lvl="1"/>
            <a:r>
              <a:rPr lang="en-US" dirty="0" smtClean="0"/>
              <a:t>Associated loop invariants and ranking functions</a:t>
            </a:r>
          </a:p>
          <a:p>
            <a:endParaRPr lang="en-US" dirty="0"/>
          </a:p>
          <a:p>
            <a:r>
              <a:rPr lang="en-US" dirty="0" smtClean="0"/>
              <a:t>Synthesis Condition:</a:t>
            </a:r>
          </a:p>
          <a:p>
            <a:pPr lvl="1"/>
            <a:r>
              <a:rPr lang="en-US" dirty="0" smtClean="0"/>
              <a:t>Generalization of verification conditions</a:t>
            </a:r>
          </a:p>
          <a:p>
            <a:pPr lvl="1"/>
            <a:r>
              <a:rPr lang="en-US" dirty="0" smtClean="0"/>
              <a:t>A valid program exists </a:t>
            </a:r>
            <a:r>
              <a:rPr lang="en-US" dirty="0" err="1" smtClean="0"/>
              <a:t>iff</a:t>
            </a:r>
            <a:r>
              <a:rPr lang="en-US" dirty="0" smtClean="0"/>
              <a:t>. the SC has a satisfying solution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75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Square Root</a:t>
            </a:r>
            <a:endParaRPr lang="en-US" dirty="0"/>
          </a:p>
        </p:txBody>
      </p:sp>
      <p:pic>
        <p:nvPicPr>
          <p:cNvPr id="4" name="Content Placeholder 3" descr="Screen Shot 2015-03-11 at 1.31.28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1506" b="-4150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7077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Scaffold</a:t>
            </a:r>
            <a:endParaRPr lang="en-US" dirty="0"/>
          </a:p>
        </p:txBody>
      </p:sp>
      <p:pic>
        <p:nvPicPr>
          <p:cNvPr id="4" name="Content Placeholder 3" descr="Screen Shot 2015-03-11 at 1.36.39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947" r="-5947"/>
          <a:stretch>
            <a:fillRect/>
          </a:stretch>
        </p:blipFill>
        <p:spPr>
          <a:xfrm>
            <a:off x="2715290" y="2267334"/>
            <a:ext cx="4739339" cy="2112675"/>
          </a:xfrm>
        </p:spPr>
      </p:pic>
      <p:sp>
        <p:nvSpPr>
          <p:cNvPr id="5" name="TextBox 4"/>
          <p:cNvSpPr txBox="1"/>
          <p:nvPr/>
        </p:nvSpPr>
        <p:spPr>
          <a:xfrm>
            <a:off x="2613721" y="5797437"/>
            <a:ext cx="5631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(Assume only one branch in each fragment)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484876" y="1674816"/>
            <a:ext cx="686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Pre:</a:t>
            </a:r>
            <a:endParaRPr lang="en-US" sz="2400" dirty="0"/>
          </a:p>
        </p:txBody>
      </p:sp>
      <p:pic>
        <p:nvPicPr>
          <p:cNvPr id="7" name="Picture 6" descr="Screen Shot 2015-03-11 at 1.33.0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763" y="1671531"/>
            <a:ext cx="1117600" cy="5207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490024" y="4606304"/>
            <a:ext cx="811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Post:</a:t>
            </a:r>
            <a:endParaRPr lang="en-US" sz="2400" dirty="0"/>
          </a:p>
        </p:txBody>
      </p:sp>
      <p:pic>
        <p:nvPicPr>
          <p:cNvPr id="9" name="Picture 8" descr="Screen Shot 2015-03-11 at 1.34.26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404" y="4572457"/>
            <a:ext cx="34036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82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Verification Condition</a:t>
            </a:r>
            <a:endParaRPr lang="en-US" dirty="0"/>
          </a:p>
        </p:txBody>
      </p:sp>
      <p:pic>
        <p:nvPicPr>
          <p:cNvPr id="4" name="Content Placeholder 3" descr="Screen Shot 2015-03-11 at 1.41.01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5097" b="-85097"/>
          <a:stretch>
            <a:fillRect/>
          </a:stretch>
        </p:blipFill>
        <p:spPr>
          <a:xfrm>
            <a:off x="0" y="2348165"/>
            <a:ext cx="8052508" cy="3589600"/>
          </a:xfrm>
        </p:spPr>
      </p:pic>
      <p:pic>
        <p:nvPicPr>
          <p:cNvPr id="5" name="Content Placeholder 3" descr="Screen Shot 2015-03-11 at 1.36.39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947" r="-5947"/>
          <a:stretch>
            <a:fillRect/>
          </a:stretch>
        </p:blipFill>
        <p:spPr>
          <a:xfrm>
            <a:off x="7452661" y="496928"/>
            <a:ext cx="4739339" cy="211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16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215864" cy="1325563"/>
          </a:xfrm>
        </p:spPr>
        <p:txBody>
          <a:bodyPr/>
          <a:lstStyle/>
          <a:p>
            <a:r>
              <a:rPr lang="en-US" dirty="0" smtClean="0"/>
              <a:t>Well-</a:t>
            </a:r>
            <a:r>
              <a:rPr lang="en-US" dirty="0" err="1" smtClean="0"/>
              <a:t>formedness</a:t>
            </a:r>
            <a:r>
              <a:rPr lang="en-US" dirty="0" smtClean="0"/>
              <a:t> Condition</a:t>
            </a:r>
            <a:endParaRPr lang="en-US" dirty="0"/>
          </a:p>
        </p:txBody>
      </p:sp>
      <p:pic>
        <p:nvPicPr>
          <p:cNvPr id="5" name="Content Placeholder 3" descr="Screen Shot 2015-03-11 at 1.36.3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947" r="-5947"/>
          <a:stretch>
            <a:fillRect/>
          </a:stretch>
        </p:blipFill>
        <p:spPr>
          <a:xfrm>
            <a:off x="7452661" y="496928"/>
            <a:ext cx="4739339" cy="2112675"/>
          </a:xfrm>
          <a:prstGeom prst="rect">
            <a:avLst/>
          </a:prstGeom>
        </p:spPr>
      </p:pic>
      <p:pic>
        <p:nvPicPr>
          <p:cNvPr id="6" name="Content Placeholder 5" descr="Screen Shot 2015-03-11 at 1.43.38 AM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0735" b="-340735"/>
          <a:stretch>
            <a:fillRect/>
          </a:stretch>
        </p:blipFill>
        <p:spPr>
          <a:xfrm>
            <a:off x="228598" y="2186662"/>
            <a:ext cx="9761306" cy="4351338"/>
          </a:xfrm>
        </p:spPr>
      </p:pic>
    </p:spTree>
    <p:extLst>
      <p:ext uri="{BB962C8B-B14F-4D97-AF65-F5344CB8AC3E}">
        <p14:creationId xmlns:p14="http://schemas.microsoft.com/office/powerpoint/2010/main" val="143367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51874" y="1454046"/>
                <a:ext cx="11047751" cy="5036695"/>
              </a:xfrm>
            </p:spPr>
            <p:txBody>
              <a:bodyPr>
                <a:noAutofit/>
              </a:bodyPr>
              <a:lstStyle/>
              <a:p>
                <a:r>
                  <a:rPr lang="en-US" sz="3200" dirty="0" smtClean="0"/>
                  <a:t>Given a definition of VC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𝑉𝐶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𝑠𝑘𝑖𝑝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=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US" i="1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𝑉𝐶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=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i="1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1;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𝑉𝐶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2, 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i="1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𝑉𝐶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𝑖𝑓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𝑡h𝑒𝑛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𝑒𝑙𝑠𝑒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2, 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𝑎𝑛𝑑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𝑉𝐶</m:t>
                        </m:r>
                        <m:d>
                          <m:d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1, 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</m:d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(¬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𝑉𝐶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2 ,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i="1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𝑉𝐶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𝑤h𝑖𝑙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𝐼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𝑒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𝑑𝑜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𝑐</m:t>
                        </m:r>
                        <m:r>
                          <a:rPr lang="en-US" i="1">
                            <a:latin typeface="Cambria Math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</m:oMath>
                </a14:m>
                <a:endParaRPr lang="en-US" i="1" dirty="0">
                  <a:latin typeface="Cambria Math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𝐼</m:t>
                      </m:r>
                      <m:r>
                        <a:rPr lang="en-US" i="1">
                          <a:latin typeface="Cambria Math"/>
                        </a:rPr>
                        <m:t>∧  ∀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 …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𝐼</m:t>
                      </m:r>
                      <m:r>
                        <a:rPr lang="en-US" i="1">
                          <a:latin typeface="Cambria Math"/>
                        </a:rPr>
                        <m:t>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  <m:r>
                            <a:rPr lang="en-US" i="1">
                              <a:latin typeface="Cambria Math"/>
                            </a:rPr>
                            <m:t>⇒</m:t>
                          </m:r>
                          <m:r>
                            <a:rPr lang="en-US" i="1">
                              <a:latin typeface="Cambria Math"/>
                            </a:rPr>
                            <m:t>𝑉𝐶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𝑐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𝐼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∧¬</m:t>
                          </m:r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  <m:r>
                            <a:rPr lang="en-US" i="1">
                              <a:latin typeface="Cambria Math"/>
                            </a:rPr>
                            <m:t>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 lvl="2"/>
                <a:r>
                  <a:rPr lang="en-US" sz="1800" dirty="0" smtClean="0"/>
                  <a:t>Where </a:t>
                </a:r>
                <a:r>
                  <a:rPr lang="en-US" sz="1800" dirty="0" err="1"/>
                  <a:t>x_i</a:t>
                </a:r>
                <a:r>
                  <a:rPr lang="en-US" sz="1800" dirty="0"/>
                  <a:t> are variables modified in c</a:t>
                </a:r>
                <a:r>
                  <a:rPr lang="en-US" sz="1800" dirty="0" smtClean="0"/>
                  <a:t>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𝑎𝑠𝑠𝑒𝑟𝑡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={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𝑎𝑠𝑠𝑢𝑚𝑒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={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⇒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𝑉𝐶</m:t>
                        </m:r>
                        <m:d>
                          <m:d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⇒</m:t>
                    </m:r>
                    <m:d>
                      <m:dPr>
                        <m:begChr m:val="{"/>
                        <m:endChr m:val="}"/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3200" dirty="0" smtClean="0"/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⇒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𝑉𝐶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800" dirty="0" smtClean="0"/>
                  <a:t> is equivalent to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𝑉𝐶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𝑎𝑠𝑠𝑢𝑚𝑒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𝑎𝑠𝑠𝑒𝑟𝑡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𝑡𝑟𝑢𝑒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51874" y="1454046"/>
                <a:ext cx="11047751" cy="5036695"/>
              </a:xfrm>
              <a:blipFill>
                <a:blip r:embed="rId2"/>
                <a:stretch>
                  <a:fillRect t="-2542" b="-41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21935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215864" cy="1325563"/>
          </a:xfrm>
        </p:spPr>
        <p:txBody>
          <a:bodyPr/>
          <a:lstStyle/>
          <a:p>
            <a:r>
              <a:rPr lang="en-US" dirty="0" smtClean="0"/>
              <a:t>Ranking Function</a:t>
            </a:r>
            <a:endParaRPr lang="en-US" dirty="0"/>
          </a:p>
        </p:txBody>
      </p:sp>
      <p:pic>
        <p:nvPicPr>
          <p:cNvPr id="5" name="Content Placeholder 3" descr="Screen Shot 2015-03-11 at 1.36.3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947" r="-5947"/>
          <a:stretch>
            <a:fillRect/>
          </a:stretch>
        </p:blipFill>
        <p:spPr>
          <a:xfrm>
            <a:off x="7452661" y="496928"/>
            <a:ext cx="4739339" cy="2112675"/>
          </a:xfrm>
          <a:prstGeom prst="rect">
            <a:avLst/>
          </a:prstGeom>
        </p:spPr>
      </p:pic>
      <p:pic>
        <p:nvPicPr>
          <p:cNvPr id="4" name="Content Placeholder 3" descr="Screen Shot 2015-03-11 at 1.44.55 AM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07460" b="-307460"/>
          <a:stretch>
            <a:fillRect/>
          </a:stretch>
        </p:blipFill>
        <p:spPr>
          <a:xfrm>
            <a:off x="0" y="1696795"/>
            <a:ext cx="9092807" cy="4053339"/>
          </a:xfrm>
        </p:spPr>
      </p:pic>
    </p:spTree>
    <p:extLst>
      <p:ext uri="{BB962C8B-B14F-4D97-AF65-F5344CB8AC3E}">
        <p14:creationId xmlns:p14="http://schemas.microsoft.com/office/powerpoint/2010/main" val="303579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7215864" cy="1325563"/>
          </a:xfrm>
        </p:spPr>
        <p:txBody>
          <a:bodyPr/>
          <a:lstStyle/>
          <a:p>
            <a:r>
              <a:rPr lang="en-US" dirty="0" smtClean="0"/>
              <a:t>Synthesis Conditions</a:t>
            </a:r>
            <a:endParaRPr lang="en-US" dirty="0"/>
          </a:p>
        </p:txBody>
      </p:sp>
      <p:pic>
        <p:nvPicPr>
          <p:cNvPr id="6" name="Content Placeholder 5" descr="Screen Shot 2015-03-11 at 1.46.32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99869" b="-399869"/>
          <a:stretch>
            <a:fillRect/>
          </a:stretch>
        </p:blipFill>
        <p:spPr>
          <a:xfrm>
            <a:off x="248820" y="40353"/>
            <a:ext cx="9761306" cy="4351338"/>
          </a:xfrm>
        </p:spPr>
      </p:pic>
      <p:pic>
        <p:nvPicPr>
          <p:cNvPr id="7" name="Picture 6" descr="Screen Shot 2015-03-11 at 1.47.09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35" y="2584110"/>
            <a:ext cx="7994342" cy="214817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6097" y="5024446"/>
            <a:ext cx="1019719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Theorem (soundness and completeness)</a:t>
            </a:r>
          </a:p>
          <a:p>
            <a:pPr lvl="1"/>
            <a:r>
              <a:rPr lang="en-US" sz="2800" dirty="0" smtClean="0"/>
              <a:t>The synthesis conditions are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 </a:t>
            </a:r>
            <a:r>
              <a:rPr lang="en-US" sz="2800" dirty="0" err="1" smtClean="0"/>
              <a:t>iff</a:t>
            </a:r>
            <a:r>
              <a:rPr lang="en-US" sz="2800" dirty="0" smtClean="0"/>
              <a:t>. </a:t>
            </a:r>
            <a:r>
              <a:rPr lang="en-US" sz="2800" dirty="0"/>
              <a:t>t</a:t>
            </a:r>
            <a:r>
              <a:rPr lang="en-US" sz="2800" dirty="0" smtClean="0"/>
              <a:t>here exists a program that is valid </a:t>
            </a:r>
            <a:r>
              <a:rPr lang="en-US" sz="2800" dirty="0" err="1" smtClean="0"/>
              <a:t>w.r.t</a:t>
            </a:r>
            <a:r>
              <a:rPr lang="en-US" sz="2800" dirty="0" smtClean="0"/>
              <a:t>. the scaffold.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3440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Synthesizing invariants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program with pre/post conditions, the only obstacle to making verification automatic is finding the invariants</a:t>
            </a:r>
          </a:p>
          <a:p>
            <a:pPr lvl="1"/>
            <a:r>
              <a:rPr lang="en-US" dirty="0" smtClean="0"/>
              <a:t>(and checking the resulting formula if it happens </a:t>
            </a:r>
            <a:br>
              <a:rPr lang="en-US" dirty="0" smtClean="0"/>
            </a:br>
            <a:r>
              <a:rPr lang="en-US" dirty="0" smtClean="0"/>
              <a:t>to be in a complicated logic)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78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33700" y="2159001"/>
            <a:ext cx="6223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{y=y_0, k=k_0, t=y_0-k_0}</a:t>
            </a:r>
          </a:p>
          <a:p>
            <a:r>
              <a:rPr lang="en-US" dirty="0"/>
              <a:t>while(t&gt;0){</a:t>
            </a:r>
          </a:p>
          <a:p>
            <a:r>
              <a:rPr lang="en-US" dirty="0"/>
              <a:t>           y = y-1;</a:t>
            </a:r>
          </a:p>
          <a:p>
            <a:r>
              <a:rPr lang="en-US" dirty="0"/>
              <a:t>           t = t-1;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Assert </a:t>
            </a:r>
            <a:r>
              <a:rPr lang="en-US" dirty="0" smtClean="0"/>
              <a:t>y </a:t>
            </a:r>
            <a:r>
              <a:rPr lang="en-US" dirty="0"/>
              <a:t>&lt;= k_0;</a:t>
            </a:r>
          </a:p>
        </p:txBody>
      </p:sp>
    </p:spTree>
    <p:extLst>
      <p:ext uri="{BB962C8B-B14F-4D97-AF65-F5344CB8AC3E}">
        <p14:creationId xmlns:p14="http://schemas.microsoft.com/office/powerpoint/2010/main" val="141374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VC as a sketch harness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09531" y="2951449"/>
            <a:ext cx="954058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harness void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y,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y_0,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k,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k_0,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t,</a:t>
            </a:r>
          </a:p>
          <a:p>
            <a:r>
              <a:rPr lang="sv-S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sv-SE" sz="20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sv-S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yp, </a:t>
            </a:r>
            <a:r>
              <a:rPr lang="sv-SE" sz="20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sv-S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tp, </a:t>
            </a:r>
            <a:r>
              <a:rPr lang="sv-SE" sz="20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sv-S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ypp, </a:t>
            </a:r>
            <a:r>
              <a:rPr lang="sv-SE" sz="20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sv-S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v-S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tpp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s-E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s-ES" sz="20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E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(y==y_0 &amp;&amp; k==k_0 &amp;&amp; t==y_0-k_0){</a:t>
            </a:r>
          </a:p>
          <a:p>
            <a:r>
              <a:rPr lang="fr-F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fr-FR" sz="20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fr-F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fr-F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(y, y_0, k, k_0, t</a:t>
            </a:r>
            <a:r>
              <a:rPr lang="fr-F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fr-FR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y_0, k, k_0,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&amp;&amp;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&gt;0){</a:t>
            </a:r>
          </a:p>
          <a:p>
            <a:pPr lvl="1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assert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(yp-1, y_0, k, k_0, tp-1);</a:t>
            </a:r>
          </a:p>
          <a:p>
            <a:pPr lvl="1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ypp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y_0, k, k_0,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tpp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&amp;&amp;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tpp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&lt;=0){</a:t>
            </a:r>
          </a:p>
          <a:p>
            <a:pPr lvl="1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ypp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 k_0;</a:t>
            </a:r>
          </a:p>
          <a:p>
            <a:pPr lvl="1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}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-13828" y="1365356"/>
                <a:ext cx="59853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828" y="1365356"/>
                <a:ext cx="5985356" cy="369332"/>
              </a:xfrm>
              <a:prstGeom prst="rect">
                <a:avLst/>
              </a:prstGeom>
              <a:blipFill rotWithShape="1">
                <a:blip r:embed="rId3"/>
                <a:stretch>
                  <a:fillRect r="-6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967708" y="2238438"/>
                <a:ext cx="46699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𝑖𝑛𝑣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∧¬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&gt;0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7708" y="2238438"/>
                <a:ext cx="4669933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8197" r="-13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967727" y="1795485"/>
                <a:ext cx="61215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𝑖𝑛𝑣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&gt;0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𝑖𝑛𝑣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−1, 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7727" y="1795485"/>
                <a:ext cx="6121548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967727" y="1354371"/>
                <a:ext cx="19423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𝑖𝑛𝑣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7727" y="1354371"/>
                <a:ext cx="1942327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890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VC as a sketch invariant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10939" y="2493818"/>
            <a:ext cx="818685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include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generators.skh</a:t>
            </a:r>
            <a:r>
              <a:rPr lang="en-US" sz="20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pragma options </a:t>
            </a:r>
            <a:r>
              <a:rPr lang="en-US" sz="20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"--</a:t>
            </a:r>
            <a:r>
              <a:rPr lang="en-US" sz="2000" b="1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bnd</a:t>
            </a:r>
            <a:r>
              <a:rPr lang="en-US" sz="20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-inline-</a:t>
            </a:r>
            <a:r>
              <a:rPr lang="en-US" sz="2000" b="1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amnt</a:t>
            </a:r>
            <a:r>
              <a:rPr lang="en-US" sz="2000" b="1" dirty="0">
                <a:solidFill>
                  <a:schemeClr val="accent4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20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bit</a:t>
            </a:r>
            <a:r>
              <a:rPr lang="fr-F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fr-F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sz="20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y, </a:t>
            </a:r>
            <a:r>
              <a:rPr lang="fr-FR" sz="20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y_0, </a:t>
            </a:r>
            <a:r>
              <a:rPr lang="fr-FR" sz="20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k, </a:t>
            </a:r>
            <a:r>
              <a:rPr lang="fr-FR" sz="20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k_0, </a:t>
            </a:r>
            <a:r>
              <a:rPr lang="fr-FR" sz="20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t){</a:t>
            </a: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exprBool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({y, y_0, k, k_0, t}, {PLUS}); 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04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find a solution that works for all inputs, we know the program verifies</a:t>
            </a:r>
          </a:p>
          <a:p>
            <a:endParaRPr lang="en-US" dirty="0"/>
          </a:p>
          <a:p>
            <a:r>
              <a:rPr lang="en-US" dirty="0" smtClean="0"/>
              <a:t>Sketch has no loops so bounded execution is not a problem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Sketch is only considering small inputs</a:t>
            </a:r>
          </a:p>
          <a:p>
            <a:pPr lvl="1"/>
            <a:r>
              <a:rPr lang="en-US" dirty="0" smtClean="0"/>
              <a:t>To get full guarantees we need to check that the resulting invariant works for *all* inputs</a:t>
            </a:r>
          </a:p>
          <a:p>
            <a:pPr lvl="1"/>
            <a:r>
              <a:rPr lang="en-US" dirty="0" smtClean="0"/>
              <a:t>We can check that with an SMT solver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22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Verified synthesis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we want to synthesize the function body too?</a:t>
            </a:r>
          </a:p>
          <a:p>
            <a:endParaRPr lang="en-US" dirty="0"/>
          </a:p>
          <a:p>
            <a:r>
              <a:rPr lang="en-US" dirty="0" smtClean="0"/>
              <a:t>Candidate solution:</a:t>
            </a:r>
          </a:p>
          <a:p>
            <a:pPr lvl="1"/>
            <a:r>
              <a:rPr lang="en-US" dirty="0" smtClean="0"/>
              <a:t>Inline all generators</a:t>
            </a:r>
          </a:p>
          <a:p>
            <a:pPr lvl="1"/>
            <a:r>
              <a:rPr lang="en-US" dirty="0" smtClean="0"/>
              <a:t>Pretend that ?? Is just another expression</a:t>
            </a:r>
          </a:p>
          <a:p>
            <a:pPr lvl="1"/>
            <a:r>
              <a:rPr lang="en-US" dirty="0" smtClean="0"/>
              <a:t>Generate VC from that program.</a:t>
            </a:r>
          </a:p>
          <a:p>
            <a:pPr lvl="1"/>
            <a:r>
              <a:rPr lang="en-US" dirty="0" smtClean="0"/>
              <a:t>Solve for all unknowns</a:t>
            </a:r>
          </a:p>
          <a:p>
            <a:pPr lvl="1"/>
            <a:r>
              <a:rPr lang="en-US" dirty="0" smtClean="0"/>
              <a:t>Plug them back into the original program</a:t>
            </a:r>
          </a:p>
          <a:p>
            <a:r>
              <a:rPr lang="en-US" dirty="0" smtClean="0"/>
              <a:t>This </a:t>
            </a:r>
            <a:r>
              <a:rPr lang="en-US" dirty="0"/>
              <a:t>a</a:t>
            </a:r>
            <a:r>
              <a:rPr lang="en-US" dirty="0" smtClean="0"/>
              <a:t>lmost 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98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Verified 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3059085"/>
            <a:ext cx="9761306" cy="3117878"/>
          </a:xfrm>
        </p:spPr>
        <p:txBody>
          <a:bodyPr/>
          <a:lstStyle/>
          <a:p>
            <a:r>
              <a:rPr lang="en-US" dirty="0" smtClean="0"/>
              <a:t>This is valid for any P and Q!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37760" y="1354752"/>
            <a:ext cx="225254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{P}</a:t>
            </a:r>
          </a:p>
          <a:p>
            <a:r>
              <a:rPr lang="en-US" sz="2800" dirty="0" smtClean="0"/>
              <a:t>While(true){  }</a:t>
            </a:r>
          </a:p>
          <a:p>
            <a:r>
              <a:rPr lang="en-US" sz="2800" dirty="0" smtClean="0"/>
              <a:t>{Q}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507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xperimental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75B73"/>
      </a:accent1>
      <a:accent2>
        <a:srgbClr val="CD0909"/>
      </a:accent2>
      <a:accent3>
        <a:srgbClr val="3F7830"/>
      </a:accent3>
      <a:accent4>
        <a:srgbClr val="08110B"/>
      </a:accent4>
      <a:accent5>
        <a:srgbClr val="DC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Berlin Sans FB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39789</TotalTime>
  <Words>808</Words>
  <Application>Microsoft Office PowerPoint</Application>
  <PresentationFormat>Widescreen</PresentationFormat>
  <Paragraphs>166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Berlin Sans FB</vt:lpstr>
      <vt:lpstr>Calibri</vt:lpstr>
      <vt:lpstr>Cambria Math</vt:lpstr>
      <vt:lpstr>Courier New</vt:lpstr>
      <vt:lpstr>office theme</vt:lpstr>
      <vt:lpstr>Lecture 12 Synthesis + Verification</vt:lpstr>
      <vt:lpstr>Recap</vt:lpstr>
      <vt:lpstr>Synthesizing invariants</vt:lpstr>
      <vt:lpstr>Example</vt:lpstr>
      <vt:lpstr>VC as a sketch harness</vt:lpstr>
      <vt:lpstr>VC as a sketch invariant</vt:lpstr>
      <vt:lpstr>Summary</vt:lpstr>
      <vt:lpstr>Verified synthesis </vt:lpstr>
      <vt:lpstr>Verified synthesis</vt:lpstr>
      <vt:lpstr>From partial to total correctness</vt:lpstr>
      <vt:lpstr>Ranking function</vt:lpstr>
      <vt:lpstr>From program verification to program synthesis</vt:lpstr>
      <vt:lpstr>Key ideas</vt:lpstr>
      <vt:lpstr>Stylized program fragments</vt:lpstr>
      <vt:lpstr>Proof-Theoretic Synthesis</vt:lpstr>
      <vt:lpstr>Example: Square Root</vt:lpstr>
      <vt:lpstr>Program Scaffold</vt:lpstr>
      <vt:lpstr>Verification Condition</vt:lpstr>
      <vt:lpstr>Well-formedness Condition</vt:lpstr>
      <vt:lpstr>Ranking Function</vt:lpstr>
      <vt:lpstr>Synthesis Conditions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Armando Solar-Lezama</dc:creator>
  <cp:lastModifiedBy>Armando Solar-Lezama</cp:lastModifiedBy>
  <cp:revision>762</cp:revision>
  <cp:lastPrinted>2015-02-26T04:09:31Z</cp:lastPrinted>
  <dcterms:created xsi:type="dcterms:W3CDTF">2014-09-23T19:26:18Z</dcterms:created>
  <dcterms:modified xsi:type="dcterms:W3CDTF">2018-09-28T17:56:42Z</dcterms:modified>
</cp:coreProperties>
</file>