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36" r:id="rId2"/>
    <p:sldId id="426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10" r:id="rId11"/>
    <p:sldId id="411" r:id="rId12"/>
    <p:sldId id="412" r:id="rId13"/>
    <p:sldId id="413" r:id="rId14"/>
    <p:sldId id="407" r:id="rId15"/>
    <p:sldId id="408" r:id="rId16"/>
    <p:sldId id="414" r:id="rId17"/>
    <p:sldId id="419" r:id="rId18"/>
    <p:sldId id="421" r:id="rId19"/>
    <p:sldId id="422" r:id="rId20"/>
    <p:sldId id="423" r:id="rId21"/>
    <p:sldId id="424" r:id="rId22"/>
    <p:sldId id="425" r:id="rId23"/>
    <p:sldId id="380" r:id="rId24"/>
    <p:sldId id="381" r:id="rId25"/>
    <p:sldId id="382" r:id="rId26"/>
    <p:sldId id="383" r:id="rId27"/>
    <p:sldId id="427" r:id="rId28"/>
    <p:sldId id="428" r:id="rId29"/>
    <p:sldId id="429" r:id="rId30"/>
    <p:sldId id="384" r:id="rId31"/>
    <p:sldId id="387" r:id="rId32"/>
    <p:sldId id="388" r:id="rId33"/>
    <p:sldId id="389" r:id="rId34"/>
    <p:sldId id="391" r:id="rId35"/>
    <p:sldId id="390" r:id="rId36"/>
    <p:sldId id="392" r:id="rId37"/>
    <p:sldId id="394" r:id="rId38"/>
    <p:sldId id="395" r:id="rId39"/>
    <p:sldId id="397" r:id="rId40"/>
    <p:sldId id="398" r:id="rId41"/>
    <p:sldId id="393" r:id="rId42"/>
    <p:sldId id="385" r:id="rId43"/>
    <p:sldId id="386" r:id="rId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84761" autoAdjust="0"/>
  </p:normalViewPr>
  <p:slideViewPr>
    <p:cSldViewPr snapToGrid="0">
      <p:cViewPr varScale="1">
        <p:scale>
          <a:sx n="78" d="100"/>
          <a:sy n="78" d="100"/>
        </p:scale>
        <p:origin x="69" y="5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21" Type="http://schemas.openxmlformats.org/officeDocument/2006/relationships/image" Target="../media/image4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5.png"/><Relationship Id="rId15" Type="http://schemas.openxmlformats.org/officeDocument/2006/relationships/image" Target="../media/image35.png"/><Relationship Id="rId23" Type="http://schemas.openxmlformats.org/officeDocument/2006/relationships/image" Target="../media/image44.png"/><Relationship Id="rId19" Type="http://schemas.openxmlformats.org/officeDocument/2006/relationships/image" Target="../media/image39.png"/><Relationship Id="rId14" Type="http://schemas.openxmlformats.org/officeDocument/2006/relationships/image" Target="../media/image34.png"/><Relationship Id="rId2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5.png"/><Relationship Id="rId2" Type="http://schemas.openxmlformats.org/officeDocument/2006/relationships/image" Target="../media/image3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5.png"/><Relationship Id="rId17" Type="http://schemas.openxmlformats.org/officeDocument/2006/relationships/image" Target="../media/image52.png"/><Relationship Id="rId2" Type="http://schemas.openxmlformats.org/officeDocument/2006/relationships/image" Target="../media/image3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5.png"/><Relationship Id="rId17" Type="http://schemas.openxmlformats.org/officeDocument/2006/relationships/image" Target="../media/image52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5" Type="http://schemas.openxmlformats.org/officeDocument/2006/relationships/image" Target="../media/image49.png"/><Relationship Id="rId19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14</a:t>
            </a:r>
            <a:br>
              <a:rPr lang="en-US" dirty="0" smtClean="0"/>
            </a:br>
            <a:r>
              <a:rPr lang="en-US" dirty="0" smtClean="0"/>
              <a:t>SMT and Theorem Proving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 partially based on slides by </a:t>
            </a:r>
            <a:b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Isil Dillig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http://www.cs.utexas.edu/~isil/cs780-02/lecture16.pdf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258" y="1721260"/>
                <a:ext cx="10979352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⇒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8" y="1721260"/>
                <a:ext cx="10979352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376269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3762690"/>
                <a:ext cx="996837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058" y="4757412"/>
                <a:ext cx="9079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757412"/>
                <a:ext cx="9079793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057" y="5440931"/>
                <a:ext cx="738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7" y="5440931"/>
                <a:ext cx="738695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128647"/>
                <a:ext cx="512742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058" y="4757412"/>
                <a:ext cx="8938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8" y="4757412"/>
                <a:ext cx="8938729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171" y="5440931"/>
                <a:ext cx="756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1" y="5440931"/>
                <a:ext cx="75616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5463587" y="3071820"/>
            <a:ext cx="257347" cy="542069"/>
          </a:xfrm>
          <a:prstGeom prst="downArrow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&gt;0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    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en-US" dirty="0"/>
                                        <m:t>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1" y="1627280"/>
                <a:ext cx="9968370" cy="9840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583" y="4128647"/>
                <a:ext cx="5460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3" y="4128647"/>
                <a:ext cx="546066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860" y="4757412"/>
                <a:ext cx="880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0" y="4757412"/>
                <a:ext cx="880221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6285" y="5440931"/>
                <a:ext cx="7263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𝑈𝑛𝑠𝑎𝑡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85" y="5440931"/>
                <a:ext cx="726327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enough to check VCs?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definition of VC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𝑠𝑘𝑖𝑝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𝑉𝐶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(¬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𝑤h𝑖𝑙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𝑑𝑜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∧  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∧¬</m:t>
                          </m:r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n-US" sz="1600" dirty="0" smtClean="0"/>
                  <a:t>Where </a:t>
                </a:r>
                <a:r>
                  <a:rPr lang="en-US" sz="1600" dirty="0" err="1"/>
                  <a:t>x_i</a:t>
                </a:r>
                <a:r>
                  <a:rPr lang="en-US" sz="1600" dirty="0"/>
                  <a:t> are variables modified in c</a:t>
                </a:r>
                <a:r>
                  <a:rPr lang="en-US" sz="16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𝑎𝑠𝑠𝑒𝑟𝑡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𝑎𝑠𝑠𝑢𝑚𝑒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enough to check VCs?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definition of VC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𝑠𝑘𝑖𝑝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𝑡h𝑒𝑛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𝑉𝐶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∧ (¬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 smtClean="0">
                  <a:solidFill>
                    <a:schemeClr val="accent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𝑉𝐶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𝑤h𝑖𝑙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𝑑𝑜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∧  ∀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𝑉𝐶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∧¬</m:t>
                          </m:r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sz="2000" i="1">
                              <a:latin typeface="Cambria Math"/>
                            </a:rPr>
                            <m:t>⇒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n-US" sz="1600" dirty="0" smtClean="0"/>
                  <a:t>Where </a:t>
                </a:r>
                <a:r>
                  <a:rPr lang="en-US" sz="1600" dirty="0" err="1"/>
                  <a:t>x_i</a:t>
                </a:r>
                <a:r>
                  <a:rPr lang="en-US" sz="1600" dirty="0"/>
                  <a:t> are variables modified in c</a:t>
                </a:r>
                <a:r>
                  <a:rPr lang="en-US" sz="16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𝑎𝑠𝑠𝑒𝑟𝑡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𝑎𝑠𝑠𝑢𝑚𝑒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</a:t>
            </a:r>
            <a:r>
              <a:rPr lang="en-US" dirty="0" err="1" smtClean="0"/>
              <a:t>uninterpreted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Equality with </a:t>
                </a:r>
                <a:r>
                  <a:rPr lang="en-US" dirty="0" err="1" smtClean="0"/>
                  <a:t>uninterpreted</a:t>
                </a:r>
                <a:r>
                  <a:rPr lang="en-US" dirty="0" smtClean="0"/>
                  <a:t> functions</a:t>
                </a:r>
              </a:p>
              <a:p>
                <a:pPr lvl="1"/>
                <a:r>
                  <a:rPr lang="en-US" dirty="0" smtClean="0"/>
                  <a:t>Symbols: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=, ≠,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Axioms: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5266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912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658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312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259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034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039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123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262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36718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336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7798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679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099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099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89469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042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041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355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2460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345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345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198245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1927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266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912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658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312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259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034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039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123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262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36718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336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7798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679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099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099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89469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042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041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355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2460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345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345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198245" y="2661850"/>
            <a:ext cx="1529925" cy="270823"/>
          </a:xfrm>
          <a:prstGeom prst="curvedConnector4">
            <a:avLst>
              <a:gd name="adj1" fmla="val 13985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1927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198245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00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909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554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301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955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902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677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82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766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79049" y="1619237"/>
            <a:ext cx="497775" cy="11373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53143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978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94408" y="1619237"/>
            <a:ext cx="6086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322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0742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507423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1111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6684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6684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4997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4103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3987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3987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1467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35702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14670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1467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5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of expressions and predicates over those expressions where we have a satisfiability procedure for conjunctions over predicates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459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206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860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07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582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587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671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8099" y="1619237"/>
            <a:ext cx="497775" cy="11373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2193" y="1619237"/>
            <a:ext cx="6524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83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3458" y="1619237"/>
            <a:ext cx="6086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27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647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6473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016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589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589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902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008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892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892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372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24752" y="2037079"/>
            <a:ext cx="48491" cy="1759860"/>
          </a:xfrm>
          <a:prstGeom prst="curvedConnector3">
            <a:avLst>
              <a:gd name="adj1" fmla="val 571428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3720" y="2661850"/>
            <a:ext cx="415118" cy="4624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372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2273" y="2661849"/>
            <a:ext cx="105799" cy="1004805"/>
          </a:xfrm>
          <a:prstGeom prst="curvedConnector3">
            <a:avLst>
              <a:gd name="adj1" fmla="val 316070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28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3616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0071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7536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4077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3546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1295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1349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72187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73574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7668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24313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8933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7747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01948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501948" y="2661850"/>
            <a:ext cx="211598" cy="1975108"/>
          </a:xfrm>
          <a:prstGeom prst="curvedConnector3">
            <a:avLst>
              <a:gd name="adj1" fmla="val 45127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5642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61370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61369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44502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5555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34402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34402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9195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30227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9195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9195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7748" y="2661849"/>
            <a:ext cx="105799" cy="1004805"/>
          </a:xfrm>
          <a:prstGeom prst="curvedConnector3">
            <a:avLst>
              <a:gd name="adj1" fmla="val 316070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3"/>
            <a:endCxn id="38" idx="3"/>
          </p:cNvCxnSpPr>
          <p:nvPr/>
        </p:nvCxnSpPr>
        <p:spPr>
          <a:xfrm>
            <a:off x="5314992" y="3666655"/>
            <a:ext cx="105797" cy="970303"/>
          </a:xfrm>
          <a:prstGeom prst="curvedConnector3">
            <a:avLst>
              <a:gd name="adj1" fmla="val 316074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with UF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8141" y="143457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4596" y="143457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2061" y="14345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98602" y="143457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08071" y="2477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5820" y="256334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f(z)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5874" y="257192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66712" y="3641197"/>
            <a:ext cx="7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f(g(t))</a:t>
            </a:r>
            <a:endParaRPr lang="en-US" dirty="0"/>
          </a:p>
        </p:txBody>
      </p:sp>
      <p:cxnSp>
        <p:nvCxnSpPr>
          <p:cNvPr id="22" name="Straight Connector 21"/>
          <p:cNvCxnSpPr>
            <a:stCxn id="11" idx="1"/>
            <a:endCxn id="7" idx="3"/>
          </p:cNvCxnSpPr>
          <p:nvPr/>
        </p:nvCxnSpPr>
        <p:spPr>
          <a:xfrm flipH="1" flipV="1">
            <a:off x="6868099" y="1619237"/>
            <a:ext cx="497775" cy="1137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1"/>
            <a:endCxn id="5" idx="3"/>
          </p:cNvCxnSpPr>
          <p:nvPr/>
        </p:nvCxnSpPr>
        <p:spPr>
          <a:xfrm flipH="1">
            <a:off x="5042193" y="1619237"/>
            <a:ext cx="6524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8838" y="2523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f(y)</a:t>
            </a:r>
            <a:endParaRPr lang="en-US" dirty="0"/>
          </a:p>
        </p:txBody>
      </p:sp>
      <p:cxnSp>
        <p:nvCxnSpPr>
          <p:cNvPr id="29" name="Straight Connector 28"/>
          <p:cNvCxnSpPr>
            <a:stCxn id="6" idx="3"/>
            <a:endCxn id="7" idx="1"/>
          </p:cNvCxnSpPr>
          <p:nvPr/>
        </p:nvCxnSpPr>
        <p:spPr>
          <a:xfrm>
            <a:off x="5983458" y="1619237"/>
            <a:ext cx="608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02272" y="348198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f(f(x))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96473" y="445229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f(f(f(x)))</a:t>
            </a:r>
            <a:endParaRPr lang="en-US" dirty="0"/>
          </a:p>
        </p:txBody>
      </p:sp>
      <p:cxnSp>
        <p:nvCxnSpPr>
          <p:cNvPr id="43" name="Curved Connector 42"/>
          <p:cNvCxnSpPr>
            <a:stCxn id="9" idx="1"/>
            <a:endCxn id="38" idx="1"/>
          </p:cNvCxnSpPr>
          <p:nvPr/>
        </p:nvCxnSpPr>
        <p:spPr>
          <a:xfrm rot="10800000" flipV="1">
            <a:off x="4496473" y="2661850"/>
            <a:ext cx="211598" cy="1975108"/>
          </a:xfrm>
          <a:prstGeom prst="curvedConnector3">
            <a:avLst>
              <a:gd name="adj1" fmla="val 451276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9" idx="0"/>
          </p:cNvCxnSpPr>
          <p:nvPr/>
        </p:nvCxnSpPr>
        <p:spPr>
          <a:xfrm>
            <a:off x="4900167" y="1803903"/>
            <a:ext cx="55729" cy="673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34" idx="0"/>
          </p:cNvCxnSpPr>
          <p:nvPr/>
        </p:nvCxnSpPr>
        <p:spPr>
          <a:xfrm flipH="1">
            <a:off x="4955895" y="2846516"/>
            <a:ext cx="1" cy="6354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2"/>
            <a:endCxn id="38" idx="0"/>
          </p:cNvCxnSpPr>
          <p:nvPr/>
        </p:nvCxnSpPr>
        <p:spPr>
          <a:xfrm flipH="1">
            <a:off x="4955894" y="3851321"/>
            <a:ext cx="1" cy="6009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  <a:endCxn id="27" idx="0"/>
          </p:cNvCxnSpPr>
          <p:nvPr/>
        </p:nvCxnSpPr>
        <p:spPr>
          <a:xfrm>
            <a:off x="5839027" y="1803903"/>
            <a:ext cx="30040" cy="7195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2"/>
            <a:endCxn id="10" idx="0"/>
          </p:cNvCxnSpPr>
          <p:nvPr/>
        </p:nvCxnSpPr>
        <p:spPr>
          <a:xfrm>
            <a:off x="6730080" y="1803903"/>
            <a:ext cx="3565" cy="759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1" idx="0"/>
          </p:cNvCxnSpPr>
          <p:nvPr/>
        </p:nvCxnSpPr>
        <p:spPr>
          <a:xfrm flipH="1">
            <a:off x="7628927" y="1803903"/>
            <a:ext cx="480" cy="768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2"/>
            <a:endCxn id="12" idx="0"/>
          </p:cNvCxnSpPr>
          <p:nvPr/>
        </p:nvCxnSpPr>
        <p:spPr>
          <a:xfrm>
            <a:off x="7628927" y="2941255"/>
            <a:ext cx="0" cy="6999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0" idx="2"/>
          </p:cNvCxnSpPr>
          <p:nvPr/>
        </p:nvCxnSpPr>
        <p:spPr>
          <a:xfrm>
            <a:off x="5203720" y="2661850"/>
            <a:ext cx="1529925" cy="270823"/>
          </a:xfrm>
          <a:prstGeom prst="curvedConnector4">
            <a:avLst>
              <a:gd name="adj1" fmla="val 14701"/>
              <a:gd name="adj2" fmla="val 26932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7" idx="2"/>
            <a:endCxn id="11" idx="2"/>
          </p:cNvCxnSpPr>
          <p:nvPr/>
        </p:nvCxnSpPr>
        <p:spPr>
          <a:xfrm rot="16200000" flipH="1">
            <a:off x="6724752" y="2037079"/>
            <a:ext cx="48491" cy="1759860"/>
          </a:xfrm>
          <a:prstGeom prst="curvedConnector3">
            <a:avLst>
              <a:gd name="adj1" fmla="val 571428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27" idx="1"/>
          </p:cNvCxnSpPr>
          <p:nvPr/>
        </p:nvCxnSpPr>
        <p:spPr>
          <a:xfrm>
            <a:off x="5203720" y="2661850"/>
            <a:ext cx="415118" cy="462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3"/>
            <a:endCxn id="12" idx="1"/>
          </p:cNvCxnSpPr>
          <p:nvPr/>
        </p:nvCxnSpPr>
        <p:spPr>
          <a:xfrm>
            <a:off x="5203720" y="2661850"/>
            <a:ext cx="2062992" cy="1164013"/>
          </a:xfrm>
          <a:prstGeom prst="curvedConnector3">
            <a:avLst>
              <a:gd name="adj1" fmla="val 6738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9" idx="1"/>
            <a:endCxn id="34" idx="1"/>
          </p:cNvCxnSpPr>
          <p:nvPr/>
        </p:nvCxnSpPr>
        <p:spPr>
          <a:xfrm rot="10800000" flipV="1">
            <a:off x="4602273" y="2661849"/>
            <a:ext cx="105799" cy="1004805"/>
          </a:xfrm>
          <a:prstGeom prst="curvedConnector3">
            <a:avLst>
              <a:gd name="adj1" fmla="val 316070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4" idx="3"/>
            <a:endCxn id="38" idx="3"/>
          </p:cNvCxnSpPr>
          <p:nvPr/>
        </p:nvCxnSpPr>
        <p:spPr>
          <a:xfrm>
            <a:off x="5309517" y="3666655"/>
            <a:ext cx="105797" cy="970303"/>
          </a:xfrm>
          <a:prstGeom prst="curvedConnector3">
            <a:avLst>
              <a:gd name="adj1" fmla="val 31607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0250" y="5186274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Contradiction!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1058" y="1976638"/>
            <a:ext cx="1965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x=y</a:t>
            </a:r>
          </a:p>
          <a:p>
            <a:r>
              <a:rPr lang="en-US" sz="2400" dirty="0" smtClean="0"/>
              <a:t>y=z</a:t>
            </a:r>
          </a:p>
          <a:p>
            <a:r>
              <a:rPr lang="en-US" sz="2400" dirty="0" smtClean="0"/>
              <a:t>f(x)=f(z)</a:t>
            </a:r>
          </a:p>
          <a:p>
            <a:r>
              <a:rPr lang="en-US" sz="2400" dirty="0" smtClean="0"/>
              <a:t>g(t)=z</a:t>
            </a:r>
          </a:p>
          <a:p>
            <a:r>
              <a:rPr lang="en-US" sz="2400" dirty="0"/>
              <a:t>f(y) = g(t)</a:t>
            </a:r>
          </a:p>
          <a:p>
            <a:r>
              <a:rPr lang="en-US" sz="2400" dirty="0" smtClean="0"/>
              <a:t>f(x) != f(f(f(x)))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2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Nelson-</a:t>
            </a:r>
            <a:r>
              <a:rPr lang="en-US" dirty="0" err="1" smtClean="0"/>
              <a:t>Oppen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834448"/>
          </a:xfrm>
        </p:spPr>
        <p:txBody>
          <a:bodyPr/>
          <a:lstStyle/>
          <a:p>
            <a:r>
              <a:rPr lang="en-US" dirty="0" smtClean="0"/>
              <a:t>Two step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868" y="3411930"/>
                <a:ext cx="1654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 mixed theory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8" y="3411930"/>
                <a:ext cx="165449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3321" t="-5660" r="-258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856588" y="3130946"/>
            <a:ext cx="1494596" cy="120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1412" y="3273430"/>
                <a:ext cx="19929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each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12" y="3273430"/>
                <a:ext cx="199298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446" t="-3974" r="-21713" b="-5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144621" y="3130946"/>
            <a:ext cx="1494596" cy="120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Equality</a:t>
            </a:r>
            <a:br>
              <a:rPr lang="en-US" dirty="0" smtClean="0"/>
            </a:b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39448" y="3550429"/>
            <a:ext cx="11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48532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31389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3356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536565" y="3423952"/>
            <a:ext cx="315884" cy="622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Break up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into a set of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each </a:t>
                </a:r>
                <a:r>
                  <a:rPr lang="en-US" dirty="0"/>
                  <a:t>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equisatisfiable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Steps</a:t>
                </a:r>
              </a:p>
              <a:p>
                <a:pPr lvl="1"/>
                <a:r>
                  <a:rPr lang="en-US" dirty="0" smtClean="0"/>
                  <a:t>For every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belongs to some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belongs to a different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and add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 smtClean="0"/>
                  <a:t> is a fresh variable)</a:t>
                </a:r>
              </a:p>
              <a:p>
                <a:pPr lvl="1"/>
                <a:r>
                  <a:rPr lang="en-US" dirty="0"/>
                  <a:t>For every </a:t>
                </a:r>
                <a:r>
                  <a:rPr lang="en-US" dirty="0" smtClean="0"/>
                  <a:t>literal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belongs to some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belongs to a different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and add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fresh variable)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 smtClean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8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14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21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22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23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24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25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498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49875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8570" y="4388403"/>
            <a:ext cx="810367" cy="342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endCxn id="59" idx="3"/>
          </p:cNvCxnSpPr>
          <p:nvPr/>
        </p:nvCxnSpPr>
        <p:spPr>
          <a:xfrm rot="5400000">
            <a:off x="1084872" y="4831945"/>
            <a:ext cx="1134492" cy="232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2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1"/>
            <a:endCxn id="60" idx="3"/>
          </p:cNvCxnSpPr>
          <p:nvPr/>
        </p:nvCxnSpPr>
        <p:spPr>
          <a:xfrm flipH="1">
            <a:off x="1600876" y="4057986"/>
            <a:ext cx="1030427" cy="190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>
            <a:stCxn id="14" idx="1"/>
            <a:endCxn id="58" idx="1"/>
          </p:cNvCxnSpPr>
          <p:nvPr/>
        </p:nvCxnSpPr>
        <p:spPr>
          <a:xfrm rot="10800000" flipV="1">
            <a:off x="2591409" y="4057985"/>
            <a:ext cx="39895" cy="1134491"/>
          </a:xfrm>
          <a:prstGeom prst="curvedConnector3">
            <a:avLst>
              <a:gd name="adj1" fmla="val 673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8146" y="5778284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6" y="5778284"/>
                <a:ext cx="107273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1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46" y="1391127"/>
            <a:ext cx="9761306" cy="1653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1) Run each UNSAT procedure independently</a:t>
            </a:r>
          </a:p>
          <a:p>
            <a:pPr lvl="1"/>
            <a:r>
              <a:rPr lang="en-US" sz="2000" dirty="0" smtClean="0"/>
              <a:t>If any returns UNSAT we are done</a:t>
            </a:r>
          </a:p>
          <a:p>
            <a:r>
              <a:rPr lang="en-US" sz="2400" dirty="0" smtClean="0"/>
              <a:t>2) Broadcast any equalities that were discovered</a:t>
            </a:r>
          </a:p>
          <a:p>
            <a:pPr lvl="1"/>
            <a:r>
              <a:rPr lang="en-US" sz="2000" dirty="0" smtClean="0"/>
              <a:t>If no new equalities were discovered, return SAT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" y="3715149"/>
                <a:ext cx="1956262" cy="1477328"/>
              </a:xfrm>
              <a:prstGeom prst="rect">
                <a:avLst/>
              </a:prstGeom>
              <a:blipFill>
                <a:blip r:embed="rId19"/>
                <a:stretch>
                  <a:fillRect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5424" y="49541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883" y="49541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2" y="4954120"/>
                <a:ext cx="5018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3" y="4954120"/>
                <a:ext cx="5071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97" y="4954120"/>
                <a:ext cx="5071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431" y="4954120"/>
                <a:ext cx="5018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642" y="4954120"/>
                <a:ext cx="376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495" y="495412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1" y="3906132"/>
                <a:ext cx="372869" cy="401658"/>
              </a:xfrm>
              <a:prstGeom prst="ellipse">
                <a:avLst/>
              </a:prstGeom>
              <a:blipFill>
                <a:blip r:embed="rId9"/>
                <a:stretch>
                  <a:fillRect r="-156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7" idx="0"/>
            <a:endCxn id="13" idx="4"/>
          </p:cNvCxnSpPr>
          <p:nvPr/>
        </p:nvCxnSpPr>
        <p:spPr>
          <a:xfrm rot="16200000" flipV="1">
            <a:off x="6842385" y="4542451"/>
            <a:ext cx="646330" cy="177008"/>
          </a:xfrm>
          <a:prstGeom prst="curvedConnector3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17404" y="3240624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46" y="3964882"/>
                <a:ext cx="319952" cy="249382"/>
              </a:xfrm>
              <a:prstGeom prst="rect">
                <a:avLst/>
              </a:prstGeom>
              <a:blipFill>
                <a:blip r:embed="rId10"/>
                <a:stretch>
                  <a:fillRect l="-5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16" y="3906131"/>
                <a:ext cx="372869" cy="401658"/>
              </a:xfrm>
              <a:prstGeom prst="ellipse">
                <a:avLst/>
              </a:prstGeom>
              <a:blipFill>
                <a:blip r:embed="rId11"/>
                <a:stretch>
                  <a:fillRect l="-1587" r="-158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8" idx="0"/>
            <a:endCxn id="19" idx="4"/>
          </p:cNvCxnSpPr>
          <p:nvPr/>
        </p:nvCxnSpPr>
        <p:spPr>
          <a:xfrm rot="5400000" flipH="1" flipV="1">
            <a:off x="7797474" y="4551243"/>
            <a:ext cx="646331" cy="15942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2"/>
            <a:endCxn id="17" idx="3"/>
          </p:cNvCxnSpPr>
          <p:nvPr/>
        </p:nvCxnSpPr>
        <p:spPr>
          <a:xfrm rot="10800000">
            <a:off x="7834798" y="4089574"/>
            <a:ext cx="179118" cy="17387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3" idx="6"/>
            <a:endCxn id="17" idx="1"/>
          </p:cNvCxnSpPr>
          <p:nvPr/>
        </p:nvCxnSpPr>
        <p:spPr>
          <a:xfrm flipV="1">
            <a:off x="7263480" y="4089573"/>
            <a:ext cx="251366" cy="1738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94" y="3627128"/>
                <a:ext cx="372869" cy="401658"/>
              </a:xfrm>
              <a:prstGeom prst="ellipse">
                <a:avLst/>
              </a:prstGeom>
              <a:blipFill>
                <a:blip r:embed="rId12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urved Connector 30"/>
          <p:cNvCxnSpPr>
            <a:stCxn id="11" idx="0"/>
            <a:endCxn id="30" idx="4"/>
          </p:cNvCxnSpPr>
          <p:nvPr/>
        </p:nvCxnSpPr>
        <p:spPr>
          <a:xfrm rot="16200000" flipV="1">
            <a:off x="9875581" y="4490834"/>
            <a:ext cx="925334" cy="1238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" idx="0"/>
            <a:endCxn id="16" idx="1"/>
          </p:cNvCxnSpPr>
          <p:nvPr/>
        </p:nvCxnSpPr>
        <p:spPr>
          <a:xfrm rot="5400000" flipH="1" flipV="1">
            <a:off x="6252457" y="3689173"/>
            <a:ext cx="1588805" cy="94109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16" idx="3"/>
          </p:cNvCxnSpPr>
          <p:nvPr/>
        </p:nvCxnSpPr>
        <p:spPr>
          <a:xfrm rot="16200000" flipV="1">
            <a:off x="8861261" y="2341410"/>
            <a:ext cx="320634" cy="2368443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82384" y="295611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030" y="3638853"/>
                <a:ext cx="372869" cy="401658"/>
              </a:xfrm>
              <a:prstGeom prst="ellipse">
                <a:avLst/>
              </a:prstGeom>
              <a:blipFill>
                <a:blip r:embed="rId13"/>
                <a:stretch>
                  <a:fillRect r="-1269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/>
          <p:cNvCxnSpPr>
            <a:stCxn id="12" idx="0"/>
            <a:endCxn id="42" idx="4"/>
          </p:cNvCxnSpPr>
          <p:nvPr/>
        </p:nvCxnSpPr>
        <p:spPr>
          <a:xfrm rot="5400000" flipH="1" flipV="1">
            <a:off x="10538509" y="4496164"/>
            <a:ext cx="913609" cy="2304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5" idx="0"/>
            <a:endCxn id="41" idx="1"/>
          </p:cNvCxnSpPr>
          <p:nvPr/>
        </p:nvCxnSpPr>
        <p:spPr>
          <a:xfrm rot="5400000" flipH="1" flipV="1">
            <a:off x="5808259" y="3279995"/>
            <a:ext cx="1873317" cy="1474934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1"/>
            <a:endCxn id="41" idx="3"/>
          </p:cNvCxnSpPr>
          <p:nvPr/>
        </p:nvCxnSpPr>
        <p:spPr>
          <a:xfrm rot="16200000" flipV="1">
            <a:off x="9025051" y="1858089"/>
            <a:ext cx="616871" cy="3062299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00167" y="4139021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2" name="Curved Connector 51"/>
          <p:cNvCxnSpPr>
            <a:stCxn id="10" idx="0"/>
            <a:endCxn id="51" idx="1"/>
          </p:cNvCxnSpPr>
          <p:nvPr/>
        </p:nvCxnSpPr>
        <p:spPr>
          <a:xfrm rot="16200000" flipV="1">
            <a:off x="9213546" y="4550333"/>
            <a:ext cx="690408" cy="117166"/>
          </a:xfrm>
          <a:prstGeom prst="curvedConnector4">
            <a:avLst>
              <a:gd name="adj1" fmla="val 40970"/>
              <a:gd name="adj2" fmla="val 40925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2" idx="3"/>
            <a:endCxn id="51" idx="3"/>
          </p:cNvCxnSpPr>
          <p:nvPr/>
        </p:nvCxnSpPr>
        <p:spPr>
          <a:xfrm rot="5400000">
            <a:off x="10201366" y="3600443"/>
            <a:ext cx="282022" cy="104451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24171" y="370084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55" name="Curved Connector 54"/>
          <p:cNvCxnSpPr>
            <a:stCxn id="9" idx="0"/>
            <a:endCxn id="54" idx="1"/>
          </p:cNvCxnSpPr>
          <p:nvPr/>
        </p:nvCxnSpPr>
        <p:spPr>
          <a:xfrm rot="5400000" flipH="1" flipV="1">
            <a:off x="8413024" y="4242973"/>
            <a:ext cx="1128584" cy="293710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30" idx="2"/>
            <a:endCxn id="54" idx="3"/>
          </p:cNvCxnSpPr>
          <p:nvPr/>
        </p:nvCxnSpPr>
        <p:spPr>
          <a:xfrm rot="10800000">
            <a:off x="9444124" y="3825537"/>
            <a:ext cx="707071" cy="2421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17069" y="6233115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189172" y="5868279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0" name="Curved Connector 69"/>
          <p:cNvCxnSpPr>
            <a:stCxn id="5" idx="2"/>
            <a:endCxn id="67" idx="1"/>
          </p:cNvCxnSpPr>
          <p:nvPr/>
        </p:nvCxnSpPr>
        <p:spPr>
          <a:xfrm rot="16200000" flipH="1">
            <a:off x="5763552" y="5567350"/>
            <a:ext cx="669518" cy="18172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2"/>
            <a:endCxn id="67" idx="0"/>
          </p:cNvCxnSpPr>
          <p:nvPr/>
        </p:nvCxnSpPr>
        <p:spPr>
          <a:xfrm rot="5400000">
            <a:off x="6190318" y="5482282"/>
            <a:ext cx="544827" cy="22716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924047" y="6085740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9" name="Curved Connector 78"/>
          <p:cNvCxnSpPr>
            <a:stCxn id="9" idx="2"/>
            <a:endCxn id="78" idx="1"/>
          </p:cNvCxnSpPr>
          <p:nvPr/>
        </p:nvCxnSpPr>
        <p:spPr>
          <a:xfrm rot="16200000" flipH="1">
            <a:off x="8433765" y="5720148"/>
            <a:ext cx="886979" cy="93586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2"/>
            <a:endCxn id="78" idx="0"/>
          </p:cNvCxnSpPr>
          <p:nvPr/>
        </p:nvCxnSpPr>
        <p:spPr>
          <a:xfrm rot="5400000">
            <a:off x="8969534" y="5437941"/>
            <a:ext cx="762288" cy="5333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8120639" y="6335122"/>
            <a:ext cx="319952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cxnSp>
        <p:nvCxnSpPr>
          <p:cNvPr id="87" name="Curved Connector 86"/>
          <p:cNvCxnSpPr>
            <a:stCxn id="78" idx="2"/>
            <a:endCxn id="86" idx="3"/>
          </p:cNvCxnSpPr>
          <p:nvPr/>
        </p:nvCxnSpPr>
        <p:spPr>
          <a:xfrm rot="5400000">
            <a:off x="8699962" y="6075751"/>
            <a:ext cx="124691" cy="64343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2"/>
            <a:endCxn id="66" idx="1"/>
          </p:cNvCxnSpPr>
          <p:nvPr/>
        </p:nvCxnSpPr>
        <p:spPr>
          <a:xfrm rot="16200000" flipH="1">
            <a:off x="6513036" y="5953772"/>
            <a:ext cx="240145" cy="567921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66" idx="0"/>
          </p:cNvCxnSpPr>
          <p:nvPr/>
        </p:nvCxnSpPr>
        <p:spPr>
          <a:xfrm rot="5400000">
            <a:off x="6710720" y="5689779"/>
            <a:ext cx="909661" cy="17701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8" idx="2"/>
            <a:endCxn id="86" idx="1"/>
          </p:cNvCxnSpPr>
          <p:nvPr/>
        </p:nvCxnSpPr>
        <p:spPr>
          <a:xfrm rot="16200000" flipH="1">
            <a:off x="7512603" y="5851776"/>
            <a:ext cx="1136361" cy="79712"/>
          </a:xfrm>
          <a:prstGeom prst="curvedConnector2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3734820"/>
                <a:ext cx="16163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5214" y="3318762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Uninterpreted</a:t>
            </a:r>
            <a:r>
              <a:rPr lang="en-US" dirty="0" smtClean="0"/>
              <a:t> Fun.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483468" y="3318762"/>
            <a:ext cx="253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Integer Arithmetic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303" y="4367648"/>
                <a:ext cx="942309" cy="646331"/>
              </a:xfrm>
              <a:prstGeom prst="rect">
                <a:avLst/>
              </a:prstGeom>
              <a:blipFill>
                <a:blip r:embed="rId15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7" y="5192477"/>
                <a:ext cx="942309" cy="646331"/>
              </a:xfrm>
              <a:prstGeom prst="rect">
                <a:avLst/>
              </a:prstGeom>
              <a:blipFill>
                <a:blip r:embed="rId1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8" y="5007811"/>
                <a:ext cx="10727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8146" y="5778284"/>
                <a:ext cx="1122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6" y="5778284"/>
                <a:ext cx="112229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6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Goals: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Hypotheses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Literals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Expressions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879171" y="2945792"/>
            <a:ext cx="191641" cy="887022"/>
          </a:xfrm>
          <a:prstGeom prst="rightBrac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13172" y="2983258"/>
            <a:ext cx="3174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Background theory</a:t>
            </a:r>
            <a:br>
              <a:rPr lang="en-US" sz="2400" dirty="0" smtClean="0"/>
            </a:br>
            <a:r>
              <a:rPr lang="en-US" sz="2400" dirty="0" smtClean="0"/>
              <a:t>Gives meaning to these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Soundness and 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Soundness (when it says </a:t>
            </a:r>
            <a:r>
              <a:rPr lang="en-US" dirty="0" err="1" smtClean="0"/>
              <a:t>unsat</a:t>
            </a:r>
            <a:r>
              <a:rPr lang="en-US" dirty="0" smtClean="0"/>
              <a:t>, it is true)</a:t>
            </a:r>
          </a:p>
          <a:p>
            <a:pPr lvl="1"/>
            <a:r>
              <a:rPr lang="en-US" dirty="0" smtClean="0"/>
              <a:t>Yes assuming theory solvers don’t lie</a:t>
            </a:r>
          </a:p>
          <a:p>
            <a:endParaRPr lang="en-US" dirty="0"/>
          </a:p>
          <a:p>
            <a:r>
              <a:rPr lang="en-US" dirty="0" smtClean="0"/>
              <a:t>Completeness (will it always say </a:t>
            </a:r>
            <a:r>
              <a:rPr lang="en-US" dirty="0" err="1" smtClean="0"/>
              <a:t>unsat</a:t>
            </a:r>
            <a:r>
              <a:rPr lang="en-US" dirty="0"/>
              <a:t> </a:t>
            </a:r>
            <a:r>
              <a:rPr lang="en-US" dirty="0" smtClean="0"/>
              <a:t>when required?)</a:t>
            </a:r>
          </a:p>
          <a:p>
            <a:pPr lvl="1"/>
            <a:r>
              <a:rPr lang="en-US" dirty="0"/>
              <a:t>Yes under certain conditions</a:t>
            </a:r>
          </a:p>
          <a:p>
            <a:pPr lvl="1"/>
            <a:r>
              <a:rPr lang="en-US" dirty="0" smtClean="0"/>
              <a:t>Argument not as obvious</a:t>
            </a:r>
          </a:p>
        </p:txBody>
      </p:sp>
    </p:spTree>
    <p:extLst>
      <p:ext uri="{BB962C8B-B14F-4D97-AF65-F5344CB8AC3E}">
        <p14:creationId xmlns:p14="http://schemas.microsoft.com/office/powerpoint/2010/main" val="7377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the formula: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No equalities to propagate</a:t>
                </a:r>
              </a:p>
              <a:p>
                <a:pPr lvl="1"/>
                <a:r>
                  <a:rPr lang="en-US" dirty="0" smtClean="0"/>
                  <a:t>The two </a:t>
                </a:r>
                <a:r>
                  <a:rPr lang="en-US" dirty="0" err="1" smtClean="0"/>
                  <a:t>subformulas</a:t>
                </a:r>
                <a:r>
                  <a:rPr lang="en-US" dirty="0" smtClean="0"/>
                  <a:t> are satisfiable</a:t>
                </a:r>
              </a:p>
              <a:p>
                <a:pPr lvl="1"/>
                <a:r>
                  <a:rPr lang="en-US" dirty="0" smtClean="0"/>
                  <a:t>Yet, the problem is clearly </a:t>
                </a:r>
                <a:r>
                  <a:rPr lang="en-US" dirty="0" err="1" smtClean="0"/>
                  <a:t>unsat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3767" y="3682946"/>
                <a:ext cx="107176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/>
                  <a:t>Theory 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7" y="3682946"/>
                <a:ext cx="1071768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143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4654" y="3682946"/>
                <a:ext cx="17224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 smtClean="0"/>
                  <a:t>Theory 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54" y="3682946"/>
                <a:ext cx="172245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3191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theories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theory is convex if for every conjunctive formula F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𝑖𝑚𝑝𝑙𝑖𝑒𝑠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In the previous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:r>
                  <a:rPr lang="en-US" dirty="0" smtClean="0"/>
                  <a:t>It does not imply either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1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Nelson-</a:t>
            </a:r>
            <a:r>
              <a:rPr lang="en-US" dirty="0" err="1" smtClean="0"/>
              <a:t>Oppen</a:t>
            </a:r>
            <a:r>
              <a:rPr lang="en-US" dirty="0" smtClean="0"/>
              <a:t> is complete for Convex theories</a:t>
            </a:r>
          </a:p>
          <a:p>
            <a:r>
              <a:rPr lang="en-US" dirty="0" smtClean="0"/>
              <a:t>What to do for non-convex 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Consider the formula:</a:t>
                </a:r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lvl="1"/>
                <a:r>
                  <a:rPr lang="en-US" sz="2000" dirty="0" smtClean="0"/>
                  <a:t>Formula from theory E implies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)∨(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lvl="1"/>
                <a:r>
                  <a:rPr lang="en-US" sz="2000" dirty="0" smtClean="0"/>
                  <a:t>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/>
                  <a:t>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Since both are </a:t>
                </a:r>
                <a:r>
                  <a:rPr lang="en-US" sz="2000" dirty="0" err="1" smtClean="0"/>
                  <a:t>unsat</a:t>
                </a:r>
                <a:r>
                  <a:rPr lang="en-US" sz="2000" dirty="0" smtClean="0"/>
                  <a:t>, we can say UNSAT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3767" y="3682946"/>
                <a:ext cx="153240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in theory 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67" y="3682946"/>
                <a:ext cx="1532407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195" t="-2058" r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14654" y="3682946"/>
                <a:ext cx="17439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in theory R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54" y="3682946"/>
                <a:ext cx="174393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049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</a:p>
          <a:p>
            <a:pPr lvl="1"/>
            <a:r>
              <a:rPr lang="en-US" dirty="0" smtClean="0"/>
              <a:t>How do we decide which disjunctive equalities to branch on?</a:t>
            </a:r>
          </a:p>
          <a:p>
            <a:pPr lvl="1"/>
            <a:r>
              <a:rPr lang="en-US" dirty="0" smtClean="0"/>
              <a:t>How to perform backtracking efficiently?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have so far:</a:t>
            </a:r>
          </a:p>
          <a:p>
            <a:pPr lvl="1"/>
            <a:r>
              <a:rPr lang="en-US" dirty="0" smtClean="0"/>
              <a:t>Simple boolean structure + 1 theory </a:t>
            </a:r>
            <a:r>
              <a:rPr lang="en-US" sz="3200" dirty="0" smtClean="0"/>
              <a:t>✔</a:t>
            </a:r>
          </a:p>
          <a:p>
            <a:pPr lvl="1"/>
            <a:r>
              <a:rPr lang="en-US" dirty="0" smtClean="0"/>
              <a:t>Simple boolean structure + multiple theories </a:t>
            </a:r>
            <a:r>
              <a:rPr lang="en-US" sz="3200" dirty="0" smtClean="0">
                <a:solidFill>
                  <a:schemeClr val="accent3"/>
                </a:solidFill>
              </a:rPr>
              <a:t>✔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 smtClean="0"/>
              <a:t>Deal </a:t>
            </a:r>
            <a:r>
              <a:rPr lang="en-US" dirty="0"/>
              <a:t>with complex boolean structure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DPLL(T) Key idea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24222" y="2926080"/>
            <a:ext cx="2391508" cy="194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 Solver Handles Boolean Structure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370320" y="2307102"/>
            <a:ext cx="3589606" cy="3179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Theory Solver Handles Theories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05711" y="3108960"/>
            <a:ext cx="2307101" cy="703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 Solver 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05710" y="4391901"/>
            <a:ext cx="2307101" cy="7033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 Solver 2</a:t>
            </a:r>
            <a:endParaRPr lang="en-US" dirty="0"/>
          </a:p>
        </p:txBody>
      </p:sp>
      <p:cxnSp>
        <p:nvCxnSpPr>
          <p:cNvPr id="10" name="Curved Connector 9"/>
          <p:cNvCxnSpPr>
            <a:stCxn id="5" idx="3"/>
          </p:cNvCxnSpPr>
          <p:nvPr/>
        </p:nvCxnSpPr>
        <p:spPr>
          <a:xfrm flipV="1">
            <a:off x="4515730" y="3108960"/>
            <a:ext cx="1854590" cy="787791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1"/>
          </p:cNvCxnSpPr>
          <p:nvPr/>
        </p:nvCxnSpPr>
        <p:spPr>
          <a:xfrm rot="10800000" flipV="1">
            <a:off x="4515730" y="3896750"/>
            <a:ext cx="1854590" cy="67524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7" idx="2"/>
          </p:cNvCxnSpPr>
          <p:nvPr/>
        </p:nvCxnSpPr>
        <p:spPr>
          <a:xfrm rot="16200000" flipH="1">
            <a:off x="8113433" y="3858173"/>
            <a:ext cx="499621" cy="40796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7705947" y="3872937"/>
            <a:ext cx="550249" cy="48767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1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, a boolean abstraction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has the following property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Simple, sometimes efficient</a:t>
                </a:r>
              </a:p>
              <a:p>
                <a:pPr lvl="1"/>
                <a:r>
                  <a:rPr lang="en-US" dirty="0"/>
                  <a:t>Find a boolean abstraction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𝑢𝑛𝑠𝑎𝑡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to a sat solver</a:t>
                </a:r>
              </a:p>
              <a:p>
                <a:pPr lvl="1"/>
                <a:r>
                  <a:rPr lang="en-US" dirty="0"/>
                  <a:t>DONE!</a:t>
                </a:r>
              </a:p>
              <a:p>
                <a:r>
                  <a:rPr lang="en-US" dirty="0" smtClean="0"/>
                  <a:t>Can’t really pull it off if you have an infinite theory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Goals: 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Hypotheses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Literals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Expressions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Note that our alternative VC gen procedure produces formulas in this form!</a:t>
                </a:r>
              </a:p>
              <a:p>
                <a:pPr lvl="1"/>
                <a:r>
                  <a:rPr lang="en-US" dirty="0" smtClean="0"/>
                  <a:t>Assuming invariants, preconditions and </a:t>
                </a:r>
                <a:r>
                  <a:rPr lang="en-US" dirty="0" err="1" smtClean="0"/>
                  <a:t>postcond</a:t>
                </a:r>
                <a:r>
                  <a:rPr lang="en-US" dirty="0" smtClean="0"/>
                  <a:t> are all from H.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6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simple boolean abstraction</a:t>
            </a:r>
          </a:p>
          <a:p>
            <a:r>
              <a:rPr lang="en-US" dirty="0" smtClean="0"/>
              <a:t>Check solutions against theory solver</a:t>
            </a:r>
          </a:p>
          <a:p>
            <a:r>
              <a:rPr lang="en-US" dirty="0" smtClean="0"/>
              <a:t>If theory solver determines </a:t>
            </a:r>
            <a:r>
              <a:rPr lang="en-US" dirty="0" err="1" smtClean="0"/>
              <a:t>unsat</a:t>
            </a:r>
            <a:r>
              <a:rPr lang="en-US" dirty="0" smtClean="0"/>
              <a:t> improve your boolean abstraction</a:t>
            </a:r>
          </a:p>
          <a:p>
            <a:r>
              <a:rPr lang="en-US" dirty="0" smtClean="0"/>
              <a:t>Repeat until either theory solver agrees or boolean abstraction becomes </a:t>
            </a:r>
            <a:r>
              <a:rPr lang="en-US" dirty="0" err="1" smtClean="0"/>
              <a:t>unsat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88258" y="4889375"/>
            <a:ext cx="5514534" cy="1758461"/>
            <a:chOff x="2124222" y="2307102"/>
            <a:chExt cx="7835704" cy="3179298"/>
          </a:xfrm>
        </p:grpSpPr>
        <p:sp>
          <p:nvSpPr>
            <p:cNvPr id="4" name="Rounded Rectangle 3"/>
            <p:cNvSpPr/>
            <p:nvPr/>
          </p:nvSpPr>
          <p:spPr>
            <a:xfrm>
              <a:off x="2124222" y="2926080"/>
              <a:ext cx="2391508" cy="19413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SAT Solver Handles Boolean Structure</a:t>
              </a:r>
              <a:endParaRPr lang="en-US" sz="12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70320" y="2307102"/>
              <a:ext cx="3589606" cy="3179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/>
                <a:t>Theory Solver Handles Theories</a:t>
              </a:r>
              <a:endParaRPr lang="en-US" sz="12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005711" y="3108960"/>
              <a:ext cx="2307101" cy="7033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Theory Solver 1</a:t>
              </a:r>
              <a:endParaRPr lang="en-US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05710" y="4391901"/>
              <a:ext cx="2307101" cy="70338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Theory Solver 2</a:t>
              </a:r>
              <a:endParaRPr lang="en-US" sz="1200" dirty="0"/>
            </a:p>
          </p:txBody>
        </p:sp>
        <p:cxnSp>
          <p:nvCxnSpPr>
            <p:cNvPr id="8" name="Curved Connector 7"/>
            <p:cNvCxnSpPr>
              <a:stCxn id="4" idx="3"/>
            </p:cNvCxnSpPr>
            <p:nvPr/>
          </p:nvCxnSpPr>
          <p:spPr>
            <a:xfrm flipV="1">
              <a:off x="4515730" y="3108960"/>
              <a:ext cx="1854590" cy="787791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5" idx="1"/>
            </p:cNvCxnSpPr>
            <p:nvPr/>
          </p:nvCxnSpPr>
          <p:spPr>
            <a:xfrm rot="10800000" flipV="1">
              <a:off x="4515730" y="3896750"/>
              <a:ext cx="1854590" cy="675249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6" idx="2"/>
            </p:cNvCxnSpPr>
            <p:nvPr/>
          </p:nvCxnSpPr>
          <p:spPr>
            <a:xfrm rot="16200000" flipH="1">
              <a:off x="8113433" y="3858173"/>
              <a:ext cx="499621" cy="407963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6200000" flipV="1">
              <a:off x="7705947" y="3872937"/>
              <a:ext cx="550249" cy="487679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9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boolean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≤0) 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a formula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(defined by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a formula in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(defined by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Suppose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satisfiable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satisfiable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means that they have shared all the equalities they could share</a:t>
                </a:r>
              </a:p>
              <a:p>
                <a:r>
                  <a:rPr lang="en-US" dirty="0" smtClean="0"/>
                  <a:t>Can we show that 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sat?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the universe of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resp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be a satisfying assignment to </a:t>
                </a:r>
                <a:r>
                  <a:rPr lang="en-US" dirty="0" err="1" smtClean="0"/>
                  <a:t>vars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 err="1" smtClean="0"/>
                  <a:t>resp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If both theories return sat, we know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we find some that satisfy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508" y="190894"/>
            <a:ext cx="4054716" cy="18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a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means that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holds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where D is the domain of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true according to the theory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we want: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fresh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4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prover for literals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Reduces the problem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𝑝𝑟𝑜𝑣𝑒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 is a conjunction of literals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𝑝𝑟𝑜𝑣𝑒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𝑈𝑛𝑠𝑎𝑡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5"/>
                <a:ext cx="9761306" cy="1454169"/>
              </a:xfrm>
            </p:spPr>
            <p:txBody>
              <a:bodyPr/>
              <a:lstStyle/>
              <a:p>
                <a:r>
                  <a:rPr lang="en-US" dirty="0" smtClean="0"/>
                  <a:t>Expressions: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Literals: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5"/>
                <a:ext cx="9761306" cy="1454169"/>
              </a:xfrm>
              <a:blipFill>
                <a:blip r:embed="rId2"/>
                <a:stretch>
                  <a:fillRect t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77" y="227225"/>
            <a:ext cx="4701162" cy="128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897" y="3927866"/>
                <a:ext cx="5810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⇒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" y="3927866"/>
                <a:ext cx="581062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1415" y="4800948"/>
                <a:ext cx="4104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15" y="4800948"/>
                <a:ext cx="4104842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1434" y="4357995"/>
                <a:ext cx="5470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34" y="4357995"/>
                <a:ext cx="547066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62089" y="3916881"/>
                <a:ext cx="1279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89" y="3916881"/>
                <a:ext cx="127945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51196</TotalTime>
  <Words>1068</Words>
  <Application>Microsoft Office PowerPoint</Application>
  <PresentationFormat>Widescreen</PresentationFormat>
  <Paragraphs>476</Paragraphs>
  <Slides>43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Berlin Sans FB</vt:lpstr>
      <vt:lpstr>Calibri</vt:lpstr>
      <vt:lpstr>Cambria Math</vt:lpstr>
      <vt:lpstr>office theme</vt:lpstr>
      <vt:lpstr>Lecture 14 SMT and Theorem Proving</vt:lpstr>
      <vt:lpstr>What is a theory</vt:lpstr>
      <vt:lpstr>Candidate Logic</vt:lpstr>
      <vt:lpstr>Candidate Logic</vt:lpstr>
      <vt:lpstr>Meaning of a formula</vt:lpstr>
      <vt:lpstr>A simple prove procedure</vt:lpstr>
      <vt:lpstr>A simple algorithm</vt:lpstr>
      <vt:lpstr>Theorem prover for literals</vt:lpstr>
      <vt:lpstr>Example: Linear Inequalities</vt:lpstr>
      <vt:lpstr>Linear Inequalities</vt:lpstr>
      <vt:lpstr>Linear Inequalities</vt:lpstr>
      <vt:lpstr>Linear Inequalities</vt:lpstr>
      <vt:lpstr>Linear Inequalities</vt:lpstr>
      <vt:lpstr>Is this enough to check VCs?</vt:lpstr>
      <vt:lpstr>Is this enough to check VCs?</vt:lpstr>
      <vt:lpstr>Equality with uninterpreted functions</vt:lpstr>
      <vt:lpstr>Equality with UF</vt:lpstr>
      <vt:lpstr>Equality with UF</vt:lpstr>
      <vt:lpstr>Equality with UF</vt:lpstr>
      <vt:lpstr>Equality with UF</vt:lpstr>
      <vt:lpstr>Equality with UF</vt:lpstr>
      <vt:lpstr>Equality with UF</vt:lpstr>
      <vt:lpstr>Nelson-Oppen</vt:lpstr>
      <vt:lpstr>Purification</vt:lpstr>
      <vt:lpstr>Example</vt:lpstr>
      <vt:lpstr>Equality Propagation</vt:lpstr>
      <vt:lpstr>Equality Propagation</vt:lpstr>
      <vt:lpstr>Equality Propagation</vt:lpstr>
      <vt:lpstr>Equality Propagation</vt:lpstr>
      <vt:lpstr>Soundness and Completeness</vt:lpstr>
      <vt:lpstr>Convex theories</vt:lpstr>
      <vt:lpstr>Convex theories</vt:lpstr>
      <vt:lpstr>Completeness</vt:lpstr>
      <vt:lpstr>Backtracking</vt:lpstr>
      <vt:lpstr>Backtracking</vt:lpstr>
      <vt:lpstr>Recap</vt:lpstr>
      <vt:lpstr>DPLL(T) Key idea</vt:lpstr>
      <vt:lpstr>Boolean Abstraction</vt:lpstr>
      <vt:lpstr>Eager approach</vt:lpstr>
      <vt:lpstr>Lazy approach</vt:lpstr>
      <vt:lpstr>Complex boolean structure</vt:lpstr>
      <vt:lpstr>Completeness</vt:lpstr>
      <vt:lpstr>Argument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797</cp:revision>
  <cp:lastPrinted>2015-02-26T04:09:31Z</cp:lastPrinted>
  <dcterms:created xsi:type="dcterms:W3CDTF">2014-09-23T19:26:18Z</dcterms:created>
  <dcterms:modified xsi:type="dcterms:W3CDTF">2018-10-12T15:48:48Z</dcterms:modified>
</cp:coreProperties>
</file>