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1"/>
  </p:notesMasterIdLst>
  <p:sldIdLst>
    <p:sldId id="336" r:id="rId2"/>
    <p:sldId id="426" r:id="rId3"/>
    <p:sldId id="427" r:id="rId4"/>
    <p:sldId id="428" r:id="rId5"/>
    <p:sldId id="429" r:id="rId6"/>
    <p:sldId id="430" r:id="rId7"/>
    <p:sldId id="431" r:id="rId8"/>
    <p:sldId id="432" r:id="rId9"/>
    <p:sldId id="433" r:id="rId10"/>
    <p:sldId id="436" r:id="rId11"/>
    <p:sldId id="437" r:id="rId12"/>
    <p:sldId id="438" r:id="rId13"/>
    <p:sldId id="439" r:id="rId14"/>
    <p:sldId id="440" r:id="rId15"/>
    <p:sldId id="441" r:id="rId16"/>
    <p:sldId id="463" r:id="rId17"/>
    <p:sldId id="464" r:id="rId18"/>
    <p:sldId id="465" r:id="rId19"/>
    <p:sldId id="466" r:id="rId20"/>
    <p:sldId id="467" r:id="rId21"/>
    <p:sldId id="468" r:id="rId22"/>
    <p:sldId id="469" r:id="rId23"/>
    <p:sldId id="470" r:id="rId24"/>
    <p:sldId id="444" r:id="rId25"/>
    <p:sldId id="462" r:id="rId26"/>
    <p:sldId id="474" r:id="rId27"/>
    <p:sldId id="472" r:id="rId28"/>
    <p:sldId id="475" r:id="rId29"/>
    <p:sldId id="476" r:id="rId30"/>
    <p:sldId id="477" r:id="rId31"/>
    <p:sldId id="478" r:id="rId32"/>
    <p:sldId id="479" r:id="rId33"/>
    <p:sldId id="480" r:id="rId34"/>
    <p:sldId id="481" r:id="rId35"/>
    <p:sldId id="482" r:id="rId36"/>
    <p:sldId id="483" r:id="rId37"/>
    <p:sldId id="484" r:id="rId38"/>
    <p:sldId id="485" r:id="rId39"/>
    <p:sldId id="486" r:id="rId40"/>
    <p:sldId id="461" r:id="rId41"/>
    <p:sldId id="487" r:id="rId42"/>
    <p:sldId id="488" r:id="rId43"/>
    <p:sldId id="489" r:id="rId44"/>
    <p:sldId id="445" r:id="rId45"/>
    <p:sldId id="446" r:id="rId46"/>
    <p:sldId id="447" r:id="rId47"/>
    <p:sldId id="448" r:id="rId48"/>
    <p:sldId id="449" r:id="rId49"/>
    <p:sldId id="450" r:id="rId50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80F0B"/>
    <a:srgbClr val="CA703B"/>
    <a:srgbClr val="CFE5C9"/>
    <a:srgbClr val="9AC890"/>
    <a:srgbClr val="C7CEFF"/>
    <a:srgbClr val="7F8AFF"/>
    <a:srgbClr val="000000"/>
    <a:srgbClr val="FF77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84761" autoAdjust="0"/>
  </p:normalViewPr>
  <p:slideViewPr>
    <p:cSldViewPr snapToGrid="0">
      <p:cViewPr varScale="1">
        <p:scale>
          <a:sx n="93" d="100"/>
          <a:sy n="93" d="100"/>
        </p:scale>
        <p:origin x="111" y="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B0CA21C-B112-4BD8-B9E9-462888A52112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A80BC8A-3D2D-4399-A152-F8F7638B0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9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344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466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745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2656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012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more involved example:</a:t>
            </a:r>
            <a:r>
              <a:rPr lang="en-US" baseline="0" dirty="0"/>
              <a:t> insertion into a sorted list. Demo.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48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look closer at the solution. Verifying this solution requires complex</a:t>
            </a:r>
            <a:r>
              <a:rPr lang="en-US" baseline="0" dirty="0"/>
              <a:t> reasoning: we need to know that inserting something &gt;= y into a list of things &gt;= y gives back a list &gt;= y, that is we can do automatically strengthen the specification of insert with a nontrivial property. Our tool can automatically infer a refined polymorphic instantiation for beta at the site of the recursive call. Our tool is the first to synthesize a verified implementation of insert.</a:t>
            </a:r>
          </a:p>
          <a:p>
            <a:r>
              <a:rPr lang="en-US" baseline="0" dirty="0"/>
              <a:t>But how do we do all this verification automatically?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25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439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199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499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Example: infer type of</a:t>
            </a:r>
            <a:r>
              <a:rPr lang="en-US" baseline="0" dirty="0"/>
              <a:t> id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80BC8A-3D2D-4399-A152-F8F7638B0202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8576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114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425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57284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97338"/>
            <a:ext cx="9144000" cy="8604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729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06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48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6869903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825625"/>
            <a:ext cx="9761306" cy="4351338"/>
          </a:xfrm>
        </p:spPr>
        <p:txBody>
          <a:bodyPr/>
          <a:lstStyle>
            <a:lvl1pPr>
              <a:buClr>
                <a:schemeClr val="bg1"/>
              </a:buClr>
              <a:buSzPct val="25000"/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871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310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0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505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259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4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38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8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6B1FC-33B3-4A41-B046-2D6AAAB3391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32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8" r:id="rId3"/>
    <p:sldLayoutId id="2147483675" r:id="rId4"/>
    <p:sldLayoutId id="2147483676" r:id="rId5"/>
    <p:sldLayoutId id="2147483677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1"/>
        </a:buClr>
        <a:buSzPct val="10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0.png"/><Relationship Id="rId3" Type="http://schemas.openxmlformats.org/officeDocument/2006/relationships/image" Target="../media/image190.png"/><Relationship Id="rId7" Type="http://schemas.openxmlformats.org/officeDocument/2006/relationships/image" Target="../media/image1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410.png"/><Relationship Id="rId5" Type="http://schemas.openxmlformats.org/officeDocument/2006/relationships/image" Target="../media/image31.png"/><Relationship Id="rId10" Type="http://schemas.openxmlformats.org/officeDocument/2006/relationships/image" Target="../media/image310.png"/><Relationship Id="rId4" Type="http://schemas.openxmlformats.org/officeDocument/2006/relationships/image" Target="../media/image17.png"/><Relationship Id="rId9" Type="http://schemas.openxmlformats.org/officeDocument/2006/relationships/image" Target="../media/image7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7" Type="http://schemas.openxmlformats.org/officeDocument/2006/relationships/image" Target="../media/image18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5" Type="http://schemas.openxmlformats.org/officeDocument/2006/relationships/image" Target="../media/image90.png"/><Relationship Id="rId4" Type="http://schemas.openxmlformats.org/officeDocument/2006/relationships/image" Target="../media/image6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png"/><Relationship Id="rId3" Type="http://schemas.openxmlformats.org/officeDocument/2006/relationships/image" Target="../media/image80.png"/><Relationship Id="rId7" Type="http://schemas.openxmlformats.org/officeDocument/2006/relationships/image" Target="../media/image18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5" Type="http://schemas.openxmlformats.org/officeDocument/2006/relationships/image" Target="../media/image90.png"/><Relationship Id="rId4" Type="http://schemas.openxmlformats.org/officeDocument/2006/relationships/image" Target="../media/image6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png"/><Relationship Id="rId3" Type="http://schemas.openxmlformats.org/officeDocument/2006/relationships/image" Target="../media/image80.png"/><Relationship Id="rId7" Type="http://schemas.openxmlformats.org/officeDocument/2006/relationships/image" Target="../media/image18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5" Type="http://schemas.openxmlformats.org/officeDocument/2006/relationships/image" Target="../media/image90.png"/><Relationship Id="rId4" Type="http://schemas.openxmlformats.org/officeDocument/2006/relationships/image" Target="../media/image60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0.png"/></Relationships>
</file>

<file path=ppt/slides/_rels/slide22.xml.rels><?xml version="1.0" encoding="UTF-8" standalone="yes"?>
<Relationships xmlns="http://schemas.openxmlformats.org/package/2006/relationships"><Relationship Id="rId7" Type="http://schemas.openxmlformats.org/officeDocument/2006/relationships/image" Target="../media/image21.png"/><Relationship Id="rId2" Type="http://schemas.openxmlformats.org/officeDocument/2006/relationships/image" Target="../media/image1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4" Type="http://schemas.openxmlformats.org/officeDocument/2006/relationships/image" Target="../media/image60.png"/></Relationships>
</file>

<file path=ppt/slides/_rels/slide23.xml.rels><?xml version="1.0" encoding="UTF-8" standalone="yes"?>
<Relationships xmlns="http://schemas.openxmlformats.org/package/2006/relationships"><Relationship Id="rId7" Type="http://schemas.openxmlformats.org/officeDocument/2006/relationships/image" Target="../media/image21.png"/><Relationship Id="rId2" Type="http://schemas.openxmlformats.org/officeDocument/2006/relationships/image" Target="../media/image1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4" Type="http://schemas.openxmlformats.org/officeDocument/2006/relationships/image" Target="../media/image6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26.png"/><Relationship Id="rId7" Type="http://schemas.openxmlformats.org/officeDocument/2006/relationships/image" Target="../media/image28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27.png"/><Relationship Id="rId4" Type="http://schemas.openxmlformats.org/officeDocument/2006/relationships/image" Target="../media/image60.png"/><Relationship Id="rId9" Type="http://schemas.openxmlformats.org/officeDocument/2006/relationships/image" Target="../media/image30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26.png"/><Relationship Id="rId7" Type="http://schemas.openxmlformats.org/officeDocument/2006/relationships/image" Target="../media/image28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27.png"/><Relationship Id="rId4" Type="http://schemas.openxmlformats.org/officeDocument/2006/relationships/image" Target="../media/image60.png"/><Relationship Id="rId9" Type="http://schemas.openxmlformats.org/officeDocument/2006/relationships/image" Target="../media/image30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7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8.png"/><Relationship Id="rId4" Type="http://schemas.openxmlformats.org/officeDocument/2006/relationships/image" Target="../media/image60.png"/><Relationship Id="rId9" Type="http://schemas.openxmlformats.org/officeDocument/2006/relationships/image" Target="../media/image33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7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8.png"/><Relationship Id="rId10" Type="http://schemas.openxmlformats.org/officeDocument/2006/relationships/image" Target="../media/image35.png"/><Relationship Id="rId4" Type="http://schemas.openxmlformats.org/officeDocument/2006/relationships/image" Target="../media/image60.png"/><Relationship Id="rId9" Type="http://schemas.openxmlformats.org/officeDocument/2006/relationships/image" Target="../media/image3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7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8.png"/><Relationship Id="rId10" Type="http://schemas.openxmlformats.org/officeDocument/2006/relationships/image" Target="../media/image35.png"/><Relationship Id="rId4" Type="http://schemas.openxmlformats.org/officeDocument/2006/relationships/image" Target="../media/image60.png"/><Relationship Id="rId9" Type="http://schemas.openxmlformats.org/officeDocument/2006/relationships/image" Target="../media/image33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7" Type="http://schemas.openxmlformats.org/officeDocument/2006/relationships/image" Target="../media/image18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60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7" Type="http://schemas.openxmlformats.org/officeDocument/2006/relationships/image" Target="../media/image18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42.png"/><Relationship Id="rId5" Type="http://schemas.openxmlformats.org/officeDocument/2006/relationships/image" Target="../media/image37.png"/><Relationship Id="rId10" Type="http://schemas.openxmlformats.org/officeDocument/2006/relationships/image" Target="../media/image41.png"/><Relationship Id="rId4" Type="http://schemas.openxmlformats.org/officeDocument/2006/relationships/image" Target="../media/image60.png"/><Relationship Id="rId9" Type="http://schemas.openxmlformats.org/officeDocument/2006/relationships/image" Target="../media/image39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7" Type="http://schemas.openxmlformats.org/officeDocument/2006/relationships/image" Target="../media/image20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37.png"/><Relationship Id="rId5" Type="http://schemas.openxmlformats.org/officeDocument/2006/relationships/image" Target="../media/image38.png"/><Relationship Id="rId10" Type="http://schemas.openxmlformats.org/officeDocument/2006/relationships/image" Target="../media/image42.png"/><Relationship Id="rId4" Type="http://schemas.openxmlformats.org/officeDocument/2006/relationships/image" Target="../media/image60.png"/><Relationship Id="rId9" Type="http://schemas.openxmlformats.org/officeDocument/2006/relationships/image" Target="../media/image41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7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8.png"/><Relationship Id="rId4" Type="http://schemas.openxmlformats.org/officeDocument/2006/relationships/image" Target="../media/image60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7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8.png"/><Relationship Id="rId10" Type="http://schemas.openxmlformats.org/officeDocument/2006/relationships/image" Target="../media/image45.png"/><Relationship Id="rId4" Type="http://schemas.openxmlformats.org/officeDocument/2006/relationships/image" Target="../media/image60.png"/><Relationship Id="rId9" Type="http://schemas.openxmlformats.org/officeDocument/2006/relationships/image" Target="../media/image44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49.png"/><Relationship Id="rId7" Type="http://schemas.openxmlformats.org/officeDocument/2006/relationships/image" Target="../media/image37.png"/><Relationship Id="rId1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47.png"/><Relationship Id="rId5" Type="http://schemas.openxmlformats.org/officeDocument/2006/relationships/image" Target="../media/image18.png"/><Relationship Id="rId10" Type="http://schemas.openxmlformats.org/officeDocument/2006/relationships/image" Target="../media/image46.png"/><Relationship Id="rId4" Type="http://schemas.openxmlformats.org/officeDocument/2006/relationships/image" Target="../media/image60.png"/><Relationship Id="rId9" Type="http://schemas.openxmlformats.org/officeDocument/2006/relationships/image" Target="../media/image45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51.png"/><Relationship Id="rId7" Type="http://schemas.openxmlformats.org/officeDocument/2006/relationships/image" Target="../media/image37.png"/><Relationship Id="rId1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47.png"/><Relationship Id="rId5" Type="http://schemas.openxmlformats.org/officeDocument/2006/relationships/image" Target="../media/image18.png"/><Relationship Id="rId15" Type="http://schemas.openxmlformats.org/officeDocument/2006/relationships/image" Target="../media/image52.png"/><Relationship Id="rId10" Type="http://schemas.openxmlformats.org/officeDocument/2006/relationships/image" Target="../media/image46.png"/><Relationship Id="rId4" Type="http://schemas.openxmlformats.org/officeDocument/2006/relationships/image" Target="../media/image60.png"/><Relationship Id="rId9" Type="http://schemas.openxmlformats.org/officeDocument/2006/relationships/image" Target="../media/image45.png"/><Relationship Id="rId14" Type="http://schemas.openxmlformats.org/officeDocument/2006/relationships/image" Target="../media/image49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51.png"/><Relationship Id="rId7" Type="http://schemas.openxmlformats.org/officeDocument/2006/relationships/image" Target="../media/image37.png"/><Relationship Id="rId1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47.png"/><Relationship Id="rId5" Type="http://schemas.openxmlformats.org/officeDocument/2006/relationships/image" Target="../media/image18.png"/><Relationship Id="rId15" Type="http://schemas.openxmlformats.org/officeDocument/2006/relationships/image" Target="../media/image52.png"/><Relationship Id="rId10" Type="http://schemas.openxmlformats.org/officeDocument/2006/relationships/image" Target="../media/image46.png"/><Relationship Id="rId4" Type="http://schemas.openxmlformats.org/officeDocument/2006/relationships/image" Target="../media/image60.png"/><Relationship Id="rId9" Type="http://schemas.openxmlformats.org/officeDocument/2006/relationships/image" Target="../media/image45.png"/><Relationship Id="rId14" Type="http://schemas.openxmlformats.org/officeDocument/2006/relationships/image" Target="../media/image49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51.png"/><Relationship Id="rId7" Type="http://schemas.openxmlformats.org/officeDocument/2006/relationships/image" Target="../media/image37.png"/><Relationship Id="rId12" Type="http://schemas.openxmlformats.org/officeDocument/2006/relationships/image" Target="../media/image54.png"/><Relationship Id="rId16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47.png"/><Relationship Id="rId5" Type="http://schemas.openxmlformats.org/officeDocument/2006/relationships/image" Target="../media/image18.png"/><Relationship Id="rId15" Type="http://schemas.openxmlformats.org/officeDocument/2006/relationships/image" Target="../media/image55.png"/><Relationship Id="rId10" Type="http://schemas.openxmlformats.org/officeDocument/2006/relationships/image" Target="../media/image46.png"/><Relationship Id="rId4" Type="http://schemas.openxmlformats.org/officeDocument/2006/relationships/image" Target="../media/image60.png"/><Relationship Id="rId9" Type="http://schemas.openxmlformats.org/officeDocument/2006/relationships/image" Target="../media/image45.png"/><Relationship Id="rId14" Type="http://schemas.openxmlformats.org/officeDocument/2006/relationships/image" Target="../media/image4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image" Target="../media/image18.png"/><Relationship Id="rId7" Type="http://schemas.openxmlformats.org/officeDocument/2006/relationships/image" Target="../media/image62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11" Type="http://schemas.openxmlformats.org/officeDocument/2006/relationships/image" Target="../media/image66.png"/><Relationship Id="rId5" Type="http://schemas.openxmlformats.org/officeDocument/2006/relationships/image" Target="../media/image59.png"/><Relationship Id="rId10" Type="http://schemas.openxmlformats.org/officeDocument/2006/relationships/image" Target="../media/image65.png"/><Relationship Id="rId4" Type="http://schemas.openxmlformats.org/officeDocument/2006/relationships/image" Target="../media/image20.png"/><Relationship Id="rId9" Type="http://schemas.openxmlformats.org/officeDocument/2006/relationships/image" Target="../media/image64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13" Type="http://schemas.openxmlformats.org/officeDocument/2006/relationships/image" Target="../media/image69.png"/><Relationship Id="rId3" Type="http://schemas.openxmlformats.org/officeDocument/2006/relationships/image" Target="../media/image18.png"/><Relationship Id="rId7" Type="http://schemas.openxmlformats.org/officeDocument/2006/relationships/image" Target="../media/image62.png"/><Relationship Id="rId12" Type="http://schemas.openxmlformats.org/officeDocument/2006/relationships/image" Target="../media/image6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11" Type="http://schemas.openxmlformats.org/officeDocument/2006/relationships/image" Target="../media/image66.png"/><Relationship Id="rId5" Type="http://schemas.openxmlformats.org/officeDocument/2006/relationships/image" Target="../media/image59.png"/><Relationship Id="rId10" Type="http://schemas.openxmlformats.org/officeDocument/2006/relationships/image" Target="../media/image65.png"/><Relationship Id="rId4" Type="http://schemas.openxmlformats.org/officeDocument/2006/relationships/image" Target="../media/image20.png"/><Relationship Id="rId9" Type="http://schemas.openxmlformats.org/officeDocument/2006/relationships/image" Target="../media/image67.png"/><Relationship Id="rId14" Type="http://schemas.openxmlformats.org/officeDocument/2006/relationships/image" Target="../media/image72.pn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13" Type="http://schemas.openxmlformats.org/officeDocument/2006/relationships/image" Target="../media/image74.png"/><Relationship Id="rId3" Type="http://schemas.openxmlformats.org/officeDocument/2006/relationships/image" Target="../media/image18.png"/><Relationship Id="rId7" Type="http://schemas.openxmlformats.org/officeDocument/2006/relationships/image" Target="../media/image62.png"/><Relationship Id="rId12" Type="http://schemas.openxmlformats.org/officeDocument/2006/relationships/image" Target="../media/image73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11" Type="http://schemas.openxmlformats.org/officeDocument/2006/relationships/image" Target="../media/image66.png"/><Relationship Id="rId5" Type="http://schemas.openxmlformats.org/officeDocument/2006/relationships/image" Target="../media/image59.png"/><Relationship Id="rId10" Type="http://schemas.openxmlformats.org/officeDocument/2006/relationships/image" Target="../media/image65.png"/><Relationship Id="rId4" Type="http://schemas.openxmlformats.org/officeDocument/2006/relationships/image" Target="../media/image20.png"/><Relationship Id="rId9" Type="http://schemas.openxmlformats.org/officeDocument/2006/relationships/image" Target="../media/image64.png"/><Relationship Id="rId14" Type="http://schemas.openxmlformats.org/officeDocument/2006/relationships/image" Target="../media/image75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Lecture 15</a:t>
            </a:r>
            <a:br>
              <a:rPr lang="en-US" dirty="0"/>
            </a:br>
            <a:r>
              <a:rPr lang="en-US" dirty="0"/>
              <a:t>Refinement Types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With slides from Nadia Polikarpova</a:t>
            </a:r>
          </a:p>
        </p:txBody>
      </p:sp>
    </p:spTree>
    <p:extLst>
      <p:ext uri="{BB962C8B-B14F-4D97-AF65-F5344CB8AC3E}">
        <p14:creationId xmlns:p14="http://schemas.microsoft.com/office/powerpoint/2010/main" val="3642210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825625"/>
            <a:ext cx="8342400" cy="4351338"/>
          </a:xfrm>
        </p:spPr>
        <p:txBody>
          <a:bodyPr/>
          <a:lstStyle/>
          <a:p>
            <a:r>
              <a:rPr lang="en-US" b="1" dirty="0"/>
              <a:t>Goal:</a:t>
            </a:r>
            <a:r>
              <a:rPr lang="en-US" dirty="0"/>
              <a:t> use deductive reasoning for top-down propagation</a:t>
            </a:r>
          </a:p>
          <a:p>
            <a:pPr lvl="1"/>
            <a:r>
              <a:rPr lang="en-US" dirty="0"/>
              <a:t>prune unverifiable candidates early</a:t>
            </a:r>
          </a:p>
          <a:p>
            <a:pPr lvl="1"/>
            <a:r>
              <a:rPr lang="en-US" dirty="0"/>
              <a:t>need synthesis-friendly verification technique!</a:t>
            </a:r>
          </a:p>
          <a:p>
            <a:r>
              <a:rPr lang="en-US" b="1" dirty="0"/>
              <a:t>Observation:</a:t>
            </a:r>
            <a:r>
              <a:rPr lang="en-US" dirty="0"/>
              <a:t> type checkers are good at rejecting incomplete programs!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431949" y="2637215"/>
            <a:ext cx="84959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L + L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0071323" y="3477420"/>
            <a:ext cx="1189428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[N] + L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1183882" y="1825625"/>
            <a:ext cx="169918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L</a:t>
            </a:r>
            <a:endParaRPr lang="en-US" sz="2400" dirty="0"/>
          </a:p>
        </p:txBody>
      </p:sp>
      <p:cxnSp>
        <p:nvCxnSpPr>
          <p:cNvPr id="7" name="Straight Connector 6"/>
          <p:cNvCxnSpPr>
            <a:stCxn id="6" idx="2"/>
            <a:endCxn id="4" idx="0"/>
          </p:cNvCxnSpPr>
          <p:nvPr/>
        </p:nvCxnSpPr>
        <p:spPr>
          <a:xfrm flipH="1">
            <a:off x="10856745" y="2194957"/>
            <a:ext cx="412096" cy="442258"/>
          </a:xfrm>
          <a:prstGeom prst="line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2"/>
            <a:endCxn id="5" idx="0"/>
          </p:cNvCxnSpPr>
          <p:nvPr/>
        </p:nvCxnSpPr>
        <p:spPr>
          <a:xfrm flipH="1">
            <a:off x="10666037" y="3006547"/>
            <a:ext cx="190708" cy="470873"/>
          </a:xfrm>
          <a:prstGeom prst="line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0071323" y="3448805"/>
            <a:ext cx="1282477" cy="413801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326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6021" y="1825625"/>
            <a:ext cx="824242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Insert 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into a sorted list </a:t>
            </a:r>
            <a:r>
              <a:rPr lang="en-US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endParaRPr lang="en-U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insert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::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x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List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→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List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  Nil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Cons x Nil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  Cons h t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x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≤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Cons x </a:t>
            </a:r>
            <a:r>
              <a:rPr lang="en-US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endParaRPr lang="en-U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Cons h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insert x t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en-U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data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List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where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Nil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::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List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Cons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::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h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t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List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List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04657" y="1816573"/>
            <a:ext cx="253497" cy="5032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 rot="1994215">
            <a:off x="1619251" y="4572001"/>
            <a:ext cx="606295" cy="238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8306488" y="5384528"/>
            <a:ext cx="391495" cy="288518"/>
            <a:chOff x="5918963" y="3812965"/>
            <a:chExt cx="391495" cy="288518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5918963" y="3957224"/>
              <a:ext cx="326210" cy="0"/>
            </a:xfrm>
            <a:prstGeom prst="line">
              <a:avLst/>
            </a:prstGeom>
            <a:ln w="25400">
              <a:solidFill>
                <a:srgbClr val="CB660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6253307" y="3812965"/>
              <a:ext cx="0" cy="288518"/>
            </a:xfrm>
            <a:prstGeom prst="line">
              <a:avLst/>
            </a:prstGeom>
            <a:ln w="25400">
              <a:solidFill>
                <a:srgbClr val="CB660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6310458" y="3865784"/>
              <a:ext cx="0" cy="182880"/>
            </a:xfrm>
            <a:prstGeom prst="line">
              <a:avLst/>
            </a:prstGeom>
            <a:ln w="25400">
              <a:solidFill>
                <a:srgbClr val="CB660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/>
        </p:nvSpPr>
        <p:spPr>
          <a:xfrm>
            <a:off x="8306487" y="5762741"/>
            <a:ext cx="301752" cy="366856"/>
          </a:xfrm>
          <a:prstGeom prst="rect">
            <a:avLst/>
          </a:prstGeom>
          <a:noFill/>
          <a:ln w="25400">
            <a:solidFill>
              <a:srgbClr val="CB66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</a:t>
            </a:r>
            <a:endParaRPr lang="en-US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08240" y="5762741"/>
            <a:ext cx="931057" cy="366857"/>
          </a:xfrm>
          <a:prstGeom prst="rect">
            <a:avLst/>
          </a:prstGeom>
          <a:noFill/>
          <a:ln w="25400">
            <a:solidFill>
              <a:srgbClr val="CB66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endParaRPr lang="en-US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8486333" y="3092290"/>
            <a:ext cx="391495" cy="288518"/>
            <a:chOff x="5918963" y="3812965"/>
            <a:chExt cx="391495" cy="288518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5918963" y="3957224"/>
              <a:ext cx="326210" cy="0"/>
            </a:xfrm>
            <a:prstGeom prst="line">
              <a:avLst/>
            </a:prstGeom>
            <a:ln w="25400">
              <a:solidFill>
                <a:srgbClr val="CB660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6253307" y="3812965"/>
              <a:ext cx="0" cy="288518"/>
            </a:xfrm>
            <a:prstGeom prst="line">
              <a:avLst/>
            </a:prstGeom>
            <a:ln w="25400">
              <a:solidFill>
                <a:srgbClr val="CB660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6310458" y="3865784"/>
              <a:ext cx="0" cy="182880"/>
            </a:xfrm>
            <a:prstGeom prst="line">
              <a:avLst/>
            </a:prstGeom>
            <a:ln w="25400">
              <a:solidFill>
                <a:srgbClr val="CB660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 16"/>
          <p:cNvSpPr/>
          <p:nvPr/>
        </p:nvSpPr>
        <p:spPr>
          <a:xfrm>
            <a:off x="7849288" y="3076529"/>
            <a:ext cx="302429" cy="301752"/>
          </a:xfrm>
          <a:prstGeom prst="rect">
            <a:avLst/>
          </a:prstGeom>
          <a:pattFill prst="pct50">
            <a:fgClr>
              <a:srgbClr val="CB6608"/>
            </a:fgClr>
            <a:bgClr>
              <a:schemeClr val="bg1"/>
            </a:bgClr>
          </a:pattFill>
          <a:ln w="25400">
            <a:solidFill>
              <a:srgbClr val="CB66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849288" y="3941223"/>
            <a:ext cx="302429" cy="301752"/>
          </a:xfrm>
          <a:prstGeom prst="rect">
            <a:avLst/>
          </a:prstGeom>
          <a:pattFill prst="pct50">
            <a:fgClr>
              <a:srgbClr val="CB6608"/>
            </a:fgClr>
            <a:bgClr>
              <a:schemeClr val="bg1"/>
            </a:bgClr>
          </a:pattFill>
          <a:ln w="25400">
            <a:solidFill>
              <a:srgbClr val="CB66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491158" y="3941223"/>
            <a:ext cx="301752" cy="301752"/>
          </a:xfrm>
          <a:prstGeom prst="rect">
            <a:avLst/>
          </a:prstGeom>
          <a:pattFill prst="pct70">
            <a:fgClr>
              <a:srgbClr val="CB6608"/>
            </a:fgClr>
            <a:bgClr>
              <a:schemeClr val="bg1"/>
            </a:bgClr>
          </a:pattFill>
          <a:ln w="25400">
            <a:solidFill>
              <a:srgbClr val="CB66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</a:t>
            </a:r>
          </a:p>
        </p:txBody>
      </p:sp>
      <p:sp>
        <p:nvSpPr>
          <p:cNvPr id="28" name="Rectangle 27"/>
          <p:cNvSpPr/>
          <p:nvPr/>
        </p:nvSpPr>
        <p:spPr>
          <a:xfrm>
            <a:off x="8792350" y="3943434"/>
            <a:ext cx="931057" cy="301752"/>
          </a:xfrm>
          <a:prstGeom prst="rect">
            <a:avLst/>
          </a:prstGeom>
          <a:noFill/>
          <a:ln w="25400">
            <a:solidFill>
              <a:srgbClr val="CB66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849288" y="4308945"/>
            <a:ext cx="302429" cy="301752"/>
          </a:xfrm>
          <a:prstGeom prst="rect">
            <a:avLst/>
          </a:prstGeom>
          <a:pattFill prst="pct50">
            <a:fgClr>
              <a:srgbClr val="CB6608"/>
            </a:fgClr>
            <a:bgClr>
              <a:schemeClr val="bg1"/>
            </a:bgClr>
          </a:pattFill>
          <a:ln w="25400">
            <a:solidFill>
              <a:srgbClr val="CB66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</a:p>
        </p:txBody>
      </p:sp>
      <p:sp>
        <p:nvSpPr>
          <p:cNvPr id="30" name="Rectangle 29"/>
          <p:cNvSpPr/>
          <p:nvPr/>
        </p:nvSpPr>
        <p:spPr>
          <a:xfrm>
            <a:off x="8491158" y="4308945"/>
            <a:ext cx="301752" cy="301752"/>
          </a:xfrm>
          <a:prstGeom prst="rect">
            <a:avLst/>
          </a:prstGeom>
          <a:pattFill prst="pct20">
            <a:fgClr>
              <a:srgbClr val="CB6608"/>
            </a:fgClr>
            <a:bgClr>
              <a:schemeClr val="bg1"/>
            </a:bgClr>
          </a:pattFill>
          <a:ln w="25400">
            <a:solidFill>
              <a:srgbClr val="CB66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</a:t>
            </a:r>
          </a:p>
        </p:txBody>
      </p:sp>
      <p:sp>
        <p:nvSpPr>
          <p:cNvPr id="31" name="Rectangle 30"/>
          <p:cNvSpPr/>
          <p:nvPr/>
        </p:nvSpPr>
        <p:spPr>
          <a:xfrm>
            <a:off x="8792911" y="4308944"/>
            <a:ext cx="931057" cy="301752"/>
          </a:xfrm>
          <a:prstGeom prst="rect">
            <a:avLst/>
          </a:prstGeom>
          <a:noFill/>
          <a:ln w="25400">
            <a:solidFill>
              <a:srgbClr val="CB66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</a:p>
        </p:txBody>
      </p:sp>
      <p:sp>
        <p:nvSpPr>
          <p:cNvPr id="6" name="Rectangle 5"/>
          <p:cNvSpPr/>
          <p:nvPr/>
        </p:nvSpPr>
        <p:spPr>
          <a:xfrm>
            <a:off x="3814047" y="3092291"/>
            <a:ext cx="1642683" cy="285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83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1" grpId="0" animBg="1"/>
      <p:bldP spid="12" grpId="0" animBg="1"/>
      <p:bldP spid="17" grpId="0" animBg="1"/>
      <p:bldP spid="25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804657" y="1816573"/>
            <a:ext cx="253497" cy="5032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760" y="29189"/>
            <a:ext cx="8664788" cy="1325563"/>
          </a:xfrm>
        </p:spPr>
        <p:txBody>
          <a:bodyPr/>
          <a:lstStyle/>
          <a:p>
            <a:r>
              <a:rPr lang="en-US" dirty="0"/>
              <a:t>Rejecting incomplete programs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12</a:t>
            </a:fld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178225" y="2026821"/>
            <a:ext cx="6165675" cy="36507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Insert 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into a sorted list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insert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::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x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=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  Nil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Cons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...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  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... 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535568" y="3724891"/>
            <a:ext cx="365760" cy="0"/>
          </a:xfrm>
          <a:prstGeom prst="line">
            <a:avLst/>
          </a:prstGeom>
          <a:ln w="254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6344475" y="4165484"/>
            <a:ext cx="3274950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ea typeface="Open Sans Light" panose="020B0306030504020204" pitchFamily="34" charset="0"/>
                <a:cs typeface="Consolas" panose="020B0609020204030204" pitchFamily="49" charset="0"/>
              </a:rPr>
              <a:t>Expected</a:t>
            </a:r>
            <a:r>
              <a:rPr lang="en-US" dirty="0"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</a:t>
            </a:r>
          </a:p>
          <a:p>
            <a:r>
              <a:rPr lang="en-US" dirty="0">
                <a:solidFill>
                  <a:srgbClr val="640D38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e</a:t>
            </a:r>
            <a:r>
              <a:rPr lang="en-US" dirty="0"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</a:t>
            </a:r>
          </a:p>
          <a:p>
            <a:r>
              <a:rPr lang="en-US" dirty="0">
                <a:ea typeface="Open Sans Light" panose="020B0306030504020204" pitchFamily="34" charset="0"/>
                <a:cs typeface="Consolas" panose="020B0609020204030204" pitchFamily="49" charset="0"/>
              </a:rPr>
              <a:t>and got </a:t>
            </a:r>
          </a:p>
          <a:p>
            <a:r>
              <a:rPr lang="en-US" dirty="0">
                <a:solidFill>
                  <a:srgbClr val="CB6608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List</a:t>
            </a:r>
            <a:r>
              <a:rPr lang="en-US" dirty="0"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640D38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e</a:t>
            </a:r>
            <a:endParaRPr lang="en-US" dirty="0">
              <a:solidFill>
                <a:srgbClr val="640D38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9" name="Picture 2" descr="http://vector.me/files/images/4/3/436768/red_green_ok_not_ok_icon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657" y="3460566"/>
            <a:ext cx="273851" cy="273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6029399" y="977555"/>
            <a:ext cx="58366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dirty="0"/>
              <a:t>[Pierce, Turner. TPLS'00]</a:t>
            </a:r>
          </a:p>
        </p:txBody>
      </p:sp>
      <p:sp>
        <p:nvSpPr>
          <p:cNvPr id="12" name="TextBox 11"/>
          <p:cNvSpPr txBox="1"/>
          <p:nvPr/>
        </p:nvSpPr>
        <p:spPr>
          <a:xfrm rot="20375147">
            <a:off x="8476423" y="2463233"/>
            <a:ext cx="2509326" cy="95410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bidirectional type-checking!</a:t>
            </a:r>
          </a:p>
        </p:txBody>
      </p:sp>
    </p:spTree>
    <p:extLst>
      <p:ext uri="{BB962C8B-B14F-4D97-AF65-F5344CB8AC3E}">
        <p14:creationId xmlns:p14="http://schemas.microsoft.com/office/powerpoint/2010/main" val="394771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825625"/>
            <a:ext cx="8342400" cy="4351338"/>
          </a:xfrm>
        </p:spPr>
        <p:txBody>
          <a:bodyPr/>
          <a:lstStyle/>
          <a:p>
            <a:r>
              <a:rPr lang="en-US" b="1" dirty="0"/>
              <a:t>Goal:</a:t>
            </a:r>
            <a:r>
              <a:rPr lang="en-US" dirty="0"/>
              <a:t> use deductive reasoning for top-down propagation</a:t>
            </a:r>
          </a:p>
          <a:p>
            <a:pPr lvl="1"/>
            <a:r>
              <a:rPr lang="en-US" dirty="0"/>
              <a:t>prune unverifiable candidates early</a:t>
            </a:r>
          </a:p>
          <a:p>
            <a:pPr lvl="1"/>
            <a:r>
              <a:rPr lang="en-US" dirty="0"/>
              <a:t>need synthesis-friendly verification technique!</a:t>
            </a:r>
          </a:p>
          <a:p>
            <a:r>
              <a:rPr lang="en-US" b="1" dirty="0"/>
              <a:t>Observation:</a:t>
            </a:r>
            <a:r>
              <a:rPr lang="en-US" dirty="0"/>
              <a:t> type checkers are good at rejecting incomplete programs!</a:t>
            </a:r>
          </a:p>
          <a:p>
            <a:r>
              <a:rPr lang="en-US" b="1" dirty="0"/>
              <a:t>Idea:</a:t>
            </a:r>
            <a:r>
              <a:rPr lang="en-US" dirty="0"/>
              <a:t> can we use types as behavioral constraints for synthesis?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431949" y="2637215"/>
            <a:ext cx="84959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L + L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0071323" y="3477420"/>
            <a:ext cx="1189428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[N] + L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1183882" y="1825625"/>
            <a:ext cx="169918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lIns="0" tIns="0" rIns="0" bIns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L</a:t>
            </a:r>
            <a:endParaRPr lang="en-US" sz="2400" dirty="0"/>
          </a:p>
        </p:txBody>
      </p:sp>
      <p:cxnSp>
        <p:nvCxnSpPr>
          <p:cNvPr id="7" name="Straight Connector 6"/>
          <p:cNvCxnSpPr>
            <a:stCxn id="6" idx="2"/>
            <a:endCxn id="4" idx="0"/>
          </p:cNvCxnSpPr>
          <p:nvPr/>
        </p:nvCxnSpPr>
        <p:spPr>
          <a:xfrm flipH="1">
            <a:off x="10856745" y="2194957"/>
            <a:ext cx="412096" cy="442258"/>
          </a:xfrm>
          <a:prstGeom prst="line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2"/>
            <a:endCxn id="5" idx="0"/>
          </p:cNvCxnSpPr>
          <p:nvPr/>
        </p:nvCxnSpPr>
        <p:spPr>
          <a:xfrm flipH="1">
            <a:off x="10666037" y="3006547"/>
            <a:ext cx="190708" cy="470873"/>
          </a:xfrm>
          <a:prstGeom prst="line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0071323" y="3448805"/>
            <a:ext cx="1282477" cy="413801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8878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178225" y="2026821"/>
            <a:ext cx="6184725" cy="36507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Insert 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into a sorted list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insert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::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x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=</a:t>
            </a:r>
          </a:p>
          <a:p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match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Nil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x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≤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h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Cons x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Cons h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insert x t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10" name="Rectangle 9"/>
          <p:cNvSpPr/>
          <p:nvPr/>
        </p:nvSpPr>
        <p:spPr>
          <a:xfrm>
            <a:off x="1804657" y="1816573"/>
            <a:ext cx="253497" cy="5032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760" y="29189"/>
            <a:ext cx="8849723" cy="1325563"/>
          </a:xfrm>
        </p:spPr>
        <p:txBody>
          <a:bodyPr/>
          <a:lstStyle/>
          <a:p>
            <a:r>
              <a:rPr lang="en-US" dirty="0"/>
              <a:t>Conventional types are not enough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14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838700" y="3581400"/>
            <a:ext cx="640080" cy="0"/>
          </a:xfrm>
          <a:prstGeom prst="straightConnector1">
            <a:avLst/>
          </a:prstGeom>
          <a:ln w="38100">
            <a:solidFill>
              <a:srgbClr val="CB6608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851" y="3129237"/>
            <a:ext cx="267107" cy="267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85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Refinement types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82215" y="1706266"/>
            <a:ext cx="7362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n :: { </a:t>
            </a:r>
            <a:r>
              <a:rPr lang="el-GR" sz="24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ν</a:t>
            </a:r>
            <a:r>
              <a:rPr lang="en-US" sz="24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| </a:t>
            </a:r>
            <a:r>
              <a:rPr lang="el-GR" sz="24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ν</a:t>
            </a:r>
            <a:r>
              <a:rPr lang="en-US" sz="24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≥ 0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2632" y="2548312"/>
            <a:ext cx="8849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max :: </a:t>
            </a:r>
            <a:r>
              <a:rPr lang="en-US" sz="24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x: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→ </a:t>
            </a:r>
            <a:r>
              <a:rPr lang="en-US" sz="24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y: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→ { </a:t>
            </a:r>
            <a:r>
              <a:rPr lang="el-GR" sz="24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ν</a:t>
            </a:r>
            <a:r>
              <a:rPr lang="en-US" sz="24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| </a:t>
            </a:r>
            <a:r>
              <a:rPr lang="en-US" sz="24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 ≤ </a:t>
            </a:r>
            <a:r>
              <a:rPr lang="el-GR" sz="24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ν</a:t>
            </a:r>
            <a:r>
              <a:rPr lang="en-US" sz="24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∧ y ≤ </a:t>
            </a:r>
            <a:r>
              <a:rPr lang="el-GR" sz="24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ν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05506" y="3235328"/>
            <a:ext cx="736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:: { </a:t>
            </a:r>
            <a:r>
              <a:rPr lang="el-GR" sz="2400" dirty="0">
                <a:latin typeface="Consolas" panose="020B0609020204030204" pitchFamily="49" charset="0"/>
                <a:cs typeface="Consolas" panose="020B0609020204030204" pitchFamily="49" charset="0"/>
              </a:rPr>
              <a:t>ν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: List </a:t>
            </a:r>
            <a:r>
              <a:rPr lang="en-US" sz="24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Nat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| </a:t>
            </a:r>
            <a:r>
              <a:rPr lang="en-US" sz="2400" i="1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en-US" sz="24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l-GR" sz="24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ν</a:t>
            </a:r>
            <a:r>
              <a:rPr lang="en-US" sz="24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2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}</a:t>
            </a:r>
          </a:p>
        </p:txBody>
      </p:sp>
      <p:sp>
        <p:nvSpPr>
          <p:cNvPr id="7" name="Rectangle 6"/>
          <p:cNvSpPr/>
          <p:nvPr/>
        </p:nvSpPr>
        <p:spPr>
          <a:xfrm>
            <a:off x="980642" y="4203537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data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List </a:t>
            </a:r>
            <a:r>
              <a:rPr lang="el-GR" dirty="0">
                <a:latin typeface="Consolas" panose="020B0609020204030204" pitchFamily="49" charset="0"/>
                <a:cs typeface="Consolas" panose="020B0609020204030204" pitchFamily="49" charset="0"/>
              </a:rPr>
              <a:t>α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where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Nil  ::  </a:t>
            </a:r>
            <a:r>
              <a:rPr lang="el-GR" dirty="0">
                <a:latin typeface="Consolas" panose="020B0609020204030204" pitchFamily="49" charset="0"/>
                <a:cs typeface="Consolas" panose="020B0609020204030204" pitchFamily="49" charset="0"/>
              </a:rPr>
              <a:t>ν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: List </a:t>
            </a:r>
            <a:r>
              <a:rPr lang="el-GR" dirty="0">
                <a:latin typeface="Consolas" panose="020B0609020204030204" pitchFamily="49" charset="0"/>
                <a:cs typeface="Consolas" panose="020B0609020204030204" pitchFamily="49" charset="0"/>
              </a:rPr>
              <a:t>α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Cons  ::  x: </a:t>
            </a:r>
            <a:r>
              <a:rPr lang="el-GR" dirty="0">
                <a:latin typeface="Consolas" panose="020B0609020204030204" pitchFamily="49" charset="0"/>
                <a:cs typeface="Consolas" panose="020B0609020204030204" pitchFamily="49" charset="0"/>
              </a:rPr>
              <a:t>α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→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: List </a:t>
            </a:r>
            <a:r>
              <a:rPr lang="el-GR" dirty="0">
                <a:latin typeface="Consolas" panose="020B0609020204030204" pitchFamily="49" charset="0"/>
                <a:cs typeface="Consolas" panose="020B0609020204030204" pitchFamily="49" charset="0"/>
              </a:rPr>
              <a:t>α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→ </a:t>
            </a:r>
            <a:r>
              <a:rPr lang="el-GR" dirty="0">
                <a:latin typeface="Consolas" panose="020B0609020204030204" pitchFamily="49" charset="0"/>
                <a:cs typeface="Consolas" panose="020B0609020204030204" pitchFamily="49" charset="0"/>
              </a:rPr>
              <a:t>ν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: List </a:t>
            </a:r>
            <a:r>
              <a:rPr lang="el-GR" dirty="0">
                <a:latin typeface="Consolas" panose="020B0609020204030204" pitchFamily="49" charset="0"/>
                <a:cs typeface="Consolas" panose="020B0609020204030204" pitchFamily="49" charset="0"/>
              </a:rPr>
              <a:t>α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87106" y="424391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measure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:: List </a:t>
            </a:r>
            <a:r>
              <a:rPr lang="el-G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α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→ </a:t>
            </a:r>
            <a:r>
              <a:rPr lang="en-US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endParaRPr lang="en-US" dirty="0">
              <a:solidFill>
                <a:srgbClr val="7030A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i="1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Nil = 0</a:t>
            </a:r>
          </a:p>
          <a:p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i="1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(Cons _ </a:t>
            </a:r>
            <a:r>
              <a:rPr lang="en-US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= </a:t>
            </a:r>
            <a:r>
              <a:rPr lang="en-US" i="1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+ 1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46166" y="4495836"/>
            <a:ext cx="339089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List </a:t>
            </a:r>
            <a:r>
              <a:rPr lang="el-GR" dirty="0">
                <a:latin typeface="Consolas" panose="020B0609020204030204" pitchFamily="49" charset="0"/>
                <a:cs typeface="Consolas" panose="020B0609020204030204" pitchFamily="49" charset="0"/>
              </a:rPr>
              <a:t>α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 </a:t>
            </a:r>
            <a:r>
              <a:rPr lang="en-US" i="1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l-G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ν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0 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03840" y="5051598"/>
            <a:ext cx="317202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List </a:t>
            </a:r>
            <a:r>
              <a:rPr lang="el-GR" dirty="0">
                <a:latin typeface="Consolas" panose="020B0609020204030204" pitchFamily="49" charset="0"/>
                <a:cs typeface="Consolas" panose="020B0609020204030204" pitchFamily="49" charset="0"/>
              </a:rPr>
              <a:t>α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|</a:t>
            </a:r>
            <a:r>
              <a:rPr lang="en-US" i="1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l-G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ν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i="1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+ 1 }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017064" y="1728880"/>
            <a:ext cx="1171576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869878" y="1771388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accent1"/>
                </a:solidFill>
              </a:rPr>
              <a:t>base types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869878" y="2392728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accent1"/>
                </a:solidFill>
              </a:rPr>
              <a:t>dependent function types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869878" y="3150081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accent1"/>
                </a:solidFill>
              </a:rPr>
              <a:t>polymorphic</a:t>
            </a:r>
          </a:p>
          <a:p>
            <a:pPr algn="r"/>
            <a:r>
              <a:rPr lang="en-US" sz="2000" dirty="0">
                <a:solidFill>
                  <a:schemeClr val="accent1"/>
                </a:solidFill>
              </a:rPr>
              <a:t>datatypes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871726" y="3195842"/>
            <a:ext cx="2481164" cy="4884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88640" y="1704643"/>
            <a:ext cx="373795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Nat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530957" y="974706"/>
            <a:ext cx="4661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[</a:t>
            </a:r>
            <a:r>
              <a:rPr lang="en-US" sz="2000" dirty="0" err="1"/>
              <a:t>Rondon</a:t>
            </a:r>
            <a:r>
              <a:rPr lang="en-US" sz="2000" dirty="0"/>
              <a:t> et al.’08, Kawaguchi et al.’09]</a:t>
            </a:r>
          </a:p>
        </p:txBody>
      </p:sp>
    </p:spTree>
    <p:extLst>
      <p:ext uri="{BB962C8B-B14F-4D97-AF65-F5344CB8AC3E}">
        <p14:creationId xmlns:p14="http://schemas.microsoft.com/office/powerpoint/2010/main" val="4094436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 animBg="1"/>
      <p:bldP spid="15" grpId="1" animBg="1"/>
      <p:bldP spid="16" grpId="0" animBg="1"/>
      <p:bldP spid="16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760" y="29189"/>
            <a:ext cx="9897687" cy="1325563"/>
          </a:xfrm>
        </p:spPr>
        <p:txBody>
          <a:bodyPr/>
          <a:lstStyle/>
          <a:p>
            <a:r>
              <a:rPr lang="en-US" dirty="0"/>
              <a:t>Refinement types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128319" y="1916129"/>
                <a:ext cx="3670364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𝑒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∷=</m:t>
                      </m:r>
                      <m:r>
                        <m:rPr>
                          <m:nor/>
                        </m:rPr>
                        <a:rPr kumimoji="0" lang="en-US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true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d>
                        <m:dPr>
                          <m:begChr m:val="|"/>
                          <m:endChr m:val="|"/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kumimoji="0" lang="en-US" sz="24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false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</m:e>
                      </m:d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𝑛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| 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𝑒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𝑒</m:t>
                      </m:r>
                    </m:oMath>
                  </m:oMathPara>
                </a14:m>
                <a:b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</a:br>
                <a14:m>
                  <m:oMath xmlns:m="http://schemas.openxmlformats.org/officeDocument/2006/math">
                    <m:r>
                      <a:rPr kumimoji="0" lang="en-US" sz="2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    </m:t>
                    </m:r>
                    <m:d>
                      <m:dPr>
                        <m:begChr m:val="|"/>
                        <m:endChr m:val="|"/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𝑥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e>
                    </m:d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𝑒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𝑒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| 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𝜆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𝑇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. 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𝑒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8319" y="1916129"/>
                <a:ext cx="3670364" cy="738664"/>
              </a:xfrm>
              <a:prstGeom prst="rect">
                <a:avLst/>
              </a:prstGeom>
              <a:blipFill rotWithShape="0">
                <a:blip r:embed="rId3"/>
                <a:stretch>
                  <a:fillRect l="-166" b="-173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7767263" y="1916129"/>
            <a:ext cx="43767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3F7830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Terms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128319" y="2817579"/>
                <a:ext cx="2352632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𝑇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∷=</m:t>
                      </m:r>
                      <m:r>
                        <m:rPr>
                          <m:nor/>
                        </m:rPr>
                        <a:rPr kumimoji="0" lang="en-US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{</m:t>
                      </m:r>
                      <m:r>
                        <m:rPr>
                          <m:sty m:val="p"/>
                        </m:rP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ν</m:t>
                      </m:r>
                      <m:r>
                        <m:rPr>
                          <m:nor/>
                        </m:rPr>
                        <a:rPr kumimoji="0" lang="en-US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: </m:t>
                      </m:r>
                      <m:r>
                        <m:rPr>
                          <m:nor/>
                        </m:rPr>
                        <a:rPr kumimoji="0" lang="en-US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B</m:t>
                      </m:r>
                      <m:r>
                        <m:rPr>
                          <m:nor/>
                        </m:rPr>
                        <a:rPr kumimoji="0" lang="en-US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| </m:t>
                      </m:r>
                      <m:r>
                        <m:rPr>
                          <m:nor/>
                        </m:rPr>
                        <a:rPr kumimoji="0" lang="en-US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e</m:t>
                      </m:r>
                      <m:r>
                        <m:rPr>
                          <m:nor/>
                        </m:rPr>
                        <a:rPr kumimoji="0" lang="en-US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} </m:t>
                      </m:r>
                    </m:oMath>
                  </m:oMathPara>
                </a14:m>
                <a:b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+mn-ea"/>
                    <a:cs typeface="+mn-cs"/>
                  </a:rPr>
                </a:b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+mn-ea"/>
                    <a:cs typeface="+mn-cs"/>
                  </a:rPr>
                  <a:t>          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0" lang="en-US" sz="2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| 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sSub>
                      <m:sSub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𝑇</m:t>
                        </m:r>
                      </m:e>
                      <m:sub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sub>
                    </m:sSub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→</m:t>
                    </m:r>
                    <m:sSub>
                      <m:sSub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𝑇</m:t>
                        </m:r>
                      </m:e>
                      <m:sub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sub>
                    </m:sSub>
                  </m:oMath>
                </a14:m>
                <a:b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+mn-ea"/>
                    <a:cs typeface="+mn-cs"/>
                  </a:rPr>
                </a:b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8319" y="2817579"/>
                <a:ext cx="2352632" cy="1107996"/>
              </a:xfrm>
              <a:prstGeom prst="rect">
                <a:avLst/>
              </a:prstGeom>
              <a:blipFill>
                <a:blip r:embed="rId4"/>
                <a:stretch>
                  <a:fillRect r="-1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7767263" y="2841989"/>
            <a:ext cx="43767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3F7830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Types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02131" y="2817579"/>
            <a:ext cx="1530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3F7830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(basic types)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02131" y="3222492"/>
            <a:ext cx="2024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3F7830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(function types)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964982" y="3576791"/>
                <a:ext cx="42768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| 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𝛼</m:t>
                      </m:r>
                    </m:oMath>
                  </m:oMathPara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4982" y="3576791"/>
                <a:ext cx="427681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24286" r="-8571" b="-3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202130" y="3622602"/>
            <a:ext cx="2024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3F7830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(type variables)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128318" y="4029932"/>
                <a:ext cx="2032736" cy="3693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𝑆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∷=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𝑇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| ∀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𝛼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.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𝑆</m:t>
                      </m:r>
                    </m:oMath>
                  </m:oMathPara>
                </a14:m>
                <a:b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+mn-ea"/>
                    <a:cs typeface="+mn-cs"/>
                  </a:rPr>
                </a:b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8318" y="4029932"/>
                <a:ext cx="2032736" cy="369397"/>
              </a:xfrm>
              <a:prstGeom prst="rect">
                <a:avLst/>
              </a:prstGeom>
              <a:blipFill rotWithShape="0">
                <a:blip r:embed="rId6"/>
                <a:stretch>
                  <a:fillRect l="-1796" r="-1198" b="-377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7815209" y="4029932"/>
            <a:ext cx="43767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3F7830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Type schemas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192048" y="5799405"/>
                <a:ext cx="4169155" cy="7757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kumimoji="0" lang="en-US" sz="24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Γ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⊢</m:t>
                          </m:r>
                          <m:sSub>
                            <m:sSub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𝑒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1</m:t>
                              </m:r>
                            </m:sub>
                          </m:sSub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∷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7030A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7030A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𝑇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→</m:t>
                          </m:r>
                          <m:sSup>
                            <m:sSup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𝑇</m:t>
                              </m:r>
                            </m:e>
                            <m:sup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′</m:t>
                              </m:r>
                            </m:sup>
                          </m:sSup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    </m:t>
                          </m:r>
                          <m:r>
                            <m:rPr>
                              <m:sty m:val="p"/>
                            </m:rPr>
                            <a:rPr kumimoji="0" lang="en-US" sz="24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Γ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⊢</m:t>
                          </m:r>
                          <m:sSub>
                            <m:sSub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𝑒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</m:sub>
                          </m:sSub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∷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𝑇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kumimoji="0" lang="en-US" sz="24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Γ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⊢</m:t>
                          </m:r>
                          <m:sSub>
                            <m:sSub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𝑒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𝑒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</m:sub>
                          </m:sSub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∷</m:t>
                          </m:r>
                          <m:sSup>
                            <m:sSup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𝑇</m:t>
                              </m:r>
                            </m:e>
                            <m:sup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′</m:t>
                              </m:r>
                            </m:sup>
                          </m:sSup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7030A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[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7030A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7030A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→</m:t>
                          </m:r>
                          <m:sSub>
                            <m:sSub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7030A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7030A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𝑒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7030A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</m:sub>
                          </m:sSub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7030A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2048" y="5799405"/>
                <a:ext cx="4169155" cy="77579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6199157" y="5960150"/>
            <a:ext cx="1058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T-app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41644" y="5795302"/>
                <a:ext cx="2885470" cy="783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(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d>
                            <m:dPr>
                              <m:begChr m:val="{"/>
                              <m:endChr m:val="|"/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𝜈</m:t>
                              </m:r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:</m:t>
                              </m:r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𝐵</m:t>
                              </m:r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</m:e>
                          </m:d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𝑃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(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)}∈</m:t>
                          </m:r>
                          <m:r>
                            <m:rPr>
                              <m:sty m:val="p"/>
                            </m:rPr>
                            <a:rPr kumimoji="0" lang="en-US" sz="24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Γ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kumimoji="0" lang="en-US" sz="24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Γ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⊢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∷</m:t>
                          </m:r>
                          <m:d>
                            <m:dPr>
                              <m:begChr m:val="{"/>
                              <m:endChr m:val="|"/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7030A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𝜈</m:t>
                              </m:r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7030A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:</m:t>
                              </m:r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𝐵</m:t>
                              </m:r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</m:e>
                          </m:d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7030A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7030A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7030A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=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7030A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}</m:t>
                          </m:r>
                        </m:den>
                      </m:f>
                    </m:oMath>
                  </m:oMathPara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644" y="5795302"/>
                <a:ext cx="2885470" cy="78399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-47250" y="6033912"/>
            <a:ext cx="1058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T-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var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1844" y="4919513"/>
            <a:ext cx="1058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T-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num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720082" y="4727562"/>
                <a:ext cx="3016595" cy="7699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(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=0, 1, …)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kumimoji="0" lang="en-US" sz="24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Γ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⊢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∷</m:t>
                          </m:r>
                          <m:r>
                            <m:rPr>
                              <m:nor/>
                            </m:rPr>
                            <a:rPr kumimoji="0" lang="en-US" sz="24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{</m:t>
                          </m:r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7030A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7030A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kumimoji="0" lang="en-US" sz="24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Int</m:t>
                          </m:r>
                          <m:r>
                            <m:rPr>
                              <m:nor/>
                            </m:rPr>
                            <a:rPr kumimoji="0" lang="en-US" sz="24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| </m:t>
                          </m:r>
                          <m:r>
                            <m:rPr>
                              <m:sty m:val="p"/>
                            </m:r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7030A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ν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7030A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=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7030A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</m:t>
                          </m:r>
                          <m:r>
                            <m:rPr>
                              <m:nor/>
                            </m:rPr>
                            <a:rPr kumimoji="0" lang="en-US" sz="24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}</m:t>
                          </m:r>
                        </m:den>
                      </m:f>
                    </m:oMath>
                  </m:oMathPara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0082" y="4727562"/>
                <a:ext cx="3016595" cy="76995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894102" y="4654156"/>
                <a:ext cx="2773708" cy="7219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kumimoji="0" lang="en-US" sz="24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Γ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;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𝑇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⊢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𝑒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∷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𝑇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′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kumimoji="0" lang="en-US" sz="24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Γ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⊢</m:t>
                          </m:r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𝜆</m:t>
                          </m:r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𝑇</m:t>
                          </m:r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. </m:t>
                          </m:r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𝑒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∷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𝑇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→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𝑇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′</m:t>
                          </m:r>
                        </m:den>
                      </m:f>
                    </m:oMath>
                  </m:oMathPara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4102" y="4654156"/>
                <a:ext cx="2773708" cy="72199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5972520" y="4869275"/>
            <a:ext cx="1058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T-abs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986024" y="5796168"/>
                <a:ext cx="1928285" cy="7822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kumimoji="0" lang="en-US" sz="24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Γ</m:t>
                          </m:r>
                          <m:d>
                            <m:d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</m:e>
                          </m:d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𝑛𝑜𝑡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𝑏𝑎𝑠𝑖𝑐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kumimoji="0" lang="en-US" sz="24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Γ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⊢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∷</m:t>
                          </m:r>
                          <m:r>
                            <m:rPr>
                              <m:sty m:val="p"/>
                            </m:rPr>
                            <a:rPr kumimoji="0" lang="en-US" sz="24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Γ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(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6024" y="5796168"/>
                <a:ext cx="1928285" cy="7822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61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15" grpId="0"/>
      <p:bldP spid="16" grpId="0"/>
      <p:bldP spid="18" grpId="0"/>
      <p:bldP spid="19" grpId="0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396614" y="5599415"/>
                <a:ext cx="82670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i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𝑛𝑐𝑟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→</m:t>
                    </m:r>
                    <m:d>
                      <m:dPr>
                        <m:begChr m:val="{"/>
                        <m:endChr m:val="|"/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𝜈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: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𝐼𝑛𝑡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e>
                    </m:d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𝜈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+1}⊢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𝜆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. 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𝑖𝑛𝑐𝑟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D0909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:: 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→</m:t>
                    </m:r>
                    <m:d>
                      <m:dPr>
                        <m:begChr m:val="{"/>
                        <m:endChr m:val="|"/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𝜈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: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𝐼𝑛𝑡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e>
                    </m:d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𝜈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+1}.</m:t>
                    </m:r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6614" y="5599415"/>
                <a:ext cx="8267007" cy="369332"/>
              </a:xfrm>
              <a:prstGeom prst="rect">
                <a:avLst/>
              </a:prstGeom>
              <a:blipFill>
                <a:blip r:embed="rId2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≡</m:t>
                      </m:r>
                      <m:d>
                        <m:dPr>
                          <m:begChr m:val="{"/>
                          <m:endChr m:val="|"/>
                          <m:ctrlP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𝐼𝑛𝑡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</m:e>
                      </m:d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&gt;0}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blipFill>
                <a:blip r:embed="rId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1150706" y="5599415"/>
            <a:ext cx="8604606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9142" y="1412695"/>
            <a:ext cx="6534954" cy="1103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6381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396614" y="5599415"/>
                <a:ext cx="82670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i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𝑛𝑐𝑟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→</m:t>
                    </m:r>
                    <m:d>
                      <m:dPr>
                        <m:begChr m:val="{"/>
                        <m:endChr m:val="|"/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𝜈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: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𝐼𝑛𝑡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e>
                    </m:d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𝜈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+1}⊢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𝜆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. 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𝑖𝑛𝑐𝑟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D0909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::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→</m:t>
                    </m:r>
                    <m:d>
                      <m:dPr>
                        <m:begChr m:val="{"/>
                        <m:endChr m:val="|"/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𝜈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: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𝐼𝑛𝑡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e>
                    </m:d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𝜈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+1}.</m:t>
                    </m:r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6614" y="5599415"/>
                <a:ext cx="8267007" cy="369332"/>
              </a:xfrm>
              <a:prstGeom prst="rect">
                <a:avLst/>
              </a:prstGeom>
              <a:blipFill>
                <a:blip r:embed="rId2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807767" y="5094269"/>
                <a:ext cx="72106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i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𝑛𝑐𝑟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→</m:t>
                    </m:r>
                    <m:d>
                      <m:dPr>
                        <m:begChr m:val="{"/>
                        <m:endChr m:val="|"/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𝜈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: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𝐼𝑛𝑡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e>
                    </m:d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𝜈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+1};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CD0909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⊢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𝑖𝑛𝑐𝑟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D0909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::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|"/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𝜈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: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𝐼𝑛𝑡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e>
                    </m:d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𝜈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+1}.</m:t>
                    </m:r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7767" y="5094269"/>
                <a:ext cx="7210628" cy="369332"/>
              </a:xfrm>
              <a:prstGeom prst="rect">
                <a:avLst/>
              </a:prstGeom>
              <a:blipFill>
                <a:blip r:embed="rId3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≡</m:t>
                      </m:r>
                      <m:d>
                        <m:dPr>
                          <m:begChr m:val="{"/>
                          <m:endChr m:val="|"/>
                          <m:ctrlP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𝐼𝑛𝑡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</m:e>
                      </m:d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&gt;0}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1150706" y="5599415"/>
            <a:ext cx="8604606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6241551" y="2077534"/>
            <a:ext cx="3256906" cy="530949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3290" y="4433187"/>
                <a:ext cx="6599692" cy="5683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mPr>
                      <m:mr>
                        <m:e>
                          <m:r>
                            <m:rPr>
                              <m:sty m:val="p"/>
                            </m:rP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i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𝑛𝑐𝑟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𝑁𝑎𝑡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→</m:t>
                          </m:r>
                          <m:d>
                            <m:dPr>
                              <m:begChr m:val="{"/>
                              <m:endChr m:val="|"/>
                              <m:ctrlP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DCA800">
                                      <a:lumMod val="7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DCA800">
                                      <a:lumMod val="7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𝜈</m:t>
                              </m:r>
                              <m: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DCA800">
                                      <a:lumMod val="7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:</m:t>
                              </m:r>
                              <m: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DCA800">
                                      <a:lumMod val="7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𝐼𝑛𝑡</m:t>
                              </m:r>
                              <m: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DCA800">
                                      <a:lumMod val="7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</m:e>
                          </m:d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=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+1};</m:t>
                          </m:r>
                        </m:e>
                      </m:mr>
                      <m:mr>
                        <m:e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𝑦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𝑁𝑎𝑡</m:t>
                          </m:r>
                        </m:e>
                      </m:mr>
                    </m:m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CD0909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⊢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𝑖𝑛𝑐𝑟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CD0909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∷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→</m:t>
                    </m:r>
                    <m:d>
                      <m:dPr>
                        <m:begChr m:val="{"/>
                        <m:endChr m:val="|"/>
                        <m:ctrlP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𝜈</m:t>
                        </m:r>
                        <m: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:</m:t>
                        </m:r>
                        <m: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𝐼𝑛𝑡</m:t>
                        </m:r>
                      </m:e>
                    </m:d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𝜈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+1}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.</m:t>
                    </m:r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290" y="4433187"/>
                <a:ext cx="6599692" cy="5683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638354" y="4433243"/>
                <a:ext cx="4233916" cy="5683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i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𝑛𝑐𝑟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𝑁𝑎𝑡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→</m:t>
                            </m:r>
                            <m:d>
                              <m:dPr>
                                <m:begChr m:val="{"/>
                                <m:endChr m:val="|"/>
                                <m:ctrlP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𝜈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: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𝐼𝑛𝑡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 </m:t>
                                </m:r>
                              </m:e>
                            </m:d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 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𝜈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=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+1};</m:t>
                            </m:r>
                          </m:e>
                        </m:mr>
                        <m:mr>
                          <m:e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𝑦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𝑁𝑎𝑡</m:t>
                            </m:r>
                          </m:e>
                        </m:mr>
                      </m:m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D090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𝑦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D090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∷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𝑁𝑎𝑡</m:t>
                      </m:r>
                      <m:r>
                        <a:rPr kumimoji="0" lang="en-US" sz="1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8354" y="4433243"/>
                <a:ext cx="4233916" cy="5683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>
            <a:off x="1150706" y="5107967"/>
            <a:ext cx="8604606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19142" y="1412695"/>
            <a:ext cx="6534954" cy="1103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7640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396614" y="5599415"/>
                <a:ext cx="82670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i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𝑛𝑐𝑟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→</m:t>
                    </m:r>
                    <m:d>
                      <m:dPr>
                        <m:begChr m:val="{"/>
                        <m:endChr m:val="|"/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𝜈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: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𝐼𝑛𝑡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e>
                    </m:d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𝜈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+1}⊢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𝜆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. 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𝑖𝑛𝑐𝑟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D0909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::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→</m:t>
                    </m:r>
                    <m:d>
                      <m:dPr>
                        <m:begChr m:val="{"/>
                        <m:endChr m:val="|"/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𝜈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: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𝐼𝑛𝑡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e>
                    </m:d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𝜈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+1}.</m:t>
                    </m:r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6614" y="5599415"/>
                <a:ext cx="8267007" cy="369332"/>
              </a:xfrm>
              <a:prstGeom prst="rect">
                <a:avLst/>
              </a:prstGeom>
              <a:blipFill>
                <a:blip r:embed="rId2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807767" y="5094269"/>
                <a:ext cx="72106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i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𝑛𝑐𝑟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→</m:t>
                    </m:r>
                    <m:d>
                      <m:dPr>
                        <m:begChr m:val="{"/>
                        <m:endChr m:val="|"/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𝜈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: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𝐼𝑛𝑡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e>
                    </m:d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𝜈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+1};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CD0909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⊢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𝑖𝑛𝑐𝑟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D0909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::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|"/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𝜈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: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𝐼𝑛𝑡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e>
                    </m:d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𝜈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+1}.</m:t>
                    </m:r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7767" y="5094269"/>
                <a:ext cx="7210628" cy="369332"/>
              </a:xfrm>
              <a:prstGeom prst="rect">
                <a:avLst/>
              </a:prstGeom>
              <a:blipFill>
                <a:blip r:embed="rId3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≡</m:t>
                      </m:r>
                      <m:d>
                        <m:dPr>
                          <m:begChr m:val="{"/>
                          <m:endChr m:val="|"/>
                          <m:ctrlP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𝐼𝑛𝑡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</m:e>
                      </m:d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&gt;0}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1150706" y="5599415"/>
            <a:ext cx="8604606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 flipH="1">
            <a:off x="4854539" y="2077534"/>
            <a:ext cx="1387012" cy="530949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3290" y="4433187"/>
                <a:ext cx="6599692" cy="5683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mPr>
                      <m:mr>
                        <m:e>
                          <m:r>
                            <m:rPr>
                              <m:sty m:val="p"/>
                            </m:rP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i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𝑛𝑐𝑟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𝑁𝑎𝑡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→</m:t>
                          </m:r>
                          <m:d>
                            <m:dPr>
                              <m:begChr m:val="{"/>
                              <m:endChr m:val="|"/>
                              <m:ctrlP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DCA800">
                                      <a:lumMod val="7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DCA800">
                                      <a:lumMod val="7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𝜈</m:t>
                              </m:r>
                              <m: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DCA800">
                                      <a:lumMod val="7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:</m:t>
                              </m:r>
                              <m: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DCA800">
                                      <a:lumMod val="7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𝐼𝑛𝑡</m:t>
                              </m:r>
                              <m: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DCA800">
                                      <a:lumMod val="7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</m:e>
                          </m:d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=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+1};</m:t>
                          </m:r>
                        </m:e>
                      </m:mr>
                      <m:mr>
                        <m:e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𝑦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𝑁𝑎𝑡</m:t>
                          </m:r>
                        </m:e>
                      </m:mr>
                    </m:m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CD0909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⊢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𝑖𝑛𝑐𝑟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CD0909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∷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→</m:t>
                    </m:r>
                    <m:d>
                      <m:dPr>
                        <m:begChr m:val="{"/>
                        <m:endChr m:val="|"/>
                        <m:ctrlP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𝜈</m:t>
                        </m:r>
                        <m: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:</m:t>
                        </m:r>
                        <m: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𝐼𝑛𝑡</m:t>
                        </m:r>
                      </m:e>
                    </m:d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𝜈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+1}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.</m:t>
                    </m:r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290" y="4433187"/>
                <a:ext cx="6599692" cy="5683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638354" y="4433243"/>
                <a:ext cx="4233916" cy="5683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i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𝑛𝑐𝑟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𝑁𝑎𝑡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→</m:t>
                            </m:r>
                            <m:d>
                              <m:dPr>
                                <m:begChr m:val="{"/>
                                <m:endChr m:val="|"/>
                                <m:ctrlP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𝜈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: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𝐼𝑛𝑡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 </m:t>
                                </m:r>
                              </m:e>
                            </m:d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 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𝜈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=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+1};</m:t>
                            </m:r>
                          </m:e>
                        </m:mr>
                        <m:mr>
                          <m:e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𝑦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𝑁𝑎𝑡</m:t>
                            </m:r>
                          </m:e>
                        </m:mr>
                      </m:m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D090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𝑦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D090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∷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𝑁𝑎𝑡</m:t>
                      </m:r>
                      <m:r>
                        <a:rPr kumimoji="0" lang="en-US" sz="1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8354" y="4433243"/>
                <a:ext cx="4233916" cy="5683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>
            <a:off x="1150706" y="5107967"/>
            <a:ext cx="8604606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19142" y="1412695"/>
            <a:ext cx="6534954" cy="1103123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54700" y="4345967"/>
            <a:ext cx="6577269" cy="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955116" y="3892888"/>
                <a:ext cx="47764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→</m:t>
                    </m:r>
                    <m:d>
                      <m:dPr>
                        <m:begChr m:val="{"/>
                        <m:endChr m:val="|"/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𝜈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: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𝐼𝑛𝑡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e>
                    </m:d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𝜈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+1};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is not a basic type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116" y="3892888"/>
                <a:ext cx="4776436" cy="369332"/>
              </a:xfrm>
              <a:prstGeom prst="rect">
                <a:avLst/>
              </a:prstGeom>
              <a:blipFill>
                <a:blip r:embed="rId8"/>
                <a:stretch>
                  <a:fillRect t="-10000" r="-255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0102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7840990" cy="1325563"/>
          </a:xfrm>
        </p:spPr>
        <p:txBody>
          <a:bodyPr/>
          <a:lstStyle/>
          <a:p>
            <a:r>
              <a:rPr lang="en-US" dirty="0"/>
              <a:t>Non-trivial properties with refinement types</a:t>
            </a:r>
          </a:p>
        </p:txBody>
      </p:sp>
      <p:sp>
        <p:nvSpPr>
          <p:cNvPr id="4" name="TextBox 3"/>
          <p:cNvSpPr txBox="1"/>
          <p:nvPr/>
        </p:nvSpPr>
        <p:spPr>
          <a:xfrm flipH="1">
            <a:off x="2089495" y="3549765"/>
            <a:ext cx="77043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replicate :: n: Nat → x: </a:t>
            </a:r>
            <a:r>
              <a:rPr lang="el-GR" sz="2800" dirty="0">
                <a:latin typeface="+mj-lt"/>
              </a:rPr>
              <a:t>β → { ν: </a:t>
            </a:r>
            <a:r>
              <a:rPr lang="en-US" sz="2800" dirty="0">
                <a:latin typeface="+mj-lt"/>
              </a:rPr>
              <a:t>List </a:t>
            </a:r>
            <a:r>
              <a:rPr lang="el-GR" sz="2800" dirty="0">
                <a:latin typeface="+mj-lt"/>
              </a:rPr>
              <a:t>β </a:t>
            </a:r>
            <a:r>
              <a:rPr lang="en-US" sz="2800" dirty="0">
                <a:latin typeface="+mj-lt"/>
              </a:rPr>
              <a:t>| </a:t>
            </a:r>
            <a:r>
              <a:rPr lang="en-US" sz="2800" dirty="0" err="1">
                <a:latin typeface="+mj-lt"/>
              </a:rPr>
              <a:t>len</a:t>
            </a:r>
            <a:r>
              <a:rPr lang="en-US" sz="2800" dirty="0">
                <a:latin typeface="+mj-lt"/>
              </a:rPr>
              <a:t> </a:t>
            </a:r>
            <a:r>
              <a:rPr lang="el-GR" sz="2800" dirty="0">
                <a:latin typeface="+mj-lt"/>
              </a:rPr>
              <a:t>ν = </a:t>
            </a:r>
            <a:r>
              <a:rPr lang="en-US" sz="2800" dirty="0">
                <a:latin typeface="+mj-lt"/>
              </a:rPr>
              <a:t>n }</a:t>
            </a:r>
          </a:p>
          <a:p>
            <a:r>
              <a:rPr lang="en-US" sz="2800" dirty="0"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 flipH="1">
            <a:off x="2673694" y="2595658"/>
            <a:ext cx="56384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replicate :: n: </a:t>
            </a:r>
            <a:r>
              <a:rPr lang="en-US" sz="2800" dirty="0" err="1">
                <a:latin typeface="+mj-lt"/>
              </a:rPr>
              <a:t>Int</a:t>
            </a:r>
            <a:r>
              <a:rPr lang="en-US" sz="2800" dirty="0">
                <a:latin typeface="+mj-lt"/>
              </a:rPr>
              <a:t> → x: </a:t>
            </a:r>
            <a:r>
              <a:rPr lang="el-GR" sz="2800" dirty="0">
                <a:latin typeface="+mj-lt"/>
              </a:rPr>
              <a:t>β → ν: </a:t>
            </a:r>
            <a:r>
              <a:rPr lang="en-US" sz="2800" dirty="0">
                <a:latin typeface="+mj-lt"/>
              </a:rPr>
              <a:t>List </a:t>
            </a:r>
            <a:r>
              <a:rPr lang="el-GR" sz="2800" dirty="0">
                <a:latin typeface="+mj-lt"/>
              </a:rPr>
              <a:t>β</a:t>
            </a:r>
            <a:endParaRPr lang="en-US" sz="2800" dirty="0">
              <a:latin typeface="+mj-lt"/>
            </a:endParaRPr>
          </a:p>
          <a:p>
            <a:r>
              <a:rPr lang="en-US" sz="2800" dirty="0">
                <a:latin typeface="Consolas" panose="020B06090202040302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7228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396614" y="5599415"/>
                <a:ext cx="82670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i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𝑛𝑐𝑟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→</m:t>
                    </m:r>
                    <m:d>
                      <m:dPr>
                        <m:begChr m:val="{"/>
                        <m:endChr m:val="|"/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𝜈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: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𝐼𝑛𝑡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e>
                    </m:d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𝜈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+1}⊢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𝜆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. 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𝑖𝑛𝑐𝑟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D0909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::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→</m:t>
                    </m:r>
                    <m:d>
                      <m:dPr>
                        <m:begChr m:val="{"/>
                        <m:endChr m:val="|"/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𝜈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: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𝐼𝑛𝑡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e>
                    </m:d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𝜈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+1}.</m:t>
                    </m:r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6614" y="5599415"/>
                <a:ext cx="8267007" cy="369332"/>
              </a:xfrm>
              <a:prstGeom prst="rect">
                <a:avLst/>
              </a:prstGeom>
              <a:blipFill>
                <a:blip r:embed="rId2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807767" y="5094269"/>
                <a:ext cx="72106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i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𝑛𝑐𝑟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→</m:t>
                    </m:r>
                    <m:d>
                      <m:dPr>
                        <m:begChr m:val="{"/>
                        <m:endChr m:val="|"/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𝜈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: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𝐼𝑛𝑡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e>
                    </m:d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𝜈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+1};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CD0909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⊢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𝑖𝑛𝑐𝑟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D0909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::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|"/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𝜈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: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𝐼𝑛𝑡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e>
                    </m:d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𝜈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+1}.</m:t>
                    </m:r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7767" y="5094269"/>
                <a:ext cx="7210628" cy="369332"/>
              </a:xfrm>
              <a:prstGeom prst="rect">
                <a:avLst/>
              </a:prstGeom>
              <a:blipFill>
                <a:blip r:embed="rId3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≡</m:t>
                      </m:r>
                      <m:d>
                        <m:dPr>
                          <m:begChr m:val="{"/>
                          <m:endChr m:val="|"/>
                          <m:ctrlP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𝐼𝑛𝑡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</m:e>
                      </m:d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&gt;0}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1150706" y="5599415"/>
            <a:ext cx="8604606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 flipH="1">
            <a:off x="4854539" y="2077534"/>
            <a:ext cx="1387012" cy="530949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3290" y="4433187"/>
                <a:ext cx="6599692" cy="5683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mPr>
                      <m:mr>
                        <m:e>
                          <m:r>
                            <m:rPr>
                              <m:sty m:val="p"/>
                            </m:rP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i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𝑛𝑐𝑟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𝑁𝑎𝑡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→</m:t>
                          </m:r>
                          <m:d>
                            <m:dPr>
                              <m:begChr m:val="{"/>
                              <m:endChr m:val="|"/>
                              <m:ctrlP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DCA800">
                                      <a:lumMod val="7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DCA800">
                                      <a:lumMod val="7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𝜈</m:t>
                              </m:r>
                              <m: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DCA800">
                                      <a:lumMod val="7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:</m:t>
                              </m:r>
                              <m: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DCA800">
                                      <a:lumMod val="7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𝐼𝑛𝑡</m:t>
                              </m:r>
                              <m: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DCA800">
                                      <a:lumMod val="7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</m:e>
                          </m:d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=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+1};</m:t>
                          </m:r>
                        </m:e>
                      </m:mr>
                      <m:mr>
                        <m:e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𝑦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𝑁𝑎𝑡</m:t>
                          </m:r>
                        </m:e>
                      </m:mr>
                    </m:m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CD0909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⊢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𝑖𝑛𝑐𝑟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CD0909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∷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→</m:t>
                    </m:r>
                    <m:d>
                      <m:dPr>
                        <m:begChr m:val="{"/>
                        <m:endChr m:val="|"/>
                        <m:ctrlP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𝜈</m:t>
                        </m:r>
                        <m: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:</m:t>
                        </m:r>
                        <m: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𝐼𝑛𝑡</m:t>
                        </m:r>
                      </m:e>
                    </m:d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𝜈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+1}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.</m:t>
                    </m:r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290" y="4433187"/>
                <a:ext cx="6599692" cy="5683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638354" y="4433243"/>
                <a:ext cx="4233916" cy="5683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i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𝑛𝑐𝑟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𝑁𝑎𝑡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→</m:t>
                            </m:r>
                            <m:d>
                              <m:dPr>
                                <m:begChr m:val="{"/>
                                <m:endChr m:val="|"/>
                                <m:ctrlP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𝜈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: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𝐼𝑛𝑡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 </m:t>
                                </m:r>
                              </m:e>
                            </m:d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 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𝜈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=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+1};</m:t>
                            </m:r>
                          </m:e>
                        </m:mr>
                        <m:mr>
                          <m:e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𝑦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𝑁𝑎𝑡</m:t>
                            </m:r>
                          </m:e>
                        </m:mr>
                      </m:m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D090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𝑦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D090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∷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𝑁𝑎𝑡</m:t>
                      </m:r>
                      <m:r>
                        <a:rPr kumimoji="0" lang="en-US" sz="1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8354" y="4433243"/>
                <a:ext cx="4233916" cy="5683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>
            <a:off x="1150706" y="5107967"/>
            <a:ext cx="8604606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19142" y="1412695"/>
            <a:ext cx="6534954" cy="1103123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54700" y="4345967"/>
            <a:ext cx="6577269" cy="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955116" y="3892888"/>
                <a:ext cx="47764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→</m:t>
                    </m:r>
                    <m:d>
                      <m:dPr>
                        <m:begChr m:val="{"/>
                        <m:endChr m:val="|"/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𝜈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: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𝐼𝑛𝑡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e>
                    </m:d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𝜈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+1};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is not a basic type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116" y="3892888"/>
                <a:ext cx="4776436" cy="369332"/>
              </a:xfrm>
              <a:prstGeom prst="rect">
                <a:avLst/>
              </a:prstGeom>
              <a:blipFill>
                <a:blip r:embed="rId8"/>
                <a:stretch>
                  <a:fillRect t="-10000" r="-255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2619142" y="2942743"/>
            <a:ext cx="69279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D090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Basic rules by themselves are not very useful!!</a:t>
            </a:r>
          </a:p>
        </p:txBody>
      </p:sp>
    </p:spTree>
    <p:extLst>
      <p:ext uri="{BB962C8B-B14F-4D97-AF65-F5344CB8AC3E}">
        <p14:creationId xmlns:p14="http://schemas.microsoft.com/office/powerpoint/2010/main" val="19635797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619142" y="5617835"/>
                <a:ext cx="58941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}⊢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Nat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dbl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 5</m:t>
                      </m:r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m:rPr>
                          <m:nor/>
                        </m:rPr>
                        <a:rPr lang="en-US">
                          <a:latin typeface="Cambria Math" panose="02040503050406030204" pitchFamily="18" charset="0"/>
                        </a:rPr>
                        <m:t>Nat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9142" y="5617835"/>
                <a:ext cx="5894113" cy="369332"/>
              </a:xfrm>
              <a:prstGeom prst="rect">
                <a:avLst/>
              </a:prstGeom>
              <a:blipFill>
                <a:blip r:embed="rId2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≡</m:t>
                      </m:r>
                      <m:d>
                        <m:dPr>
                          <m:begChr m:val="{"/>
                          <m:endChr m:val="|"/>
                          <m:ctrlP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𝐼𝑛𝑡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</m:e>
                      </m:d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&gt;0}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1150706" y="5599415"/>
            <a:ext cx="8604606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9142" y="1412695"/>
            <a:ext cx="6534954" cy="1103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3473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619142" y="5617835"/>
                <a:ext cx="58941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}⊢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Nat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dbl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 5</m:t>
                      </m:r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m:rPr>
                          <m:nor/>
                        </m:rPr>
                        <a:rPr lang="en-US">
                          <a:latin typeface="Cambria Math" panose="02040503050406030204" pitchFamily="18" charset="0"/>
                        </a:rPr>
                        <m:t>Nat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9142" y="5617835"/>
                <a:ext cx="5894113" cy="369332"/>
              </a:xfrm>
              <a:prstGeom prst="rect">
                <a:avLst/>
              </a:prstGeom>
              <a:blipFill>
                <a:blip r:embed="rId2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≡</m:t>
                      </m:r>
                      <m:d>
                        <m:dPr>
                          <m:begChr m:val="{"/>
                          <m:endChr m:val="|"/>
                          <m:ctrlP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𝐼𝑛𝑡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</m:e>
                      </m:d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&gt;0}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1150706" y="5599415"/>
            <a:ext cx="8604606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9142" y="1412695"/>
            <a:ext cx="6534954" cy="110312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4700" y="5122963"/>
                <a:ext cx="64760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}⊢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Nat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dbl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00" y="5122963"/>
                <a:ext cx="6476068" cy="369332"/>
              </a:xfrm>
              <a:prstGeom prst="rect">
                <a:avLst/>
              </a:prstGeom>
              <a:blipFill>
                <a:blip r:embed="rId6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311680" y="5122963"/>
                <a:ext cx="44065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}⊢5∷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1680" y="5122963"/>
                <a:ext cx="4406591" cy="369332"/>
              </a:xfrm>
              <a:prstGeom prst="rect">
                <a:avLst/>
              </a:prstGeom>
              <a:blipFill>
                <a:blip r:embed="rId7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 flipH="1">
            <a:off x="6287784" y="2042812"/>
            <a:ext cx="3123344" cy="530949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72464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619142" y="5617835"/>
                <a:ext cx="58941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}⊢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Nat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dbl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 5</m:t>
                      </m:r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m:rPr>
                          <m:nor/>
                        </m:rPr>
                        <a:rPr lang="en-US">
                          <a:latin typeface="Cambria Math" panose="02040503050406030204" pitchFamily="18" charset="0"/>
                        </a:rPr>
                        <m:t>Nat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9142" y="5617835"/>
                <a:ext cx="5894113" cy="369332"/>
              </a:xfrm>
              <a:prstGeom prst="rect">
                <a:avLst/>
              </a:prstGeom>
              <a:blipFill>
                <a:blip r:embed="rId2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≡</m:t>
                      </m:r>
                      <m:d>
                        <m:dPr>
                          <m:begChr m:val="{"/>
                          <m:endChr m:val="|"/>
                          <m:ctrlP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𝐼𝑛𝑡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</m:e>
                      </m:d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&gt;0}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1150706" y="5599415"/>
            <a:ext cx="8604606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9142" y="1412695"/>
            <a:ext cx="6534954" cy="110312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4700" y="5122963"/>
                <a:ext cx="64760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}⊢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Nat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dbl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00" y="5122963"/>
                <a:ext cx="6476068" cy="369332"/>
              </a:xfrm>
              <a:prstGeom prst="rect">
                <a:avLst/>
              </a:prstGeom>
              <a:blipFill>
                <a:blip r:embed="rId6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311680" y="5122963"/>
                <a:ext cx="44065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}⊢5∷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1680" y="5122963"/>
                <a:ext cx="4406591" cy="369332"/>
              </a:xfrm>
              <a:prstGeom prst="rect">
                <a:avLst/>
              </a:prstGeom>
              <a:blipFill>
                <a:blip r:embed="rId7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 flipV="1">
            <a:off x="7371708" y="5022350"/>
            <a:ext cx="4642206" cy="1198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619142" y="2942743"/>
            <a:ext cx="69279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D090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Basic rules by themselves are not very useful!!</a:t>
            </a:r>
          </a:p>
        </p:txBody>
      </p:sp>
    </p:spTree>
    <p:extLst>
      <p:ext uri="{BB962C8B-B14F-4D97-AF65-F5344CB8AC3E}">
        <p14:creationId xmlns:p14="http://schemas.microsoft.com/office/powerpoint/2010/main" val="13383131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Subtyping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Intuitively,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dirty="0"/>
                  <a:t> is a subtype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 if all values of type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dirty="0"/>
                  <a:t> also belong to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wri</a:t>
                </a:r>
                <a:r>
                  <a:rPr lang="en-US" dirty="0">
                    <a:solidFill>
                      <a:schemeClr val="accent3">
                        <a:lumMod val="75000"/>
                      </a:schemeClr>
                    </a:solidFill>
                  </a:rPr>
                  <a:t>tten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&lt;:</m:t>
                    </m:r>
                    <m:r>
                      <a:rPr lang="en-US" b="0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>
                    <a:solidFill>
                      <a:schemeClr val="accent3">
                        <a:lumMod val="75000"/>
                      </a:schemeClr>
                    </a:solidFill>
                  </a:rPr>
                  <a:t> </a:t>
                </a:r>
              </a:p>
              <a:p>
                <a:pPr lvl="1"/>
                <a:r>
                  <a:rPr lang="en-US" dirty="0">
                    <a:solidFill>
                      <a:schemeClr val="accent3">
                        <a:lumMod val="75000"/>
                      </a:schemeClr>
                    </a:solidFill>
                  </a:rPr>
                  <a:t>e.g. 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b="0" i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Nat</m:t>
                    </m:r>
                    <m:r>
                      <a:rPr lang="en-US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&lt;:</m:t>
                    </m:r>
                    <m:r>
                      <a:rPr lang="en-US" b="0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b="0" i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Int</m:t>
                    </m:r>
                  </m:oMath>
                </a14:m>
                <a:r>
                  <a:rPr lang="en-US" dirty="0">
                    <a:solidFill>
                      <a:schemeClr val="accent3">
                        <a:lumMod val="75000"/>
                      </a:schemeClr>
                    </a:solidFill>
                  </a:rPr>
                  <a:t>  or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|"/>
                        <m:ctrlPr>
                          <a:rPr lang="en-US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𝜈</m:t>
                        </m:r>
                        <m:r>
                          <a:rPr lang="en-US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m:rPr>
                            <m:nor/>
                          </m:rPr>
                          <a:rPr lang="en-US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Int</m:t>
                        </m:r>
                        <m:r>
                          <a:rPr lang="en-US" i="1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𝜈</m:t>
                    </m:r>
                    <m:r>
                      <a:rPr lang="en-US" b="0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}</m:t>
                    </m:r>
                    <m:r>
                      <a:rPr lang="en-US" b="0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&lt;:</m:t>
                    </m:r>
                    <m:r>
                      <m:rPr>
                        <m:nor/>
                      </m:rPr>
                      <a:rPr lang="en-US" b="0" i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Nat</m:t>
                    </m:r>
                  </m:oMath>
                </a14:m>
                <a:endParaRPr lang="en-US" dirty="0">
                  <a:solidFill>
                    <a:schemeClr val="accent3">
                      <a:lumMod val="75000"/>
                    </a:schemeClr>
                  </a:solidFill>
                </a:endParaRP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Defined via inference rules: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241" r="-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592494" y="4158174"/>
                <a:ext cx="3645998" cy="7922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⟦"/>
                              <m:endChr m:val="⟧"/>
                              <m:ctrlPr>
                                <a:rPr lang="en-US" sz="2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Γ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∧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⇒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⊢ {</m:t>
                          </m:r>
                          <m:r>
                            <m:rPr>
                              <m:sty m:val="p"/>
                            </m:r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ν</m:t>
                          </m:r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: </m:t>
                          </m:r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| </m:t>
                          </m:r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}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&lt;: </m:t>
                          </m:r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{</m:t>
                          </m:r>
                          <m:r>
                            <m:rPr>
                              <m:sty m:val="p"/>
                            </m:r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ν</m:t>
                          </m:r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: </m:t>
                          </m:r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| </m:t>
                          </m:r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}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2494" y="4158174"/>
                <a:ext cx="3645998" cy="7922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19542" y="4373293"/>
            <a:ext cx="1058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Sub-base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184396" y="4152853"/>
                <a:ext cx="4410438" cy="7975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Γ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⊢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&lt;:</m:t>
                          </m:r>
                          <m:sSubSup>
                            <m:sSubSup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    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⊢</m:t>
                          </m:r>
                          <m:sSubSup>
                            <m:sSubSup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&lt;: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⊢ </m:t>
                          </m:r>
                          <m: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→</m:t>
                          </m:r>
                          <m:sSubSup>
                            <m:sSubSup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&lt;: </m:t>
                          </m:r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→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4396" y="4152853"/>
                <a:ext cx="4410438" cy="7975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211444" y="4367972"/>
            <a:ext cx="1058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Sub-fun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24934" y="5670089"/>
                <a:ext cx="2909836" cy="7219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′&lt;: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4934" y="5670089"/>
                <a:ext cx="2909836" cy="7219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441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Constraints from the environment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We saw the expression </a:t>
                </a:r>
                <a14:m>
                  <m:oMath xmlns:m="http://schemas.openxmlformats.org/officeDocument/2006/math">
                    <m:d>
                      <m:dPr>
                        <m:begChr m:val="⟦"/>
                        <m:endChr m:val="⟧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Γ</m:t>
                        </m:r>
                      </m:e>
                    </m:d>
                  </m:oMath>
                </a14:m>
                <a:r>
                  <a:rPr lang="en-US" dirty="0"/>
                  <a:t> in the rule</a:t>
                </a:r>
              </a:p>
              <a:p>
                <a:pPr lvl="1"/>
                <a:r>
                  <a:rPr lang="en-US" dirty="0"/>
                  <a:t>This extracts constraints from the environment</a:t>
                </a:r>
              </a:p>
              <a:p>
                <a:pPr lvl="1"/>
                <a:endParaRPr lang="en-US" dirty="0"/>
              </a:p>
              <a:p>
                <a14:m>
                  <m:oMath xmlns:m="http://schemas.openxmlformats.org/officeDocument/2006/math">
                    <m:d>
                      <m:dPr>
                        <m:begChr m:val="⟦"/>
                        <m:endChr m:val="⟧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Γ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=⋀</m:t>
                    </m:r>
                    <m:d>
                      <m:dPr>
                        <m:begChr m:val="{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Γ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}∧⋀{</m:t>
                    </m:r>
                    <m:d>
                      <m:dPr>
                        <m:begChr m:val="⟦"/>
                        <m:endChr m:val="⟧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𝜈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|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𝜈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|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Γ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 }</m:t>
                    </m:r>
                  </m:oMath>
                </a14:m>
                <a:endParaRPr lang="en-US" b="0" dirty="0"/>
              </a:p>
              <a:p>
                <a:pPr lvl="1"/>
                <a:r>
                  <a:rPr lang="en-US" dirty="0"/>
                  <a:t>The environment can store constraints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dirty="0"/>
                  <a:t>, which get included.</a:t>
                </a:r>
              </a:p>
              <a:p>
                <a:pPr lvl="1"/>
                <a:r>
                  <a:rPr lang="en-US" dirty="0"/>
                  <a:t>The environment also contains variables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:</m:t>
                    </m:r>
                    <m:d>
                      <m:dPr>
                        <m:begChr m:val="{"/>
                        <m:endChr m:val="}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𝜈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|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d>
                  </m:oMath>
                </a14:m>
                <a:r>
                  <a:rPr lang="en-US" dirty="0"/>
                  <a:t>.</a:t>
                </a:r>
                <a:br>
                  <a:rPr lang="en-US" dirty="0"/>
                </a:br>
                <a:r>
                  <a:rPr lang="en-US" dirty="0"/>
                  <a:t>All their constraints must also be included, with suitable renaming inside the constraint.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63172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76412" y="6318600"/>
                <a:ext cx="82670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i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𝑛𝑐𝑟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→</m:t>
                    </m:r>
                    <m:d>
                      <m:dPr>
                        <m:begChr m:val="{"/>
                        <m:endChr m:val="|"/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𝜈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: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𝐼𝑛𝑡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e>
                    </m:d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𝜈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+1}⊢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𝜆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. 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𝑖𝑛𝑐𝑟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D0909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::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→</m:t>
                    </m:r>
                    <m:d>
                      <m:dPr>
                        <m:begChr m:val="{"/>
                        <m:endChr m:val="|"/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𝜈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: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𝐼𝑛𝑡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e>
                    </m:d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𝜈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+1}.</m:t>
                    </m:r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6412" y="6318600"/>
                <a:ext cx="8267007" cy="369332"/>
              </a:xfrm>
              <a:prstGeom prst="rect">
                <a:avLst/>
              </a:prstGeom>
              <a:blipFill>
                <a:blip r:embed="rId2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987565" y="5813454"/>
                <a:ext cx="72106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i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𝑛𝑐𝑟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→</m:t>
                    </m:r>
                    <m:d>
                      <m:dPr>
                        <m:begChr m:val="{"/>
                        <m:endChr m:val="|"/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𝜈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: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𝐼𝑛𝑡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e>
                    </m:d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𝜈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+1};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CD0909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⊢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𝑖𝑛𝑐𝑟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D0909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::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|"/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𝜈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: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𝐼𝑛𝑡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e>
                    </m:d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𝜈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+1}.</m:t>
                    </m:r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565" y="5813454"/>
                <a:ext cx="7210628" cy="369332"/>
              </a:xfrm>
              <a:prstGeom prst="rect">
                <a:avLst/>
              </a:prstGeom>
              <a:blipFill>
                <a:blip r:embed="rId3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≡</m:t>
                      </m:r>
                      <m:d>
                        <m:dPr>
                          <m:begChr m:val="{"/>
                          <m:endChr m:val="|"/>
                          <m:ctrlP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𝐼𝑛𝑡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</m:e>
                      </m:d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&gt;0}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1330504" y="6318600"/>
            <a:ext cx="8604606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03088" y="5152372"/>
                <a:ext cx="6599692" cy="5683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mPr>
                      <m:mr>
                        <m:e>
                          <m:r>
                            <m:rPr>
                              <m:sty m:val="p"/>
                            </m:rP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i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𝑛𝑐𝑟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𝑁𝑎𝑡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→</m:t>
                          </m:r>
                          <m:d>
                            <m:dPr>
                              <m:begChr m:val="{"/>
                              <m:endChr m:val="|"/>
                              <m:ctrlP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DCA800">
                                      <a:lumMod val="7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DCA800">
                                      <a:lumMod val="7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𝜈</m:t>
                              </m:r>
                              <m: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DCA800">
                                      <a:lumMod val="7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:</m:t>
                              </m:r>
                              <m: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DCA800">
                                      <a:lumMod val="7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𝐼𝑛𝑡</m:t>
                              </m:r>
                              <m: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DCA800">
                                      <a:lumMod val="7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</m:e>
                          </m:d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=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+1};</m:t>
                          </m:r>
                        </m:e>
                      </m:mr>
                      <m:mr>
                        <m:e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𝑦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𝑁𝑎𝑡</m:t>
                          </m:r>
                        </m:e>
                      </m:mr>
                    </m:m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CD0909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⊢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𝑖𝑛𝑐𝑟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CD0909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∷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→</m:t>
                    </m:r>
                    <m:d>
                      <m:dPr>
                        <m:begChr m:val="{"/>
                        <m:endChr m:val="|"/>
                        <m:ctrlP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𝜈</m:t>
                        </m:r>
                        <m: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:</m:t>
                        </m:r>
                        <m: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𝐼𝑛𝑡</m:t>
                        </m:r>
                      </m:e>
                    </m:d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𝜈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+1}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.</m:t>
                    </m:r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088" y="5152372"/>
                <a:ext cx="6599692" cy="5683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>
            <a:off x="1330504" y="5827152"/>
            <a:ext cx="8604606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1843" y="1471568"/>
            <a:ext cx="6534954" cy="1103123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234498" y="5065152"/>
            <a:ext cx="6577269" cy="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34914" y="4612073"/>
                <a:ext cx="47764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→</m:t>
                    </m:r>
                    <m:d>
                      <m:dPr>
                        <m:begChr m:val="{"/>
                        <m:endChr m:val="|"/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𝜈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: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𝐼𝑛𝑡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e>
                    </m:d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𝜈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+1};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is not a basic type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4914" y="4612073"/>
                <a:ext cx="4776436" cy="369332"/>
              </a:xfrm>
              <a:prstGeom prst="rect">
                <a:avLst/>
              </a:prstGeom>
              <a:blipFill>
                <a:blip r:embed="rId7"/>
                <a:stretch>
                  <a:fillRect t="-10000" r="-255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74025" y="1354752"/>
            <a:ext cx="3328827" cy="178002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818152" y="5152428"/>
                <a:ext cx="4233916" cy="5683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i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𝑛𝑐𝑟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𝑁𝑎𝑡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→</m:t>
                            </m:r>
                            <m:d>
                              <m:dPr>
                                <m:begChr m:val="{"/>
                                <m:endChr m:val="|"/>
                                <m:ctrlP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𝜈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: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𝐼𝑛𝑡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 </m:t>
                                </m:r>
                              </m:e>
                            </m:d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 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𝜈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=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+1};</m:t>
                            </m:r>
                          </m:e>
                        </m:mr>
                        <m:mr>
                          <m:e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𝑦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𝑁𝑎𝑡</m:t>
                            </m:r>
                          </m:e>
                        </m:mr>
                      </m:m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D090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𝑦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D090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∷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𝑁𝑎𝑡</m:t>
                      </m:r>
                      <m:r>
                        <a:rPr kumimoji="0" lang="en-US" sz="1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8152" y="5152428"/>
                <a:ext cx="4233916" cy="56836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>
            <a:off x="7818152" y="5074070"/>
            <a:ext cx="4108433" cy="1039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38076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76412" y="6318600"/>
                <a:ext cx="82670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i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𝑛𝑐𝑟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→</m:t>
                    </m:r>
                    <m:d>
                      <m:dPr>
                        <m:begChr m:val="{"/>
                        <m:endChr m:val="|"/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𝜈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: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𝐼𝑛𝑡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e>
                    </m:d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𝜈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+1}⊢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𝜆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. 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𝑖𝑛𝑐𝑟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D0909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::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→</m:t>
                    </m:r>
                    <m:d>
                      <m:dPr>
                        <m:begChr m:val="{"/>
                        <m:endChr m:val="|"/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𝜈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: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𝐼𝑛𝑡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e>
                    </m:d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𝜈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+1}.</m:t>
                    </m:r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6412" y="6318600"/>
                <a:ext cx="8267007" cy="369332"/>
              </a:xfrm>
              <a:prstGeom prst="rect">
                <a:avLst/>
              </a:prstGeom>
              <a:blipFill>
                <a:blip r:embed="rId2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987565" y="5813454"/>
                <a:ext cx="72106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i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𝑛𝑐𝑟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→</m:t>
                    </m:r>
                    <m:d>
                      <m:dPr>
                        <m:begChr m:val="{"/>
                        <m:endChr m:val="|"/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𝜈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: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𝐼𝑛𝑡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e>
                    </m:d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𝜈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+1};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CD0909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⊢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𝑖𝑛𝑐𝑟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D0909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::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|"/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𝜈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: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𝐼𝑛𝑡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e>
                    </m:d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𝜈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𝑦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+1}.</m:t>
                    </m:r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565" y="5813454"/>
                <a:ext cx="7210628" cy="369332"/>
              </a:xfrm>
              <a:prstGeom prst="rect">
                <a:avLst/>
              </a:prstGeom>
              <a:blipFill>
                <a:blip r:embed="rId3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≡</m:t>
                      </m:r>
                      <m:d>
                        <m:dPr>
                          <m:begChr m:val="{"/>
                          <m:endChr m:val="|"/>
                          <m:ctrlP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𝐼𝑛𝑡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</m:e>
                      </m:d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&gt;0}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1330504" y="6318600"/>
            <a:ext cx="8604606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03088" y="5152372"/>
                <a:ext cx="6599692" cy="5683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mPr>
                      <m:mr>
                        <m:e>
                          <m:r>
                            <m:rPr>
                              <m:sty m:val="p"/>
                            </m:rP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i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𝑛𝑐𝑟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𝑁𝑎𝑡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→</m:t>
                          </m:r>
                          <m:d>
                            <m:dPr>
                              <m:begChr m:val="{"/>
                              <m:endChr m:val="|"/>
                              <m:ctrlP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DCA800">
                                      <a:lumMod val="7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DCA800">
                                      <a:lumMod val="7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𝜈</m:t>
                              </m:r>
                              <m: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DCA800">
                                      <a:lumMod val="7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:</m:t>
                              </m:r>
                              <m: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DCA800">
                                      <a:lumMod val="7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𝐼𝑛𝑡</m:t>
                              </m:r>
                              <m:r>
                                <a:rPr kumimoji="0" lang="en-US" sz="16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DCA800">
                                      <a:lumMod val="75000"/>
                                    </a:srgbClr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</m:e>
                          </m:d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=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+1};</m:t>
                          </m:r>
                        </m:e>
                      </m:mr>
                      <m:mr>
                        <m:e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𝑦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6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𝑁𝑎𝑡</m:t>
                          </m:r>
                        </m:e>
                      </m:mr>
                    </m:m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CD0909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⊢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𝑖𝑛𝑐𝑟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CD0909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∷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→</m:t>
                    </m:r>
                    <m:d>
                      <m:dPr>
                        <m:begChr m:val="{"/>
                        <m:endChr m:val="|"/>
                        <m:ctrlP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𝜈</m:t>
                        </m:r>
                        <m: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:</m:t>
                        </m:r>
                        <m:r>
                          <a:rPr kumimoji="0" lang="en-US" sz="1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𝐼𝑛𝑡</m:t>
                        </m:r>
                      </m:e>
                    </m:d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𝜈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6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+1}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.</m:t>
                    </m:r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088" y="5152372"/>
                <a:ext cx="6599692" cy="5683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>
            <a:off x="1330504" y="5827152"/>
            <a:ext cx="8604606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1843" y="1471568"/>
            <a:ext cx="6534954" cy="1103123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234498" y="5065152"/>
            <a:ext cx="6577269" cy="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34914" y="4612073"/>
                <a:ext cx="47764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: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𝑁𝑎𝑡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→</m:t>
                    </m:r>
                    <m:d>
                      <m:dPr>
                        <m:begChr m:val="{"/>
                        <m:endChr m:val="|"/>
                        <m:ctrlP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𝜈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: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𝐼𝑛𝑡</m:t>
                        </m:r>
                        <m:r>
                          <a:rPr kumimoji="0" lang="en-US" sz="1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DCA800">
                                <a:lumMod val="7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e>
                    </m:d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𝜈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DCA800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+1};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is not a basic type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4914" y="4612073"/>
                <a:ext cx="4776436" cy="369332"/>
              </a:xfrm>
              <a:prstGeom prst="rect">
                <a:avLst/>
              </a:prstGeom>
              <a:blipFill>
                <a:blip r:embed="rId7"/>
                <a:stretch>
                  <a:fillRect t="-10000" r="-255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74025" y="1354752"/>
            <a:ext cx="3328827" cy="1780023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54700" y="3421294"/>
            <a:ext cx="10548230" cy="3318553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818152" y="5152428"/>
                <a:ext cx="4233916" cy="5683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i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𝑛𝑐𝑟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𝑁𝑎𝑡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→</m:t>
                            </m:r>
                            <m:d>
                              <m:dPr>
                                <m:begChr m:val="{"/>
                                <m:endChr m:val="|"/>
                                <m:ctrlP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𝜈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: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𝐼𝑛𝑡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 </m:t>
                                </m:r>
                              </m:e>
                            </m:d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 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𝜈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=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+1};</m:t>
                            </m:r>
                          </m:e>
                        </m:mr>
                        <m:mr>
                          <m:e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𝑦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𝑁𝑎𝑡</m:t>
                            </m:r>
                          </m:e>
                        </m:mr>
                      </m:m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D090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𝑦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D090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∷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𝑁𝑎𝑡</m:t>
                      </m:r>
                      <m:r>
                        <a:rPr kumimoji="0" lang="en-US" sz="1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8152" y="5152428"/>
                <a:ext cx="4233916" cy="56836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>
            <a:off x="7818152" y="5074070"/>
            <a:ext cx="4108433" cy="1039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45579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≡</m:t>
                      </m:r>
                      <m:d>
                        <m:dPr>
                          <m:begChr m:val="{"/>
                          <m:endChr m:val="|"/>
                          <m:ctrlP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𝐼𝑛𝑡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</m:e>
                      </m:d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&gt;0}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843" y="1471568"/>
            <a:ext cx="6534954" cy="110312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74025" y="1354752"/>
            <a:ext cx="3328827" cy="178002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818152" y="5152428"/>
                <a:ext cx="4233916" cy="5683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i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𝑛𝑐𝑟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𝑁𝑎𝑡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→</m:t>
                            </m:r>
                            <m:d>
                              <m:dPr>
                                <m:begChr m:val="{"/>
                                <m:endChr m:val="|"/>
                                <m:ctrlP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𝜈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: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𝐼𝑛𝑡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 </m:t>
                                </m:r>
                              </m:e>
                            </m:d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 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𝜈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=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+1};</m:t>
                            </m:r>
                          </m:e>
                        </m:mr>
                        <m:mr>
                          <m:e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𝑦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𝑁𝑎𝑡</m:t>
                            </m:r>
                          </m:e>
                        </m:mr>
                      </m:m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D090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𝑦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D090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∷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𝑁𝑎𝑡</m:t>
                      </m:r>
                      <m:r>
                        <a:rPr kumimoji="0" lang="en-US" sz="1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8152" y="5152428"/>
                <a:ext cx="4233916" cy="56836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>
            <a:off x="416103" y="5080571"/>
            <a:ext cx="11510482" cy="389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77990" y="4355045"/>
                <a:ext cx="5083251" cy="5683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i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𝑛𝑐𝑟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𝑁𝑎𝑡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→</m:t>
                            </m:r>
                            <m:d>
                              <m:dPr>
                                <m:begChr m:val="{"/>
                                <m:endChr m:val="|"/>
                                <m:ctrlP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𝜈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: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𝐼𝑛𝑡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 </m:t>
                                </m:r>
                              </m:e>
                            </m:d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 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𝜈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=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+1};</m:t>
                            </m:r>
                          </m:e>
                        </m:mr>
                        <m:mr>
                          <m:e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𝑦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𝑁𝑎𝑡</m:t>
                            </m:r>
                          </m:e>
                        </m:mr>
                      </m:m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D090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𝑦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D090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∷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{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: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𝐼𝑛𝑡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|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𝑦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}.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990" y="4355045"/>
                <a:ext cx="5083251" cy="56836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965231" y="4355046"/>
                <a:ext cx="6226769" cy="5683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i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𝑛𝑐𝑟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𝑁𝑎𝑡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→</m:t>
                            </m:r>
                            <m:d>
                              <m:dPr>
                                <m:begChr m:val="{"/>
                                <m:endChr m:val="|"/>
                                <m:ctrlP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𝜈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: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𝐼𝑛𝑡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 </m:t>
                                </m:r>
                              </m:e>
                            </m:d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 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𝜈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=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+1};</m:t>
                            </m:r>
                          </m:e>
                        </m:mr>
                        <m:mr>
                          <m:e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𝑦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𝑁𝑎𝑡</m:t>
                            </m:r>
                          </m:e>
                        </m:mr>
                      </m:m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D090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d>
                        <m:dPr>
                          <m:begChr m:val="{"/>
                          <m:endChr m:val="}"/>
                          <m:ctrlP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𝐼𝑛𝑡</m:t>
                          </m:r>
                        </m:e>
                        <m:e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=</m:t>
                          </m:r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𝑦</m:t>
                          </m:r>
                        </m:e>
                      </m:d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&lt;:</m:t>
                      </m:r>
                      <m:d>
                        <m:dPr>
                          <m:begChr m:val="{"/>
                          <m:endChr m:val="|"/>
                          <m:ctrlP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𝐼𝑛𝑡</m:t>
                          </m:r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</m:e>
                      </m:d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&gt;0}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5231" y="4355046"/>
                <a:ext cx="6226769" cy="56836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 flipH="1">
            <a:off x="8281747" y="2671790"/>
            <a:ext cx="1915354" cy="530949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55708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≡</m:t>
                      </m:r>
                      <m:d>
                        <m:dPr>
                          <m:begChr m:val="{"/>
                          <m:endChr m:val="|"/>
                          <m:ctrlP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𝐼𝑛𝑡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</m:e>
                      </m:d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&gt;0}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843" y="1471568"/>
            <a:ext cx="6534954" cy="110312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74025" y="1354752"/>
            <a:ext cx="3328827" cy="178002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818152" y="5152428"/>
                <a:ext cx="4233916" cy="5683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i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𝑛𝑐𝑟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𝑁𝑎𝑡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→</m:t>
                            </m:r>
                            <m:d>
                              <m:dPr>
                                <m:begChr m:val="{"/>
                                <m:endChr m:val="|"/>
                                <m:ctrlP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𝜈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: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𝐼𝑛𝑡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 </m:t>
                                </m:r>
                              </m:e>
                            </m:d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 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𝜈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=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+1};</m:t>
                            </m:r>
                          </m:e>
                        </m:mr>
                        <m:mr>
                          <m:e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𝑦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𝑁𝑎𝑡</m:t>
                            </m:r>
                          </m:e>
                        </m:mr>
                      </m:m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D090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𝑦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D090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∷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𝑁𝑎𝑡</m:t>
                      </m:r>
                      <m:r>
                        <a:rPr kumimoji="0" lang="en-US" sz="1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8152" y="5152428"/>
                <a:ext cx="4233916" cy="56836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>
            <a:off x="416103" y="5080571"/>
            <a:ext cx="11510482" cy="389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77990" y="4355045"/>
                <a:ext cx="5083251" cy="5683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i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𝑛𝑐𝑟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𝑁𝑎𝑡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→</m:t>
                            </m:r>
                            <m:d>
                              <m:dPr>
                                <m:begChr m:val="{"/>
                                <m:endChr m:val="|"/>
                                <m:ctrlP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𝜈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: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𝐼𝑛𝑡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 </m:t>
                                </m:r>
                              </m:e>
                            </m:d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 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𝜈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=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+1};</m:t>
                            </m:r>
                          </m:e>
                        </m:mr>
                        <m:mr>
                          <m:e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𝑦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𝑁𝑎𝑡</m:t>
                            </m:r>
                          </m:e>
                        </m:mr>
                      </m:m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D090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𝑦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D090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∷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{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: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𝐼𝑛𝑡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|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}.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990" y="4355045"/>
                <a:ext cx="5083251" cy="56836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965231" y="4355046"/>
                <a:ext cx="6226769" cy="5683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i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𝑛𝑐𝑟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𝑁𝑎𝑡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→</m:t>
                            </m:r>
                            <m:d>
                              <m:dPr>
                                <m:begChr m:val="{"/>
                                <m:endChr m:val="|"/>
                                <m:ctrlP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𝜈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: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𝐼𝑛𝑡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 </m:t>
                                </m:r>
                              </m:e>
                            </m:d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 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𝜈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=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+1};</m:t>
                            </m:r>
                          </m:e>
                        </m:mr>
                        <m:mr>
                          <m:e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𝑦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𝑁𝑎𝑡</m:t>
                            </m:r>
                          </m:e>
                        </m:mr>
                      </m:m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D090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d>
                        <m:dPr>
                          <m:begChr m:val="{"/>
                          <m:endChr m:val="}"/>
                          <m:ctrlP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𝐼𝑛𝑡</m:t>
                          </m:r>
                        </m:e>
                        <m:e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=</m:t>
                          </m:r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𝑦</m:t>
                          </m:r>
                        </m:e>
                      </m:d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&lt;:</m:t>
                      </m:r>
                      <m:d>
                        <m:dPr>
                          <m:begChr m:val="{"/>
                          <m:endChr m:val="|"/>
                          <m:ctrlP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𝐼𝑛𝑡</m:t>
                          </m:r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</m:e>
                      </m:d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&gt;0}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5231" y="4355046"/>
                <a:ext cx="6226769" cy="56836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 flipH="1">
            <a:off x="7674025" y="1961187"/>
            <a:ext cx="2913494" cy="530949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5965231" y="4287082"/>
            <a:ext cx="6185674" cy="389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971750" y="3756693"/>
                <a:ext cx="25320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𝑦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&gt;0∧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𝑦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⇒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&gt;0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1750" y="3756693"/>
                <a:ext cx="2532040" cy="369332"/>
              </a:xfrm>
              <a:prstGeom prst="rect">
                <a:avLst/>
              </a:prstGeom>
              <a:blipFill>
                <a:blip r:embed="rId10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2012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Example: insert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US" dirty="0">
                <a:latin typeface="+mj-lt"/>
              </a:rPr>
              <a:t>Goal type:</a:t>
            </a:r>
          </a:p>
          <a:p>
            <a:pPr marL="0" indent="0">
              <a:spcBef>
                <a:spcPts val="1200"/>
              </a:spcBef>
              <a:buNone/>
            </a:pPr>
            <a:endParaRPr lang="en-US" dirty="0">
              <a:latin typeface="+mj-lt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dirty="0">
                <a:latin typeface="+mj-lt"/>
              </a:rPr>
              <a:t>Components:</a:t>
            </a:r>
          </a:p>
          <a:p>
            <a:pPr marL="0" indent="0">
              <a:spcBef>
                <a:spcPts val="1200"/>
              </a:spcBef>
              <a:buNone/>
            </a:pPr>
            <a:endParaRPr lang="en-US" dirty="0">
              <a:latin typeface="+mj-lt"/>
            </a:endParaRPr>
          </a:p>
          <a:p>
            <a:pPr marL="0" indent="0">
              <a:spcBef>
                <a:spcPts val="1200"/>
              </a:spcBef>
              <a:buNone/>
            </a:pPr>
            <a:endParaRPr lang="en-US" dirty="0">
              <a:latin typeface="+mj-lt"/>
            </a:endParaRPr>
          </a:p>
          <a:p>
            <a:pPr marL="0" indent="0">
              <a:spcBef>
                <a:spcPts val="1200"/>
              </a:spcBef>
              <a:buNone/>
            </a:pP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>
                <a:latin typeface="+mj-lt"/>
              </a:rPr>
              <a:t>3</a:t>
            </a:fld>
            <a:endParaRPr lang="en-US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3997" y="2333248"/>
            <a:ext cx="914399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+mj-lt"/>
              </a:rPr>
              <a:t>x: </a:t>
            </a:r>
            <a:r>
              <a:rPr lang="el-GR" sz="2600" dirty="0">
                <a:latin typeface="+mj-lt"/>
              </a:rPr>
              <a:t>β</a:t>
            </a:r>
            <a:r>
              <a:rPr lang="en-US" sz="2600" dirty="0">
                <a:latin typeface="+mj-lt"/>
              </a:rPr>
              <a:t> → </a:t>
            </a:r>
            <a:r>
              <a:rPr lang="en-US" sz="2600" dirty="0" err="1">
                <a:latin typeface="+mj-lt"/>
              </a:rPr>
              <a:t>xs</a:t>
            </a:r>
            <a:r>
              <a:rPr lang="en-US" sz="2600" dirty="0">
                <a:latin typeface="+mj-lt"/>
              </a:rPr>
              <a:t>: </a:t>
            </a:r>
            <a:r>
              <a:rPr lang="en-US" sz="2600" dirty="0" err="1">
                <a:latin typeface="+mj-lt"/>
              </a:rPr>
              <a:t>IncList</a:t>
            </a:r>
            <a:r>
              <a:rPr lang="en-US" sz="2600" dirty="0">
                <a:latin typeface="+mj-lt"/>
              </a:rPr>
              <a:t> </a:t>
            </a:r>
            <a:r>
              <a:rPr lang="el-GR" sz="2600" dirty="0">
                <a:latin typeface="+mj-lt"/>
              </a:rPr>
              <a:t>β</a:t>
            </a:r>
            <a:r>
              <a:rPr lang="en-US" sz="2600" dirty="0">
                <a:latin typeface="+mj-lt"/>
              </a:rPr>
              <a:t> → { </a:t>
            </a:r>
            <a:r>
              <a:rPr lang="el-GR" sz="2600" dirty="0">
                <a:latin typeface="+mj-lt"/>
              </a:rPr>
              <a:t>ν</a:t>
            </a:r>
            <a:r>
              <a:rPr lang="en-US" sz="2600" dirty="0">
                <a:latin typeface="+mj-lt"/>
              </a:rPr>
              <a:t>: </a:t>
            </a:r>
            <a:r>
              <a:rPr lang="en-US" sz="2600" dirty="0" err="1">
                <a:latin typeface="+mj-lt"/>
              </a:rPr>
              <a:t>IncList</a:t>
            </a:r>
            <a:r>
              <a:rPr lang="en-US" sz="2600" dirty="0">
                <a:latin typeface="+mj-lt"/>
              </a:rPr>
              <a:t> </a:t>
            </a:r>
            <a:r>
              <a:rPr lang="el-GR" sz="2600" dirty="0">
                <a:latin typeface="+mj-lt"/>
              </a:rPr>
              <a:t>β</a:t>
            </a:r>
            <a:r>
              <a:rPr lang="en-US" sz="2600" dirty="0">
                <a:latin typeface="+mj-lt"/>
              </a:rPr>
              <a:t> | </a:t>
            </a:r>
            <a:r>
              <a:rPr lang="en-US" sz="2600" i="1" dirty="0" err="1">
                <a:latin typeface="+mj-lt"/>
              </a:rPr>
              <a:t>elems</a:t>
            </a:r>
            <a:r>
              <a:rPr lang="en-US" sz="2600" dirty="0">
                <a:latin typeface="+mj-lt"/>
              </a:rPr>
              <a:t> </a:t>
            </a:r>
            <a:r>
              <a:rPr lang="el-GR" sz="2600" dirty="0">
                <a:latin typeface="+mj-lt"/>
              </a:rPr>
              <a:t>ν</a:t>
            </a:r>
            <a:r>
              <a:rPr lang="en-US" sz="2600" dirty="0">
                <a:latin typeface="+mj-lt"/>
              </a:rPr>
              <a:t> = </a:t>
            </a:r>
            <a:r>
              <a:rPr lang="en-US" sz="2600" i="1" dirty="0" err="1">
                <a:latin typeface="+mj-lt"/>
              </a:rPr>
              <a:t>elems</a:t>
            </a:r>
            <a:r>
              <a:rPr lang="en-US" sz="2600" dirty="0">
                <a:latin typeface="+mj-lt"/>
              </a:rPr>
              <a:t> </a:t>
            </a:r>
            <a:r>
              <a:rPr lang="en-US" sz="2600" dirty="0" err="1">
                <a:latin typeface="+mj-lt"/>
              </a:rPr>
              <a:t>xs</a:t>
            </a:r>
            <a:r>
              <a:rPr lang="en-US" sz="2600" dirty="0">
                <a:latin typeface="+mj-lt"/>
              </a:rPr>
              <a:t> + [x] }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52650" y="3514567"/>
            <a:ext cx="8121294" cy="16927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600" b="1" dirty="0">
                <a:latin typeface="+mj-lt"/>
              </a:rPr>
              <a:t>data</a:t>
            </a:r>
            <a:r>
              <a:rPr lang="en-US" sz="2600" dirty="0">
                <a:latin typeface="+mj-lt"/>
              </a:rPr>
              <a:t> </a:t>
            </a:r>
            <a:r>
              <a:rPr lang="en-US" sz="2600" dirty="0" err="1">
                <a:solidFill>
                  <a:schemeClr val="accent3"/>
                </a:solidFill>
                <a:latin typeface="+mj-lt"/>
              </a:rPr>
              <a:t>IncList</a:t>
            </a:r>
            <a:r>
              <a:rPr lang="en-US" sz="2600" dirty="0">
                <a:latin typeface="+mj-lt"/>
              </a:rPr>
              <a:t> </a:t>
            </a:r>
            <a:r>
              <a:rPr lang="el-GR" sz="2600" dirty="0">
                <a:latin typeface="+mj-lt"/>
              </a:rPr>
              <a:t>α</a:t>
            </a:r>
            <a:r>
              <a:rPr lang="en-US" sz="2600" dirty="0">
                <a:latin typeface="+mj-lt"/>
              </a:rPr>
              <a:t> </a:t>
            </a:r>
            <a:r>
              <a:rPr lang="en-US" sz="2600" b="1" dirty="0">
                <a:latin typeface="+mj-lt"/>
              </a:rPr>
              <a:t>where</a:t>
            </a:r>
          </a:p>
          <a:p>
            <a:r>
              <a:rPr lang="en-US" sz="2600" dirty="0">
                <a:latin typeface="+mj-lt"/>
              </a:rPr>
              <a:t>    </a:t>
            </a:r>
            <a:r>
              <a:rPr lang="en-US" sz="2600" dirty="0">
                <a:solidFill>
                  <a:schemeClr val="accent3"/>
                </a:solidFill>
                <a:latin typeface="+mj-lt"/>
              </a:rPr>
              <a:t>Nil</a:t>
            </a:r>
            <a:r>
              <a:rPr lang="en-US" sz="2600" dirty="0">
                <a:latin typeface="+mj-lt"/>
              </a:rPr>
              <a:t> :: { </a:t>
            </a:r>
            <a:r>
              <a:rPr lang="el-GR" sz="2600" dirty="0">
                <a:latin typeface="+mj-lt"/>
              </a:rPr>
              <a:t>ν</a:t>
            </a:r>
            <a:r>
              <a:rPr lang="en-US" sz="2600" dirty="0">
                <a:latin typeface="+mj-lt"/>
              </a:rPr>
              <a:t>: </a:t>
            </a:r>
            <a:r>
              <a:rPr lang="en-US" sz="2600" dirty="0" err="1">
                <a:latin typeface="+mj-lt"/>
              </a:rPr>
              <a:t>IncList</a:t>
            </a:r>
            <a:r>
              <a:rPr lang="en-US" sz="2600" dirty="0">
                <a:latin typeface="+mj-lt"/>
              </a:rPr>
              <a:t> </a:t>
            </a:r>
            <a:r>
              <a:rPr lang="el-GR" sz="2600" dirty="0">
                <a:latin typeface="+mj-lt"/>
              </a:rPr>
              <a:t>α</a:t>
            </a:r>
            <a:r>
              <a:rPr lang="en-US" sz="2600" dirty="0">
                <a:latin typeface="+mj-lt"/>
              </a:rPr>
              <a:t> | </a:t>
            </a:r>
            <a:r>
              <a:rPr lang="en-US" sz="2600" i="1" dirty="0" err="1">
                <a:latin typeface="+mj-lt"/>
              </a:rPr>
              <a:t>elems</a:t>
            </a:r>
            <a:r>
              <a:rPr lang="en-US" sz="2600" dirty="0">
                <a:latin typeface="+mj-lt"/>
              </a:rPr>
              <a:t> </a:t>
            </a:r>
            <a:r>
              <a:rPr lang="el-GR" sz="2600" dirty="0">
                <a:latin typeface="+mj-lt"/>
              </a:rPr>
              <a:t>ν</a:t>
            </a:r>
            <a:r>
              <a:rPr lang="en-US" sz="2600" dirty="0">
                <a:latin typeface="+mj-lt"/>
              </a:rPr>
              <a:t> = [] }</a:t>
            </a:r>
          </a:p>
          <a:p>
            <a:r>
              <a:rPr lang="en-US" sz="2600" dirty="0">
                <a:latin typeface="+mj-lt"/>
              </a:rPr>
              <a:t>    </a:t>
            </a:r>
            <a:r>
              <a:rPr lang="en-US" sz="2600" dirty="0">
                <a:solidFill>
                  <a:schemeClr val="accent3"/>
                </a:solidFill>
                <a:latin typeface="+mj-lt"/>
              </a:rPr>
              <a:t>Cons</a:t>
            </a:r>
            <a:r>
              <a:rPr lang="en-US" sz="2600" dirty="0">
                <a:latin typeface="+mj-lt"/>
              </a:rPr>
              <a:t> :: x: </a:t>
            </a:r>
            <a:r>
              <a:rPr lang="el-GR" sz="2600" dirty="0">
                <a:latin typeface="+mj-lt"/>
              </a:rPr>
              <a:t>α</a:t>
            </a:r>
            <a:r>
              <a:rPr lang="en-US" sz="2600" dirty="0">
                <a:latin typeface="+mj-lt"/>
              </a:rPr>
              <a:t>  → </a:t>
            </a:r>
            <a:r>
              <a:rPr lang="en-US" sz="2600" dirty="0" err="1">
                <a:latin typeface="+mj-lt"/>
              </a:rPr>
              <a:t>xs</a:t>
            </a:r>
            <a:r>
              <a:rPr lang="en-US" sz="2600" dirty="0">
                <a:latin typeface="+mj-lt"/>
              </a:rPr>
              <a:t>: </a:t>
            </a:r>
            <a:r>
              <a:rPr lang="en-US" sz="2600" dirty="0" err="1">
                <a:latin typeface="+mj-lt"/>
              </a:rPr>
              <a:t>IncList</a:t>
            </a:r>
            <a:r>
              <a:rPr lang="en-US" sz="2600" dirty="0">
                <a:latin typeface="+mj-lt"/>
              </a:rPr>
              <a:t> { </a:t>
            </a:r>
            <a:r>
              <a:rPr lang="el-GR" sz="2600" dirty="0">
                <a:latin typeface="+mj-lt"/>
              </a:rPr>
              <a:t>ν</a:t>
            </a:r>
            <a:r>
              <a:rPr lang="en-US" sz="2600" dirty="0">
                <a:latin typeface="+mj-lt"/>
              </a:rPr>
              <a:t>: </a:t>
            </a:r>
            <a:r>
              <a:rPr lang="el-GR" sz="2600" dirty="0">
                <a:latin typeface="+mj-lt"/>
              </a:rPr>
              <a:t>α</a:t>
            </a:r>
            <a:r>
              <a:rPr lang="en-US" sz="2600" dirty="0">
                <a:latin typeface="+mj-lt"/>
              </a:rPr>
              <a:t> | </a:t>
            </a:r>
            <a:r>
              <a:rPr lang="el-GR" sz="2600" dirty="0">
                <a:latin typeface="+mj-lt"/>
              </a:rPr>
              <a:t>ν</a:t>
            </a:r>
            <a:r>
              <a:rPr lang="en-US" sz="2600" dirty="0">
                <a:latin typeface="+mj-lt"/>
              </a:rPr>
              <a:t> ≥ x } </a:t>
            </a:r>
          </a:p>
          <a:p>
            <a:r>
              <a:rPr lang="en-US" sz="2600" dirty="0">
                <a:latin typeface="+mj-lt"/>
              </a:rPr>
              <a:t>         → { </a:t>
            </a:r>
            <a:r>
              <a:rPr lang="el-GR" sz="2600" dirty="0">
                <a:latin typeface="+mj-lt"/>
              </a:rPr>
              <a:t>ν</a:t>
            </a:r>
            <a:r>
              <a:rPr lang="en-US" sz="2600" dirty="0">
                <a:latin typeface="+mj-lt"/>
              </a:rPr>
              <a:t>: </a:t>
            </a:r>
            <a:r>
              <a:rPr lang="en-US" sz="2600" dirty="0" err="1">
                <a:latin typeface="+mj-lt"/>
              </a:rPr>
              <a:t>IncList</a:t>
            </a:r>
            <a:r>
              <a:rPr lang="en-US" sz="2600" dirty="0">
                <a:latin typeface="+mj-lt"/>
              </a:rPr>
              <a:t> </a:t>
            </a:r>
            <a:r>
              <a:rPr lang="el-GR" sz="2600" dirty="0">
                <a:latin typeface="+mj-lt"/>
              </a:rPr>
              <a:t>α</a:t>
            </a:r>
            <a:r>
              <a:rPr lang="en-US" sz="2600" dirty="0">
                <a:latin typeface="+mj-lt"/>
              </a:rPr>
              <a:t> | </a:t>
            </a:r>
            <a:r>
              <a:rPr lang="en-US" sz="2600" i="1" dirty="0" err="1">
                <a:latin typeface="+mj-lt"/>
              </a:rPr>
              <a:t>elems</a:t>
            </a:r>
            <a:r>
              <a:rPr lang="en-US" sz="2600" dirty="0">
                <a:latin typeface="+mj-lt"/>
              </a:rPr>
              <a:t> </a:t>
            </a:r>
            <a:r>
              <a:rPr lang="el-GR" sz="2600" dirty="0">
                <a:latin typeface="+mj-lt"/>
              </a:rPr>
              <a:t>ν</a:t>
            </a:r>
            <a:r>
              <a:rPr lang="en-US" sz="2600" dirty="0">
                <a:latin typeface="+mj-lt"/>
              </a:rPr>
              <a:t> = </a:t>
            </a:r>
            <a:r>
              <a:rPr lang="en-US" sz="2600" i="1" dirty="0" err="1">
                <a:latin typeface="+mj-lt"/>
              </a:rPr>
              <a:t>elems</a:t>
            </a:r>
            <a:r>
              <a:rPr lang="en-US" sz="2600" dirty="0">
                <a:latin typeface="+mj-lt"/>
              </a:rPr>
              <a:t> </a:t>
            </a:r>
            <a:r>
              <a:rPr lang="en-US" sz="2600" dirty="0" err="1">
                <a:latin typeface="+mj-lt"/>
              </a:rPr>
              <a:t>xs</a:t>
            </a:r>
            <a:r>
              <a:rPr lang="en-US" sz="2600" dirty="0">
                <a:latin typeface="+mj-lt"/>
              </a:rPr>
              <a:t> + [x]}</a:t>
            </a:r>
          </a:p>
        </p:txBody>
      </p:sp>
      <p:sp>
        <p:nvSpPr>
          <p:cNvPr id="9" name="Rectangle 8"/>
          <p:cNvSpPr/>
          <p:nvPr/>
        </p:nvSpPr>
        <p:spPr>
          <a:xfrm>
            <a:off x="5091780" y="4754197"/>
            <a:ext cx="3591613" cy="4299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33933" y="3961465"/>
            <a:ext cx="2175184" cy="4299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94957" y="4754197"/>
            <a:ext cx="458175" cy="4299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32113" y="3943635"/>
            <a:ext cx="488747" cy="4299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78194" y="151188"/>
            <a:ext cx="4208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Polikarpova, Kuraj, Solar-Lezama PLDI 2015</a:t>
            </a:r>
          </a:p>
        </p:txBody>
      </p:sp>
    </p:spTree>
    <p:extLst>
      <p:ext uri="{BB962C8B-B14F-4D97-AF65-F5344CB8AC3E}">
        <p14:creationId xmlns:p14="http://schemas.microsoft.com/office/powerpoint/2010/main" val="132799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10" grpId="0" animBg="1"/>
      <p:bldP spid="11" grpId="0" animBg="1"/>
      <p:bldP spid="1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≡</m:t>
                      </m:r>
                      <m:d>
                        <m:dPr>
                          <m:begChr m:val="{"/>
                          <m:endChr m:val="|"/>
                          <m:ctrlP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𝐼𝑛𝑡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</m:e>
                      </m:d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&gt;0}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843" y="1471568"/>
            <a:ext cx="6534954" cy="110312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74025" y="1354752"/>
            <a:ext cx="3328827" cy="178002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818152" y="5152428"/>
                <a:ext cx="4233916" cy="5683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i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𝑛𝑐𝑟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𝑁𝑎𝑡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→</m:t>
                            </m:r>
                            <m:d>
                              <m:dPr>
                                <m:begChr m:val="{"/>
                                <m:endChr m:val="|"/>
                                <m:ctrlP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𝜈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: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𝐼𝑛𝑡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 </m:t>
                                </m:r>
                              </m:e>
                            </m:d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 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𝜈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=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+1};</m:t>
                            </m:r>
                          </m:e>
                        </m:mr>
                        <m:mr>
                          <m:e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𝑦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𝑁𝑎𝑡</m:t>
                            </m:r>
                          </m:e>
                        </m:mr>
                      </m:m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D090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𝑦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D090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∷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𝑁𝑎𝑡</m:t>
                      </m:r>
                      <m:r>
                        <a:rPr kumimoji="0" lang="en-US" sz="1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8152" y="5152428"/>
                <a:ext cx="4233916" cy="56836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>
            <a:off x="416103" y="5080571"/>
            <a:ext cx="11510482" cy="389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77990" y="4355045"/>
                <a:ext cx="5083251" cy="5683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i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𝑛𝑐𝑟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𝑁𝑎𝑡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→</m:t>
                            </m:r>
                            <m:d>
                              <m:dPr>
                                <m:begChr m:val="{"/>
                                <m:endChr m:val="|"/>
                                <m:ctrlP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𝜈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: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𝐼𝑛𝑡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 </m:t>
                                </m:r>
                              </m:e>
                            </m:d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 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𝜈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=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+1};</m:t>
                            </m:r>
                          </m:e>
                        </m:mr>
                        <m:mr>
                          <m:e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𝑦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𝑁𝑎𝑡</m:t>
                            </m:r>
                          </m:e>
                        </m:mr>
                      </m:m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D090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𝑦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D090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∷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{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: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𝐼𝑛𝑡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|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}.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990" y="4355045"/>
                <a:ext cx="5083251" cy="56836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965231" y="4355046"/>
                <a:ext cx="6226769" cy="5683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DCA800">
                                  <a:lumMod val="75000"/>
                                </a:srgb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i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𝑛𝑐𝑟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𝑁𝑎𝑡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→</m:t>
                            </m:r>
                            <m:d>
                              <m:dPr>
                                <m:begChr m:val="{"/>
                                <m:endChr m:val="|"/>
                                <m:ctrlP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𝜈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: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𝐼𝑛𝑡</m:t>
                                </m:r>
                                <m:r>
                                  <a:rPr kumimoji="0" lang="en-US" sz="16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DCA800">
                                        <a:lumMod val="7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 </m:t>
                                </m:r>
                              </m:e>
                            </m:d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 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𝜈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=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+1};</m:t>
                            </m:r>
                          </m:e>
                        </m:mr>
                        <m:mr>
                          <m:e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𝑦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:</m:t>
                            </m:r>
                            <m:r>
                              <a:rPr kumimoji="0" lang="en-US" sz="16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DCA800">
                                    <a:lumMod val="7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𝑁𝑎𝑡</m:t>
                            </m:r>
                          </m:e>
                        </m:mr>
                      </m:m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CD090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d>
                        <m:dPr>
                          <m:begChr m:val="{"/>
                          <m:endChr m:val="}"/>
                          <m:ctrlP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𝐼𝑛𝑡</m:t>
                          </m:r>
                        </m:e>
                        <m:e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=</m:t>
                          </m:r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𝑦</m:t>
                          </m:r>
                        </m:e>
                      </m:d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&lt;:</m:t>
                      </m:r>
                      <m:d>
                        <m:dPr>
                          <m:begChr m:val="{"/>
                          <m:endChr m:val="|"/>
                          <m:ctrlP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𝐼𝑛𝑡</m:t>
                          </m:r>
                          <m:r>
                            <a:rPr kumimoji="0" lang="en-US" sz="16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</m:e>
                      </m:d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&gt;0}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5231" y="4355046"/>
                <a:ext cx="6226769" cy="56836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 flipH="1">
            <a:off x="934178" y="2111705"/>
            <a:ext cx="1726829" cy="530949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5965231" y="4287082"/>
            <a:ext cx="6185674" cy="389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971750" y="3756693"/>
                <a:ext cx="25320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𝑦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&gt;0∧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𝑦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⇒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&gt;0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1750" y="3756693"/>
                <a:ext cx="2532040" cy="369332"/>
              </a:xfrm>
              <a:prstGeom prst="rect">
                <a:avLst/>
              </a:prstGeom>
              <a:blipFill>
                <a:blip r:embed="rId10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117523" y="4283188"/>
            <a:ext cx="5641142" cy="389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23813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619142" y="6347296"/>
                <a:ext cx="58941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}⊢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Nat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dbl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 5</m:t>
                      </m:r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m:rPr>
                          <m:nor/>
                        </m:rPr>
                        <a:rPr lang="en-US">
                          <a:latin typeface="Cambria Math" panose="02040503050406030204" pitchFamily="18" charset="0"/>
                        </a:rPr>
                        <m:t>Nat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9142" y="6347296"/>
                <a:ext cx="5894113" cy="369332"/>
              </a:xfrm>
              <a:prstGeom prst="rect">
                <a:avLst/>
              </a:prstGeom>
              <a:blipFill>
                <a:blip r:embed="rId2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≡</m:t>
                      </m:r>
                      <m:d>
                        <m:dPr>
                          <m:begChr m:val="{"/>
                          <m:endChr m:val="|"/>
                          <m:ctrlP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𝐼𝑛𝑡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</m:e>
                      </m:d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&gt;0}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1150706" y="6328876"/>
            <a:ext cx="8604606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4700" y="5852424"/>
                <a:ext cx="64760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}⊢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Nat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dbl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00" y="5852424"/>
                <a:ext cx="6476068" cy="369332"/>
              </a:xfrm>
              <a:prstGeom prst="rect">
                <a:avLst/>
              </a:prstGeom>
              <a:blipFill>
                <a:blip r:embed="rId5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311680" y="5852424"/>
                <a:ext cx="44065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}⊢5∷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1680" y="5852424"/>
                <a:ext cx="4406591" cy="369332"/>
              </a:xfrm>
              <a:prstGeom prst="rect">
                <a:avLst/>
              </a:prstGeom>
              <a:blipFill>
                <a:blip r:embed="rId6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843" y="1471568"/>
            <a:ext cx="6534954" cy="110312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74025" y="1354752"/>
            <a:ext cx="3328827" cy="1780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3649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619142" y="6347296"/>
                <a:ext cx="58941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}⊢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Nat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dbl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 5</m:t>
                      </m:r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m:rPr>
                          <m:nor/>
                        </m:rPr>
                        <a:rPr lang="en-US">
                          <a:latin typeface="Cambria Math" panose="02040503050406030204" pitchFamily="18" charset="0"/>
                        </a:rPr>
                        <m:t>Nat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9142" y="6347296"/>
                <a:ext cx="5894113" cy="369332"/>
              </a:xfrm>
              <a:prstGeom prst="rect">
                <a:avLst/>
              </a:prstGeom>
              <a:blipFill>
                <a:blip r:embed="rId2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≡</m:t>
                      </m:r>
                      <m:d>
                        <m:dPr>
                          <m:begChr m:val="{"/>
                          <m:endChr m:val="|"/>
                          <m:ctrlP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𝐼𝑛𝑡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</m:e>
                      </m:d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&gt;0}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1150706" y="6328876"/>
            <a:ext cx="8604606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4700" y="5852424"/>
                <a:ext cx="64760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}⊢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Nat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dbl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00" y="5852424"/>
                <a:ext cx="6476068" cy="369332"/>
              </a:xfrm>
              <a:prstGeom prst="rect">
                <a:avLst/>
              </a:prstGeom>
              <a:blipFill>
                <a:blip r:embed="rId5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311680" y="5852424"/>
                <a:ext cx="44065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}⊢5∷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1680" y="5852424"/>
                <a:ext cx="4406591" cy="369332"/>
              </a:xfrm>
              <a:prstGeom prst="rect">
                <a:avLst/>
              </a:prstGeom>
              <a:blipFill>
                <a:blip r:embed="rId6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 flipV="1">
            <a:off x="2977696" y="5751812"/>
            <a:ext cx="9118410" cy="666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843" y="1471568"/>
            <a:ext cx="6534954" cy="110312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74025" y="1354752"/>
            <a:ext cx="3328827" cy="1780023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 flipH="1">
            <a:off x="8359116" y="2656089"/>
            <a:ext cx="1726829" cy="530949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716625" y="5354813"/>
                <a:ext cx="34753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𝜈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|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𝜈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=5}&lt;:{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𝜈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|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𝜈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&gt;0}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6625" y="5354813"/>
                <a:ext cx="3475375" cy="369332"/>
              </a:xfrm>
              <a:prstGeom prst="rect">
                <a:avLst/>
              </a:prstGeom>
              <a:blipFill>
                <a:blip r:embed="rId9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895504" y="5415129"/>
                <a:ext cx="54636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}⊢5∷{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𝜈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|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𝜈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=5}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504" y="5415129"/>
                <a:ext cx="5463612" cy="369332"/>
              </a:xfrm>
              <a:prstGeom prst="rect">
                <a:avLst/>
              </a:prstGeom>
              <a:blipFill>
                <a:blip r:embed="rId10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/>
          <p:nvPr/>
        </p:nvCxnSpPr>
        <p:spPr>
          <a:xfrm>
            <a:off x="8794679" y="5286850"/>
            <a:ext cx="3301427" cy="6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9858054" y="4872046"/>
                <a:ext cx="16728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𝜈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=5⇒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𝜈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8054" y="4872046"/>
                <a:ext cx="1672894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 flipH="1">
            <a:off x="7686158" y="1931264"/>
            <a:ext cx="2973279" cy="530949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69133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619142" y="6347296"/>
                <a:ext cx="58941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}⊢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Nat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dbl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 5</m:t>
                      </m:r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m:rPr>
                          <m:nor/>
                        </m:rPr>
                        <a:rPr lang="en-US">
                          <a:latin typeface="Cambria Math" panose="02040503050406030204" pitchFamily="18" charset="0"/>
                        </a:rPr>
                        <m:t>Nat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9142" y="6347296"/>
                <a:ext cx="5894113" cy="369332"/>
              </a:xfrm>
              <a:prstGeom prst="rect">
                <a:avLst/>
              </a:prstGeom>
              <a:blipFill>
                <a:blip r:embed="rId2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≡</m:t>
                      </m:r>
                      <m:d>
                        <m:dPr>
                          <m:begChr m:val="{"/>
                          <m:endChr m:val="|"/>
                          <m:ctrlP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𝐼𝑛𝑡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</m:e>
                      </m:d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&gt;0}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1150706" y="6328876"/>
            <a:ext cx="8604606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311680" y="5852424"/>
                <a:ext cx="44065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}⊢5∷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1680" y="5852424"/>
                <a:ext cx="4406591" cy="369332"/>
              </a:xfrm>
              <a:prstGeom prst="rect">
                <a:avLst/>
              </a:prstGeom>
              <a:blipFill>
                <a:blip r:embed="rId5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 flipV="1">
            <a:off x="2977696" y="5751812"/>
            <a:ext cx="9118410" cy="666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1843" y="1471568"/>
            <a:ext cx="6534954" cy="110312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74025" y="1354752"/>
            <a:ext cx="3328827" cy="178002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716625" y="5354813"/>
                <a:ext cx="34753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𝜈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|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𝜈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=5}&lt;:{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𝜈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|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𝜈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&gt;0}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6625" y="5354813"/>
                <a:ext cx="3475375" cy="369332"/>
              </a:xfrm>
              <a:prstGeom prst="rect">
                <a:avLst/>
              </a:prstGeom>
              <a:blipFill>
                <a:blip r:embed="rId8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895504" y="5415129"/>
                <a:ext cx="54636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}⊢5∷{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𝜈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|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𝜈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=5}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504" y="5415129"/>
                <a:ext cx="5463612" cy="369332"/>
              </a:xfrm>
              <a:prstGeom prst="rect">
                <a:avLst/>
              </a:prstGeom>
              <a:blipFill>
                <a:blip r:embed="rId9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/>
          <p:nvPr/>
        </p:nvCxnSpPr>
        <p:spPr>
          <a:xfrm>
            <a:off x="8794679" y="5286850"/>
            <a:ext cx="3301427" cy="6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9858054" y="4872046"/>
                <a:ext cx="16728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𝜈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=5⇒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𝜈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8054" y="4872046"/>
                <a:ext cx="1672894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106071" y="3485406"/>
            <a:ext cx="12041406" cy="3318553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4700" y="5852424"/>
                <a:ext cx="64760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}⊢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Nat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dbl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00" y="5852424"/>
                <a:ext cx="6476068" cy="369332"/>
              </a:xfrm>
              <a:prstGeom prst="rect">
                <a:avLst/>
              </a:prstGeom>
              <a:blipFill>
                <a:blip r:embed="rId11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99288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≡</m:t>
                      </m:r>
                      <m:d>
                        <m:dPr>
                          <m:begChr m:val="{"/>
                          <m:endChr m:val="|"/>
                          <m:ctrlP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𝐼𝑛𝑡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</m:e>
                      </m:d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&gt;0}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 flipV="1">
            <a:off x="157435" y="5789488"/>
            <a:ext cx="6438574" cy="289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843" y="1471568"/>
            <a:ext cx="6534954" cy="110312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74025" y="1354752"/>
            <a:ext cx="3328827" cy="178002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4700" y="5852424"/>
                <a:ext cx="64760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}⊢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Nat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dbl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00" y="5852424"/>
                <a:ext cx="6476068" cy="369332"/>
              </a:xfrm>
              <a:prstGeom prst="rect">
                <a:avLst/>
              </a:prstGeom>
              <a:blipFill>
                <a:blip r:embed="rId7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 flipH="1">
            <a:off x="3869308" y="1437586"/>
            <a:ext cx="2973279" cy="530949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71843" y="5348498"/>
                <a:ext cx="55070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};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843" y="5348498"/>
                <a:ext cx="5507020" cy="369332"/>
              </a:xfrm>
              <a:prstGeom prst="rect">
                <a:avLst/>
              </a:prstGeom>
              <a:blipFill>
                <a:blip r:embed="rId8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90469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≡</m:t>
                      </m:r>
                      <m:d>
                        <m:dPr>
                          <m:begChr m:val="{"/>
                          <m:endChr m:val="|"/>
                          <m:ctrlP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𝐼𝑛𝑡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</m:e>
                      </m:d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&gt;0}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 flipV="1">
            <a:off x="157435" y="5789488"/>
            <a:ext cx="6438574" cy="289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843" y="1471568"/>
            <a:ext cx="6534954" cy="110312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74025" y="1354752"/>
            <a:ext cx="3328827" cy="178002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4700" y="5852424"/>
                <a:ext cx="64760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}⊢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Nat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dbl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00" y="5852424"/>
                <a:ext cx="6476068" cy="369332"/>
              </a:xfrm>
              <a:prstGeom prst="rect">
                <a:avLst/>
              </a:prstGeom>
              <a:blipFill>
                <a:blip r:embed="rId7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 flipH="1">
            <a:off x="4136436" y="2079571"/>
            <a:ext cx="2973279" cy="530949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71843" y="5348498"/>
                <a:ext cx="55070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};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843" y="5348498"/>
                <a:ext cx="5507020" cy="369332"/>
              </a:xfrm>
              <a:prstGeom prst="rect">
                <a:avLst/>
              </a:prstGeom>
              <a:blipFill>
                <a:blip r:embed="rId8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157435" y="5298192"/>
            <a:ext cx="11775999" cy="163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-58989" y="4813638"/>
                <a:ext cx="60376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};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8989" y="4813638"/>
                <a:ext cx="6037678" cy="369332"/>
              </a:xfrm>
              <a:prstGeom prst="rect">
                <a:avLst/>
              </a:prstGeom>
              <a:blipFill>
                <a:blip r:embed="rId9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530768" y="4806606"/>
                <a:ext cx="52129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};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0768" y="4806606"/>
                <a:ext cx="5212902" cy="369332"/>
              </a:xfrm>
              <a:prstGeom prst="rect">
                <a:avLst/>
              </a:prstGeom>
              <a:blipFill>
                <a:blip r:embed="rId10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06735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≡</m:t>
                      </m:r>
                      <m:d>
                        <m:dPr>
                          <m:begChr m:val="{"/>
                          <m:endChr m:val="|"/>
                          <m:ctrlP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𝐼𝑛𝑡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</m:e>
                      </m:d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&gt;0}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 flipV="1">
            <a:off x="157435" y="5789488"/>
            <a:ext cx="6438574" cy="289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843" y="1471568"/>
            <a:ext cx="6534954" cy="110312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74025" y="1354752"/>
            <a:ext cx="3328827" cy="178002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4700" y="5852424"/>
                <a:ext cx="64760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}⊢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Nat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dbl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00" y="5852424"/>
                <a:ext cx="6476068" cy="369332"/>
              </a:xfrm>
              <a:prstGeom prst="rect">
                <a:avLst/>
              </a:prstGeom>
              <a:blipFill>
                <a:blip r:embed="rId7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 flipH="1">
            <a:off x="8280971" y="2661437"/>
            <a:ext cx="1864759" cy="530949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71843" y="5348498"/>
                <a:ext cx="55070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};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843" y="5348498"/>
                <a:ext cx="5507020" cy="369332"/>
              </a:xfrm>
              <a:prstGeom prst="rect">
                <a:avLst/>
              </a:prstGeom>
              <a:blipFill>
                <a:blip r:embed="rId8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157435" y="5298192"/>
            <a:ext cx="11775999" cy="163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530768" y="4806606"/>
                <a:ext cx="52129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};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0768" y="4806606"/>
                <a:ext cx="5212902" cy="369332"/>
              </a:xfrm>
              <a:prstGeom prst="rect">
                <a:avLst/>
              </a:prstGeom>
              <a:blipFill>
                <a:blip r:embed="rId9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90689" y="4191693"/>
            <a:ext cx="12056788" cy="2612266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1219" y="4270552"/>
                <a:ext cx="73142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};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9" y="4270552"/>
                <a:ext cx="7314246" cy="369332"/>
              </a:xfrm>
              <a:prstGeom prst="rect">
                <a:avLst/>
              </a:prstGeom>
              <a:blipFill>
                <a:blip r:embed="rId10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90689" y="4675060"/>
            <a:ext cx="11775999" cy="163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93411" y="4781106"/>
                <a:ext cx="60376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};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11" y="4781106"/>
                <a:ext cx="6037678" cy="369332"/>
              </a:xfrm>
              <a:prstGeom prst="rect">
                <a:avLst/>
              </a:prstGeom>
              <a:blipFill>
                <a:blip r:embed="rId11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456824" y="4270552"/>
                <a:ext cx="44766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Γ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⊢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}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&lt;: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6824" y="4270552"/>
                <a:ext cx="4476610" cy="369332"/>
              </a:xfrm>
              <a:prstGeom prst="rect">
                <a:avLst/>
              </a:prstGeom>
              <a:blipFill>
                <a:blip r:embed="rId12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7951" y="3673011"/>
                <a:ext cx="5982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Γ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951" y="3673011"/>
                <a:ext cx="598241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Elbow Connector 7"/>
          <p:cNvCxnSpPr>
            <a:stCxn id="6" idx="3"/>
          </p:cNvCxnSpPr>
          <p:nvPr/>
        </p:nvCxnSpPr>
        <p:spPr>
          <a:xfrm>
            <a:off x="896192" y="3857677"/>
            <a:ext cx="208280" cy="33401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94114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≡</m:t>
                      </m:r>
                      <m:d>
                        <m:dPr>
                          <m:begChr m:val="{"/>
                          <m:endChr m:val="|"/>
                          <m:ctrlP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𝐼𝑛𝑡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</m:e>
                      </m:d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&gt;0}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 flipV="1">
            <a:off x="157435" y="5789488"/>
            <a:ext cx="6438574" cy="289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843" y="1471568"/>
            <a:ext cx="6534954" cy="110312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74025" y="1354752"/>
            <a:ext cx="3328827" cy="178002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4700" y="5852424"/>
                <a:ext cx="64760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}⊢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Nat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dbl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00" y="5852424"/>
                <a:ext cx="6476068" cy="369332"/>
              </a:xfrm>
              <a:prstGeom prst="rect">
                <a:avLst/>
              </a:prstGeom>
              <a:blipFill>
                <a:blip r:embed="rId7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 flipH="1">
            <a:off x="7591830" y="1359833"/>
            <a:ext cx="3565904" cy="530949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71843" y="5348498"/>
                <a:ext cx="55070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};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843" y="5348498"/>
                <a:ext cx="5507020" cy="369332"/>
              </a:xfrm>
              <a:prstGeom prst="rect">
                <a:avLst/>
              </a:prstGeom>
              <a:blipFill>
                <a:blip r:embed="rId8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157435" y="5298192"/>
            <a:ext cx="11775999" cy="163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530768" y="4806606"/>
                <a:ext cx="52129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};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0768" y="4806606"/>
                <a:ext cx="5212902" cy="369332"/>
              </a:xfrm>
              <a:prstGeom prst="rect">
                <a:avLst/>
              </a:prstGeom>
              <a:blipFill>
                <a:blip r:embed="rId9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90689" y="4191693"/>
            <a:ext cx="12056788" cy="2612266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1219" y="4270552"/>
                <a:ext cx="73142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};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9" y="4270552"/>
                <a:ext cx="7314246" cy="369332"/>
              </a:xfrm>
              <a:prstGeom prst="rect">
                <a:avLst/>
              </a:prstGeom>
              <a:blipFill>
                <a:blip r:embed="rId10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90689" y="4675060"/>
            <a:ext cx="11775999" cy="163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93411" y="4781106"/>
                <a:ext cx="60376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};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11" y="4781106"/>
                <a:ext cx="6037678" cy="369332"/>
              </a:xfrm>
              <a:prstGeom prst="rect">
                <a:avLst/>
              </a:prstGeom>
              <a:blipFill>
                <a:blip r:embed="rId11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810208" y="3753647"/>
                <a:ext cx="38431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Γ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⊢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}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&lt;: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0208" y="3753647"/>
                <a:ext cx="3843168" cy="369332"/>
              </a:xfrm>
              <a:prstGeom prst="rect">
                <a:avLst/>
              </a:prstGeom>
              <a:blipFill>
                <a:blip r:embed="rId12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/>
          <p:cNvCxnSpPr/>
          <p:nvPr/>
        </p:nvCxnSpPr>
        <p:spPr>
          <a:xfrm flipV="1">
            <a:off x="4536040" y="4171145"/>
            <a:ext cx="7471042" cy="4368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456824" y="4270552"/>
                <a:ext cx="47064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Γ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⊢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}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&lt;: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6824" y="4270552"/>
                <a:ext cx="4706417" cy="369332"/>
              </a:xfrm>
              <a:prstGeom prst="rect">
                <a:avLst/>
              </a:prstGeom>
              <a:blipFill>
                <a:blip r:embed="rId13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7951" y="3673011"/>
                <a:ext cx="5982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Γ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951" y="3673011"/>
                <a:ext cx="598241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Elbow Connector 7"/>
          <p:cNvCxnSpPr>
            <a:stCxn id="6" idx="3"/>
          </p:cNvCxnSpPr>
          <p:nvPr/>
        </p:nvCxnSpPr>
        <p:spPr>
          <a:xfrm>
            <a:off x="896192" y="3857677"/>
            <a:ext cx="208280" cy="33401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571554" y="3869121"/>
                <a:ext cx="16931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Γ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&lt;: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𝐼𝑛𝑡</m:t>
                      </m:r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554" y="3869121"/>
                <a:ext cx="1693156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88924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≡</m:t>
                      </m:r>
                      <m:d>
                        <m:dPr>
                          <m:begChr m:val="{"/>
                          <m:endChr m:val="|"/>
                          <m:ctrlP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𝐼𝑛𝑡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</m:e>
                      </m:d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&gt;0}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 flipV="1">
            <a:off x="157435" y="5789488"/>
            <a:ext cx="6438574" cy="289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843" y="1471568"/>
            <a:ext cx="6534954" cy="110312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74025" y="1354752"/>
            <a:ext cx="3328827" cy="178002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4700" y="5852424"/>
                <a:ext cx="64760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}⊢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Nat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dbl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00" y="5852424"/>
                <a:ext cx="6476068" cy="369332"/>
              </a:xfrm>
              <a:prstGeom prst="rect">
                <a:avLst/>
              </a:prstGeom>
              <a:blipFill>
                <a:blip r:embed="rId7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 flipH="1">
            <a:off x="7591830" y="1359833"/>
            <a:ext cx="3565904" cy="530949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71843" y="5348498"/>
                <a:ext cx="55070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};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843" y="5348498"/>
                <a:ext cx="5507020" cy="369332"/>
              </a:xfrm>
              <a:prstGeom prst="rect">
                <a:avLst/>
              </a:prstGeom>
              <a:blipFill>
                <a:blip r:embed="rId8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157435" y="5298192"/>
            <a:ext cx="11775999" cy="163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530768" y="4806606"/>
                <a:ext cx="52129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};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0768" y="4806606"/>
                <a:ext cx="5212902" cy="369332"/>
              </a:xfrm>
              <a:prstGeom prst="rect">
                <a:avLst/>
              </a:prstGeom>
              <a:blipFill>
                <a:blip r:embed="rId9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90689" y="4191693"/>
            <a:ext cx="12056788" cy="2612266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1219" y="4270552"/>
                <a:ext cx="73142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};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9" y="4270552"/>
                <a:ext cx="7314246" cy="369332"/>
              </a:xfrm>
              <a:prstGeom prst="rect">
                <a:avLst/>
              </a:prstGeom>
              <a:blipFill>
                <a:blip r:embed="rId10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90689" y="4675060"/>
            <a:ext cx="11775999" cy="163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93411" y="4781106"/>
                <a:ext cx="60376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};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11" y="4781106"/>
                <a:ext cx="6037678" cy="369332"/>
              </a:xfrm>
              <a:prstGeom prst="rect">
                <a:avLst/>
              </a:prstGeom>
              <a:blipFill>
                <a:blip r:embed="rId11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193528" y="3741583"/>
                <a:ext cx="48135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Γ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𝐼𝑛𝑡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𝜈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&gt;0}⊢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}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&lt;: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3528" y="3741583"/>
                <a:ext cx="4813554" cy="369332"/>
              </a:xfrm>
              <a:prstGeom prst="rect">
                <a:avLst/>
              </a:prstGeom>
              <a:blipFill>
                <a:blip r:embed="rId12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/>
          <p:cNvCxnSpPr/>
          <p:nvPr/>
        </p:nvCxnSpPr>
        <p:spPr>
          <a:xfrm flipV="1">
            <a:off x="4536040" y="4171145"/>
            <a:ext cx="7471042" cy="4368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456824" y="4270552"/>
                <a:ext cx="47064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Γ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⊢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}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&lt;: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6824" y="4270552"/>
                <a:ext cx="4706417" cy="369332"/>
              </a:xfrm>
              <a:prstGeom prst="rect">
                <a:avLst/>
              </a:prstGeom>
              <a:blipFill>
                <a:blip r:embed="rId13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7951" y="3673011"/>
                <a:ext cx="5982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Γ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951" y="3673011"/>
                <a:ext cx="598241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Elbow Connector 7"/>
          <p:cNvCxnSpPr>
            <a:stCxn id="6" idx="3"/>
          </p:cNvCxnSpPr>
          <p:nvPr/>
        </p:nvCxnSpPr>
        <p:spPr>
          <a:xfrm>
            <a:off x="896192" y="3857677"/>
            <a:ext cx="208280" cy="33401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571554" y="3869121"/>
                <a:ext cx="16931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Γ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&lt;: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𝐼𝑛𝑡</m:t>
                      </m:r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554" y="3869121"/>
                <a:ext cx="1693156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5020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≡</m:t>
                      </m:r>
                      <m:d>
                        <m:dPr>
                          <m:begChr m:val="{"/>
                          <m:endChr m:val="|"/>
                          <m:ctrlP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𝜈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: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𝐼𝑛𝑡</m:t>
                          </m:r>
                          <m:r>
                            <a:rPr kumimoji="0" 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</m:e>
                      </m:d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𝜈</m:t>
                      </m:r>
                      <m:r>
                        <a:rPr kumimoji="0" lang="en-US" sz="1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&gt;0}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8439" y="597668"/>
                <a:ext cx="2330703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 flipV="1">
            <a:off x="157435" y="5789488"/>
            <a:ext cx="6438574" cy="289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843" y="1471568"/>
            <a:ext cx="6534954" cy="110312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74025" y="1354752"/>
            <a:ext cx="3328827" cy="178002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4700" y="5852424"/>
                <a:ext cx="64760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}⊢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Nat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dbl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00" y="5852424"/>
                <a:ext cx="6476068" cy="369332"/>
              </a:xfrm>
              <a:prstGeom prst="rect">
                <a:avLst/>
              </a:prstGeom>
              <a:blipFill>
                <a:blip r:embed="rId7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 flipH="1">
            <a:off x="7576034" y="1956028"/>
            <a:ext cx="3565904" cy="530949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71843" y="5348498"/>
                <a:ext cx="55070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};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843" y="5348498"/>
                <a:ext cx="5507020" cy="369332"/>
              </a:xfrm>
              <a:prstGeom prst="rect">
                <a:avLst/>
              </a:prstGeom>
              <a:blipFill>
                <a:blip r:embed="rId8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157435" y="5298192"/>
            <a:ext cx="11775999" cy="163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530768" y="4806606"/>
                <a:ext cx="52129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};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0768" y="4806606"/>
                <a:ext cx="5212902" cy="369332"/>
              </a:xfrm>
              <a:prstGeom prst="rect">
                <a:avLst/>
              </a:prstGeom>
              <a:blipFill>
                <a:blip r:embed="rId9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90689" y="4191693"/>
            <a:ext cx="12056788" cy="2612266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1219" y="4270552"/>
                <a:ext cx="73142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};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9" y="4270552"/>
                <a:ext cx="7314246" cy="369332"/>
              </a:xfrm>
              <a:prstGeom prst="rect">
                <a:avLst/>
              </a:prstGeom>
              <a:blipFill>
                <a:blip r:embed="rId10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90689" y="4675060"/>
            <a:ext cx="11775999" cy="163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93411" y="4781106"/>
                <a:ext cx="60376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Int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};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⊢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dbl</m:t>
                      </m:r>
                      <m:r>
                        <a:rPr lang="en-US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11" y="4781106"/>
                <a:ext cx="6037678" cy="369332"/>
              </a:xfrm>
              <a:prstGeom prst="rect">
                <a:avLst/>
              </a:prstGeom>
              <a:blipFill>
                <a:blip r:embed="rId11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193528" y="3741583"/>
                <a:ext cx="48135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Γ</m:t>
                      </m:r>
                      <m:r>
                        <a:rPr lang="en-US" b="0" i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s-MX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MX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𝐼𝑛𝑡</m:t>
                          </m:r>
                          <m:r>
                            <a:rPr lang="en-US" i="1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𝜈</m:t>
                      </m:r>
                      <m:r>
                        <a:rPr lang="en-US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&gt;0}⊢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}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&lt;: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3528" y="3741583"/>
                <a:ext cx="4813554" cy="369332"/>
              </a:xfrm>
              <a:prstGeom prst="rect">
                <a:avLst/>
              </a:prstGeom>
              <a:blipFill>
                <a:blip r:embed="rId12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/>
          <p:cNvCxnSpPr/>
          <p:nvPr/>
        </p:nvCxnSpPr>
        <p:spPr>
          <a:xfrm flipV="1">
            <a:off x="4536040" y="4171145"/>
            <a:ext cx="7471042" cy="4368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456824" y="4270552"/>
                <a:ext cx="47064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Γ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⊢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{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nor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Int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}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&lt;: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6824" y="4270552"/>
                <a:ext cx="4706417" cy="369332"/>
              </a:xfrm>
              <a:prstGeom prst="rect">
                <a:avLst/>
              </a:prstGeom>
              <a:blipFill>
                <a:blip r:embed="rId13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7951" y="3673011"/>
                <a:ext cx="5982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Γ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951" y="3673011"/>
                <a:ext cx="598241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Elbow Connector 7"/>
          <p:cNvCxnSpPr>
            <a:stCxn id="6" idx="3"/>
          </p:cNvCxnSpPr>
          <p:nvPr/>
        </p:nvCxnSpPr>
        <p:spPr>
          <a:xfrm>
            <a:off x="896192" y="3857677"/>
            <a:ext cx="208280" cy="33401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571554" y="3869121"/>
                <a:ext cx="16931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Γ</m:t>
                      </m:r>
                      <m:r>
                        <a:rPr lang="en-US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𝑁𝑎𝑡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&lt;: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𝐼𝑛𝑡</m:t>
                      </m:r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554" y="3869121"/>
                <a:ext cx="1693156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 flipV="1">
            <a:off x="6313470" y="3710912"/>
            <a:ext cx="5693612" cy="169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053134" y="3281351"/>
                <a:ext cx="48135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&gt;0∧</m:t>
                      </m:r>
                      <m:r>
                        <a:rPr lang="es-MX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&gt;0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3134" y="3281351"/>
                <a:ext cx="4813554" cy="369332"/>
              </a:xfrm>
              <a:prstGeom prst="rect">
                <a:avLst/>
              </a:prstGeom>
              <a:blipFill>
                <a:blip r:embed="rId1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6170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Insert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US" dirty="0">
                <a:latin typeface="+mj-lt"/>
              </a:rPr>
              <a:t>Goal type:</a:t>
            </a:r>
          </a:p>
          <a:p>
            <a:pPr marL="0" indent="0">
              <a:spcBef>
                <a:spcPts val="1200"/>
              </a:spcBef>
              <a:buNone/>
            </a:pPr>
            <a:endParaRPr lang="en-US" dirty="0">
              <a:latin typeface="+mj-lt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dirty="0">
                <a:latin typeface="+mj-lt"/>
              </a:rPr>
              <a:t>Solution:</a:t>
            </a:r>
          </a:p>
          <a:p>
            <a:pPr marL="0" indent="0">
              <a:spcBef>
                <a:spcPts val="1200"/>
              </a:spcBef>
              <a:buNone/>
            </a:pPr>
            <a:endParaRPr lang="en-US" dirty="0">
              <a:latin typeface="+mj-lt"/>
            </a:endParaRPr>
          </a:p>
          <a:p>
            <a:pPr marL="0" indent="0">
              <a:spcBef>
                <a:spcPts val="1200"/>
              </a:spcBef>
              <a:buNone/>
            </a:pPr>
            <a:endParaRPr lang="en-US" dirty="0">
              <a:latin typeface="+mj-lt"/>
            </a:endParaRPr>
          </a:p>
          <a:p>
            <a:pPr marL="0" indent="0">
              <a:spcBef>
                <a:spcPts val="1200"/>
              </a:spcBef>
              <a:buNone/>
            </a:pP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>
                <a:latin typeface="+mj-lt"/>
              </a:rPr>
              <a:t>4</a:t>
            </a:fld>
            <a:endParaRPr lang="en-US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3997" y="2333248"/>
            <a:ext cx="914399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+mj-lt"/>
              </a:rPr>
              <a:t>x: </a:t>
            </a:r>
            <a:r>
              <a:rPr lang="el-GR" sz="2600" dirty="0">
                <a:latin typeface="+mj-lt"/>
              </a:rPr>
              <a:t>β</a:t>
            </a:r>
            <a:r>
              <a:rPr lang="en-US" sz="2600" dirty="0">
                <a:latin typeface="+mj-lt"/>
              </a:rPr>
              <a:t> → </a:t>
            </a:r>
            <a:r>
              <a:rPr lang="en-US" sz="2600" dirty="0" err="1">
                <a:latin typeface="+mj-lt"/>
              </a:rPr>
              <a:t>xs</a:t>
            </a:r>
            <a:r>
              <a:rPr lang="en-US" sz="2600" dirty="0">
                <a:latin typeface="+mj-lt"/>
              </a:rPr>
              <a:t>: </a:t>
            </a:r>
            <a:r>
              <a:rPr lang="en-US" sz="2600" dirty="0" err="1">
                <a:latin typeface="+mj-lt"/>
              </a:rPr>
              <a:t>IncList</a:t>
            </a:r>
            <a:r>
              <a:rPr lang="en-US" sz="2600" dirty="0">
                <a:latin typeface="+mj-lt"/>
              </a:rPr>
              <a:t> </a:t>
            </a:r>
            <a:r>
              <a:rPr lang="el-GR" sz="2600" dirty="0">
                <a:latin typeface="+mj-lt"/>
              </a:rPr>
              <a:t>β</a:t>
            </a:r>
            <a:r>
              <a:rPr lang="en-US" sz="2600" dirty="0">
                <a:latin typeface="+mj-lt"/>
              </a:rPr>
              <a:t> → { </a:t>
            </a:r>
            <a:r>
              <a:rPr lang="el-GR" sz="2600" dirty="0">
                <a:latin typeface="+mj-lt"/>
              </a:rPr>
              <a:t>ν</a:t>
            </a:r>
            <a:r>
              <a:rPr lang="en-US" sz="2600" dirty="0">
                <a:latin typeface="+mj-lt"/>
              </a:rPr>
              <a:t>: </a:t>
            </a:r>
            <a:r>
              <a:rPr lang="en-US" sz="2600" dirty="0" err="1">
                <a:latin typeface="+mj-lt"/>
              </a:rPr>
              <a:t>IncList</a:t>
            </a:r>
            <a:r>
              <a:rPr lang="en-US" sz="2600" dirty="0">
                <a:latin typeface="+mj-lt"/>
              </a:rPr>
              <a:t> </a:t>
            </a:r>
            <a:r>
              <a:rPr lang="el-GR" sz="2600" dirty="0">
                <a:latin typeface="+mj-lt"/>
              </a:rPr>
              <a:t>β</a:t>
            </a:r>
            <a:r>
              <a:rPr lang="en-US" sz="2600" dirty="0">
                <a:latin typeface="+mj-lt"/>
              </a:rPr>
              <a:t> | </a:t>
            </a:r>
            <a:r>
              <a:rPr lang="en-US" sz="2600" i="1" dirty="0" err="1">
                <a:latin typeface="+mj-lt"/>
              </a:rPr>
              <a:t>elems</a:t>
            </a:r>
            <a:r>
              <a:rPr lang="en-US" sz="2600" dirty="0">
                <a:latin typeface="+mj-lt"/>
              </a:rPr>
              <a:t> </a:t>
            </a:r>
            <a:r>
              <a:rPr lang="el-GR" sz="2600" dirty="0">
                <a:latin typeface="+mj-lt"/>
              </a:rPr>
              <a:t>ν</a:t>
            </a:r>
            <a:r>
              <a:rPr lang="en-US" sz="2600" dirty="0">
                <a:latin typeface="+mj-lt"/>
              </a:rPr>
              <a:t> = </a:t>
            </a:r>
            <a:r>
              <a:rPr lang="en-US" sz="2600" i="1" dirty="0" err="1">
                <a:latin typeface="+mj-lt"/>
              </a:rPr>
              <a:t>elems</a:t>
            </a:r>
            <a:r>
              <a:rPr lang="en-US" sz="2600" dirty="0">
                <a:latin typeface="+mj-lt"/>
              </a:rPr>
              <a:t> </a:t>
            </a:r>
            <a:r>
              <a:rPr lang="en-US" sz="2600" dirty="0" err="1">
                <a:latin typeface="+mj-lt"/>
              </a:rPr>
              <a:t>xs</a:t>
            </a:r>
            <a:r>
              <a:rPr lang="en-US" sz="2600" dirty="0">
                <a:latin typeface="+mj-lt"/>
              </a:rPr>
              <a:t> + [x] }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52650" y="3514567"/>
            <a:ext cx="812129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/>
                </a:solidFill>
                <a:latin typeface="+mj-lt"/>
              </a:rPr>
              <a:t>insert</a:t>
            </a:r>
            <a:r>
              <a:rPr lang="en-US" sz="2800" dirty="0">
                <a:latin typeface="+mj-lt"/>
              </a:rPr>
              <a:t> x </a:t>
            </a:r>
            <a:r>
              <a:rPr lang="en-US" sz="2800" dirty="0" err="1">
                <a:latin typeface="+mj-lt"/>
              </a:rPr>
              <a:t>xs</a:t>
            </a:r>
            <a:r>
              <a:rPr lang="en-US" sz="2800" dirty="0">
                <a:latin typeface="+mj-lt"/>
              </a:rPr>
              <a:t> = </a:t>
            </a:r>
            <a:r>
              <a:rPr lang="en-US" sz="2800" b="1" dirty="0">
                <a:latin typeface="+mj-lt"/>
              </a:rPr>
              <a:t>match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xs</a:t>
            </a:r>
            <a:r>
              <a:rPr lang="en-US" sz="2800" dirty="0">
                <a:latin typeface="+mj-lt"/>
              </a:rPr>
              <a:t> </a:t>
            </a:r>
            <a:r>
              <a:rPr lang="en-US" sz="2800" b="1" dirty="0">
                <a:latin typeface="+mj-lt"/>
              </a:rPr>
              <a:t>with</a:t>
            </a:r>
          </a:p>
          <a:p>
            <a:r>
              <a:rPr lang="en-US" sz="2800" dirty="0">
                <a:latin typeface="+mj-lt"/>
              </a:rPr>
              <a:t>    </a:t>
            </a:r>
            <a:r>
              <a:rPr lang="en-US" sz="2800" dirty="0">
                <a:solidFill>
                  <a:schemeClr val="accent3"/>
                </a:solidFill>
                <a:latin typeface="+mj-lt"/>
              </a:rPr>
              <a:t>Nil</a:t>
            </a:r>
            <a:r>
              <a:rPr lang="en-US" sz="2800" dirty="0">
                <a:latin typeface="+mj-lt"/>
              </a:rPr>
              <a:t> → </a:t>
            </a:r>
            <a:r>
              <a:rPr lang="en-US" sz="2800" dirty="0">
                <a:solidFill>
                  <a:schemeClr val="accent3"/>
                </a:solidFill>
                <a:latin typeface="+mj-lt"/>
              </a:rPr>
              <a:t>Cons</a:t>
            </a:r>
            <a:r>
              <a:rPr lang="en-US" sz="2800" dirty="0">
                <a:latin typeface="+mj-lt"/>
              </a:rPr>
              <a:t> x </a:t>
            </a:r>
            <a:r>
              <a:rPr lang="en-US" sz="2800" dirty="0">
                <a:solidFill>
                  <a:schemeClr val="accent3"/>
                </a:solidFill>
                <a:latin typeface="+mj-lt"/>
              </a:rPr>
              <a:t>Nil</a:t>
            </a:r>
          </a:p>
          <a:p>
            <a:r>
              <a:rPr lang="en-US" sz="2800" dirty="0">
                <a:latin typeface="+mj-lt"/>
              </a:rPr>
              <a:t>    </a:t>
            </a:r>
            <a:r>
              <a:rPr lang="en-US" sz="2800" dirty="0">
                <a:solidFill>
                  <a:schemeClr val="accent3"/>
                </a:solidFill>
                <a:latin typeface="+mj-lt"/>
              </a:rPr>
              <a:t>Cons</a:t>
            </a:r>
            <a:r>
              <a:rPr lang="en-US" sz="2800" dirty="0">
                <a:latin typeface="+mj-lt"/>
              </a:rPr>
              <a:t> y </a:t>
            </a:r>
            <a:r>
              <a:rPr lang="en-US" sz="2800" dirty="0" err="1">
                <a:latin typeface="+mj-lt"/>
              </a:rPr>
              <a:t>ys</a:t>
            </a:r>
            <a:r>
              <a:rPr lang="en-US" sz="2800" dirty="0">
                <a:latin typeface="+mj-lt"/>
              </a:rPr>
              <a:t> → </a:t>
            </a:r>
            <a:r>
              <a:rPr lang="en-US" sz="2800" b="1" dirty="0">
                <a:latin typeface="+mj-lt"/>
              </a:rPr>
              <a:t>if</a:t>
            </a:r>
            <a:r>
              <a:rPr lang="en-US" sz="2800" dirty="0">
                <a:latin typeface="+mj-lt"/>
              </a:rPr>
              <a:t> x ≤ y</a:t>
            </a:r>
          </a:p>
          <a:p>
            <a:r>
              <a:rPr lang="en-US" sz="2800" dirty="0">
                <a:latin typeface="+mj-lt"/>
              </a:rPr>
              <a:t>        </a:t>
            </a:r>
            <a:r>
              <a:rPr lang="en-US" sz="2800" b="1" dirty="0">
                <a:latin typeface="+mj-lt"/>
              </a:rPr>
              <a:t>then</a:t>
            </a:r>
            <a:r>
              <a:rPr lang="en-US" sz="2800" dirty="0">
                <a:latin typeface="+mj-lt"/>
              </a:rPr>
              <a:t> Cons x (Cons y </a:t>
            </a:r>
            <a:r>
              <a:rPr lang="en-US" sz="2800" dirty="0" err="1">
                <a:latin typeface="+mj-lt"/>
              </a:rPr>
              <a:t>ys</a:t>
            </a:r>
            <a:r>
              <a:rPr lang="en-US" sz="2800" dirty="0">
                <a:latin typeface="+mj-lt"/>
              </a:rPr>
              <a:t>)</a:t>
            </a:r>
          </a:p>
          <a:p>
            <a:r>
              <a:rPr lang="en-US" sz="2800" dirty="0">
                <a:latin typeface="+mj-lt"/>
              </a:rPr>
              <a:t>        </a:t>
            </a:r>
            <a:r>
              <a:rPr lang="en-US" sz="2800" b="1" dirty="0">
                <a:latin typeface="+mj-lt"/>
              </a:rPr>
              <a:t>else</a:t>
            </a:r>
            <a:r>
              <a:rPr lang="en-US" sz="2800" dirty="0">
                <a:latin typeface="+mj-lt"/>
              </a:rPr>
              <a:t> Cons y (</a:t>
            </a:r>
            <a:r>
              <a:rPr lang="en-US" sz="2800" dirty="0">
                <a:solidFill>
                  <a:schemeClr val="accent3"/>
                </a:solidFill>
                <a:latin typeface="+mj-lt"/>
              </a:rPr>
              <a:t>insert</a:t>
            </a:r>
            <a:r>
              <a:rPr lang="en-US" sz="2800" dirty="0">
                <a:latin typeface="+mj-lt"/>
              </a:rPr>
              <a:t> x </a:t>
            </a:r>
            <a:r>
              <a:rPr lang="en-US" sz="2800" dirty="0" err="1">
                <a:latin typeface="+mj-lt"/>
              </a:rPr>
              <a:t>ys</a:t>
            </a:r>
            <a:r>
              <a:rPr lang="en-US" sz="2800" dirty="0">
                <a:latin typeface="+mj-lt"/>
              </a:rPr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81719" y="5219262"/>
            <a:ext cx="5218427" cy="523220"/>
          </a:xfrm>
          <a:prstGeom prst="rect">
            <a:avLst/>
          </a:prstGeom>
          <a:noFill/>
          <a:ln w="3175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:: </a:t>
            </a:r>
            <a:r>
              <a:rPr lang="en-US" sz="2800" dirty="0" err="1">
                <a:latin typeface="+mj-lt"/>
              </a:rPr>
              <a:t>IncList</a:t>
            </a:r>
            <a:r>
              <a:rPr lang="en-US" sz="2800" dirty="0">
                <a:latin typeface="+mj-lt"/>
              </a:rPr>
              <a:t> { </a:t>
            </a:r>
            <a:r>
              <a:rPr lang="el-GR" sz="2800" dirty="0">
                <a:latin typeface="+mj-lt"/>
              </a:rPr>
              <a:t>ν</a:t>
            </a:r>
            <a:r>
              <a:rPr lang="en-US" sz="2800" dirty="0">
                <a:latin typeface="+mj-lt"/>
              </a:rPr>
              <a:t>: </a:t>
            </a:r>
            <a:r>
              <a:rPr lang="en-US" sz="2800" dirty="0" err="1">
                <a:latin typeface="+mj-lt"/>
              </a:rPr>
              <a:t>Int</a:t>
            </a:r>
            <a:r>
              <a:rPr lang="en-US" sz="2800" dirty="0">
                <a:latin typeface="+mj-lt"/>
              </a:rPr>
              <a:t> | </a:t>
            </a:r>
            <a:r>
              <a:rPr lang="el-GR" sz="2800" dirty="0">
                <a:solidFill>
                  <a:srgbClr val="C00000"/>
                </a:solidFill>
                <a:latin typeface="+mj-lt"/>
              </a:rPr>
              <a:t>ν</a:t>
            </a:r>
            <a:r>
              <a:rPr lang="en-US" sz="2800" dirty="0">
                <a:solidFill>
                  <a:srgbClr val="C00000"/>
                </a:solidFill>
                <a:latin typeface="+mj-lt"/>
              </a:rPr>
              <a:t> ≥ y</a:t>
            </a:r>
            <a:r>
              <a:rPr lang="en-US" sz="2800" dirty="0">
                <a:latin typeface="+mj-lt"/>
              </a:rPr>
              <a:t> } </a:t>
            </a:r>
          </a:p>
        </p:txBody>
      </p:sp>
      <p:sp>
        <p:nvSpPr>
          <p:cNvPr id="7" name="Rectangle 6"/>
          <p:cNvSpPr/>
          <p:nvPr/>
        </p:nvSpPr>
        <p:spPr>
          <a:xfrm>
            <a:off x="3623095" y="5228688"/>
            <a:ext cx="6854406" cy="523220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4140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1592494" y="3212253"/>
                <a:ext cx="9761306" cy="2964709"/>
              </a:xfrm>
            </p:spPr>
            <p:txBody>
              <a:bodyPr/>
              <a:lstStyle/>
              <a:p>
                <a:r>
                  <a:rPr lang="en-US" dirty="0"/>
                  <a:t>Example: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𝐼𝑛𝑡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&gt;0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𝑡h𝑒𝑛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𝑒𝑙𝑠𝑒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 :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𝐼𝑛𝑡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𝑁𝑎𝑡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92494" y="3212253"/>
                <a:ext cx="9761306" cy="2964709"/>
              </a:xfrm>
              <a:blipFill>
                <a:blip r:embed="rId2"/>
                <a:stretch>
                  <a:fillRect t="-34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87" y="1997753"/>
            <a:ext cx="3238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106397" y="1900513"/>
                <a:ext cx="6264984" cy="7659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⊢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∷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𝐵𝑜𝑜𝑙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  <m:sSub>
                            <m:sSubPr>
                              <m:ctrlPr>
                                <a:rPr lang="en-US" sz="240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⊢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∷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;</m:t>
                          </m:r>
                          <m:sSub>
                            <m:sSubPr>
                              <m:ctrlPr>
                                <a:rPr lang="en-US" sz="240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¬</m:t>
                              </m:r>
                              <m:r>
                                <a:rPr lang="en-US" sz="24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⊢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∷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𝑖𝑓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𝑡h𝑒𝑛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𝑒𝑙𝑠𝑒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∷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6397" y="1900513"/>
                <a:ext cx="6264984" cy="7659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49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98973" y="3004146"/>
                <a:ext cx="3140347" cy="3829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⊢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∷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𝐵𝑜𝑜𝑙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m:rPr>
                              <m:sty m:val="p"/>
                            </m:rPr>
                            <a:rPr lang="en-US" sz="1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1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  <m:sSub>
                            <m:sSubPr>
                              <m:ctrlPr>
                                <a:rPr lang="en-US" sz="120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⊢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∷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1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;</m:t>
                          </m:r>
                          <m:sSub>
                            <m:sSubPr>
                              <m:ctrlPr>
                                <a:rPr lang="en-US" sz="120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¬</m:t>
                              </m:r>
                              <m:r>
                                <a:rPr lang="en-US" sz="12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2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⊢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∷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𝑖𝑓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𝑡h𝑒𝑛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𝑒𝑙𝑠𝑒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∷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973" y="3004146"/>
                <a:ext cx="3140347" cy="382990"/>
              </a:xfrm>
              <a:prstGeom prst="rect">
                <a:avLst/>
              </a:prstGeom>
              <a:blipFill>
                <a:blip r:embed="rId2"/>
                <a:stretch>
                  <a:fillRect l="-777" t="-3175" r="-583" b="-174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AEF2AD9A-7740-1D97-8DF6-8897BECE23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843" y="1471568"/>
            <a:ext cx="6534954" cy="11031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7FFB805-12F1-4297-D20E-1442220BDE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4025" y="1354752"/>
            <a:ext cx="3328827" cy="178002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053BC1A-8443-DE4C-6315-013ACF673C65}"/>
                  </a:ext>
                </a:extLst>
              </p:cNvPr>
              <p:cNvSpPr txBox="1"/>
              <p:nvPr/>
            </p:nvSpPr>
            <p:spPr>
              <a:xfrm>
                <a:off x="4592342" y="3294371"/>
                <a:ext cx="207730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𝐵𝑜𝑜𝑙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053BC1A-8443-DE4C-6315-013ACF673C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342" y="3294371"/>
                <a:ext cx="207730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A4B9A44-04EA-4C8D-2573-48A187E2C0D4}"/>
                  </a:ext>
                </a:extLst>
              </p:cNvPr>
              <p:cNvSpPr txBox="1"/>
              <p:nvPr/>
            </p:nvSpPr>
            <p:spPr>
              <a:xfrm>
                <a:off x="4355687" y="2850257"/>
                <a:ext cx="25976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{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𝐼𝑛𝑡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𝜈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A4B9A44-04EA-4C8D-2573-48A187E2C0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687" y="2850257"/>
                <a:ext cx="2597634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0C1E9BD-BAAA-0C60-68CA-0E394932C360}"/>
                  </a:ext>
                </a:extLst>
              </p:cNvPr>
              <p:cNvSpPr txBox="1"/>
              <p:nvPr/>
            </p:nvSpPr>
            <p:spPr>
              <a:xfrm>
                <a:off x="2849794" y="6234113"/>
                <a:ext cx="619274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∅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𝑡h𝑒𝑛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𝑒𝑙𝑠𝑒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0C1E9BD-BAAA-0C60-68CA-0E394932C3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9794" y="6234113"/>
                <a:ext cx="6192748" cy="369332"/>
              </a:xfrm>
              <a:prstGeom prst="rect">
                <a:avLst/>
              </a:prstGeom>
              <a:blipFill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89357A2-B294-0E33-24CE-BDC41DCAE65D}"/>
              </a:ext>
            </a:extLst>
          </p:cNvPr>
          <p:cNvCxnSpPr/>
          <p:nvPr/>
        </p:nvCxnSpPr>
        <p:spPr>
          <a:xfrm>
            <a:off x="2006890" y="6154220"/>
            <a:ext cx="8229600" cy="0"/>
          </a:xfrm>
          <a:prstGeom prst="line">
            <a:avLst/>
          </a:prstGeom>
          <a:ln w="38100">
            <a:solidFill>
              <a:srgbClr val="080F0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D0AB6CC-0E93-97A4-A955-74B10C91FBF6}"/>
                  </a:ext>
                </a:extLst>
              </p:cNvPr>
              <p:cNvSpPr txBox="1"/>
              <p:nvPr/>
            </p:nvSpPr>
            <p:spPr>
              <a:xfrm>
                <a:off x="2760751" y="5686847"/>
                <a:ext cx="619274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𝑡h𝑒𝑛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𝑒𝑙𝑠𝑒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D0AB6CC-0E93-97A4-A955-74B10C91FB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0751" y="5686847"/>
                <a:ext cx="6192748" cy="369332"/>
              </a:xfrm>
              <a:prstGeom prst="rect">
                <a:avLst/>
              </a:prstGeom>
              <a:blipFill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8F97B15-5BF3-FD33-50A9-C860F0B18E5D}"/>
              </a:ext>
            </a:extLst>
          </p:cNvPr>
          <p:cNvCxnSpPr/>
          <p:nvPr/>
        </p:nvCxnSpPr>
        <p:spPr>
          <a:xfrm>
            <a:off x="116442" y="5607977"/>
            <a:ext cx="11887200" cy="0"/>
          </a:xfrm>
          <a:prstGeom prst="line">
            <a:avLst/>
          </a:prstGeom>
          <a:ln w="38100">
            <a:solidFill>
              <a:srgbClr val="080F0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1D00ED6-0C8B-5461-780A-0E5FF2EDFA84}"/>
                  </a:ext>
                </a:extLst>
              </p:cNvPr>
              <p:cNvSpPr txBox="1"/>
              <p:nvPr/>
            </p:nvSpPr>
            <p:spPr>
              <a:xfrm>
                <a:off x="0" y="5189625"/>
                <a:ext cx="211262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1D00ED6-0C8B-5461-780A-0E5FF2EDFA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89625"/>
                <a:ext cx="2112624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3C61F6A-E0F3-34E2-1B38-0DD90E4BDE2E}"/>
                  </a:ext>
                </a:extLst>
              </p:cNvPr>
              <p:cNvSpPr txBox="1"/>
              <p:nvPr/>
            </p:nvSpPr>
            <p:spPr>
              <a:xfrm>
                <a:off x="2760750" y="5189625"/>
                <a:ext cx="385066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&gt;0⊢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3C61F6A-E0F3-34E2-1B38-0DD90E4BDE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0750" y="5189625"/>
                <a:ext cx="3850669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BBD96CA-2265-C96C-B0EA-2AEB375A0AB6}"/>
                  </a:ext>
                </a:extLst>
              </p:cNvPr>
              <p:cNvSpPr txBox="1"/>
              <p:nvPr/>
            </p:nvSpPr>
            <p:spPr>
              <a:xfrm>
                <a:off x="7413103" y="5158753"/>
                <a:ext cx="385066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≤0⊢−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BBD96CA-2265-C96C-B0EA-2AEB375A0A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103" y="5158753"/>
                <a:ext cx="3850669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1617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98973" y="3004146"/>
                <a:ext cx="3140347" cy="3829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⊢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∷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𝐵𝑜𝑜𝑙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m:rPr>
                              <m:sty m:val="p"/>
                            </m:rPr>
                            <a:rPr lang="en-US" sz="1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1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  <m:sSub>
                            <m:sSubPr>
                              <m:ctrlPr>
                                <a:rPr lang="en-US" sz="120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⊢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∷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1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;</m:t>
                          </m:r>
                          <m:sSub>
                            <m:sSubPr>
                              <m:ctrlPr>
                                <a:rPr lang="en-US" sz="120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¬</m:t>
                              </m:r>
                              <m:r>
                                <a:rPr lang="en-US" sz="12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2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⊢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∷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𝑖𝑓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𝑡h𝑒𝑛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𝑒𝑙𝑠𝑒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∷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973" y="3004146"/>
                <a:ext cx="3140347" cy="382990"/>
              </a:xfrm>
              <a:prstGeom prst="rect">
                <a:avLst/>
              </a:prstGeom>
              <a:blipFill>
                <a:blip r:embed="rId2"/>
                <a:stretch>
                  <a:fillRect l="-777" t="-3175" r="-583" b="-174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AEF2AD9A-7740-1D97-8DF6-8897BECE23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843" y="1471568"/>
            <a:ext cx="6534954" cy="11031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7FFB805-12F1-4297-D20E-1442220BDE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4025" y="1354752"/>
            <a:ext cx="3328827" cy="178002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053BC1A-8443-DE4C-6315-013ACF673C65}"/>
                  </a:ext>
                </a:extLst>
              </p:cNvPr>
              <p:cNvSpPr txBox="1"/>
              <p:nvPr/>
            </p:nvSpPr>
            <p:spPr>
              <a:xfrm>
                <a:off x="4592342" y="3294371"/>
                <a:ext cx="207730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𝐵𝑜𝑜𝑙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053BC1A-8443-DE4C-6315-013ACF673C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342" y="3294371"/>
                <a:ext cx="207730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A4B9A44-04EA-4C8D-2573-48A187E2C0D4}"/>
                  </a:ext>
                </a:extLst>
              </p:cNvPr>
              <p:cNvSpPr txBox="1"/>
              <p:nvPr/>
            </p:nvSpPr>
            <p:spPr>
              <a:xfrm>
                <a:off x="4355687" y="2850257"/>
                <a:ext cx="25976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{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𝐼𝑛𝑡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𝜈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A4B9A44-04EA-4C8D-2573-48A187E2C0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687" y="2850257"/>
                <a:ext cx="2597634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0C1E9BD-BAAA-0C60-68CA-0E394932C360}"/>
                  </a:ext>
                </a:extLst>
              </p:cNvPr>
              <p:cNvSpPr txBox="1"/>
              <p:nvPr/>
            </p:nvSpPr>
            <p:spPr>
              <a:xfrm>
                <a:off x="2849794" y="6234113"/>
                <a:ext cx="619274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∅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𝑡h𝑒𝑛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𝑒𝑙𝑠𝑒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0C1E9BD-BAAA-0C60-68CA-0E394932C3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9794" y="6234113"/>
                <a:ext cx="6192748" cy="369332"/>
              </a:xfrm>
              <a:prstGeom prst="rect">
                <a:avLst/>
              </a:prstGeom>
              <a:blipFill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89357A2-B294-0E33-24CE-BDC41DCAE65D}"/>
              </a:ext>
            </a:extLst>
          </p:cNvPr>
          <p:cNvCxnSpPr/>
          <p:nvPr/>
        </p:nvCxnSpPr>
        <p:spPr>
          <a:xfrm>
            <a:off x="2006890" y="6154220"/>
            <a:ext cx="8229600" cy="0"/>
          </a:xfrm>
          <a:prstGeom prst="line">
            <a:avLst/>
          </a:prstGeom>
          <a:ln w="38100">
            <a:solidFill>
              <a:srgbClr val="080F0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D0AB6CC-0E93-97A4-A955-74B10C91FBF6}"/>
                  </a:ext>
                </a:extLst>
              </p:cNvPr>
              <p:cNvSpPr txBox="1"/>
              <p:nvPr/>
            </p:nvSpPr>
            <p:spPr>
              <a:xfrm>
                <a:off x="2760751" y="5686847"/>
                <a:ext cx="619274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𝑡h𝑒𝑛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𝑒𝑙𝑠𝑒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D0AB6CC-0E93-97A4-A955-74B10C91FB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0751" y="5686847"/>
                <a:ext cx="6192748" cy="369332"/>
              </a:xfrm>
              <a:prstGeom prst="rect">
                <a:avLst/>
              </a:prstGeom>
              <a:blipFill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8F97B15-5BF3-FD33-50A9-C860F0B18E5D}"/>
              </a:ext>
            </a:extLst>
          </p:cNvPr>
          <p:cNvCxnSpPr/>
          <p:nvPr/>
        </p:nvCxnSpPr>
        <p:spPr>
          <a:xfrm>
            <a:off x="116442" y="5607977"/>
            <a:ext cx="11887200" cy="0"/>
          </a:xfrm>
          <a:prstGeom prst="line">
            <a:avLst/>
          </a:prstGeom>
          <a:ln w="38100">
            <a:solidFill>
              <a:srgbClr val="080F0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1D00ED6-0C8B-5461-780A-0E5FF2EDFA84}"/>
                  </a:ext>
                </a:extLst>
              </p:cNvPr>
              <p:cNvSpPr txBox="1"/>
              <p:nvPr/>
            </p:nvSpPr>
            <p:spPr>
              <a:xfrm>
                <a:off x="0" y="5189625"/>
                <a:ext cx="284979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⊢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&gt;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𝐵𝑜𝑜𝑙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1D00ED6-0C8B-5461-780A-0E5FF2EDFA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89625"/>
                <a:ext cx="2849794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3C61F6A-E0F3-34E2-1B38-0DD90E4BDE2E}"/>
                  </a:ext>
                </a:extLst>
              </p:cNvPr>
              <p:cNvSpPr txBox="1"/>
              <p:nvPr/>
            </p:nvSpPr>
            <p:spPr>
              <a:xfrm>
                <a:off x="2760750" y="5189625"/>
                <a:ext cx="385066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&gt;0⊢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3C61F6A-E0F3-34E2-1B38-0DD90E4BDE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0750" y="5189625"/>
                <a:ext cx="3850669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BBD96CA-2265-C96C-B0EA-2AEB375A0AB6}"/>
                  </a:ext>
                </a:extLst>
              </p:cNvPr>
              <p:cNvSpPr txBox="1"/>
              <p:nvPr/>
            </p:nvSpPr>
            <p:spPr>
              <a:xfrm>
                <a:off x="7413103" y="5158753"/>
                <a:ext cx="385066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≤0⊢−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BBD96CA-2265-C96C-B0EA-2AEB375A0A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103" y="5158753"/>
                <a:ext cx="3850669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E46095CD-6070-B17A-E8B7-FE19D7F00F57}"/>
              </a:ext>
            </a:extLst>
          </p:cNvPr>
          <p:cNvSpPr/>
          <p:nvPr/>
        </p:nvSpPr>
        <p:spPr>
          <a:xfrm>
            <a:off x="54700" y="5558957"/>
            <a:ext cx="12020858" cy="1211705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solidFill>
              <a:srgbClr val="FFFFFF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DC1D35-CFBF-A8D7-BDDD-31740969C0F9}"/>
              </a:ext>
            </a:extLst>
          </p:cNvPr>
          <p:cNvSpPr/>
          <p:nvPr/>
        </p:nvSpPr>
        <p:spPr>
          <a:xfrm>
            <a:off x="3195047" y="5091584"/>
            <a:ext cx="7633915" cy="467372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solidFill>
              <a:srgbClr val="FFFFFF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664D580-2E9B-808D-B948-758695F80817}"/>
              </a:ext>
            </a:extLst>
          </p:cNvPr>
          <p:cNvCxnSpPr>
            <a:cxnSpLocks/>
          </p:cNvCxnSpPr>
          <p:nvPr/>
        </p:nvCxnSpPr>
        <p:spPr>
          <a:xfrm flipV="1">
            <a:off x="116442" y="5070406"/>
            <a:ext cx="5755239" cy="21178"/>
          </a:xfrm>
          <a:prstGeom prst="line">
            <a:avLst/>
          </a:prstGeom>
          <a:ln w="38100">
            <a:solidFill>
              <a:srgbClr val="080F0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434B6ED-2E0E-033C-C4FE-6E31BFFE43B2}"/>
                  </a:ext>
                </a:extLst>
              </p:cNvPr>
              <p:cNvSpPr txBox="1"/>
              <p:nvPr/>
            </p:nvSpPr>
            <p:spPr>
              <a:xfrm>
                <a:off x="-105734" y="4722252"/>
                <a:ext cx="306982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⊢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&gt;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𝐵𝑜𝑜𝑙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434B6ED-2E0E-033C-C4FE-6E31BFFE43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5734" y="4722252"/>
                <a:ext cx="3069828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6E2FB2B-960B-FDB3-753C-63D8CE50DD57}"/>
                  </a:ext>
                </a:extLst>
              </p:cNvPr>
              <p:cNvSpPr txBox="1"/>
              <p:nvPr/>
            </p:nvSpPr>
            <p:spPr>
              <a:xfrm>
                <a:off x="4233470" y="4701074"/>
                <a:ext cx="158790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⊢0: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𝐼𝑛𝑡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6E2FB2B-960B-FDB3-753C-63D8CE50DD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3470" y="4701074"/>
                <a:ext cx="1587909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C8AB339-4CF2-2B6F-3030-53AFD21AE368}"/>
              </a:ext>
            </a:extLst>
          </p:cNvPr>
          <p:cNvCxnSpPr>
            <a:cxnSpLocks/>
          </p:cNvCxnSpPr>
          <p:nvPr/>
        </p:nvCxnSpPr>
        <p:spPr>
          <a:xfrm>
            <a:off x="54700" y="4633797"/>
            <a:ext cx="5154298" cy="0"/>
          </a:xfrm>
          <a:prstGeom prst="line">
            <a:avLst/>
          </a:prstGeom>
          <a:ln w="38100">
            <a:solidFill>
              <a:srgbClr val="080F0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2AEE8CF-19B3-412F-FB7F-BA6E38002421}"/>
                  </a:ext>
                </a:extLst>
              </p:cNvPr>
              <p:cNvSpPr txBox="1"/>
              <p:nvPr/>
            </p:nvSpPr>
            <p:spPr>
              <a:xfrm>
                <a:off x="-167477" y="4264465"/>
                <a:ext cx="618299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⊢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&gt;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𝐵𝑜𝑜𝑙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2AEE8CF-19B3-412F-FB7F-BA6E380024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7477" y="4264465"/>
                <a:ext cx="6182996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1781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98973" y="3004146"/>
                <a:ext cx="3140347" cy="3829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⊢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∷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𝐵𝑜𝑜𝑙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m:rPr>
                              <m:sty m:val="p"/>
                            </m:rPr>
                            <a:rPr lang="en-US" sz="1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1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  <m:sSub>
                            <m:sSubPr>
                              <m:ctrlPr>
                                <a:rPr lang="en-US" sz="120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⊢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∷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1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m:rPr>
                              <m:sty m:val="p"/>
                            </m:rPr>
                            <a:rPr lang="en-US" sz="1200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1200">
                              <a:latin typeface="Cambria Math" panose="02040503050406030204" pitchFamily="18" charset="0"/>
                            </a:rPr>
                            <m:t>;</m:t>
                          </m:r>
                          <m:sSub>
                            <m:sSubPr>
                              <m:ctrlPr>
                                <a:rPr lang="en-US" sz="120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¬</m:t>
                              </m:r>
                              <m:r>
                                <a:rPr lang="en-US" sz="12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2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⊢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∷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⊢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𝑖𝑓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𝑡h𝑒𝑛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𝑒𝑙𝑠𝑒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∷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973" y="3004146"/>
                <a:ext cx="3140347" cy="382990"/>
              </a:xfrm>
              <a:prstGeom prst="rect">
                <a:avLst/>
              </a:prstGeom>
              <a:blipFill>
                <a:blip r:embed="rId2"/>
                <a:stretch>
                  <a:fillRect l="-777" t="-3175" r="-583" b="-174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AEF2AD9A-7740-1D97-8DF6-8897BECE23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843" y="1471568"/>
            <a:ext cx="6534954" cy="11031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7FFB805-12F1-4297-D20E-1442220BDE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4025" y="1354752"/>
            <a:ext cx="3328827" cy="178002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053BC1A-8443-DE4C-6315-013ACF673C65}"/>
                  </a:ext>
                </a:extLst>
              </p:cNvPr>
              <p:cNvSpPr txBox="1"/>
              <p:nvPr/>
            </p:nvSpPr>
            <p:spPr>
              <a:xfrm>
                <a:off x="4592342" y="3294371"/>
                <a:ext cx="207730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𝐵𝑜𝑜𝑙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053BC1A-8443-DE4C-6315-013ACF673C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342" y="3294371"/>
                <a:ext cx="207730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A4B9A44-04EA-4C8D-2573-48A187E2C0D4}"/>
                  </a:ext>
                </a:extLst>
              </p:cNvPr>
              <p:cNvSpPr txBox="1"/>
              <p:nvPr/>
            </p:nvSpPr>
            <p:spPr>
              <a:xfrm>
                <a:off x="4355687" y="2850257"/>
                <a:ext cx="25976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∷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{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𝐼𝑛𝑡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𝜈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A4B9A44-04EA-4C8D-2573-48A187E2C0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687" y="2850257"/>
                <a:ext cx="2597634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0C1E9BD-BAAA-0C60-68CA-0E394932C360}"/>
                  </a:ext>
                </a:extLst>
              </p:cNvPr>
              <p:cNvSpPr txBox="1"/>
              <p:nvPr/>
            </p:nvSpPr>
            <p:spPr>
              <a:xfrm>
                <a:off x="2849794" y="6234113"/>
                <a:ext cx="619274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∅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𝑡h𝑒𝑛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𝑒𝑙𝑠𝑒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0C1E9BD-BAAA-0C60-68CA-0E394932C3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9794" y="6234113"/>
                <a:ext cx="6192748" cy="369332"/>
              </a:xfrm>
              <a:prstGeom prst="rect">
                <a:avLst/>
              </a:prstGeom>
              <a:blipFill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89357A2-B294-0E33-24CE-BDC41DCAE65D}"/>
              </a:ext>
            </a:extLst>
          </p:cNvPr>
          <p:cNvCxnSpPr/>
          <p:nvPr/>
        </p:nvCxnSpPr>
        <p:spPr>
          <a:xfrm>
            <a:off x="2006890" y="6154220"/>
            <a:ext cx="8229600" cy="0"/>
          </a:xfrm>
          <a:prstGeom prst="line">
            <a:avLst/>
          </a:prstGeom>
          <a:ln w="38100">
            <a:solidFill>
              <a:srgbClr val="080F0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D0AB6CC-0E93-97A4-A955-74B10C91FBF6}"/>
                  </a:ext>
                </a:extLst>
              </p:cNvPr>
              <p:cNvSpPr txBox="1"/>
              <p:nvPr/>
            </p:nvSpPr>
            <p:spPr>
              <a:xfrm>
                <a:off x="2760751" y="5686847"/>
                <a:ext cx="619274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𝑡h𝑒𝑛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𝑒𝑙𝑠𝑒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D0AB6CC-0E93-97A4-A955-74B10C91FB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0751" y="5686847"/>
                <a:ext cx="6192748" cy="369332"/>
              </a:xfrm>
              <a:prstGeom prst="rect">
                <a:avLst/>
              </a:prstGeom>
              <a:blipFill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8F97B15-5BF3-FD33-50A9-C860F0B18E5D}"/>
              </a:ext>
            </a:extLst>
          </p:cNvPr>
          <p:cNvCxnSpPr/>
          <p:nvPr/>
        </p:nvCxnSpPr>
        <p:spPr>
          <a:xfrm>
            <a:off x="116442" y="5607977"/>
            <a:ext cx="11887200" cy="0"/>
          </a:xfrm>
          <a:prstGeom prst="line">
            <a:avLst/>
          </a:prstGeom>
          <a:ln w="38100">
            <a:solidFill>
              <a:srgbClr val="080F0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1D00ED6-0C8B-5461-780A-0E5FF2EDFA84}"/>
                  </a:ext>
                </a:extLst>
              </p:cNvPr>
              <p:cNvSpPr txBox="1"/>
              <p:nvPr/>
            </p:nvSpPr>
            <p:spPr>
              <a:xfrm>
                <a:off x="0" y="5189625"/>
                <a:ext cx="211262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1D00ED6-0C8B-5461-780A-0E5FF2EDFA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89625"/>
                <a:ext cx="2112624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3C61F6A-E0F3-34E2-1B38-0DD90E4BDE2E}"/>
                  </a:ext>
                </a:extLst>
              </p:cNvPr>
              <p:cNvSpPr txBox="1"/>
              <p:nvPr/>
            </p:nvSpPr>
            <p:spPr>
              <a:xfrm>
                <a:off x="2760750" y="5189625"/>
                <a:ext cx="385066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&gt;0⊢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3C61F6A-E0F3-34E2-1B38-0DD90E4BDE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0750" y="5189625"/>
                <a:ext cx="3850669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BBD96CA-2265-C96C-B0EA-2AEB375A0AB6}"/>
                  </a:ext>
                </a:extLst>
              </p:cNvPr>
              <p:cNvSpPr txBox="1"/>
              <p:nvPr/>
            </p:nvSpPr>
            <p:spPr>
              <a:xfrm>
                <a:off x="7413103" y="5158753"/>
                <a:ext cx="385066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≤0⊢−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BBD96CA-2265-C96C-B0EA-2AEB375A0A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103" y="5158753"/>
                <a:ext cx="3850669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E06B5E9D-25DF-0FD7-B65B-477EF7CC9766}"/>
              </a:ext>
            </a:extLst>
          </p:cNvPr>
          <p:cNvSpPr/>
          <p:nvPr/>
        </p:nvSpPr>
        <p:spPr>
          <a:xfrm>
            <a:off x="54700" y="5595253"/>
            <a:ext cx="12020858" cy="1211705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solidFill>
              <a:srgbClr val="FFFFFF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273685-153E-9797-8A79-57DADFFEB81F}"/>
              </a:ext>
            </a:extLst>
          </p:cNvPr>
          <p:cNvSpPr/>
          <p:nvPr/>
        </p:nvSpPr>
        <p:spPr>
          <a:xfrm>
            <a:off x="114728" y="5091585"/>
            <a:ext cx="7633915" cy="467372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solidFill>
              <a:srgbClr val="FFFFFF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4AADE09-BA23-7502-95E3-85B032069132}"/>
                  </a:ext>
                </a:extLst>
              </p:cNvPr>
              <p:cNvSpPr txBox="1"/>
              <p:nvPr/>
            </p:nvSpPr>
            <p:spPr>
              <a:xfrm>
                <a:off x="-83491" y="4164868"/>
                <a:ext cx="777137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≤0⊢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𝐼𝑛𝑡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≤0⊢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𝐼𝑛𝑡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4AADE09-BA23-7502-95E3-85B0320691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3491" y="4164868"/>
                <a:ext cx="7771372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253A8FF-DEFA-6BDE-F2F2-480E64213AC4}"/>
              </a:ext>
            </a:extLst>
          </p:cNvPr>
          <p:cNvCxnSpPr>
            <a:cxnSpLocks/>
          </p:cNvCxnSpPr>
          <p:nvPr/>
        </p:nvCxnSpPr>
        <p:spPr>
          <a:xfrm flipV="1">
            <a:off x="181513" y="4570160"/>
            <a:ext cx="7010397" cy="26595"/>
          </a:xfrm>
          <a:prstGeom prst="line">
            <a:avLst/>
          </a:prstGeom>
          <a:ln w="38100">
            <a:solidFill>
              <a:srgbClr val="080F0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04907A7-AAE2-036A-CB04-24D893408FB9}"/>
                  </a:ext>
                </a:extLst>
              </p:cNvPr>
              <p:cNvSpPr txBox="1"/>
              <p:nvPr/>
            </p:nvSpPr>
            <p:spPr>
              <a:xfrm>
                <a:off x="68909" y="4784737"/>
                <a:ext cx="777137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𝐼𝑛𝑡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≤0⊢−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𝐼𝑛𝑡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04907A7-AAE2-036A-CB04-24D893408F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09" y="4784737"/>
                <a:ext cx="7771372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F71B27C-E038-3718-87ED-FA484A4D4756}"/>
              </a:ext>
            </a:extLst>
          </p:cNvPr>
          <p:cNvCxnSpPr>
            <a:cxnSpLocks/>
          </p:cNvCxnSpPr>
          <p:nvPr/>
        </p:nvCxnSpPr>
        <p:spPr>
          <a:xfrm>
            <a:off x="2065107" y="5180664"/>
            <a:ext cx="10010451" cy="0"/>
          </a:xfrm>
          <a:prstGeom prst="line">
            <a:avLst/>
          </a:prstGeom>
          <a:ln w="38100">
            <a:solidFill>
              <a:srgbClr val="080F0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E0317F6-B1BF-E480-8590-A192F52EBF7A}"/>
                  </a:ext>
                </a:extLst>
              </p:cNvPr>
              <p:cNvSpPr txBox="1"/>
              <p:nvPr/>
            </p:nvSpPr>
            <p:spPr>
              <a:xfrm>
                <a:off x="7457745" y="4742527"/>
                <a:ext cx="536439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𝐼𝑛𝑡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≤0⊢</m:t>
                    </m:r>
                    <m:d>
                      <m:dPr>
                        <m:begChr m:val="{"/>
                        <m:endChr m:val="}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𝜈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𝐼𝑛𝑡</m:t>
                        </m:r>
                      </m: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/>
                  <a:t> &lt;: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𝜈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𝐼𝑛𝑡</m:t>
                        </m:r>
                      </m: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≥0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E0317F6-B1BF-E480-8590-A192F52EBF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7745" y="4742527"/>
                <a:ext cx="5364395" cy="369332"/>
              </a:xfrm>
              <a:prstGeom prst="rect">
                <a:avLst/>
              </a:prstGeom>
              <a:blipFill>
                <a:blip r:embed="rId14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243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178225" y="2026821"/>
            <a:ext cx="6184725" cy="36507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Insert 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into a sorted list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insert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::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x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=</a:t>
            </a:r>
          </a:p>
          <a:p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match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Nil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x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≤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h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Cons x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Cons h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insert x t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10" name="Rectangle 9"/>
          <p:cNvSpPr/>
          <p:nvPr/>
        </p:nvSpPr>
        <p:spPr>
          <a:xfrm>
            <a:off x="1804657" y="1816573"/>
            <a:ext cx="253497" cy="5032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760" y="29189"/>
            <a:ext cx="8849723" cy="1325563"/>
          </a:xfrm>
        </p:spPr>
        <p:txBody>
          <a:bodyPr/>
          <a:lstStyle/>
          <a:p>
            <a:r>
              <a:rPr lang="en-US" dirty="0"/>
              <a:t>Conventional types are not enough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44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838700" y="3581400"/>
            <a:ext cx="640080" cy="0"/>
          </a:xfrm>
          <a:prstGeom prst="straightConnector1">
            <a:avLst/>
          </a:prstGeom>
          <a:ln w="38100">
            <a:solidFill>
              <a:srgbClr val="CB6608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851" y="3129237"/>
            <a:ext cx="267107" cy="26710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146708" y="3376652"/>
            <a:ext cx="4672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Code has a bug, but type checker still accepts it.</a:t>
            </a:r>
          </a:p>
        </p:txBody>
      </p:sp>
    </p:spTree>
    <p:extLst>
      <p:ext uri="{BB962C8B-B14F-4D97-AF65-F5344CB8AC3E}">
        <p14:creationId xmlns:p14="http://schemas.microsoft.com/office/powerpoint/2010/main" val="3738597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Refinement types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45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152649" y="2712559"/>
            <a:ext cx="875347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data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where</a:t>
            </a:r>
          </a:p>
          <a:p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Nil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::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</a:p>
          <a:p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Cons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::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h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</a:p>
          <a:p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        t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i="1" dirty="0" err="1"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i="1" dirty="0"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≥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h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</a:p>
          <a:p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52028" y="2730478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CB6608"/>
                </a:solidFill>
              </a:rPr>
              <a:t>sorted lists</a:t>
            </a:r>
          </a:p>
        </p:txBody>
      </p:sp>
      <p:sp>
        <p:nvSpPr>
          <p:cNvPr id="3" name="Rectangle 2"/>
          <p:cNvSpPr/>
          <p:nvPr/>
        </p:nvSpPr>
        <p:spPr>
          <a:xfrm>
            <a:off x="4934363" y="3682986"/>
            <a:ext cx="2190750" cy="552450"/>
          </a:xfrm>
          <a:prstGeom prst="rect">
            <a:avLst/>
          </a:prstGeom>
          <a:noFill/>
          <a:ln w="19050">
            <a:solidFill>
              <a:srgbClr val="CB66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8101933" y="3102013"/>
            <a:ext cx="391495" cy="288518"/>
            <a:chOff x="5918963" y="3812965"/>
            <a:chExt cx="391495" cy="288518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918963" y="3957224"/>
              <a:ext cx="326210" cy="0"/>
            </a:xfrm>
            <a:prstGeom prst="line">
              <a:avLst/>
            </a:prstGeom>
            <a:ln w="25400">
              <a:solidFill>
                <a:srgbClr val="CB660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253307" y="3812965"/>
              <a:ext cx="0" cy="288518"/>
            </a:xfrm>
            <a:prstGeom prst="line">
              <a:avLst/>
            </a:prstGeom>
            <a:ln w="25400">
              <a:solidFill>
                <a:srgbClr val="CB660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6310458" y="3865784"/>
              <a:ext cx="0" cy="182880"/>
            </a:xfrm>
            <a:prstGeom prst="line">
              <a:avLst/>
            </a:prstGeom>
            <a:ln w="25400">
              <a:solidFill>
                <a:srgbClr val="CB660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 16"/>
          <p:cNvSpPr/>
          <p:nvPr/>
        </p:nvSpPr>
        <p:spPr>
          <a:xfrm>
            <a:off x="8101933" y="3808335"/>
            <a:ext cx="302429" cy="301752"/>
          </a:xfrm>
          <a:prstGeom prst="rect">
            <a:avLst/>
          </a:prstGeom>
          <a:pattFill prst="pct50">
            <a:fgClr>
              <a:srgbClr val="CB6608"/>
            </a:fgClr>
            <a:bgClr>
              <a:schemeClr val="bg1"/>
            </a:bgClr>
          </a:pattFill>
          <a:ln w="25400">
            <a:solidFill>
              <a:srgbClr val="CB66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504374" y="3808335"/>
            <a:ext cx="1341163" cy="301752"/>
          </a:xfrm>
          <a:prstGeom prst="rect">
            <a:avLst/>
          </a:prstGeom>
          <a:pattFill prst="pct70">
            <a:fgClr>
              <a:srgbClr val="CB6608"/>
            </a:fgClr>
            <a:bgClr>
              <a:schemeClr val="bg1"/>
            </a:bgClr>
          </a:pattFill>
          <a:ln w="25400">
            <a:solidFill>
              <a:srgbClr val="CB66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7316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7" grpId="0" animBg="1"/>
      <p:bldP spid="18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Arrow Connector 17"/>
          <p:cNvCxnSpPr/>
          <p:nvPr/>
        </p:nvCxnSpPr>
        <p:spPr>
          <a:xfrm flipH="1">
            <a:off x="5429250" y="3724275"/>
            <a:ext cx="640080" cy="0"/>
          </a:xfrm>
          <a:prstGeom prst="straightConnector1">
            <a:avLst/>
          </a:prstGeom>
          <a:ln w="38100">
            <a:solidFill>
              <a:srgbClr val="CB6608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804657" y="1816573"/>
            <a:ext cx="253497" cy="5032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Refinement types as specs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46</a:t>
            </a:fld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178225" y="1813238"/>
            <a:ext cx="8232600" cy="48352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Insert 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into a sorted list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insert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::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x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∪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=</a:t>
            </a:r>
          </a:p>
          <a:p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match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Nil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x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≤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h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Cons x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Cons h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insert x t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</p:txBody>
      </p:sp>
      <p:pic>
        <p:nvPicPr>
          <p:cNvPr id="8" name="Picture 2" descr="http://vector.me/files/images/4/3/436768/red_green_ok_not_ok_icon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479" y="3266162"/>
            <a:ext cx="273851" cy="273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5353803" y="3074853"/>
            <a:ext cx="477406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dirty="0">
                <a:ea typeface="Open Sans Light" panose="020B0306030504020204" pitchFamily="34" charset="0"/>
                <a:cs typeface="Consolas" panose="020B0609020204030204" pitchFamily="49" charset="0"/>
              </a:rPr>
              <a:t>Expected 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i="1" dirty="0" err="1"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i="1" dirty="0"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∪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r>
              <a:rPr lang="en-US" dirty="0">
                <a:ea typeface="Open Sans Light" panose="020B0306030504020204" pitchFamily="34" charset="0"/>
                <a:cs typeface="Consolas" panose="020B0609020204030204" pitchFamily="49" charset="0"/>
              </a:rPr>
              <a:t>and got 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{</a:t>
            </a:r>
            <a:r>
              <a:rPr lang="en-US" i="1" dirty="0" err="1"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v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:</a:t>
            </a:r>
            <a:r>
              <a:rPr lang="en-US" dirty="0" err="1">
                <a:solidFill>
                  <a:srgbClr val="CB6608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SList</a:t>
            </a:r>
            <a:r>
              <a:rPr lang="en-US" dirty="0"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40D38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e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|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⊆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elems</a:t>
            </a:r>
            <a:r>
              <a:rPr lang="en-US" dirty="0"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</a:t>
            </a:r>
            <a:r>
              <a:rPr lang="en-US" i="1" dirty="0"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v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}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564423" y="3540012"/>
            <a:ext cx="2093303" cy="0"/>
          </a:xfrm>
          <a:prstGeom prst="line">
            <a:avLst/>
          </a:prstGeom>
          <a:ln w="254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246956" y="932988"/>
            <a:ext cx="5106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[</a:t>
            </a:r>
            <a:r>
              <a:rPr lang="en-US" sz="2000" dirty="0" err="1"/>
              <a:t>Rondon</a:t>
            </a:r>
            <a:r>
              <a:rPr lang="en-US" sz="2000" dirty="0"/>
              <a:t> et al. PLDI’08]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839203" y="3873387"/>
            <a:ext cx="1554480" cy="0"/>
          </a:xfrm>
          <a:prstGeom prst="line">
            <a:avLst/>
          </a:prstGeom>
          <a:ln w="254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877303" y="4187712"/>
            <a:ext cx="1554480" cy="0"/>
          </a:xfrm>
          <a:prstGeom prst="line">
            <a:avLst/>
          </a:prstGeom>
          <a:ln w="254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201153" y="4549662"/>
            <a:ext cx="1280160" cy="0"/>
          </a:xfrm>
          <a:prstGeom prst="line">
            <a:avLst/>
          </a:prstGeom>
          <a:ln w="254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534528" y="4863987"/>
            <a:ext cx="2194560" cy="0"/>
          </a:xfrm>
          <a:prstGeom prst="line">
            <a:avLst/>
          </a:prstGeom>
          <a:ln w="254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525003" y="5235462"/>
            <a:ext cx="3657600" cy="0"/>
          </a:xfrm>
          <a:prstGeom prst="line">
            <a:avLst/>
          </a:prstGeom>
          <a:ln w="254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7140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804657" y="1816573"/>
            <a:ext cx="253497" cy="5032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Incomplete programs?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47</a:t>
            </a:fld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178225" y="1813238"/>
            <a:ext cx="8232600" cy="48352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Insert 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into a sorted list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insert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::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x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∪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=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Nil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...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</a:p>
          <a:p>
            <a:endParaRPr lang="en-US" sz="2200" dirty="0">
              <a:solidFill>
                <a:srgbClr val="B30167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rgbClr val="B30167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44" name="Picture 4" descr="http://images.clipartpanda.com/question-701-question-mark-desig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656" y="3251073"/>
            <a:ext cx="266092" cy="266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1982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178225" y="1822116"/>
            <a:ext cx="8232600" cy="48352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</a:p>
          <a:p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  <a:r>
              <a:rPr lang="en-US" sz="22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∪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=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Nil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...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146713" y="1828801"/>
            <a:ext cx="8089074" cy="1220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  <a:r>
              <a:rPr lang="en-US" sz="22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∪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146713" y="1828801"/>
            <a:ext cx="8089074" cy="1220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  <a:r>
              <a:rPr lang="en-US" sz="22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2178877" y="3825763"/>
            <a:ext cx="8089074" cy="1990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=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Nil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...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178876" y="3825763"/>
            <a:ext cx="8089074" cy="1990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=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→ 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Nil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 h t → ...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804657" y="1816573"/>
            <a:ext cx="253497" cy="5032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Bidirectional type checking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48</a:t>
            </a:fld>
            <a:endParaRPr lang="en-US"/>
          </a:p>
        </p:txBody>
      </p:sp>
      <p:pic>
        <p:nvPicPr>
          <p:cNvPr id="28" name="Picture 2" descr="http://vector.me/files/images/4/3/436768/red_green_ok_not_ok_icon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479" y="4561562"/>
            <a:ext cx="273851" cy="273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H="1">
            <a:off x="3609975" y="2892312"/>
            <a:ext cx="0" cy="723900"/>
          </a:xfrm>
          <a:prstGeom prst="straightConnector1">
            <a:avLst/>
          </a:prstGeom>
          <a:ln w="38100">
            <a:solidFill>
              <a:srgbClr val="CB6608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729851" y="4890847"/>
            <a:ext cx="640080" cy="0"/>
          </a:xfrm>
          <a:prstGeom prst="line">
            <a:avLst/>
          </a:prstGeom>
          <a:ln w="254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162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 animBg="1"/>
      <p:bldP spid="7" grpId="0" animBg="1"/>
      <p:bldP spid="18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178225" y="1892595"/>
            <a:ext cx="8232600" cy="475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</a:p>
          <a:p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  <a:r>
              <a:rPr lang="en-US" sz="22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∪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=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Cons x Nil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Cons h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insert x ...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rgbClr val="B30167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78876" y="3900194"/>
            <a:ext cx="8089074" cy="1990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=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→ Cons x Nil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→ 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Cons h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insert x ...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182368" y="3896624"/>
            <a:ext cx="8089074" cy="1990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=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→ Cons x Nil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→ 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 h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insert x ...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182368" y="3896624"/>
            <a:ext cx="8089074" cy="1990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=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→ Cons x Nil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→ 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 h (insert 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...)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146713" y="1817803"/>
            <a:ext cx="8089074" cy="1220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143824" y="1809669"/>
            <a:ext cx="8089074" cy="1220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≥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h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143824" y="1804480"/>
            <a:ext cx="8089074" cy="1220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  <a:r>
              <a:rPr lang="en-US" sz="22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≥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h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10" name="Rectangle 9"/>
          <p:cNvSpPr/>
          <p:nvPr/>
        </p:nvSpPr>
        <p:spPr>
          <a:xfrm>
            <a:off x="1804657" y="1816573"/>
            <a:ext cx="253497" cy="5032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Round-trip type checking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49</a:t>
            </a:fld>
            <a:endParaRPr lang="en-US"/>
          </a:p>
        </p:txBody>
      </p:sp>
      <p:pic>
        <p:nvPicPr>
          <p:cNvPr id="68" name="Picture 2" descr="http://vector.me/files/images/4/3/436768/red_green_ok_not_ok_icon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027" y="5314926"/>
            <a:ext cx="273851" cy="273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Straight Arrow Connector 19"/>
          <p:cNvCxnSpPr/>
          <p:nvPr/>
        </p:nvCxnSpPr>
        <p:spPr>
          <a:xfrm flipH="1">
            <a:off x="3609975" y="2892312"/>
            <a:ext cx="0" cy="723900"/>
          </a:xfrm>
          <a:prstGeom prst="straightConnector1">
            <a:avLst/>
          </a:prstGeom>
          <a:ln w="38100">
            <a:solidFill>
              <a:srgbClr val="CB6608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482590" y="5613689"/>
            <a:ext cx="205740" cy="0"/>
          </a:xfrm>
          <a:prstGeom prst="line">
            <a:avLst/>
          </a:prstGeom>
          <a:ln w="254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907874" y="5314925"/>
            <a:ext cx="302429" cy="301752"/>
          </a:xfrm>
          <a:prstGeom prst="rect">
            <a:avLst/>
          </a:prstGeom>
          <a:pattFill prst="pct50">
            <a:fgClr>
              <a:srgbClr val="CB6608"/>
            </a:fgClr>
            <a:bgClr>
              <a:schemeClr val="bg1"/>
            </a:bgClr>
          </a:pattFill>
          <a:ln w="25400">
            <a:solidFill>
              <a:srgbClr val="CB66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310315" y="5314925"/>
            <a:ext cx="1990135" cy="301752"/>
          </a:xfrm>
          <a:prstGeom prst="rect">
            <a:avLst/>
          </a:prstGeom>
          <a:pattFill prst="pct70">
            <a:fgClr>
              <a:srgbClr val="CB6608"/>
            </a:fgClr>
            <a:bgClr>
              <a:schemeClr val="bg1"/>
            </a:bgClr>
          </a:pattFill>
          <a:ln w="25400">
            <a:solidFill>
              <a:srgbClr val="CB66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(insert x ...)</a:t>
            </a:r>
          </a:p>
        </p:txBody>
      </p:sp>
    </p:spTree>
    <p:extLst>
      <p:ext uri="{BB962C8B-B14F-4D97-AF65-F5344CB8AC3E}">
        <p14:creationId xmlns:p14="http://schemas.microsoft.com/office/powerpoint/2010/main" val="1691543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6" grpId="0" animBg="1"/>
      <p:bldP spid="21" grpId="0" animBg="1"/>
      <p:bldP spid="25" grpId="0" animBg="1"/>
      <p:bldP spid="27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Static Semantics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Typing rules</a:t>
            </a:r>
          </a:p>
          <a:p>
            <a:pPr lvl="1"/>
            <a:r>
              <a:rPr lang="en-US" altLang="en-US" dirty="0"/>
              <a:t>Typing rules tell us how to derive typing judgments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r>
              <a:rPr lang="en-US" altLang="en-US" dirty="0"/>
              <a:t>Ex. Language of Expressions</a:t>
            </a:r>
          </a:p>
        </p:txBody>
      </p:sp>
      <p:sp>
        <p:nvSpPr>
          <p:cNvPr id="30724" name="Rectangle 2"/>
          <p:cNvSpPr>
            <a:spLocks noChangeArrowheads="1"/>
          </p:cNvSpPr>
          <p:nvPr/>
        </p:nvSpPr>
        <p:spPr bwMode="auto">
          <a:xfrm>
            <a:off x="1524001" y="-22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</p:txBody>
      </p:sp>
      <p:pic>
        <p:nvPicPr>
          <p:cNvPr id="4403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1" y="5683285"/>
            <a:ext cx="10191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6" name="Rectangle 3"/>
          <p:cNvSpPr>
            <a:spLocks noChangeArrowheads="1"/>
          </p:cNvSpPr>
          <p:nvPr/>
        </p:nvSpPr>
        <p:spPr bwMode="auto">
          <a:xfrm>
            <a:off x="1524001" y="89165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27" name="Rectangle 5"/>
          <p:cNvSpPr>
            <a:spLocks noChangeArrowheads="1"/>
          </p:cNvSpPr>
          <p:nvPr/>
        </p:nvSpPr>
        <p:spPr bwMode="auto">
          <a:xfrm>
            <a:off x="1524001" y="-22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</p:txBody>
      </p:sp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1" y="5683284"/>
            <a:ext cx="12477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9" name="Rectangle 6"/>
          <p:cNvSpPr>
            <a:spLocks noChangeArrowheads="1"/>
          </p:cNvSpPr>
          <p:nvPr/>
        </p:nvSpPr>
        <p:spPr bwMode="auto">
          <a:xfrm>
            <a:off x="1524001" y="9202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30" name="Rectangle 8"/>
          <p:cNvSpPr>
            <a:spLocks noChangeArrowheads="1"/>
          </p:cNvSpPr>
          <p:nvPr/>
        </p:nvSpPr>
        <p:spPr bwMode="auto">
          <a:xfrm>
            <a:off x="1524001" y="-22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</p:txBody>
      </p:sp>
      <p:pic>
        <p:nvPicPr>
          <p:cNvPr id="44039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683285"/>
            <a:ext cx="325755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32" name="Rectangle 9"/>
          <p:cNvSpPr>
            <a:spLocks noChangeArrowheads="1"/>
          </p:cNvSpPr>
          <p:nvPr/>
        </p:nvSpPr>
        <p:spPr bwMode="auto">
          <a:xfrm>
            <a:off x="1524001" y="89165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33" name="Rectangle 11"/>
          <p:cNvSpPr>
            <a:spLocks noChangeArrowheads="1"/>
          </p:cNvSpPr>
          <p:nvPr/>
        </p:nvSpPr>
        <p:spPr bwMode="auto">
          <a:xfrm>
            <a:off x="1524001" y="-22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</p:txBody>
      </p:sp>
      <p:pic>
        <p:nvPicPr>
          <p:cNvPr id="44042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1" y="3542614"/>
            <a:ext cx="11334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35" name="Rectangle 12"/>
          <p:cNvSpPr>
            <a:spLocks noChangeArrowheads="1"/>
          </p:cNvSpPr>
          <p:nvPr/>
        </p:nvSpPr>
        <p:spPr bwMode="auto">
          <a:xfrm>
            <a:off x="-914400" y="9392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10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Ex. Language of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Show that the following Judgment is valid</a:t>
            </a:r>
          </a:p>
        </p:txBody>
      </p:sp>
      <p:pic>
        <p:nvPicPr>
          <p:cNvPr id="31748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1" y="1524001"/>
            <a:ext cx="10191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1" y="1524000"/>
            <a:ext cx="12477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524001"/>
            <a:ext cx="325755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1" name="Rectangle 2"/>
          <p:cNvSpPr>
            <a:spLocks noChangeArrowheads="1"/>
          </p:cNvSpPr>
          <p:nvPr/>
        </p:nvSpPr>
        <p:spPr bwMode="auto">
          <a:xfrm>
            <a:off x="1524001" y="-22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</p:txBody>
      </p:sp>
      <p:pic>
        <p:nvPicPr>
          <p:cNvPr id="45057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982017"/>
            <a:ext cx="34290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3" name="Rectangle 3"/>
          <p:cNvSpPr>
            <a:spLocks noChangeArrowheads="1"/>
          </p:cNvSpPr>
          <p:nvPr/>
        </p:nvSpPr>
        <p:spPr bwMode="auto">
          <a:xfrm>
            <a:off x="1524001" y="6154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54" name="Rectangle 5"/>
          <p:cNvSpPr>
            <a:spLocks noChangeArrowheads="1"/>
          </p:cNvSpPr>
          <p:nvPr/>
        </p:nvSpPr>
        <p:spPr bwMode="auto">
          <a:xfrm>
            <a:off x="1524001" y="-22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</p:txBody>
      </p:sp>
      <p:pic>
        <p:nvPicPr>
          <p:cNvPr id="45060" name="Picture 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658417"/>
            <a:ext cx="74295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6" name="Rectangle 6"/>
          <p:cNvSpPr>
            <a:spLocks noChangeArrowheads="1"/>
          </p:cNvSpPr>
          <p:nvPr/>
        </p:nvSpPr>
        <p:spPr bwMode="auto">
          <a:xfrm>
            <a:off x="-914400" y="12059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57" name="Rectangle 8"/>
          <p:cNvSpPr>
            <a:spLocks noChangeArrowheads="1"/>
          </p:cNvSpPr>
          <p:nvPr/>
        </p:nvSpPr>
        <p:spPr bwMode="auto">
          <a:xfrm>
            <a:off x="1524001" y="-22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</p:txBody>
      </p:sp>
      <p:pic>
        <p:nvPicPr>
          <p:cNvPr id="45063" name="Picture 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667818"/>
            <a:ext cx="54292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9" name="Rectangle 9"/>
          <p:cNvSpPr>
            <a:spLocks noChangeArrowheads="1"/>
          </p:cNvSpPr>
          <p:nvPr/>
        </p:nvSpPr>
        <p:spPr bwMode="auto">
          <a:xfrm>
            <a:off x="1524001" y="94880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564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Simply Typed </a:t>
            </a:r>
            <a:r>
              <a:rPr lang="en-US" altLang="en-US">
                <a:ea typeface="Cambria Math" panose="02040503050406030204" pitchFamily="18" charset="0"/>
                <a:cs typeface="Cambria Math" panose="02040503050406030204" pitchFamily="18" charset="0"/>
              </a:rPr>
              <a:t>𝜆 Calculus  (F</a:t>
            </a:r>
            <a:r>
              <a:rPr lang="en-US" altLang="en-US" baseline="-25000">
                <a:ea typeface="Cambria Math" panose="02040503050406030204" pitchFamily="18" charset="0"/>
                <a:cs typeface="Cambria Math" panose="02040503050406030204" pitchFamily="18" charset="0"/>
              </a:rPr>
              <a:t>1</a:t>
            </a:r>
            <a:r>
              <a:rPr lang="en-US" altLang="en-US">
                <a:ea typeface="Cambria Math" panose="02040503050406030204" pitchFamily="18" charset="0"/>
                <a:cs typeface="Cambria Math" panose="02040503050406030204" pitchFamily="18" charset="0"/>
              </a:rPr>
              <a:t>)</a:t>
            </a: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Basic Typing Rules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Extensions</a:t>
            </a:r>
          </a:p>
        </p:txBody>
      </p:sp>
      <p:sp>
        <p:nvSpPr>
          <p:cNvPr id="32772" name="Rectangle 2"/>
          <p:cNvSpPr>
            <a:spLocks noChangeArrowheads="1"/>
          </p:cNvSpPr>
          <p:nvPr/>
        </p:nvSpPr>
        <p:spPr bwMode="auto">
          <a:xfrm>
            <a:off x="1524001" y="-22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</p:txBody>
      </p:sp>
      <p:pic>
        <p:nvPicPr>
          <p:cNvPr id="4608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86001"/>
            <a:ext cx="9906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4" name="Rectangle 3"/>
          <p:cNvSpPr>
            <a:spLocks noChangeArrowheads="1"/>
          </p:cNvSpPr>
          <p:nvPr/>
        </p:nvSpPr>
        <p:spPr bwMode="auto">
          <a:xfrm>
            <a:off x="1524001" y="89165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5" name="Rectangle 5"/>
          <p:cNvSpPr>
            <a:spLocks noChangeArrowheads="1"/>
          </p:cNvSpPr>
          <p:nvPr/>
        </p:nvSpPr>
        <p:spPr bwMode="auto">
          <a:xfrm>
            <a:off x="1524001" y="-22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</p:txBody>
      </p:sp>
      <p:pic>
        <p:nvPicPr>
          <p:cNvPr id="46084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1" y="2286000"/>
            <a:ext cx="244792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7" name="Rectangle 6"/>
          <p:cNvSpPr>
            <a:spLocks noChangeArrowheads="1"/>
          </p:cNvSpPr>
          <p:nvPr/>
        </p:nvSpPr>
        <p:spPr bwMode="auto">
          <a:xfrm>
            <a:off x="1524001" y="9392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8" name="Rectangle 8"/>
          <p:cNvSpPr>
            <a:spLocks noChangeArrowheads="1"/>
          </p:cNvSpPr>
          <p:nvPr/>
        </p:nvSpPr>
        <p:spPr bwMode="auto">
          <a:xfrm>
            <a:off x="1524001" y="-22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</p:txBody>
      </p:sp>
      <p:pic>
        <p:nvPicPr>
          <p:cNvPr id="46087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1" y="2286000"/>
            <a:ext cx="27527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80" name="Rectangle 9"/>
          <p:cNvSpPr>
            <a:spLocks noChangeArrowheads="1"/>
          </p:cNvSpPr>
          <p:nvPr/>
        </p:nvSpPr>
        <p:spPr bwMode="auto">
          <a:xfrm>
            <a:off x="1524001" y="9583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81" name="Rectangle 11"/>
          <p:cNvSpPr>
            <a:spLocks noChangeArrowheads="1"/>
          </p:cNvSpPr>
          <p:nvPr/>
        </p:nvSpPr>
        <p:spPr bwMode="auto">
          <a:xfrm>
            <a:off x="1524001" y="-22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</p:txBody>
      </p:sp>
      <p:pic>
        <p:nvPicPr>
          <p:cNvPr id="46090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4733072"/>
            <a:ext cx="12477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83" name="Rectangle 12"/>
          <p:cNvSpPr>
            <a:spLocks noChangeArrowheads="1"/>
          </p:cNvSpPr>
          <p:nvPr/>
        </p:nvSpPr>
        <p:spPr bwMode="auto">
          <a:xfrm>
            <a:off x="1524001" y="9202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84" name="Rectangle 14"/>
          <p:cNvSpPr>
            <a:spLocks noChangeArrowheads="1"/>
          </p:cNvSpPr>
          <p:nvPr/>
        </p:nvSpPr>
        <p:spPr bwMode="auto">
          <a:xfrm>
            <a:off x="1524001" y="-22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</p:txBody>
      </p:sp>
      <p:pic>
        <p:nvPicPr>
          <p:cNvPr id="46093" name="Picture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809273"/>
            <a:ext cx="325755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86" name="Rectangle 15"/>
          <p:cNvSpPr>
            <a:spLocks noChangeArrowheads="1"/>
          </p:cNvSpPr>
          <p:nvPr/>
        </p:nvSpPr>
        <p:spPr bwMode="auto">
          <a:xfrm>
            <a:off x="1524001" y="89165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87" name="Rectangle 17"/>
          <p:cNvSpPr>
            <a:spLocks noChangeArrowheads="1"/>
          </p:cNvSpPr>
          <p:nvPr/>
        </p:nvSpPr>
        <p:spPr bwMode="auto">
          <a:xfrm>
            <a:off x="1524001" y="-22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</p:txBody>
      </p:sp>
      <p:pic>
        <p:nvPicPr>
          <p:cNvPr id="46096" name="Picture 16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1" y="6104673"/>
            <a:ext cx="404812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89" name="Rectangle 18"/>
          <p:cNvSpPr>
            <a:spLocks noChangeArrowheads="1"/>
          </p:cNvSpPr>
          <p:nvPr/>
        </p:nvSpPr>
        <p:spPr bwMode="auto">
          <a:xfrm>
            <a:off x="1524001" y="98690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90" name="Rectangle 20"/>
          <p:cNvSpPr>
            <a:spLocks noChangeArrowheads="1"/>
          </p:cNvSpPr>
          <p:nvPr/>
        </p:nvSpPr>
        <p:spPr bwMode="auto">
          <a:xfrm>
            <a:off x="1524001" y="-22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</p:txBody>
      </p:sp>
      <p:pic>
        <p:nvPicPr>
          <p:cNvPr id="46099" name="Picture 19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809273"/>
            <a:ext cx="325755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92" name="Rectangle 21"/>
          <p:cNvSpPr>
            <a:spLocks noChangeArrowheads="1"/>
          </p:cNvSpPr>
          <p:nvPr/>
        </p:nvSpPr>
        <p:spPr bwMode="auto">
          <a:xfrm>
            <a:off x="1524001" y="89165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999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Is this a valid typing judgment?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How about this one?</a:t>
            </a:r>
          </a:p>
          <a:p>
            <a:pPr lvl="1"/>
            <a:endParaRPr lang="en-US" altLang="en-US"/>
          </a:p>
        </p:txBody>
      </p:sp>
      <p:sp>
        <p:nvSpPr>
          <p:cNvPr id="33796" name="Rectangle 2"/>
          <p:cNvSpPr>
            <a:spLocks noChangeArrowheads="1"/>
          </p:cNvSpPr>
          <p:nvPr/>
        </p:nvSpPr>
        <p:spPr bwMode="auto">
          <a:xfrm>
            <a:off x="1524001" y="-22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</p:txBody>
      </p:sp>
      <p:pic>
        <p:nvPicPr>
          <p:cNvPr id="4710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999630"/>
            <a:ext cx="66675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8" name="Rectangle 3"/>
          <p:cNvSpPr>
            <a:spLocks noChangeArrowheads="1"/>
          </p:cNvSpPr>
          <p:nvPr/>
        </p:nvSpPr>
        <p:spPr bwMode="auto">
          <a:xfrm>
            <a:off x="-914400" y="6154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9" name="Rectangle 5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6127A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</p:txBody>
      </p:sp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1" y="4752230"/>
            <a:ext cx="47910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8065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/>
              <a:t>What’s the type of this function?</a:t>
            </a:r>
          </a:p>
          <a:p>
            <a:pPr lvl="1">
              <a:buFontTx/>
              <a:buNone/>
            </a:pPr>
            <a:r>
              <a:rPr lang="en-US" altLang="en-US"/>
              <a:t>		(</a:t>
            </a:r>
            <a:r>
              <a:rPr lang="en-US" altLang="en-US">
                <a:ea typeface="Cambria Math" panose="02040503050406030204" pitchFamily="18" charset="0"/>
                <a:cs typeface="Cambria Math" panose="02040503050406030204" pitchFamily="18" charset="0"/>
              </a:rPr>
              <a:t>𝜆 f. 𝜆 x. </a:t>
            </a:r>
            <a:r>
              <a:rPr lang="en-US" altLang="en-US" i="1">
                <a:ea typeface="Cambria Math" panose="02040503050406030204" pitchFamily="18" charset="0"/>
                <a:cs typeface="Cambria Math" panose="02040503050406030204" pitchFamily="18" charset="0"/>
              </a:rPr>
              <a:t>if</a:t>
            </a:r>
            <a:r>
              <a:rPr lang="en-US" altLang="en-US">
                <a:ea typeface="Cambria Math" panose="02040503050406030204" pitchFamily="18" charset="0"/>
                <a:cs typeface="Cambria Math" panose="02040503050406030204" pitchFamily="18" charset="0"/>
              </a:rPr>
              <a:t> x = 1 </a:t>
            </a:r>
            <a:r>
              <a:rPr lang="en-US" altLang="en-US" i="1">
                <a:ea typeface="Cambria Math" panose="02040503050406030204" pitchFamily="18" charset="0"/>
                <a:cs typeface="Cambria Math" panose="02040503050406030204" pitchFamily="18" charset="0"/>
              </a:rPr>
              <a:t>then</a:t>
            </a:r>
            <a:r>
              <a:rPr lang="en-US" altLang="en-US">
                <a:ea typeface="Cambria Math" panose="02040503050406030204" pitchFamily="18" charset="0"/>
                <a:cs typeface="Cambria Math" panose="02040503050406030204" pitchFamily="18" charset="0"/>
              </a:rPr>
              <a:t> x </a:t>
            </a:r>
            <a:r>
              <a:rPr lang="en-US" altLang="en-US" i="1">
                <a:ea typeface="Cambria Math" panose="02040503050406030204" pitchFamily="18" charset="0"/>
                <a:cs typeface="Cambria Math" panose="02040503050406030204" pitchFamily="18" charset="0"/>
              </a:rPr>
              <a:t>else</a:t>
            </a:r>
            <a:r>
              <a:rPr lang="en-US" altLang="en-US">
                <a:ea typeface="Cambria Math" panose="02040503050406030204" pitchFamily="18" charset="0"/>
                <a:cs typeface="Cambria Math" panose="02040503050406030204" pitchFamily="18" charset="0"/>
              </a:rPr>
              <a:t> (f  f  (x-1) ) * x)</a:t>
            </a:r>
          </a:p>
          <a:p>
            <a:pPr lvl="1"/>
            <a:endParaRPr lang="en-US" altLang="en-US">
              <a:ea typeface="Cambria Math" panose="02040503050406030204" pitchFamily="18" charset="0"/>
              <a:cs typeface="Cambria Math" panose="02040503050406030204" pitchFamily="18" charset="0"/>
            </a:endParaRPr>
          </a:p>
          <a:p>
            <a:pPr lvl="1"/>
            <a:endParaRPr lang="en-US" altLang="en-US">
              <a:ea typeface="Cambria Math" panose="02040503050406030204" pitchFamily="18" charset="0"/>
              <a:cs typeface="Cambria Math" panose="02040503050406030204" pitchFamily="18" charset="0"/>
            </a:endParaRPr>
          </a:p>
          <a:p>
            <a:pPr lvl="1"/>
            <a:endParaRPr lang="en-US" altLang="en-US">
              <a:ea typeface="Cambria Math" panose="02040503050406030204" pitchFamily="18" charset="0"/>
              <a:cs typeface="Cambria Math" panose="02040503050406030204" pitchFamily="18" charset="0"/>
            </a:endParaRPr>
          </a:p>
          <a:p>
            <a:pPr lvl="1"/>
            <a:endParaRPr lang="en-US" altLang="en-US">
              <a:ea typeface="Cambria Math" panose="02040503050406030204" pitchFamily="18" charset="0"/>
              <a:cs typeface="Cambria Math" panose="02040503050406030204" pitchFamily="18" charset="0"/>
            </a:endParaRPr>
          </a:p>
          <a:p>
            <a:pPr lvl="1"/>
            <a:endParaRPr lang="en-US" altLang="en-US">
              <a:ea typeface="Cambria Math" panose="02040503050406030204" pitchFamily="18" charset="0"/>
              <a:cs typeface="Cambria Math" panose="02040503050406030204" pitchFamily="18" charset="0"/>
            </a:endParaRPr>
          </a:p>
          <a:p>
            <a:pPr lvl="1"/>
            <a:endParaRPr lang="en-US" altLang="en-US">
              <a:ea typeface="Cambria Math" panose="02040503050406030204" pitchFamily="18" charset="0"/>
              <a:cs typeface="Cambria Math" panose="02040503050406030204" pitchFamily="18" charset="0"/>
            </a:endParaRPr>
          </a:p>
          <a:p>
            <a:pPr lvl="1"/>
            <a:endParaRPr lang="en-US" altLang="en-US">
              <a:ea typeface="Cambria Math" panose="02040503050406030204" pitchFamily="18" charset="0"/>
              <a:cs typeface="Cambria Math" panose="02040503050406030204" pitchFamily="18" charset="0"/>
            </a:endParaRPr>
          </a:p>
          <a:p>
            <a:pPr lvl="1"/>
            <a:endParaRPr lang="en-US" altLang="en-US">
              <a:ea typeface="Cambria Math" panose="02040503050406030204" pitchFamily="18" charset="0"/>
              <a:cs typeface="Cambria Math" panose="02040503050406030204" pitchFamily="18" charset="0"/>
            </a:endParaRPr>
          </a:p>
          <a:p>
            <a:pPr lvl="1"/>
            <a:endParaRPr lang="en-US" altLang="en-US">
              <a:ea typeface="Cambria Math" panose="02040503050406030204" pitchFamily="18" charset="0"/>
              <a:cs typeface="Cambria Math" panose="02040503050406030204" pitchFamily="18" charset="0"/>
            </a:endParaRPr>
          </a:p>
          <a:p>
            <a:pPr lvl="1"/>
            <a:endParaRPr lang="en-US" altLang="en-US">
              <a:ea typeface="Cambria Math" panose="02040503050406030204" pitchFamily="18" charset="0"/>
              <a:cs typeface="Cambria Math" panose="02040503050406030204" pitchFamily="18" charset="0"/>
            </a:endParaRPr>
          </a:p>
          <a:p>
            <a:pPr lvl="1"/>
            <a:r>
              <a:rPr lang="en-US" altLang="en-US">
                <a:ea typeface="Cambria Math" panose="02040503050406030204" pitchFamily="18" charset="0"/>
                <a:cs typeface="Cambria Math" panose="02040503050406030204" pitchFamily="18" charset="0"/>
              </a:rPr>
              <a:t>Hint: This IS a trick question</a:t>
            </a:r>
          </a:p>
          <a:p>
            <a:pPr lvl="1"/>
            <a:endParaRPr lang="en-US" altLang="en-US">
              <a:ea typeface="Cambria Math" panose="02040503050406030204" pitchFamily="18" charset="0"/>
              <a:cs typeface="Cambria Math" panose="02040503050406030204" pitchFamily="18" charset="0"/>
            </a:endParaRPr>
          </a:p>
          <a:p>
            <a:endParaRPr lang="en-US" altLang="en-US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2590800"/>
            <a:ext cx="7921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590800"/>
            <a:ext cx="19573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1" y="2590801"/>
            <a:ext cx="220186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657601"/>
            <a:ext cx="99853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657600"/>
            <a:ext cx="260508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6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572000"/>
            <a:ext cx="3238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9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581400"/>
            <a:ext cx="260508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5468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Experimental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75B73"/>
      </a:accent1>
      <a:accent2>
        <a:srgbClr val="CD0909"/>
      </a:accent2>
      <a:accent3>
        <a:srgbClr val="3F7830"/>
      </a:accent3>
      <a:accent4>
        <a:srgbClr val="08110B"/>
      </a:accent4>
      <a:accent5>
        <a:srgbClr val="DC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Berlin Sans FB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62047</TotalTime>
  <Words>3939</Words>
  <Application>Microsoft Office PowerPoint</Application>
  <PresentationFormat>Widescreen</PresentationFormat>
  <Paragraphs>498</Paragraphs>
  <Slides>49</Slides>
  <Notes>13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6" baseType="lpstr">
      <vt:lpstr>Arial</vt:lpstr>
      <vt:lpstr>Berlin Sans FB</vt:lpstr>
      <vt:lpstr>Calibri</vt:lpstr>
      <vt:lpstr>Cambria Math</vt:lpstr>
      <vt:lpstr>Consolas</vt:lpstr>
      <vt:lpstr>Courier New</vt:lpstr>
      <vt:lpstr>office theme</vt:lpstr>
      <vt:lpstr>Lecture 15 Refinement Types</vt:lpstr>
      <vt:lpstr>Non-trivial properties with refinement types</vt:lpstr>
      <vt:lpstr>Example: insert</vt:lpstr>
      <vt:lpstr>Insert solution</vt:lpstr>
      <vt:lpstr>Static Semantics</vt:lpstr>
      <vt:lpstr>Ex. Language of Expressions</vt:lpstr>
      <vt:lpstr>Simply Typed 𝜆 Calculus  (F1)</vt:lpstr>
      <vt:lpstr>Example</vt:lpstr>
      <vt:lpstr>Example</vt:lpstr>
      <vt:lpstr>Motivation</vt:lpstr>
      <vt:lpstr>Running example</vt:lpstr>
      <vt:lpstr>Rejecting incomplete programs</vt:lpstr>
      <vt:lpstr>Motivation</vt:lpstr>
      <vt:lpstr>Conventional types are not enough</vt:lpstr>
      <vt:lpstr>Refinement types</vt:lpstr>
      <vt:lpstr>Refinement types</vt:lpstr>
      <vt:lpstr>Example</vt:lpstr>
      <vt:lpstr>Example</vt:lpstr>
      <vt:lpstr>Example</vt:lpstr>
      <vt:lpstr>Example</vt:lpstr>
      <vt:lpstr>Another Example</vt:lpstr>
      <vt:lpstr>Another Example</vt:lpstr>
      <vt:lpstr>Another Example</vt:lpstr>
      <vt:lpstr>Subtyping</vt:lpstr>
      <vt:lpstr>Constraints from the environment</vt:lpstr>
      <vt:lpstr>Example</vt:lpstr>
      <vt:lpstr>Example</vt:lpstr>
      <vt:lpstr>Example</vt:lpstr>
      <vt:lpstr>Example</vt:lpstr>
      <vt:lpstr>Example</vt:lpstr>
      <vt:lpstr>Another Example</vt:lpstr>
      <vt:lpstr>Another Example</vt:lpstr>
      <vt:lpstr>Another Example</vt:lpstr>
      <vt:lpstr>Another Example</vt:lpstr>
      <vt:lpstr>Another Example</vt:lpstr>
      <vt:lpstr>Another Example</vt:lpstr>
      <vt:lpstr>Another Example</vt:lpstr>
      <vt:lpstr>Another Example</vt:lpstr>
      <vt:lpstr>Another Example</vt:lpstr>
      <vt:lpstr>Branches</vt:lpstr>
      <vt:lpstr>Branches</vt:lpstr>
      <vt:lpstr>Branches</vt:lpstr>
      <vt:lpstr>Branches</vt:lpstr>
      <vt:lpstr>Conventional types are not enough</vt:lpstr>
      <vt:lpstr>Refinement types</vt:lpstr>
      <vt:lpstr>Refinement types as specs</vt:lpstr>
      <vt:lpstr>Incomplete programs?</vt:lpstr>
      <vt:lpstr>Bidirectional type checking</vt:lpstr>
      <vt:lpstr>Round-trip type checking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Armando Solar-Lezama</dc:creator>
  <cp:lastModifiedBy>Armando Solar-Lezama</cp:lastModifiedBy>
  <cp:revision>815</cp:revision>
  <cp:lastPrinted>2015-02-26T04:09:31Z</cp:lastPrinted>
  <dcterms:created xsi:type="dcterms:W3CDTF">2014-09-23T19:26:18Z</dcterms:created>
  <dcterms:modified xsi:type="dcterms:W3CDTF">2022-11-08T18:19:11Z</dcterms:modified>
</cp:coreProperties>
</file>