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336" r:id="rId2"/>
    <p:sldId id="337" r:id="rId3"/>
    <p:sldId id="338" r:id="rId4"/>
    <p:sldId id="339" r:id="rId5"/>
    <p:sldId id="340" r:id="rId6"/>
    <p:sldId id="342" r:id="rId7"/>
    <p:sldId id="341" r:id="rId8"/>
    <p:sldId id="343" r:id="rId9"/>
    <p:sldId id="344" r:id="rId10"/>
    <p:sldId id="345" r:id="rId11"/>
    <p:sldId id="346" r:id="rId12"/>
    <p:sldId id="347" r:id="rId13"/>
    <p:sldId id="348" r:id="rId14"/>
    <p:sldId id="349" r:id="rId15"/>
    <p:sldId id="350" r:id="rId16"/>
    <p:sldId id="351" r:id="rId17"/>
    <p:sldId id="353" r:id="rId18"/>
    <p:sldId id="355" r:id="rId19"/>
    <p:sldId id="356" r:id="rId20"/>
    <p:sldId id="357" r:id="rId21"/>
    <p:sldId id="358" r:id="rId22"/>
    <p:sldId id="354" r:id="rId23"/>
    <p:sldId id="366" r:id="rId24"/>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F0B"/>
    <a:srgbClr val="CA703B"/>
    <a:srgbClr val="CFE5C9"/>
    <a:srgbClr val="9AC890"/>
    <a:srgbClr val="C7CEFF"/>
    <a:srgbClr val="7F8AFF"/>
    <a:srgbClr val="FFFFFF"/>
    <a:srgbClr val="000000"/>
    <a:srgbClr val="FF77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03" autoAdjust="0"/>
    <p:restoredTop sz="84761" autoAdjust="0"/>
  </p:normalViewPr>
  <p:slideViewPr>
    <p:cSldViewPr snapToGrid="0">
      <p:cViewPr varScale="1">
        <p:scale>
          <a:sx n="86" d="100"/>
          <a:sy n="86" d="100"/>
        </p:scale>
        <p:origin x="408" y="4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4B0CA21C-B112-4BD8-B9E9-462888A52112}" type="datetimeFigureOut">
              <a:rPr lang="en-US" smtClean="0"/>
              <a:t>11/8/2022</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9A80BC8A-3D2D-4399-A152-F8F7638B0202}" type="slidenum">
              <a:rPr lang="en-US" smtClean="0"/>
              <a:t>‹#›</a:t>
            </a:fld>
            <a:endParaRPr lang="en-US"/>
          </a:p>
        </p:txBody>
      </p:sp>
    </p:spTree>
    <p:extLst>
      <p:ext uri="{BB962C8B-B14F-4D97-AF65-F5344CB8AC3E}">
        <p14:creationId xmlns:p14="http://schemas.microsoft.com/office/powerpoint/2010/main" val="114999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80BC8A-3D2D-4399-A152-F8F7638B0202}" type="slidenum">
              <a:rPr lang="en-US" smtClean="0"/>
              <a:t>1</a:t>
            </a:fld>
            <a:endParaRPr lang="en-US"/>
          </a:p>
        </p:txBody>
      </p:sp>
    </p:spTree>
    <p:extLst>
      <p:ext uri="{BB962C8B-B14F-4D97-AF65-F5344CB8AC3E}">
        <p14:creationId xmlns:p14="http://schemas.microsoft.com/office/powerpoint/2010/main" val="3436534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E0CCB09E-56EF-47F2-9D3E-854D26667BD1}" type="slidenum">
              <a:t>18</a:t>
            </a:fld>
            <a:endParaRPr lang="en-US"/>
          </a:p>
        </p:txBody>
      </p:sp>
      <p:sp>
        <p:nvSpPr>
          <p:cNvPr id="2" name="Slide Image Placeholder 1"/>
          <p:cNvSpPr>
            <a:spLocks noGrp="1" noRot="1" noChangeAspect="1" noResize="1"/>
          </p:cNvSpPr>
          <p:nvPr>
            <p:ph type="sldImg"/>
          </p:nvPr>
        </p:nvSpPr>
        <p:spPr>
          <a:xfrm>
            <a:off x="533400" y="763588"/>
            <a:ext cx="6705600" cy="3771900"/>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3415055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DD812F3B-1988-42DA-957C-5DFD8E68286E}" type="slidenum">
              <a:t>19</a:t>
            </a:fld>
            <a:endParaRPr lang="en-US"/>
          </a:p>
        </p:txBody>
      </p:sp>
      <p:sp>
        <p:nvSpPr>
          <p:cNvPr id="2" name="Slide Image Placeholder 1"/>
          <p:cNvSpPr>
            <a:spLocks noGrp="1" noRot="1" noChangeAspect="1" noResize="1"/>
          </p:cNvSpPr>
          <p:nvPr>
            <p:ph type="sldImg"/>
          </p:nvPr>
        </p:nvSpPr>
        <p:spPr>
          <a:xfrm>
            <a:off x="533400" y="763588"/>
            <a:ext cx="6705600" cy="3771900"/>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1975752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FCF3CC43-5282-4EAA-AD97-C30FCBD36BE3}" type="slidenum">
              <a:t>20</a:t>
            </a:fld>
            <a:endParaRPr lang="en-US"/>
          </a:p>
        </p:txBody>
      </p:sp>
      <p:sp>
        <p:nvSpPr>
          <p:cNvPr id="2" name="Slide Image Placeholder 1"/>
          <p:cNvSpPr>
            <a:spLocks noGrp="1" noRot="1" noChangeAspect="1" noResize="1"/>
          </p:cNvSpPr>
          <p:nvPr>
            <p:ph type="sldImg"/>
          </p:nvPr>
        </p:nvSpPr>
        <p:spPr>
          <a:xfrm>
            <a:off x="533400" y="763588"/>
            <a:ext cx="6705600" cy="3771900"/>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4165501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366FFDA9-952E-49F2-A757-BF3C4ADD9945}" type="slidenum">
              <a:t>21</a:t>
            </a:fld>
            <a:endParaRPr lang="en-US"/>
          </a:p>
        </p:txBody>
      </p:sp>
      <p:sp>
        <p:nvSpPr>
          <p:cNvPr id="2" name="Slide Image Placeholder 1"/>
          <p:cNvSpPr>
            <a:spLocks noGrp="1" noRot="1" noChangeAspect="1" noResize="1"/>
          </p:cNvSpPr>
          <p:nvPr>
            <p:ph type="sldImg"/>
          </p:nvPr>
        </p:nvSpPr>
        <p:spPr>
          <a:xfrm>
            <a:off x="533400" y="763588"/>
            <a:ext cx="6705600" cy="3771900"/>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1406369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57284"/>
            <a:ext cx="9144000" cy="2387600"/>
          </a:xfrm>
        </p:spPr>
        <p:txBody>
          <a:bodyPr anchor="b"/>
          <a:lstStyle>
            <a:lvl1pPr algn="ctr">
              <a:defRPr sz="6000">
                <a:solidFill>
                  <a:schemeClr val="accent1">
                    <a:lumMod val="50000"/>
                  </a:schemeClr>
                </a:solidFill>
              </a:defRPr>
            </a:lvl1pPr>
          </a:lstStyle>
          <a:p>
            <a:r>
              <a:rPr lang="en-US" dirty="0"/>
              <a:t>Click to edit Master title style</a:t>
            </a:r>
          </a:p>
        </p:txBody>
      </p:sp>
      <p:sp>
        <p:nvSpPr>
          <p:cNvPr id="3" name="Subtitle 2"/>
          <p:cNvSpPr>
            <a:spLocks noGrp="1"/>
          </p:cNvSpPr>
          <p:nvPr>
            <p:ph type="subTitle" idx="1"/>
          </p:nvPr>
        </p:nvSpPr>
        <p:spPr>
          <a:xfrm>
            <a:off x="1524000" y="4397338"/>
            <a:ext cx="9144000" cy="86046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BED6B1FC-33B3-4A41-B046-2D6AAAB3391B}"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B656B-1D4C-4693-B2DE-D7EA6C99149D}" type="slidenum">
              <a:rPr lang="en-US" smtClean="0"/>
              <a:t>‹#›</a:t>
            </a:fld>
            <a:endParaRPr lang="en-US"/>
          </a:p>
        </p:txBody>
      </p:sp>
    </p:spTree>
    <p:extLst>
      <p:ext uri="{BB962C8B-B14F-4D97-AF65-F5344CB8AC3E}">
        <p14:creationId xmlns:p14="http://schemas.microsoft.com/office/powerpoint/2010/main" val="870729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D6B1FC-33B3-4A41-B046-2D6AAAB3391B}"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B656B-1D4C-4693-B2DE-D7EA6C99149D}" type="slidenum">
              <a:rPr lang="en-US" smtClean="0"/>
              <a:t>‹#›</a:t>
            </a:fld>
            <a:endParaRPr lang="en-US"/>
          </a:p>
        </p:txBody>
      </p:sp>
    </p:spTree>
    <p:extLst>
      <p:ext uri="{BB962C8B-B14F-4D97-AF65-F5344CB8AC3E}">
        <p14:creationId xmlns:p14="http://schemas.microsoft.com/office/powerpoint/2010/main" val="1542206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D6B1FC-33B3-4A41-B046-2D6AAAB3391B}"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B656B-1D4C-4693-B2DE-D7EA6C99149D}" type="slidenum">
              <a:rPr lang="en-US" smtClean="0"/>
              <a:t>‹#›</a:t>
            </a:fld>
            <a:endParaRPr lang="en-US"/>
          </a:p>
        </p:txBody>
      </p:sp>
    </p:spTree>
    <p:extLst>
      <p:ext uri="{BB962C8B-B14F-4D97-AF65-F5344CB8AC3E}">
        <p14:creationId xmlns:p14="http://schemas.microsoft.com/office/powerpoint/2010/main" val="585648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4700" y="29189"/>
            <a:ext cx="6869903" cy="1325563"/>
          </a:xfrm>
        </p:spPr>
        <p:txBody>
          <a:bodyPr/>
          <a:lstStyle>
            <a:lvl1pPr>
              <a:defRPr>
                <a:solidFill>
                  <a:schemeClr val="accent4"/>
                </a:solidFill>
              </a:defRPr>
            </a:lvl1pPr>
          </a:lstStyle>
          <a:p>
            <a:r>
              <a:rPr lang="en-US" dirty="0"/>
              <a:t>Click to edit Master title style</a:t>
            </a:r>
          </a:p>
        </p:txBody>
      </p:sp>
      <p:sp>
        <p:nvSpPr>
          <p:cNvPr id="3" name="Content Placeholder 2"/>
          <p:cNvSpPr>
            <a:spLocks noGrp="1"/>
          </p:cNvSpPr>
          <p:nvPr>
            <p:ph idx="1"/>
          </p:nvPr>
        </p:nvSpPr>
        <p:spPr>
          <a:xfrm>
            <a:off x="1592494" y="1825625"/>
            <a:ext cx="9761306" cy="4351338"/>
          </a:xfrm>
        </p:spPr>
        <p:txBody>
          <a:bodyPr/>
          <a:lstStyle>
            <a:lvl1pPr>
              <a:buClr>
                <a:schemeClr val="bg1"/>
              </a:buClr>
              <a:buSzPct val="25000"/>
              <a:defRPr>
                <a:solidFill>
                  <a:schemeClr val="accent4"/>
                </a:solidFill>
              </a:defRPr>
            </a:lvl1pPr>
            <a:lvl2pPr>
              <a:defRPr>
                <a:solidFill>
                  <a:schemeClr val="accent3">
                    <a:lumMod val="75000"/>
                  </a:schemeClr>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ED6B1FC-33B3-4A41-B046-2D6AAAB3391B}"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B656B-1D4C-4693-B2DE-D7EA6C99149D}" type="slidenum">
              <a:rPr lang="en-US" smtClean="0"/>
              <a:t>‹#›</a:t>
            </a:fld>
            <a:endParaRPr lang="en-US"/>
          </a:p>
        </p:txBody>
      </p:sp>
      <p:cxnSp>
        <p:nvCxnSpPr>
          <p:cNvPr id="8" name="Straight Connector 7"/>
          <p:cNvCxnSpPr/>
          <p:nvPr userDrawn="1"/>
        </p:nvCxnSpPr>
        <p:spPr>
          <a:xfrm>
            <a:off x="0" y="1219200"/>
            <a:ext cx="727862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1871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ED6B1FC-33B3-4A41-B046-2D6AAAB3391B}"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1B656B-1D4C-4693-B2DE-D7EA6C99149D}" type="slidenum">
              <a:rPr lang="en-US" smtClean="0"/>
              <a:t>‹#›</a:t>
            </a:fld>
            <a:endParaRPr lang="en-US"/>
          </a:p>
        </p:txBody>
      </p:sp>
      <p:sp>
        <p:nvSpPr>
          <p:cNvPr id="8" name="Title 1"/>
          <p:cNvSpPr>
            <a:spLocks noGrp="1"/>
          </p:cNvSpPr>
          <p:nvPr>
            <p:ph type="title"/>
          </p:nvPr>
        </p:nvSpPr>
        <p:spPr>
          <a:xfrm>
            <a:off x="54864" y="29189"/>
            <a:ext cx="6867144" cy="1325563"/>
          </a:xfrm>
        </p:spPr>
        <p:txBody>
          <a:bodyPr/>
          <a:lstStyle>
            <a:lvl1pPr>
              <a:defRPr>
                <a:solidFill>
                  <a:schemeClr val="accent4"/>
                </a:solidFill>
              </a:defRPr>
            </a:lvl1pPr>
          </a:lstStyle>
          <a:p>
            <a:r>
              <a:rPr lang="en-US" dirty="0"/>
              <a:t>Click to edit Master title style</a:t>
            </a:r>
          </a:p>
        </p:txBody>
      </p:sp>
      <p:cxnSp>
        <p:nvCxnSpPr>
          <p:cNvPr id="7" name="Straight Connector 6"/>
          <p:cNvCxnSpPr/>
          <p:nvPr userDrawn="1"/>
        </p:nvCxnSpPr>
        <p:spPr>
          <a:xfrm>
            <a:off x="0" y="1219200"/>
            <a:ext cx="727862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9310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D6B1FC-33B3-4A41-B046-2D6AAAB3391B}"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B656B-1D4C-4693-B2DE-D7EA6C99149D}" type="slidenum">
              <a:rPr lang="en-US" smtClean="0"/>
              <a:t>‹#›</a:t>
            </a:fld>
            <a:endParaRPr lang="en-US"/>
          </a:p>
        </p:txBody>
      </p:sp>
    </p:spTree>
    <p:extLst>
      <p:ext uri="{BB962C8B-B14F-4D97-AF65-F5344CB8AC3E}">
        <p14:creationId xmlns:p14="http://schemas.microsoft.com/office/powerpoint/2010/main" val="4185405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ED6B1FC-33B3-4A41-B046-2D6AAAB3391B}"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B656B-1D4C-4693-B2DE-D7EA6C99149D}" type="slidenum">
              <a:rPr lang="en-US" smtClean="0"/>
              <a:t>‹#›</a:t>
            </a:fld>
            <a:endParaRPr lang="en-US"/>
          </a:p>
        </p:txBody>
      </p:sp>
      <p:sp>
        <p:nvSpPr>
          <p:cNvPr id="8" name="Title 1"/>
          <p:cNvSpPr>
            <a:spLocks noGrp="1"/>
          </p:cNvSpPr>
          <p:nvPr>
            <p:ph type="title"/>
          </p:nvPr>
        </p:nvSpPr>
        <p:spPr>
          <a:xfrm>
            <a:off x="54864" y="29189"/>
            <a:ext cx="6867144" cy="1325563"/>
          </a:xfrm>
        </p:spPr>
        <p:txBody>
          <a:bodyPr/>
          <a:lstStyle>
            <a:lvl1pPr>
              <a:defRPr>
                <a:solidFill>
                  <a:schemeClr val="accent4"/>
                </a:solidFill>
              </a:defRPr>
            </a:lvl1pPr>
          </a:lstStyle>
          <a:p>
            <a:r>
              <a:rPr lang="en-US" dirty="0"/>
              <a:t>Click to edit Master title style</a:t>
            </a:r>
          </a:p>
        </p:txBody>
      </p:sp>
      <p:cxnSp>
        <p:nvCxnSpPr>
          <p:cNvPr id="9" name="Straight Connector 8"/>
          <p:cNvCxnSpPr/>
          <p:nvPr userDrawn="1"/>
        </p:nvCxnSpPr>
        <p:spPr>
          <a:xfrm>
            <a:off x="0" y="1219200"/>
            <a:ext cx="727862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3505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lvl2pPr>
              <a:defRPr>
                <a:solidFill>
                  <a:schemeClr val="accent3">
                    <a:lumMod val="75000"/>
                  </a:schemeClr>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2pPr>
              <a:defRPr>
                <a:solidFill>
                  <a:schemeClr val="accent3">
                    <a:lumMod val="75000"/>
                  </a:schemeClr>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ED6B1FC-33B3-4A41-B046-2D6AAAB3391B}"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1B656B-1D4C-4693-B2DE-D7EA6C99149D}" type="slidenum">
              <a:rPr lang="en-US" smtClean="0"/>
              <a:t>‹#›</a:t>
            </a:fld>
            <a:endParaRPr lang="en-US"/>
          </a:p>
        </p:txBody>
      </p:sp>
      <p:sp>
        <p:nvSpPr>
          <p:cNvPr id="10" name="Title 1"/>
          <p:cNvSpPr>
            <a:spLocks noGrp="1"/>
          </p:cNvSpPr>
          <p:nvPr>
            <p:ph type="title"/>
          </p:nvPr>
        </p:nvSpPr>
        <p:spPr>
          <a:xfrm>
            <a:off x="54864" y="29189"/>
            <a:ext cx="6867144" cy="1325563"/>
          </a:xfrm>
        </p:spPr>
        <p:txBody>
          <a:bodyPr/>
          <a:lstStyle>
            <a:lvl1pPr>
              <a:defRPr>
                <a:solidFill>
                  <a:schemeClr val="accent4"/>
                </a:solidFill>
              </a:defRPr>
            </a:lvl1pPr>
          </a:lstStyle>
          <a:p>
            <a:r>
              <a:rPr lang="en-US" dirty="0"/>
              <a:t>Click to edit Master title style</a:t>
            </a:r>
          </a:p>
        </p:txBody>
      </p:sp>
      <p:cxnSp>
        <p:nvCxnSpPr>
          <p:cNvPr id="11" name="Straight Connector 10"/>
          <p:cNvCxnSpPr/>
          <p:nvPr userDrawn="1"/>
        </p:nvCxnSpPr>
        <p:spPr>
          <a:xfrm>
            <a:off x="0" y="1219200"/>
            <a:ext cx="727862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4259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D6B1FC-33B3-4A41-B046-2D6AAAB3391B}"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1B656B-1D4C-4693-B2DE-D7EA6C99149D}" type="slidenum">
              <a:rPr lang="en-US" smtClean="0"/>
              <a:t>‹#›</a:t>
            </a:fld>
            <a:endParaRPr lang="en-US"/>
          </a:p>
        </p:txBody>
      </p:sp>
    </p:spTree>
    <p:extLst>
      <p:ext uri="{BB962C8B-B14F-4D97-AF65-F5344CB8AC3E}">
        <p14:creationId xmlns:p14="http://schemas.microsoft.com/office/powerpoint/2010/main" val="379034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ED6B1FC-33B3-4A41-B046-2D6AAAB3391B}"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B656B-1D4C-4693-B2DE-D7EA6C99149D}" type="slidenum">
              <a:rPr lang="en-US" smtClean="0"/>
              <a:t>‹#›</a:t>
            </a:fld>
            <a:endParaRPr lang="en-US"/>
          </a:p>
        </p:txBody>
      </p:sp>
    </p:spTree>
    <p:extLst>
      <p:ext uri="{BB962C8B-B14F-4D97-AF65-F5344CB8AC3E}">
        <p14:creationId xmlns:p14="http://schemas.microsoft.com/office/powerpoint/2010/main" val="3595538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ED6B1FC-33B3-4A41-B046-2D6AAAB3391B}"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B656B-1D4C-4693-B2DE-D7EA6C99149D}" type="slidenum">
              <a:rPr lang="en-US" smtClean="0"/>
              <a:t>‹#›</a:t>
            </a:fld>
            <a:endParaRPr lang="en-US"/>
          </a:p>
        </p:txBody>
      </p:sp>
    </p:spTree>
    <p:extLst>
      <p:ext uri="{BB962C8B-B14F-4D97-AF65-F5344CB8AC3E}">
        <p14:creationId xmlns:p14="http://schemas.microsoft.com/office/powerpoint/2010/main" val="2928388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D6B1FC-33B3-4A41-B046-2D6AAAB3391B}" type="datetimeFigureOut">
              <a:rPr lang="en-US" smtClean="0"/>
              <a:t>11/8/2022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1B656B-1D4C-4693-B2DE-D7EA6C99149D}" type="slidenum">
              <a:rPr lang="en-US" smtClean="0"/>
              <a:t>‹#›</a:t>
            </a:fld>
            <a:endParaRPr lang="en-US"/>
          </a:p>
        </p:txBody>
      </p:sp>
    </p:spTree>
    <p:extLst>
      <p:ext uri="{BB962C8B-B14F-4D97-AF65-F5344CB8AC3E}">
        <p14:creationId xmlns:p14="http://schemas.microsoft.com/office/powerpoint/2010/main" val="33364325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8" r:id="rId3"/>
    <p:sldLayoutId id="2147483675" r:id="rId4"/>
    <p:sldLayoutId id="2147483676" r:id="rId5"/>
    <p:sldLayoutId id="2147483677"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bg1"/>
        </a:buClr>
        <a:buSzPct val="100000"/>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7" Type="http://schemas.openxmlformats.org/officeDocument/2006/relationships/image" Target="../media/image11.png"/><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0.emf"/><Relationship Id="rId4" Type="http://schemas.openxmlformats.org/officeDocument/2006/relationships/image" Target="../media/image9.emf"/></Relationships>
</file>

<file path=ppt/slides/_rels/slide15.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8.emf"/><Relationship Id="rId7" Type="http://schemas.openxmlformats.org/officeDocument/2006/relationships/image" Target="../media/image24.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2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Lecture 17</a:t>
            </a:r>
            <a:br>
              <a:rPr lang="en-US" dirty="0"/>
            </a:br>
            <a:r>
              <a:rPr lang="en-US" dirty="0"/>
              <a:t>Deductive and Transformational Synthesis</a:t>
            </a:r>
          </a:p>
        </p:txBody>
      </p:sp>
      <p:sp>
        <p:nvSpPr>
          <p:cNvPr id="3" name="Subtitle 2"/>
          <p:cNvSpPr>
            <a:spLocks noGrp="1"/>
          </p:cNvSpPr>
          <p:nvPr>
            <p:ph type="subTitle" idx="1"/>
          </p:nvPr>
        </p:nvSpPr>
        <p:spPr>
          <a:xfrm>
            <a:off x="1524000" y="4397338"/>
            <a:ext cx="9144000" cy="1587826"/>
          </a:xfrm>
        </p:spPr>
        <p:txBody>
          <a:bodyPr>
            <a:normAutofit/>
          </a:bodyPr>
          <a:lstStyle/>
          <a:p>
            <a:r>
              <a:rPr lang="en-US" i="1" dirty="0">
                <a:solidFill>
                  <a:schemeClr val="tx1">
                    <a:lumMod val="65000"/>
                    <a:lumOff val="35000"/>
                  </a:schemeClr>
                </a:solidFill>
              </a:rPr>
              <a:t>Armando Solar-Lezama</a:t>
            </a:r>
            <a:br>
              <a:rPr lang="en-US" i="1" dirty="0">
                <a:solidFill>
                  <a:schemeClr val="tx1">
                    <a:lumMod val="65000"/>
                    <a:lumOff val="35000"/>
                  </a:schemeClr>
                </a:solidFill>
              </a:rPr>
            </a:br>
            <a:r>
              <a:rPr lang="en-US" i="1" dirty="0">
                <a:solidFill>
                  <a:schemeClr val="tx1">
                    <a:lumMod val="65000"/>
                    <a:lumOff val="35000"/>
                  </a:schemeClr>
                </a:solidFill>
              </a:rPr>
              <a:t>with some slides from Adam Chlipala</a:t>
            </a:r>
            <a:endParaRPr lang="en-US" dirty="0">
              <a:solidFill>
                <a:schemeClr val="tx1">
                  <a:lumMod val="65000"/>
                  <a:lumOff val="35000"/>
                </a:schemeClr>
              </a:solidFill>
            </a:endParaRPr>
          </a:p>
        </p:txBody>
      </p:sp>
    </p:spTree>
    <p:extLst>
      <p:ext uri="{BB962C8B-B14F-4D97-AF65-F5344CB8AC3E}">
        <p14:creationId xmlns:p14="http://schemas.microsoft.com/office/powerpoint/2010/main" val="3642210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Dreams =&gt; Programs</a:t>
            </a:r>
          </a:p>
        </p:txBody>
      </p:sp>
      <p:sp>
        <p:nvSpPr>
          <p:cNvPr id="5" name="Text Placeholder 4"/>
          <p:cNvSpPr>
            <a:spLocks noGrp="1"/>
          </p:cNvSpPr>
          <p:nvPr>
            <p:ph type="body" idx="1"/>
          </p:nvPr>
        </p:nvSpPr>
        <p:spPr/>
        <p:txBody>
          <a:bodyPr/>
          <a:lstStyle/>
          <a:p>
            <a:r>
              <a:rPr lang="en-US" dirty="0"/>
              <a:t>Waldinger &amp; Manna 1979</a:t>
            </a:r>
          </a:p>
        </p:txBody>
      </p:sp>
    </p:spTree>
    <p:extLst>
      <p:ext uri="{BB962C8B-B14F-4D97-AF65-F5344CB8AC3E}">
        <p14:creationId xmlns:p14="http://schemas.microsoft.com/office/powerpoint/2010/main" val="1248966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Deductive synthesis</a:t>
            </a:r>
          </a:p>
        </p:txBody>
      </p:sp>
      <p:sp>
        <p:nvSpPr>
          <p:cNvPr id="5" name="Content Placeholder 4"/>
          <p:cNvSpPr>
            <a:spLocks noGrp="1"/>
          </p:cNvSpPr>
          <p:nvPr>
            <p:ph idx="1"/>
          </p:nvPr>
        </p:nvSpPr>
        <p:spPr>
          <a:xfrm>
            <a:off x="1592494" y="1825625"/>
            <a:ext cx="9761306" cy="1480283"/>
          </a:xfrm>
        </p:spPr>
        <p:txBody>
          <a:bodyPr>
            <a:normAutofit fontScale="92500" lnSpcReduction="20000"/>
          </a:bodyPr>
          <a:lstStyle/>
          <a:p>
            <a:r>
              <a:rPr lang="en-US" dirty="0"/>
              <a:t>Similar ideas to </a:t>
            </a:r>
            <a:r>
              <a:rPr lang="en-US" dirty="0" err="1"/>
              <a:t>Burstall</a:t>
            </a:r>
            <a:r>
              <a:rPr lang="en-US" dirty="0"/>
              <a:t> and Darlington with a solid theoretical footing</a:t>
            </a:r>
          </a:p>
          <a:p>
            <a:endParaRPr lang="en-US" dirty="0"/>
          </a:p>
          <a:p>
            <a:r>
              <a:rPr lang="en-US" dirty="0"/>
              <a:t>A lot more ambitious</a:t>
            </a:r>
          </a:p>
        </p:txBody>
      </p:sp>
      <p:sp>
        <p:nvSpPr>
          <p:cNvPr id="6" name="TextBox 5"/>
          <p:cNvSpPr txBox="1"/>
          <p:nvPr/>
        </p:nvSpPr>
        <p:spPr>
          <a:xfrm>
            <a:off x="2461845" y="3776781"/>
            <a:ext cx="7751299" cy="1200329"/>
          </a:xfrm>
          <a:prstGeom prst="rect">
            <a:avLst/>
          </a:prstGeom>
          <a:noFill/>
        </p:spPr>
        <p:txBody>
          <a:bodyPr wrap="square" rtlCol="0">
            <a:spAutoFit/>
          </a:bodyPr>
          <a:lstStyle/>
          <a:p>
            <a:r>
              <a:rPr lang="en-US" i="1" dirty="0"/>
              <a:t>“…Such a system accepts specifications that express the purpose of the program to be constructed, without giving any hint of the algorithm to be employed. With no further human intervention, the system attempts to transform these specifications into a program that achieves the expressed purpose”</a:t>
            </a:r>
          </a:p>
        </p:txBody>
      </p:sp>
    </p:spTree>
    <p:extLst>
      <p:ext uri="{BB962C8B-B14F-4D97-AF65-F5344CB8AC3E}">
        <p14:creationId xmlns:p14="http://schemas.microsoft.com/office/powerpoint/2010/main" val="2152608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Specifications</a:t>
            </a:r>
          </a:p>
        </p:txBody>
      </p:sp>
      <p:pic>
        <p:nvPicPr>
          <p:cNvPr id="4" name="Picture 3"/>
          <p:cNvPicPr>
            <a:picLocks noChangeAspect="1"/>
          </p:cNvPicPr>
          <p:nvPr/>
        </p:nvPicPr>
        <p:blipFill>
          <a:blip r:embed="rId2"/>
          <a:stretch>
            <a:fillRect/>
          </a:stretch>
        </p:blipFill>
        <p:spPr>
          <a:xfrm>
            <a:off x="2955079" y="1930994"/>
            <a:ext cx="5339520" cy="1364160"/>
          </a:xfrm>
          <a:prstGeom prst="rect">
            <a:avLst/>
          </a:prstGeom>
        </p:spPr>
      </p:pic>
      <p:pic>
        <p:nvPicPr>
          <p:cNvPr id="5" name="Picture 4"/>
          <p:cNvPicPr>
            <a:picLocks noChangeAspect="1"/>
          </p:cNvPicPr>
          <p:nvPr/>
        </p:nvPicPr>
        <p:blipFill>
          <a:blip r:embed="rId3"/>
          <a:stretch>
            <a:fillRect/>
          </a:stretch>
        </p:blipFill>
        <p:spPr>
          <a:xfrm>
            <a:off x="2758131" y="4321127"/>
            <a:ext cx="6723666" cy="1348152"/>
          </a:xfrm>
          <a:prstGeom prst="rect">
            <a:avLst/>
          </a:prstGeom>
        </p:spPr>
      </p:pic>
    </p:spTree>
    <p:extLst>
      <p:ext uri="{BB962C8B-B14F-4D97-AF65-F5344CB8AC3E}">
        <p14:creationId xmlns:p14="http://schemas.microsoft.com/office/powerpoint/2010/main" val="3159837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transformation rules</a:t>
            </a:r>
          </a:p>
        </p:txBody>
      </p:sp>
      <p:sp>
        <p:nvSpPr>
          <p:cNvPr id="3" name="Content Placeholder 2"/>
          <p:cNvSpPr>
            <a:spLocks noGrp="1"/>
          </p:cNvSpPr>
          <p:nvPr>
            <p:ph idx="1"/>
          </p:nvPr>
        </p:nvSpPr>
        <p:spPr>
          <a:xfrm>
            <a:off x="1592494" y="4811151"/>
            <a:ext cx="9761306" cy="1365812"/>
          </a:xfrm>
        </p:spPr>
        <p:txBody>
          <a:bodyPr/>
          <a:lstStyle/>
          <a:p>
            <a:endParaRPr lang="en-US"/>
          </a:p>
        </p:txBody>
      </p:sp>
      <p:pic>
        <p:nvPicPr>
          <p:cNvPr id="4" name="Picture 3"/>
          <p:cNvPicPr>
            <a:picLocks noChangeAspect="1"/>
          </p:cNvPicPr>
          <p:nvPr/>
        </p:nvPicPr>
        <p:blipFill>
          <a:blip r:embed="rId2"/>
          <a:stretch>
            <a:fillRect/>
          </a:stretch>
        </p:blipFill>
        <p:spPr>
          <a:xfrm>
            <a:off x="1592494" y="3279239"/>
            <a:ext cx="2561894" cy="517068"/>
          </a:xfrm>
          <a:prstGeom prst="rect">
            <a:avLst/>
          </a:prstGeom>
        </p:spPr>
      </p:pic>
      <p:pic>
        <p:nvPicPr>
          <p:cNvPr id="5" name="Picture 4"/>
          <p:cNvPicPr>
            <a:picLocks noChangeAspect="1"/>
          </p:cNvPicPr>
          <p:nvPr/>
        </p:nvPicPr>
        <p:blipFill>
          <a:blip r:embed="rId3"/>
          <a:stretch>
            <a:fillRect/>
          </a:stretch>
        </p:blipFill>
        <p:spPr>
          <a:xfrm>
            <a:off x="7118471" y="1925999"/>
            <a:ext cx="2437929" cy="703212"/>
          </a:xfrm>
          <a:prstGeom prst="rect">
            <a:avLst/>
          </a:prstGeom>
        </p:spPr>
      </p:pic>
      <p:pic>
        <p:nvPicPr>
          <p:cNvPr id="6" name="Picture 5"/>
          <p:cNvPicPr>
            <a:picLocks noChangeAspect="1"/>
          </p:cNvPicPr>
          <p:nvPr/>
        </p:nvPicPr>
        <p:blipFill>
          <a:blip r:embed="rId4"/>
          <a:stretch>
            <a:fillRect/>
          </a:stretch>
        </p:blipFill>
        <p:spPr>
          <a:xfrm>
            <a:off x="1946739" y="1978199"/>
            <a:ext cx="1611514" cy="548092"/>
          </a:xfrm>
          <a:prstGeom prst="rect">
            <a:avLst/>
          </a:prstGeom>
        </p:spPr>
      </p:pic>
      <p:pic>
        <p:nvPicPr>
          <p:cNvPr id="8" name="Picture 7"/>
          <p:cNvPicPr>
            <a:picLocks noChangeAspect="1"/>
          </p:cNvPicPr>
          <p:nvPr/>
        </p:nvPicPr>
        <p:blipFill>
          <a:blip r:embed="rId5"/>
          <a:stretch>
            <a:fillRect/>
          </a:stretch>
        </p:blipFill>
        <p:spPr>
          <a:xfrm>
            <a:off x="6624074" y="3234441"/>
            <a:ext cx="5495673" cy="465361"/>
          </a:xfrm>
          <a:prstGeom prst="rect">
            <a:avLst/>
          </a:prstGeom>
        </p:spPr>
      </p:pic>
    </p:spTree>
    <p:extLst>
      <p:ext uri="{BB962C8B-B14F-4D97-AF65-F5344CB8AC3E}">
        <p14:creationId xmlns:p14="http://schemas.microsoft.com/office/powerpoint/2010/main" val="3503562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Derivation</a:t>
            </a:r>
          </a:p>
        </p:txBody>
      </p:sp>
      <p:pic>
        <p:nvPicPr>
          <p:cNvPr id="4" name="Picture 3"/>
          <p:cNvPicPr>
            <a:picLocks noChangeAspect="1"/>
          </p:cNvPicPr>
          <p:nvPr/>
        </p:nvPicPr>
        <p:blipFill>
          <a:blip r:embed="rId2"/>
          <a:stretch>
            <a:fillRect/>
          </a:stretch>
        </p:blipFill>
        <p:spPr>
          <a:xfrm>
            <a:off x="6528273" y="1565768"/>
            <a:ext cx="5339520" cy="1364160"/>
          </a:xfrm>
          <a:prstGeom prst="rect">
            <a:avLst/>
          </a:prstGeom>
        </p:spPr>
      </p:pic>
      <p:sp>
        <p:nvSpPr>
          <p:cNvPr id="5" name="TextBox 4"/>
          <p:cNvSpPr txBox="1"/>
          <p:nvPr/>
        </p:nvSpPr>
        <p:spPr>
          <a:xfrm>
            <a:off x="253218" y="2560596"/>
            <a:ext cx="885179" cy="369332"/>
          </a:xfrm>
          <a:prstGeom prst="rect">
            <a:avLst/>
          </a:prstGeom>
          <a:noFill/>
        </p:spPr>
        <p:txBody>
          <a:bodyPr wrap="none" rtlCol="0">
            <a:spAutoFit/>
          </a:bodyPr>
          <a:lstStyle/>
          <a:p>
            <a:r>
              <a:rPr lang="en-US" dirty="0"/>
              <a:t>Rule 1: </a:t>
            </a:r>
          </a:p>
        </p:txBody>
      </p:sp>
      <p:pic>
        <p:nvPicPr>
          <p:cNvPr id="6" name="Picture 5"/>
          <p:cNvPicPr>
            <a:picLocks noChangeAspect="1"/>
          </p:cNvPicPr>
          <p:nvPr/>
        </p:nvPicPr>
        <p:blipFill>
          <a:blip r:embed="rId3"/>
          <a:stretch>
            <a:fillRect/>
          </a:stretch>
        </p:blipFill>
        <p:spPr>
          <a:xfrm>
            <a:off x="1138397" y="2533208"/>
            <a:ext cx="3476250" cy="396720"/>
          </a:xfrm>
          <a:prstGeom prst="rect">
            <a:avLst/>
          </a:prstGeom>
        </p:spPr>
      </p:pic>
      <p:pic>
        <p:nvPicPr>
          <p:cNvPr id="7" name="Picture 6"/>
          <p:cNvPicPr>
            <a:picLocks noChangeAspect="1"/>
          </p:cNvPicPr>
          <p:nvPr/>
        </p:nvPicPr>
        <p:blipFill>
          <a:blip r:embed="rId4"/>
          <a:stretch>
            <a:fillRect/>
          </a:stretch>
        </p:blipFill>
        <p:spPr>
          <a:xfrm>
            <a:off x="253218" y="1893114"/>
            <a:ext cx="2586330" cy="417600"/>
          </a:xfrm>
          <a:prstGeom prst="rect">
            <a:avLst/>
          </a:prstGeom>
        </p:spPr>
      </p:pic>
      <p:pic>
        <p:nvPicPr>
          <p:cNvPr id="8" name="Picture 7"/>
          <p:cNvPicPr>
            <a:picLocks noChangeAspect="1"/>
          </p:cNvPicPr>
          <p:nvPr/>
        </p:nvPicPr>
        <p:blipFill>
          <a:blip r:embed="rId5"/>
          <a:stretch>
            <a:fillRect/>
          </a:stretch>
        </p:blipFill>
        <p:spPr>
          <a:xfrm>
            <a:off x="253218" y="3287330"/>
            <a:ext cx="3003480" cy="403680"/>
          </a:xfrm>
          <a:prstGeom prst="rect">
            <a:avLst/>
          </a:prstGeom>
        </p:spPr>
      </p:pic>
      <p:sp>
        <p:nvSpPr>
          <p:cNvPr id="9" name="TextBox 8"/>
          <p:cNvSpPr txBox="1"/>
          <p:nvPr/>
        </p:nvSpPr>
        <p:spPr>
          <a:xfrm>
            <a:off x="3256698" y="3304504"/>
            <a:ext cx="373820" cy="369332"/>
          </a:xfrm>
          <a:prstGeom prst="rect">
            <a:avLst/>
          </a:prstGeom>
          <a:noFill/>
        </p:spPr>
        <p:txBody>
          <a:bodyPr wrap="none" rtlCol="0">
            <a:spAutoFit/>
          </a:bodyPr>
          <a:lstStyle/>
          <a:p>
            <a:r>
              <a:rPr lang="en-US" b="1" dirty="0">
                <a:solidFill>
                  <a:schemeClr val="accent2"/>
                </a:solidFill>
              </a:rPr>
              <a:t>✖</a:t>
            </a:r>
          </a:p>
        </p:txBody>
      </p:sp>
      <mc:AlternateContent xmlns:mc="http://schemas.openxmlformats.org/markup-compatibility/2006" xmlns:a14="http://schemas.microsoft.com/office/drawing/2010/main">
        <mc:Choice Requires="a14">
          <p:sp>
            <p:nvSpPr>
              <p:cNvPr id="10" name="TextBox 9"/>
              <p:cNvSpPr txBox="1"/>
              <p:nvPr/>
            </p:nvSpPr>
            <p:spPr>
              <a:xfrm>
                <a:off x="253218" y="4304714"/>
                <a:ext cx="4381649" cy="923330"/>
              </a:xfrm>
              <a:prstGeom prst="rect">
                <a:avLst/>
              </a:prstGeom>
              <a:noFill/>
            </p:spPr>
            <p:txBody>
              <a:bodyPr wrap="none" rtlCol="0">
                <a:spAutoFit/>
              </a:bodyPr>
              <a:lstStyle/>
              <a:p>
                <a:pPr/>
                <a:r>
                  <a:rPr lang="en-US" dirty="0"/>
                  <a:t>Rule 2: Conditional formation</a:t>
                </a:r>
                <a:br>
                  <a:rPr lang="en-US" dirty="0"/>
                </a:b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𝑆</m:t>
                      </m:r>
                      <m:r>
                        <a:rPr lang="en-US" b="0" i="1" smtClean="0">
                          <a:latin typeface="Cambria Math" panose="02040503050406030204" pitchFamily="18" charset="0"/>
                        </a:rPr>
                        <m:t> </m:t>
                      </m:r>
                      <m:r>
                        <a:rPr lang="en-US" b="0" i="1" smtClean="0">
                          <a:latin typeface="Cambria Math" panose="02040503050406030204" pitchFamily="18" charset="0"/>
                        </a:rPr>
                        <m:t>𝑤h𝑒𝑟𝑒</m:t>
                      </m:r>
                      <m:r>
                        <a:rPr lang="en-US" b="0" i="1" smtClean="0">
                          <a:latin typeface="Cambria Math" panose="02040503050406030204" pitchFamily="18" charset="0"/>
                        </a:rPr>
                        <m:t> </m:t>
                      </m:r>
                      <m:r>
                        <a:rPr lang="en-US" b="0" i="1" smtClean="0">
                          <a:latin typeface="Cambria Math" panose="02040503050406030204" pitchFamily="18" charset="0"/>
                        </a:rPr>
                        <m:t>𝑄</m:t>
                      </m:r>
                      <m:r>
                        <a:rPr lang="en-US" b="0" i="1" smtClean="0">
                          <a:latin typeface="Cambria Math" panose="02040503050406030204" pitchFamily="18" charset="0"/>
                        </a:rPr>
                        <m:t>⇒</m:t>
                      </m:r>
                      <m:r>
                        <a:rPr lang="en-US" b="0" i="1" smtClean="0">
                          <a:latin typeface="Cambria Math" panose="02040503050406030204" pitchFamily="18" charset="0"/>
                        </a:rPr>
                        <m:t>𝑖𝑓</m:t>
                      </m:r>
                      <m:d>
                        <m:dPr>
                          <m:ctrlPr>
                            <a:rPr lang="en-US" b="0" i="1" smtClean="0">
                              <a:latin typeface="Cambria Math" panose="02040503050406030204" pitchFamily="18" charset="0"/>
                            </a:rPr>
                          </m:ctrlPr>
                        </m:dPr>
                        <m:e>
                          <m:r>
                            <a:rPr lang="en-US" b="0" i="1" smtClean="0">
                              <a:latin typeface="Cambria Math" panose="02040503050406030204" pitchFamily="18" charset="0"/>
                            </a:rPr>
                            <m:t>𝑃</m:t>
                          </m:r>
                        </m:e>
                      </m:d>
                      <m:r>
                        <a:rPr lang="en-US" b="0" i="1" smtClean="0">
                          <a:latin typeface="Cambria Math" panose="02040503050406030204" pitchFamily="18" charset="0"/>
                        </a:rPr>
                        <m:t> </m:t>
                      </m:r>
                      <m:r>
                        <a:rPr lang="en-US" b="0" i="1" smtClean="0">
                          <a:latin typeface="Cambria Math" panose="02040503050406030204" pitchFamily="18" charset="0"/>
                        </a:rPr>
                        <m:t>𝑆</m:t>
                      </m:r>
                      <m:r>
                        <a:rPr lang="en-US" b="0" i="1" smtClean="0">
                          <a:latin typeface="Cambria Math" panose="02040503050406030204" pitchFamily="18" charset="0"/>
                        </a:rPr>
                        <m:t> </m:t>
                      </m:r>
                      <m:r>
                        <a:rPr lang="en-US" b="0" i="1" smtClean="0">
                          <a:latin typeface="Cambria Math" panose="02040503050406030204" pitchFamily="18" charset="0"/>
                        </a:rPr>
                        <m:t>𝑤h𝑒𝑟𝑒</m:t>
                      </m:r>
                      <m:r>
                        <a:rPr lang="en-US" b="0" i="1" smtClean="0">
                          <a:latin typeface="Cambria Math" panose="02040503050406030204" pitchFamily="18" charset="0"/>
                        </a:rPr>
                        <m:t> </m:t>
                      </m:r>
                      <m:r>
                        <a:rPr lang="en-US" b="0" i="1" smtClean="0">
                          <a:latin typeface="Cambria Math" panose="02040503050406030204" pitchFamily="18" charset="0"/>
                        </a:rPr>
                        <m:t>𝑃</m:t>
                      </m:r>
                      <m:r>
                        <a:rPr lang="en-US" b="0" i="1" smtClean="0">
                          <a:latin typeface="Cambria Math" panose="02040503050406030204" pitchFamily="18" charset="0"/>
                        </a:rPr>
                        <m:t> </m:t>
                      </m:r>
                      <m:r>
                        <a:rPr lang="en-US" b="0" i="1" smtClean="0">
                          <a:latin typeface="Cambria Math" panose="02040503050406030204" pitchFamily="18" charset="0"/>
                        </a:rPr>
                        <m:t>𝑎𝑛𝑑</m:t>
                      </m:r>
                      <m:r>
                        <a:rPr lang="en-US" b="0" i="1" smtClean="0">
                          <a:latin typeface="Cambria Math" panose="02040503050406030204" pitchFamily="18" charset="0"/>
                        </a:rPr>
                        <m:t> </m:t>
                      </m:r>
                      <m:r>
                        <a:rPr lang="en-US" b="0" i="1" smtClean="0">
                          <a:latin typeface="Cambria Math" panose="02040503050406030204" pitchFamily="18" charset="0"/>
                        </a:rPr>
                        <m:t>𝑄</m:t>
                      </m:r>
                    </m:oMath>
                    <m:oMath xmlns:m="http://schemas.openxmlformats.org/officeDocument/2006/math">
                      <m:r>
                        <a:rPr lang="en-US" b="0" i="1" smtClean="0">
                          <a:latin typeface="Cambria Math" panose="02040503050406030204" pitchFamily="18" charset="0"/>
                        </a:rPr>
                        <m:t>                             </m:t>
                      </m:r>
                      <m:r>
                        <a:rPr lang="en-US" b="0" i="1" smtClean="0">
                          <a:latin typeface="Cambria Math" panose="02040503050406030204" pitchFamily="18" charset="0"/>
                        </a:rPr>
                        <m:t>𝑒𝑙𝑠𝑒</m:t>
                      </m:r>
                      <m:r>
                        <a:rPr lang="en-US" b="0" i="1" smtClean="0">
                          <a:latin typeface="Cambria Math" panose="02040503050406030204" pitchFamily="18" charset="0"/>
                        </a:rPr>
                        <m:t> </m:t>
                      </m:r>
                      <m:r>
                        <a:rPr lang="en-US" b="0" i="1" smtClean="0">
                          <a:latin typeface="Cambria Math" panose="02040503050406030204" pitchFamily="18" charset="0"/>
                        </a:rPr>
                        <m:t>𝑆</m:t>
                      </m:r>
                      <m:r>
                        <a:rPr lang="en-US" b="0" i="1" smtClean="0">
                          <a:latin typeface="Cambria Math" panose="02040503050406030204" pitchFamily="18" charset="0"/>
                        </a:rPr>
                        <m:t> </m:t>
                      </m:r>
                      <m:r>
                        <a:rPr lang="en-US" b="0" i="1" smtClean="0">
                          <a:latin typeface="Cambria Math" panose="02040503050406030204" pitchFamily="18" charset="0"/>
                        </a:rPr>
                        <m:t>𝑤h𝑒𝑟𝑒</m:t>
                      </m:r>
                      <m:r>
                        <a:rPr lang="en-US" b="0" i="1" smtClean="0">
                          <a:latin typeface="Cambria Math" panose="02040503050406030204" pitchFamily="18" charset="0"/>
                        </a:rPr>
                        <m:t> ¬</m:t>
                      </m:r>
                      <m:r>
                        <a:rPr lang="en-US" b="0" i="1" smtClean="0">
                          <a:latin typeface="Cambria Math" panose="02040503050406030204" pitchFamily="18" charset="0"/>
                        </a:rPr>
                        <m:t>𝑃</m:t>
                      </m:r>
                      <m:r>
                        <a:rPr lang="en-US" b="0" i="1" smtClean="0">
                          <a:latin typeface="Cambria Math" panose="02040503050406030204" pitchFamily="18" charset="0"/>
                        </a:rPr>
                        <m:t> </m:t>
                      </m:r>
                      <m:r>
                        <a:rPr lang="en-US" b="0" i="1" smtClean="0">
                          <a:latin typeface="Cambria Math" panose="02040503050406030204" pitchFamily="18" charset="0"/>
                        </a:rPr>
                        <m:t>𝑎𝑛𝑑</m:t>
                      </m:r>
                      <m:r>
                        <a:rPr lang="en-US" b="0" i="1" smtClean="0">
                          <a:latin typeface="Cambria Math" panose="02040503050406030204" pitchFamily="18" charset="0"/>
                        </a:rPr>
                        <m:t> </m:t>
                      </m:r>
                      <m:r>
                        <a:rPr lang="en-US" b="0" i="1" smtClean="0">
                          <a:latin typeface="Cambria Math" panose="02040503050406030204" pitchFamily="18" charset="0"/>
                        </a:rPr>
                        <m:t>𝑄</m:t>
                      </m:r>
                      <m:r>
                        <a:rPr lang="en-US" b="0" i="1" smtClean="0">
                          <a:latin typeface="Cambria Math" panose="02040503050406030204" pitchFamily="18" charset="0"/>
                        </a:rPr>
                        <m:t> </m:t>
                      </m:r>
                    </m:oMath>
                  </m:oMathPara>
                </a14:m>
                <a:endParaRPr lang="en-US" dirty="0"/>
              </a:p>
            </p:txBody>
          </p:sp>
        </mc:Choice>
        <mc:Fallback xmlns="">
          <p:sp>
            <p:nvSpPr>
              <p:cNvPr id="10" name="TextBox 9"/>
              <p:cNvSpPr txBox="1">
                <a:spLocks noRot="1" noChangeAspect="1" noMove="1" noResize="1" noEditPoints="1" noAdjustHandles="1" noChangeArrowheads="1" noChangeShapeType="1" noTextEdit="1"/>
              </p:cNvSpPr>
              <p:nvPr/>
            </p:nvSpPr>
            <p:spPr>
              <a:xfrm>
                <a:off x="253218" y="4304714"/>
                <a:ext cx="4381649" cy="923330"/>
              </a:xfrm>
              <a:prstGeom prst="rect">
                <a:avLst/>
              </a:prstGeom>
              <a:blipFill rotWithShape="0">
                <a:blip r:embed="rId6"/>
                <a:stretch>
                  <a:fillRect l="-1253" t="-3289" b="-328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5298239" y="4581713"/>
                <a:ext cx="6569554"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𝑙𝑒𝑠𝑎𝑙𝑙</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𝑙</m:t>
                          </m:r>
                        </m:e>
                      </m:d>
                      <m:r>
                        <a:rPr lang="en-US" b="0" i="1" smtClean="0">
                          <a:latin typeface="Cambria Math" panose="02040503050406030204" pitchFamily="18" charset="0"/>
                        </a:rPr>
                        <m:t>⇐</m:t>
                      </m:r>
                      <m:r>
                        <a:rPr lang="en-US" b="0" i="1" smtClean="0">
                          <a:latin typeface="Cambria Math" panose="02040503050406030204" pitchFamily="18" charset="0"/>
                        </a:rPr>
                        <m:t>𝑖𝑓</m:t>
                      </m:r>
                      <m:r>
                        <a:rPr lang="en-US" b="0" i="1" smtClean="0">
                          <a:latin typeface="Cambria Math" panose="02040503050406030204" pitchFamily="18" charset="0"/>
                        </a:rPr>
                        <m:t> </m:t>
                      </m:r>
                      <m:r>
                        <a:rPr lang="en-US" b="0" i="1" smtClean="0">
                          <a:latin typeface="Cambria Math" panose="02040503050406030204" pitchFamily="18" charset="0"/>
                        </a:rPr>
                        <m:t>𝑒𝑚𝑝𝑡𝑦</m:t>
                      </m:r>
                      <m:d>
                        <m:dPr>
                          <m:ctrlPr>
                            <a:rPr lang="en-US" b="0" i="1" smtClean="0">
                              <a:latin typeface="Cambria Math" panose="02040503050406030204" pitchFamily="18" charset="0"/>
                            </a:rPr>
                          </m:ctrlPr>
                        </m:dPr>
                        <m:e>
                          <m:r>
                            <a:rPr lang="en-US" b="0" i="1" smtClean="0">
                              <a:latin typeface="Cambria Math" panose="02040503050406030204" pitchFamily="18" charset="0"/>
                            </a:rPr>
                            <m:t>𝑙</m:t>
                          </m:r>
                        </m:e>
                      </m:d>
                      <m:r>
                        <a:rPr lang="en-US" b="0" i="1" smtClean="0">
                          <a:latin typeface="Cambria Math" panose="02040503050406030204" pitchFamily="18" charset="0"/>
                        </a:rPr>
                        <m:t>  </m:t>
                      </m:r>
                      <m:r>
                        <a:rPr lang="en-US" b="0" i="1" smtClean="0">
                          <a:latin typeface="Cambria Math" panose="02040503050406030204" pitchFamily="18" charset="0"/>
                        </a:rPr>
                        <m:t>𝑐𝑜𝑚𝑝𝑢𝑡𝑒</m:t>
                      </m:r>
                      <m:r>
                        <a:rPr lang="en-US" b="0" i="1" smtClean="0">
                          <a:latin typeface="Cambria Math" panose="02040503050406030204" pitchFamily="18" charset="0"/>
                        </a:rPr>
                        <m:t> </m:t>
                      </m:r>
                      <m:r>
                        <a:rPr lang="en-US" b="0" i="1" smtClean="0">
                          <a:latin typeface="Cambria Math" panose="02040503050406030204" pitchFamily="18" charset="0"/>
                        </a:rPr>
                        <m:t>𝑥</m:t>
                      </m:r>
                      <m:r>
                        <a:rPr lang="en-US" b="0" i="1" smtClean="0">
                          <a:latin typeface="Cambria Math" panose="02040503050406030204" pitchFamily="18" charset="0"/>
                        </a:rPr>
                        <m:t>&lt;</m:t>
                      </m:r>
                      <m:r>
                        <a:rPr lang="en-US" b="0" i="1" smtClean="0">
                          <a:latin typeface="Cambria Math" panose="02040503050406030204" pitchFamily="18" charset="0"/>
                        </a:rPr>
                        <m:t>𝑎𝑙𝑙</m:t>
                      </m:r>
                      <m:d>
                        <m:dPr>
                          <m:ctrlPr>
                            <a:rPr lang="en-US" b="0" i="1" smtClean="0">
                              <a:latin typeface="Cambria Math" panose="02040503050406030204" pitchFamily="18" charset="0"/>
                            </a:rPr>
                          </m:ctrlPr>
                        </m:dPr>
                        <m:e>
                          <m:r>
                            <a:rPr lang="en-US" b="0" i="1" smtClean="0">
                              <a:latin typeface="Cambria Math" panose="02040503050406030204" pitchFamily="18" charset="0"/>
                            </a:rPr>
                            <m:t>𝑙</m:t>
                          </m:r>
                        </m:e>
                      </m:d>
                      <m:r>
                        <a:rPr lang="en-US" b="0" i="1" smtClean="0">
                          <a:latin typeface="Cambria Math" panose="02040503050406030204" pitchFamily="18" charset="0"/>
                        </a:rPr>
                        <m:t> </m:t>
                      </m:r>
                      <m:r>
                        <a:rPr lang="en-US" b="0" i="1" smtClean="0">
                          <a:latin typeface="Cambria Math" panose="02040503050406030204" pitchFamily="18" charset="0"/>
                        </a:rPr>
                        <m:t>𝑤h𝑒𝑟𝑒</m:t>
                      </m:r>
                      <m:r>
                        <a:rPr lang="en-US" b="0" i="1" smtClean="0">
                          <a:latin typeface="Cambria Math" panose="02040503050406030204" pitchFamily="18" charset="0"/>
                        </a:rPr>
                        <m:t> </m:t>
                      </m:r>
                      <m:r>
                        <a:rPr lang="en-US" b="0" i="1" smtClean="0">
                          <a:latin typeface="Cambria Math" panose="02040503050406030204" pitchFamily="18" charset="0"/>
                        </a:rPr>
                        <m:t>𝑙</m:t>
                      </m:r>
                      <m:r>
                        <a:rPr lang="en-US" b="0" i="1" smtClean="0">
                          <a:latin typeface="Cambria Math" panose="02040503050406030204" pitchFamily="18" charset="0"/>
                        </a:rPr>
                        <m:t> </m:t>
                      </m:r>
                      <m:r>
                        <a:rPr lang="en-US" b="0" i="1" smtClean="0">
                          <a:latin typeface="Cambria Math" panose="02040503050406030204" pitchFamily="18" charset="0"/>
                        </a:rPr>
                        <m:t>𝑖𝑠</m:t>
                      </m:r>
                      <m:r>
                        <a:rPr lang="en-US" b="0" i="1" smtClean="0">
                          <a:latin typeface="Cambria Math" panose="02040503050406030204" pitchFamily="18" charset="0"/>
                        </a:rPr>
                        <m:t> </m:t>
                      </m:r>
                      <m:r>
                        <a:rPr lang="en-US" b="0" i="1" smtClean="0">
                          <a:latin typeface="Cambria Math" panose="02040503050406030204" pitchFamily="18" charset="0"/>
                        </a:rPr>
                        <m:t>𝑒𝑚𝑝𝑡𝑦</m:t>
                      </m:r>
                    </m:oMath>
                    <m:oMath xmlns:m="http://schemas.openxmlformats.org/officeDocument/2006/math">
                      <m:r>
                        <a:rPr lang="en-US" b="0" i="1" smtClean="0">
                          <a:latin typeface="Cambria Math" panose="02040503050406030204" pitchFamily="18" charset="0"/>
                        </a:rPr>
                        <m:t>                           </m:t>
                      </m:r>
                      <m:r>
                        <a:rPr lang="en-US" b="0" i="1" smtClean="0">
                          <a:latin typeface="Cambria Math" panose="02040503050406030204" pitchFamily="18" charset="0"/>
                        </a:rPr>
                        <m:t>𝑒𝑙𝑠𝑒</m:t>
                      </m:r>
                      <m:r>
                        <a:rPr lang="en-US" b="0" i="1" smtClean="0">
                          <a:latin typeface="Cambria Math" panose="02040503050406030204" pitchFamily="18" charset="0"/>
                        </a:rPr>
                        <m:t> </m:t>
                      </m:r>
                      <m:r>
                        <a:rPr lang="en-US" b="0" i="1" smtClean="0">
                          <a:latin typeface="Cambria Math" panose="02040503050406030204" pitchFamily="18" charset="0"/>
                        </a:rPr>
                        <m:t>𝑐𝑜𝑚𝑝𝑢𝑡𝑒</m:t>
                      </m:r>
                      <m:r>
                        <a:rPr lang="en-US" b="0" i="1" smtClean="0">
                          <a:latin typeface="Cambria Math" panose="02040503050406030204" pitchFamily="18" charset="0"/>
                        </a:rPr>
                        <m:t> </m:t>
                      </m:r>
                      <m:r>
                        <a:rPr lang="en-US" b="0" i="1" smtClean="0">
                          <a:latin typeface="Cambria Math" panose="02040503050406030204" pitchFamily="18" charset="0"/>
                        </a:rPr>
                        <m:t>𝑥</m:t>
                      </m:r>
                      <m:r>
                        <a:rPr lang="en-US" b="0" i="1" smtClean="0">
                          <a:latin typeface="Cambria Math" panose="02040503050406030204" pitchFamily="18" charset="0"/>
                        </a:rPr>
                        <m:t>&lt;</m:t>
                      </m:r>
                      <m:r>
                        <a:rPr lang="en-US" b="0" i="1" smtClean="0">
                          <a:latin typeface="Cambria Math" panose="02040503050406030204" pitchFamily="18" charset="0"/>
                        </a:rPr>
                        <m:t>𝑎𝑙𝑙</m:t>
                      </m:r>
                      <m:d>
                        <m:dPr>
                          <m:ctrlPr>
                            <a:rPr lang="en-US" b="0" i="1" smtClean="0">
                              <a:latin typeface="Cambria Math" panose="02040503050406030204" pitchFamily="18" charset="0"/>
                            </a:rPr>
                          </m:ctrlPr>
                        </m:dPr>
                        <m:e>
                          <m:r>
                            <a:rPr lang="en-US" b="0" i="1" smtClean="0">
                              <a:latin typeface="Cambria Math" panose="02040503050406030204" pitchFamily="18" charset="0"/>
                            </a:rPr>
                            <m:t>𝑙</m:t>
                          </m:r>
                        </m:e>
                      </m:d>
                      <m:r>
                        <a:rPr lang="en-US" b="0" i="1" smtClean="0">
                          <a:latin typeface="Cambria Math" panose="02040503050406030204" pitchFamily="18" charset="0"/>
                        </a:rPr>
                        <m:t> </m:t>
                      </m:r>
                      <m:r>
                        <a:rPr lang="en-US" b="0" i="1" smtClean="0">
                          <a:latin typeface="Cambria Math" panose="02040503050406030204" pitchFamily="18" charset="0"/>
                        </a:rPr>
                        <m:t>𝑤h𝑒𝑟𝑒</m:t>
                      </m:r>
                      <m:r>
                        <a:rPr lang="en-US" b="0" i="1" smtClean="0">
                          <a:latin typeface="Cambria Math" panose="02040503050406030204" pitchFamily="18" charset="0"/>
                        </a:rPr>
                        <m:t> </m:t>
                      </m:r>
                      <m:r>
                        <a:rPr lang="en-US" b="0" i="1" smtClean="0">
                          <a:latin typeface="Cambria Math" panose="02040503050406030204" pitchFamily="18" charset="0"/>
                        </a:rPr>
                        <m:t>𝑙</m:t>
                      </m:r>
                      <m:r>
                        <a:rPr lang="en-US" b="0" i="1" smtClean="0">
                          <a:latin typeface="Cambria Math" panose="02040503050406030204" pitchFamily="18" charset="0"/>
                        </a:rPr>
                        <m:t> </m:t>
                      </m:r>
                      <m:r>
                        <a:rPr lang="en-US" b="0" i="1" smtClean="0">
                          <a:latin typeface="Cambria Math" panose="02040503050406030204" pitchFamily="18" charset="0"/>
                        </a:rPr>
                        <m:t>𝑖𝑠</m:t>
                      </m:r>
                      <m:r>
                        <a:rPr lang="en-US" b="0" i="1" smtClean="0">
                          <a:latin typeface="Cambria Math" panose="02040503050406030204" pitchFamily="18" charset="0"/>
                        </a:rPr>
                        <m:t> </m:t>
                      </m:r>
                      <m:r>
                        <a:rPr lang="en-US" b="0" i="1" smtClean="0">
                          <a:latin typeface="Cambria Math" panose="02040503050406030204" pitchFamily="18" charset="0"/>
                        </a:rPr>
                        <m:t>𝑛𝑜𝑡</m:t>
                      </m:r>
                      <m:r>
                        <a:rPr lang="en-US" b="0" i="1" smtClean="0">
                          <a:latin typeface="Cambria Math" panose="02040503050406030204" pitchFamily="18" charset="0"/>
                        </a:rPr>
                        <m:t> </m:t>
                      </m:r>
                      <m:r>
                        <a:rPr lang="en-US" b="0" i="1" smtClean="0">
                          <a:latin typeface="Cambria Math" panose="02040503050406030204" pitchFamily="18" charset="0"/>
                        </a:rPr>
                        <m:t>𝑒𝑚𝑝𝑡𝑦</m:t>
                      </m:r>
                    </m:oMath>
                  </m:oMathPara>
                </a14:m>
                <a:endParaRPr lang="en-US" dirty="0"/>
              </a:p>
            </p:txBody>
          </p:sp>
        </mc:Choice>
        <mc:Fallback xmlns="">
          <p:sp>
            <p:nvSpPr>
              <p:cNvPr id="11" name="TextBox 10"/>
              <p:cNvSpPr txBox="1">
                <a:spLocks noRot="1" noChangeAspect="1" noMove="1" noResize="1" noEditPoints="1" noAdjustHandles="1" noChangeArrowheads="1" noChangeShapeType="1" noTextEdit="1"/>
              </p:cNvSpPr>
              <p:nvPr/>
            </p:nvSpPr>
            <p:spPr>
              <a:xfrm>
                <a:off x="5298239" y="4581713"/>
                <a:ext cx="6569554" cy="646331"/>
              </a:xfrm>
              <a:prstGeom prst="rect">
                <a:avLst/>
              </a:prstGeom>
              <a:blipFill>
                <a:blip r:embed="rId7"/>
                <a:stretch>
                  <a:fillRect b="-5660"/>
                </a:stretch>
              </a:blipFill>
            </p:spPr>
            <p:txBody>
              <a:bodyPr/>
              <a:lstStyle/>
              <a:p>
                <a:r>
                  <a:rPr lang="en-US">
                    <a:noFill/>
                  </a:rPr>
                  <a:t> </a:t>
                </a:r>
              </a:p>
            </p:txBody>
          </p:sp>
        </mc:Fallback>
      </mc:AlternateContent>
    </p:spTree>
    <p:extLst>
      <p:ext uri="{BB962C8B-B14F-4D97-AF65-F5344CB8AC3E}">
        <p14:creationId xmlns:p14="http://schemas.microsoft.com/office/powerpoint/2010/main" val="1463732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Derivation</a:t>
            </a:r>
          </a:p>
        </p:txBody>
      </p:sp>
      <mc:AlternateContent xmlns:mc="http://schemas.openxmlformats.org/markup-compatibility/2006" xmlns:a14="http://schemas.microsoft.com/office/drawing/2010/main">
        <mc:Choice Requires="a14">
          <p:sp>
            <p:nvSpPr>
              <p:cNvPr id="4" name="TextBox 3"/>
              <p:cNvSpPr txBox="1"/>
              <p:nvPr/>
            </p:nvSpPr>
            <p:spPr>
              <a:xfrm>
                <a:off x="5509254" y="1697836"/>
                <a:ext cx="6569554"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𝑙𝑒𝑠𝑎𝑙𝑙</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𝑙</m:t>
                          </m:r>
                        </m:e>
                      </m:d>
                      <m:r>
                        <a:rPr lang="en-US" b="0" i="1" smtClean="0">
                          <a:latin typeface="Cambria Math" panose="02040503050406030204" pitchFamily="18" charset="0"/>
                        </a:rPr>
                        <m:t>⇐</m:t>
                      </m:r>
                      <m:r>
                        <a:rPr lang="en-US" b="0" i="1" smtClean="0">
                          <a:latin typeface="Cambria Math" panose="02040503050406030204" pitchFamily="18" charset="0"/>
                        </a:rPr>
                        <m:t>𝑖𝑓</m:t>
                      </m:r>
                      <m:r>
                        <a:rPr lang="en-US" b="0" i="1" smtClean="0">
                          <a:latin typeface="Cambria Math" panose="02040503050406030204" pitchFamily="18" charset="0"/>
                        </a:rPr>
                        <m:t> </m:t>
                      </m:r>
                      <m:r>
                        <a:rPr lang="en-US" b="0" i="1" smtClean="0">
                          <a:latin typeface="Cambria Math" panose="02040503050406030204" pitchFamily="18" charset="0"/>
                        </a:rPr>
                        <m:t>𝑒𝑚𝑝𝑡𝑦</m:t>
                      </m:r>
                      <m:d>
                        <m:dPr>
                          <m:ctrlPr>
                            <a:rPr lang="en-US" b="0" i="1" smtClean="0">
                              <a:latin typeface="Cambria Math" panose="02040503050406030204" pitchFamily="18" charset="0"/>
                            </a:rPr>
                          </m:ctrlPr>
                        </m:dPr>
                        <m:e>
                          <m:r>
                            <a:rPr lang="en-US" b="0" i="1" smtClean="0">
                              <a:latin typeface="Cambria Math" panose="02040503050406030204" pitchFamily="18" charset="0"/>
                            </a:rPr>
                            <m:t>𝑙</m:t>
                          </m:r>
                        </m:e>
                      </m:d>
                      <m:r>
                        <a:rPr lang="en-US" b="0" i="1" smtClean="0">
                          <a:latin typeface="Cambria Math" panose="02040503050406030204" pitchFamily="18" charset="0"/>
                        </a:rPr>
                        <m:t>  </m:t>
                      </m:r>
                      <m:r>
                        <a:rPr lang="en-US" b="0" i="1" smtClean="0">
                          <a:latin typeface="Cambria Math" panose="02040503050406030204" pitchFamily="18" charset="0"/>
                        </a:rPr>
                        <m:t>𝑐𝑜𝑚𝑝𝑢𝑡𝑒</m:t>
                      </m:r>
                      <m:r>
                        <a:rPr lang="en-US" b="0" i="1" smtClean="0">
                          <a:latin typeface="Cambria Math" panose="02040503050406030204" pitchFamily="18" charset="0"/>
                        </a:rPr>
                        <m:t> </m:t>
                      </m:r>
                      <m:r>
                        <a:rPr lang="en-US" b="0" i="1" smtClean="0">
                          <a:latin typeface="Cambria Math" panose="02040503050406030204" pitchFamily="18" charset="0"/>
                        </a:rPr>
                        <m:t>𝑥</m:t>
                      </m:r>
                      <m:r>
                        <a:rPr lang="en-US" b="0" i="1" smtClean="0">
                          <a:latin typeface="Cambria Math" panose="02040503050406030204" pitchFamily="18" charset="0"/>
                        </a:rPr>
                        <m:t>&lt;</m:t>
                      </m:r>
                      <m:r>
                        <a:rPr lang="en-US" b="0" i="1" smtClean="0">
                          <a:latin typeface="Cambria Math" panose="02040503050406030204" pitchFamily="18" charset="0"/>
                        </a:rPr>
                        <m:t>𝑎𝑙𝑙</m:t>
                      </m:r>
                      <m:d>
                        <m:dPr>
                          <m:ctrlPr>
                            <a:rPr lang="en-US" b="0" i="1" smtClean="0">
                              <a:latin typeface="Cambria Math" panose="02040503050406030204" pitchFamily="18" charset="0"/>
                            </a:rPr>
                          </m:ctrlPr>
                        </m:dPr>
                        <m:e>
                          <m:r>
                            <a:rPr lang="en-US" b="0" i="1" smtClean="0">
                              <a:latin typeface="Cambria Math" panose="02040503050406030204" pitchFamily="18" charset="0"/>
                            </a:rPr>
                            <m:t>𝑙</m:t>
                          </m:r>
                        </m:e>
                      </m:d>
                      <m:r>
                        <a:rPr lang="en-US" b="0" i="1" smtClean="0">
                          <a:latin typeface="Cambria Math" panose="02040503050406030204" pitchFamily="18" charset="0"/>
                        </a:rPr>
                        <m:t> </m:t>
                      </m:r>
                      <m:r>
                        <a:rPr lang="en-US" b="0" i="1" smtClean="0">
                          <a:latin typeface="Cambria Math" panose="02040503050406030204" pitchFamily="18" charset="0"/>
                        </a:rPr>
                        <m:t>𝑤h𝑒𝑟𝑒</m:t>
                      </m:r>
                      <m:r>
                        <a:rPr lang="en-US" b="0" i="1" smtClean="0">
                          <a:latin typeface="Cambria Math" panose="02040503050406030204" pitchFamily="18" charset="0"/>
                        </a:rPr>
                        <m:t> </m:t>
                      </m:r>
                      <m:r>
                        <a:rPr lang="en-US" b="0" i="1" smtClean="0">
                          <a:latin typeface="Cambria Math" panose="02040503050406030204" pitchFamily="18" charset="0"/>
                        </a:rPr>
                        <m:t>𝑙</m:t>
                      </m:r>
                      <m:r>
                        <a:rPr lang="en-US" b="0" i="1" smtClean="0">
                          <a:latin typeface="Cambria Math" panose="02040503050406030204" pitchFamily="18" charset="0"/>
                        </a:rPr>
                        <m:t> </m:t>
                      </m:r>
                      <m:r>
                        <a:rPr lang="en-US" b="0" i="1" smtClean="0">
                          <a:latin typeface="Cambria Math" panose="02040503050406030204" pitchFamily="18" charset="0"/>
                        </a:rPr>
                        <m:t>𝑖𝑠</m:t>
                      </m:r>
                      <m:r>
                        <a:rPr lang="en-US" b="0" i="1" smtClean="0">
                          <a:latin typeface="Cambria Math" panose="02040503050406030204" pitchFamily="18" charset="0"/>
                        </a:rPr>
                        <m:t> </m:t>
                      </m:r>
                      <m:r>
                        <a:rPr lang="en-US" b="0" i="1" smtClean="0">
                          <a:latin typeface="Cambria Math" panose="02040503050406030204" pitchFamily="18" charset="0"/>
                        </a:rPr>
                        <m:t>𝑒𝑚𝑝𝑡𝑦</m:t>
                      </m:r>
                    </m:oMath>
                    <m:oMath xmlns:m="http://schemas.openxmlformats.org/officeDocument/2006/math">
                      <m:r>
                        <a:rPr lang="en-US" b="0" i="1" smtClean="0">
                          <a:latin typeface="Cambria Math" panose="02040503050406030204" pitchFamily="18" charset="0"/>
                        </a:rPr>
                        <m:t>                           </m:t>
                      </m:r>
                      <m:r>
                        <a:rPr lang="en-US" b="0" i="1" smtClean="0">
                          <a:latin typeface="Cambria Math" panose="02040503050406030204" pitchFamily="18" charset="0"/>
                        </a:rPr>
                        <m:t>𝑒𝑙𝑠𝑒</m:t>
                      </m:r>
                      <m:r>
                        <a:rPr lang="en-US" b="0" i="1" smtClean="0">
                          <a:latin typeface="Cambria Math" panose="02040503050406030204" pitchFamily="18" charset="0"/>
                        </a:rPr>
                        <m:t> </m:t>
                      </m:r>
                      <m:r>
                        <a:rPr lang="en-US" b="0" i="1" smtClean="0">
                          <a:latin typeface="Cambria Math" panose="02040503050406030204" pitchFamily="18" charset="0"/>
                        </a:rPr>
                        <m:t>𝑐𝑜𝑚𝑝𝑢𝑡𝑒</m:t>
                      </m:r>
                      <m:r>
                        <a:rPr lang="en-US" b="0" i="1" smtClean="0">
                          <a:latin typeface="Cambria Math" panose="02040503050406030204" pitchFamily="18" charset="0"/>
                        </a:rPr>
                        <m:t> </m:t>
                      </m:r>
                      <m:r>
                        <a:rPr lang="en-US" b="0" i="1" smtClean="0">
                          <a:latin typeface="Cambria Math" panose="02040503050406030204" pitchFamily="18" charset="0"/>
                        </a:rPr>
                        <m:t>𝑥</m:t>
                      </m:r>
                      <m:r>
                        <a:rPr lang="en-US" b="0" i="1" smtClean="0">
                          <a:latin typeface="Cambria Math" panose="02040503050406030204" pitchFamily="18" charset="0"/>
                        </a:rPr>
                        <m:t>&lt;</m:t>
                      </m:r>
                      <m:r>
                        <a:rPr lang="en-US" b="0" i="1" smtClean="0">
                          <a:latin typeface="Cambria Math" panose="02040503050406030204" pitchFamily="18" charset="0"/>
                        </a:rPr>
                        <m:t>𝑎𝑙𝑙</m:t>
                      </m:r>
                      <m:d>
                        <m:dPr>
                          <m:ctrlPr>
                            <a:rPr lang="en-US" b="0" i="1" smtClean="0">
                              <a:latin typeface="Cambria Math" panose="02040503050406030204" pitchFamily="18" charset="0"/>
                            </a:rPr>
                          </m:ctrlPr>
                        </m:dPr>
                        <m:e>
                          <m:r>
                            <a:rPr lang="en-US" b="0" i="1" smtClean="0">
                              <a:latin typeface="Cambria Math" panose="02040503050406030204" pitchFamily="18" charset="0"/>
                            </a:rPr>
                            <m:t>𝑙</m:t>
                          </m:r>
                        </m:e>
                      </m:d>
                      <m:r>
                        <a:rPr lang="en-US" b="0" i="1" smtClean="0">
                          <a:latin typeface="Cambria Math" panose="02040503050406030204" pitchFamily="18" charset="0"/>
                        </a:rPr>
                        <m:t> </m:t>
                      </m:r>
                      <m:r>
                        <a:rPr lang="en-US" b="0" i="1" smtClean="0">
                          <a:latin typeface="Cambria Math" panose="02040503050406030204" pitchFamily="18" charset="0"/>
                        </a:rPr>
                        <m:t>𝑤h𝑒𝑟𝑒</m:t>
                      </m:r>
                      <m:r>
                        <a:rPr lang="en-US" b="0" i="1" smtClean="0">
                          <a:latin typeface="Cambria Math" panose="02040503050406030204" pitchFamily="18" charset="0"/>
                        </a:rPr>
                        <m:t> </m:t>
                      </m:r>
                      <m:r>
                        <a:rPr lang="en-US" b="0" i="1" smtClean="0">
                          <a:latin typeface="Cambria Math" panose="02040503050406030204" pitchFamily="18" charset="0"/>
                        </a:rPr>
                        <m:t>𝑙</m:t>
                      </m:r>
                      <m:r>
                        <a:rPr lang="en-US" b="0" i="1" smtClean="0">
                          <a:latin typeface="Cambria Math" panose="02040503050406030204" pitchFamily="18" charset="0"/>
                        </a:rPr>
                        <m:t> </m:t>
                      </m:r>
                      <m:r>
                        <a:rPr lang="en-US" b="0" i="1" smtClean="0">
                          <a:latin typeface="Cambria Math" panose="02040503050406030204" pitchFamily="18" charset="0"/>
                        </a:rPr>
                        <m:t>𝑖𝑠</m:t>
                      </m:r>
                      <m:r>
                        <a:rPr lang="en-US" b="0" i="1" smtClean="0">
                          <a:latin typeface="Cambria Math" panose="02040503050406030204" pitchFamily="18" charset="0"/>
                        </a:rPr>
                        <m:t> </m:t>
                      </m:r>
                      <m:r>
                        <a:rPr lang="en-US" b="0" i="1" smtClean="0">
                          <a:latin typeface="Cambria Math" panose="02040503050406030204" pitchFamily="18" charset="0"/>
                        </a:rPr>
                        <m:t>𝑛𝑜𝑡</m:t>
                      </m:r>
                      <m:r>
                        <a:rPr lang="en-US" b="0" i="1" smtClean="0">
                          <a:latin typeface="Cambria Math" panose="02040503050406030204" pitchFamily="18" charset="0"/>
                        </a:rPr>
                        <m:t> </m:t>
                      </m:r>
                      <m:r>
                        <a:rPr lang="en-US" b="0" i="1" smtClean="0">
                          <a:latin typeface="Cambria Math" panose="02040503050406030204" pitchFamily="18" charset="0"/>
                        </a:rPr>
                        <m:t>𝑒𝑚𝑝𝑡𝑦</m:t>
                      </m:r>
                    </m:oMath>
                  </m:oMathPara>
                </a14:m>
                <a:endParaRPr lang="en-US" dirty="0"/>
              </a:p>
            </p:txBody>
          </p:sp>
        </mc:Choice>
        <mc:Fallback xmlns="">
          <p:sp>
            <p:nvSpPr>
              <p:cNvPr id="4" name="TextBox 3"/>
              <p:cNvSpPr txBox="1">
                <a:spLocks noRot="1" noChangeAspect="1" noMove="1" noResize="1" noEditPoints="1" noAdjustHandles="1" noChangeArrowheads="1" noChangeShapeType="1" noTextEdit="1"/>
              </p:cNvSpPr>
              <p:nvPr/>
            </p:nvSpPr>
            <p:spPr>
              <a:xfrm>
                <a:off x="5509254" y="1697836"/>
                <a:ext cx="6569554" cy="646331"/>
              </a:xfrm>
              <a:prstGeom prst="rect">
                <a:avLst/>
              </a:prstGeom>
              <a:blipFill>
                <a:blip r:embed="rId2"/>
                <a:stretch>
                  <a:fillRect b="-5660"/>
                </a:stretch>
              </a:blipFill>
            </p:spPr>
            <p:txBody>
              <a:bodyPr/>
              <a:lstStyle/>
              <a:p>
                <a:r>
                  <a:rPr lang="en-US">
                    <a:noFill/>
                  </a:rPr>
                  <a:t> </a:t>
                </a:r>
              </a:p>
            </p:txBody>
          </p:sp>
        </mc:Fallback>
      </mc:AlternateContent>
      <p:sp>
        <p:nvSpPr>
          <p:cNvPr id="5" name="TextBox 4"/>
          <p:cNvSpPr txBox="1"/>
          <p:nvPr/>
        </p:nvSpPr>
        <p:spPr>
          <a:xfrm>
            <a:off x="295421" y="1725224"/>
            <a:ext cx="885179" cy="369332"/>
          </a:xfrm>
          <a:prstGeom prst="rect">
            <a:avLst/>
          </a:prstGeom>
          <a:noFill/>
        </p:spPr>
        <p:txBody>
          <a:bodyPr wrap="none" rtlCol="0">
            <a:spAutoFit/>
          </a:bodyPr>
          <a:lstStyle/>
          <a:p>
            <a:r>
              <a:rPr lang="en-US" dirty="0"/>
              <a:t>Rule 1: </a:t>
            </a:r>
          </a:p>
        </p:txBody>
      </p:sp>
      <p:pic>
        <p:nvPicPr>
          <p:cNvPr id="6" name="Picture 5"/>
          <p:cNvPicPr>
            <a:picLocks noChangeAspect="1"/>
          </p:cNvPicPr>
          <p:nvPr/>
        </p:nvPicPr>
        <p:blipFill>
          <a:blip r:embed="rId3"/>
          <a:stretch>
            <a:fillRect/>
          </a:stretch>
        </p:blipFill>
        <p:spPr>
          <a:xfrm>
            <a:off x="1180600" y="1697836"/>
            <a:ext cx="3476250" cy="396720"/>
          </a:xfrm>
          <a:prstGeom prst="rect">
            <a:avLst/>
          </a:prstGeom>
        </p:spPr>
      </p:pic>
      <mc:AlternateContent xmlns:mc="http://schemas.openxmlformats.org/markup-compatibility/2006" xmlns:a14="http://schemas.microsoft.com/office/drawing/2010/main">
        <mc:Choice Requires="a14">
          <p:sp>
            <p:nvSpPr>
              <p:cNvPr id="7" name="TextBox 6"/>
              <p:cNvSpPr txBox="1"/>
              <p:nvPr/>
            </p:nvSpPr>
            <p:spPr>
              <a:xfrm>
                <a:off x="5509254" y="3078682"/>
                <a:ext cx="6139822"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𝑙𝑒𝑠𝑎𝑙𝑙</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𝑙</m:t>
                          </m:r>
                        </m:e>
                      </m:d>
                      <m:r>
                        <a:rPr lang="en-US" b="0" i="1" smtClean="0">
                          <a:latin typeface="Cambria Math" panose="02040503050406030204" pitchFamily="18" charset="0"/>
                        </a:rPr>
                        <m:t>⇐</m:t>
                      </m:r>
                      <m:r>
                        <a:rPr lang="en-US" b="0" i="1" smtClean="0">
                          <a:latin typeface="Cambria Math" panose="02040503050406030204" pitchFamily="18" charset="0"/>
                        </a:rPr>
                        <m:t>𝑖𝑓</m:t>
                      </m:r>
                      <m:r>
                        <a:rPr lang="en-US" b="0" i="1" smtClean="0">
                          <a:latin typeface="Cambria Math" panose="02040503050406030204" pitchFamily="18" charset="0"/>
                        </a:rPr>
                        <m:t> </m:t>
                      </m:r>
                      <m:r>
                        <a:rPr lang="en-US" b="0" i="1" smtClean="0">
                          <a:latin typeface="Cambria Math" panose="02040503050406030204" pitchFamily="18" charset="0"/>
                        </a:rPr>
                        <m:t>𝑒𝑚𝑝𝑡𝑦</m:t>
                      </m:r>
                      <m:d>
                        <m:dPr>
                          <m:ctrlPr>
                            <a:rPr lang="en-US" b="0" i="1" smtClean="0">
                              <a:latin typeface="Cambria Math" panose="02040503050406030204" pitchFamily="18" charset="0"/>
                            </a:rPr>
                          </m:ctrlPr>
                        </m:dPr>
                        <m:e>
                          <m:r>
                            <a:rPr lang="en-US" b="0" i="1" smtClean="0">
                              <a:latin typeface="Cambria Math" panose="02040503050406030204" pitchFamily="18" charset="0"/>
                            </a:rPr>
                            <m:t>𝑙</m:t>
                          </m:r>
                        </m:e>
                      </m:d>
                      <m:r>
                        <a:rPr lang="en-US" b="0" i="1" smtClean="0">
                          <a:latin typeface="Cambria Math" panose="02040503050406030204" pitchFamily="18" charset="0"/>
                        </a:rPr>
                        <m:t>  </m:t>
                      </m:r>
                      <m:r>
                        <a:rPr lang="en-US" b="0" i="1" smtClean="0">
                          <a:latin typeface="Cambria Math" panose="02040503050406030204" pitchFamily="18" charset="0"/>
                        </a:rPr>
                        <m:t>𝑡𝑟𝑢𝑒</m:t>
                      </m:r>
                    </m:oMath>
                    <m:oMath xmlns:m="http://schemas.openxmlformats.org/officeDocument/2006/math">
                      <m:r>
                        <a:rPr lang="en-US" b="0" i="1" smtClean="0">
                          <a:latin typeface="Cambria Math" panose="02040503050406030204" pitchFamily="18" charset="0"/>
                        </a:rPr>
                        <m:t>                           </m:t>
                      </m:r>
                      <m:r>
                        <a:rPr lang="en-US" b="0" i="1" smtClean="0">
                          <a:latin typeface="Cambria Math" panose="02040503050406030204" pitchFamily="18" charset="0"/>
                        </a:rPr>
                        <m:t>𝑒𝑙𝑠𝑒</m:t>
                      </m:r>
                      <m:r>
                        <a:rPr lang="en-US" b="0" i="1" smtClean="0">
                          <a:latin typeface="Cambria Math" panose="02040503050406030204" pitchFamily="18" charset="0"/>
                        </a:rPr>
                        <m:t> </m:t>
                      </m:r>
                      <m:r>
                        <a:rPr lang="en-US" b="0" i="1" smtClean="0">
                          <a:latin typeface="Cambria Math" panose="02040503050406030204" pitchFamily="18" charset="0"/>
                        </a:rPr>
                        <m:t>𝑐𝑜𝑚𝑝𝑢𝑡𝑒</m:t>
                      </m:r>
                      <m:r>
                        <a:rPr lang="en-US" b="0" i="1" smtClean="0">
                          <a:latin typeface="Cambria Math" panose="02040503050406030204" pitchFamily="18" charset="0"/>
                        </a:rPr>
                        <m:t> </m:t>
                      </m:r>
                      <m:r>
                        <a:rPr lang="en-US" b="0" i="1" smtClean="0">
                          <a:latin typeface="Cambria Math" panose="02040503050406030204" pitchFamily="18" charset="0"/>
                        </a:rPr>
                        <m:t>𝑥</m:t>
                      </m:r>
                      <m:r>
                        <a:rPr lang="en-US" b="0" i="1" smtClean="0">
                          <a:latin typeface="Cambria Math" panose="02040503050406030204" pitchFamily="18" charset="0"/>
                        </a:rPr>
                        <m:t>&lt;</m:t>
                      </m:r>
                      <m:r>
                        <a:rPr lang="en-US" b="0" i="1" smtClean="0">
                          <a:latin typeface="Cambria Math" panose="02040503050406030204" pitchFamily="18" charset="0"/>
                        </a:rPr>
                        <m:t>𝑎𝑙𝑙</m:t>
                      </m:r>
                      <m:d>
                        <m:dPr>
                          <m:ctrlPr>
                            <a:rPr lang="en-US" b="0" i="1" smtClean="0">
                              <a:latin typeface="Cambria Math" panose="02040503050406030204" pitchFamily="18" charset="0"/>
                            </a:rPr>
                          </m:ctrlPr>
                        </m:dPr>
                        <m:e>
                          <m:r>
                            <a:rPr lang="en-US" b="0" i="1" smtClean="0">
                              <a:latin typeface="Cambria Math" panose="02040503050406030204" pitchFamily="18" charset="0"/>
                            </a:rPr>
                            <m:t>𝑙</m:t>
                          </m:r>
                        </m:e>
                      </m:d>
                      <m:r>
                        <a:rPr lang="en-US" b="0" i="1" smtClean="0">
                          <a:latin typeface="Cambria Math" panose="02040503050406030204" pitchFamily="18" charset="0"/>
                        </a:rPr>
                        <m:t> </m:t>
                      </m:r>
                      <m:r>
                        <a:rPr lang="en-US" b="0" i="1" smtClean="0">
                          <a:latin typeface="Cambria Math" panose="02040503050406030204" pitchFamily="18" charset="0"/>
                        </a:rPr>
                        <m:t>𝑤h𝑒𝑟𝑒</m:t>
                      </m:r>
                      <m:r>
                        <a:rPr lang="en-US" b="0" i="1" smtClean="0">
                          <a:latin typeface="Cambria Math" panose="02040503050406030204" pitchFamily="18" charset="0"/>
                        </a:rPr>
                        <m:t> </m:t>
                      </m:r>
                      <m:r>
                        <a:rPr lang="en-US" b="0" i="1" smtClean="0">
                          <a:latin typeface="Cambria Math" panose="02040503050406030204" pitchFamily="18" charset="0"/>
                        </a:rPr>
                        <m:t>𝑙</m:t>
                      </m:r>
                      <m:r>
                        <a:rPr lang="en-US" b="0" i="1" smtClean="0">
                          <a:latin typeface="Cambria Math" panose="02040503050406030204" pitchFamily="18" charset="0"/>
                        </a:rPr>
                        <m:t> </m:t>
                      </m:r>
                      <m:r>
                        <a:rPr lang="en-US" b="0" i="1" smtClean="0">
                          <a:latin typeface="Cambria Math" panose="02040503050406030204" pitchFamily="18" charset="0"/>
                        </a:rPr>
                        <m:t>𝑖𝑠</m:t>
                      </m:r>
                      <m:r>
                        <a:rPr lang="en-US" b="0" i="1" smtClean="0">
                          <a:latin typeface="Cambria Math" panose="02040503050406030204" pitchFamily="18" charset="0"/>
                        </a:rPr>
                        <m:t> </m:t>
                      </m:r>
                      <m:r>
                        <a:rPr lang="en-US" b="0" i="1" smtClean="0">
                          <a:latin typeface="Cambria Math" panose="02040503050406030204" pitchFamily="18" charset="0"/>
                        </a:rPr>
                        <m:t>𝑛𝑜𝑡</m:t>
                      </m:r>
                      <m:r>
                        <a:rPr lang="en-US" b="0" i="1" smtClean="0">
                          <a:latin typeface="Cambria Math" panose="02040503050406030204" pitchFamily="18" charset="0"/>
                        </a:rPr>
                        <m:t> </m:t>
                      </m:r>
                      <m:r>
                        <a:rPr lang="en-US" b="0" i="1" smtClean="0">
                          <a:latin typeface="Cambria Math" panose="02040503050406030204" pitchFamily="18" charset="0"/>
                        </a:rPr>
                        <m:t>𝑒𝑚𝑝𝑡𝑦</m:t>
                      </m:r>
                    </m:oMath>
                  </m:oMathPara>
                </a14:m>
                <a:endParaRPr lang="en-US" dirty="0"/>
              </a:p>
            </p:txBody>
          </p:sp>
        </mc:Choice>
        <mc:Fallback xmlns="">
          <p:sp>
            <p:nvSpPr>
              <p:cNvPr id="7" name="TextBox 6"/>
              <p:cNvSpPr txBox="1">
                <a:spLocks noRot="1" noChangeAspect="1" noMove="1" noResize="1" noEditPoints="1" noAdjustHandles="1" noChangeArrowheads="1" noChangeShapeType="1" noTextEdit="1"/>
              </p:cNvSpPr>
              <p:nvPr/>
            </p:nvSpPr>
            <p:spPr>
              <a:xfrm>
                <a:off x="5509254" y="3078682"/>
                <a:ext cx="6139822" cy="646331"/>
              </a:xfrm>
              <a:prstGeom prst="rect">
                <a:avLst/>
              </a:prstGeom>
              <a:blipFill rotWithShape="0">
                <a:blip r:embed="rId4"/>
                <a:stretch>
                  <a:fillRect b="-5660"/>
                </a:stretch>
              </a:blipFill>
            </p:spPr>
            <p:txBody>
              <a:bodyPr/>
              <a:lstStyle/>
              <a:p>
                <a:r>
                  <a:rPr lang="en-US">
                    <a:noFill/>
                  </a:rPr>
                  <a:t> </a:t>
                </a:r>
              </a:p>
            </p:txBody>
          </p:sp>
        </mc:Fallback>
      </mc:AlternateContent>
      <p:sp>
        <p:nvSpPr>
          <p:cNvPr id="8" name="TextBox 7"/>
          <p:cNvSpPr txBox="1"/>
          <p:nvPr/>
        </p:nvSpPr>
        <p:spPr>
          <a:xfrm>
            <a:off x="295421" y="3123028"/>
            <a:ext cx="832279" cy="369332"/>
          </a:xfrm>
          <a:prstGeom prst="rect">
            <a:avLst/>
          </a:prstGeom>
          <a:noFill/>
        </p:spPr>
        <p:txBody>
          <a:bodyPr wrap="none" rtlCol="0">
            <a:spAutoFit/>
          </a:bodyPr>
          <a:lstStyle/>
          <a:p>
            <a:r>
              <a:rPr lang="en-US" dirty="0"/>
              <a:t>Rule 3:</a:t>
            </a:r>
          </a:p>
        </p:txBody>
      </p:sp>
      <p:pic>
        <p:nvPicPr>
          <p:cNvPr id="9" name="Picture 8"/>
          <p:cNvPicPr>
            <a:picLocks noChangeAspect="1"/>
          </p:cNvPicPr>
          <p:nvPr/>
        </p:nvPicPr>
        <p:blipFill>
          <a:blip r:embed="rId5"/>
          <a:stretch>
            <a:fillRect/>
          </a:stretch>
        </p:blipFill>
        <p:spPr>
          <a:xfrm>
            <a:off x="1127700" y="3112533"/>
            <a:ext cx="3726540" cy="612480"/>
          </a:xfrm>
          <a:prstGeom prst="rect">
            <a:avLst/>
          </a:prstGeom>
        </p:spPr>
      </p:pic>
      <p:pic>
        <p:nvPicPr>
          <p:cNvPr id="10" name="Picture 9"/>
          <p:cNvPicPr>
            <a:picLocks noChangeAspect="1"/>
          </p:cNvPicPr>
          <p:nvPr/>
        </p:nvPicPr>
        <p:blipFill>
          <a:blip r:embed="rId6"/>
          <a:stretch>
            <a:fillRect/>
          </a:stretch>
        </p:blipFill>
        <p:spPr>
          <a:xfrm>
            <a:off x="295421" y="4322472"/>
            <a:ext cx="4421790" cy="396720"/>
          </a:xfrm>
          <a:prstGeom prst="rect">
            <a:avLst/>
          </a:prstGeom>
        </p:spPr>
      </p:pic>
      <mc:AlternateContent xmlns:mc="http://schemas.openxmlformats.org/markup-compatibility/2006" xmlns:a14="http://schemas.microsoft.com/office/drawing/2010/main">
        <mc:Choice Requires="a14">
          <p:sp>
            <p:nvSpPr>
              <p:cNvPr id="11" name="TextBox 10"/>
              <p:cNvSpPr txBox="1"/>
              <p:nvPr/>
            </p:nvSpPr>
            <p:spPr>
              <a:xfrm>
                <a:off x="295421" y="5430129"/>
                <a:ext cx="4455643" cy="646331"/>
              </a:xfrm>
              <a:prstGeom prst="rect">
                <a:avLst/>
              </a:prstGeom>
              <a:noFill/>
            </p:spPr>
            <p:txBody>
              <a:bodyPr wrap="none" rtlCol="0">
                <a:spAutoFit/>
              </a:bodyPr>
              <a:lstStyle/>
              <a:p>
                <a:pPr/>
                <a:r>
                  <a:rPr lang="en-US" dirty="0"/>
                  <a:t>Rule 4: Given </a:t>
                </a:r>
                <a14:m>
                  <m:oMath xmlns:m="http://schemas.openxmlformats.org/officeDocument/2006/math">
                    <m:r>
                      <a:rPr lang="en-US" b="0" i="1" smtClean="0">
                        <a:latin typeface="Cambria Math" panose="02040503050406030204" pitchFamily="18" charset="0"/>
                      </a:rPr>
                      <m:t>𝐹</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e>
                    </m:d>
                    <m:r>
                      <a:rPr lang="en-US" b="0" i="1" smtClean="0">
                        <a:latin typeface="Cambria Math" panose="02040503050406030204" pitchFamily="18" charset="0"/>
                      </a:rPr>
                      <m:t>⇒</m:t>
                    </m:r>
                    <m:r>
                      <a:rPr lang="en-US" b="0" i="1" smtClean="0">
                        <a:latin typeface="Cambria Math" panose="02040503050406030204" pitchFamily="18" charset="0"/>
                      </a:rPr>
                      <m:t>𝑐𝑜𝑚𝑝𝑢𝑡𝑒</m:t>
                    </m:r>
                    <m:r>
                      <a:rPr lang="en-US" b="0" i="1" smtClean="0">
                        <a:latin typeface="Cambria Math" panose="02040503050406030204" pitchFamily="18" charset="0"/>
                      </a:rPr>
                      <m:t> </m:t>
                    </m:r>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e>
                    </m:d>
                    <m:r>
                      <a:rPr lang="en-US" b="0" i="1" smtClean="0">
                        <a:latin typeface="Cambria Math" panose="02040503050406030204" pitchFamily="18" charset="0"/>
                      </a:rPr>
                      <m:t>𝑤h𝑒𝑛</m:t>
                    </m:r>
                    <m:r>
                      <a:rPr lang="en-US" b="0" i="1" smtClean="0">
                        <a:latin typeface="Cambria Math" panose="02040503050406030204" pitchFamily="18" charset="0"/>
                      </a:rPr>
                      <m:t> </m:t>
                    </m:r>
                    <m:r>
                      <a:rPr lang="en-US" b="0" i="1" smtClean="0">
                        <a:latin typeface="Cambria Math" panose="02040503050406030204" pitchFamily="18" charset="0"/>
                      </a:rPr>
                      <m:t>𝑄</m:t>
                    </m:r>
                  </m:oMath>
                </a14:m>
                <a:br>
                  <a:rPr lang="en-US" dirty="0"/>
                </a:b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𝑡</m:t>
                          </m:r>
                        </m:e>
                      </m:d>
                      <m:r>
                        <a:rPr lang="en-US" b="0" i="1" smtClean="0">
                          <a:latin typeface="Cambria Math" panose="02040503050406030204" pitchFamily="18" charset="0"/>
                        </a:rPr>
                        <m:t>⇒</m:t>
                      </m:r>
                      <m:r>
                        <a:rPr lang="en-US" b="0" i="1" smtClean="0">
                          <a:latin typeface="Cambria Math" panose="02040503050406030204" pitchFamily="18" charset="0"/>
                        </a:rPr>
                        <m:t>𝐹</m:t>
                      </m:r>
                      <m:d>
                        <m:dPr>
                          <m:ctrlPr>
                            <a:rPr lang="en-US" b="0" i="1" smtClean="0">
                              <a:latin typeface="Cambria Math" panose="02040503050406030204" pitchFamily="18" charset="0"/>
                            </a:rPr>
                          </m:ctrlPr>
                        </m:dPr>
                        <m:e>
                          <m:r>
                            <a:rPr lang="en-US" b="0" i="1" smtClean="0">
                              <a:latin typeface="Cambria Math" panose="02040503050406030204" pitchFamily="18" charset="0"/>
                            </a:rPr>
                            <m:t>𝑡</m:t>
                          </m:r>
                        </m:e>
                      </m:d>
                      <m:r>
                        <a:rPr lang="en-US" b="0" i="1" smtClean="0">
                          <a:latin typeface="Cambria Math" panose="02040503050406030204" pitchFamily="18" charset="0"/>
                        </a:rPr>
                        <m:t> </m:t>
                      </m:r>
                      <m:r>
                        <a:rPr lang="en-US" b="0" i="1" smtClean="0">
                          <a:latin typeface="Cambria Math" panose="02040503050406030204" pitchFamily="18" charset="0"/>
                        </a:rPr>
                        <m:t>𝑖𝑓</m:t>
                      </m:r>
                      <m:r>
                        <a:rPr lang="en-US" b="0" i="1" smtClean="0">
                          <a:latin typeface="Cambria Math" panose="02040503050406030204" pitchFamily="18" charset="0"/>
                        </a:rPr>
                        <m:t> </m:t>
                      </m:r>
                      <m:r>
                        <a:rPr lang="en-US" b="0" i="1" smtClean="0">
                          <a:latin typeface="Cambria Math" panose="02040503050406030204" pitchFamily="18" charset="0"/>
                        </a:rPr>
                        <m:t>𝑄</m:t>
                      </m:r>
                      <m:d>
                        <m:dPr>
                          <m:ctrlPr>
                            <a:rPr lang="en-US" b="0" i="1" smtClean="0">
                              <a:latin typeface="Cambria Math" panose="02040503050406030204" pitchFamily="18" charset="0"/>
                            </a:rPr>
                          </m:ctrlPr>
                        </m:dPr>
                        <m:e>
                          <m:r>
                            <a:rPr lang="en-US" b="0" i="1" smtClean="0">
                              <a:latin typeface="Cambria Math" panose="02040503050406030204" pitchFamily="18" charset="0"/>
                            </a:rPr>
                            <m:t>𝑡</m:t>
                          </m:r>
                        </m:e>
                      </m:d>
                      <m:r>
                        <a:rPr lang="en-US" b="0" i="1" smtClean="0">
                          <a:latin typeface="Cambria Math" panose="02040503050406030204" pitchFamily="18" charset="0"/>
                        </a:rPr>
                        <m:t>𝑎𝑛𝑑</m:t>
                      </m:r>
                      <m:r>
                        <a:rPr lang="en-US" b="0" i="1" smtClean="0">
                          <a:latin typeface="Cambria Math" panose="02040503050406030204" pitchFamily="18" charset="0"/>
                        </a:rPr>
                        <m:t> </m:t>
                      </m:r>
                      <m:r>
                        <a:rPr lang="en-US" b="0" i="1" smtClean="0">
                          <a:latin typeface="Cambria Math" panose="02040503050406030204" pitchFamily="18" charset="0"/>
                        </a:rPr>
                        <m:t>𝐹</m:t>
                      </m:r>
                      <m:d>
                        <m:dPr>
                          <m:ctrlPr>
                            <a:rPr lang="en-US" b="0" i="1" smtClean="0">
                              <a:latin typeface="Cambria Math" panose="02040503050406030204" pitchFamily="18" charset="0"/>
                            </a:rPr>
                          </m:ctrlPr>
                        </m:dPr>
                        <m:e>
                          <m:r>
                            <a:rPr lang="en-US" b="0" i="1" smtClean="0">
                              <a:latin typeface="Cambria Math" panose="02040503050406030204" pitchFamily="18" charset="0"/>
                            </a:rPr>
                            <m:t>𝑡</m:t>
                          </m:r>
                        </m:e>
                      </m:d>
                      <m:r>
                        <a:rPr lang="en-US" b="0" i="1" smtClean="0">
                          <a:latin typeface="Cambria Math" panose="02040503050406030204" pitchFamily="18" charset="0"/>
                        </a:rPr>
                        <m:t>𝑡𝑒𝑟𝑚𝑖𝑛𝑎𝑡𝑒𝑠</m:t>
                      </m:r>
                    </m:oMath>
                  </m:oMathPara>
                </a14:m>
                <a:endParaRPr lang="en-US" dirty="0"/>
              </a:p>
            </p:txBody>
          </p:sp>
        </mc:Choice>
        <mc:Fallback xmlns="">
          <p:sp>
            <p:nvSpPr>
              <p:cNvPr id="11" name="TextBox 10"/>
              <p:cNvSpPr txBox="1">
                <a:spLocks noRot="1" noChangeAspect="1" noMove="1" noResize="1" noEditPoints="1" noAdjustHandles="1" noChangeArrowheads="1" noChangeShapeType="1" noTextEdit="1"/>
              </p:cNvSpPr>
              <p:nvPr/>
            </p:nvSpPr>
            <p:spPr>
              <a:xfrm>
                <a:off x="295421" y="5430129"/>
                <a:ext cx="4455643" cy="646331"/>
              </a:xfrm>
              <a:prstGeom prst="rect">
                <a:avLst/>
              </a:prstGeom>
              <a:blipFill rotWithShape="0">
                <a:blip r:embed="rId7"/>
                <a:stretch>
                  <a:fillRect l="-1094" t="-5660" b="-660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5324029" y="4783798"/>
                <a:ext cx="5378845"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𝑙𝑒𝑠𝑎𝑙𝑙</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𝑙</m:t>
                          </m:r>
                        </m:e>
                      </m:d>
                      <m:r>
                        <a:rPr lang="en-US" b="0" i="1" smtClean="0">
                          <a:latin typeface="Cambria Math" panose="02040503050406030204" pitchFamily="18" charset="0"/>
                        </a:rPr>
                        <m:t>⇐</m:t>
                      </m:r>
                      <m:r>
                        <a:rPr lang="en-US" b="0" i="1" smtClean="0">
                          <a:latin typeface="Cambria Math" panose="02040503050406030204" pitchFamily="18" charset="0"/>
                        </a:rPr>
                        <m:t>𝑖𝑓</m:t>
                      </m:r>
                      <m:r>
                        <a:rPr lang="en-US" b="0" i="1" smtClean="0">
                          <a:latin typeface="Cambria Math" panose="02040503050406030204" pitchFamily="18" charset="0"/>
                        </a:rPr>
                        <m:t> </m:t>
                      </m:r>
                      <m:r>
                        <a:rPr lang="en-US" b="0" i="1" smtClean="0">
                          <a:latin typeface="Cambria Math" panose="02040503050406030204" pitchFamily="18" charset="0"/>
                        </a:rPr>
                        <m:t>𝑒𝑚𝑝𝑡𝑦</m:t>
                      </m:r>
                      <m:d>
                        <m:dPr>
                          <m:ctrlPr>
                            <a:rPr lang="en-US" b="0" i="1" smtClean="0">
                              <a:latin typeface="Cambria Math" panose="02040503050406030204" pitchFamily="18" charset="0"/>
                            </a:rPr>
                          </m:ctrlPr>
                        </m:dPr>
                        <m:e>
                          <m:r>
                            <a:rPr lang="en-US" b="0" i="1" smtClean="0">
                              <a:latin typeface="Cambria Math" panose="02040503050406030204" pitchFamily="18" charset="0"/>
                            </a:rPr>
                            <m:t>𝑙</m:t>
                          </m:r>
                        </m:e>
                      </m:d>
                      <m:r>
                        <a:rPr lang="en-US" b="0" i="1" smtClean="0">
                          <a:latin typeface="Cambria Math" panose="02040503050406030204" pitchFamily="18" charset="0"/>
                        </a:rPr>
                        <m:t>  </m:t>
                      </m:r>
                      <m:r>
                        <a:rPr lang="en-US" b="0" i="1" smtClean="0">
                          <a:latin typeface="Cambria Math" panose="02040503050406030204" pitchFamily="18" charset="0"/>
                        </a:rPr>
                        <m:t>𝑡𝑟𝑢𝑒</m:t>
                      </m:r>
                    </m:oMath>
                    <m:oMath xmlns:m="http://schemas.openxmlformats.org/officeDocument/2006/math">
                      <m:r>
                        <a:rPr lang="en-US" b="0" i="1" smtClean="0">
                          <a:latin typeface="Cambria Math" panose="02040503050406030204" pitchFamily="18" charset="0"/>
                        </a:rPr>
                        <m:t>                           </m:t>
                      </m:r>
                      <m:r>
                        <a:rPr lang="en-US" b="0" i="1" smtClean="0">
                          <a:latin typeface="Cambria Math" panose="02040503050406030204" pitchFamily="18" charset="0"/>
                        </a:rPr>
                        <m:t>𝑒𝑙𝑠𝑒</m:t>
                      </m:r>
                      <m:r>
                        <a:rPr lang="en-US" b="0" i="1" smtClean="0">
                          <a:latin typeface="Cambria Math" panose="02040503050406030204" pitchFamily="18" charset="0"/>
                        </a:rPr>
                        <m:t> </m:t>
                      </m:r>
                      <m:r>
                        <a:rPr lang="en-US" b="0" i="1" smtClean="0">
                          <a:latin typeface="Cambria Math" panose="02040503050406030204" pitchFamily="18" charset="0"/>
                        </a:rPr>
                        <m:t>𝑥</m:t>
                      </m:r>
                      <m:r>
                        <a:rPr lang="en-US" b="0" i="1" smtClean="0">
                          <a:latin typeface="Cambria Math" panose="02040503050406030204" pitchFamily="18" charset="0"/>
                        </a:rPr>
                        <m:t>&lt;</m:t>
                      </m:r>
                      <m:r>
                        <a:rPr lang="en-US" b="0" i="1" smtClean="0">
                          <a:latin typeface="Cambria Math" panose="02040503050406030204" pitchFamily="18" charset="0"/>
                        </a:rPr>
                        <m:t>h𝑒𝑎𝑑</m:t>
                      </m:r>
                      <m:d>
                        <m:dPr>
                          <m:ctrlPr>
                            <a:rPr lang="en-US" b="0" i="1" smtClean="0">
                              <a:latin typeface="Cambria Math" panose="02040503050406030204" pitchFamily="18" charset="0"/>
                            </a:rPr>
                          </m:ctrlPr>
                        </m:dPr>
                        <m:e>
                          <m:r>
                            <a:rPr lang="en-US" b="0" i="1" smtClean="0">
                              <a:latin typeface="Cambria Math" panose="02040503050406030204" pitchFamily="18" charset="0"/>
                            </a:rPr>
                            <m:t>𝑙</m:t>
                          </m:r>
                        </m:e>
                      </m:d>
                      <m:r>
                        <a:rPr lang="en-US" b="0" i="1" smtClean="0">
                          <a:latin typeface="Cambria Math" panose="02040503050406030204" pitchFamily="18" charset="0"/>
                        </a:rPr>
                        <m:t> </m:t>
                      </m:r>
                      <m:r>
                        <a:rPr lang="en-US" b="0" i="1" smtClean="0">
                          <a:latin typeface="Cambria Math" panose="02040503050406030204" pitchFamily="18" charset="0"/>
                        </a:rPr>
                        <m:t>𝑎𝑛𝑑</m:t>
                      </m:r>
                      <m:r>
                        <a:rPr lang="en-US" b="0" i="1" smtClean="0">
                          <a:latin typeface="Cambria Math" panose="02040503050406030204" pitchFamily="18" charset="0"/>
                        </a:rPr>
                        <m:t> </m:t>
                      </m:r>
                      <m:r>
                        <a:rPr lang="en-US" b="0" i="1" smtClean="0">
                          <a:latin typeface="Cambria Math" panose="02040503050406030204" pitchFamily="18" charset="0"/>
                        </a:rPr>
                        <m:t>𝑙𝑒𝑠𝑎𝑙𝑙</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 </m:t>
                      </m:r>
                      <m:r>
                        <a:rPr lang="en-US" b="0" i="1" smtClean="0">
                          <a:latin typeface="Cambria Math" panose="02040503050406030204" pitchFamily="18" charset="0"/>
                        </a:rPr>
                        <m:t>𝑡𝑎𝑖𝑙</m:t>
                      </m:r>
                      <m:d>
                        <m:dPr>
                          <m:ctrlPr>
                            <a:rPr lang="en-US" b="0" i="1" smtClean="0">
                              <a:latin typeface="Cambria Math" panose="02040503050406030204" pitchFamily="18" charset="0"/>
                            </a:rPr>
                          </m:ctrlPr>
                        </m:dPr>
                        <m:e>
                          <m:r>
                            <a:rPr lang="en-US" b="0" i="1" smtClean="0">
                              <a:latin typeface="Cambria Math" panose="02040503050406030204" pitchFamily="18" charset="0"/>
                            </a:rPr>
                            <m:t>𝑙</m:t>
                          </m:r>
                        </m:e>
                      </m:d>
                      <m:r>
                        <a:rPr lang="en-US" b="0" i="1" smtClean="0">
                          <a:latin typeface="Cambria Math" panose="02040503050406030204" pitchFamily="18" charset="0"/>
                        </a:rPr>
                        <m:t>)</m:t>
                      </m:r>
                    </m:oMath>
                  </m:oMathPara>
                </a14:m>
                <a:endParaRPr lang="en-US" dirty="0"/>
              </a:p>
            </p:txBody>
          </p:sp>
        </mc:Choice>
        <mc:Fallback xmlns="">
          <p:sp>
            <p:nvSpPr>
              <p:cNvPr id="12" name="TextBox 11"/>
              <p:cNvSpPr txBox="1">
                <a:spLocks noRot="1" noChangeAspect="1" noMove="1" noResize="1" noEditPoints="1" noAdjustHandles="1" noChangeArrowheads="1" noChangeShapeType="1" noTextEdit="1"/>
              </p:cNvSpPr>
              <p:nvPr/>
            </p:nvSpPr>
            <p:spPr>
              <a:xfrm>
                <a:off x="5324029" y="4783798"/>
                <a:ext cx="5378845" cy="646331"/>
              </a:xfrm>
              <a:prstGeom prst="rect">
                <a:avLst/>
              </a:prstGeom>
              <a:blipFill>
                <a:blip r:embed="rId8"/>
                <a:stretch>
                  <a:fillRect b="-6604"/>
                </a:stretch>
              </a:blipFill>
            </p:spPr>
            <p:txBody>
              <a:bodyPr/>
              <a:lstStyle/>
              <a:p>
                <a:r>
                  <a:rPr lang="en-US">
                    <a:noFill/>
                  </a:rPr>
                  <a:t> </a:t>
                </a:r>
              </a:p>
            </p:txBody>
          </p:sp>
        </mc:Fallback>
      </mc:AlternateContent>
    </p:spTree>
    <p:extLst>
      <p:ext uri="{BB962C8B-B14F-4D97-AF65-F5344CB8AC3E}">
        <p14:creationId xmlns:p14="http://schemas.microsoft.com/office/powerpoint/2010/main" val="3468181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a:t>
            </a:r>
          </a:p>
        </p:txBody>
      </p:sp>
      <p:sp>
        <p:nvSpPr>
          <p:cNvPr id="3" name="Content Placeholder 2"/>
          <p:cNvSpPr>
            <a:spLocks noGrp="1"/>
          </p:cNvSpPr>
          <p:nvPr>
            <p:ph idx="1"/>
          </p:nvPr>
        </p:nvSpPr>
        <p:spPr/>
        <p:txBody>
          <a:bodyPr/>
          <a:lstStyle/>
          <a:p>
            <a:r>
              <a:rPr lang="en-US" dirty="0"/>
              <a:t>Proving that conditions are satisfied could be non-trivial</a:t>
            </a:r>
          </a:p>
          <a:p>
            <a:endParaRPr lang="en-US" dirty="0"/>
          </a:p>
          <a:p>
            <a:r>
              <a:rPr lang="en-US" dirty="0"/>
              <a:t>Transformation rules can be very domain-specific and you need a lot of them</a:t>
            </a:r>
          </a:p>
          <a:p>
            <a:endParaRPr lang="en-US" dirty="0"/>
          </a:p>
          <a:p>
            <a:r>
              <a:rPr lang="en-US" dirty="0"/>
              <a:t>Knowing what to apply when can be challenging</a:t>
            </a:r>
          </a:p>
          <a:p>
            <a:pPr lvl="1"/>
            <a:r>
              <a:rPr lang="en-US" dirty="0"/>
              <a:t>Very large space of possible derivations</a:t>
            </a:r>
          </a:p>
          <a:p>
            <a:endParaRPr lang="en-US" dirty="0"/>
          </a:p>
          <a:p>
            <a:endParaRPr lang="en-US" dirty="0"/>
          </a:p>
        </p:txBody>
      </p:sp>
    </p:spTree>
    <p:extLst>
      <p:ext uri="{BB962C8B-B14F-4D97-AF65-F5344CB8AC3E}">
        <p14:creationId xmlns:p14="http://schemas.microsoft.com/office/powerpoint/2010/main" val="1843854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Modern incarnations</a:t>
            </a:r>
          </a:p>
        </p:txBody>
      </p:sp>
      <p:sp>
        <p:nvSpPr>
          <p:cNvPr id="3" name="Content Placeholder 2"/>
          <p:cNvSpPr>
            <a:spLocks noGrp="1"/>
          </p:cNvSpPr>
          <p:nvPr>
            <p:ph idx="1"/>
          </p:nvPr>
        </p:nvSpPr>
        <p:spPr/>
        <p:txBody>
          <a:bodyPr/>
          <a:lstStyle/>
          <a:p>
            <a:r>
              <a:rPr lang="en-US" dirty="0"/>
              <a:t>Fiat: Deductive Synthesis of Abstract Data Types in a Proof Assistant</a:t>
            </a:r>
          </a:p>
          <a:p>
            <a:pPr lvl="1"/>
            <a:r>
              <a:rPr lang="en-US" dirty="0"/>
              <a:t>Benjamin Delaware, Clément Pit--Claudel, Jason Gross, Adam Chlipala</a:t>
            </a:r>
          </a:p>
          <a:p>
            <a:pPr lvl="1"/>
            <a:endParaRPr lang="en-US" dirty="0"/>
          </a:p>
          <a:p>
            <a:r>
              <a:rPr lang="en-US" dirty="0"/>
              <a:t>Rely on modern proof assistant to help automate routine parts of the derivation</a:t>
            </a:r>
          </a:p>
          <a:p>
            <a:r>
              <a:rPr lang="en-US" dirty="0"/>
              <a:t>Lift the level of abstraction of transformation rules so they are easier to apply</a:t>
            </a:r>
          </a:p>
        </p:txBody>
      </p:sp>
    </p:spTree>
    <p:extLst>
      <p:ext uri="{BB962C8B-B14F-4D97-AF65-F5344CB8AC3E}">
        <p14:creationId xmlns:p14="http://schemas.microsoft.com/office/powerpoint/2010/main" val="2002646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pPr lvl="0"/>
            <a:fld id="{9493F701-D517-4C15-B08C-F357199E8065}" type="slidenum">
              <a:rPr/>
              <a:t>18</a:t>
            </a:fld>
            <a:endParaRPr lang="en-US"/>
          </a:p>
        </p:txBody>
      </p:sp>
      <p:sp>
        <p:nvSpPr>
          <p:cNvPr id="2" name="Title 1"/>
          <p:cNvSpPr txBox="1">
            <a:spLocks noGrp="1"/>
          </p:cNvSpPr>
          <p:nvPr>
            <p:ph type="title" idx="4294967295"/>
          </p:nvPr>
        </p:nvSpPr>
        <p:spPr>
          <a:xfrm>
            <a:off x="470850" y="313049"/>
            <a:ext cx="11316643" cy="1130377"/>
          </a:xfrm>
        </p:spPr>
        <p:txBody>
          <a:bodyPr/>
          <a:lstStyle/>
          <a:p>
            <a:pPr lvl="0"/>
            <a:r>
              <a:rPr lang="en-US"/>
              <a:t>Fiat: A Program Derivation Framework in Coq</a:t>
            </a:r>
          </a:p>
        </p:txBody>
      </p:sp>
      <p:pic>
        <p:nvPicPr>
          <p:cNvPr id="3" name="Picture 2"/>
          <p:cNvPicPr>
            <a:picLocks noChangeAspect="1"/>
          </p:cNvPicPr>
          <p:nvPr/>
        </p:nvPicPr>
        <p:blipFill>
          <a:blip r:embed="rId3">
            <a:lum bright="-50000"/>
            <a:alphaModFix/>
          </a:blip>
          <a:srcRect/>
          <a:stretch>
            <a:fillRect/>
          </a:stretch>
        </p:blipFill>
        <p:spPr>
          <a:xfrm>
            <a:off x="9894610" y="4775617"/>
            <a:ext cx="1215740" cy="1842071"/>
          </a:xfrm>
          <a:prstGeom prst="rect">
            <a:avLst/>
          </a:prstGeom>
          <a:noFill/>
          <a:ln>
            <a:noFill/>
          </a:ln>
        </p:spPr>
      </p:pic>
      <p:sp>
        <p:nvSpPr>
          <p:cNvPr id="4" name="TextBox 3"/>
          <p:cNvSpPr txBox="1"/>
          <p:nvPr/>
        </p:nvSpPr>
        <p:spPr>
          <a:xfrm>
            <a:off x="172081" y="1637864"/>
            <a:ext cx="11787492" cy="2971431"/>
          </a:xfrm>
          <a:prstGeom prst="rect">
            <a:avLst/>
          </a:prstGeom>
          <a:noFill/>
          <a:ln>
            <a:noFill/>
          </a:ln>
        </p:spPr>
        <p:txBody>
          <a:bodyPr vert="horz" wrap="square" lIns="84685" tIns="42343" rIns="84685" bIns="42343" anchorCtr="0" compatLnSpc="0">
            <a:spAutoFit/>
          </a:bodyPr>
          <a:lstStyle/>
          <a:p>
            <a:pPr hangingPunct="0"/>
            <a:r>
              <a:rPr lang="en-US" sz="2446" b="1" i="1">
                <a:latin typeface="Droid Sans" pitchFamily="34"/>
                <a:ea typeface="Droid Sans Fallback" pitchFamily="2"/>
                <a:cs typeface="FreeSans" pitchFamily="2"/>
              </a:rPr>
              <a:t>Program synthesis by stepwise refinement</a:t>
            </a:r>
          </a:p>
          <a:p>
            <a:pPr hangingPunct="0"/>
            <a:endParaRPr lang="en-US" sz="2446">
              <a:latin typeface="Droid Sans" pitchFamily="34"/>
              <a:ea typeface="Droid Sans Fallback" pitchFamily="2"/>
              <a:cs typeface="FreeSans" pitchFamily="2"/>
            </a:endParaRPr>
          </a:p>
          <a:p>
            <a:pPr hangingPunct="0"/>
            <a:r>
              <a:rPr lang="en-US" sz="2446">
                <a:latin typeface="Droid Sans" pitchFamily="34"/>
                <a:ea typeface="Droid Sans Fallback" pitchFamily="2"/>
                <a:cs typeface="FreeSans" pitchFamily="2"/>
              </a:rPr>
              <a:t>1. Write mathematical specifications without worrying about performance.</a:t>
            </a:r>
          </a:p>
          <a:p>
            <a:pPr hangingPunct="0"/>
            <a:r>
              <a:rPr lang="en-US" sz="2446">
                <a:latin typeface="Droid Sans" pitchFamily="34"/>
                <a:ea typeface="Droid Sans Fallback" pitchFamily="2"/>
                <a:cs typeface="FreeSans" pitchFamily="2"/>
              </a:rPr>
              <a:t>2. Apply </a:t>
            </a:r>
            <a:r>
              <a:rPr lang="en-US" sz="2446" b="1">
                <a:latin typeface="Droid Sans" pitchFamily="34"/>
                <a:ea typeface="Droid Sans Fallback" pitchFamily="2"/>
                <a:cs typeface="FreeSans" pitchFamily="2"/>
              </a:rPr>
              <a:t>optimization scripts</a:t>
            </a:r>
            <a:r>
              <a:rPr lang="en-US" sz="2446">
                <a:latin typeface="Droid Sans" pitchFamily="34"/>
                <a:ea typeface="Droid Sans Fallback" pitchFamily="2"/>
                <a:cs typeface="FreeSans" pitchFamily="2"/>
              </a:rPr>
              <a:t> to refine specifications into efficient programs.</a:t>
            </a:r>
          </a:p>
          <a:p>
            <a:pPr hangingPunct="0"/>
            <a:r>
              <a:rPr lang="en-US" sz="2446">
                <a:latin typeface="Droid Sans" pitchFamily="34"/>
                <a:ea typeface="Droid Sans Fallback" pitchFamily="2"/>
                <a:cs typeface="FreeSans" pitchFamily="2"/>
              </a:rPr>
              <a:t>3. Coq's usual proof checker validates that scripts have preserved semantics.</a:t>
            </a:r>
          </a:p>
          <a:p>
            <a:pPr hangingPunct="0"/>
            <a:endParaRPr lang="en-US" sz="2446">
              <a:latin typeface="Droid Sans" pitchFamily="34"/>
              <a:ea typeface="Droid Sans Fallback" pitchFamily="2"/>
              <a:cs typeface="FreeSans" pitchFamily="2"/>
            </a:endParaRPr>
          </a:p>
          <a:p>
            <a:pPr hangingPunct="0"/>
            <a:r>
              <a:rPr lang="en-US" sz="2446">
                <a:latin typeface="Droid Sans" pitchFamily="34"/>
                <a:ea typeface="Droid Sans Fallback" pitchFamily="2"/>
                <a:cs typeface="FreeSans" pitchFamily="2"/>
              </a:rPr>
              <a:t>Big delta from past related work:</a:t>
            </a:r>
          </a:p>
          <a:p>
            <a:pPr hangingPunct="0"/>
            <a:r>
              <a:rPr lang="en-US" sz="2446">
                <a:latin typeface="Droid Sans" pitchFamily="34"/>
                <a:ea typeface="Droid Sans Fallback" pitchFamily="2"/>
                <a:cs typeface="FreeSans" pitchFamily="2"/>
              </a:rPr>
              <a:t>“high automation without giving up high assurance”</a:t>
            </a:r>
          </a:p>
        </p:txBody>
      </p:sp>
    </p:spTree>
    <p:extLst>
      <p:ext uri="{BB962C8B-B14F-4D97-AF65-F5344CB8AC3E}">
        <p14:creationId xmlns:p14="http://schemas.microsoft.com/office/powerpoint/2010/main" val="22154155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pPr lvl="0"/>
            <a:fld id="{617A6129-CD92-4EEE-B78B-5B5D6347B532}" type="slidenum">
              <a:rPr/>
              <a:t>19</a:t>
            </a:fld>
            <a:endParaRPr lang="en-US"/>
          </a:p>
        </p:txBody>
      </p:sp>
      <p:sp>
        <p:nvSpPr>
          <p:cNvPr id="2" name="Title 1"/>
          <p:cNvSpPr txBox="1">
            <a:spLocks noGrp="1"/>
          </p:cNvSpPr>
          <p:nvPr>
            <p:ph type="title" idx="4294967295"/>
          </p:nvPr>
        </p:nvSpPr>
        <p:spPr/>
        <p:txBody>
          <a:bodyPr/>
          <a:lstStyle/>
          <a:p>
            <a:pPr lvl="0"/>
            <a:r>
              <a:rPr lang="en-US"/>
              <a:t>Step 1: Specification</a:t>
            </a:r>
          </a:p>
        </p:txBody>
      </p:sp>
      <p:sp>
        <p:nvSpPr>
          <p:cNvPr id="3" name="TextBox 2"/>
          <p:cNvSpPr txBox="1"/>
          <p:nvPr/>
        </p:nvSpPr>
        <p:spPr>
          <a:xfrm>
            <a:off x="890549" y="1776069"/>
            <a:ext cx="10410851" cy="2251269"/>
          </a:xfrm>
          <a:prstGeom prst="rect">
            <a:avLst/>
          </a:prstGeom>
          <a:noFill/>
          <a:ln w="0">
            <a:solidFill>
              <a:srgbClr val="808080"/>
            </a:solidFill>
            <a:prstDash val="solid"/>
          </a:ln>
        </p:spPr>
        <p:txBody>
          <a:bodyPr vert="horz" wrap="square" lIns="84685" tIns="42343" rIns="84685" bIns="42343" anchorCtr="0" compatLnSpc="0"/>
          <a:lstStyle/>
          <a:p>
            <a:pPr hangingPunct="0"/>
            <a:r>
              <a:rPr lang="en-US" sz="3011">
                <a:latin typeface="Liberation Mono" pitchFamily="49"/>
                <a:ea typeface="Droid Sans Fallback" pitchFamily="2"/>
                <a:cs typeface="FreeSans" pitchFamily="2"/>
              </a:rPr>
              <a:t>query "NumOrders" (author : string) : nat :=</a:t>
            </a:r>
          </a:p>
          <a:p>
            <a:pPr hangingPunct="0"/>
            <a:r>
              <a:rPr lang="en-US" sz="3011">
                <a:latin typeface="Liberation Mono" pitchFamily="49"/>
                <a:ea typeface="Droid Sans Fallback" pitchFamily="2"/>
                <a:cs typeface="FreeSans" pitchFamily="2"/>
              </a:rPr>
              <a:t>  Count (For (o in “Orders”) (b in “Books”)</a:t>
            </a:r>
          </a:p>
          <a:p>
            <a:pPr hangingPunct="0"/>
            <a:r>
              <a:rPr lang="en-US" sz="3011">
                <a:latin typeface="Liberation Mono" pitchFamily="49"/>
                <a:ea typeface="Droid Sans Fallback" pitchFamily="2"/>
                <a:cs typeface="FreeSans" pitchFamily="2"/>
              </a:rPr>
              <a:t>         Where (author = b!”Author”)</a:t>
            </a:r>
          </a:p>
          <a:p>
            <a:pPr hangingPunct="0"/>
            <a:r>
              <a:rPr lang="en-US" sz="3011">
                <a:latin typeface="Liberation Mono" pitchFamily="49"/>
                <a:ea typeface="Droid Sans Fallback" pitchFamily="2"/>
                <a:cs typeface="FreeSans" pitchFamily="2"/>
              </a:rPr>
              <a:t>         Where (b!”ISBN” = o!”ISBN”)</a:t>
            </a:r>
          </a:p>
          <a:p>
            <a:pPr hangingPunct="0"/>
            <a:r>
              <a:rPr lang="en-US" sz="3011">
                <a:latin typeface="Liberation Mono" pitchFamily="49"/>
                <a:ea typeface="Droid Sans Fallback" pitchFamily="2"/>
                <a:cs typeface="FreeSans" pitchFamily="2"/>
              </a:rPr>
              <a:t>         Return ())</a:t>
            </a:r>
          </a:p>
        </p:txBody>
      </p:sp>
      <p:sp>
        <p:nvSpPr>
          <p:cNvPr id="4" name="TextBox 3"/>
          <p:cNvSpPr txBox="1"/>
          <p:nvPr/>
        </p:nvSpPr>
        <p:spPr>
          <a:xfrm>
            <a:off x="430201" y="4520207"/>
            <a:ext cx="11185211" cy="1639785"/>
          </a:xfrm>
          <a:prstGeom prst="rect">
            <a:avLst/>
          </a:prstGeom>
          <a:noFill/>
          <a:ln>
            <a:noFill/>
          </a:ln>
        </p:spPr>
        <p:txBody>
          <a:bodyPr vert="horz" wrap="square" lIns="84685" tIns="42343" rIns="84685" bIns="42343" anchorCtr="0" compatLnSpc="0">
            <a:spAutoFit/>
          </a:bodyPr>
          <a:lstStyle/>
          <a:p>
            <a:pPr hangingPunct="0"/>
            <a:r>
              <a:rPr lang="en-US" sz="2635" dirty="0">
                <a:latin typeface="Droid Sans" pitchFamily="34"/>
                <a:ea typeface="Droid Sans Fallback" pitchFamily="2"/>
                <a:cs typeface="FreeSans" pitchFamily="2"/>
              </a:rPr>
              <a:t>Notes:</a:t>
            </a:r>
          </a:p>
          <a:p>
            <a:pPr hangingPunct="0">
              <a:buSzPct val="45000"/>
              <a:buFont typeface="StarSymbol"/>
              <a:buChar char="●"/>
            </a:pPr>
            <a:r>
              <a:rPr lang="en-US" sz="2635" dirty="0">
                <a:latin typeface="Droid Sans" pitchFamily="34"/>
                <a:ea typeface="Droid Sans Fallback" pitchFamily="2"/>
                <a:cs typeface="FreeSans" pitchFamily="2"/>
              </a:rPr>
              <a:t>Example of an SQL-style query</a:t>
            </a:r>
          </a:p>
          <a:p>
            <a:pPr hangingPunct="0">
              <a:buSzPct val="45000"/>
              <a:buFont typeface="StarSymbol"/>
              <a:buChar char="●"/>
            </a:pPr>
            <a:r>
              <a:rPr lang="en-US" sz="2635" dirty="0">
                <a:latin typeface="Droid Sans" pitchFamily="34"/>
                <a:ea typeface="Droid Sans Fallback" pitchFamily="2"/>
                <a:cs typeface="FreeSans" pitchFamily="2"/>
              </a:rPr>
              <a:t>Similar to monadic query comprehension notation.</a:t>
            </a:r>
          </a:p>
          <a:p>
            <a:pPr hangingPunct="0">
              <a:buSzPct val="45000"/>
              <a:buFont typeface="StarSymbol"/>
              <a:buChar char="●"/>
            </a:pPr>
            <a:r>
              <a:rPr lang="en-US" sz="2635" dirty="0">
                <a:latin typeface="Droid Sans" pitchFamily="34"/>
                <a:ea typeface="Droid Sans Fallback" pitchFamily="2"/>
                <a:cs typeface="FreeSans" pitchFamily="2"/>
              </a:rPr>
              <a:t>Parsed &amp; type-checked within normal Coq code (extensible parser, etc.)</a:t>
            </a:r>
          </a:p>
        </p:txBody>
      </p:sp>
    </p:spTree>
    <p:extLst>
      <p:ext uri="{BB962C8B-B14F-4D97-AF65-F5344CB8AC3E}">
        <p14:creationId xmlns:p14="http://schemas.microsoft.com/office/powerpoint/2010/main" val="4202087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 Transformation System for Developing Recursive Programs</a:t>
            </a:r>
          </a:p>
        </p:txBody>
      </p:sp>
      <p:sp>
        <p:nvSpPr>
          <p:cNvPr id="5" name="Text Placeholder 4"/>
          <p:cNvSpPr>
            <a:spLocks noGrp="1"/>
          </p:cNvSpPr>
          <p:nvPr>
            <p:ph type="body" idx="1"/>
          </p:nvPr>
        </p:nvSpPr>
        <p:spPr/>
        <p:txBody>
          <a:bodyPr/>
          <a:lstStyle/>
          <a:p>
            <a:r>
              <a:rPr lang="en-US" dirty="0"/>
              <a:t>R.M. </a:t>
            </a:r>
            <a:r>
              <a:rPr lang="en-US" dirty="0" err="1"/>
              <a:t>Burstall</a:t>
            </a:r>
            <a:r>
              <a:rPr lang="en-US" dirty="0"/>
              <a:t> and John Darlington 1977</a:t>
            </a:r>
          </a:p>
        </p:txBody>
      </p:sp>
    </p:spTree>
    <p:extLst>
      <p:ext uri="{BB962C8B-B14F-4D97-AF65-F5344CB8AC3E}">
        <p14:creationId xmlns:p14="http://schemas.microsoft.com/office/powerpoint/2010/main" val="4308067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3"/>
          <p:cNvSpPr>
            <a:spLocks noGrp="1"/>
          </p:cNvSpPr>
          <p:nvPr>
            <p:ph type="sldNum" sz="quarter" idx="12"/>
          </p:nvPr>
        </p:nvSpPr>
        <p:spPr/>
        <p:txBody>
          <a:bodyPr/>
          <a:lstStyle/>
          <a:p>
            <a:pPr lvl="0"/>
            <a:fld id="{49653AFE-81FA-4E5F-9BD2-42D1C24E418A}" type="slidenum">
              <a:rPr/>
              <a:t>20</a:t>
            </a:fld>
            <a:endParaRPr lang="en-US"/>
          </a:p>
        </p:txBody>
      </p:sp>
      <p:sp>
        <p:nvSpPr>
          <p:cNvPr id="2" name="Title 1"/>
          <p:cNvSpPr txBox="1">
            <a:spLocks noGrp="1"/>
          </p:cNvSpPr>
          <p:nvPr>
            <p:ph type="title" idx="4294967295"/>
          </p:nvPr>
        </p:nvSpPr>
        <p:spPr/>
        <p:txBody>
          <a:bodyPr/>
          <a:lstStyle/>
          <a:p>
            <a:pPr lvl="0"/>
            <a:r>
              <a:rPr lang="en-US"/>
              <a:t>Step 2: Optimization Script</a:t>
            </a:r>
          </a:p>
        </p:txBody>
      </p:sp>
      <p:sp>
        <p:nvSpPr>
          <p:cNvPr id="3" name="TextBox 2"/>
          <p:cNvSpPr txBox="1"/>
          <p:nvPr/>
        </p:nvSpPr>
        <p:spPr>
          <a:xfrm>
            <a:off x="172081" y="1572825"/>
            <a:ext cx="11873532" cy="2684519"/>
          </a:xfrm>
          <a:prstGeom prst="rect">
            <a:avLst/>
          </a:prstGeom>
          <a:noFill/>
          <a:ln w="0">
            <a:solidFill>
              <a:srgbClr val="808080"/>
            </a:solidFill>
            <a:prstDash val="solid"/>
          </a:ln>
        </p:spPr>
        <p:txBody>
          <a:bodyPr vert="horz" wrap="square" lIns="84685" tIns="42343" rIns="84685" bIns="42343" anchorCtr="0" compatLnSpc="0"/>
          <a:lstStyle/>
          <a:p>
            <a:pPr hangingPunct="0"/>
            <a:r>
              <a:rPr lang="en-US" sz="3011">
                <a:latin typeface="Liberation Mono" pitchFamily="49"/>
                <a:ea typeface="Droid Sans Fallback" pitchFamily="2"/>
                <a:cs typeface="FreeSans" pitchFamily="2"/>
              </a:rPr>
              <a:t>Definition BookStorage : IndexFor Book.</a:t>
            </a:r>
          </a:p>
          <a:p>
            <a:pPr hangingPunct="0"/>
            <a:r>
              <a:rPr lang="en-US" sz="3011">
                <a:latin typeface="Liberation Mono" pitchFamily="49"/>
                <a:ea typeface="Droid Sans Fallback" pitchFamily="2"/>
                <a:cs typeface="FreeSans" pitchFamily="2"/>
              </a:rPr>
              <a:t>  mkIndex [ BookSchema/sAUTHOR; BookSchema/sISBN ].</a:t>
            </a:r>
          </a:p>
          <a:p>
            <a:pPr hangingPunct="0"/>
            <a:r>
              <a:rPr lang="en-US" sz="3011">
                <a:latin typeface="Liberation Mono" pitchFamily="49"/>
                <a:ea typeface="Droid Sans Fallback" pitchFamily="2"/>
                <a:cs typeface="FreeSans" pitchFamily="2"/>
              </a:rPr>
              <a:t>Defined.</a:t>
            </a:r>
          </a:p>
          <a:p>
            <a:pPr hangingPunct="0"/>
            <a:r>
              <a:rPr lang="en-US" sz="3011">
                <a:latin typeface="Liberation Mono" pitchFamily="49"/>
                <a:ea typeface="Droid Sans Fallback" pitchFamily="2"/>
                <a:cs typeface="FreeSans" pitchFamily="2"/>
              </a:rPr>
              <a:t>Definition OrderStorage : IndexFor Order.</a:t>
            </a:r>
          </a:p>
          <a:p>
            <a:pPr hangingPunct="0"/>
            <a:r>
              <a:rPr lang="en-US" sz="3011">
                <a:latin typeface="Liberation Mono" pitchFamily="49"/>
                <a:ea typeface="Droid Sans Fallback" pitchFamily="2"/>
                <a:cs typeface="FreeSans" pitchFamily="2"/>
              </a:rPr>
              <a:t>  mkIndex [ OrderSchema/sISBN ].</a:t>
            </a:r>
          </a:p>
          <a:p>
            <a:pPr hangingPunct="0"/>
            <a:r>
              <a:rPr lang="en-US" sz="3011">
                <a:latin typeface="Liberation Mono" pitchFamily="49"/>
                <a:ea typeface="Droid Sans Fallback" pitchFamily="2"/>
                <a:cs typeface="FreeSans" pitchFamily="2"/>
              </a:rPr>
              <a:t>Defined.</a:t>
            </a:r>
          </a:p>
        </p:txBody>
      </p:sp>
      <p:sp>
        <p:nvSpPr>
          <p:cNvPr id="4" name="TextBox 3"/>
          <p:cNvSpPr txBox="1"/>
          <p:nvPr/>
        </p:nvSpPr>
        <p:spPr>
          <a:xfrm>
            <a:off x="810945" y="1206309"/>
            <a:ext cx="10324810" cy="363025"/>
          </a:xfrm>
          <a:prstGeom prst="rect">
            <a:avLst/>
          </a:prstGeom>
          <a:noFill/>
          <a:ln>
            <a:noFill/>
          </a:ln>
        </p:spPr>
        <p:txBody>
          <a:bodyPr vert="horz" wrap="square" lIns="84685" tIns="42343" rIns="84685" bIns="42343" anchorCtr="0" compatLnSpc="0">
            <a:spAutoFit/>
          </a:bodyPr>
          <a:lstStyle/>
          <a:p>
            <a:pPr hangingPunct="0"/>
            <a:r>
              <a:rPr lang="en-US" sz="1882">
                <a:latin typeface="Droid Sans" pitchFamily="34"/>
                <a:ea typeface="Droid Sans Fallback" pitchFamily="2"/>
                <a:cs typeface="FreeSans" pitchFamily="2"/>
              </a:rPr>
              <a:t>Choose data structures:</a:t>
            </a:r>
          </a:p>
        </p:txBody>
      </p:sp>
      <p:grpSp>
        <p:nvGrpSpPr>
          <p:cNvPr id="5" name="Group 4"/>
          <p:cNvGrpSpPr/>
          <p:nvPr/>
        </p:nvGrpSpPr>
        <p:grpSpPr>
          <a:xfrm>
            <a:off x="171742" y="4326446"/>
            <a:ext cx="11099510" cy="978284"/>
            <a:chOff x="182520" y="4551839"/>
            <a:chExt cx="11796120" cy="1039681"/>
          </a:xfrm>
        </p:grpSpPr>
        <p:sp>
          <p:nvSpPr>
            <p:cNvPr id="6" name="TextBox 5"/>
            <p:cNvSpPr txBox="1"/>
            <p:nvPr/>
          </p:nvSpPr>
          <p:spPr>
            <a:xfrm>
              <a:off x="182520" y="5024520"/>
              <a:ext cx="11796120" cy="567000"/>
            </a:xfrm>
            <a:prstGeom prst="rect">
              <a:avLst/>
            </a:prstGeom>
            <a:noFill/>
            <a:ln w="0">
              <a:solidFill>
                <a:srgbClr val="808080"/>
              </a:solidFill>
              <a:prstDash val="solid"/>
            </a:ln>
          </p:spPr>
          <p:txBody>
            <a:bodyPr vert="horz" wrap="square" lIns="84685" tIns="42343" rIns="84685" bIns="42343" anchorCtr="0" compatLnSpc="0"/>
            <a:lstStyle/>
            <a:p>
              <a:pPr hangingPunct="0"/>
              <a:r>
                <a:rPr lang="en-US" sz="3011">
                  <a:latin typeface="Liberation Mono" pitchFamily="49"/>
                  <a:ea typeface="Droid Sans Fallback" pitchFamily="2"/>
                  <a:cs typeface="FreeSans" pitchFamily="2"/>
                </a:rPr>
                <a:t>Definition Bookstore_AbsR := …</a:t>
              </a:r>
            </a:p>
          </p:txBody>
        </p:sp>
        <p:sp>
          <p:nvSpPr>
            <p:cNvPr id="7" name="TextBox 6"/>
            <p:cNvSpPr txBox="1"/>
            <p:nvPr/>
          </p:nvSpPr>
          <p:spPr>
            <a:xfrm>
              <a:off x="861839" y="4551839"/>
              <a:ext cx="10972799" cy="385808"/>
            </a:xfrm>
            <a:prstGeom prst="rect">
              <a:avLst/>
            </a:prstGeom>
            <a:noFill/>
            <a:ln>
              <a:noFill/>
            </a:ln>
          </p:spPr>
          <p:txBody>
            <a:bodyPr vert="horz" wrap="square" lIns="84685" tIns="42343" rIns="84685" bIns="42343" anchorCtr="0" compatLnSpc="0">
              <a:spAutoFit/>
            </a:bodyPr>
            <a:lstStyle/>
            <a:p>
              <a:pPr hangingPunct="0"/>
              <a:r>
                <a:rPr lang="en-US" sz="1882">
                  <a:latin typeface="Droid Sans" pitchFamily="34"/>
                  <a:ea typeface="Droid Sans Fallback" pitchFamily="2"/>
                  <a:cs typeface="FreeSans" pitchFamily="2"/>
                </a:rPr>
                <a:t>Define </a:t>
              </a:r>
              <a:r>
                <a:rPr lang="en-US" sz="1882" i="1">
                  <a:latin typeface="Droid Sans" pitchFamily="34"/>
                  <a:ea typeface="Droid Sans Fallback" pitchFamily="2"/>
                  <a:cs typeface="FreeSans" pitchFamily="2"/>
                </a:rPr>
                <a:t>abstraction relation</a:t>
              </a:r>
              <a:r>
                <a:rPr lang="en-US" sz="1882">
                  <a:latin typeface="Droid Sans" pitchFamily="34"/>
                  <a:ea typeface="Droid Sans Fallback" pitchFamily="2"/>
                  <a:cs typeface="FreeSans" pitchFamily="2"/>
                </a:rPr>
                <a:t> connecting them to specification:</a:t>
              </a:r>
            </a:p>
          </p:txBody>
        </p:sp>
      </p:grpSp>
      <p:grpSp>
        <p:nvGrpSpPr>
          <p:cNvPr id="8" name="Group 7"/>
          <p:cNvGrpSpPr/>
          <p:nvPr/>
        </p:nvGrpSpPr>
        <p:grpSpPr>
          <a:xfrm>
            <a:off x="171403" y="5410416"/>
            <a:ext cx="11099849" cy="978283"/>
            <a:chOff x="182160" y="5703840"/>
            <a:chExt cx="11796480" cy="1039680"/>
          </a:xfrm>
        </p:grpSpPr>
        <p:sp>
          <p:nvSpPr>
            <p:cNvPr id="9" name="TextBox 8"/>
            <p:cNvSpPr txBox="1"/>
            <p:nvPr/>
          </p:nvSpPr>
          <p:spPr>
            <a:xfrm>
              <a:off x="182160" y="6176520"/>
              <a:ext cx="11796480" cy="567000"/>
            </a:xfrm>
            <a:prstGeom prst="rect">
              <a:avLst/>
            </a:prstGeom>
            <a:noFill/>
            <a:ln w="0">
              <a:solidFill>
                <a:srgbClr val="808080"/>
              </a:solidFill>
              <a:prstDash val="solid"/>
            </a:ln>
          </p:spPr>
          <p:txBody>
            <a:bodyPr vert="horz" wrap="square" lIns="84685" tIns="42343" rIns="84685" bIns="42343" anchorCtr="0" compatLnSpc="0"/>
            <a:lstStyle/>
            <a:p>
              <a:pPr hangingPunct="0"/>
              <a:r>
                <a:rPr lang="en-US" sz="3011">
                  <a:latin typeface="Liberation Mono" pitchFamily="49"/>
                  <a:ea typeface="Droid Sans Fallback" pitchFamily="2"/>
                  <a:cs typeface="FreeSans" pitchFamily="2"/>
                </a:rPr>
                <a:t>plan Bookstore_AbsR.</a:t>
              </a:r>
            </a:p>
          </p:txBody>
        </p:sp>
        <p:sp>
          <p:nvSpPr>
            <p:cNvPr id="10" name="TextBox 9"/>
            <p:cNvSpPr txBox="1"/>
            <p:nvPr/>
          </p:nvSpPr>
          <p:spPr>
            <a:xfrm>
              <a:off x="861479" y="5703840"/>
              <a:ext cx="10972799" cy="385808"/>
            </a:xfrm>
            <a:prstGeom prst="rect">
              <a:avLst/>
            </a:prstGeom>
            <a:noFill/>
            <a:ln>
              <a:noFill/>
            </a:ln>
          </p:spPr>
          <p:txBody>
            <a:bodyPr vert="horz" wrap="square" lIns="84685" tIns="42343" rIns="84685" bIns="42343" anchorCtr="0" compatLnSpc="0">
              <a:spAutoFit/>
            </a:bodyPr>
            <a:lstStyle/>
            <a:p>
              <a:pPr hangingPunct="0"/>
              <a:r>
                <a:rPr lang="en-US" sz="1882">
                  <a:latin typeface="Droid Sans" pitchFamily="34"/>
                  <a:ea typeface="Droid Sans Fallback" pitchFamily="2"/>
                  <a:cs typeface="FreeSans" pitchFamily="2"/>
                </a:rPr>
                <a:t>Call library tactic to implement specs in terms of this relation:</a:t>
              </a:r>
            </a:p>
          </p:txBody>
        </p:sp>
      </p:grpSp>
    </p:spTree>
    <p:extLst>
      <p:ext uri="{BB962C8B-B14F-4D97-AF65-F5344CB8AC3E}">
        <p14:creationId xmlns:p14="http://schemas.microsoft.com/office/powerpoint/2010/main" val="417243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pPr lvl="0"/>
            <a:fld id="{E5C5C428-B75A-44AE-AD24-C07A1BF7EFF6}" type="slidenum">
              <a:rPr/>
              <a:t>21</a:t>
            </a:fld>
            <a:endParaRPr lang="en-US"/>
          </a:p>
        </p:txBody>
      </p:sp>
      <p:sp>
        <p:nvSpPr>
          <p:cNvPr id="2" name="Title 1"/>
          <p:cNvSpPr txBox="1">
            <a:spLocks noGrp="1"/>
          </p:cNvSpPr>
          <p:nvPr>
            <p:ph type="title" idx="4294967295"/>
          </p:nvPr>
        </p:nvSpPr>
        <p:spPr/>
        <p:txBody>
          <a:bodyPr/>
          <a:lstStyle/>
          <a:p>
            <a:pPr lvl="0"/>
            <a:r>
              <a:rPr lang="en-US"/>
              <a:t>Step 3: Reasonable Code!</a:t>
            </a:r>
          </a:p>
        </p:txBody>
      </p:sp>
      <p:sp>
        <p:nvSpPr>
          <p:cNvPr id="3" name="TextBox 2"/>
          <p:cNvSpPr txBox="1"/>
          <p:nvPr/>
        </p:nvSpPr>
        <p:spPr>
          <a:xfrm>
            <a:off x="172081" y="1708322"/>
            <a:ext cx="11873532" cy="2251269"/>
          </a:xfrm>
          <a:prstGeom prst="rect">
            <a:avLst/>
          </a:prstGeom>
          <a:noFill/>
          <a:ln w="0">
            <a:solidFill>
              <a:srgbClr val="808080"/>
            </a:solidFill>
            <a:prstDash val="solid"/>
          </a:ln>
        </p:spPr>
        <p:txBody>
          <a:bodyPr vert="horz" wrap="square" lIns="84685" tIns="42343" rIns="84685" bIns="42343" anchorCtr="0" compatLnSpc="0"/>
          <a:lstStyle/>
          <a:p>
            <a:pPr hangingPunct="0"/>
            <a:r>
              <a:rPr lang="en-US" sz="3011">
                <a:latin typeface="Liberation Mono" pitchFamily="49"/>
                <a:ea typeface="Droid Sans Fallback" pitchFamily="2"/>
                <a:cs typeface="FreeSans" pitchFamily="2"/>
              </a:rPr>
              <a:t>meth “NumOrders” (p : rep, s : string) : nat :=</a:t>
            </a:r>
          </a:p>
          <a:p>
            <a:pPr hangingPunct="0"/>
            <a:r>
              <a:rPr lang="en-US" sz="3011">
                <a:latin typeface="Liberation Mono" pitchFamily="49"/>
                <a:ea typeface="Droid Sans Fallback" pitchFamily="2"/>
                <a:cs typeface="FreeSans" pitchFamily="2"/>
              </a:rPr>
              <a:t>  ret (p, fold_left</a:t>
            </a:r>
          </a:p>
          <a:p>
            <a:pPr hangingPunct="0"/>
            <a:r>
              <a:rPr lang="en-US" sz="3011">
                <a:latin typeface="Liberation Mono" pitchFamily="49"/>
                <a:ea typeface="Droid Sans Fallback" pitchFamily="2"/>
                <a:cs typeface="FreeSans" pitchFamily="2"/>
              </a:rPr>
              <a:t>    (fun (count : nat) (x : Tuple) =&gt;</a:t>
            </a:r>
          </a:p>
          <a:p>
            <a:pPr hangingPunct="0"/>
            <a:r>
              <a:rPr lang="en-US" sz="3011">
                <a:latin typeface="Liberation Mono" pitchFamily="49"/>
                <a:ea typeface="Droid Sans Fallback" pitchFamily="2"/>
                <a:cs typeface="FreeSans" pitchFamily="2"/>
              </a:rPr>
              <a:t>      count + bcount (snd p) (Some x!”ISBN”, []))</a:t>
            </a:r>
          </a:p>
          <a:p>
            <a:pPr hangingPunct="0"/>
            <a:r>
              <a:rPr lang="en-US" sz="3011">
                <a:latin typeface="Liberation Mono" pitchFamily="49"/>
                <a:ea typeface="Droid Sans Fallback" pitchFamily="2"/>
                <a:cs typeface="FreeSans" pitchFamily="2"/>
              </a:rPr>
              <a:t>    (bfind (fst p) (Some s, (None, []))) 0)</a:t>
            </a:r>
          </a:p>
        </p:txBody>
      </p:sp>
      <p:sp>
        <p:nvSpPr>
          <p:cNvPr id="4" name="Straight Connector 3"/>
          <p:cNvSpPr/>
          <p:nvPr/>
        </p:nvSpPr>
        <p:spPr>
          <a:xfrm>
            <a:off x="1376641" y="4102433"/>
            <a:ext cx="1204561" cy="0"/>
          </a:xfrm>
          <a:prstGeom prst="line">
            <a:avLst/>
          </a:prstGeom>
          <a:noFill/>
          <a:ln w="36720">
            <a:solidFill>
              <a:srgbClr val="008000"/>
            </a:solidFill>
            <a:prstDash val="solid"/>
          </a:ln>
        </p:spPr>
        <p:txBody>
          <a:bodyPr vert="horz" wrap="square" lIns="101622" tIns="59280" rIns="101622" bIns="59280" anchor="ctr" anchorCtr="0" compatLnSpc="0"/>
          <a:lstStyle/>
          <a:p>
            <a:pPr hangingPunct="0"/>
            <a:endParaRPr lang="en-US" sz="1882">
              <a:latin typeface="Droid Sans" pitchFamily="34"/>
              <a:ea typeface="Droid Sans Fallback" pitchFamily="2"/>
              <a:cs typeface="FreeSans" pitchFamily="2"/>
            </a:endParaRPr>
          </a:p>
        </p:txBody>
      </p:sp>
      <p:sp>
        <p:nvSpPr>
          <p:cNvPr id="5" name="Straight Connector 4"/>
          <p:cNvSpPr/>
          <p:nvPr/>
        </p:nvSpPr>
        <p:spPr>
          <a:xfrm>
            <a:off x="3441604" y="3695605"/>
            <a:ext cx="1462681" cy="0"/>
          </a:xfrm>
          <a:prstGeom prst="line">
            <a:avLst/>
          </a:prstGeom>
          <a:noFill/>
          <a:ln w="36720">
            <a:solidFill>
              <a:srgbClr val="008000"/>
            </a:solidFill>
            <a:prstDash val="solid"/>
          </a:ln>
        </p:spPr>
        <p:txBody>
          <a:bodyPr vert="horz" wrap="square" lIns="101622" tIns="59280" rIns="101622" bIns="59280" anchor="ctr" anchorCtr="0" compatLnSpc="0"/>
          <a:lstStyle/>
          <a:p>
            <a:pPr hangingPunct="0"/>
            <a:endParaRPr lang="en-US" sz="1882">
              <a:latin typeface="Droid Sans" pitchFamily="34"/>
              <a:ea typeface="Droid Sans Fallback" pitchFamily="2"/>
              <a:cs typeface="FreeSans" pitchFamily="2"/>
            </a:endParaRPr>
          </a:p>
        </p:txBody>
      </p:sp>
      <p:sp>
        <p:nvSpPr>
          <p:cNvPr id="6" name="TextBox 5"/>
          <p:cNvSpPr txBox="1"/>
          <p:nvPr/>
        </p:nvSpPr>
        <p:spPr>
          <a:xfrm>
            <a:off x="951183" y="4556007"/>
            <a:ext cx="6711127" cy="363025"/>
          </a:xfrm>
          <a:prstGeom prst="rect">
            <a:avLst/>
          </a:prstGeom>
          <a:noFill/>
          <a:ln>
            <a:noFill/>
          </a:ln>
        </p:spPr>
        <p:txBody>
          <a:bodyPr vert="horz" wrap="square" lIns="84685" tIns="42343" rIns="84685" bIns="42343" anchorCtr="0" compatLnSpc="0">
            <a:spAutoFit/>
          </a:bodyPr>
          <a:lstStyle/>
          <a:p>
            <a:pPr hangingPunct="0"/>
            <a:r>
              <a:rPr lang="en-US" sz="1882">
                <a:latin typeface="Droid Sans" pitchFamily="34"/>
                <a:ea typeface="Droid Sans Fallback" pitchFamily="2"/>
                <a:cs typeface="FreeSans" pitchFamily="2"/>
              </a:rPr>
              <a:t>Calls to methods of library data structures (nested AVL trees)</a:t>
            </a:r>
          </a:p>
        </p:txBody>
      </p:sp>
      <p:sp>
        <p:nvSpPr>
          <p:cNvPr id="7" name="Straight Connector 6"/>
          <p:cNvSpPr/>
          <p:nvPr/>
        </p:nvSpPr>
        <p:spPr>
          <a:xfrm>
            <a:off x="1978922" y="4102433"/>
            <a:ext cx="0" cy="539614"/>
          </a:xfrm>
          <a:prstGeom prst="line">
            <a:avLst/>
          </a:prstGeom>
          <a:noFill/>
          <a:ln w="0">
            <a:solidFill>
              <a:srgbClr val="008000"/>
            </a:solidFill>
            <a:prstDash val="solid"/>
          </a:ln>
        </p:spPr>
        <p:txBody>
          <a:bodyPr vert="horz" wrap="square" lIns="84685" tIns="42343" rIns="84685" bIns="42343" anchor="ctr" anchorCtr="0" compatLnSpc="0"/>
          <a:lstStyle/>
          <a:p>
            <a:pPr hangingPunct="0"/>
            <a:endParaRPr lang="en-US" sz="1882">
              <a:latin typeface="Droid Sans" pitchFamily="34"/>
              <a:ea typeface="Droid Sans Fallback" pitchFamily="2"/>
              <a:cs typeface="FreeSans" pitchFamily="2"/>
            </a:endParaRPr>
          </a:p>
        </p:txBody>
      </p:sp>
      <p:sp>
        <p:nvSpPr>
          <p:cNvPr id="8" name="Straight Connector 7"/>
          <p:cNvSpPr/>
          <p:nvPr/>
        </p:nvSpPr>
        <p:spPr>
          <a:xfrm>
            <a:off x="4474084" y="3695605"/>
            <a:ext cx="0" cy="946441"/>
          </a:xfrm>
          <a:prstGeom prst="line">
            <a:avLst/>
          </a:prstGeom>
          <a:noFill/>
          <a:ln w="0">
            <a:solidFill>
              <a:srgbClr val="008000"/>
            </a:solidFill>
            <a:prstDash val="solid"/>
          </a:ln>
        </p:spPr>
        <p:txBody>
          <a:bodyPr vert="horz" wrap="square" lIns="84685" tIns="42343" rIns="84685" bIns="42343" anchor="ctr" anchorCtr="0" compatLnSpc="0"/>
          <a:lstStyle/>
          <a:p>
            <a:pPr hangingPunct="0"/>
            <a:endParaRPr lang="en-US" sz="1882">
              <a:latin typeface="Droid Sans" pitchFamily="34"/>
              <a:ea typeface="Droid Sans Fallback" pitchFamily="2"/>
              <a:cs typeface="FreeSans" pitchFamily="2"/>
            </a:endParaRPr>
          </a:p>
        </p:txBody>
      </p:sp>
    </p:spTree>
    <p:extLst>
      <p:ext uri="{BB962C8B-B14F-4D97-AF65-F5344CB8AC3E}">
        <p14:creationId xmlns:p14="http://schemas.microsoft.com/office/powerpoint/2010/main" val="3805290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Modern Transformation systems</a:t>
            </a:r>
          </a:p>
        </p:txBody>
      </p:sp>
      <p:sp>
        <p:nvSpPr>
          <p:cNvPr id="3" name="Content Placeholder 2"/>
          <p:cNvSpPr>
            <a:spLocks noGrp="1"/>
          </p:cNvSpPr>
          <p:nvPr>
            <p:ph idx="1"/>
          </p:nvPr>
        </p:nvSpPr>
        <p:spPr/>
        <p:txBody>
          <a:bodyPr/>
          <a:lstStyle/>
          <a:p>
            <a:r>
              <a:rPr lang="en-US" dirty="0"/>
              <a:t>Spiral</a:t>
            </a:r>
          </a:p>
          <a:p>
            <a:pPr lvl="1"/>
            <a:r>
              <a:rPr lang="en-US" dirty="0"/>
              <a:t>Led by Markus </a:t>
            </a:r>
            <a:r>
              <a:rPr lang="en-US" dirty="0" err="1"/>
              <a:t>Puschel</a:t>
            </a:r>
            <a:r>
              <a:rPr lang="en-US" dirty="0"/>
              <a:t>, Franz </a:t>
            </a:r>
            <a:r>
              <a:rPr lang="en-US" dirty="0" err="1"/>
              <a:t>Franchetti</a:t>
            </a:r>
            <a:r>
              <a:rPr lang="en-US" dirty="0"/>
              <a:t> and Jose </a:t>
            </a:r>
            <a:r>
              <a:rPr lang="en-US" dirty="0" err="1"/>
              <a:t>Moura</a:t>
            </a:r>
            <a:endParaRPr lang="en-US" dirty="0"/>
          </a:p>
          <a:p>
            <a:pPr lvl="1"/>
            <a:endParaRPr lang="en-US" dirty="0"/>
          </a:p>
          <a:p>
            <a:r>
              <a:rPr lang="en-US" dirty="0"/>
              <a:t>Key ideas: </a:t>
            </a:r>
          </a:p>
          <a:p>
            <a:pPr lvl="1"/>
            <a:r>
              <a:rPr lang="en-US" dirty="0"/>
              <a:t>Focus on a specific domain</a:t>
            </a:r>
          </a:p>
          <a:p>
            <a:pPr lvl="1"/>
            <a:r>
              <a:rPr lang="en-US" dirty="0"/>
              <a:t>Build in heuristics and transformations that capture domain insights</a:t>
            </a:r>
          </a:p>
          <a:p>
            <a:pPr lvl="1"/>
            <a:r>
              <a:rPr lang="en-US" dirty="0"/>
              <a:t>Throw a lot of computing power!</a:t>
            </a:r>
          </a:p>
        </p:txBody>
      </p:sp>
    </p:spTree>
    <p:extLst>
      <p:ext uri="{BB962C8B-B14F-4D97-AF65-F5344CB8AC3E}">
        <p14:creationId xmlns:p14="http://schemas.microsoft.com/office/powerpoint/2010/main" val="27628123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Spiral performance</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1" y="1321453"/>
            <a:ext cx="7381875" cy="53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9530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i="1" dirty="0"/>
              <a:t>“We make no claim for any sort of completeness of the system; it embodies only one family of program transformations, and we have no formal delineation of this family. … However, we hope that the examples will give the reader pleasure…”</a:t>
            </a:r>
          </a:p>
          <a:p>
            <a:endParaRPr lang="en-US" dirty="0"/>
          </a:p>
        </p:txBody>
      </p:sp>
    </p:spTree>
    <p:extLst>
      <p:ext uri="{BB962C8B-B14F-4D97-AF65-F5344CB8AC3E}">
        <p14:creationId xmlns:p14="http://schemas.microsoft.com/office/powerpoint/2010/main" val="1343013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premise</a:t>
            </a:r>
          </a:p>
        </p:txBody>
      </p:sp>
      <p:sp>
        <p:nvSpPr>
          <p:cNvPr id="3" name="Content Placeholder 2"/>
          <p:cNvSpPr>
            <a:spLocks noGrp="1"/>
          </p:cNvSpPr>
          <p:nvPr>
            <p:ph idx="1"/>
          </p:nvPr>
        </p:nvSpPr>
        <p:spPr/>
        <p:txBody>
          <a:bodyPr/>
          <a:lstStyle/>
          <a:p>
            <a:r>
              <a:rPr lang="en-US" dirty="0"/>
              <a:t>(1) Start with a clean high-level representation of the problem</a:t>
            </a:r>
          </a:p>
          <a:p>
            <a:endParaRPr lang="en-US" dirty="0"/>
          </a:p>
          <a:p>
            <a:r>
              <a:rPr lang="en-US" dirty="0"/>
              <a:t>(2) Apply  semantics preserving transformations</a:t>
            </a:r>
          </a:p>
          <a:p>
            <a:endParaRPr lang="en-US" dirty="0"/>
          </a:p>
          <a:p>
            <a:r>
              <a:rPr lang="en-US" dirty="0"/>
              <a:t>(3) Arrive at a less clean but more efficient representation</a:t>
            </a:r>
          </a:p>
        </p:txBody>
      </p:sp>
    </p:spTree>
    <p:extLst>
      <p:ext uri="{BB962C8B-B14F-4D97-AF65-F5344CB8AC3E}">
        <p14:creationId xmlns:p14="http://schemas.microsoft.com/office/powerpoint/2010/main" val="4007589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Clean high-level spec</a:t>
            </a:r>
          </a:p>
        </p:txBody>
      </p:sp>
      <mc:AlternateContent xmlns:mc="http://schemas.openxmlformats.org/markup-compatibility/2006" xmlns:a14="http://schemas.microsoft.com/office/drawing/2010/main">
        <mc:Choice Requires="a14">
          <p:sp>
            <p:nvSpPr>
              <p:cNvPr id="4" name="TextBox 3"/>
              <p:cNvSpPr txBox="1"/>
              <p:nvPr/>
            </p:nvSpPr>
            <p:spPr>
              <a:xfrm>
                <a:off x="323558" y="2405575"/>
                <a:ext cx="5120640" cy="64633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𝑑𝑜𝑡</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𝑦</m:t>
                          </m:r>
                          <m:r>
                            <a:rPr lang="en-US" b="0" i="1" smtClean="0">
                              <a:latin typeface="Cambria Math" panose="02040503050406030204" pitchFamily="18" charset="0"/>
                            </a:rPr>
                            <m:t>,0</m:t>
                          </m:r>
                        </m:e>
                      </m:d>
                      <m:r>
                        <a:rPr lang="en-US" b="0" i="1" smtClean="0">
                          <a:latin typeface="Cambria Math" panose="02040503050406030204" pitchFamily="18" charset="0"/>
                        </a:rPr>
                        <m:t>⇐0</m:t>
                      </m:r>
                    </m:oMath>
                    <m:oMath xmlns:m="http://schemas.openxmlformats.org/officeDocument/2006/math">
                      <m:r>
                        <a:rPr lang="en-US" b="0" i="1" smtClean="0">
                          <a:latin typeface="Cambria Math" panose="02040503050406030204" pitchFamily="18" charset="0"/>
                        </a:rPr>
                        <m:t>𝑑𝑜𝑡</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𝑦</m:t>
                          </m:r>
                          <m:r>
                            <a:rPr lang="en-US" b="0" i="1" smtClean="0">
                              <a:latin typeface="Cambria Math" panose="02040503050406030204" pitchFamily="18" charset="0"/>
                            </a:rPr>
                            <m:t>,</m:t>
                          </m:r>
                          <m:r>
                            <a:rPr lang="en-US" b="0" i="1" smtClean="0">
                              <a:latin typeface="Cambria Math" panose="02040503050406030204" pitchFamily="18" charset="0"/>
                            </a:rPr>
                            <m:t>𝑛</m:t>
                          </m:r>
                          <m:r>
                            <a:rPr lang="en-US" b="0" i="1" smtClean="0">
                              <a:latin typeface="Cambria Math" panose="02040503050406030204" pitchFamily="18" charset="0"/>
                            </a:rPr>
                            <m:t>+1</m:t>
                          </m:r>
                        </m:e>
                      </m:d>
                      <m:r>
                        <a:rPr lang="en-US" b="0" i="1" smtClean="0">
                          <a:latin typeface="Cambria Math" panose="02040503050406030204" pitchFamily="18" charset="0"/>
                        </a:rPr>
                        <m:t>⇐</m:t>
                      </m:r>
                      <m:r>
                        <a:rPr lang="en-US" b="0" i="1" smtClean="0">
                          <a:latin typeface="Cambria Math" panose="02040503050406030204" pitchFamily="18" charset="0"/>
                        </a:rPr>
                        <m:t>𝑑𝑜𝑡</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𝑦</m:t>
                          </m:r>
                          <m:r>
                            <a:rPr lang="en-US" b="0" i="1" smtClean="0">
                              <a:latin typeface="Cambria Math" panose="02040503050406030204" pitchFamily="18" charset="0"/>
                            </a:rPr>
                            <m:t>,</m:t>
                          </m:r>
                          <m:r>
                            <a:rPr lang="en-US" b="0" i="1" smtClean="0">
                              <a:latin typeface="Cambria Math" panose="02040503050406030204" pitchFamily="18" charset="0"/>
                            </a:rPr>
                            <m:t>𝑛</m:t>
                          </m:r>
                        </m:e>
                      </m:d>
                      <m:r>
                        <a:rPr lang="en-US" b="0" i="1" smtClean="0">
                          <a:latin typeface="Cambria Math" panose="02040503050406030204" pitchFamily="18" charset="0"/>
                        </a:rPr>
                        <m:t>+</m:t>
                      </m:r>
                      <m:r>
                        <a:rPr lang="en-US" b="0" i="1" smtClean="0">
                          <a:latin typeface="Cambria Math" panose="02040503050406030204" pitchFamily="18" charset="0"/>
                        </a:rPr>
                        <m:t>𝑥</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𝑛</m:t>
                          </m:r>
                          <m:r>
                            <a:rPr lang="en-US" b="0" i="1" smtClean="0">
                              <a:latin typeface="Cambria Math" panose="02040503050406030204" pitchFamily="18" charset="0"/>
                            </a:rPr>
                            <m:t>+1</m:t>
                          </m:r>
                        </m:e>
                      </m:d>
                      <m:r>
                        <a:rPr lang="en-US" b="0" i="1" smtClean="0">
                          <a:latin typeface="Cambria Math" panose="02040503050406030204" pitchFamily="18" charset="0"/>
                        </a:rPr>
                        <m:t>𝑦</m:t>
                      </m:r>
                      <m:r>
                        <a:rPr lang="en-US" b="0" i="1" smtClean="0">
                          <a:latin typeface="Cambria Math" panose="02040503050406030204" pitchFamily="18" charset="0"/>
                        </a:rPr>
                        <m:t>[</m:t>
                      </m:r>
                      <m:r>
                        <a:rPr lang="en-US" b="0" i="1" smtClean="0">
                          <a:latin typeface="Cambria Math" panose="02040503050406030204" pitchFamily="18" charset="0"/>
                        </a:rPr>
                        <m:t>𝑛</m:t>
                      </m:r>
                      <m:r>
                        <a:rPr lang="en-US" b="0" i="1" smtClean="0">
                          <a:latin typeface="Cambria Math" panose="02040503050406030204" pitchFamily="18" charset="0"/>
                        </a:rPr>
                        <m:t>+1]</m:t>
                      </m:r>
                    </m:oMath>
                  </m:oMathPara>
                </a14:m>
                <a:endParaRPr lang="en-US" dirty="0"/>
              </a:p>
            </p:txBody>
          </p:sp>
        </mc:Choice>
        <mc:Fallback xmlns="">
          <p:sp>
            <p:nvSpPr>
              <p:cNvPr id="4" name="TextBox 3"/>
              <p:cNvSpPr txBox="1">
                <a:spLocks noRot="1" noChangeAspect="1" noMove="1" noResize="1" noEditPoints="1" noAdjustHandles="1" noChangeArrowheads="1" noChangeShapeType="1" noTextEdit="1"/>
              </p:cNvSpPr>
              <p:nvPr/>
            </p:nvSpPr>
            <p:spPr>
              <a:xfrm>
                <a:off x="323558" y="2405575"/>
                <a:ext cx="5120640" cy="646331"/>
              </a:xfrm>
              <a:prstGeom prst="rect">
                <a:avLst/>
              </a:prstGeom>
              <a:blipFill rotWithShape="0">
                <a:blip r:embed="rId2"/>
                <a:stretch>
                  <a:fillRect b="-849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323558" y="3456398"/>
                <a:ext cx="3601328" cy="147732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𝑓𝑖𝑏</m:t>
                      </m:r>
                      <m:r>
                        <a:rPr lang="en-US" b="0" i="1" smtClean="0">
                          <a:latin typeface="Cambria Math" panose="02040503050406030204" pitchFamily="18" charset="0"/>
                        </a:rPr>
                        <m:t>(0)⇐0</m:t>
                      </m:r>
                    </m:oMath>
                    <m:oMath xmlns:m="http://schemas.openxmlformats.org/officeDocument/2006/math">
                      <m:r>
                        <a:rPr lang="en-US" b="0" i="1" smtClean="0">
                          <a:latin typeface="Cambria Math" panose="02040503050406030204" pitchFamily="18" charset="0"/>
                        </a:rPr>
                        <m:t>𝑓𝑖𝑏</m:t>
                      </m:r>
                      <m:d>
                        <m:dPr>
                          <m:ctrlPr>
                            <a:rPr lang="en-US" b="0" i="1" smtClean="0">
                              <a:latin typeface="Cambria Math" panose="02040503050406030204" pitchFamily="18" charset="0"/>
                            </a:rPr>
                          </m:ctrlPr>
                        </m:dPr>
                        <m:e>
                          <m:r>
                            <a:rPr lang="en-US" b="0" i="1" smtClean="0">
                              <a:latin typeface="Cambria Math" panose="02040503050406030204" pitchFamily="18" charset="0"/>
                            </a:rPr>
                            <m:t>1</m:t>
                          </m:r>
                        </m:e>
                      </m:d>
                      <m:r>
                        <a:rPr lang="en-US" i="1">
                          <a:latin typeface="Cambria Math" panose="02040503050406030204" pitchFamily="18" charset="0"/>
                        </a:rPr>
                        <m:t>⇐</m:t>
                      </m:r>
                      <m:r>
                        <a:rPr lang="en-US" b="0" i="1" smtClean="0">
                          <a:latin typeface="Cambria Math" panose="02040503050406030204" pitchFamily="18" charset="0"/>
                        </a:rPr>
                        <m:t>1</m:t>
                      </m:r>
                    </m:oMath>
                    <m:oMath xmlns:m="http://schemas.openxmlformats.org/officeDocument/2006/math">
                      <m:r>
                        <a:rPr lang="en-US" b="0" i="1" smtClean="0">
                          <a:latin typeface="Cambria Math" panose="02040503050406030204" pitchFamily="18" charset="0"/>
                        </a:rPr>
                        <m:t>𝑓𝑖𝑏</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+2</m:t>
                          </m:r>
                        </m:e>
                      </m:d>
                      <m:r>
                        <a:rPr lang="en-US" i="1">
                          <a:latin typeface="Cambria Math" panose="02040503050406030204" pitchFamily="18" charset="0"/>
                        </a:rPr>
                        <m:t>⇐</m:t>
                      </m:r>
                      <m:r>
                        <a:rPr lang="en-US" b="0" i="1" smtClean="0">
                          <a:latin typeface="Cambria Math" panose="02040503050406030204" pitchFamily="18" charset="0"/>
                        </a:rPr>
                        <m:t>𝑓𝑖𝑏</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+1</m:t>
                          </m:r>
                        </m:e>
                      </m:d>
                      <m:r>
                        <a:rPr lang="en-US" b="0" i="1" smtClean="0">
                          <a:latin typeface="Cambria Math" panose="02040503050406030204" pitchFamily="18" charset="0"/>
                        </a:rPr>
                        <m:t>+</m:t>
                      </m:r>
                      <m:r>
                        <a:rPr lang="en-US" b="0" i="1" smtClean="0">
                          <a:latin typeface="Cambria Math" panose="02040503050406030204" pitchFamily="18" charset="0"/>
                        </a:rPr>
                        <m:t>𝑓𝑖𝑏</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oMath>
                  </m:oMathPara>
                </a14:m>
                <a:br>
                  <a:rPr lang="en-US" dirty="0"/>
                </a:br>
                <a:br>
                  <a:rPr lang="en-US" dirty="0"/>
                </a:br>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323558" y="3456398"/>
                <a:ext cx="3601328" cy="1477328"/>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323558" y="4933726"/>
                <a:ext cx="4825488" cy="64639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𝑐𝑜𝑛𝑐𝑎𝑡</m:t>
                      </m:r>
                      <m:d>
                        <m:dPr>
                          <m:ctrlPr>
                            <a:rPr lang="en-US" b="0" i="1" smtClean="0">
                              <a:latin typeface="Cambria Math" panose="02040503050406030204" pitchFamily="18" charset="0"/>
                            </a:rPr>
                          </m:ctrlPr>
                        </m:dPr>
                        <m:e>
                          <m:r>
                            <a:rPr lang="en-US" b="0" i="1" smtClean="0">
                              <a:latin typeface="Cambria Math" panose="02040503050406030204" pitchFamily="18" charset="0"/>
                            </a:rPr>
                            <m:t>𝑛𝑖𝑙</m:t>
                          </m:r>
                          <m:r>
                            <a:rPr lang="en-US" b="0" i="1" smtClean="0">
                              <a:latin typeface="Cambria Math" panose="02040503050406030204" pitchFamily="18" charset="0"/>
                            </a:rPr>
                            <m:t>,</m:t>
                          </m:r>
                          <m:r>
                            <a:rPr lang="en-US" b="0" i="1" smtClean="0">
                              <a:latin typeface="Cambria Math" panose="02040503050406030204" pitchFamily="18" charset="0"/>
                            </a:rPr>
                            <m:t>𝑧</m:t>
                          </m:r>
                        </m:e>
                      </m:d>
                      <m:r>
                        <a:rPr lang="en-US" i="1">
                          <a:latin typeface="Cambria Math" panose="02040503050406030204" pitchFamily="18" charset="0"/>
                        </a:rPr>
                        <m:t>⇐</m:t>
                      </m:r>
                      <m:r>
                        <a:rPr lang="en-US" b="0" i="1" smtClean="0">
                          <a:latin typeface="Cambria Math" panose="02040503050406030204" pitchFamily="18" charset="0"/>
                        </a:rPr>
                        <m:t>𝑧</m:t>
                      </m:r>
                    </m:oMath>
                    <m:oMath xmlns:m="http://schemas.openxmlformats.org/officeDocument/2006/math">
                      <m:r>
                        <a:rPr lang="en-US" b="0" i="1" smtClean="0">
                          <a:latin typeface="Cambria Math" panose="02040503050406030204" pitchFamily="18" charset="0"/>
                        </a:rPr>
                        <m:t>𝑐𝑜𝑛𝑐𝑎𝑡</m:t>
                      </m:r>
                      <m:d>
                        <m:dPr>
                          <m:ctrlPr>
                            <a:rPr lang="en-US" b="0" i="1" smtClean="0">
                              <a:latin typeface="Cambria Math" panose="02040503050406030204" pitchFamily="18" charset="0"/>
                            </a:rPr>
                          </m:ctrlPr>
                        </m:dPr>
                        <m:e>
                          <m:r>
                            <a:rPr lang="en-US" b="0" i="1" smtClean="0">
                              <a:latin typeface="Cambria Math" panose="02040503050406030204" pitchFamily="18" charset="0"/>
                            </a:rPr>
                            <m:t>𝑐𝑜𝑛𝑠</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𝑦</m:t>
                              </m:r>
                            </m:e>
                          </m:d>
                          <m:r>
                            <a:rPr lang="en-US" b="0" i="1" smtClean="0">
                              <a:latin typeface="Cambria Math" panose="02040503050406030204" pitchFamily="18" charset="0"/>
                            </a:rPr>
                            <m:t>,</m:t>
                          </m:r>
                          <m:r>
                            <a:rPr lang="en-US" b="0" i="1" smtClean="0">
                              <a:latin typeface="Cambria Math" panose="02040503050406030204" pitchFamily="18" charset="0"/>
                            </a:rPr>
                            <m:t>𝑧</m:t>
                          </m:r>
                        </m:e>
                      </m:d>
                      <m:r>
                        <a:rPr lang="en-US" i="1">
                          <a:latin typeface="Cambria Math" panose="02040503050406030204" pitchFamily="18" charset="0"/>
                        </a:rPr>
                        <m:t>⇐</m:t>
                      </m:r>
                      <m:r>
                        <a:rPr lang="en-US" b="0" i="1" smtClean="0">
                          <a:latin typeface="Cambria Math" panose="02040503050406030204" pitchFamily="18" charset="0"/>
                        </a:rPr>
                        <m:t>𝑐𝑜𝑛𝑠</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𝑐𝑜𝑛𝑐𝑎𝑡</m:t>
                      </m:r>
                      <m:d>
                        <m:dPr>
                          <m:ctrlPr>
                            <a:rPr lang="en-US" b="0" i="1" smtClean="0">
                              <a:latin typeface="Cambria Math" panose="02040503050406030204" pitchFamily="18" charset="0"/>
                            </a:rPr>
                          </m:ctrlPr>
                        </m:dPr>
                        <m:e>
                          <m:r>
                            <a:rPr lang="en-US" b="0" i="1" smtClean="0">
                              <a:latin typeface="Cambria Math" panose="02040503050406030204" pitchFamily="18" charset="0"/>
                            </a:rPr>
                            <m:t>𝑦</m:t>
                          </m:r>
                          <m:r>
                            <a:rPr lang="en-US" b="0" i="1" smtClean="0">
                              <a:latin typeface="Cambria Math" panose="02040503050406030204" pitchFamily="18" charset="0"/>
                            </a:rPr>
                            <m:t>,</m:t>
                          </m:r>
                          <m:r>
                            <a:rPr lang="en-US" b="0" i="1" smtClean="0">
                              <a:latin typeface="Cambria Math" panose="02040503050406030204" pitchFamily="18" charset="0"/>
                            </a:rPr>
                            <m:t>𝑧</m:t>
                          </m:r>
                        </m:e>
                      </m:d>
                      <m:r>
                        <a:rPr lang="en-US" b="0" i="1" smtClean="0">
                          <a:latin typeface="Cambria Math" panose="02040503050406030204" pitchFamily="18" charset="0"/>
                        </a:rPr>
                        <m:t>)</m:t>
                      </m:r>
                    </m:oMath>
                  </m:oMathPara>
                </a14:m>
                <a:br>
                  <a:rPr lang="en-US" b="0" dirty="0"/>
                </a:br>
                <a:endParaRPr lang="en-US" dirty="0"/>
              </a:p>
            </p:txBody>
          </p:sp>
        </mc:Choice>
        <mc:Fallback xmlns="">
          <p:sp>
            <p:nvSpPr>
              <p:cNvPr id="6" name="TextBox 5"/>
              <p:cNvSpPr txBox="1">
                <a:spLocks noRot="1" noChangeAspect="1" noMove="1" noResize="1" noEditPoints="1" noAdjustHandles="1" noChangeArrowheads="1" noChangeShapeType="1" noTextEdit="1"/>
              </p:cNvSpPr>
              <p:nvPr/>
            </p:nvSpPr>
            <p:spPr>
              <a:xfrm>
                <a:off x="323558" y="4933726"/>
                <a:ext cx="4825488" cy="646395"/>
              </a:xfrm>
              <a:prstGeom prst="rect">
                <a:avLst/>
              </a:prstGeom>
              <a:blipFill rotWithShape="0">
                <a:blip r:embed="rId4"/>
                <a:stretch>
                  <a:fillRect b="-7547"/>
                </a:stretch>
              </a:blipFill>
            </p:spPr>
            <p:txBody>
              <a:bodyPr/>
              <a:lstStyle/>
              <a:p>
                <a:r>
                  <a:rPr lang="en-US">
                    <a:noFill/>
                  </a:rPr>
                  <a:t> </a:t>
                </a:r>
              </a:p>
            </p:txBody>
          </p:sp>
        </mc:Fallback>
      </mc:AlternateContent>
    </p:spTree>
    <p:extLst>
      <p:ext uri="{BB962C8B-B14F-4D97-AF65-F5344CB8AC3E}">
        <p14:creationId xmlns:p14="http://schemas.microsoft.com/office/powerpoint/2010/main" val="415687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mc:AlternateContent xmlns:mc="http://schemas.openxmlformats.org/markup-compatibility/2006" xmlns:a14="http://schemas.microsoft.com/office/drawing/2010/main">
        <mc:Choice Requires="a14">
          <p:sp>
            <p:nvSpPr>
              <p:cNvPr id="4" name="TextBox 3"/>
              <p:cNvSpPr txBox="1"/>
              <p:nvPr/>
            </p:nvSpPr>
            <p:spPr>
              <a:xfrm>
                <a:off x="1803963" y="1976377"/>
                <a:ext cx="5120640" cy="64633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𝑑𝑜𝑡</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𝑦</m:t>
                          </m:r>
                          <m:r>
                            <a:rPr lang="en-US" b="0" i="1" smtClean="0">
                              <a:latin typeface="Cambria Math" panose="02040503050406030204" pitchFamily="18" charset="0"/>
                            </a:rPr>
                            <m:t>,0</m:t>
                          </m:r>
                        </m:e>
                      </m:d>
                      <m:r>
                        <a:rPr lang="en-US" b="0" i="1" smtClean="0">
                          <a:latin typeface="Cambria Math" panose="02040503050406030204" pitchFamily="18" charset="0"/>
                        </a:rPr>
                        <m:t>⇐0</m:t>
                      </m:r>
                    </m:oMath>
                    <m:oMath xmlns:m="http://schemas.openxmlformats.org/officeDocument/2006/math">
                      <m:r>
                        <a:rPr lang="en-US" b="0" i="1" smtClean="0">
                          <a:latin typeface="Cambria Math" panose="02040503050406030204" pitchFamily="18" charset="0"/>
                        </a:rPr>
                        <m:t>𝑑𝑜𝑡</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𝑦</m:t>
                          </m:r>
                          <m:r>
                            <a:rPr lang="en-US" b="0" i="1" smtClean="0">
                              <a:latin typeface="Cambria Math" panose="02040503050406030204" pitchFamily="18" charset="0"/>
                            </a:rPr>
                            <m:t>,</m:t>
                          </m:r>
                          <m:r>
                            <a:rPr lang="en-US" b="0" i="1" smtClean="0">
                              <a:latin typeface="Cambria Math" panose="02040503050406030204" pitchFamily="18" charset="0"/>
                            </a:rPr>
                            <m:t>𝑛</m:t>
                          </m:r>
                          <m:r>
                            <a:rPr lang="en-US" b="0" i="1" smtClean="0">
                              <a:latin typeface="Cambria Math" panose="02040503050406030204" pitchFamily="18" charset="0"/>
                            </a:rPr>
                            <m:t>+1</m:t>
                          </m:r>
                        </m:e>
                      </m:d>
                      <m:r>
                        <a:rPr lang="en-US" b="0" i="1" smtClean="0">
                          <a:latin typeface="Cambria Math" panose="02040503050406030204" pitchFamily="18" charset="0"/>
                        </a:rPr>
                        <m:t>⇐</m:t>
                      </m:r>
                      <m:r>
                        <a:rPr lang="en-US" b="0" i="1" smtClean="0">
                          <a:latin typeface="Cambria Math" panose="02040503050406030204" pitchFamily="18" charset="0"/>
                        </a:rPr>
                        <m:t>𝑑𝑜𝑡</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𝑦</m:t>
                          </m:r>
                          <m:r>
                            <a:rPr lang="en-US" b="0" i="1" smtClean="0">
                              <a:latin typeface="Cambria Math" panose="02040503050406030204" pitchFamily="18" charset="0"/>
                            </a:rPr>
                            <m:t>,</m:t>
                          </m:r>
                          <m:r>
                            <a:rPr lang="en-US" b="0" i="1" smtClean="0">
                              <a:latin typeface="Cambria Math" panose="02040503050406030204" pitchFamily="18" charset="0"/>
                            </a:rPr>
                            <m:t>𝑛</m:t>
                          </m:r>
                        </m:e>
                      </m:d>
                      <m:r>
                        <a:rPr lang="en-US" b="0" i="1" smtClean="0">
                          <a:latin typeface="Cambria Math" panose="02040503050406030204" pitchFamily="18" charset="0"/>
                        </a:rPr>
                        <m:t>+</m:t>
                      </m:r>
                      <m:r>
                        <a:rPr lang="en-US" b="0" i="1" smtClean="0">
                          <a:latin typeface="Cambria Math" panose="02040503050406030204" pitchFamily="18" charset="0"/>
                        </a:rPr>
                        <m:t>𝑥</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𝑛</m:t>
                          </m:r>
                          <m:r>
                            <a:rPr lang="en-US" b="0" i="1" smtClean="0">
                              <a:latin typeface="Cambria Math" panose="02040503050406030204" pitchFamily="18" charset="0"/>
                            </a:rPr>
                            <m:t>+1</m:t>
                          </m:r>
                        </m:e>
                      </m:d>
                      <m:r>
                        <a:rPr lang="en-US" b="0" i="1" smtClean="0">
                          <a:latin typeface="Cambria Math" panose="02040503050406030204" pitchFamily="18" charset="0"/>
                        </a:rPr>
                        <m:t>𝑦</m:t>
                      </m:r>
                      <m:r>
                        <a:rPr lang="en-US" b="0" i="1" smtClean="0">
                          <a:latin typeface="Cambria Math" panose="02040503050406030204" pitchFamily="18" charset="0"/>
                        </a:rPr>
                        <m:t>[</m:t>
                      </m:r>
                      <m:r>
                        <a:rPr lang="en-US" b="0" i="1" smtClean="0">
                          <a:latin typeface="Cambria Math" panose="02040503050406030204" pitchFamily="18" charset="0"/>
                        </a:rPr>
                        <m:t>𝑛</m:t>
                      </m:r>
                      <m:r>
                        <a:rPr lang="en-US" b="0" i="1" smtClean="0">
                          <a:latin typeface="Cambria Math" panose="02040503050406030204" pitchFamily="18" charset="0"/>
                        </a:rPr>
                        <m:t>+1]</m:t>
                      </m:r>
                    </m:oMath>
                  </m:oMathPara>
                </a14:m>
                <a:endParaRPr lang="en-US" dirty="0"/>
              </a:p>
            </p:txBody>
          </p:sp>
        </mc:Choice>
        <mc:Fallback xmlns="">
          <p:sp>
            <p:nvSpPr>
              <p:cNvPr id="4" name="TextBox 3"/>
              <p:cNvSpPr txBox="1">
                <a:spLocks noRot="1" noChangeAspect="1" noMove="1" noResize="1" noEditPoints="1" noAdjustHandles="1" noChangeArrowheads="1" noChangeShapeType="1" noTextEdit="1"/>
              </p:cNvSpPr>
              <p:nvPr/>
            </p:nvSpPr>
            <p:spPr>
              <a:xfrm>
                <a:off x="1803963" y="1976377"/>
                <a:ext cx="5120640" cy="646331"/>
              </a:xfrm>
              <a:prstGeom prst="rect">
                <a:avLst/>
              </a:prstGeom>
              <a:blipFill rotWithShape="0">
                <a:blip r:embed="rId2"/>
                <a:stretch>
                  <a:fillRect b="-849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1473395" y="4186870"/>
                <a:ext cx="5781776"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i="1">
                          <a:latin typeface="Cambria Math" panose="02040503050406030204" pitchFamily="18" charset="0"/>
                        </a:rPr>
                        <m:t>𝑓</m:t>
                      </m:r>
                      <m:d>
                        <m:dPr>
                          <m:ctrlPr>
                            <a:rPr lang="en-US" sz="2400" i="1">
                              <a:latin typeface="Cambria Math" panose="02040503050406030204" pitchFamily="18" charset="0"/>
                            </a:rPr>
                          </m:ctrlPr>
                        </m:dPr>
                        <m:e>
                          <m:r>
                            <a:rPr lang="en-US" sz="2400" i="1">
                              <a:latin typeface="Cambria Math" panose="02040503050406030204" pitchFamily="18" charset="0"/>
                            </a:rPr>
                            <m:t>𝑎</m:t>
                          </m:r>
                          <m:r>
                            <a:rPr lang="en-US" sz="2400" i="1">
                              <a:latin typeface="Cambria Math" panose="02040503050406030204" pitchFamily="18" charset="0"/>
                            </a:rPr>
                            <m:t>,</m:t>
                          </m:r>
                          <m:r>
                            <a:rPr lang="en-US" sz="2400" i="1">
                              <a:latin typeface="Cambria Math" panose="02040503050406030204" pitchFamily="18" charset="0"/>
                            </a:rPr>
                            <m:t>𝑏</m:t>
                          </m:r>
                          <m:r>
                            <a:rPr lang="en-US" sz="2400" i="1">
                              <a:latin typeface="Cambria Math" panose="02040503050406030204" pitchFamily="18" charset="0"/>
                            </a:rPr>
                            <m:t>,</m:t>
                          </m:r>
                          <m:r>
                            <a:rPr lang="en-US" sz="2400" i="1">
                              <a:latin typeface="Cambria Math" panose="02040503050406030204" pitchFamily="18" charset="0"/>
                            </a:rPr>
                            <m:t>𝑐</m:t>
                          </m:r>
                          <m:r>
                            <a:rPr lang="en-US" sz="2400" i="1">
                              <a:latin typeface="Cambria Math" panose="02040503050406030204" pitchFamily="18" charset="0"/>
                            </a:rPr>
                            <m:t>,</m:t>
                          </m:r>
                          <m:r>
                            <a:rPr lang="en-US" sz="2400" i="1">
                              <a:latin typeface="Cambria Math" panose="02040503050406030204" pitchFamily="18" charset="0"/>
                            </a:rPr>
                            <m:t>𝑑</m:t>
                          </m:r>
                          <m:r>
                            <a:rPr lang="en-US" sz="2400" i="1">
                              <a:latin typeface="Cambria Math" panose="02040503050406030204" pitchFamily="18" charset="0"/>
                            </a:rPr>
                            <m:t>,</m:t>
                          </m:r>
                          <m:r>
                            <a:rPr lang="en-US" sz="2400" i="1">
                              <a:latin typeface="Cambria Math" panose="02040503050406030204" pitchFamily="18" charset="0"/>
                            </a:rPr>
                            <m:t>𝑛</m:t>
                          </m:r>
                        </m:e>
                      </m:d>
                      <m:r>
                        <a:rPr lang="en-US" sz="2400" i="1">
                          <a:latin typeface="Cambria Math" panose="02040503050406030204" pitchFamily="18" charset="0"/>
                        </a:rPr>
                        <m:t>⇐</m:t>
                      </m:r>
                      <m:r>
                        <a:rPr lang="en-US" sz="2400" i="1">
                          <a:latin typeface="Cambria Math" panose="02040503050406030204" pitchFamily="18" charset="0"/>
                        </a:rPr>
                        <m:t>𝑑𝑜𝑡</m:t>
                      </m:r>
                      <m:d>
                        <m:dPr>
                          <m:ctrlPr>
                            <a:rPr lang="en-US" sz="2400" i="1">
                              <a:latin typeface="Cambria Math" panose="02040503050406030204" pitchFamily="18" charset="0"/>
                            </a:rPr>
                          </m:ctrlPr>
                        </m:dPr>
                        <m:e>
                          <m:r>
                            <a:rPr lang="en-US" sz="2400" i="1">
                              <a:latin typeface="Cambria Math" panose="02040503050406030204" pitchFamily="18" charset="0"/>
                            </a:rPr>
                            <m:t>𝑎</m:t>
                          </m:r>
                          <m:r>
                            <a:rPr lang="en-US" sz="2400" i="1">
                              <a:latin typeface="Cambria Math" panose="02040503050406030204" pitchFamily="18" charset="0"/>
                            </a:rPr>
                            <m:t>,</m:t>
                          </m:r>
                          <m:r>
                            <a:rPr lang="en-US" sz="2400" i="1">
                              <a:latin typeface="Cambria Math" panose="02040503050406030204" pitchFamily="18" charset="0"/>
                            </a:rPr>
                            <m:t>𝑏</m:t>
                          </m:r>
                          <m:r>
                            <a:rPr lang="en-US" sz="2400" i="1">
                              <a:latin typeface="Cambria Math" panose="02040503050406030204" pitchFamily="18" charset="0"/>
                            </a:rPr>
                            <m:t>,</m:t>
                          </m:r>
                          <m:r>
                            <a:rPr lang="en-US" sz="2400" i="1">
                              <a:latin typeface="Cambria Math" panose="02040503050406030204" pitchFamily="18" charset="0"/>
                            </a:rPr>
                            <m:t>𝑛</m:t>
                          </m:r>
                        </m:e>
                      </m:d>
                      <m:r>
                        <a:rPr lang="en-US" sz="2400" i="1">
                          <a:latin typeface="Cambria Math" panose="02040503050406030204" pitchFamily="18" charset="0"/>
                        </a:rPr>
                        <m:t>+</m:t>
                      </m:r>
                      <m:r>
                        <a:rPr lang="en-US" sz="2400" i="1">
                          <a:latin typeface="Cambria Math" panose="02040503050406030204" pitchFamily="18" charset="0"/>
                        </a:rPr>
                        <m:t>𝑑𝑜𝑡</m:t>
                      </m:r>
                      <m:r>
                        <a:rPr lang="en-US" sz="2400" i="1">
                          <a:latin typeface="Cambria Math" panose="02040503050406030204" pitchFamily="18" charset="0"/>
                        </a:rPr>
                        <m:t>(</m:t>
                      </m:r>
                      <m:r>
                        <a:rPr lang="en-US" sz="2400" i="1">
                          <a:latin typeface="Cambria Math" panose="02040503050406030204" pitchFamily="18" charset="0"/>
                        </a:rPr>
                        <m:t>𝑐</m:t>
                      </m:r>
                      <m:r>
                        <a:rPr lang="en-US" sz="2400" i="1">
                          <a:latin typeface="Cambria Math" panose="02040503050406030204" pitchFamily="18" charset="0"/>
                        </a:rPr>
                        <m:t>,</m:t>
                      </m:r>
                      <m:r>
                        <a:rPr lang="en-US" sz="2400" i="1">
                          <a:latin typeface="Cambria Math" panose="02040503050406030204" pitchFamily="18" charset="0"/>
                        </a:rPr>
                        <m:t>𝑑</m:t>
                      </m:r>
                      <m:r>
                        <a:rPr lang="en-US" sz="2400" i="1">
                          <a:latin typeface="Cambria Math" panose="02040503050406030204" pitchFamily="18" charset="0"/>
                        </a:rPr>
                        <m:t>,</m:t>
                      </m:r>
                      <m:r>
                        <a:rPr lang="en-US" sz="2400" i="1">
                          <a:latin typeface="Cambria Math" panose="02040503050406030204" pitchFamily="18" charset="0"/>
                        </a:rPr>
                        <m:t>𝑛</m:t>
                      </m:r>
                      <m:r>
                        <a:rPr lang="en-US" sz="2400" i="1">
                          <a:latin typeface="Cambria Math" panose="02040503050406030204" pitchFamily="18" charset="0"/>
                        </a:rPr>
                        <m:t>)</m:t>
                      </m:r>
                    </m:oMath>
                  </m:oMathPara>
                </a14:m>
                <a:endParaRPr lang="en-US" sz="2400" dirty="0"/>
              </a:p>
            </p:txBody>
          </p:sp>
        </mc:Choice>
        <mc:Fallback xmlns="">
          <p:sp>
            <p:nvSpPr>
              <p:cNvPr id="6" name="Rectangle 5"/>
              <p:cNvSpPr>
                <a:spLocks noRot="1" noChangeAspect="1" noMove="1" noResize="1" noEditPoints="1" noAdjustHandles="1" noChangeArrowheads="1" noChangeShapeType="1" noTextEdit="1"/>
              </p:cNvSpPr>
              <p:nvPr/>
            </p:nvSpPr>
            <p:spPr>
              <a:xfrm>
                <a:off x="1473395" y="4186870"/>
                <a:ext cx="5781776" cy="461665"/>
              </a:xfrm>
              <a:prstGeom prst="rect">
                <a:avLst/>
              </a:prstGeom>
              <a:blipFill rotWithShape="0">
                <a:blip r:embed="rId3"/>
                <a:stretch>
                  <a:fillRect b="-17105"/>
                </a:stretch>
              </a:blipFill>
            </p:spPr>
            <p:txBody>
              <a:bodyPr/>
              <a:lstStyle/>
              <a:p>
                <a:r>
                  <a:rPr lang="en-US">
                    <a:noFill/>
                  </a:rPr>
                  <a:t> </a:t>
                </a:r>
              </a:p>
            </p:txBody>
          </p:sp>
        </mc:Fallback>
      </mc:AlternateContent>
    </p:spTree>
    <p:extLst>
      <p:ext uri="{BB962C8B-B14F-4D97-AF65-F5344CB8AC3E}">
        <p14:creationId xmlns:p14="http://schemas.microsoft.com/office/powerpoint/2010/main" val="3668215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transformation rules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77500" lnSpcReduction="20000"/>
              </a:bodyPr>
              <a:lstStyle/>
              <a:p>
                <a:r>
                  <a:rPr lang="en-US" dirty="0"/>
                  <a:t>Instantiation</a:t>
                </a:r>
              </a:p>
              <a:p>
                <a:pPr lvl="1"/>
                <a14:m>
                  <m:oMath xmlns:m="http://schemas.openxmlformats.org/officeDocument/2006/math">
                    <m:r>
                      <a:rPr lang="en-US" i="1">
                        <a:latin typeface="Cambria Math" panose="02040503050406030204" pitchFamily="18" charset="0"/>
                      </a:rPr>
                      <m:t>𝑓</m:t>
                    </m:r>
                    <m:d>
                      <m:dPr>
                        <m:ctrlPr>
                          <a:rPr lang="en-US" i="1">
                            <a:latin typeface="Cambria Math" panose="02040503050406030204" pitchFamily="18" charset="0"/>
                          </a:rPr>
                        </m:ctrlPr>
                      </m:dPr>
                      <m:e>
                        <m:r>
                          <a:rPr lang="en-US" i="1">
                            <a:latin typeface="Cambria Math" panose="02040503050406030204" pitchFamily="18" charset="0"/>
                          </a:rPr>
                          <m:t>𝑎</m:t>
                        </m:r>
                        <m:r>
                          <a:rPr lang="en-US" i="1">
                            <a:latin typeface="Cambria Math" panose="02040503050406030204" pitchFamily="18" charset="0"/>
                          </a:rPr>
                          <m:t>,</m:t>
                        </m:r>
                        <m:r>
                          <a:rPr lang="en-US" i="1">
                            <a:latin typeface="Cambria Math" panose="02040503050406030204" pitchFamily="18" charset="0"/>
                          </a:rPr>
                          <m:t>𝑏</m:t>
                        </m:r>
                        <m:r>
                          <a:rPr lang="en-US" i="1">
                            <a:latin typeface="Cambria Math" panose="02040503050406030204" pitchFamily="18" charset="0"/>
                          </a:rPr>
                          <m:t>,</m:t>
                        </m:r>
                        <m:r>
                          <a:rPr lang="en-US" i="1">
                            <a:latin typeface="Cambria Math" panose="02040503050406030204" pitchFamily="18" charset="0"/>
                          </a:rPr>
                          <m:t>𝑐</m:t>
                        </m:r>
                        <m:r>
                          <a:rPr lang="en-US" i="1">
                            <a:latin typeface="Cambria Math" panose="02040503050406030204" pitchFamily="18" charset="0"/>
                          </a:rPr>
                          <m:t>,</m:t>
                        </m:r>
                        <m:r>
                          <a:rPr lang="en-US" i="1">
                            <a:latin typeface="Cambria Math" panose="02040503050406030204" pitchFamily="18" charset="0"/>
                          </a:rPr>
                          <m:t>𝑑</m:t>
                        </m:r>
                        <m:r>
                          <a:rPr lang="en-US" i="1">
                            <a:latin typeface="Cambria Math" panose="02040503050406030204" pitchFamily="18" charset="0"/>
                          </a:rPr>
                          <m:t>,</m:t>
                        </m:r>
                        <m:r>
                          <a:rPr lang="en-US" i="1">
                            <a:latin typeface="Cambria Math" panose="02040503050406030204" pitchFamily="18" charset="0"/>
                          </a:rPr>
                          <m:t>𝑛</m:t>
                        </m:r>
                      </m:e>
                    </m:d>
                    <m:r>
                      <a:rPr lang="en-US" i="1">
                        <a:latin typeface="Cambria Math" panose="02040503050406030204" pitchFamily="18" charset="0"/>
                      </a:rPr>
                      <m:t>⇐</m:t>
                    </m:r>
                    <m:r>
                      <a:rPr lang="en-US" i="1">
                        <a:latin typeface="Cambria Math" panose="02040503050406030204" pitchFamily="18" charset="0"/>
                      </a:rPr>
                      <m:t>𝑑𝑜𝑡</m:t>
                    </m:r>
                    <m:d>
                      <m:dPr>
                        <m:ctrlPr>
                          <a:rPr lang="en-US" i="1">
                            <a:latin typeface="Cambria Math" panose="02040503050406030204" pitchFamily="18" charset="0"/>
                          </a:rPr>
                        </m:ctrlPr>
                      </m:dPr>
                      <m:e>
                        <m:r>
                          <a:rPr lang="en-US" i="1">
                            <a:latin typeface="Cambria Math" panose="02040503050406030204" pitchFamily="18" charset="0"/>
                          </a:rPr>
                          <m:t>𝑎</m:t>
                        </m:r>
                        <m:r>
                          <a:rPr lang="en-US" i="1">
                            <a:latin typeface="Cambria Math" panose="02040503050406030204" pitchFamily="18" charset="0"/>
                          </a:rPr>
                          <m:t>,</m:t>
                        </m:r>
                        <m:r>
                          <a:rPr lang="en-US" i="1">
                            <a:latin typeface="Cambria Math" panose="02040503050406030204" pitchFamily="18" charset="0"/>
                          </a:rPr>
                          <m:t>𝑏</m:t>
                        </m:r>
                        <m:r>
                          <a:rPr lang="en-US" i="1">
                            <a:latin typeface="Cambria Math" panose="02040503050406030204" pitchFamily="18" charset="0"/>
                          </a:rPr>
                          <m:t>,</m:t>
                        </m:r>
                        <m:r>
                          <a:rPr lang="en-US" i="1">
                            <a:latin typeface="Cambria Math" panose="02040503050406030204" pitchFamily="18" charset="0"/>
                          </a:rPr>
                          <m:t>𝑛</m:t>
                        </m:r>
                      </m:e>
                    </m:d>
                    <m:r>
                      <a:rPr lang="en-US" i="1">
                        <a:latin typeface="Cambria Math" panose="02040503050406030204" pitchFamily="18" charset="0"/>
                      </a:rPr>
                      <m:t>+</m:t>
                    </m:r>
                    <m:r>
                      <a:rPr lang="en-US" i="1">
                        <a:latin typeface="Cambria Math" panose="02040503050406030204" pitchFamily="18" charset="0"/>
                      </a:rPr>
                      <m:t>𝑑𝑜𝑡</m:t>
                    </m:r>
                    <m:r>
                      <a:rPr lang="en-US" i="1">
                        <a:latin typeface="Cambria Math" panose="02040503050406030204" pitchFamily="18" charset="0"/>
                      </a:rPr>
                      <m:t>(</m:t>
                    </m:r>
                    <m:r>
                      <a:rPr lang="en-US" i="1">
                        <a:latin typeface="Cambria Math" panose="02040503050406030204" pitchFamily="18" charset="0"/>
                      </a:rPr>
                      <m:t>𝑐</m:t>
                    </m:r>
                    <m:r>
                      <a:rPr lang="en-US" i="1">
                        <a:latin typeface="Cambria Math" panose="02040503050406030204" pitchFamily="18" charset="0"/>
                      </a:rPr>
                      <m:t>,</m:t>
                    </m:r>
                    <m:r>
                      <a:rPr lang="en-US" i="1">
                        <a:latin typeface="Cambria Math" panose="02040503050406030204" pitchFamily="18" charset="0"/>
                      </a:rPr>
                      <m:t>𝑑</m:t>
                    </m:r>
                    <m:r>
                      <a:rPr lang="en-US" i="1">
                        <a:latin typeface="Cambria Math" panose="02040503050406030204" pitchFamily="18" charset="0"/>
                      </a:rPr>
                      <m:t>,</m:t>
                    </m:r>
                    <m:r>
                      <a:rPr lang="en-US" i="1">
                        <a:latin typeface="Cambria Math" panose="02040503050406030204" pitchFamily="18" charset="0"/>
                      </a:rPr>
                      <m:t>𝑛</m:t>
                    </m:r>
                    <m:r>
                      <a:rPr lang="en-US" i="1">
                        <a:latin typeface="Cambria Math" panose="02040503050406030204" pitchFamily="18" charset="0"/>
                      </a:rPr>
                      <m:t>)</m:t>
                    </m:r>
                  </m:oMath>
                </a14:m>
                <a:endParaRPr lang="en-US" dirty="0"/>
              </a:p>
              <a:p>
                <a:pPr lvl="1"/>
                <a14:m>
                  <m:oMath xmlns:m="http://schemas.openxmlformats.org/officeDocument/2006/math">
                    <m:r>
                      <a:rPr lang="en-US" i="1">
                        <a:latin typeface="Cambria Math" panose="02040503050406030204" pitchFamily="18" charset="0"/>
                      </a:rPr>
                      <m:t>𝑓</m:t>
                    </m:r>
                    <m:d>
                      <m:dPr>
                        <m:ctrlPr>
                          <a:rPr lang="en-US" i="1">
                            <a:latin typeface="Cambria Math" panose="02040503050406030204" pitchFamily="18" charset="0"/>
                          </a:rPr>
                        </m:ctrlPr>
                      </m:dPr>
                      <m:e>
                        <m:r>
                          <a:rPr lang="en-US" i="1">
                            <a:latin typeface="Cambria Math" panose="02040503050406030204" pitchFamily="18" charset="0"/>
                          </a:rPr>
                          <m:t>𝑎</m:t>
                        </m:r>
                        <m:r>
                          <a:rPr lang="en-US" i="1">
                            <a:latin typeface="Cambria Math" panose="02040503050406030204" pitchFamily="18" charset="0"/>
                          </a:rPr>
                          <m:t>,</m:t>
                        </m:r>
                        <m:r>
                          <a:rPr lang="en-US" i="1">
                            <a:latin typeface="Cambria Math" panose="02040503050406030204" pitchFamily="18" charset="0"/>
                          </a:rPr>
                          <m:t>𝑏</m:t>
                        </m:r>
                        <m:r>
                          <a:rPr lang="en-US" i="1">
                            <a:latin typeface="Cambria Math" panose="02040503050406030204" pitchFamily="18" charset="0"/>
                          </a:rPr>
                          <m:t>,</m:t>
                        </m:r>
                        <m:r>
                          <a:rPr lang="en-US" i="1">
                            <a:latin typeface="Cambria Math" panose="02040503050406030204" pitchFamily="18" charset="0"/>
                          </a:rPr>
                          <m:t>𝑐</m:t>
                        </m:r>
                        <m:r>
                          <a:rPr lang="en-US" i="1">
                            <a:latin typeface="Cambria Math" panose="02040503050406030204" pitchFamily="18" charset="0"/>
                          </a:rPr>
                          <m:t>,</m:t>
                        </m:r>
                        <m:r>
                          <a:rPr lang="en-US" i="1">
                            <a:latin typeface="Cambria Math" panose="02040503050406030204" pitchFamily="18" charset="0"/>
                          </a:rPr>
                          <m:t>𝑑</m:t>
                        </m:r>
                        <m:r>
                          <a:rPr lang="en-US" i="1">
                            <a:latin typeface="Cambria Math" panose="02040503050406030204" pitchFamily="18" charset="0"/>
                          </a:rPr>
                          <m:t>,0</m:t>
                        </m:r>
                      </m:e>
                    </m:d>
                    <m:r>
                      <a:rPr lang="en-US" i="1">
                        <a:latin typeface="Cambria Math" panose="02040503050406030204" pitchFamily="18" charset="0"/>
                      </a:rPr>
                      <m:t>⇐</m:t>
                    </m:r>
                    <m:r>
                      <a:rPr lang="en-US" i="1">
                        <a:latin typeface="Cambria Math" panose="02040503050406030204" pitchFamily="18" charset="0"/>
                      </a:rPr>
                      <m:t>𝑑𝑜𝑡</m:t>
                    </m:r>
                    <m:d>
                      <m:dPr>
                        <m:ctrlPr>
                          <a:rPr lang="en-US" i="1">
                            <a:latin typeface="Cambria Math" panose="02040503050406030204" pitchFamily="18" charset="0"/>
                          </a:rPr>
                        </m:ctrlPr>
                      </m:dPr>
                      <m:e>
                        <m:r>
                          <a:rPr lang="en-US" i="1">
                            <a:latin typeface="Cambria Math" panose="02040503050406030204" pitchFamily="18" charset="0"/>
                          </a:rPr>
                          <m:t>𝑎</m:t>
                        </m:r>
                        <m:r>
                          <a:rPr lang="en-US" i="1">
                            <a:latin typeface="Cambria Math" panose="02040503050406030204" pitchFamily="18" charset="0"/>
                          </a:rPr>
                          <m:t>,</m:t>
                        </m:r>
                        <m:r>
                          <a:rPr lang="en-US" i="1">
                            <a:latin typeface="Cambria Math" panose="02040503050406030204" pitchFamily="18" charset="0"/>
                          </a:rPr>
                          <m:t>𝑏</m:t>
                        </m:r>
                        <m:r>
                          <a:rPr lang="en-US" i="1">
                            <a:latin typeface="Cambria Math" panose="02040503050406030204" pitchFamily="18" charset="0"/>
                          </a:rPr>
                          <m:t>,0</m:t>
                        </m:r>
                      </m:e>
                    </m:d>
                    <m:r>
                      <a:rPr lang="en-US" i="1">
                        <a:latin typeface="Cambria Math" panose="02040503050406030204" pitchFamily="18" charset="0"/>
                      </a:rPr>
                      <m:t>+</m:t>
                    </m:r>
                    <m:r>
                      <a:rPr lang="en-US" i="1">
                        <a:latin typeface="Cambria Math" panose="02040503050406030204" pitchFamily="18" charset="0"/>
                      </a:rPr>
                      <m:t>𝑑𝑜𝑡</m:t>
                    </m:r>
                    <m:r>
                      <a:rPr lang="en-US" i="1">
                        <a:latin typeface="Cambria Math" panose="02040503050406030204" pitchFamily="18" charset="0"/>
                      </a:rPr>
                      <m:t>(</m:t>
                    </m:r>
                    <m:r>
                      <a:rPr lang="en-US" i="1">
                        <a:latin typeface="Cambria Math" panose="02040503050406030204" pitchFamily="18" charset="0"/>
                      </a:rPr>
                      <m:t>𝑐</m:t>
                    </m:r>
                    <m:r>
                      <a:rPr lang="en-US" i="1">
                        <a:latin typeface="Cambria Math" panose="02040503050406030204" pitchFamily="18" charset="0"/>
                      </a:rPr>
                      <m:t>,</m:t>
                    </m:r>
                    <m:r>
                      <a:rPr lang="en-US" i="1">
                        <a:latin typeface="Cambria Math" panose="02040503050406030204" pitchFamily="18" charset="0"/>
                      </a:rPr>
                      <m:t>𝑑</m:t>
                    </m:r>
                    <m:r>
                      <a:rPr lang="en-US" i="1">
                        <a:latin typeface="Cambria Math" panose="02040503050406030204" pitchFamily="18" charset="0"/>
                      </a:rPr>
                      <m:t>,0)</m:t>
                    </m:r>
                  </m:oMath>
                </a14:m>
                <a:endParaRPr lang="en-US" dirty="0"/>
              </a:p>
              <a:p>
                <a:pPr lvl="1"/>
                <a14:m>
                  <m:oMath xmlns:m="http://schemas.openxmlformats.org/officeDocument/2006/math">
                    <m:r>
                      <a:rPr lang="en-US" i="1">
                        <a:latin typeface="Cambria Math" panose="02040503050406030204" pitchFamily="18" charset="0"/>
                      </a:rPr>
                      <m:t>𝑓</m:t>
                    </m:r>
                    <m:d>
                      <m:dPr>
                        <m:ctrlPr>
                          <a:rPr lang="en-US" i="1">
                            <a:latin typeface="Cambria Math" panose="02040503050406030204" pitchFamily="18" charset="0"/>
                          </a:rPr>
                        </m:ctrlPr>
                      </m:dPr>
                      <m:e>
                        <m:r>
                          <a:rPr lang="en-US" i="1">
                            <a:latin typeface="Cambria Math" panose="02040503050406030204" pitchFamily="18" charset="0"/>
                          </a:rPr>
                          <m:t>𝑎</m:t>
                        </m:r>
                        <m:r>
                          <a:rPr lang="en-US" i="1">
                            <a:latin typeface="Cambria Math" panose="02040503050406030204" pitchFamily="18" charset="0"/>
                          </a:rPr>
                          <m:t>,</m:t>
                        </m:r>
                        <m:r>
                          <a:rPr lang="en-US" i="1">
                            <a:latin typeface="Cambria Math" panose="02040503050406030204" pitchFamily="18" charset="0"/>
                          </a:rPr>
                          <m:t>𝑏</m:t>
                        </m:r>
                        <m:r>
                          <a:rPr lang="en-US" i="1">
                            <a:latin typeface="Cambria Math" panose="02040503050406030204" pitchFamily="18" charset="0"/>
                          </a:rPr>
                          <m:t>,</m:t>
                        </m:r>
                        <m:r>
                          <a:rPr lang="en-US" i="1">
                            <a:latin typeface="Cambria Math" panose="02040503050406030204" pitchFamily="18" charset="0"/>
                          </a:rPr>
                          <m:t>𝑐</m:t>
                        </m:r>
                        <m:r>
                          <a:rPr lang="en-US" i="1">
                            <a:latin typeface="Cambria Math" panose="02040503050406030204" pitchFamily="18" charset="0"/>
                          </a:rPr>
                          <m:t>,</m:t>
                        </m:r>
                        <m:r>
                          <a:rPr lang="en-US" i="1">
                            <a:latin typeface="Cambria Math" panose="02040503050406030204" pitchFamily="18" charset="0"/>
                          </a:rPr>
                          <m:t>𝑑</m:t>
                        </m:r>
                        <m:r>
                          <a:rPr lang="en-US" i="1">
                            <a:latin typeface="Cambria Math" panose="02040503050406030204" pitchFamily="18" charset="0"/>
                          </a:rPr>
                          <m:t>,</m:t>
                        </m:r>
                        <m:r>
                          <a:rPr lang="en-US" b="0" i="1" smtClean="0">
                            <a:latin typeface="Cambria Math" panose="02040503050406030204" pitchFamily="18" charset="0"/>
                          </a:rPr>
                          <m:t>𝑛</m:t>
                        </m:r>
                        <m:r>
                          <a:rPr lang="en-US" b="0" i="1" smtClean="0">
                            <a:latin typeface="Cambria Math" panose="02040503050406030204" pitchFamily="18" charset="0"/>
                          </a:rPr>
                          <m:t>+1</m:t>
                        </m:r>
                      </m:e>
                    </m:d>
                    <m:r>
                      <a:rPr lang="en-US" i="1">
                        <a:latin typeface="Cambria Math" panose="02040503050406030204" pitchFamily="18" charset="0"/>
                      </a:rPr>
                      <m:t>⇐</m:t>
                    </m:r>
                    <m:r>
                      <a:rPr lang="en-US" i="1">
                        <a:latin typeface="Cambria Math" panose="02040503050406030204" pitchFamily="18" charset="0"/>
                      </a:rPr>
                      <m:t>𝑑𝑜𝑡</m:t>
                    </m:r>
                    <m:d>
                      <m:dPr>
                        <m:ctrlPr>
                          <a:rPr lang="en-US" i="1">
                            <a:latin typeface="Cambria Math" panose="02040503050406030204" pitchFamily="18" charset="0"/>
                          </a:rPr>
                        </m:ctrlPr>
                      </m:dPr>
                      <m:e>
                        <m:r>
                          <a:rPr lang="en-US" i="1">
                            <a:latin typeface="Cambria Math" panose="02040503050406030204" pitchFamily="18" charset="0"/>
                          </a:rPr>
                          <m:t>𝑎</m:t>
                        </m:r>
                        <m:r>
                          <a:rPr lang="en-US" i="1">
                            <a:latin typeface="Cambria Math" panose="02040503050406030204" pitchFamily="18" charset="0"/>
                          </a:rPr>
                          <m:t>,</m:t>
                        </m:r>
                        <m:r>
                          <a:rPr lang="en-US" i="1">
                            <a:latin typeface="Cambria Math" panose="02040503050406030204" pitchFamily="18" charset="0"/>
                          </a:rPr>
                          <m:t>𝑏</m:t>
                        </m:r>
                        <m:r>
                          <a:rPr lang="en-US" i="1">
                            <a:latin typeface="Cambria Math" panose="02040503050406030204" pitchFamily="18" charset="0"/>
                          </a:rPr>
                          <m:t>,</m:t>
                        </m:r>
                        <m:r>
                          <a:rPr lang="en-US" b="0" i="1" smtClean="0">
                            <a:latin typeface="Cambria Math" panose="02040503050406030204" pitchFamily="18" charset="0"/>
                          </a:rPr>
                          <m:t>𝑛</m:t>
                        </m:r>
                        <m:r>
                          <a:rPr lang="en-US" b="0" i="1" smtClean="0">
                            <a:latin typeface="Cambria Math" panose="02040503050406030204" pitchFamily="18" charset="0"/>
                          </a:rPr>
                          <m:t>+1</m:t>
                        </m:r>
                      </m:e>
                    </m:d>
                    <m:r>
                      <a:rPr lang="en-US" i="1">
                        <a:latin typeface="Cambria Math" panose="02040503050406030204" pitchFamily="18" charset="0"/>
                      </a:rPr>
                      <m:t>+</m:t>
                    </m:r>
                    <m:r>
                      <a:rPr lang="en-US" i="1">
                        <a:latin typeface="Cambria Math" panose="02040503050406030204" pitchFamily="18" charset="0"/>
                      </a:rPr>
                      <m:t>𝑑𝑜𝑡</m:t>
                    </m:r>
                    <m:r>
                      <a:rPr lang="en-US" i="1">
                        <a:latin typeface="Cambria Math" panose="02040503050406030204" pitchFamily="18" charset="0"/>
                      </a:rPr>
                      <m:t>(</m:t>
                    </m:r>
                    <m:r>
                      <a:rPr lang="en-US" i="1">
                        <a:latin typeface="Cambria Math" panose="02040503050406030204" pitchFamily="18" charset="0"/>
                      </a:rPr>
                      <m:t>𝑐</m:t>
                    </m:r>
                    <m:r>
                      <a:rPr lang="en-US" i="1">
                        <a:latin typeface="Cambria Math" panose="02040503050406030204" pitchFamily="18" charset="0"/>
                      </a:rPr>
                      <m:t>,</m:t>
                    </m:r>
                    <m:r>
                      <a:rPr lang="en-US" i="1">
                        <a:latin typeface="Cambria Math" panose="02040503050406030204" pitchFamily="18" charset="0"/>
                      </a:rPr>
                      <m:t>𝑑</m:t>
                    </m:r>
                    <m:r>
                      <a:rPr lang="en-US" i="1">
                        <a:latin typeface="Cambria Math" panose="02040503050406030204" pitchFamily="18" charset="0"/>
                      </a:rPr>
                      <m:t>,</m:t>
                    </m:r>
                    <m:r>
                      <a:rPr lang="en-US" b="0" i="1" smtClean="0">
                        <a:latin typeface="Cambria Math" panose="02040503050406030204" pitchFamily="18" charset="0"/>
                      </a:rPr>
                      <m:t>𝑛</m:t>
                    </m:r>
                    <m:r>
                      <a:rPr lang="en-US" b="0" i="1" smtClean="0">
                        <a:latin typeface="Cambria Math" panose="02040503050406030204" pitchFamily="18" charset="0"/>
                      </a:rPr>
                      <m:t>+1)</m:t>
                    </m:r>
                  </m:oMath>
                </a14:m>
                <a:endParaRPr lang="en-US" dirty="0"/>
              </a:p>
              <a:p>
                <a:pPr lvl="1"/>
                <a:endParaRPr lang="en-US" dirty="0"/>
              </a:p>
              <a:p>
                <a:pPr lvl="1"/>
                <a:endParaRPr lang="en-US" dirty="0"/>
              </a:p>
              <a:p>
                <a:r>
                  <a:rPr lang="en-US" dirty="0"/>
                  <a:t>Unfolding</a:t>
                </a:r>
              </a:p>
              <a:p>
                <a:pPr lvl="1"/>
                <a14:m>
                  <m:oMath xmlns:m="http://schemas.openxmlformats.org/officeDocument/2006/math">
                    <m:r>
                      <a:rPr lang="en-US" i="1">
                        <a:latin typeface="Cambria Math" panose="02040503050406030204" pitchFamily="18" charset="0"/>
                      </a:rPr>
                      <m:t>𝑓</m:t>
                    </m:r>
                    <m:d>
                      <m:dPr>
                        <m:ctrlPr>
                          <a:rPr lang="en-US" i="1">
                            <a:latin typeface="Cambria Math" panose="02040503050406030204" pitchFamily="18" charset="0"/>
                          </a:rPr>
                        </m:ctrlPr>
                      </m:dPr>
                      <m:e>
                        <m:r>
                          <a:rPr lang="en-US" i="1">
                            <a:latin typeface="Cambria Math" panose="02040503050406030204" pitchFamily="18" charset="0"/>
                          </a:rPr>
                          <m:t>𝑎</m:t>
                        </m:r>
                        <m:r>
                          <a:rPr lang="en-US" i="1">
                            <a:latin typeface="Cambria Math" panose="02040503050406030204" pitchFamily="18" charset="0"/>
                          </a:rPr>
                          <m:t>,</m:t>
                        </m:r>
                        <m:r>
                          <a:rPr lang="en-US" i="1">
                            <a:latin typeface="Cambria Math" panose="02040503050406030204" pitchFamily="18" charset="0"/>
                          </a:rPr>
                          <m:t>𝑏</m:t>
                        </m:r>
                        <m:r>
                          <a:rPr lang="en-US" i="1">
                            <a:latin typeface="Cambria Math" panose="02040503050406030204" pitchFamily="18" charset="0"/>
                          </a:rPr>
                          <m:t>,</m:t>
                        </m:r>
                        <m:r>
                          <a:rPr lang="en-US" i="1">
                            <a:latin typeface="Cambria Math" panose="02040503050406030204" pitchFamily="18" charset="0"/>
                          </a:rPr>
                          <m:t>𝑐</m:t>
                        </m:r>
                        <m:r>
                          <a:rPr lang="en-US" i="1">
                            <a:latin typeface="Cambria Math" panose="02040503050406030204" pitchFamily="18" charset="0"/>
                          </a:rPr>
                          <m:t>,</m:t>
                        </m:r>
                        <m:r>
                          <a:rPr lang="en-US" i="1">
                            <a:latin typeface="Cambria Math" panose="02040503050406030204" pitchFamily="18" charset="0"/>
                          </a:rPr>
                          <m:t>𝑑</m:t>
                        </m:r>
                        <m:r>
                          <a:rPr lang="en-US" i="1">
                            <a:latin typeface="Cambria Math" panose="02040503050406030204" pitchFamily="18" charset="0"/>
                          </a:rPr>
                          <m:t>,</m:t>
                        </m:r>
                        <m:r>
                          <a:rPr lang="en-US" i="1">
                            <a:latin typeface="Cambria Math" panose="02040503050406030204" pitchFamily="18" charset="0"/>
                          </a:rPr>
                          <m:t>𝑛</m:t>
                        </m:r>
                        <m:r>
                          <a:rPr lang="en-US" b="0" i="1" smtClean="0">
                            <a:latin typeface="Cambria Math" panose="02040503050406030204" pitchFamily="18" charset="0"/>
                          </a:rPr>
                          <m:t>+1</m:t>
                        </m:r>
                      </m:e>
                    </m:d>
                    <m:r>
                      <a:rPr lang="en-US" i="1">
                        <a:latin typeface="Cambria Math" panose="02040503050406030204" pitchFamily="18" charset="0"/>
                      </a:rPr>
                      <m:t>⇐</m:t>
                    </m:r>
                    <m:r>
                      <a:rPr lang="en-US" i="1">
                        <a:latin typeface="Cambria Math" panose="02040503050406030204" pitchFamily="18" charset="0"/>
                      </a:rPr>
                      <m:t>𝑑𝑜𝑡</m:t>
                    </m:r>
                    <m:d>
                      <m:dPr>
                        <m:ctrlPr>
                          <a:rPr lang="en-US" i="1">
                            <a:latin typeface="Cambria Math" panose="02040503050406030204" pitchFamily="18" charset="0"/>
                          </a:rPr>
                        </m:ctrlPr>
                      </m:dPr>
                      <m:e>
                        <m:r>
                          <a:rPr lang="en-US" i="1">
                            <a:latin typeface="Cambria Math" panose="02040503050406030204" pitchFamily="18" charset="0"/>
                          </a:rPr>
                          <m:t>𝑎</m:t>
                        </m:r>
                        <m:r>
                          <a:rPr lang="en-US" i="1">
                            <a:latin typeface="Cambria Math" panose="02040503050406030204" pitchFamily="18" charset="0"/>
                          </a:rPr>
                          <m:t>,</m:t>
                        </m:r>
                        <m:r>
                          <a:rPr lang="en-US" i="1">
                            <a:latin typeface="Cambria Math" panose="02040503050406030204" pitchFamily="18" charset="0"/>
                          </a:rPr>
                          <m:t>𝑏</m:t>
                        </m:r>
                        <m:r>
                          <a:rPr lang="en-US" i="1">
                            <a:latin typeface="Cambria Math" panose="02040503050406030204" pitchFamily="18" charset="0"/>
                          </a:rPr>
                          <m:t>,</m:t>
                        </m:r>
                        <m:r>
                          <a:rPr lang="en-US" i="1">
                            <a:latin typeface="Cambria Math" panose="02040503050406030204" pitchFamily="18" charset="0"/>
                          </a:rPr>
                          <m:t>𝑛</m:t>
                        </m:r>
                        <m:r>
                          <a:rPr lang="en-US" b="0" i="1" smtClean="0">
                            <a:latin typeface="Cambria Math" panose="02040503050406030204" pitchFamily="18" charset="0"/>
                          </a:rPr>
                          <m:t>+1</m:t>
                        </m:r>
                      </m:e>
                    </m:d>
                    <m:r>
                      <a:rPr lang="en-US" i="1">
                        <a:latin typeface="Cambria Math" panose="02040503050406030204" pitchFamily="18" charset="0"/>
                      </a:rPr>
                      <m:t>+</m:t>
                    </m:r>
                    <m:r>
                      <a:rPr lang="en-US" i="1">
                        <a:latin typeface="Cambria Math" panose="02040503050406030204" pitchFamily="18" charset="0"/>
                      </a:rPr>
                      <m:t>𝑑𝑜𝑡</m:t>
                    </m:r>
                    <m:r>
                      <a:rPr lang="en-US" i="1">
                        <a:latin typeface="Cambria Math" panose="02040503050406030204" pitchFamily="18" charset="0"/>
                      </a:rPr>
                      <m:t>(</m:t>
                    </m:r>
                    <m:r>
                      <a:rPr lang="en-US" i="1">
                        <a:latin typeface="Cambria Math" panose="02040503050406030204" pitchFamily="18" charset="0"/>
                      </a:rPr>
                      <m:t>𝑐</m:t>
                    </m:r>
                    <m:r>
                      <a:rPr lang="en-US" i="1">
                        <a:latin typeface="Cambria Math" panose="02040503050406030204" pitchFamily="18" charset="0"/>
                      </a:rPr>
                      <m:t>,</m:t>
                    </m:r>
                    <m:r>
                      <a:rPr lang="en-US" i="1">
                        <a:latin typeface="Cambria Math" panose="02040503050406030204" pitchFamily="18" charset="0"/>
                      </a:rPr>
                      <m:t>𝑑</m:t>
                    </m:r>
                    <m:r>
                      <a:rPr lang="en-US" i="1">
                        <a:latin typeface="Cambria Math" panose="02040503050406030204" pitchFamily="18" charset="0"/>
                      </a:rPr>
                      <m:t>,</m:t>
                    </m:r>
                    <m:r>
                      <a:rPr lang="en-US" i="1">
                        <a:latin typeface="Cambria Math" panose="02040503050406030204" pitchFamily="18" charset="0"/>
                      </a:rPr>
                      <m:t>𝑛</m:t>
                    </m:r>
                    <m:r>
                      <a:rPr lang="en-US" b="0" i="1" smtClean="0">
                        <a:latin typeface="Cambria Math" panose="02040503050406030204" pitchFamily="18" charset="0"/>
                      </a:rPr>
                      <m:t>+1</m:t>
                    </m:r>
                    <m:r>
                      <a:rPr lang="en-US" i="1">
                        <a:latin typeface="Cambria Math" panose="02040503050406030204" pitchFamily="18" charset="0"/>
                      </a:rPr>
                      <m:t>)</m:t>
                    </m:r>
                  </m:oMath>
                </a14:m>
                <a:endParaRPr lang="en-US" dirty="0"/>
              </a:p>
              <a:p>
                <a:pPr lvl="1"/>
                <a14:m>
                  <m:oMath xmlns:m="http://schemas.openxmlformats.org/officeDocument/2006/math">
                    <m:r>
                      <a:rPr lang="en-US" i="1">
                        <a:latin typeface="Cambria Math" panose="02040503050406030204" pitchFamily="18" charset="0"/>
                      </a:rPr>
                      <m:t>𝑓</m:t>
                    </m:r>
                    <m:d>
                      <m:dPr>
                        <m:ctrlPr>
                          <a:rPr lang="en-US" i="1">
                            <a:latin typeface="Cambria Math" panose="02040503050406030204" pitchFamily="18" charset="0"/>
                          </a:rPr>
                        </m:ctrlPr>
                      </m:dPr>
                      <m:e>
                        <m:r>
                          <a:rPr lang="en-US" i="1">
                            <a:latin typeface="Cambria Math" panose="02040503050406030204" pitchFamily="18" charset="0"/>
                          </a:rPr>
                          <m:t>𝑎</m:t>
                        </m:r>
                        <m:r>
                          <a:rPr lang="en-US" i="1">
                            <a:latin typeface="Cambria Math" panose="02040503050406030204" pitchFamily="18" charset="0"/>
                          </a:rPr>
                          <m:t>,</m:t>
                        </m:r>
                        <m:r>
                          <a:rPr lang="en-US" i="1">
                            <a:latin typeface="Cambria Math" panose="02040503050406030204" pitchFamily="18" charset="0"/>
                          </a:rPr>
                          <m:t>𝑏</m:t>
                        </m:r>
                        <m:r>
                          <a:rPr lang="en-US" i="1">
                            <a:latin typeface="Cambria Math" panose="02040503050406030204" pitchFamily="18" charset="0"/>
                          </a:rPr>
                          <m:t>,</m:t>
                        </m:r>
                        <m:r>
                          <a:rPr lang="en-US" i="1">
                            <a:latin typeface="Cambria Math" panose="02040503050406030204" pitchFamily="18" charset="0"/>
                          </a:rPr>
                          <m:t>𝑐</m:t>
                        </m:r>
                        <m:r>
                          <a:rPr lang="en-US" i="1">
                            <a:latin typeface="Cambria Math" panose="02040503050406030204" pitchFamily="18" charset="0"/>
                          </a:rPr>
                          <m:t>,</m:t>
                        </m:r>
                        <m:r>
                          <a:rPr lang="en-US" i="1">
                            <a:latin typeface="Cambria Math" panose="02040503050406030204" pitchFamily="18" charset="0"/>
                          </a:rPr>
                          <m:t>𝑑</m:t>
                        </m:r>
                        <m:r>
                          <a:rPr lang="en-US" i="1">
                            <a:latin typeface="Cambria Math" panose="02040503050406030204" pitchFamily="18" charset="0"/>
                          </a:rPr>
                          <m:t>,</m:t>
                        </m:r>
                        <m:r>
                          <a:rPr lang="en-US" i="1">
                            <a:latin typeface="Cambria Math" panose="02040503050406030204" pitchFamily="18" charset="0"/>
                          </a:rPr>
                          <m:t>𝑛</m:t>
                        </m:r>
                        <m:r>
                          <a:rPr lang="en-US" b="0" i="1" smtClean="0">
                            <a:latin typeface="Cambria Math" panose="02040503050406030204" pitchFamily="18" charset="0"/>
                          </a:rPr>
                          <m:t>+1</m:t>
                        </m:r>
                      </m:e>
                    </m:d>
                    <m:r>
                      <a:rPr lang="en-US" i="1">
                        <a:latin typeface="Cambria Math" panose="02040503050406030204" pitchFamily="18" charset="0"/>
                      </a:rPr>
                      <m:t>⇐</m:t>
                    </m:r>
                    <m:r>
                      <a:rPr lang="en-US" i="1">
                        <a:latin typeface="Cambria Math" panose="02040503050406030204" pitchFamily="18" charset="0"/>
                      </a:rPr>
                      <m:t>𝑑𝑜𝑡</m:t>
                    </m:r>
                    <m:d>
                      <m:dPr>
                        <m:ctrlPr>
                          <a:rPr lang="en-US" i="1">
                            <a:latin typeface="Cambria Math" panose="02040503050406030204" pitchFamily="18" charset="0"/>
                          </a:rPr>
                        </m:ctrlPr>
                      </m:dPr>
                      <m:e>
                        <m:r>
                          <a:rPr lang="en-US" i="1">
                            <a:latin typeface="Cambria Math" panose="02040503050406030204" pitchFamily="18" charset="0"/>
                          </a:rPr>
                          <m:t>𝑎</m:t>
                        </m:r>
                        <m:r>
                          <a:rPr lang="en-US" i="1">
                            <a:latin typeface="Cambria Math" panose="02040503050406030204" pitchFamily="18" charset="0"/>
                          </a:rPr>
                          <m:t>,</m:t>
                        </m:r>
                        <m:r>
                          <a:rPr lang="en-US" i="1">
                            <a:latin typeface="Cambria Math" panose="02040503050406030204" pitchFamily="18" charset="0"/>
                          </a:rPr>
                          <m:t>𝑏</m:t>
                        </m:r>
                        <m:r>
                          <a:rPr lang="en-US" i="1">
                            <a:latin typeface="Cambria Math" panose="02040503050406030204" pitchFamily="18" charset="0"/>
                          </a:rPr>
                          <m:t>,</m:t>
                        </m:r>
                        <m:r>
                          <a:rPr lang="en-US" i="1">
                            <a:latin typeface="Cambria Math" panose="02040503050406030204" pitchFamily="18" charset="0"/>
                          </a:rPr>
                          <m:t>𝑛</m:t>
                        </m:r>
                      </m:e>
                    </m:d>
                    <m:r>
                      <a:rPr lang="en-US" b="0" i="1" smtClean="0">
                        <a:latin typeface="Cambria Math" panose="02040503050406030204" pitchFamily="18" charset="0"/>
                      </a:rPr>
                      <m:t>+</m:t>
                    </m:r>
                    <m:r>
                      <a:rPr lang="en-US" b="0" i="1" smtClean="0">
                        <a:latin typeface="Cambria Math" panose="02040503050406030204" pitchFamily="18" charset="0"/>
                      </a:rPr>
                      <m:t>𝑎</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𝑛</m:t>
                        </m:r>
                        <m:r>
                          <a:rPr lang="en-US" b="0" i="1" smtClean="0">
                            <a:latin typeface="Cambria Math" panose="02040503050406030204" pitchFamily="18" charset="0"/>
                          </a:rPr>
                          <m:t>+1</m:t>
                        </m:r>
                      </m:e>
                    </m:d>
                    <m:r>
                      <a:rPr lang="en-US" b="0" i="1" smtClean="0">
                        <a:latin typeface="Cambria Math" panose="02040503050406030204" pitchFamily="18" charset="0"/>
                      </a:rPr>
                      <m:t>𝑏</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𝑛</m:t>
                        </m:r>
                        <m:r>
                          <a:rPr lang="en-US" b="0" i="1" smtClean="0">
                            <a:latin typeface="Cambria Math" panose="02040503050406030204" pitchFamily="18" charset="0"/>
                          </a:rPr>
                          <m:t>+1</m:t>
                        </m:r>
                      </m:e>
                    </m:d>
                    <m:r>
                      <a:rPr lang="en-US" i="1">
                        <a:latin typeface="Cambria Math" panose="02040503050406030204" pitchFamily="18" charset="0"/>
                      </a:rPr>
                      <m:t>+</m:t>
                    </m:r>
                    <m:r>
                      <a:rPr lang="en-US" i="1">
                        <a:latin typeface="Cambria Math" panose="02040503050406030204" pitchFamily="18" charset="0"/>
                      </a:rPr>
                      <m:t>𝑑𝑜𝑡</m:t>
                    </m:r>
                    <m:d>
                      <m:dPr>
                        <m:ctrlPr>
                          <a:rPr lang="en-US" i="1">
                            <a:latin typeface="Cambria Math" panose="02040503050406030204" pitchFamily="18" charset="0"/>
                          </a:rPr>
                        </m:ctrlPr>
                      </m:dPr>
                      <m:e>
                        <m:r>
                          <a:rPr lang="en-US" i="1">
                            <a:latin typeface="Cambria Math" panose="02040503050406030204" pitchFamily="18" charset="0"/>
                          </a:rPr>
                          <m:t>𝑐</m:t>
                        </m:r>
                        <m:r>
                          <a:rPr lang="en-US" i="1">
                            <a:latin typeface="Cambria Math" panose="02040503050406030204" pitchFamily="18" charset="0"/>
                          </a:rPr>
                          <m:t>,</m:t>
                        </m:r>
                        <m:r>
                          <a:rPr lang="en-US" i="1">
                            <a:latin typeface="Cambria Math" panose="02040503050406030204" pitchFamily="18" charset="0"/>
                          </a:rPr>
                          <m:t>𝑑</m:t>
                        </m:r>
                        <m:r>
                          <a:rPr lang="en-US" i="1">
                            <a:latin typeface="Cambria Math" panose="02040503050406030204" pitchFamily="18" charset="0"/>
                          </a:rPr>
                          <m:t>,</m:t>
                        </m:r>
                        <m:r>
                          <a:rPr lang="en-US" i="1">
                            <a:latin typeface="Cambria Math" panose="02040503050406030204" pitchFamily="18" charset="0"/>
                          </a:rPr>
                          <m:t>𝑛</m:t>
                        </m:r>
                      </m:e>
                    </m:d>
                    <m:r>
                      <a:rPr lang="en-US" b="0" i="1" smtClean="0">
                        <a:latin typeface="Cambria Math" panose="02040503050406030204" pitchFamily="18" charset="0"/>
                      </a:rPr>
                      <m:t>+</m:t>
                    </m:r>
                    <m:r>
                      <a:rPr lang="en-US" b="0" i="1" smtClean="0">
                        <a:latin typeface="Cambria Math" panose="02040503050406030204" pitchFamily="18" charset="0"/>
                      </a:rPr>
                      <m:t>𝑐</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𝑛</m:t>
                        </m:r>
                        <m:r>
                          <a:rPr lang="en-US" b="0" i="1" smtClean="0">
                            <a:latin typeface="Cambria Math" panose="02040503050406030204" pitchFamily="18" charset="0"/>
                          </a:rPr>
                          <m:t>+1</m:t>
                        </m:r>
                      </m:e>
                    </m:d>
                    <m:r>
                      <a:rPr lang="en-US" b="0" i="1" smtClean="0">
                        <a:latin typeface="Cambria Math" panose="02040503050406030204" pitchFamily="18" charset="0"/>
                      </a:rPr>
                      <m:t>𝑑</m:t>
                    </m:r>
                    <m:r>
                      <a:rPr lang="en-US" b="0" i="1" smtClean="0">
                        <a:latin typeface="Cambria Math" panose="02040503050406030204" pitchFamily="18" charset="0"/>
                      </a:rPr>
                      <m:t>[</m:t>
                    </m:r>
                    <m:r>
                      <a:rPr lang="en-US" b="0" i="1" smtClean="0">
                        <a:latin typeface="Cambria Math" panose="02040503050406030204" pitchFamily="18" charset="0"/>
                      </a:rPr>
                      <m:t>𝑛</m:t>
                    </m:r>
                    <m:r>
                      <a:rPr lang="en-US" b="0" i="1" smtClean="0">
                        <a:latin typeface="Cambria Math" panose="02040503050406030204" pitchFamily="18" charset="0"/>
                      </a:rPr>
                      <m:t>+1]</m:t>
                    </m:r>
                  </m:oMath>
                </a14:m>
                <a:endParaRPr lang="en-US" i="1" dirty="0"/>
              </a:p>
              <a:p>
                <a:endParaRPr lang="en-US" i="1" dirty="0"/>
              </a:p>
              <a:p>
                <a:r>
                  <a:rPr lang="en-US" dirty="0"/>
                  <a:t>Folding</a:t>
                </a:r>
              </a:p>
              <a:p>
                <a:pPr lvl="1"/>
                <a14:m>
                  <m:oMath xmlns:m="http://schemas.openxmlformats.org/officeDocument/2006/math">
                    <m:r>
                      <a:rPr lang="en-US" i="1">
                        <a:latin typeface="Cambria Math" panose="02040503050406030204" pitchFamily="18" charset="0"/>
                      </a:rPr>
                      <m:t>𝑓</m:t>
                    </m:r>
                    <m:d>
                      <m:dPr>
                        <m:ctrlPr>
                          <a:rPr lang="en-US" i="1">
                            <a:latin typeface="Cambria Math" panose="02040503050406030204" pitchFamily="18" charset="0"/>
                          </a:rPr>
                        </m:ctrlPr>
                      </m:dPr>
                      <m:e>
                        <m:r>
                          <a:rPr lang="en-US" i="1">
                            <a:latin typeface="Cambria Math" panose="02040503050406030204" pitchFamily="18" charset="0"/>
                          </a:rPr>
                          <m:t>𝑎</m:t>
                        </m:r>
                        <m:r>
                          <a:rPr lang="en-US" i="1">
                            <a:latin typeface="Cambria Math" panose="02040503050406030204" pitchFamily="18" charset="0"/>
                          </a:rPr>
                          <m:t>,</m:t>
                        </m:r>
                        <m:r>
                          <a:rPr lang="en-US" i="1">
                            <a:latin typeface="Cambria Math" panose="02040503050406030204" pitchFamily="18" charset="0"/>
                          </a:rPr>
                          <m:t>𝑏</m:t>
                        </m:r>
                        <m:r>
                          <a:rPr lang="en-US" i="1">
                            <a:latin typeface="Cambria Math" panose="02040503050406030204" pitchFamily="18" charset="0"/>
                          </a:rPr>
                          <m:t>,</m:t>
                        </m:r>
                        <m:r>
                          <a:rPr lang="en-US" i="1">
                            <a:latin typeface="Cambria Math" panose="02040503050406030204" pitchFamily="18" charset="0"/>
                          </a:rPr>
                          <m:t>𝑐</m:t>
                        </m:r>
                        <m:r>
                          <a:rPr lang="en-US" i="1">
                            <a:latin typeface="Cambria Math" panose="02040503050406030204" pitchFamily="18" charset="0"/>
                          </a:rPr>
                          <m:t>,</m:t>
                        </m:r>
                        <m:r>
                          <a:rPr lang="en-US" i="1">
                            <a:latin typeface="Cambria Math" panose="02040503050406030204" pitchFamily="18" charset="0"/>
                          </a:rPr>
                          <m:t>𝑑</m:t>
                        </m:r>
                        <m:r>
                          <a:rPr lang="en-US" i="1">
                            <a:latin typeface="Cambria Math" panose="02040503050406030204" pitchFamily="18" charset="0"/>
                          </a:rPr>
                          <m:t>,</m:t>
                        </m:r>
                        <m:r>
                          <a:rPr lang="en-US" i="1">
                            <a:latin typeface="Cambria Math" panose="02040503050406030204" pitchFamily="18" charset="0"/>
                          </a:rPr>
                          <m:t>𝑛</m:t>
                        </m:r>
                        <m:r>
                          <a:rPr lang="en-US" i="1">
                            <a:latin typeface="Cambria Math" panose="02040503050406030204" pitchFamily="18" charset="0"/>
                          </a:rPr>
                          <m:t>+1</m:t>
                        </m:r>
                      </m:e>
                    </m:d>
                    <m:r>
                      <a:rPr lang="en-US" i="1">
                        <a:latin typeface="Cambria Math" panose="02040503050406030204" pitchFamily="18" charset="0"/>
                      </a:rPr>
                      <m:t>⇐</m:t>
                    </m:r>
                    <m:r>
                      <a:rPr lang="en-US" i="1">
                        <a:latin typeface="Cambria Math" panose="02040503050406030204" pitchFamily="18" charset="0"/>
                      </a:rPr>
                      <m:t>𝑑𝑜𝑡</m:t>
                    </m:r>
                    <m:d>
                      <m:dPr>
                        <m:ctrlPr>
                          <a:rPr lang="en-US" i="1">
                            <a:latin typeface="Cambria Math" panose="02040503050406030204" pitchFamily="18" charset="0"/>
                          </a:rPr>
                        </m:ctrlPr>
                      </m:dPr>
                      <m:e>
                        <m:r>
                          <a:rPr lang="en-US" i="1">
                            <a:latin typeface="Cambria Math" panose="02040503050406030204" pitchFamily="18" charset="0"/>
                          </a:rPr>
                          <m:t>𝑎</m:t>
                        </m:r>
                        <m:r>
                          <a:rPr lang="en-US" i="1">
                            <a:latin typeface="Cambria Math" panose="02040503050406030204" pitchFamily="18" charset="0"/>
                          </a:rPr>
                          <m:t>,</m:t>
                        </m:r>
                        <m:r>
                          <a:rPr lang="en-US" i="1">
                            <a:latin typeface="Cambria Math" panose="02040503050406030204" pitchFamily="18" charset="0"/>
                          </a:rPr>
                          <m:t>𝑏</m:t>
                        </m:r>
                        <m:r>
                          <a:rPr lang="en-US" i="1">
                            <a:latin typeface="Cambria Math" panose="02040503050406030204" pitchFamily="18" charset="0"/>
                          </a:rPr>
                          <m:t>,</m:t>
                        </m:r>
                        <m:r>
                          <a:rPr lang="en-US" i="1">
                            <a:latin typeface="Cambria Math" panose="02040503050406030204" pitchFamily="18" charset="0"/>
                          </a:rPr>
                          <m:t>𝑛</m:t>
                        </m:r>
                      </m:e>
                    </m:d>
                    <m:r>
                      <a:rPr lang="en-US" i="1">
                        <a:latin typeface="Cambria Math" panose="02040503050406030204" pitchFamily="18" charset="0"/>
                      </a:rPr>
                      <m:t>+</m:t>
                    </m:r>
                    <m:r>
                      <a:rPr lang="en-US" i="1">
                        <a:latin typeface="Cambria Math" panose="02040503050406030204" pitchFamily="18" charset="0"/>
                      </a:rPr>
                      <m:t>𝑎</m:t>
                    </m:r>
                    <m:d>
                      <m:dPr>
                        <m:begChr m:val="["/>
                        <m:endChr m:val="]"/>
                        <m:ctrlPr>
                          <a:rPr lang="en-US" i="1">
                            <a:latin typeface="Cambria Math" panose="02040503050406030204" pitchFamily="18" charset="0"/>
                          </a:rPr>
                        </m:ctrlPr>
                      </m:dPr>
                      <m:e>
                        <m:r>
                          <a:rPr lang="en-US" i="1">
                            <a:latin typeface="Cambria Math" panose="02040503050406030204" pitchFamily="18" charset="0"/>
                          </a:rPr>
                          <m:t>𝑛</m:t>
                        </m:r>
                        <m:r>
                          <a:rPr lang="en-US" i="1">
                            <a:latin typeface="Cambria Math" panose="02040503050406030204" pitchFamily="18" charset="0"/>
                          </a:rPr>
                          <m:t>+1</m:t>
                        </m:r>
                      </m:e>
                    </m:d>
                    <m:r>
                      <a:rPr lang="en-US" i="1">
                        <a:latin typeface="Cambria Math" panose="02040503050406030204" pitchFamily="18" charset="0"/>
                      </a:rPr>
                      <m:t>𝑏</m:t>
                    </m:r>
                    <m:d>
                      <m:dPr>
                        <m:begChr m:val="["/>
                        <m:endChr m:val="]"/>
                        <m:ctrlPr>
                          <a:rPr lang="en-US" i="1">
                            <a:latin typeface="Cambria Math" panose="02040503050406030204" pitchFamily="18" charset="0"/>
                          </a:rPr>
                        </m:ctrlPr>
                      </m:dPr>
                      <m:e>
                        <m:r>
                          <a:rPr lang="en-US" i="1">
                            <a:latin typeface="Cambria Math" panose="02040503050406030204" pitchFamily="18" charset="0"/>
                          </a:rPr>
                          <m:t>𝑛</m:t>
                        </m:r>
                        <m:r>
                          <a:rPr lang="en-US" i="1">
                            <a:latin typeface="Cambria Math" panose="02040503050406030204" pitchFamily="18" charset="0"/>
                          </a:rPr>
                          <m:t>+1</m:t>
                        </m:r>
                      </m:e>
                    </m:d>
                    <m:r>
                      <a:rPr lang="en-US" i="1">
                        <a:latin typeface="Cambria Math" panose="02040503050406030204" pitchFamily="18" charset="0"/>
                      </a:rPr>
                      <m:t>+</m:t>
                    </m:r>
                    <m:r>
                      <a:rPr lang="en-US" i="1">
                        <a:latin typeface="Cambria Math" panose="02040503050406030204" pitchFamily="18" charset="0"/>
                      </a:rPr>
                      <m:t>𝑑𝑜𝑡</m:t>
                    </m:r>
                    <m:d>
                      <m:dPr>
                        <m:ctrlPr>
                          <a:rPr lang="en-US" i="1">
                            <a:latin typeface="Cambria Math" panose="02040503050406030204" pitchFamily="18" charset="0"/>
                          </a:rPr>
                        </m:ctrlPr>
                      </m:dPr>
                      <m:e>
                        <m:r>
                          <a:rPr lang="en-US" i="1">
                            <a:latin typeface="Cambria Math" panose="02040503050406030204" pitchFamily="18" charset="0"/>
                          </a:rPr>
                          <m:t>𝑐</m:t>
                        </m:r>
                        <m:r>
                          <a:rPr lang="en-US" i="1">
                            <a:latin typeface="Cambria Math" panose="02040503050406030204" pitchFamily="18" charset="0"/>
                          </a:rPr>
                          <m:t>,</m:t>
                        </m:r>
                        <m:r>
                          <a:rPr lang="en-US" i="1">
                            <a:latin typeface="Cambria Math" panose="02040503050406030204" pitchFamily="18" charset="0"/>
                          </a:rPr>
                          <m:t>𝑑</m:t>
                        </m:r>
                        <m:r>
                          <a:rPr lang="en-US" i="1">
                            <a:latin typeface="Cambria Math" panose="02040503050406030204" pitchFamily="18" charset="0"/>
                          </a:rPr>
                          <m:t>,</m:t>
                        </m:r>
                        <m:r>
                          <a:rPr lang="en-US" i="1">
                            <a:latin typeface="Cambria Math" panose="02040503050406030204" pitchFamily="18" charset="0"/>
                          </a:rPr>
                          <m:t>𝑛</m:t>
                        </m:r>
                      </m:e>
                    </m:d>
                    <m:r>
                      <a:rPr lang="en-US" i="1">
                        <a:latin typeface="Cambria Math" panose="02040503050406030204" pitchFamily="18" charset="0"/>
                      </a:rPr>
                      <m:t>+</m:t>
                    </m:r>
                    <m:r>
                      <a:rPr lang="en-US" i="1">
                        <a:latin typeface="Cambria Math" panose="02040503050406030204" pitchFamily="18" charset="0"/>
                      </a:rPr>
                      <m:t>𝑐</m:t>
                    </m:r>
                    <m:d>
                      <m:dPr>
                        <m:begChr m:val="["/>
                        <m:endChr m:val="]"/>
                        <m:ctrlPr>
                          <a:rPr lang="en-US" i="1">
                            <a:latin typeface="Cambria Math" panose="02040503050406030204" pitchFamily="18" charset="0"/>
                          </a:rPr>
                        </m:ctrlPr>
                      </m:dPr>
                      <m:e>
                        <m:r>
                          <a:rPr lang="en-US" i="1">
                            <a:latin typeface="Cambria Math" panose="02040503050406030204" pitchFamily="18" charset="0"/>
                          </a:rPr>
                          <m:t>𝑛</m:t>
                        </m:r>
                        <m:r>
                          <a:rPr lang="en-US" i="1">
                            <a:latin typeface="Cambria Math" panose="02040503050406030204" pitchFamily="18" charset="0"/>
                          </a:rPr>
                          <m:t>+1</m:t>
                        </m:r>
                      </m:e>
                    </m:d>
                    <m:r>
                      <a:rPr lang="en-US" i="1">
                        <a:latin typeface="Cambria Math" panose="02040503050406030204" pitchFamily="18" charset="0"/>
                      </a:rPr>
                      <m:t>𝑑</m:t>
                    </m:r>
                    <m:r>
                      <a:rPr lang="en-US" i="1">
                        <a:latin typeface="Cambria Math" panose="02040503050406030204" pitchFamily="18" charset="0"/>
                      </a:rPr>
                      <m:t>[</m:t>
                    </m:r>
                    <m:r>
                      <a:rPr lang="en-US" i="1">
                        <a:latin typeface="Cambria Math" panose="02040503050406030204" pitchFamily="18" charset="0"/>
                      </a:rPr>
                      <m:t>𝑛</m:t>
                    </m:r>
                    <m:r>
                      <a:rPr lang="en-US" i="1">
                        <a:latin typeface="Cambria Math" panose="02040503050406030204" pitchFamily="18" charset="0"/>
                      </a:rPr>
                      <m:t>+1]</m:t>
                    </m:r>
                  </m:oMath>
                </a14:m>
                <a:endParaRPr lang="en-US" i="1" dirty="0"/>
              </a:p>
              <a:p>
                <a:pPr lvl="1"/>
                <a14:m>
                  <m:oMath xmlns:m="http://schemas.openxmlformats.org/officeDocument/2006/math">
                    <m:r>
                      <a:rPr lang="en-US" i="1">
                        <a:latin typeface="Cambria Math" panose="02040503050406030204" pitchFamily="18" charset="0"/>
                      </a:rPr>
                      <m:t>𝑓</m:t>
                    </m:r>
                    <m:d>
                      <m:dPr>
                        <m:ctrlPr>
                          <a:rPr lang="en-US" i="1">
                            <a:latin typeface="Cambria Math" panose="02040503050406030204" pitchFamily="18" charset="0"/>
                          </a:rPr>
                        </m:ctrlPr>
                      </m:dPr>
                      <m:e>
                        <m:r>
                          <a:rPr lang="en-US" i="1">
                            <a:latin typeface="Cambria Math" panose="02040503050406030204" pitchFamily="18" charset="0"/>
                          </a:rPr>
                          <m:t>𝑎</m:t>
                        </m:r>
                        <m:r>
                          <a:rPr lang="en-US" i="1">
                            <a:latin typeface="Cambria Math" panose="02040503050406030204" pitchFamily="18" charset="0"/>
                          </a:rPr>
                          <m:t>,</m:t>
                        </m:r>
                        <m:r>
                          <a:rPr lang="en-US" i="1">
                            <a:latin typeface="Cambria Math" panose="02040503050406030204" pitchFamily="18" charset="0"/>
                          </a:rPr>
                          <m:t>𝑏</m:t>
                        </m:r>
                        <m:r>
                          <a:rPr lang="en-US" i="1">
                            <a:latin typeface="Cambria Math" panose="02040503050406030204" pitchFamily="18" charset="0"/>
                          </a:rPr>
                          <m:t>,</m:t>
                        </m:r>
                        <m:r>
                          <a:rPr lang="en-US" i="1">
                            <a:latin typeface="Cambria Math" panose="02040503050406030204" pitchFamily="18" charset="0"/>
                          </a:rPr>
                          <m:t>𝑐</m:t>
                        </m:r>
                        <m:r>
                          <a:rPr lang="en-US" i="1">
                            <a:latin typeface="Cambria Math" panose="02040503050406030204" pitchFamily="18" charset="0"/>
                          </a:rPr>
                          <m:t>,</m:t>
                        </m:r>
                        <m:r>
                          <a:rPr lang="en-US" i="1">
                            <a:latin typeface="Cambria Math" panose="02040503050406030204" pitchFamily="18" charset="0"/>
                          </a:rPr>
                          <m:t>𝑑</m:t>
                        </m:r>
                        <m:r>
                          <a:rPr lang="en-US" i="1">
                            <a:latin typeface="Cambria Math" panose="02040503050406030204" pitchFamily="18" charset="0"/>
                          </a:rPr>
                          <m:t>,</m:t>
                        </m:r>
                        <m:r>
                          <a:rPr lang="en-US" i="1">
                            <a:latin typeface="Cambria Math" panose="02040503050406030204" pitchFamily="18" charset="0"/>
                          </a:rPr>
                          <m:t>𝑛</m:t>
                        </m:r>
                        <m:r>
                          <a:rPr lang="en-US" i="1">
                            <a:latin typeface="Cambria Math" panose="02040503050406030204" pitchFamily="18" charset="0"/>
                          </a:rPr>
                          <m:t>+1</m:t>
                        </m:r>
                      </m:e>
                    </m:d>
                    <m:r>
                      <a:rPr lang="en-US" i="1">
                        <a:latin typeface="Cambria Math" panose="02040503050406030204" pitchFamily="18" charset="0"/>
                      </a:rPr>
                      <m:t>⇐</m:t>
                    </m:r>
                    <m:r>
                      <a:rPr lang="en-US" b="0" i="1" smtClean="0">
                        <a:latin typeface="Cambria Math" panose="02040503050406030204" pitchFamily="18" charset="0"/>
                      </a:rPr>
                      <m:t>𝑓</m:t>
                    </m:r>
                    <m:d>
                      <m:dPr>
                        <m:ctrlPr>
                          <a:rPr lang="en-US" b="0" i="1" smtClean="0">
                            <a:latin typeface="Cambria Math" panose="02040503050406030204" pitchFamily="18" charset="0"/>
                          </a:rPr>
                        </m:ctrlPr>
                      </m:dPr>
                      <m:e>
                        <m:r>
                          <a:rPr lang="en-US" b="0" i="1" smtClean="0">
                            <a:latin typeface="Cambria Math" panose="02040503050406030204" pitchFamily="18" charset="0"/>
                          </a:rPr>
                          <m:t>𝑎</m:t>
                        </m:r>
                        <m:r>
                          <a:rPr lang="en-US" b="0" i="1" smtClean="0">
                            <a:latin typeface="Cambria Math" panose="02040503050406030204" pitchFamily="18" charset="0"/>
                          </a:rPr>
                          <m:t>,</m:t>
                        </m:r>
                        <m:r>
                          <a:rPr lang="en-US" b="0" i="1" smtClean="0">
                            <a:latin typeface="Cambria Math" panose="02040503050406030204" pitchFamily="18" charset="0"/>
                          </a:rPr>
                          <m:t>𝑏</m:t>
                        </m:r>
                        <m:r>
                          <a:rPr lang="en-US" b="0" i="1" smtClean="0">
                            <a:latin typeface="Cambria Math" panose="02040503050406030204" pitchFamily="18" charset="0"/>
                          </a:rPr>
                          <m:t>,</m:t>
                        </m:r>
                        <m:r>
                          <a:rPr lang="en-US" b="0" i="1" smtClean="0">
                            <a:latin typeface="Cambria Math" panose="02040503050406030204" pitchFamily="18" charset="0"/>
                          </a:rPr>
                          <m:t>𝑐</m:t>
                        </m:r>
                        <m:r>
                          <a:rPr lang="en-US" b="0" i="1" smtClean="0">
                            <a:latin typeface="Cambria Math" panose="02040503050406030204" pitchFamily="18" charset="0"/>
                          </a:rPr>
                          <m:t>,</m:t>
                        </m:r>
                        <m:r>
                          <a:rPr lang="en-US" b="0" i="1" smtClean="0">
                            <a:latin typeface="Cambria Math" panose="02040503050406030204" pitchFamily="18" charset="0"/>
                          </a:rPr>
                          <m:t>𝑑</m:t>
                        </m:r>
                        <m:r>
                          <a:rPr lang="en-US" b="0" i="1" smtClean="0">
                            <a:latin typeface="Cambria Math" panose="02040503050406030204" pitchFamily="18" charset="0"/>
                          </a:rPr>
                          <m:t>,</m:t>
                        </m:r>
                        <m:r>
                          <a:rPr lang="en-US" b="0" i="1" smtClean="0">
                            <a:latin typeface="Cambria Math" panose="02040503050406030204" pitchFamily="18" charset="0"/>
                          </a:rPr>
                          <m:t>𝑛</m:t>
                        </m:r>
                      </m:e>
                    </m:d>
                    <m:r>
                      <a:rPr lang="en-US" b="0" i="1" smtClean="0">
                        <a:latin typeface="Cambria Math" panose="02040503050406030204" pitchFamily="18" charset="0"/>
                      </a:rPr>
                      <m:t>+</m:t>
                    </m:r>
                    <m:r>
                      <a:rPr lang="en-US" i="1">
                        <a:latin typeface="Cambria Math" panose="02040503050406030204" pitchFamily="18" charset="0"/>
                      </a:rPr>
                      <m:t>𝑎</m:t>
                    </m:r>
                    <m:d>
                      <m:dPr>
                        <m:begChr m:val="["/>
                        <m:endChr m:val="]"/>
                        <m:ctrlPr>
                          <a:rPr lang="en-US" i="1">
                            <a:latin typeface="Cambria Math" panose="02040503050406030204" pitchFamily="18" charset="0"/>
                          </a:rPr>
                        </m:ctrlPr>
                      </m:dPr>
                      <m:e>
                        <m:r>
                          <a:rPr lang="en-US" i="1">
                            <a:latin typeface="Cambria Math" panose="02040503050406030204" pitchFamily="18" charset="0"/>
                          </a:rPr>
                          <m:t>𝑛</m:t>
                        </m:r>
                        <m:r>
                          <a:rPr lang="en-US" i="1">
                            <a:latin typeface="Cambria Math" panose="02040503050406030204" pitchFamily="18" charset="0"/>
                          </a:rPr>
                          <m:t>+1</m:t>
                        </m:r>
                      </m:e>
                    </m:d>
                    <m:r>
                      <a:rPr lang="en-US" i="1">
                        <a:latin typeface="Cambria Math" panose="02040503050406030204" pitchFamily="18" charset="0"/>
                      </a:rPr>
                      <m:t>𝑏</m:t>
                    </m:r>
                    <m:d>
                      <m:dPr>
                        <m:begChr m:val="["/>
                        <m:endChr m:val="]"/>
                        <m:ctrlPr>
                          <a:rPr lang="en-US" i="1">
                            <a:latin typeface="Cambria Math" panose="02040503050406030204" pitchFamily="18" charset="0"/>
                          </a:rPr>
                        </m:ctrlPr>
                      </m:dPr>
                      <m:e>
                        <m:r>
                          <a:rPr lang="en-US" i="1">
                            <a:latin typeface="Cambria Math" panose="02040503050406030204" pitchFamily="18" charset="0"/>
                          </a:rPr>
                          <m:t>𝑛</m:t>
                        </m:r>
                        <m:r>
                          <a:rPr lang="en-US" i="1">
                            <a:latin typeface="Cambria Math" panose="02040503050406030204" pitchFamily="18" charset="0"/>
                          </a:rPr>
                          <m:t>+1</m:t>
                        </m:r>
                      </m:e>
                    </m:d>
                    <m:r>
                      <a:rPr lang="en-US" b="0" i="1" smtClean="0">
                        <a:latin typeface="Cambria Math" panose="02040503050406030204" pitchFamily="18" charset="0"/>
                      </a:rPr>
                      <m:t>+</m:t>
                    </m:r>
                    <m:r>
                      <a:rPr lang="en-US" i="1">
                        <a:latin typeface="Cambria Math" panose="02040503050406030204" pitchFamily="18" charset="0"/>
                      </a:rPr>
                      <m:t>𝑐</m:t>
                    </m:r>
                    <m:d>
                      <m:dPr>
                        <m:begChr m:val="["/>
                        <m:endChr m:val="]"/>
                        <m:ctrlPr>
                          <a:rPr lang="en-US" i="1">
                            <a:latin typeface="Cambria Math" panose="02040503050406030204" pitchFamily="18" charset="0"/>
                          </a:rPr>
                        </m:ctrlPr>
                      </m:dPr>
                      <m:e>
                        <m:r>
                          <a:rPr lang="en-US" i="1">
                            <a:latin typeface="Cambria Math" panose="02040503050406030204" pitchFamily="18" charset="0"/>
                          </a:rPr>
                          <m:t>𝑛</m:t>
                        </m:r>
                        <m:r>
                          <a:rPr lang="en-US" i="1">
                            <a:latin typeface="Cambria Math" panose="02040503050406030204" pitchFamily="18" charset="0"/>
                          </a:rPr>
                          <m:t>+1</m:t>
                        </m:r>
                      </m:e>
                    </m:d>
                    <m:r>
                      <a:rPr lang="en-US" i="1">
                        <a:latin typeface="Cambria Math" panose="02040503050406030204" pitchFamily="18" charset="0"/>
                      </a:rPr>
                      <m:t>𝑑</m:t>
                    </m:r>
                    <m:r>
                      <a:rPr lang="en-US" i="1">
                        <a:latin typeface="Cambria Math" panose="02040503050406030204" pitchFamily="18" charset="0"/>
                      </a:rPr>
                      <m:t>[</m:t>
                    </m:r>
                    <m:r>
                      <a:rPr lang="en-US" i="1">
                        <a:latin typeface="Cambria Math" panose="02040503050406030204" pitchFamily="18" charset="0"/>
                      </a:rPr>
                      <m:t>𝑛</m:t>
                    </m:r>
                    <m:r>
                      <a:rPr lang="en-US" i="1">
                        <a:latin typeface="Cambria Math" panose="02040503050406030204" pitchFamily="18" charset="0"/>
                      </a:rPr>
                      <m:t>+1]</m:t>
                    </m:r>
                  </m:oMath>
                </a14:m>
                <a:endParaRPr lang="en-US" dirty="0"/>
              </a:p>
              <a:p>
                <a:pPr lvl="1"/>
                <a:endParaRPr lang="en-US" dirty="0"/>
              </a:p>
              <a:p>
                <a:pPr marL="457200" lvl="1" indent="0">
                  <a:buNone/>
                </a:pPr>
                <a:endParaRPr lang="en-US" dirty="0"/>
              </a:p>
              <a:p>
                <a:pPr lvl="1"/>
                <a:endParaRPr lang="en-US" dirty="0"/>
              </a:p>
              <a:p>
                <a:pPr lvl="1"/>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2801"/>
                </a:stretch>
              </a:blipFill>
            </p:spPr>
            <p:txBody>
              <a:bodyPr/>
              <a:lstStyle/>
              <a:p>
                <a:r>
                  <a:rPr lang="en-US">
                    <a:noFill/>
                  </a:rPr>
                  <a:t> </a:t>
                </a:r>
              </a:p>
            </p:txBody>
          </p:sp>
        </mc:Fallback>
      </mc:AlternateContent>
    </p:spTree>
    <p:extLst>
      <p:ext uri="{BB962C8B-B14F-4D97-AF65-F5344CB8AC3E}">
        <p14:creationId xmlns:p14="http://schemas.microsoft.com/office/powerpoint/2010/main" val="1454736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transformation rules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592494" y="1825625"/>
                <a:ext cx="10477586" cy="4351338"/>
              </a:xfrm>
            </p:spPr>
            <p:txBody>
              <a:bodyPr>
                <a:normAutofit/>
              </a:bodyPr>
              <a:lstStyle/>
              <a:p>
                <a:r>
                  <a:rPr lang="en-US" sz="2400" dirty="0"/>
                  <a:t>Algebraic laws</a:t>
                </a:r>
              </a:p>
              <a:p>
                <a:pPr lvl="1"/>
                <a14:m>
                  <m:oMath xmlns:m="http://schemas.openxmlformats.org/officeDocument/2006/math">
                    <m:r>
                      <a:rPr lang="en-US" sz="2000" i="1">
                        <a:latin typeface="Cambria Math" panose="02040503050406030204" pitchFamily="18" charset="0"/>
                      </a:rPr>
                      <m:t>𝑓</m:t>
                    </m:r>
                    <m:d>
                      <m:dPr>
                        <m:ctrlPr>
                          <a:rPr lang="en-US" sz="2000" i="1">
                            <a:latin typeface="Cambria Math" panose="02040503050406030204" pitchFamily="18" charset="0"/>
                          </a:rPr>
                        </m:ctrlPr>
                      </m:dPr>
                      <m:e>
                        <m:r>
                          <a:rPr lang="en-US" sz="2000" i="1">
                            <a:latin typeface="Cambria Math" panose="02040503050406030204" pitchFamily="18" charset="0"/>
                          </a:rPr>
                          <m:t>𝑎</m:t>
                        </m:r>
                        <m:r>
                          <a:rPr lang="en-US" sz="2000" i="1">
                            <a:latin typeface="Cambria Math" panose="02040503050406030204" pitchFamily="18" charset="0"/>
                          </a:rPr>
                          <m:t>,</m:t>
                        </m:r>
                        <m:r>
                          <a:rPr lang="en-US" sz="2000" i="1">
                            <a:latin typeface="Cambria Math" panose="02040503050406030204" pitchFamily="18" charset="0"/>
                          </a:rPr>
                          <m:t>𝑏</m:t>
                        </m:r>
                        <m:r>
                          <a:rPr lang="en-US" sz="2000" i="1">
                            <a:latin typeface="Cambria Math" panose="02040503050406030204" pitchFamily="18" charset="0"/>
                          </a:rPr>
                          <m:t>,</m:t>
                        </m:r>
                        <m:r>
                          <a:rPr lang="en-US" sz="2000" i="1">
                            <a:latin typeface="Cambria Math" panose="02040503050406030204" pitchFamily="18" charset="0"/>
                          </a:rPr>
                          <m:t>𝑐</m:t>
                        </m:r>
                        <m:r>
                          <a:rPr lang="en-US" sz="2000" i="1">
                            <a:latin typeface="Cambria Math" panose="02040503050406030204" pitchFamily="18" charset="0"/>
                          </a:rPr>
                          <m:t>,</m:t>
                        </m:r>
                        <m:r>
                          <a:rPr lang="en-US" sz="2000" i="1">
                            <a:latin typeface="Cambria Math" panose="02040503050406030204" pitchFamily="18" charset="0"/>
                          </a:rPr>
                          <m:t>𝑑</m:t>
                        </m:r>
                        <m:r>
                          <a:rPr lang="en-US" sz="2000" i="1">
                            <a:latin typeface="Cambria Math" panose="02040503050406030204" pitchFamily="18" charset="0"/>
                          </a:rPr>
                          <m:t>,</m:t>
                        </m:r>
                        <m:r>
                          <a:rPr lang="en-US" sz="2000" i="1">
                            <a:latin typeface="Cambria Math" panose="02040503050406030204" pitchFamily="18" charset="0"/>
                          </a:rPr>
                          <m:t>𝑛</m:t>
                        </m:r>
                        <m:r>
                          <a:rPr lang="en-US" sz="2000" i="1">
                            <a:latin typeface="Cambria Math" panose="02040503050406030204" pitchFamily="18" charset="0"/>
                          </a:rPr>
                          <m:t>+1</m:t>
                        </m:r>
                      </m:e>
                    </m:d>
                    <m:r>
                      <a:rPr lang="en-US" sz="2000" i="1">
                        <a:latin typeface="Cambria Math" panose="02040503050406030204" pitchFamily="18" charset="0"/>
                      </a:rPr>
                      <m:t>⇐</m:t>
                    </m:r>
                    <m:r>
                      <a:rPr lang="en-US" sz="2000" i="1">
                        <a:latin typeface="Cambria Math" panose="02040503050406030204" pitchFamily="18" charset="0"/>
                      </a:rPr>
                      <m:t>𝑑𝑜𝑡</m:t>
                    </m:r>
                    <m:d>
                      <m:dPr>
                        <m:ctrlPr>
                          <a:rPr lang="en-US" sz="2000" i="1">
                            <a:latin typeface="Cambria Math" panose="02040503050406030204" pitchFamily="18" charset="0"/>
                          </a:rPr>
                        </m:ctrlPr>
                      </m:dPr>
                      <m:e>
                        <m:r>
                          <a:rPr lang="en-US" sz="2000" i="1">
                            <a:latin typeface="Cambria Math" panose="02040503050406030204" pitchFamily="18" charset="0"/>
                          </a:rPr>
                          <m:t>𝑎</m:t>
                        </m:r>
                        <m:r>
                          <a:rPr lang="en-US" sz="2000" i="1">
                            <a:latin typeface="Cambria Math" panose="02040503050406030204" pitchFamily="18" charset="0"/>
                          </a:rPr>
                          <m:t>,</m:t>
                        </m:r>
                        <m:r>
                          <a:rPr lang="en-US" sz="2000" i="1">
                            <a:latin typeface="Cambria Math" panose="02040503050406030204" pitchFamily="18" charset="0"/>
                          </a:rPr>
                          <m:t>𝑏</m:t>
                        </m:r>
                        <m:r>
                          <a:rPr lang="en-US" sz="2000" i="1">
                            <a:latin typeface="Cambria Math" panose="02040503050406030204" pitchFamily="18" charset="0"/>
                          </a:rPr>
                          <m:t>,</m:t>
                        </m:r>
                        <m:r>
                          <a:rPr lang="en-US" sz="2000" i="1">
                            <a:latin typeface="Cambria Math" panose="02040503050406030204" pitchFamily="18" charset="0"/>
                          </a:rPr>
                          <m:t>𝑛</m:t>
                        </m:r>
                      </m:e>
                    </m:d>
                    <m:r>
                      <a:rPr lang="en-US" sz="2000" i="1">
                        <a:latin typeface="Cambria Math" panose="02040503050406030204" pitchFamily="18" charset="0"/>
                      </a:rPr>
                      <m:t>+</m:t>
                    </m:r>
                    <m:r>
                      <a:rPr lang="en-US" sz="2000" i="1">
                        <a:latin typeface="Cambria Math" panose="02040503050406030204" pitchFamily="18" charset="0"/>
                      </a:rPr>
                      <m:t>𝑎</m:t>
                    </m:r>
                    <m:d>
                      <m:dPr>
                        <m:begChr m:val="["/>
                        <m:endChr m:val="]"/>
                        <m:ctrlPr>
                          <a:rPr lang="en-US" sz="2000" i="1">
                            <a:latin typeface="Cambria Math" panose="02040503050406030204" pitchFamily="18" charset="0"/>
                          </a:rPr>
                        </m:ctrlPr>
                      </m:dPr>
                      <m:e>
                        <m:r>
                          <a:rPr lang="en-US" sz="2000" i="1">
                            <a:latin typeface="Cambria Math" panose="02040503050406030204" pitchFamily="18" charset="0"/>
                          </a:rPr>
                          <m:t>𝑛</m:t>
                        </m:r>
                        <m:r>
                          <a:rPr lang="en-US" sz="2000" i="1">
                            <a:latin typeface="Cambria Math" panose="02040503050406030204" pitchFamily="18" charset="0"/>
                          </a:rPr>
                          <m:t>+1</m:t>
                        </m:r>
                      </m:e>
                    </m:d>
                    <m:r>
                      <a:rPr lang="en-US" sz="2000" i="1">
                        <a:latin typeface="Cambria Math" panose="02040503050406030204" pitchFamily="18" charset="0"/>
                      </a:rPr>
                      <m:t>𝑏</m:t>
                    </m:r>
                    <m:d>
                      <m:dPr>
                        <m:begChr m:val="["/>
                        <m:endChr m:val="]"/>
                        <m:ctrlPr>
                          <a:rPr lang="en-US" sz="2000" i="1">
                            <a:latin typeface="Cambria Math" panose="02040503050406030204" pitchFamily="18" charset="0"/>
                          </a:rPr>
                        </m:ctrlPr>
                      </m:dPr>
                      <m:e>
                        <m:r>
                          <a:rPr lang="en-US" sz="2000" i="1">
                            <a:latin typeface="Cambria Math" panose="02040503050406030204" pitchFamily="18" charset="0"/>
                          </a:rPr>
                          <m:t>𝑛</m:t>
                        </m:r>
                        <m:r>
                          <a:rPr lang="en-US" sz="2000" i="1">
                            <a:latin typeface="Cambria Math" panose="02040503050406030204" pitchFamily="18" charset="0"/>
                          </a:rPr>
                          <m:t>+1</m:t>
                        </m:r>
                      </m:e>
                    </m:d>
                    <m:r>
                      <a:rPr lang="en-US" sz="2000" i="1">
                        <a:latin typeface="Cambria Math" panose="02040503050406030204" pitchFamily="18" charset="0"/>
                      </a:rPr>
                      <m:t>+</m:t>
                    </m:r>
                    <m:r>
                      <a:rPr lang="en-US" sz="2000" i="1">
                        <a:latin typeface="Cambria Math" panose="02040503050406030204" pitchFamily="18" charset="0"/>
                      </a:rPr>
                      <m:t>𝑑𝑜𝑡</m:t>
                    </m:r>
                    <m:d>
                      <m:dPr>
                        <m:ctrlPr>
                          <a:rPr lang="en-US" sz="2000" i="1">
                            <a:latin typeface="Cambria Math" panose="02040503050406030204" pitchFamily="18" charset="0"/>
                          </a:rPr>
                        </m:ctrlPr>
                      </m:dPr>
                      <m:e>
                        <m:r>
                          <a:rPr lang="en-US" sz="2000" i="1">
                            <a:latin typeface="Cambria Math" panose="02040503050406030204" pitchFamily="18" charset="0"/>
                          </a:rPr>
                          <m:t>𝑐</m:t>
                        </m:r>
                        <m:r>
                          <a:rPr lang="en-US" sz="2000" i="1">
                            <a:latin typeface="Cambria Math" panose="02040503050406030204" pitchFamily="18" charset="0"/>
                          </a:rPr>
                          <m:t>,</m:t>
                        </m:r>
                        <m:r>
                          <a:rPr lang="en-US" sz="2000" i="1">
                            <a:latin typeface="Cambria Math" panose="02040503050406030204" pitchFamily="18" charset="0"/>
                          </a:rPr>
                          <m:t>𝑑</m:t>
                        </m:r>
                        <m:r>
                          <a:rPr lang="en-US" sz="2000" i="1">
                            <a:latin typeface="Cambria Math" panose="02040503050406030204" pitchFamily="18" charset="0"/>
                          </a:rPr>
                          <m:t>,</m:t>
                        </m:r>
                        <m:r>
                          <a:rPr lang="en-US" sz="2000" i="1">
                            <a:latin typeface="Cambria Math" panose="02040503050406030204" pitchFamily="18" charset="0"/>
                          </a:rPr>
                          <m:t>𝑛</m:t>
                        </m:r>
                      </m:e>
                    </m:d>
                    <m:r>
                      <a:rPr lang="en-US" sz="2000" i="1">
                        <a:latin typeface="Cambria Math" panose="02040503050406030204" pitchFamily="18" charset="0"/>
                      </a:rPr>
                      <m:t>+</m:t>
                    </m:r>
                    <m:r>
                      <a:rPr lang="en-US" sz="2000" i="1">
                        <a:latin typeface="Cambria Math" panose="02040503050406030204" pitchFamily="18" charset="0"/>
                      </a:rPr>
                      <m:t>𝑐</m:t>
                    </m:r>
                    <m:d>
                      <m:dPr>
                        <m:begChr m:val="["/>
                        <m:endChr m:val="]"/>
                        <m:ctrlPr>
                          <a:rPr lang="en-US" sz="2000" i="1">
                            <a:latin typeface="Cambria Math" panose="02040503050406030204" pitchFamily="18" charset="0"/>
                          </a:rPr>
                        </m:ctrlPr>
                      </m:dPr>
                      <m:e>
                        <m:r>
                          <a:rPr lang="en-US" sz="2000" i="1">
                            <a:latin typeface="Cambria Math" panose="02040503050406030204" pitchFamily="18" charset="0"/>
                          </a:rPr>
                          <m:t>𝑛</m:t>
                        </m:r>
                        <m:r>
                          <a:rPr lang="en-US" sz="2000" i="1">
                            <a:latin typeface="Cambria Math" panose="02040503050406030204" pitchFamily="18" charset="0"/>
                          </a:rPr>
                          <m:t>+1</m:t>
                        </m:r>
                      </m:e>
                    </m:d>
                    <m:r>
                      <a:rPr lang="en-US" sz="2000" i="1">
                        <a:latin typeface="Cambria Math" panose="02040503050406030204" pitchFamily="18" charset="0"/>
                      </a:rPr>
                      <m:t>𝑑</m:t>
                    </m:r>
                    <m:r>
                      <a:rPr lang="en-US" sz="2000" i="1">
                        <a:latin typeface="Cambria Math" panose="02040503050406030204" pitchFamily="18" charset="0"/>
                      </a:rPr>
                      <m:t>[</m:t>
                    </m:r>
                    <m:r>
                      <a:rPr lang="en-US" sz="2000" i="1">
                        <a:latin typeface="Cambria Math" panose="02040503050406030204" pitchFamily="18" charset="0"/>
                      </a:rPr>
                      <m:t>𝑛</m:t>
                    </m:r>
                    <m:r>
                      <a:rPr lang="en-US" sz="2000" i="1">
                        <a:latin typeface="Cambria Math" panose="02040503050406030204" pitchFamily="18" charset="0"/>
                      </a:rPr>
                      <m:t>+1]</m:t>
                    </m:r>
                  </m:oMath>
                </a14:m>
                <a:endParaRPr lang="en-US" sz="2000" i="1" dirty="0"/>
              </a:p>
              <a:p>
                <a:pPr lvl="1"/>
                <a14:m>
                  <m:oMath xmlns:m="http://schemas.openxmlformats.org/officeDocument/2006/math">
                    <m:r>
                      <a:rPr lang="en-US" sz="2000" i="1">
                        <a:latin typeface="Cambria Math" panose="02040503050406030204" pitchFamily="18" charset="0"/>
                      </a:rPr>
                      <m:t>𝑓</m:t>
                    </m:r>
                    <m:d>
                      <m:dPr>
                        <m:ctrlPr>
                          <a:rPr lang="en-US" sz="2000" i="1">
                            <a:latin typeface="Cambria Math" panose="02040503050406030204" pitchFamily="18" charset="0"/>
                          </a:rPr>
                        </m:ctrlPr>
                      </m:dPr>
                      <m:e>
                        <m:r>
                          <a:rPr lang="en-US" sz="2000" i="1">
                            <a:latin typeface="Cambria Math" panose="02040503050406030204" pitchFamily="18" charset="0"/>
                          </a:rPr>
                          <m:t>𝑎</m:t>
                        </m:r>
                        <m:r>
                          <a:rPr lang="en-US" sz="2000" i="1">
                            <a:latin typeface="Cambria Math" panose="02040503050406030204" pitchFamily="18" charset="0"/>
                          </a:rPr>
                          <m:t>,</m:t>
                        </m:r>
                        <m:r>
                          <a:rPr lang="en-US" sz="2000" i="1">
                            <a:latin typeface="Cambria Math" panose="02040503050406030204" pitchFamily="18" charset="0"/>
                          </a:rPr>
                          <m:t>𝑏</m:t>
                        </m:r>
                        <m:r>
                          <a:rPr lang="en-US" sz="2000" i="1">
                            <a:latin typeface="Cambria Math" panose="02040503050406030204" pitchFamily="18" charset="0"/>
                          </a:rPr>
                          <m:t>,</m:t>
                        </m:r>
                        <m:r>
                          <a:rPr lang="en-US" sz="2000" i="1">
                            <a:latin typeface="Cambria Math" panose="02040503050406030204" pitchFamily="18" charset="0"/>
                          </a:rPr>
                          <m:t>𝑐</m:t>
                        </m:r>
                        <m:r>
                          <a:rPr lang="en-US" sz="2000" i="1">
                            <a:latin typeface="Cambria Math" panose="02040503050406030204" pitchFamily="18" charset="0"/>
                          </a:rPr>
                          <m:t>,</m:t>
                        </m:r>
                        <m:r>
                          <a:rPr lang="en-US" sz="2000" i="1">
                            <a:latin typeface="Cambria Math" panose="02040503050406030204" pitchFamily="18" charset="0"/>
                          </a:rPr>
                          <m:t>𝑑</m:t>
                        </m:r>
                        <m:r>
                          <a:rPr lang="en-US" sz="2000" i="1">
                            <a:latin typeface="Cambria Math" panose="02040503050406030204" pitchFamily="18" charset="0"/>
                          </a:rPr>
                          <m:t>,</m:t>
                        </m:r>
                        <m:r>
                          <a:rPr lang="en-US" sz="2000" i="1">
                            <a:latin typeface="Cambria Math" panose="02040503050406030204" pitchFamily="18" charset="0"/>
                          </a:rPr>
                          <m:t>𝑛</m:t>
                        </m:r>
                        <m:r>
                          <a:rPr lang="en-US" sz="2000" i="1">
                            <a:latin typeface="Cambria Math" panose="02040503050406030204" pitchFamily="18" charset="0"/>
                          </a:rPr>
                          <m:t>+1</m:t>
                        </m:r>
                      </m:e>
                    </m:d>
                    <m:r>
                      <a:rPr lang="en-US" sz="2000" i="1">
                        <a:latin typeface="Cambria Math" panose="02040503050406030204" pitchFamily="18" charset="0"/>
                      </a:rPr>
                      <m:t>⇐</m:t>
                    </m:r>
                    <m:r>
                      <a:rPr lang="en-US" sz="2000" i="1">
                        <a:latin typeface="Cambria Math" panose="02040503050406030204" pitchFamily="18" charset="0"/>
                      </a:rPr>
                      <m:t>𝑑𝑜𝑡</m:t>
                    </m:r>
                    <m:d>
                      <m:dPr>
                        <m:ctrlPr>
                          <a:rPr lang="en-US" sz="2000" i="1">
                            <a:latin typeface="Cambria Math" panose="02040503050406030204" pitchFamily="18" charset="0"/>
                          </a:rPr>
                        </m:ctrlPr>
                      </m:dPr>
                      <m:e>
                        <m:r>
                          <a:rPr lang="en-US" sz="2000" i="1">
                            <a:latin typeface="Cambria Math" panose="02040503050406030204" pitchFamily="18" charset="0"/>
                          </a:rPr>
                          <m:t>𝑎</m:t>
                        </m:r>
                        <m:r>
                          <a:rPr lang="en-US" sz="2000" i="1">
                            <a:latin typeface="Cambria Math" panose="02040503050406030204" pitchFamily="18" charset="0"/>
                          </a:rPr>
                          <m:t>,</m:t>
                        </m:r>
                        <m:r>
                          <a:rPr lang="en-US" sz="2000" i="1">
                            <a:latin typeface="Cambria Math" panose="02040503050406030204" pitchFamily="18" charset="0"/>
                          </a:rPr>
                          <m:t>𝑏</m:t>
                        </m:r>
                        <m:r>
                          <a:rPr lang="en-US" sz="2000" i="1">
                            <a:latin typeface="Cambria Math" panose="02040503050406030204" pitchFamily="18" charset="0"/>
                          </a:rPr>
                          <m:t>,</m:t>
                        </m:r>
                        <m:r>
                          <a:rPr lang="en-US" sz="2000" i="1">
                            <a:latin typeface="Cambria Math" panose="02040503050406030204" pitchFamily="18" charset="0"/>
                          </a:rPr>
                          <m:t>𝑛</m:t>
                        </m:r>
                      </m:e>
                    </m:d>
                    <m:r>
                      <a:rPr lang="en-US" sz="2000" i="1">
                        <a:latin typeface="Cambria Math" panose="02040503050406030204" pitchFamily="18" charset="0"/>
                      </a:rPr>
                      <m:t>+</m:t>
                    </m:r>
                    <m:r>
                      <a:rPr lang="en-US" sz="2000" i="1">
                        <a:latin typeface="Cambria Math" panose="02040503050406030204" pitchFamily="18" charset="0"/>
                      </a:rPr>
                      <m:t>𝑑𝑜𝑡</m:t>
                    </m:r>
                    <m:d>
                      <m:dPr>
                        <m:ctrlPr>
                          <a:rPr lang="en-US" sz="2000" i="1">
                            <a:latin typeface="Cambria Math" panose="02040503050406030204" pitchFamily="18" charset="0"/>
                          </a:rPr>
                        </m:ctrlPr>
                      </m:dPr>
                      <m:e>
                        <m:r>
                          <a:rPr lang="en-US" sz="2000" i="1">
                            <a:latin typeface="Cambria Math" panose="02040503050406030204" pitchFamily="18" charset="0"/>
                          </a:rPr>
                          <m:t>𝑐</m:t>
                        </m:r>
                        <m:r>
                          <a:rPr lang="en-US" sz="2000" i="1">
                            <a:latin typeface="Cambria Math" panose="02040503050406030204" pitchFamily="18" charset="0"/>
                          </a:rPr>
                          <m:t>,</m:t>
                        </m:r>
                        <m:r>
                          <a:rPr lang="en-US" sz="2000" i="1">
                            <a:latin typeface="Cambria Math" panose="02040503050406030204" pitchFamily="18" charset="0"/>
                          </a:rPr>
                          <m:t>𝑑</m:t>
                        </m:r>
                        <m:r>
                          <a:rPr lang="en-US" sz="2000" i="1">
                            <a:latin typeface="Cambria Math" panose="02040503050406030204" pitchFamily="18" charset="0"/>
                          </a:rPr>
                          <m:t>,</m:t>
                        </m:r>
                        <m:r>
                          <a:rPr lang="en-US" sz="2000" i="1">
                            <a:latin typeface="Cambria Math" panose="02040503050406030204" pitchFamily="18" charset="0"/>
                          </a:rPr>
                          <m:t>𝑛</m:t>
                        </m:r>
                      </m:e>
                    </m:d>
                    <m:r>
                      <a:rPr lang="en-US" sz="2000" i="1">
                        <a:latin typeface="Cambria Math" panose="02040503050406030204" pitchFamily="18" charset="0"/>
                      </a:rPr>
                      <m:t>+</m:t>
                    </m:r>
                    <m:r>
                      <a:rPr lang="en-US" sz="2000" i="1">
                        <a:latin typeface="Cambria Math" panose="02040503050406030204" pitchFamily="18" charset="0"/>
                      </a:rPr>
                      <m:t>𝑎</m:t>
                    </m:r>
                    <m:d>
                      <m:dPr>
                        <m:begChr m:val="["/>
                        <m:endChr m:val="]"/>
                        <m:ctrlPr>
                          <a:rPr lang="en-US" sz="2000" i="1">
                            <a:latin typeface="Cambria Math" panose="02040503050406030204" pitchFamily="18" charset="0"/>
                          </a:rPr>
                        </m:ctrlPr>
                      </m:dPr>
                      <m:e>
                        <m:r>
                          <a:rPr lang="en-US" sz="2000" i="1">
                            <a:latin typeface="Cambria Math" panose="02040503050406030204" pitchFamily="18" charset="0"/>
                          </a:rPr>
                          <m:t>𝑛</m:t>
                        </m:r>
                        <m:r>
                          <a:rPr lang="en-US" sz="2000" i="1">
                            <a:latin typeface="Cambria Math" panose="02040503050406030204" pitchFamily="18" charset="0"/>
                          </a:rPr>
                          <m:t>+1</m:t>
                        </m:r>
                      </m:e>
                    </m:d>
                    <m:r>
                      <a:rPr lang="en-US" sz="2000" i="1">
                        <a:latin typeface="Cambria Math" panose="02040503050406030204" pitchFamily="18" charset="0"/>
                      </a:rPr>
                      <m:t>𝑏</m:t>
                    </m:r>
                    <m:d>
                      <m:dPr>
                        <m:begChr m:val="["/>
                        <m:endChr m:val="]"/>
                        <m:ctrlPr>
                          <a:rPr lang="en-US" sz="2000" i="1">
                            <a:latin typeface="Cambria Math" panose="02040503050406030204" pitchFamily="18" charset="0"/>
                          </a:rPr>
                        </m:ctrlPr>
                      </m:dPr>
                      <m:e>
                        <m:r>
                          <a:rPr lang="en-US" sz="2000" i="1">
                            <a:latin typeface="Cambria Math" panose="02040503050406030204" pitchFamily="18" charset="0"/>
                          </a:rPr>
                          <m:t>𝑛</m:t>
                        </m:r>
                        <m:r>
                          <a:rPr lang="en-US" sz="2000" i="1">
                            <a:latin typeface="Cambria Math" panose="02040503050406030204" pitchFamily="18" charset="0"/>
                          </a:rPr>
                          <m:t>+1</m:t>
                        </m:r>
                      </m:e>
                    </m:d>
                    <m:r>
                      <a:rPr lang="en-US" sz="2000" i="1">
                        <a:latin typeface="Cambria Math" panose="02040503050406030204" pitchFamily="18" charset="0"/>
                      </a:rPr>
                      <m:t>+</m:t>
                    </m:r>
                    <m:r>
                      <a:rPr lang="en-US" sz="2000" i="1">
                        <a:latin typeface="Cambria Math" panose="02040503050406030204" pitchFamily="18" charset="0"/>
                      </a:rPr>
                      <m:t>𝑐</m:t>
                    </m:r>
                    <m:d>
                      <m:dPr>
                        <m:begChr m:val="["/>
                        <m:endChr m:val="]"/>
                        <m:ctrlPr>
                          <a:rPr lang="en-US" sz="2000" i="1">
                            <a:latin typeface="Cambria Math" panose="02040503050406030204" pitchFamily="18" charset="0"/>
                          </a:rPr>
                        </m:ctrlPr>
                      </m:dPr>
                      <m:e>
                        <m:r>
                          <a:rPr lang="en-US" sz="2000" i="1">
                            <a:latin typeface="Cambria Math" panose="02040503050406030204" pitchFamily="18" charset="0"/>
                          </a:rPr>
                          <m:t>𝑛</m:t>
                        </m:r>
                        <m:r>
                          <a:rPr lang="en-US" sz="2000" i="1">
                            <a:latin typeface="Cambria Math" panose="02040503050406030204" pitchFamily="18" charset="0"/>
                          </a:rPr>
                          <m:t>+1</m:t>
                        </m:r>
                      </m:e>
                    </m:d>
                    <m:r>
                      <a:rPr lang="en-US" sz="2000" i="1">
                        <a:latin typeface="Cambria Math" panose="02040503050406030204" pitchFamily="18" charset="0"/>
                      </a:rPr>
                      <m:t>𝑑</m:t>
                    </m:r>
                    <m:r>
                      <a:rPr lang="en-US" sz="2000" i="1">
                        <a:latin typeface="Cambria Math" panose="02040503050406030204" pitchFamily="18" charset="0"/>
                      </a:rPr>
                      <m:t>[</m:t>
                    </m:r>
                    <m:r>
                      <a:rPr lang="en-US" sz="2000" i="1">
                        <a:latin typeface="Cambria Math" panose="02040503050406030204" pitchFamily="18" charset="0"/>
                      </a:rPr>
                      <m:t>𝑛</m:t>
                    </m:r>
                    <m:r>
                      <a:rPr lang="en-US" sz="2000" i="1">
                        <a:latin typeface="Cambria Math" panose="02040503050406030204" pitchFamily="18" charset="0"/>
                      </a:rPr>
                      <m:t>+1]</m:t>
                    </m:r>
                  </m:oMath>
                </a14:m>
                <a:endParaRPr lang="en-US" sz="2000" i="1" dirty="0"/>
              </a:p>
              <a:p>
                <a:pPr lvl="1"/>
                <a:endParaRPr lang="en-US" sz="2000" dirty="0"/>
              </a:p>
              <a:p>
                <a:r>
                  <a:rPr lang="en-US" sz="2400" dirty="0"/>
                  <a:t>Abstraction</a:t>
                </a:r>
              </a:p>
              <a:p>
                <a:pPr lvl="1"/>
                <a14:m>
                  <m:oMath xmlns:m="http://schemas.openxmlformats.org/officeDocument/2006/math">
                    <m:r>
                      <a:rPr lang="en-US" sz="2000" b="0" i="1" smtClean="0">
                        <a:latin typeface="Cambria Math" panose="02040503050406030204" pitchFamily="18" charset="0"/>
                      </a:rPr>
                      <m:t>𝐸</m:t>
                    </m:r>
                    <m:d>
                      <m:dPr>
                        <m:begChr m:val="["/>
                        <m:endChr m:val="]"/>
                        <m:ctrlPr>
                          <a:rPr lang="en-US" sz="2000" b="0" i="1" smtClean="0">
                            <a:latin typeface="Cambria Math" panose="02040503050406030204" pitchFamily="18" charset="0"/>
                          </a:rPr>
                        </m:ctrlPr>
                      </m:dPr>
                      <m:e>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𝐹</m:t>
                            </m:r>
                          </m:e>
                          <m:sub>
                            <m:r>
                              <a:rPr lang="en-US" sz="2000" b="0" i="1" smtClean="0">
                                <a:latin typeface="Cambria Math" panose="02040503050406030204" pitchFamily="18" charset="0"/>
                              </a:rPr>
                              <m:t>1</m:t>
                            </m:r>
                          </m:sub>
                        </m:sSub>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𝑢</m:t>
                            </m:r>
                          </m:e>
                          <m:sub>
                            <m:r>
                              <a:rPr lang="en-US" sz="2000" b="0" i="1" smtClean="0">
                                <a:latin typeface="Cambria Math" panose="02040503050406030204" pitchFamily="18" charset="0"/>
                              </a:rPr>
                              <m:t>1</m:t>
                            </m:r>
                          </m:sub>
                        </m:sSub>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𝐹</m:t>
                            </m:r>
                          </m:e>
                          <m:sub>
                            <m:r>
                              <a:rPr lang="en-US" sz="2000" b="0" i="1" smtClean="0">
                                <a:latin typeface="Cambria Math" panose="02040503050406030204" pitchFamily="18" charset="0"/>
                              </a:rPr>
                              <m:t>𝑛</m:t>
                            </m:r>
                          </m:sub>
                        </m:sSub>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𝑢</m:t>
                            </m:r>
                          </m:e>
                          <m:sub>
                            <m:r>
                              <a:rPr lang="en-US" sz="2000" b="0" i="1" smtClean="0">
                                <a:latin typeface="Cambria Math" panose="02040503050406030204" pitchFamily="18" charset="0"/>
                              </a:rPr>
                              <m:t>𝑛</m:t>
                            </m:r>
                          </m:sub>
                        </m:sSub>
                      </m:e>
                    </m:d>
                    <m:r>
                      <a:rPr lang="en-US" sz="2000" b="0" i="1" smtClean="0">
                        <a:latin typeface="Cambria Math" panose="02040503050406030204" pitchFamily="18" charset="0"/>
                      </a:rPr>
                      <m:t> </m:t>
                    </m:r>
                    <m:r>
                      <a:rPr lang="en-US" sz="2000" b="0" i="1" smtClean="0">
                        <a:latin typeface="Cambria Math" panose="02040503050406030204" pitchFamily="18" charset="0"/>
                      </a:rPr>
                      <m:t>𝑤h𝑒𝑟𝑒</m:t>
                    </m:r>
                    <m:r>
                      <a:rPr lang="en-US" sz="2000" b="0" i="1" smtClean="0">
                        <a:latin typeface="Cambria Math" panose="02040503050406030204" pitchFamily="18" charset="0"/>
                      </a:rPr>
                      <m:t> </m:t>
                    </m:r>
                    <m:d>
                      <m:dPr>
                        <m:begChr m:val="⟨"/>
                        <m:endChr m:val="⟩"/>
                        <m:ctrlPr>
                          <a:rPr lang="en-US" sz="2000" i="1">
                            <a:latin typeface="Cambria Math" panose="02040503050406030204" pitchFamily="18" charset="0"/>
                          </a:rPr>
                        </m:ctrlPr>
                      </m:dPr>
                      <m:e>
                        <m:sSub>
                          <m:sSubPr>
                            <m:ctrlPr>
                              <a:rPr lang="en-US" sz="2000" i="1">
                                <a:latin typeface="Cambria Math" panose="02040503050406030204" pitchFamily="18" charset="0"/>
                              </a:rPr>
                            </m:ctrlPr>
                          </m:sSubPr>
                          <m:e>
                            <m:r>
                              <a:rPr lang="en-US" sz="2000" i="1">
                                <a:latin typeface="Cambria Math" panose="02040503050406030204" pitchFamily="18" charset="0"/>
                              </a:rPr>
                              <m:t>𝑢</m:t>
                            </m:r>
                          </m:e>
                          <m:sub>
                            <m:r>
                              <a:rPr lang="en-US" sz="2000" i="1">
                                <a:latin typeface="Cambria Math" panose="02040503050406030204" pitchFamily="18" charset="0"/>
                              </a:rPr>
                              <m:t>1</m:t>
                            </m:r>
                          </m:sub>
                        </m:sSub>
                        <m:r>
                          <a:rPr lang="en-US" sz="2000" i="1">
                            <a:latin typeface="Cambria Math" panose="02040503050406030204" pitchFamily="18" charset="0"/>
                          </a:rPr>
                          <m:t>…</m:t>
                        </m:r>
                        <m:sSub>
                          <m:sSubPr>
                            <m:ctrlPr>
                              <a:rPr lang="en-US" sz="2000" i="1">
                                <a:latin typeface="Cambria Math" panose="02040503050406030204" pitchFamily="18" charset="0"/>
                              </a:rPr>
                            </m:ctrlPr>
                          </m:sSubPr>
                          <m:e>
                            <m:r>
                              <a:rPr lang="en-US" sz="2000" i="1">
                                <a:latin typeface="Cambria Math" panose="02040503050406030204" pitchFamily="18" charset="0"/>
                              </a:rPr>
                              <m:t>𝑢</m:t>
                            </m:r>
                          </m:e>
                          <m:sub>
                            <m:r>
                              <a:rPr lang="en-US" sz="2000" i="1">
                                <a:latin typeface="Cambria Math" panose="02040503050406030204" pitchFamily="18" charset="0"/>
                              </a:rPr>
                              <m:t>𝑛</m:t>
                            </m:r>
                          </m:sub>
                        </m:sSub>
                      </m:e>
                    </m:d>
                    <m:r>
                      <a:rPr lang="en-US" sz="2000" b="0" i="1" smtClean="0">
                        <a:latin typeface="Cambria Math" panose="02040503050406030204" pitchFamily="18" charset="0"/>
                      </a:rPr>
                      <m:t>=</m:t>
                    </m:r>
                    <m:d>
                      <m:dPr>
                        <m:begChr m:val="⟨"/>
                        <m:endChr m:val="⟩"/>
                        <m:ctrlPr>
                          <a:rPr lang="en-US" sz="2000" b="0" i="1" smtClean="0">
                            <a:latin typeface="Cambria Math" panose="02040503050406030204" pitchFamily="18" charset="0"/>
                          </a:rPr>
                        </m:ctrlPr>
                      </m:dPr>
                      <m:e>
                        <m:sSub>
                          <m:sSubPr>
                            <m:ctrlPr>
                              <a:rPr lang="en-US" sz="2000" i="1">
                                <a:latin typeface="Cambria Math" panose="02040503050406030204" pitchFamily="18" charset="0"/>
                              </a:rPr>
                            </m:ctrlPr>
                          </m:sSubPr>
                          <m:e>
                            <m:r>
                              <a:rPr lang="en-US" sz="2000" i="1">
                                <a:latin typeface="Cambria Math" panose="02040503050406030204" pitchFamily="18" charset="0"/>
                              </a:rPr>
                              <m:t>𝐹</m:t>
                            </m:r>
                          </m:e>
                          <m:sub>
                            <m:r>
                              <a:rPr lang="en-US" sz="2000" i="1">
                                <a:latin typeface="Cambria Math" panose="02040503050406030204" pitchFamily="18" charset="0"/>
                              </a:rPr>
                              <m:t>1</m:t>
                            </m:r>
                          </m:sub>
                        </m:sSub>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𝐹</m:t>
                            </m:r>
                          </m:e>
                          <m:sub>
                            <m:r>
                              <a:rPr lang="en-US" sz="2000" b="0" i="1" smtClean="0">
                                <a:latin typeface="Cambria Math" panose="02040503050406030204" pitchFamily="18" charset="0"/>
                              </a:rPr>
                              <m:t>𝑛</m:t>
                            </m:r>
                          </m:sub>
                        </m:sSub>
                      </m:e>
                    </m:d>
                  </m:oMath>
                </a14:m>
                <a:endParaRPr lang="en-US" sz="2000" dirty="0"/>
              </a:p>
              <a:p>
                <a:pPr lvl="1"/>
                <a:endParaRPr lang="en-US" sz="2000" dirty="0"/>
              </a:p>
              <a:p>
                <a:pPr lvl="1"/>
                <a:endParaRPr lang="en-US" sz="2000" dirty="0"/>
              </a:p>
              <a:p>
                <a:pPr lvl="1"/>
                <a:endParaRPr lang="en-US" sz="2000" dirty="0"/>
              </a:p>
              <a:p>
                <a:pPr lvl="1"/>
                <a:endParaRPr lang="en-US" sz="2000" dirty="0"/>
              </a:p>
              <a:p>
                <a:pPr lvl="1"/>
                <a:endParaRPr lang="en-US" sz="2000" dirty="0"/>
              </a:p>
              <a:p>
                <a:pPr marL="457200" lvl="1" indent="0">
                  <a:buNone/>
                </a:pPr>
                <a:endParaRPr lang="en-US" sz="2000" dirty="0"/>
              </a:p>
              <a:p>
                <a:pPr lvl="1"/>
                <a:endParaRPr lang="en-US" sz="2000" dirty="0"/>
              </a:p>
              <a:p>
                <a:pPr lvl="1"/>
                <a:endParaRPr lang="en-US" sz="20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592494" y="1825625"/>
                <a:ext cx="10477586" cy="4351338"/>
              </a:xfrm>
              <a:blipFill rotWithShape="0">
                <a:blip r:embed="rId2"/>
                <a:stretch>
                  <a:fillRect t="-1961"/>
                </a:stretch>
              </a:blipFill>
            </p:spPr>
            <p:txBody>
              <a:bodyPr/>
              <a:lstStyle/>
              <a:p>
                <a:r>
                  <a:rPr lang="en-US">
                    <a:noFill/>
                  </a:rPr>
                  <a:t> </a:t>
                </a:r>
              </a:p>
            </p:txBody>
          </p:sp>
        </mc:Fallback>
      </mc:AlternateContent>
    </p:spTree>
    <p:extLst>
      <p:ext uri="{BB962C8B-B14F-4D97-AF65-F5344CB8AC3E}">
        <p14:creationId xmlns:p14="http://schemas.microsoft.com/office/powerpoint/2010/main" val="2938159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Fibonacci</a:t>
            </a:r>
          </a:p>
        </p:txBody>
      </p:sp>
      <p:pic>
        <p:nvPicPr>
          <p:cNvPr id="4" name="Picture 3"/>
          <p:cNvPicPr>
            <a:picLocks noChangeAspect="1"/>
          </p:cNvPicPr>
          <p:nvPr/>
        </p:nvPicPr>
        <p:blipFill rotWithShape="1">
          <a:blip r:embed="rId2"/>
          <a:srcRect l="3838" t="19043" r="3269" b="6632"/>
          <a:stretch/>
        </p:blipFill>
        <p:spPr>
          <a:xfrm>
            <a:off x="613221" y="1716258"/>
            <a:ext cx="11302114" cy="4473527"/>
          </a:xfrm>
          <a:prstGeom prst="rect">
            <a:avLst/>
          </a:prstGeom>
        </p:spPr>
      </p:pic>
    </p:spTree>
    <p:extLst>
      <p:ext uri="{BB962C8B-B14F-4D97-AF65-F5344CB8AC3E}">
        <p14:creationId xmlns:p14="http://schemas.microsoft.com/office/powerpoint/2010/main" val="1709120385"/>
      </p:ext>
    </p:extLst>
  </p:cSld>
  <p:clrMapOvr>
    <a:masterClrMapping/>
  </p:clrMapOvr>
</p:sld>
</file>

<file path=ppt/theme/theme1.xml><?xml version="1.0" encoding="utf-8"?>
<a:theme xmlns:a="http://schemas.openxmlformats.org/drawingml/2006/main" name="office theme">
  <a:themeElements>
    <a:clrScheme name="Experimental 1">
      <a:dk1>
        <a:sysClr val="windowText" lastClr="000000"/>
      </a:dk1>
      <a:lt1>
        <a:sysClr val="window" lastClr="FFFFFF"/>
      </a:lt1>
      <a:dk2>
        <a:srgbClr val="44546A"/>
      </a:dk2>
      <a:lt2>
        <a:srgbClr val="E7E6E6"/>
      </a:lt2>
      <a:accent1>
        <a:srgbClr val="175B73"/>
      </a:accent1>
      <a:accent2>
        <a:srgbClr val="CD0909"/>
      </a:accent2>
      <a:accent3>
        <a:srgbClr val="3F7830"/>
      </a:accent3>
      <a:accent4>
        <a:srgbClr val="08110B"/>
      </a:accent4>
      <a:accent5>
        <a:srgbClr val="DCA800"/>
      </a:accent5>
      <a:accent6>
        <a:srgbClr val="70AD47"/>
      </a:accent6>
      <a:hlink>
        <a:srgbClr val="0563C1"/>
      </a:hlink>
      <a:folHlink>
        <a:srgbClr val="954F72"/>
      </a:folHlink>
    </a:clrScheme>
    <a:fontScheme name="Custom 1">
      <a:majorFont>
        <a:latin typeface="Berlin Sans FB"/>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72670</TotalTime>
  <Words>1102</Words>
  <Application>Microsoft Office PowerPoint</Application>
  <PresentationFormat>Widescreen</PresentationFormat>
  <Paragraphs>138</Paragraphs>
  <Slides>23</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Berlin Sans FB</vt:lpstr>
      <vt:lpstr>Calibri</vt:lpstr>
      <vt:lpstr>Cambria Math</vt:lpstr>
      <vt:lpstr>Droid Sans</vt:lpstr>
      <vt:lpstr>Liberation Mono</vt:lpstr>
      <vt:lpstr>StarSymbol</vt:lpstr>
      <vt:lpstr>office theme</vt:lpstr>
      <vt:lpstr>Lecture 17 Deductive and Transformational Synthesis</vt:lpstr>
      <vt:lpstr>A Transformation System for Developing Recursive Programs</vt:lpstr>
      <vt:lpstr>PowerPoint Presentation</vt:lpstr>
      <vt:lpstr>Key premise</vt:lpstr>
      <vt:lpstr>Clean high-level spec</vt:lpstr>
      <vt:lpstr>Example</vt:lpstr>
      <vt:lpstr>Key transformation rules</vt:lpstr>
      <vt:lpstr>Key transformation rules</vt:lpstr>
      <vt:lpstr>Fibonacci</vt:lpstr>
      <vt:lpstr>Dreams =&gt; Programs</vt:lpstr>
      <vt:lpstr>Deductive synthesis</vt:lpstr>
      <vt:lpstr>Specifications</vt:lpstr>
      <vt:lpstr>Basic transformation rules</vt:lpstr>
      <vt:lpstr>Derivation</vt:lpstr>
      <vt:lpstr>Derivation</vt:lpstr>
      <vt:lpstr>Challenges</vt:lpstr>
      <vt:lpstr>Modern incarnations</vt:lpstr>
      <vt:lpstr>Fiat: A Program Derivation Framework in Coq</vt:lpstr>
      <vt:lpstr>Step 1: Specification</vt:lpstr>
      <vt:lpstr>Step 2: Optimization Script</vt:lpstr>
      <vt:lpstr>Step 3: Reasonable Code!</vt:lpstr>
      <vt:lpstr>Modern Transformation systems</vt:lpstr>
      <vt:lpstr>Spiral performance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Armando Solar-Lezama</dc:creator>
  <cp:lastModifiedBy>Armando Solar-Lezama</cp:lastModifiedBy>
  <cp:revision>794</cp:revision>
  <cp:lastPrinted>2015-02-26T04:09:31Z</cp:lastPrinted>
  <dcterms:created xsi:type="dcterms:W3CDTF">2014-09-23T19:26:18Z</dcterms:created>
  <dcterms:modified xsi:type="dcterms:W3CDTF">2022-11-15T17:56:59Z</dcterms:modified>
</cp:coreProperties>
</file>