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36" r:id="rId2"/>
    <p:sldId id="337" r:id="rId3"/>
    <p:sldId id="338" r:id="rId4"/>
    <p:sldId id="339" r:id="rId5"/>
    <p:sldId id="341" r:id="rId6"/>
    <p:sldId id="340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4" r:id="rId19"/>
    <p:sldId id="355" r:id="rId20"/>
    <p:sldId id="357" r:id="rId21"/>
    <p:sldId id="358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59" r:id="rId32"/>
    <p:sldId id="360" r:id="rId33"/>
    <p:sldId id="361" r:id="rId34"/>
    <p:sldId id="362" r:id="rId35"/>
    <p:sldId id="363" r:id="rId36"/>
    <p:sldId id="371" r:id="rId37"/>
    <p:sldId id="364" r:id="rId38"/>
    <p:sldId id="365" r:id="rId39"/>
    <p:sldId id="366" r:id="rId40"/>
    <p:sldId id="367" r:id="rId41"/>
    <p:sldId id="368" r:id="rId42"/>
    <p:sldId id="369" r:id="rId43"/>
    <p:sldId id="370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2.4814" units="1/cm"/>
          <inkml:channelProperty channel="Y" name="resolution" value="235.48016" units="1/cm"/>
          <inkml:channelProperty channel="T" name="resolution" value="1" units="1/dev"/>
        </inkml:channelProperties>
      </inkml:inkSource>
      <inkml:timestamp xml:id="ts0" timeString="2013-11-06T19:22:40.8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1818 8960 0,'0'0'0,"0"0"0,0 0 0,0 0 0,0 0 0,0 0 0,0 0 15,0 0-15,0 0 0,0 0 0,0 0 0,0 0 0,0 0 16,0 0-16,0 0 0,0 0 0,0 0 0,0 0 0</inkml:trace>
  <inkml:trace contextRef="#ctx0" brushRef="#br0" timeOffset="218.74">1963 8926 0,'0'0'0,"0"0"0,0 0 15,0 0-15,0 0 0,0 0 0,0 0 16,0 0-16,0 0 0,0 0 15,0 0-15,0 0 0,0 0 16,0 0-16,0 0 0,0 0 16,0 0-16,0 0 0,0 0 15,0 0-15,0 0 0,0 0 16,0 0-16,0 0 0,0 0 0,0 0 16,0 0-16,0 0 15,0 0-15,0 0 0,0 0 0,0 0 16,0 0-16,0 0 0,0 0 15,0 0-15,0 0 0,0 0 16,0 0-16,0 0 0,0 0 16,0 0-16,0 0 0,0 0 0</inkml:trace>
  <inkml:trace contextRef="#ctx0" brushRef="#br0" timeOffset="2109.72">1493 9787 0,'0'0'0,"0"0"0,0 0 0,0 0 16,0 0-16,0 0 16,0 0-16,0 0 0,0 0 15,0 0-15,0 0 0,0 0 16,0 0-16,0 0 0,0 0 0,0 0 16,0 0-16,0 0 15,0 0-15,0 0 0,0 0 0,0 0 16,0 0-16,0 0 0,0 0 15,0 0-15,0 0 0,0 0 16,0 0-16,0 0 0,0 0 16,0 0-16,0 0 0,0 0 15,0 0-15,0 0 0,0 0 16,0 0-16,0 0 0,0 0 16,0 0-16,0 0 0,0 0 0,0 0 15,0 0-15,0 0 16,0 0-16,0 0 0,205-102 0,-181 95 15,0 7-15,0-6 0,0-1 16,0 0-16,0 0 0,0 0 16,0 1-16,0-1 15,1 0-15,11 0 0,0 1 0,0-1 16,0 0-16,0 0 0,12 1 16,1-1-16,-1 0 0,0 0 15,-12 0-15,0 1 0,0-1 16,0 0-16,1 0 0,-1 1 15,0-1-15,0 0 0,0 0 0,12 0 16,0 1-16,1-1 16,-1 0-16,0 0 0,0 1 0,0-1 15,1 0-15,-1 0 0,0 0 16,0 1-16,0 6 0,-12 0 16,1 0-16,-1 0 0,12 0 15,0 0-15,0 0 0,0 0 16,1 0-16,-1 0 0,0-7 15,0 0-15,0 7 0,0 0 16,1 0-16,-1 0 0,0 0 0,0 0 16,0 0-16,0 0 15,-11 0-15,11 0 0,0 0 0,0 0 16,12 0-16,1 0 0,-13 0 16,0 0-16,0 0 0,0 0 15,0 0-15,1 0 0,-1 0 16,0 0-16,-12 0 0,12 0 15,-12 0-15,1 0 0,11 7 16,0 0-16,0-7 0,0 6 16,12 1-16,-11 0 0,-1 0 0,0 0 15,0-1-15,0 1 16,1 0-16,-1 0 0,0-1 0,0 1 16,0 0-16,0 0 15,1 0-15,-1-1 0,12-6 0,0 7 16,-12 0-16,1 0 15,-1-1-15,0 1 0,0 0 0,0 0 16,0 0-16,1-1 0,-1 1 16,0 0-16,0 0 0,0-7 15,0 0-15,1 0 0,-1 6 16,0 1-16,0-7 0,0 7 16,1 0-16,-1-7 0,0 6 0,-12-6 15,0 7-15,0 0 16,0 0-16,1-7 0,-1 0 0,0 0 15,0 0-15,0 0 0,0 0 16,12 0-16,1 0 0,-1 0 16,0 0-16,0 0 0,0 0 15,0 0-15,1 0 0,-1 0 16,0 0-16,0 0 0,0 0 16,1 0-16,-1 0 0,0 0 15,0 0-15,0 0 0,0 0 16,1 0-16,-1 0 0,0 0 15,0 0-15,0 0 0,0 0 16,1 0-16,-1 0 0,0 0 16,-12 0-16,12 0 0,0 0 15,1 0-15,-1 0 0,0 0 16,0 0-16,0 0 0,1 0 0,-1 0 16,0 0-16,0 0 0,0 0 15,0 0-15,1 0 0,-1 0 16,0 0-16,0 0 0,0 0 15,-12 0-15,1 0 0,-1 0 16,0 0-16,0 0 0,0 0 16,12 0-16,0 0 0,1 0 15,-1 0-15,0 0 0,0 0 16,0 0-16,0 0 0,1 0 16,-1 0-16,0 0 0,0 0 0,0 0 15,1 0-15,-1 0 16,0 0-16,0 0 0,0 0 0,0 0 15,1 0-15,-1 0 0,0 0 16,0 0-16,0 0 0,-12 0 16,1 0-16,-1 0 0,0 0 15,0 0-15,0 0 0,0 0 16,0 0-16,0 0 0,1 0 16,-1 0-16,0 0 0,-12 0 15,0 0-15,0 0 0,0 0 0,0 0 16,0 0-16,1 0 15,-1 0-15,-24 0 0,24 0 0,-24 0 16,24 0-16,-24 0 0,24 0 16,-24 0-16,24 0 0,-24 0 15,0 0-15,0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BEB7A-F594-4205-8D25-88FBA47BF960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5F464-65A8-429D-97A2-3F470C87A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3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the unfold statement -&gt;</a:t>
            </a:r>
            <a:r>
              <a:rPr lang="en-US" baseline="0" dirty="0"/>
              <a:t> a shape coming in and two shapes coming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76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9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S_{out}</a:t>
            </a:r>
            <a:r>
              <a:rPr lang="en-US" baseline="0" dirty="0"/>
              <a:t> is a singleton and we want it to be a subset</a:t>
            </a:r>
          </a:p>
          <a:p>
            <a:r>
              <a:rPr lang="en-US" baseline="0" dirty="0"/>
              <a:t>-</a:t>
            </a:r>
            <a:endParaRPr lang="en-US" dirty="0"/>
          </a:p>
          <a:p>
            <a:r>
              <a:rPr lang="en-US" dirty="0"/>
              <a:t>Are these</a:t>
            </a:r>
            <a:r>
              <a:rPr lang="en-US" baseline="0" dirty="0"/>
              <a:t> equivalent? </a:t>
            </a:r>
          </a:p>
          <a:p>
            <a:r>
              <a:rPr lang="en-US" baseline="0" dirty="0"/>
              <a:t>Expression in terms of sets </a:t>
            </a:r>
            <a:r>
              <a:rPr lang="en-US" baseline="0" dirty="0">
                <a:sym typeface="Wingdings" pitchFamily="2" charset="2"/>
              </a:rPr>
              <a:t> how can we represent in terms of quantifier.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16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71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95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</a:t>
            </a:r>
            <a:r>
              <a:rPr lang="en-US" baseline="0" dirty="0"/>
              <a:t> to the storyboard, the framework also requires the user to provide a loop skeleton of the implementation the programmer is looking for. In this example, the skeleton says that the implementation should have a single while loop. There should be a set of statements before the loop, a set of statements inside the loop body and a set of statements following the loop. The goal of the synthesizer is now to fill up these blanks appropriately to obtain the desired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F285-4CE6-4EE6-B6A7-426D4822B1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53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</a:t>
            </a:r>
            <a:r>
              <a:rPr lang="en-US" baseline="0" dirty="0"/>
              <a:t> to the storyboard, the framework also requires the user to provide a loop skeleton of the implementation the programmer is looking for. In this example, the skeleton says that the implementation should have a single while loop. There should be a set of statements before the loop, a set of statements inside the loop body and a set of statements following the loop. The goal of the synthesizer is now to fill up these blanks appropriately to obtain the desired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F285-4CE6-4EE6-B6A7-426D4822B1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50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18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function comes from a bounded family of statements and we use a choice vector to pick the appropriate set of statement from</a:t>
            </a:r>
            <a:r>
              <a:rPr lang="en-US" baseline="0" dirty="0"/>
              <a:t> the family.</a:t>
            </a:r>
            <a:endParaRPr lang="en-US" dirty="0"/>
          </a:p>
          <a:p>
            <a:endParaRPr lang="en-US" dirty="0"/>
          </a:p>
          <a:p>
            <a:r>
              <a:rPr lang="en-US" dirty="0"/>
              <a:t>Sets of shapes (reasoning</a:t>
            </a:r>
            <a:r>
              <a:rPr lang="en-US" baseline="0" dirty="0"/>
              <a:t> about) is harder for the solver.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37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us suppose there exists</a:t>
            </a:r>
            <a:r>
              <a:rPr lang="en-US" baseline="0" dirty="0"/>
              <a:t> a solution that the abstract interpreter can verify using n iterations. We call it the </a:t>
            </a:r>
            <a:r>
              <a:rPr lang="en-US" baseline="0" dirty="0" err="1"/>
              <a:t>fixpoint</a:t>
            </a:r>
            <a:r>
              <a:rPr lang="en-US" baseline="0" dirty="0"/>
              <a:t> bound. Now we can safely unroll each of the loops in our loop skeleton k times where k is a constant greater than k.</a:t>
            </a:r>
          </a:p>
          <a:p>
            <a:endParaRPr lang="en-US" dirty="0"/>
          </a:p>
          <a:p>
            <a:r>
              <a:rPr lang="en-US" dirty="0"/>
              <a:t>The abstract interpreter</a:t>
            </a:r>
            <a:r>
              <a:rPr lang="en-US" baseline="0" dirty="0"/>
              <a:t> is going to converge after k interpretation.</a:t>
            </a:r>
            <a:endParaRPr lang="en-US" dirty="0"/>
          </a:p>
          <a:p>
            <a:r>
              <a:rPr lang="en-US" dirty="0"/>
              <a:t>K is a</a:t>
            </a:r>
            <a:r>
              <a:rPr lang="en-US" baseline="0" dirty="0"/>
              <a:t> constant which &gt; the </a:t>
            </a:r>
            <a:r>
              <a:rPr lang="en-US" baseline="0" dirty="0" err="1"/>
              <a:t>fixpoint</a:t>
            </a:r>
            <a:r>
              <a:rPr lang="en-US" baseline="0" dirty="0"/>
              <a:t> point bound that the abstract interpreter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96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us suppose there exists</a:t>
            </a:r>
            <a:r>
              <a:rPr lang="en-US" baseline="0" dirty="0"/>
              <a:t> a solution that the abstract interpreter can verify using n iterations. We call it the </a:t>
            </a:r>
            <a:r>
              <a:rPr lang="en-US" baseline="0" dirty="0" err="1"/>
              <a:t>fixpoint</a:t>
            </a:r>
            <a:r>
              <a:rPr lang="en-US" baseline="0" dirty="0"/>
              <a:t> bound. Now we can safely unroll each of the loops in our loop skeleton k times where k is a constant greater than k.</a:t>
            </a:r>
          </a:p>
          <a:p>
            <a:endParaRPr lang="en-US" dirty="0"/>
          </a:p>
          <a:p>
            <a:r>
              <a:rPr lang="en-US" dirty="0"/>
              <a:t>The abstract interpreter</a:t>
            </a:r>
            <a:r>
              <a:rPr lang="en-US" baseline="0" dirty="0"/>
              <a:t> is going to converge after k interpretation.</a:t>
            </a:r>
            <a:endParaRPr lang="en-US" dirty="0"/>
          </a:p>
          <a:p>
            <a:r>
              <a:rPr lang="en-US" dirty="0"/>
              <a:t>K is a</a:t>
            </a:r>
            <a:r>
              <a:rPr lang="en-US" baseline="0" dirty="0"/>
              <a:t> constant which &gt; the </a:t>
            </a:r>
            <a:r>
              <a:rPr lang="en-US" baseline="0" dirty="0" err="1"/>
              <a:t>fixpoint</a:t>
            </a:r>
            <a:r>
              <a:rPr lang="en-US" baseline="0" dirty="0"/>
              <a:t> point bound that the abstract interpreter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1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A6C62-D8C6-BBBD-E377-7877F4E28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D4865-0B19-1106-4928-DD81A8D88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7FAC6-EDD7-8C14-B7BF-4358FBF48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A6055-B4CE-2B02-A033-73832F1D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046B4-5263-4090-B6EA-C5687940D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4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07D28-104B-A99E-45F7-E792C78B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923355-4FAB-931D-05C6-C24FEDC1E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9807C-06BF-2798-D115-67F02F54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4B6D1-757F-EF04-7480-5BC0A48C2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EA6A1-0EBB-516D-C3D6-905B6244E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8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882FFC-BA4E-23FD-945C-51F47D517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49922-2CC0-780C-6E02-B2CA7A4076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FB016-AD5D-B496-6830-FB1CAF4F6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B213B-BF33-8804-D9E9-643C1DC7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B5DB7-9847-D26E-1292-0D2CE0ABA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0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D57A6-DAA4-8DD6-46A1-F3D5DFE6B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F5715-A80A-CC03-2937-39860999A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9087D-8171-AC8F-9630-6BA90EDB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CCB65-D0D0-18BE-A184-FCC6EDE5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D40D4-3170-675C-3E0F-A083D506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9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C9FCB-D745-3849-1E20-A55F8179F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74024-A052-E9C2-C5DA-7EE691791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8ED01-96CA-9DDD-7FD1-C14191D56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B9863-F6E8-5387-C1B0-0B45A7075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E4E71-C6EC-9480-D82B-A7FFC91CA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6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68DD3-037B-AB03-93D4-7F702E4A8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46E4C-9258-F085-0654-FF4FDE91E4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76014D-F76A-CD25-F758-3CEB4F2A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38515-1AC2-F0A7-A1AA-C8B7DC991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F7ED5-53E1-7239-54F4-F254A11E1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20DBB-C77B-1FD9-A6CF-8BABE2BE8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617F-5842-761D-0F11-4C79C389D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3F349-8C0E-C233-0575-B766913EC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F8D86-657A-395E-3D85-F3573FB02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AC9CDA-C3E2-FD97-809B-40EE600A2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8219C0-444C-8EFA-5B25-A99A5F225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0263A1-12DA-EEEA-4810-885055CA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134130-5421-D53E-11E8-5BDD7EAA9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2E14CE-4505-361E-F66E-3BB41EEE4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4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AA977-66EC-6743-CFFF-59627B82E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D57FE9-8DCE-B276-98F8-DAE536F5B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CEC84-8E47-ECDE-CDB8-A358A746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D1092A-BFA3-B88C-F792-B3C4D9E3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9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EB1104-EEA4-3592-EBF9-4CC628049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F94A47-E05E-44D2-8694-FC38B14C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E6777-3579-D5F9-D660-DC866ABB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BEF93-4693-F5B0-74D3-A119A4F53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BEAF0-425A-4716-A9D1-FDFEBF022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091D87-C8C6-94B0-2BD6-4BABDC795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6F2C04-5187-2361-2542-6897AE563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E33AB-02F6-4447-B81A-18D40DFDB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88420-914F-0952-D7B7-1079C297F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7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E9E0-9158-A668-ADD7-8D30F8E47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9597CC-C978-1BFA-D68F-443B8E3D5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2A4793-922D-548B-D859-1467D73A4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609D4-6626-A269-5715-CB2E28155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64E8E-7FB5-688F-317A-EE79FB85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5E9DF-5215-4DE5-E70C-F9E6A5DA3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2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638DB6-3476-04B0-5CC8-DD8C1E7F4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C00F7-5A94-1BFF-8618-B3B94A72D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33DC8-BBC6-CFF4-612E-64721DC64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D512-61C4-457B-B1ED-DD2FD40ABBC8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4FE97-88F1-6998-C5CE-C5A140BFE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39F4A-0425-A3A5-C767-F0B801C1E1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17952-8A1F-4EB9-9E96-F31849F9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0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3" Type="http://schemas.openxmlformats.org/officeDocument/2006/relationships/image" Target="../media/image25.png"/><Relationship Id="rId7" Type="http://schemas.openxmlformats.org/officeDocument/2006/relationships/image" Target="../media/image25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21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21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0.png"/><Relationship Id="rId7" Type="http://schemas.openxmlformats.org/officeDocument/2006/relationships/image" Target="../media/image40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5" Type="http://schemas.openxmlformats.org/officeDocument/2006/relationships/image" Target="../media/image91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7" Type="http://schemas.openxmlformats.org/officeDocument/2006/relationships/image" Target="../media/image8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10" Type="http://schemas.openxmlformats.org/officeDocument/2006/relationships/image" Target="../media/image140.png"/><Relationship Id="rId4" Type="http://schemas.openxmlformats.org/officeDocument/2006/relationships/image" Target="../media/image59.png"/><Relationship Id="rId9" Type="http://schemas.openxmlformats.org/officeDocument/2006/relationships/image" Target="../media/image13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1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69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19</a:t>
            </a:r>
            <a:br>
              <a:rPr lang="en-US" dirty="0"/>
            </a:br>
            <a:r>
              <a:rPr lang="en-US" dirty="0"/>
              <a:t>Synthesis with Abstract Interpretation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1587826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2525405"/>
            <a:ext cx="146065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  <a:p>
            <a:pPr>
              <a:spcBef>
                <a:spcPts val="600"/>
              </a:spcBef>
            </a:pPr>
            <a:r>
              <a:rPr lang="en-US" dirty="0"/>
              <a:t>while(x &lt; 16){</a:t>
            </a:r>
          </a:p>
          <a:p>
            <a:pPr>
              <a:spcBef>
                <a:spcPts val="600"/>
              </a:spcBef>
            </a:pPr>
            <a:r>
              <a:rPr lang="en-US" dirty="0"/>
              <a:t>  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  y = 2 + x;</a:t>
            </a:r>
          </a:p>
          <a:p>
            <a:pPr>
              <a:spcBef>
                <a:spcPts val="600"/>
              </a:spcBef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4025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460" y="22877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45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4312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408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1735" y="1650465"/>
            <a:ext cx="131959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47374" y="4114801"/>
            <a:ext cx="1063112" cy="723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y = 2 + x;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932291" y="3280406"/>
            <a:ext cx="991873" cy="6212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X&lt;16</a:t>
            </a:r>
          </a:p>
        </p:txBody>
      </p:sp>
      <p:cxnSp>
        <p:nvCxnSpPr>
          <p:cNvPr id="17" name="Curved Connector 16"/>
          <p:cNvCxnSpPr>
            <a:stCxn id="12" idx="2"/>
            <a:endCxn id="15" idx="0"/>
          </p:cNvCxnSpPr>
          <p:nvPr/>
        </p:nvCxnSpPr>
        <p:spPr bwMode="auto">
          <a:xfrm rot="16200000" flipH="1">
            <a:off x="7146358" y="2998536"/>
            <a:ext cx="552723" cy="11017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Curved Connector 18"/>
          <p:cNvCxnSpPr>
            <a:stCxn id="15" idx="6"/>
            <a:endCxn id="13" idx="0"/>
          </p:cNvCxnSpPr>
          <p:nvPr/>
        </p:nvCxnSpPr>
        <p:spPr bwMode="auto">
          <a:xfrm>
            <a:off x="7924164" y="3591040"/>
            <a:ext cx="1212049" cy="523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810250" y="5638800"/>
            <a:ext cx="9402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end</a:t>
            </a:r>
          </a:p>
        </p:txBody>
      </p:sp>
      <p:cxnSp>
        <p:nvCxnSpPr>
          <p:cNvPr id="22" name="Curved Connector 21"/>
          <p:cNvCxnSpPr>
            <a:stCxn id="15" idx="2"/>
            <a:endCxn id="20" idx="0"/>
          </p:cNvCxnSpPr>
          <p:nvPr/>
        </p:nvCxnSpPr>
        <p:spPr bwMode="auto">
          <a:xfrm rot="10800000" flipV="1">
            <a:off x="6280383" y="3591040"/>
            <a:ext cx="651909" cy="2047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0" name="Curved Connector 29"/>
          <p:cNvCxnSpPr>
            <a:stCxn id="13" idx="2"/>
            <a:endCxn id="15" idx="0"/>
          </p:cNvCxnSpPr>
          <p:nvPr/>
        </p:nvCxnSpPr>
        <p:spPr bwMode="auto">
          <a:xfrm rot="5400000" flipH="1">
            <a:off x="7503386" y="3205250"/>
            <a:ext cx="1557669" cy="1707985"/>
          </a:xfrm>
          <a:prstGeom prst="curvedConnector5">
            <a:avLst>
              <a:gd name="adj1" fmla="val -14676"/>
              <a:gd name="adj2" fmla="val -82686"/>
              <a:gd name="adj3" fmla="val 1146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90286" y="125267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286" y="265707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092691" y="366825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98272" y="482225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6578" y="5269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173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2525405"/>
            <a:ext cx="146065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  <a:p>
            <a:pPr>
              <a:spcBef>
                <a:spcPts val="600"/>
              </a:spcBef>
            </a:pPr>
            <a:r>
              <a:rPr lang="en-US" dirty="0"/>
              <a:t>while(x &lt; 16){</a:t>
            </a:r>
          </a:p>
          <a:p>
            <a:pPr>
              <a:spcBef>
                <a:spcPts val="600"/>
              </a:spcBef>
            </a:pPr>
            <a:r>
              <a:rPr lang="en-US" dirty="0"/>
              <a:t>  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  y = 2 + x;</a:t>
            </a:r>
          </a:p>
          <a:p>
            <a:pPr>
              <a:spcBef>
                <a:spcPts val="600"/>
              </a:spcBef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4025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460" y="22877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45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4312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408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1735" y="1650465"/>
            <a:ext cx="131959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47374" y="4114801"/>
            <a:ext cx="1063112" cy="723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y = 2 + x;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932291" y="3280406"/>
            <a:ext cx="991873" cy="6212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X&lt;16</a:t>
            </a:r>
          </a:p>
        </p:txBody>
      </p:sp>
      <p:cxnSp>
        <p:nvCxnSpPr>
          <p:cNvPr id="17" name="Curved Connector 16"/>
          <p:cNvCxnSpPr>
            <a:stCxn id="12" idx="2"/>
            <a:endCxn id="15" idx="0"/>
          </p:cNvCxnSpPr>
          <p:nvPr/>
        </p:nvCxnSpPr>
        <p:spPr bwMode="auto">
          <a:xfrm rot="16200000" flipH="1">
            <a:off x="7146358" y="2998536"/>
            <a:ext cx="552723" cy="11017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Curved Connector 18"/>
          <p:cNvCxnSpPr>
            <a:stCxn id="15" idx="6"/>
            <a:endCxn id="13" idx="0"/>
          </p:cNvCxnSpPr>
          <p:nvPr/>
        </p:nvCxnSpPr>
        <p:spPr bwMode="auto">
          <a:xfrm>
            <a:off x="7924164" y="3591040"/>
            <a:ext cx="1212049" cy="523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810250" y="5638800"/>
            <a:ext cx="9402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end</a:t>
            </a:r>
          </a:p>
        </p:txBody>
      </p:sp>
      <p:cxnSp>
        <p:nvCxnSpPr>
          <p:cNvPr id="22" name="Curved Connector 21"/>
          <p:cNvCxnSpPr>
            <a:stCxn id="15" idx="2"/>
            <a:endCxn id="20" idx="0"/>
          </p:cNvCxnSpPr>
          <p:nvPr/>
        </p:nvCxnSpPr>
        <p:spPr bwMode="auto">
          <a:xfrm rot="10800000" flipV="1">
            <a:off x="6280383" y="3591040"/>
            <a:ext cx="651909" cy="2047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0" name="Curved Connector 29"/>
          <p:cNvCxnSpPr>
            <a:stCxn id="13" idx="2"/>
            <a:endCxn id="15" idx="0"/>
          </p:cNvCxnSpPr>
          <p:nvPr/>
        </p:nvCxnSpPr>
        <p:spPr bwMode="auto">
          <a:xfrm rot="5400000" flipH="1">
            <a:off x="7503386" y="3205250"/>
            <a:ext cx="1557669" cy="1707985"/>
          </a:xfrm>
          <a:prstGeom prst="curvedConnector5">
            <a:avLst>
              <a:gd name="adj1" fmla="val -14676"/>
              <a:gd name="adj2" fmla="val -82686"/>
              <a:gd name="adj3" fmla="val 1146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90286" y="125267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286" y="265707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092691" y="366825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98272" y="482225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6578" y="5269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24164" y="2472412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164" y="2472412"/>
                <a:ext cx="2135200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367164" y="3289665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7164" y="3289665"/>
                <a:ext cx="2135200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852426" y="5439744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426" y="5439744"/>
                <a:ext cx="2135200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80381" y="6019800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381" y="6019800"/>
                <a:ext cx="2135200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589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useful domains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Ranges</a:t>
                </a:r>
              </a:p>
              <a:p>
                <a:pPr lvl="1"/>
                <a:r>
                  <a:rPr lang="en-US" dirty="0"/>
                  <a:t>Useful for detecting out-of-bounds errors, potential overflows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Linear relationships between variables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Problem: Both of these domains have infinite chains!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2061480" y="3213360"/>
              <a:ext cx="3642480" cy="3103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52120" y="3204000"/>
                <a:ext cx="3661200" cy="32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1805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Key idea: </a:t>
                </a:r>
              </a:p>
              <a:p>
                <a:pPr lvl="1"/>
                <a:r>
                  <a:rPr lang="en-US" dirty="0"/>
                  <a:t>You have been running your analysis for a while</a:t>
                </a:r>
              </a:p>
              <a:p>
                <a:pPr lvl="1"/>
                <a:r>
                  <a:rPr lang="en-US" dirty="0"/>
                  <a:t>A value keeps getting “bigger” and “bigger” but refuses to converge</a:t>
                </a:r>
              </a:p>
              <a:p>
                <a:pPr lvl="1"/>
                <a:r>
                  <a:rPr lang="en-US" dirty="0"/>
                  <a:t>Just declare it to 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⊤</m:t>
                    </m:r>
                  </m:oMath>
                </a14:m>
                <a:r>
                  <a:rPr lang="en-US" dirty="0"/>
                  <a:t> (or some other big value)</a:t>
                </a:r>
              </a:p>
              <a:p>
                <a:r>
                  <a:rPr lang="en-US" dirty="0"/>
                  <a:t>This loses precision</a:t>
                </a:r>
              </a:p>
              <a:p>
                <a:pPr lvl="1"/>
                <a:r>
                  <a:rPr lang="en-US" dirty="0"/>
                  <a:t>but it’s always sound</a:t>
                </a:r>
              </a:p>
              <a:p>
                <a:r>
                  <a:rPr lang="en-US" dirty="0"/>
                  <a:t>Widening operator: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𝐴𝑏𝑠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𝐴𝑏𝑠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𝐴𝑏𝑠</m:t>
                    </m:r>
                  </m:oMath>
                </a14:m>
                <a:endParaRPr lang="en-US" b="0" dirty="0">
                  <a:ea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1 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 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150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Interpretation for Synthesis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9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2525405"/>
            <a:ext cx="1710533" cy="28469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??</a:t>
            </a:r>
            <a:r>
              <a:rPr lang="en-US" baseline="-25000" dirty="0"/>
              <a:t>1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  <a:p>
            <a:pPr>
              <a:spcBef>
                <a:spcPts val="600"/>
              </a:spcBef>
            </a:pPr>
            <a:r>
              <a:rPr lang="en-US" dirty="0"/>
              <a:t>while(x &lt; 16){</a:t>
            </a:r>
          </a:p>
          <a:p>
            <a:pPr>
              <a:spcBef>
                <a:spcPts val="600"/>
              </a:spcBef>
            </a:pPr>
            <a:r>
              <a:rPr lang="en-US" dirty="0"/>
              <a:t>  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  y = ??</a:t>
            </a:r>
            <a:r>
              <a:rPr lang="en-US" baseline="-25000" dirty="0"/>
              <a:t>2</a:t>
            </a:r>
            <a:r>
              <a:rPr lang="en-US" dirty="0"/>
              <a:t> + x;</a:t>
            </a:r>
          </a:p>
          <a:p>
            <a:pPr>
              <a:spcBef>
                <a:spcPts val="600"/>
              </a:spcBef>
            </a:pPr>
            <a:r>
              <a:rPr lang="en-US" dirty="0"/>
              <a:t>   assert even(y) </a:t>
            </a:r>
          </a:p>
          <a:p>
            <a:pPr>
              <a:spcBef>
                <a:spcPts val="600"/>
              </a:spcBef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4025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460" y="22877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45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4312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408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1735" y="1650465"/>
            <a:ext cx="131959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??</a:t>
            </a:r>
            <a:r>
              <a:rPr lang="en-US" baseline="-25000" dirty="0"/>
              <a:t>1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47374" y="4114801"/>
            <a:ext cx="1277914" cy="723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y = ??</a:t>
            </a:r>
            <a:r>
              <a:rPr lang="en-US" baseline="-25000" dirty="0"/>
              <a:t>2</a:t>
            </a:r>
            <a:r>
              <a:rPr lang="en-US" dirty="0"/>
              <a:t> + x;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932291" y="3280406"/>
            <a:ext cx="991873" cy="6212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X&lt;16</a:t>
            </a:r>
          </a:p>
        </p:txBody>
      </p:sp>
      <p:cxnSp>
        <p:nvCxnSpPr>
          <p:cNvPr id="17" name="Curved Connector 16"/>
          <p:cNvCxnSpPr>
            <a:stCxn id="12" idx="2"/>
            <a:endCxn id="15" idx="0"/>
          </p:cNvCxnSpPr>
          <p:nvPr/>
        </p:nvCxnSpPr>
        <p:spPr bwMode="auto">
          <a:xfrm rot="16200000" flipH="1">
            <a:off x="7146358" y="2998536"/>
            <a:ext cx="552723" cy="11017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Curved Connector 18"/>
          <p:cNvCxnSpPr>
            <a:stCxn id="15" idx="6"/>
            <a:endCxn id="13" idx="0"/>
          </p:cNvCxnSpPr>
          <p:nvPr/>
        </p:nvCxnSpPr>
        <p:spPr bwMode="auto">
          <a:xfrm>
            <a:off x="7924164" y="3591040"/>
            <a:ext cx="1062167" cy="52376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810250" y="5638800"/>
            <a:ext cx="9402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end</a:t>
            </a:r>
          </a:p>
        </p:txBody>
      </p:sp>
      <p:cxnSp>
        <p:nvCxnSpPr>
          <p:cNvPr id="22" name="Curved Connector 21"/>
          <p:cNvCxnSpPr>
            <a:stCxn id="15" idx="2"/>
            <a:endCxn id="20" idx="0"/>
          </p:cNvCxnSpPr>
          <p:nvPr/>
        </p:nvCxnSpPr>
        <p:spPr bwMode="auto">
          <a:xfrm rot="10800000" flipV="1">
            <a:off x="6280383" y="3591040"/>
            <a:ext cx="651909" cy="2047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0" name="Curved Connector 29"/>
          <p:cNvCxnSpPr>
            <a:stCxn id="13" idx="2"/>
            <a:endCxn id="15" idx="0"/>
          </p:cNvCxnSpPr>
          <p:nvPr/>
        </p:nvCxnSpPr>
        <p:spPr bwMode="auto">
          <a:xfrm rot="5400000" flipH="1">
            <a:off x="7428445" y="3280190"/>
            <a:ext cx="1557670" cy="1558103"/>
          </a:xfrm>
          <a:prstGeom prst="curvedConnector5">
            <a:avLst>
              <a:gd name="adj1" fmla="val -14676"/>
              <a:gd name="adj2" fmla="val 54590"/>
              <a:gd name="adj3" fmla="val 1146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90286" y="125267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286" y="265707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092691" y="366825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98272" y="482225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6578" y="5269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48784" y="2654422"/>
                <a:ext cx="1733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784" y="2654422"/>
                <a:ext cx="1733167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155661" y="5028557"/>
                <a:ext cx="1733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5661" y="5028557"/>
                <a:ext cx="1733167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942961" y="3307193"/>
                <a:ext cx="1733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2961" y="3307193"/>
                <a:ext cx="1733167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9642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Storyboard Programming</a:t>
            </a:r>
          </a:p>
        </p:txBody>
      </p:sp>
      <p:grpSp>
        <p:nvGrpSpPr>
          <p:cNvPr id="82" name="Group 81"/>
          <p:cNvGrpSpPr>
            <a:grpSpLocks noChangeAspect="1"/>
          </p:cNvGrpSpPr>
          <p:nvPr/>
        </p:nvGrpSpPr>
        <p:grpSpPr>
          <a:xfrm>
            <a:off x="3262304" y="1908789"/>
            <a:ext cx="5338600" cy="3872976"/>
            <a:chOff x="1373571" y="492780"/>
            <a:chExt cx="6673253" cy="4841220"/>
          </a:xfrm>
        </p:grpSpPr>
        <p:sp>
          <p:nvSpPr>
            <p:cNvPr id="102" name="TextBox 101"/>
            <p:cNvSpPr txBox="1"/>
            <p:nvPr/>
          </p:nvSpPr>
          <p:spPr>
            <a:xfrm>
              <a:off x="2895600" y="1357867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83" name="Oval 82"/>
            <p:cNvSpPr/>
            <p:nvPr/>
          </p:nvSpPr>
          <p:spPr>
            <a:xfrm>
              <a:off x="35941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84" name="Oval 83"/>
            <p:cNvSpPr/>
            <p:nvPr/>
          </p:nvSpPr>
          <p:spPr>
            <a:xfrm>
              <a:off x="53340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85" name="Group 84"/>
            <p:cNvGrpSpPr/>
            <p:nvPr/>
          </p:nvGrpSpPr>
          <p:grpSpPr>
            <a:xfrm>
              <a:off x="4466844" y="1648968"/>
              <a:ext cx="515113" cy="27432"/>
              <a:chOff x="6400800" y="990600"/>
              <a:chExt cx="515113" cy="27432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>
              <a:off x="4353145" y="990600"/>
              <a:ext cx="729768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87" name="Oval 86"/>
            <p:cNvSpPr/>
            <p:nvPr/>
          </p:nvSpPr>
          <p:spPr>
            <a:xfrm>
              <a:off x="22860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88" name="Oval 87"/>
            <p:cNvSpPr/>
            <p:nvPr/>
          </p:nvSpPr>
          <p:spPr>
            <a:xfrm>
              <a:off x="66294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89" name="Straight Arrow Connector 88"/>
            <p:cNvCxnSpPr>
              <a:stCxn id="87" idx="6"/>
              <a:endCxn id="83" idx="2"/>
            </p:cNvCxnSpPr>
            <p:nvPr/>
          </p:nvCxnSpPr>
          <p:spPr>
            <a:xfrm>
              <a:off x="2819400" y="1676400"/>
              <a:ext cx="7747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90" name="Straight Arrow Connector 89"/>
            <p:cNvCxnSpPr>
              <a:stCxn id="91" idx="6"/>
              <a:endCxn id="88" idx="2"/>
            </p:cNvCxnSpPr>
            <p:nvPr/>
          </p:nvCxnSpPr>
          <p:spPr>
            <a:xfrm>
              <a:off x="5867400" y="1676400"/>
              <a:ext cx="7620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1" name="Oval 90"/>
            <p:cNvSpPr/>
            <p:nvPr/>
          </p:nvSpPr>
          <p:spPr>
            <a:xfrm>
              <a:off x="3581400" y="990600"/>
              <a:ext cx="2286000" cy="1371600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4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5941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e’</a:t>
              </a:r>
            </a:p>
          </p:txBody>
        </p:sp>
        <p:sp>
          <p:nvSpPr>
            <p:cNvPr id="93" name="Oval 92"/>
            <p:cNvSpPr/>
            <p:nvPr/>
          </p:nvSpPr>
          <p:spPr>
            <a:xfrm>
              <a:off x="53340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f’</a:t>
              </a: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4466844" y="4620768"/>
              <a:ext cx="515113" cy="27432"/>
              <a:chOff x="6400800" y="990600"/>
              <a:chExt cx="515113" cy="27432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95" name="TextBox 94"/>
            <p:cNvSpPr txBox="1"/>
            <p:nvPr/>
          </p:nvSpPr>
          <p:spPr>
            <a:xfrm>
              <a:off x="4353145" y="3962400"/>
              <a:ext cx="809918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mid’</a:t>
              </a:r>
            </a:p>
          </p:txBody>
        </p:sp>
        <p:sp>
          <p:nvSpPr>
            <p:cNvPr id="96" name="Oval 95"/>
            <p:cNvSpPr/>
            <p:nvPr/>
          </p:nvSpPr>
          <p:spPr>
            <a:xfrm>
              <a:off x="22860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97" name="Oval 96"/>
            <p:cNvSpPr/>
            <p:nvPr/>
          </p:nvSpPr>
          <p:spPr>
            <a:xfrm>
              <a:off x="66294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98" name="Straight Arrow Connector 97"/>
            <p:cNvCxnSpPr>
              <a:stCxn id="92" idx="2"/>
              <a:endCxn id="96" idx="6"/>
            </p:cNvCxnSpPr>
            <p:nvPr/>
          </p:nvCxnSpPr>
          <p:spPr>
            <a:xfrm flipH="1">
              <a:off x="2819400" y="4648200"/>
              <a:ext cx="7747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99" name="Straight Arrow Connector 98"/>
            <p:cNvCxnSpPr>
              <a:stCxn id="97" idx="2"/>
              <a:endCxn id="93" idx="6"/>
            </p:cNvCxnSpPr>
            <p:nvPr/>
          </p:nvCxnSpPr>
          <p:spPr>
            <a:xfrm flipH="1">
              <a:off x="5867400" y="4648200"/>
              <a:ext cx="7620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0" name="Oval 99"/>
            <p:cNvSpPr/>
            <p:nvPr/>
          </p:nvSpPr>
          <p:spPr>
            <a:xfrm>
              <a:off x="3581400" y="3962400"/>
              <a:ext cx="2286000" cy="1371600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4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373571" y="492780"/>
              <a:ext cx="882053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932317" y="1358900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895600" y="4328636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932317" y="4329667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06" name="Straight Arrow Connector 105"/>
            <p:cNvCxnSpPr>
              <a:endCxn id="87" idx="1"/>
            </p:cNvCxnSpPr>
            <p:nvPr/>
          </p:nvCxnSpPr>
          <p:spPr>
            <a:xfrm>
              <a:off x="1905000" y="977900"/>
              <a:ext cx="459115" cy="50991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7164771" y="3352800"/>
              <a:ext cx="882053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cxnSp>
          <p:nvCxnSpPr>
            <p:cNvPr id="108" name="Straight Arrow Connector 107"/>
            <p:cNvCxnSpPr>
              <a:endCxn id="97" idx="7"/>
            </p:cNvCxnSpPr>
            <p:nvPr/>
          </p:nvCxnSpPr>
          <p:spPr>
            <a:xfrm flipH="1">
              <a:off x="7084685" y="3837920"/>
              <a:ext cx="457200" cy="62169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9" name="Down Arrow 108"/>
            <p:cNvSpPr/>
            <p:nvPr/>
          </p:nvSpPr>
          <p:spPr>
            <a:xfrm>
              <a:off x="4559346" y="2743200"/>
              <a:ext cx="357539" cy="871210"/>
            </a:xfrm>
            <a:prstGeom prst="downArrow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0" name="Trapezoid 109"/>
            <p:cNvSpPr/>
            <p:nvPr/>
          </p:nvSpPr>
          <p:spPr bwMode="auto">
            <a:xfrm flipV="1">
              <a:off x="7534332" y="2147030"/>
              <a:ext cx="351676" cy="215170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11" name="Elbow Connector 110"/>
            <p:cNvCxnSpPr>
              <a:stCxn id="88" idx="6"/>
              <a:endCxn id="110" idx="2"/>
            </p:cNvCxnSpPr>
            <p:nvPr/>
          </p:nvCxnSpPr>
          <p:spPr>
            <a:xfrm>
              <a:off x="7162800" y="1676400"/>
              <a:ext cx="547370" cy="470630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2" name="Trapezoid 111"/>
            <p:cNvSpPr/>
            <p:nvPr/>
          </p:nvSpPr>
          <p:spPr bwMode="auto">
            <a:xfrm flipV="1">
              <a:off x="1590732" y="5118830"/>
              <a:ext cx="351676" cy="215170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13" name="Elbow Connector 112"/>
            <p:cNvCxnSpPr>
              <a:stCxn id="96" idx="2"/>
              <a:endCxn id="112" idx="2"/>
            </p:cNvCxnSpPr>
            <p:nvPr/>
          </p:nvCxnSpPr>
          <p:spPr>
            <a:xfrm rot="10800000" flipV="1">
              <a:off x="1766570" y="4648200"/>
              <a:ext cx="519430" cy="470630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cxnSp>
        <p:nvCxnSpPr>
          <p:cNvPr id="120" name="Straight Arrow Connector 119"/>
          <p:cNvCxnSpPr>
            <a:stCxn id="83" idx="6"/>
            <a:endCxn id="117" idx="1"/>
          </p:cNvCxnSpPr>
          <p:nvPr/>
        </p:nvCxnSpPr>
        <p:spPr>
          <a:xfrm flipV="1">
            <a:off x="5465447" y="2844713"/>
            <a:ext cx="271475" cy="10973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23" name="Straight Arrow Connector 122"/>
          <p:cNvCxnSpPr>
            <a:stCxn id="93" idx="2"/>
            <a:endCxn id="116" idx="3"/>
          </p:cNvCxnSpPr>
          <p:nvPr/>
        </p:nvCxnSpPr>
        <p:spPr>
          <a:xfrm flipH="1" flipV="1">
            <a:off x="6149012" y="5222153"/>
            <a:ext cx="281635" cy="10973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97953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 for LL-reversal</a:t>
            </a:r>
          </a:p>
        </p:txBody>
      </p:sp>
      <p:sp>
        <p:nvSpPr>
          <p:cNvPr id="82" name="Oval 81"/>
          <p:cNvSpPr/>
          <p:nvPr/>
        </p:nvSpPr>
        <p:spPr>
          <a:xfrm>
            <a:off x="3921589" y="567985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83" name="Oval 82"/>
          <p:cNvSpPr/>
          <p:nvPr/>
        </p:nvSpPr>
        <p:spPr>
          <a:xfrm>
            <a:off x="4501929" y="567985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84" name="Straight Arrow Connector 83"/>
          <p:cNvCxnSpPr>
            <a:stCxn id="83" idx="2"/>
            <a:endCxn id="82" idx="6"/>
          </p:cNvCxnSpPr>
          <p:nvPr/>
        </p:nvCxnSpPr>
        <p:spPr>
          <a:xfrm flipH="1">
            <a:off x="4160552" y="579934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164234" y="560583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42657" y="52190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87" name="Straight Arrow Connector 86"/>
          <p:cNvCxnSpPr>
            <a:endCxn id="83" idx="7"/>
          </p:cNvCxnSpPr>
          <p:nvPr/>
        </p:nvCxnSpPr>
        <p:spPr>
          <a:xfrm flipH="1">
            <a:off x="4705895" y="5436334"/>
            <a:ext cx="204826" cy="2785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Down Arrow 87"/>
          <p:cNvSpPr/>
          <p:nvPr/>
        </p:nvSpPr>
        <p:spPr>
          <a:xfrm>
            <a:off x="4256406" y="5025910"/>
            <a:ext cx="160178" cy="390302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3512820" y="4071061"/>
            <a:ext cx="1558068" cy="837500"/>
            <a:chOff x="914400" y="3607219"/>
            <a:chExt cx="2225811" cy="1196429"/>
          </a:xfrm>
        </p:grpSpPr>
        <p:sp>
          <p:nvSpPr>
            <p:cNvPr id="90" name="Oval 89"/>
            <p:cNvSpPr/>
            <p:nvPr/>
          </p:nvSpPr>
          <p:spPr>
            <a:xfrm>
              <a:off x="1498355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91" name="Oval 90"/>
            <p:cNvSpPr/>
            <p:nvPr/>
          </p:nvSpPr>
          <p:spPr>
            <a:xfrm>
              <a:off x="2335981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92" name="Straight Arrow Connector 91"/>
            <p:cNvCxnSpPr>
              <a:stCxn id="90" idx="6"/>
              <a:endCxn id="91" idx="2"/>
            </p:cNvCxnSpPr>
            <p:nvPr/>
          </p:nvCxnSpPr>
          <p:spPr>
            <a:xfrm>
              <a:off x="1839731" y="4364736"/>
              <a:ext cx="496251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3" name="TextBox 92"/>
            <p:cNvSpPr txBox="1"/>
            <p:nvPr/>
          </p:nvSpPr>
          <p:spPr>
            <a:xfrm>
              <a:off x="914400" y="3607219"/>
              <a:ext cx="671428" cy="37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779641" y="4070161"/>
              <a:ext cx="559220" cy="329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95" name="Straight Arrow Connector 94"/>
            <p:cNvCxnSpPr>
              <a:endCxn id="90" idx="1"/>
            </p:cNvCxnSpPr>
            <p:nvPr/>
          </p:nvCxnSpPr>
          <p:spPr>
            <a:xfrm>
              <a:off x="1254515" y="3917696"/>
              <a:ext cx="293834" cy="3263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6" name="Trapezoid 95"/>
            <p:cNvSpPr/>
            <p:nvPr/>
          </p:nvSpPr>
          <p:spPr bwMode="auto">
            <a:xfrm flipV="1">
              <a:off x="2915138" y="4665939"/>
              <a:ext cx="225073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97" name="Elbow Connector 96"/>
            <p:cNvCxnSpPr>
              <a:stCxn id="91" idx="6"/>
              <a:endCxn id="96" idx="2"/>
            </p:cNvCxnSpPr>
            <p:nvPr/>
          </p:nvCxnSpPr>
          <p:spPr>
            <a:xfrm>
              <a:off x="2677357" y="4364736"/>
              <a:ext cx="350317" cy="301203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sp>
        <p:nvSpPr>
          <p:cNvPr id="98" name="Trapezoid 97"/>
          <p:cNvSpPr/>
          <p:nvPr/>
        </p:nvSpPr>
        <p:spPr bwMode="auto">
          <a:xfrm flipV="1">
            <a:off x="3610109" y="601018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99" name="Elbow Connector 98"/>
          <p:cNvCxnSpPr>
            <a:stCxn id="82" idx="2"/>
            <a:endCxn id="98" idx="2"/>
          </p:cNvCxnSpPr>
          <p:nvPr/>
        </p:nvCxnSpPr>
        <p:spPr>
          <a:xfrm rot="10800000" flipV="1">
            <a:off x="3688883" y="5799340"/>
            <a:ext cx="232704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0" name="Oval 99"/>
          <p:cNvSpPr/>
          <p:nvPr/>
        </p:nvSpPr>
        <p:spPr>
          <a:xfrm>
            <a:off x="6267691" y="567985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507537" y="52190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102" name="Straight Arrow Connector 101"/>
          <p:cNvCxnSpPr>
            <a:endCxn id="100" idx="7"/>
          </p:cNvCxnSpPr>
          <p:nvPr/>
        </p:nvCxnSpPr>
        <p:spPr>
          <a:xfrm flipH="1">
            <a:off x="6471658" y="5436334"/>
            <a:ext cx="204826" cy="2785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3" name="Down Arrow 102"/>
          <p:cNvSpPr/>
          <p:nvPr/>
        </p:nvSpPr>
        <p:spPr>
          <a:xfrm>
            <a:off x="6301828" y="5025910"/>
            <a:ext cx="160178" cy="390302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859781" y="4071061"/>
            <a:ext cx="970871" cy="837500"/>
            <a:chOff x="4267200" y="3607219"/>
            <a:chExt cx="1386959" cy="1196429"/>
          </a:xfrm>
        </p:grpSpPr>
        <p:sp>
          <p:nvSpPr>
            <p:cNvPr id="105" name="Oval 104"/>
            <p:cNvSpPr/>
            <p:nvPr/>
          </p:nvSpPr>
          <p:spPr>
            <a:xfrm>
              <a:off x="4851155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267200" y="3607219"/>
              <a:ext cx="671429" cy="37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cxnSp>
          <p:nvCxnSpPr>
            <p:cNvPr id="107" name="Straight Arrow Connector 106"/>
            <p:cNvCxnSpPr>
              <a:endCxn id="105" idx="1"/>
            </p:cNvCxnSpPr>
            <p:nvPr/>
          </p:nvCxnSpPr>
          <p:spPr>
            <a:xfrm>
              <a:off x="4607315" y="3917696"/>
              <a:ext cx="293834" cy="3263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8" name="Trapezoid 107"/>
            <p:cNvSpPr/>
            <p:nvPr/>
          </p:nvSpPr>
          <p:spPr bwMode="auto">
            <a:xfrm flipV="1">
              <a:off x="5429086" y="4665939"/>
              <a:ext cx="225073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09" name="Elbow Connector 108"/>
            <p:cNvCxnSpPr>
              <a:stCxn id="105" idx="6"/>
              <a:endCxn id="108" idx="2"/>
            </p:cNvCxnSpPr>
            <p:nvPr/>
          </p:nvCxnSpPr>
          <p:spPr>
            <a:xfrm>
              <a:off x="5192531" y="4364736"/>
              <a:ext cx="349091" cy="301203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sp>
        <p:nvSpPr>
          <p:cNvPr id="110" name="Trapezoid 109"/>
          <p:cNvSpPr/>
          <p:nvPr/>
        </p:nvSpPr>
        <p:spPr bwMode="auto">
          <a:xfrm flipV="1">
            <a:off x="5957069" y="601018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11" name="Elbow Connector 110"/>
          <p:cNvCxnSpPr>
            <a:stCxn id="100" idx="2"/>
            <a:endCxn id="110" idx="2"/>
          </p:cNvCxnSpPr>
          <p:nvPr/>
        </p:nvCxnSpPr>
        <p:spPr>
          <a:xfrm rot="10800000" flipV="1">
            <a:off x="6035845" y="5799340"/>
            <a:ext cx="231847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7840189" y="539570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113" name="Straight Arrow Connector 112"/>
          <p:cNvCxnSpPr>
            <a:stCxn id="112" idx="2"/>
            <a:endCxn id="119" idx="2"/>
          </p:cNvCxnSpPr>
          <p:nvPr/>
        </p:nvCxnSpPr>
        <p:spPr>
          <a:xfrm flipH="1">
            <a:off x="8044572" y="5657315"/>
            <a:ext cx="49854" cy="250454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4" name="Down Arrow 113"/>
          <p:cNvSpPr/>
          <p:nvPr/>
        </p:nvSpPr>
        <p:spPr>
          <a:xfrm>
            <a:off x="7964484" y="5025910"/>
            <a:ext cx="160178" cy="390302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15" name="Group 114"/>
          <p:cNvGrpSpPr/>
          <p:nvPr/>
        </p:nvGrpSpPr>
        <p:grpSpPr>
          <a:xfrm>
            <a:off x="7840185" y="4191673"/>
            <a:ext cx="470000" cy="614477"/>
            <a:chOff x="6943954" y="3779520"/>
            <a:chExt cx="671429" cy="877824"/>
          </a:xfrm>
        </p:grpSpPr>
        <p:sp>
          <p:nvSpPr>
            <p:cNvPr id="116" name="TextBox 115"/>
            <p:cNvSpPr txBox="1"/>
            <p:nvPr/>
          </p:nvSpPr>
          <p:spPr>
            <a:xfrm>
              <a:off x="6943954" y="3779520"/>
              <a:ext cx="671429" cy="3737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cxnSp>
          <p:nvCxnSpPr>
            <p:cNvPr id="117" name="Straight Arrow Connector 116"/>
            <p:cNvCxnSpPr>
              <a:stCxn id="116" idx="2"/>
              <a:endCxn id="118" idx="2"/>
            </p:cNvCxnSpPr>
            <p:nvPr/>
          </p:nvCxnSpPr>
          <p:spPr>
            <a:xfrm flipH="1">
              <a:off x="7235931" y="4153248"/>
              <a:ext cx="71219" cy="366387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8" name="Trapezoid 117"/>
            <p:cNvSpPr/>
            <p:nvPr/>
          </p:nvSpPr>
          <p:spPr bwMode="auto">
            <a:xfrm flipV="1">
              <a:off x="7123396" y="4519635"/>
              <a:ext cx="225072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</p:grpSp>
      <p:sp>
        <p:nvSpPr>
          <p:cNvPr id="119" name="Trapezoid 118"/>
          <p:cNvSpPr/>
          <p:nvPr/>
        </p:nvSpPr>
        <p:spPr bwMode="auto">
          <a:xfrm flipV="1">
            <a:off x="7965797" y="5907769"/>
            <a:ext cx="157550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sp>
        <p:nvSpPr>
          <p:cNvPr id="120" name="Down Arrow 119"/>
          <p:cNvSpPr/>
          <p:nvPr/>
        </p:nvSpPr>
        <p:spPr>
          <a:xfrm>
            <a:off x="6075296" y="2391981"/>
            <a:ext cx="160178" cy="278351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574418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22" name="Oval 121"/>
          <p:cNvSpPr/>
          <p:nvPr/>
        </p:nvSpPr>
        <p:spPr>
          <a:xfrm>
            <a:off x="6503081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6039999" y="1965773"/>
            <a:ext cx="230770" cy="12289"/>
            <a:chOff x="6400800" y="990600"/>
            <a:chExt cx="515113" cy="27432"/>
          </a:xfrm>
        </p:grpSpPr>
        <p:sp>
          <p:nvSpPr>
            <p:cNvPr id="124" name="Rectangle 123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5979663" y="167082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8" name="Oval 127"/>
          <p:cNvSpPr/>
          <p:nvPr/>
        </p:nvSpPr>
        <p:spPr>
          <a:xfrm>
            <a:off x="4988389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29" name="Oval 128"/>
          <p:cNvSpPr/>
          <p:nvPr/>
        </p:nvSpPr>
        <p:spPr>
          <a:xfrm>
            <a:off x="7083420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30" name="Straight Arrow Connector 129"/>
          <p:cNvCxnSpPr>
            <a:stCxn id="128" idx="6"/>
            <a:endCxn id="121" idx="2"/>
          </p:cNvCxnSpPr>
          <p:nvPr/>
        </p:nvCxnSpPr>
        <p:spPr>
          <a:xfrm>
            <a:off x="5227351" y="1978062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1" name="Straight Arrow Connector 130"/>
          <p:cNvCxnSpPr>
            <a:endCxn id="129" idx="2"/>
          </p:cNvCxnSpPr>
          <p:nvPr/>
        </p:nvCxnSpPr>
        <p:spPr>
          <a:xfrm>
            <a:off x="6742043" y="197806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2" name="Oval 131"/>
          <p:cNvSpPr/>
          <p:nvPr/>
        </p:nvSpPr>
        <p:spPr>
          <a:xfrm>
            <a:off x="5572660" y="1674925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579620" y="14478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210689" y="1784559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82226" y="178502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36" name="Straight Arrow Connector 135"/>
          <p:cNvCxnSpPr>
            <a:endCxn id="128" idx="1"/>
          </p:cNvCxnSpPr>
          <p:nvPr/>
        </p:nvCxnSpPr>
        <p:spPr>
          <a:xfrm>
            <a:off x="4817701" y="166513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7" name="Trapezoid 136"/>
          <p:cNvSpPr/>
          <p:nvPr/>
        </p:nvSpPr>
        <p:spPr bwMode="auto">
          <a:xfrm flipV="1">
            <a:off x="7488829" y="218890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38" name="Elbow Connector 137"/>
          <p:cNvCxnSpPr>
            <a:stCxn id="129" idx="6"/>
            <a:endCxn id="137" idx="2"/>
          </p:cNvCxnSpPr>
          <p:nvPr/>
        </p:nvCxnSpPr>
        <p:spPr>
          <a:xfrm>
            <a:off x="7322382" y="197806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9" name="Oval 138"/>
          <p:cNvSpPr/>
          <p:nvPr/>
        </p:nvSpPr>
        <p:spPr>
          <a:xfrm>
            <a:off x="5574418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e’</a:t>
            </a:r>
          </a:p>
        </p:txBody>
      </p:sp>
      <p:sp>
        <p:nvSpPr>
          <p:cNvPr id="140" name="Oval 139"/>
          <p:cNvSpPr/>
          <p:nvPr/>
        </p:nvSpPr>
        <p:spPr>
          <a:xfrm>
            <a:off x="6500149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f’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6039999" y="3066711"/>
            <a:ext cx="230770" cy="12289"/>
            <a:chOff x="6400800" y="990600"/>
            <a:chExt cx="515113" cy="27432"/>
          </a:xfrm>
        </p:grpSpPr>
        <p:sp>
          <p:nvSpPr>
            <p:cNvPr id="142" name="Rectangle 141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5961710" y="2771761"/>
            <a:ext cx="437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mid’</a:t>
            </a:r>
          </a:p>
        </p:txBody>
      </p:sp>
      <p:sp>
        <p:nvSpPr>
          <p:cNvPr id="146" name="Oval 145"/>
          <p:cNvSpPr/>
          <p:nvPr/>
        </p:nvSpPr>
        <p:spPr>
          <a:xfrm>
            <a:off x="4988389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47" name="Oval 146"/>
          <p:cNvSpPr/>
          <p:nvPr/>
        </p:nvSpPr>
        <p:spPr>
          <a:xfrm>
            <a:off x="7080488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8" name="Straight Arrow Connector 147"/>
          <p:cNvCxnSpPr>
            <a:stCxn id="139" idx="2"/>
            <a:endCxn id="146" idx="6"/>
          </p:cNvCxnSpPr>
          <p:nvPr/>
        </p:nvCxnSpPr>
        <p:spPr>
          <a:xfrm flipH="1">
            <a:off x="5227351" y="3079000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9" name="Straight Arrow Connector 148"/>
          <p:cNvCxnSpPr>
            <a:stCxn id="147" idx="2"/>
            <a:endCxn id="140" idx="6"/>
          </p:cNvCxnSpPr>
          <p:nvPr/>
        </p:nvCxnSpPr>
        <p:spPr>
          <a:xfrm flipH="1">
            <a:off x="6739111" y="307900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0" name="Oval 149"/>
          <p:cNvSpPr/>
          <p:nvPr/>
        </p:nvSpPr>
        <p:spPr>
          <a:xfrm>
            <a:off x="5569711" y="2771762"/>
            <a:ext cx="117134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210689" y="2885035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755494" y="288549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7310009" y="249866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154" name="Straight Arrow Connector 153"/>
          <p:cNvCxnSpPr>
            <a:endCxn id="147" idx="7"/>
          </p:cNvCxnSpPr>
          <p:nvPr/>
        </p:nvCxnSpPr>
        <p:spPr>
          <a:xfrm flipH="1">
            <a:off x="7284454" y="2715994"/>
            <a:ext cx="204826" cy="2785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5" name="Trapezoid 154"/>
          <p:cNvSpPr/>
          <p:nvPr/>
        </p:nvSpPr>
        <p:spPr bwMode="auto">
          <a:xfrm flipV="1">
            <a:off x="4676909" y="328984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56" name="Elbow Connector 155"/>
          <p:cNvCxnSpPr>
            <a:stCxn id="146" idx="2"/>
            <a:endCxn id="155" idx="2"/>
          </p:cNvCxnSpPr>
          <p:nvPr/>
        </p:nvCxnSpPr>
        <p:spPr>
          <a:xfrm rot="10800000" flipV="1">
            <a:off x="4755683" y="3079000"/>
            <a:ext cx="232704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57" name="Straight Connector 156"/>
          <p:cNvCxnSpPr/>
          <p:nvPr/>
        </p:nvCxnSpPr>
        <p:spPr>
          <a:xfrm>
            <a:off x="3246120" y="3812958"/>
            <a:ext cx="5440680" cy="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lgDash"/>
          </a:ln>
          <a:effectLst/>
        </p:spPr>
      </p:cxnSp>
      <p:cxnSp>
        <p:nvCxnSpPr>
          <p:cNvPr id="158" name="Straight Connector 157"/>
          <p:cNvCxnSpPr/>
          <p:nvPr/>
        </p:nvCxnSpPr>
        <p:spPr>
          <a:xfrm>
            <a:off x="5397664" y="3812958"/>
            <a:ext cx="0" cy="240030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lgDash"/>
          </a:ln>
          <a:effectLst/>
        </p:spPr>
      </p:cxnSp>
      <p:cxnSp>
        <p:nvCxnSpPr>
          <p:cNvPr id="159" name="Straight Connector 158"/>
          <p:cNvCxnSpPr/>
          <p:nvPr/>
        </p:nvCxnSpPr>
        <p:spPr>
          <a:xfrm>
            <a:off x="7353300" y="3812958"/>
            <a:ext cx="0" cy="240030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lgDash"/>
          </a:ln>
          <a:effectLst/>
        </p:spPr>
      </p:cxnSp>
      <p:cxnSp>
        <p:nvCxnSpPr>
          <p:cNvPr id="163" name="Straight Arrow Connector 162"/>
          <p:cNvCxnSpPr>
            <a:stCxn id="121" idx="6"/>
          </p:cNvCxnSpPr>
          <p:nvPr/>
        </p:nvCxnSpPr>
        <p:spPr>
          <a:xfrm flipV="1">
            <a:off x="5813381" y="1971916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66" name="Straight Arrow Connector 165"/>
          <p:cNvCxnSpPr>
            <a:stCxn id="140" idx="2"/>
            <a:endCxn id="144" idx="3"/>
          </p:cNvCxnSpPr>
          <p:nvPr/>
        </p:nvCxnSpPr>
        <p:spPr>
          <a:xfrm flipH="1" flipV="1">
            <a:off x="6270770" y="3072856"/>
            <a:ext cx="229379" cy="61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19669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50" y="0"/>
            <a:ext cx="9120250" cy="1143000"/>
          </a:xfrm>
        </p:spPr>
        <p:txBody>
          <a:bodyPr>
            <a:normAutofit/>
          </a:bodyPr>
          <a:lstStyle/>
          <a:p>
            <a:r>
              <a:rPr lang="en-US" dirty="0"/>
              <a:t>Inductive insights with fold/unfold</a:t>
            </a:r>
          </a:p>
        </p:txBody>
      </p:sp>
      <p:sp>
        <p:nvSpPr>
          <p:cNvPr id="54" name="Oval 53"/>
          <p:cNvSpPr/>
          <p:nvPr/>
        </p:nvSpPr>
        <p:spPr>
          <a:xfrm>
            <a:off x="3132329" y="32766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4458991" y="32766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797447" y="3429731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11254" y="30083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3124200" y="30083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780762" y="3886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63" name="Oval 62"/>
          <p:cNvSpPr/>
          <p:nvPr/>
        </p:nvSpPr>
        <p:spPr>
          <a:xfrm>
            <a:off x="9107424" y="3886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8445880" y="4039331"/>
            <a:ext cx="329672" cy="17556"/>
            <a:chOff x="6400800" y="990600"/>
            <a:chExt cx="515113" cy="27432"/>
          </a:xfrm>
        </p:grpSpPr>
        <p:sp>
          <p:nvSpPr>
            <p:cNvPr id="65" name="Rectangle 6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359687" y="3617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9" name="Oval 68"/>
          <p:cNvSpPr/>
          <p:nvPr/>
        </p:nvSpPr>
        <p:spPr>
          <a:xfrm>
            <a:off x="7772633" y="3617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43844" y="3886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71" name="Straight Arrow Connector 70"/>
          <p:cNvCxnSpPr>
            <a:stCxn id="70" idx="6"/>
            <a:endCxn id="62" idx="2"/>
          </p:cNvCxnSpPr>
          <p:nvPr/>
        </p:nvCxnSpPr>
        <p:spPr>
          <a:xfrm>
            <a:off x="7285220" y="40568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26267" y="38232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73" name="Oval 72"/>
          <p:cNvSpPr/>
          <p:nvPr/>
        </p:nvSpPr>
        <p:spPr>
          <a:xfrm>
            <a:off x="6934200" y="27828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87191" y="26602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33709" y="37221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76" name="Right Arrow 75"/>
          <p:cNvSpPr/>
          <p:nvPr/>
        </p:nvSpPr>
        <p:spPr>
          <a:xfrm rot="1500000">
            <a:off x="5171683" y="35655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 rot="20100000">
            <a:off x="5171683" y="3094998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33600" y="22098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Unfold:</a:t>
            </a:r>
          </a:p>
        </p:txBody>
      </p:sp>
    </p:spTree>
    <p:extLst>
      <p:ext uri="{BB962C8B-B14F-4D97-AF65-F5344CB8AC3E}">
        <p14:creationId xmlns:p14="http://schemas.microsoft.com/office/powerpoint/2010/main" val="2631601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50" y="0"/>
            <a:ext cx="9120250" cy="1143000"/>
          </a:xfrm>
        </p:spPr>
        <p:txBody>
          <a:bodyPr>
            <a:normAutofit/>
          </a:bodyPr>
          <a:lstStyle/>
          <a:p>
            <a:r>
              <a:rPr lang="en-US" dirty="0"/>
              <a:t>Inductive insights with fold/unfold</a:t>
            </a:r>
          </a:p>
        </p:txBody>
      </p:sp>
      <p:sp>
        <p:nvSpPr>
          <p:cNvPr id="54" name="Oval 53"/>
          <p:cNvSpPr/>
          <p:nvPr/>
        </p:nvSpPr>
        <p:spPr>
          <a:xfrm>
            <a:off x="3132329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4458991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797447" y="2515331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11254" y="2093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3124200" y="2093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780762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63" name="Oval 62"/>
          <p:cNvSpPr/>
          <p:nvPr/>
        </p:nvSpPr>
        <p:spPr>
          <a:xfrm>
            <a:off x="910742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8445880" y="3124931"/>
            <a:ext cx="329672" cy="17556"/>
            <a:chOff x="6400800" y="990600"/>
            <a:chExt cx="515113" cy="27432"/>
          </a:xfrm>
        </p:grpSpPr>
        <p:sp>
          <p:nvSpPr>
            <p:cNvPr id="65" name="Rectangle 6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359687" y="27035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9" name="Oval 68"/>
          <p:cNvSpPr/>
          <p:nvPr/>
        </p:nvSpPr>
        <p:spPr>
          <a:xfrm>
            <a:off x="7772633" y="27035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4384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71" name="Straight Arrow Connector 70"/>
          <p:cNvCxnSpPr>
            <a:stCxn id="70" idx="6"/>
            <a:endCxn id="62" idx="2"/>
          </p:cNvCxnSpPr>
          <p:nvPr/>
        </p:nvCxnSpPr>
        <p:spPr>
          <a:xfrm>
            <a:off x="7285220" y="31424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26267" y="29088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73" name="Oval 72"/>
          <p:cNvSpPr/>
          <p:nvPr/>
        </p:nvSpPr>
        <p:spPr>
          <a:xfrm>
            <a:off x="6934200" y="18684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87191" y="17458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33709" y="28077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76" name="Right Arrow 75"/>
          <p:cNvSpPr/>
          <p:nvPr/>
        </p:nvSpPr>
        <p:spPr>
          <a:xfrm rot="1500000">
            <a:off x="5171683" y="26511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 rot="20100000">
            <a:off x="5171683" y="2180598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33600" y="12954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Unfold:</a:t>
            </a:r>
          </a:p>
        </p:txBody>
      </p:sp>
      <p:sp>
        <p:nvSpPr>
          <p:cNvPr id="103" name="Oval 102"/>
          <p:cNvSpPr/>
          <p:nvPr/>
        </p:nvSpPr>
        <p:spPr>
          <a:xfrm>
            <a:off x="7856962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04" name="Oval 103"/>
          <p:cNvSpPr/>
          <p:nvPr/>
        </p:nvSpPr>
        <p:spPr>
          <a:xfrm>
            <a:off x="9183624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8522080" y="5563331"/>
            <a:ext cx="329672" cy="17556"/>
            <a:chOff x="6400800" y="990600"/>
            <a:chExt cx="515113" cy="27432"/>
          </a:xfrm>
        </p:grpSpPr>
        <p:sp>
          <p:nvSpPr>
            <p:cNvPr id="106" name="Rectangle 10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8435887" y="5141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0" name="Oval 109"/>
          <p:cNvSpPr/>
          <p:nvPr/>
        </p:nvSpPr>
        <p:spPr>
          <a:xfrm>
            <a:off x="7848833" y="5141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4717772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112" name="Oval 111"/>
          <p:cNvSpPr/>
          <p:nvPr/>
        </p:nvSpPr>
        <p:spPr>
          <a:xfrm>
            <a:off x="604443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382890" y="6020531"/>
            <a:ext cx="329672" cy="17556"/>
            <a:chOff x="6400800" y="990600"/>
            <a:chExt cx="515113" cy="27432"/>
          </a:xfrm>
        </p:grpSpPr>
        <p:sp>
          <p:nvSpPr>
            <p:cNvPr id="114" name="Rectangle 113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5296697" y="55991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8" name="Oval 117"/>
          <p:cNvSpPr/>
          <p:nvPr/>
        </p:nvSpPr>
        <p:spPr>
          <a:xfrm>
            <a:off x="4709643" y="55991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388085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120" name="Straight Arrow Connector 119"/>
          <p:cNvCxnSpPr>
            <a:stCxn id="119" idx="6"/>
            <a:endCxn id="111" idx="2"/>
          </p:cNvCxnSpPr>
          <p:nvPr/>
        </p:nvCxnSpPr>
        <p:spPr>
          <a:xfrm>
            <a:off x="4222230" y="60380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4263277" y="58044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22" name="Oval 121"/>
          <p:cNvSpPr/>
          <p:nvPr/>
        </p:nvSpPr>
        <p:spPr>
          <a:xfrm>
            <a:off x="5983224" y="47640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236215" y="46414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170719" y="57033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125" name="Right Arrow 124"/>
          <p:cNvSpPr/>
          <p:nvPr/>
        </p:nvSpPr>
        <p:spPr>
          <a:xfrm rot="1500000">
            <a:off x="6742040" y="51650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6" name="Right Arrow 125"/>
          <p:cNvSpPr/>
          <p:nvPr/>
        </p:nvSpPr>
        <p:spPr>
          <a:xfrm rot="20100000">
            <a:off x="6742040" y="5689193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09801" y="4343401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Fold:</a:t>
            </a:r>
          </a:p>
        </p:txBody>
      </p:sp>
    </p:spTree>
    <p:extLst>
      <p:ext uri="{BB962C8B-B14F-4D97-AF65-F5344CB8AC3E}">
        <p14:creationId xmlns:p14="http://schemas.microsoft.com/office/powerpoint/2010/main" val="27801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POPL 77 paper by Patrick </a:t>
            </a:r>
            <a:r>
              <a:rPr lang="en-US" dirty="0" err="1"/>
              <a:t>Cousot</a:t>
            </a:r>
            <a:r>
              <a:rPr lang="en-US" dirty="0"/>
              <a:t> and </a:t>
            </a:r>
            <a:r>
              <a:rPr lang="en-US" dirty="0" err="1"/>
              <a:t>Radhia</a:t>
            </a:r>
            <a:r>
              <a:rPr lang="en-US" dirty="0"/>
              <a:t> </a:t>
            </a:r>
            <a:r>
              <a:rPr lang="en-US" dirty="0" err="1"/>
              <a:t>Cousot</a:t>
            </a:r>
            <a:endParaRPr lang="en-US" dirty="0"/>
          </a:p>
          <a:p>
            <a:pPr lvl="1"/>
            <a:r>
              <a:rPr lang="en-US" dirty="0"/>
              <a:t>Brings together ideas from the compiler optimization community with ideas in verification</a:t>
            </a:r>
          </a:p>
          <a:p>
            <a:pPr lvl="1"/>
            <a:r>
              <a:rPr lang="en-US" dirty="0"/>
              <a:t>Provides a clean and general recipe for building analyses and reasoning about their correctness</a:t>
            </a:r>
          </a:p>
        </p:txBody>
      </p:sp>
    </p:spTree>
    <p:extLst>
      <p:ext uri="{BB962C8B-B14F-4D97-AF65-F5344CB8AC3E}">
        <p14:creationId xmlns:p14="http://schemas.microsoft.com/office/powerpoint/2010/main" val="3817173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Fold/Unfold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2"/>
            <a:ext cx="8991600" cy="1771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These rules are part of the specification</a:t>
            </a:r>
          </a:p>
          <a:p>
            <a:pPr lvl="1"/>
            <a:r>
              <a:rPr lang="en-US" dirty="0"/>
              <a:t>without them the scenarios are too imprecise </a:t>
            </a:r>
          </a:p>
          <a:p>
            <a:pPr lvl="1"/>
            <a:endParaRPr lang="en-US" dirty="0"/>
          </a:p>
          <a:p>
            <a:r>
              <a:rPr lang="en-US" dirty="0"/>
              <a:t>They can also serve to communicate insights</a:t>
            </a:r>
          </a:p>
          <a:p>
            <a:pPr lvl="1"/>
            <a:endParaRPr lang="en-US" dirty="0"/>
          </a:p>
        </p:txBody>
      </p:sp>
      <p:grpSp>
        <p:nvGrpSpPr>
          <p:cNvPr id="272" name="Group 271"/>
          <p:cNvGrpSpPr/>
          <p:nvPr/>
        </p:nvGrpSpPr>
        <p:grpSpPr>
          <a:xfrm>
            <a:off x="2057401" y="3207604"/>
            <a:ext cx="6165721" cy="3571055"/>
            <a:chOff x="1340728" y="3207603"/>
            <a:chExt cx="6165721" cy="3571055"/>
          </a:xfrm>
        </p:grpSpPr>
        <p:grpSp>
          <p:nvGrpSpPr>
            <p:cNvPr id="268" name="Group 267"/>
            <p:cNvGrpSpPr/>
            <p:nvPr/>
          </p:nvGrpSpPr>
          <p:grpSpPr>
            <a:xfrm>
              <a:off x="1340728" y="3252739"/>
              <a:ext cx="5659010" cy="3525919"/>
              <a:chOff x="882615" y="1447800"/>
              <a:chExt cx="6356385" cy="4114800"/>
            </a:xfrm>
          </p:grpSpPr>
          <p:grpSp>
            <p:nvGrpSpPr>
              <p:cNvPr id="202" name="Group 201"/>
              <p:cNvGrpSpPr/>
              <p:nvPr/>
            </p:nvGrpSpPr>
            <p:grpSpPr>
              <a:xfrm>
                <a:off x="882615" y="2957819"/>
                <a:ext cx="1371600" cy="1152144"/>
                <a:chOff x="1905000" y="2362200"/>
                <a:chExt cx="1905000" cy="1600200"/>
              </a:xfrm>
            </p:grpSpPr>
            <p:sp>
              <p:nvSpPr>
                <p:cNvPr id="203" name="Freeform 202"/>
                <p:cNvSpPr/>
                <p:nvPr/>
              </p:nvSpPr>
              <p:spPr>
                <a:xfrm>
                  <a:off x="1905000" y="2362200"/>
                  <a:ext cx="1905000" cy="160020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sp>
              <p:nvSpPr>
                <p:cNvPr id="204" name="Oval 203"/>
                <p:cNvSpPr/>
                <p:nvPr/>
              </p:nvSpPr>
              <p:spPr>
                <a:xfrm>
                  <a:off x="2655715" y="2379755"/>
                  <a:ext cx="426720" cy="426720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f</a:t>
                  </a:r>
                </a:p>
              </p:txBody>
            </p:sp>
            <p:sp>
              <p:nvSpPr>
                <p:cNvPr id="205" name="Oval 204"/>
                <p:cNvSpPr/>
                <p:nvPr/>
              </p:nvSpPr>
              <p:spPr>
                <a:xfrm>
                  <a:off x="2655715" y="3459480"/>
                  <a:ext cx="426720" cy="426720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b</a:t>
                  </a:r>
                </a:p>
              </p:txBody>
            </p:sp>
            <p:grpSp>
              <p:nvGrpSpPr>
                <p:cNvPr id="206" name="Group 205"/>
                <p:cNvGrpSpPr/>
                <p:nvPr/>
              </p:nvGrpSpPr>
              <p:grpSpPr>
                <a:xfrm>
                  <a:off x="2668127" y="3333169"/>
                  <a:ext cx="412090" cy="21946"/>
                  <a:chOff x="6400800" y="990600"/>
                  <a:chExt cx="515113" cy="27432"/>
                </a:xfrm>
              </p:grpSpPr>
              <p:sp>
                <p:nvSpPr>
                  <p:cNvPr id="208" name="Rectangle 207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09" name="Rectangle 208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10" name="Rectangle 209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07" name="TextBox 206"/>
                <p:cNvSpPr txBox="1"/>
                <p:nvPr/>
              </p:nvSpPr>
              <p:spPr>
                <a:xfrm>
                  <a:off x="2541266" y="2876491"/>
                  <a:ext cx="870765" cy="49886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 err="1">
                      <a:solidFill>
                        <a:sysClr val="windowText" lastClr="000000"/>
                      </a:solidFill>
                    </a:rPr>
                    <a:t>stree</a:t>
                  </a:r>
                  <a:endParaRPr lang="en-US" sz="1400" kern="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grpSp>
            <p:nvGrpSpPr>
              <p:cNvPr id="211" name="Group 210"/>
              <p:cNvGrpSpPr/>
              <p:nvPr/>
            </p:nvGrpSpPr>
            <p:grpSpPr>
              <a:xfrm>
                <a:off x="3216827" y="2827812"/>
                <a:ext cx="1888573" cy="1337015"/>
                <a:chOff x="4876800" y="2181635"/>
                <a:chExt cx="2623017" cy="1856965"/>
              </a:xfrm>
            </p:grpSpPr>
            <p:sp>
              <p:nvSpPr>
                <p:cNvPr id="212" name="Freeform 211"/>
                <p:cNvSpPr/>
                <p:nvPr/>
              </p:nvSpPr>
              <p:spPr>
                <a:xfrm>
                  <a:off x="4876800" y="2895600"/>
                  <a:ext cx="1175217" cy="114300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13" name="Group 212"/>
                <p:cNvGrpSpPr/>
                <p:nvPr/>
              </p:nvGrpSpPr>
              <p:grpSpPr>
                <a:xfrm>
                  <a:off x="5258363" y="3714169"/>
                  <a:ext cx="412090" cy="21946"/>
                  <a:chOff x="6400800" y="990600"/>
                  <a:chExt cx="515113" cy="27432"/>
                </a:xfrm>
              </p:grpSpPr>
              <p:sp>
                <p:nvSpPr>
                  <p:cNvPr id="224" name="Rectangle 223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5" name="Rectangle 224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6" name="Rectangle 225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14" name="TextBox 213"/>
                <p:cNvSpPr txBox="1"/>
                <p:nvPr/>
              </p:nvSpPr>
              <p:spPr>
                <a:xfrm>
                  <a:off x="5135118" y="3257490"/>
                  <a:ext cx="810746" cy="4988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</a:t>
                  </a:r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5974948" y="2181635"/>
                  <a:ext cx="426720" cy="426720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y</a:t>
                  </a:r>
                </a:p>
              </p:txBody>
            </p:sp>
            <p:sp>
              <p:nvSpPr>
                <p:cNvPr id="216" name="Freeform 215"/>
                <p:cNvSpPr/>
                <p:nvPr/>
              </p:nvSpPr>
              <p:spPr>
                <a:xfrm>
                  <a:off x="6324600" y="2895600"/>
                  <a:ext cx="1175217" cy="114300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17" name="Group 216"/>
                <p:cNvGrpSpPr/>
                <p:nvPr/>
              </p:nvGrpSpPr>
              <p:grpSpPr>
                <a:xfrm>
                  <a:off x="6706163" y="3714169"/>
                  <a:ext cx="412090" cy="21946"/>
                  <a:chOff x="6400800" y="990600"/>
                  <a:chExt cx="515113" cy="27432"/>
                </a:xfrm>
              </p:grpSpPr>
              <p:sp>
                <p:nvSpPr>
                  <p:cNvPr id="221" name="Rectangle 220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2" name="Rectangle 221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3" name="Rectangle 222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18" name="TextBox 217"/>
                <p:cNvSpPr txBox="1"/>
                <p:nvPr/>
              </p:nvSpPr>
              <p:spPr>
                <a:xfrm>
                  <a:off x="6544031" y="3257490"/>
                  <a:ext cx="880767" cy="4988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stuff’</a:t>
                  </a:r>
                </a:p>
              </p:txBody>
            </p:sp>
            <p:cxnSp>
              <p:nvCxnSpPr>
                <p:cNvPr id="219" name="Straight Arrow Connector 218"/>
                <p:cNvCxnSpPr>
                  <a:stCxn id="215" idx="3"/>
                </p:cNvCxnSpPr>
                <p:nvPr/>
              </p:nvCxnSpPr>
              <p:spPr>
                <a:xfrm flipH="1">
                  <a:off x="5486217" y="2545863"/>
                  <a:ext cx="551223" cy="336812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220" name="Straight Arrow Connector 219"/>
                <p:cNvCxnSpPr>
                  <a:stCxn id="215" idx="5"/>
                </p:cNvCxnSpPr>
                <p:nvPr/>
              </p:nvCxnSpPr>
              <p:spPr>
                <a:xfrm>
                  <a:off x="6339176" y="2545863"/>
                  <a:ext cx="573032" cy="336812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</p:grpSp>
          <p:sp>
            <p:nvSpPr>
              <p:cNvPr id="227" name="Right Arrow 226"/>
              <p:cNvSpPr/>
              <p:nvPr/>
            </p:nvSpPr>
            <p:spPr>
              <a:xfrm>
                <a:off x="2418807" y="3445813"/>
                <a:ext cx="548640" cy="245791"/>
              </a:xfrm>
              <a:prstGeom prst="rightArrow">
                <a:avLst/>
              </a:prstGeom>
              <a:solidFill>
                <a:srgbClr val="DDDDDD"/>
              </a:solidFill>
              <a:ln w="25400" cap="flat" cmpd="sng" algn="ctr">
                <a:solidFill>
                  <a:srgbClr val="DDDDD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2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grpSp>
            <p:nvGrpSpPr>
              <p:cNvPr id="228" name="Group 227"/>
              <p:cNvGrpSpPr/>
              <p:nvPr/>
            </p:nvGrpSpPr>
            <p:grpSpPr>
              <a:xfrm>
                <a:off x="4876800" y="3810000"/>
                <a:ext cx="2362200" cy="1752600"/>
                <a:chOff x="4419600" y="2362200"/>
                <a:chExt cx="2362200" cy="1752600"/>
              </a:xfrm>
            </p:grpSpPr>
            <p:sp>
              <p:nvSpPr>
                <p:cNvPr id="229" name="Oval 228"/>
                <p:cNvSpPr/>
                <p:nvPr/>
              </p:nvSpPr>
              <p:spPr>
                <a:xfrm>
                  <a:off x="5683894" y="2362200"/>
                  <a:ext cx="307239" cy="307238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y</a:t>
                  </a:r>
                </a:p>
              </p:txBody>
            </p:sp>
            <p:sp>
              <p:nvSpPr>
                <p:cNvPr id="230" name="Freeform 229"/>
                <p:cNvSpPr/>
                <p:nvPr/>
              </p:nvSpPr>
              <p:spPr>
                <a:xfrm>
                  <a:off x="5935643" y="2876255"/>
                  <a:ext cx="846157" cy="82296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31" name="Group 230"/>
                <p:cNvGrpSpPr/>
                <p:nvPr/>
              </p:nvGrpSpPr>
              <p:grpSpPr>
                <a:xfrm>
                  <a:off x="6210369" y="3465625"/>
                  <a:ext cx="296705" cy="15801"/>
                  <a:chOff x="6400800" y="990600"/>
                  <a:chExt cx="515113" cy="27432"/>
                </a:xfrm>
              </p:grpSpPr>
              <p:sp>
                <p:nvSpPr>
                  <p:cNvPr id="244" name="Rectangle 243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45" name="Rectangle 244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46" name="Rectangle 245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32" name="TextBox 231"/>
                <p:cNvSpPr txBox="1"/>
                <p:nvPr/>
              </p:nvSpPr>
              <p:spPr>
                <a:xfrm>
                  <a:off x="6093633" y="3136816"/>
                  <a:ext cx="634152" cy="359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stuff’</a:t>
                  </a:r>
                </a:p>
              </p:txBody>
            </p:sp>
            <p:cxnSp>
              <p:nvCxnSpPr>
                <p:cNvPr id="233" name="Straight Arrow Connector 232"/>
                <p:cNvCxnSpPr>
                  <a:stCxn id="229" idx="3"/>
                </p:cNvCxnSpPr>
                <p:nvPr/>
              </p:nvCxnSpPr>
              <p:spPr>
                <a:xfrm flipH="1">
                  <a:off x="5154615" y="2624444"/>
                  <a:ext cx="574273" cy="338212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234" name="Straight Arrow Connector 233"/>
                <p:cNvCxnSpPr>
                  <a:stCxn id="229" idx="5"/>
                </p:cNvCxnSpPr>
                <p:nvPr/>
              </p:nvCxnSpPr>
              <p:spPr>
                <a:xfrm>
                  <a:off x="5946138" y="2624444"/>
                  <a:ext cx="412583" cy="242505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grpSp>
              <p:nvGrpSpPr>
                <p:cNvPr id="235" name="Group 234"/>
                <p:cNvGrpSpPr/>
                <p:nvPr/>
              </p:nvGrpSpPr>
              <p:grpSpPr>
                <a:xfrm>
                  <a:off x="4419600" y="2962656"/>
                  <a:ext cx="1371600" cy="1152144"/>
                  <a:chOff x="1905000" y="2362200"/>
                  <a:chExt cx="1905000" cy="1600200"/>
                </a:xfrm>
              </p:grpSpPr>
              <p:sp>
                <p:nvSpPr>
                  <p:cNvPr id="236" name="Freeform 235"/>
                  <p:cNvSpPr/>
                  <p:nvPr/>
                </p:nvSpPr>
                <p:spPr>
                  <a:xfrm>
                    <a:off x="1905000" y="2362200"/>
                    <a:ext cx="1905000" cy="1600200"/>
                  </a:xfrm>
                  <a:custGeom>
                    <a:avLst/>
                    <a:gdLst>
                      <a:gd name="connsiteX0" fmla="*/ 219963 w 2791226"/>
                      <a:gd name="connsiteY0" fmla="*/ 2126237 h 2226246"/>
                      <a:gd name="connsiteX1" fmla="*/ 196814 w 2791226"/>
                      <a:gd name="connsiteY1" fmla="*/ 1269710 h 2226246"/>
                      <a:gd name="connsiteX2" fmla="*/ 1053340 w 2791226"/>
                      <a:gd name="connsiteY2" fmla="*/ 146966 h 2226246"/>
                      <a:gd name="connsiteX3" fmla="*/ 1747821 w 2791226"/>
                      <a:gd name="connsiteY3" fmla="*/ 135391 h 2226246"/>
                      <a:gd name="connsiteX4" fmla="*/ 2581199 w 2791226"/>
                      <a:gd name="connsiteY4" fmla="*/ 1269710 h 2226246"/>
                      <a:gd name="connsiteX5" fmla="*/ 2581199 w 2791226"/>
                      <a:gd name="connsiteY5" fmla="*/ 2114662 h 2226246"/>
                      <a:gd name="connsiteX6" fmla="*/ 219963 w 2791226"/>
                      <a:gd name="connsiteY6" fmla="*/ 2126237 h 2226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791226" h="2226246">
                        <a:moveTo>
                          <a:pt x="219963" y="2126237"/>
                        </a:moveTo>
                        <a:cubicBezTo>
                          <a:pt x="-177434" y="1985412"/>
                          <a:pt x="57918" y="1599588"/>
                          <a:pt x="196814" y="1269710"/>
                        </a:cubicBezTo>
                        <a:cubicBezTo>
                          <a:pt x="335710" y="939832"/>
                          <a:pt x="794839" y="336019"/>
                          <a:pt x="1053340" y="146966"/>
                        </a:cubicBezTo>
                        <a:cubicBezTo>
                          <a:pt x="1311841" y="-42087"/>
                          <a:pt x="1493178" y="-51733"/>
                          <a:pt x="1747821" y="135391"/>
                        </a:cubicBezTo>
                        <a:cubicBezTo>
                          <a:pt x="2002464" y="322515"/>
                          <a:pt x="2442303" y="939831"/>
                          <a:pt x="2581199" y="1269710"/>
                        </a:cubicBezTo>
                        <a:cubicBezTo>
                          <a:pt x="2720095" y="1599588"/>
                          <a:pt x="2974738" y="1973837"/>
                          <a:pt x="2581199" y="2114662"/>
                        </a:cubicBezTo>
                        <a:cubicBezTo>
                          <a:pt x="2187660" y="2255487"/>
                          <a:pt x="617360" y="2267062"/>
                          <a:pt x="219963" y="2126237"/>
                        </a:cubicBezTo>
                        <a:close/>
                      </a:path>
                    </a:pathLst>
                  </a:cu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ysDash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20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37" name="Oval 236"/>
                  <p:cNvSpPr/>
                  <p:nvPr/>
                </p:nvSpPr>
                <p:spPr>
                  <a:xfrm>
                    <a:off x="2655715" y="2379755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f’</a:t>
                    </a:r>
                  </a:p>
                </p:txBody>
              </p:sp>
              <p:sp>
                <p:nvSpPr>
                  <p:cNvPr id="238" name="Oval 237"/>
                  <p:cNvSpPr/>
                  <p:nvPr/>
                </p:nvSpPr>
                <p:spPr>
                  <a:xfrm>
                    <a:off x="2655715" y="3459480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b’</a:t>
                    </a:r>
                  </a:p>
                </p:txBody>
              </p:sp>
              <p:grpSp>
                <p:nvGrpSpPr>
                  <p:cNvPr id="239" name="Group 238"/>
                  <p:cNvGrpSpPr/>
                  <p:nvPr/>
                </p:nvGrpSpPr>
                <p:grpSpPr>
                  <a:xfrm>
                    <a:off x="2668127" y="3333169"/>
                    <a:ext cx="412090" cy="21946"/>
                    <a:chOff x="6400800" y="990600"/>
                    <a:chExt cx="515113" cy="27432"/>
                  </a:xfrm>
                </p:grpSpPr>
                <p:sp>
                  <p:nvSpPr>
                    <p:cNvPr id="241" name="Rectangle 240"/>
                    <p:cNvSpPr/>
                    <p:nvPr/>
                  </p:nvSpPr>
                  <p:spPr>
                    <a:xfrm>
                      <a:off x="640080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42" name="Rectangle 241"/>
                    <p:cNvSpPr/>
                    <p:nvPr/>
                  </p:nvSpPr>
                  <p:spPr>
                    <a:xfrm>
                      <a:off x="664464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43" name="Rectangle 242"/>
                    <p:cNvSpPr/>
                    <p:nvPr/>
                  </p:nvSpPr>
                  <p:spPr>
                    <a:xfrm>
                      <a:off x="6888481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</p:grpSp>
              <p:sp>
                <p:nvSpPr>
                  <p:cNvPr id="240" name="TextBox 239"/>
                  <p:cNvSpPr txBox="1"/>
                  <p:nvPr/>
                </p:nvSpPr>
                <p:spPr>
                  <a:xfrm>
                    <a:off x="2541266" y="2876491"/>
                    <a:ext cx="940786" cy="4988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400" kern="0" dirty="0" err="1">
                        <a:solidFill>
                          <a:sysClr val="windowText" lastClr="000000"/>
                        </a:solidFill>
                      </a:rPr>
                      <a:t>stree</a:t>
                    </a:r>
                    <a:r>
                      <a:rPr lang="en-US" sz="1400" kern="0" dirty="0">
                        <a:solidFill>
                          <a:sysClr val="windowText" lastClr="000000"/>
                        </a:solidFill>
                      </a:rPr>
                      <a:t>’</a:t>
                    </a:r>
                  </a:p>
                </p:txBody>
              </p:sp>
            </p:grpSp>
          </p:grpSp>
          <p:grpSp>
            <p:nvGrpSpPr>
              <p:cNvPr id="247" name="Group 246"/>
              <p:cNvGrpSpPr/>
              <p:nvPr/>
            </p:nvGrpSpPr>
            <p:grpSpPr>
              <a:xfrm>
                <a:off x="4876800" y="1447800"/>
                <a:ext cx="2350625" cy="1741025"/>
                <a:chOff x="4419600" y="1295400"/>
                <a:chExt cx="2350625" cy="1741025"/>
              </a:xfrm>
            </p:grpSpPr>
            <p:sp>
              <p:nvSpPr>
                <p:cNvPr id="248" name="Freeform 247"/>
                <p:cNvSpPr/>
                <p:nvPr/>
              </p:nvSpPr>
              <p:spPr>
                <a:xfrm>
                  <a:off x="4419600" y="1809455"/>
                  <a:ext cx="846157" cy="82296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49" name="Group 248"/>
                <p:cNvGrpSpPr/>
                <p:nvPr/>
              </p:nvGrpSpPr>
              <p:grpSpPr>
                <a:xfrm>
                  <a:off x="4694325" y="2398825"/>
                  <a:ext cx="296705" cy="15801"/>
                  <a:chOff x="6400800" y="990600"/>
                  <a:chExt cx="515113" cy="27432"/>
                </a:xfrm>
              </p:grpSpPr>
              <p:sp>
                <p:nvSpPr>
                  <p:cNvPr id="263" name="Rectangle 262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64" name="Rectangle 263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65" name="Rectangle 264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50" name="TextBox 249"/>
                <p:cNvSpPr txBox="1"/>
                <p:nvPr/>
              </p:nvSpPr>
              <p:spPr>
                <a:xfrm>
                  <a:off x="4605590" y="2070017"/>
                  <a:ext cx="583737" cy="359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</a:t>
                  </a:r>
                </a:p>
              </p:txBody>
            </p:sp>
            <p:sp>
              <p:nvSpPr>
                <p:cNvPr id="251" name="Oval 250"/>
                <p:cNvSpPr/>
                <p:nvPr/>
              </p:nvSpPr>
              <p:spPr>
                <a:xfrm>
                  <a:off x="5210267" y="1295400"/>
                  <a:ext cx="307239" cy="307238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y</a:t>
                  </a:r>
                </a:p>
              </p:txBody>
            </p:sp>
            <p:cxnSp>
              <p:nvCxnSpPr>
                <p:cNvPr id="252" name="Straight Arrow Connector 251"/>
                <p:cNvCxnSpPr>
                  <a:stCxn id="251" idx="3"/>
                </p:cNvCxnSpPr>
                <p:nvPr/>
              </p:nvCxnSpPr>
              <p:spPr>
                <a:xfrm flipH="1">
                  <a:off x="4858380" y="1557644"/>
                  <a:ext cx="396881" cy="242505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253" name="Straight Arrow Connector 252"/>
                <p:cNvCxnSpPr>
                  <a:stCxn id="251" idx="5"/>
                </p:cNvCxnSpPr>
                <p:nvPr/>
              </p:nvCxnSpPr>
              <p:spPr>
                <a:xfrm>
                  <a:off x="5472512" y="1557644"/>
                  <a:ext cx="611913" cy="326637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grpSp>
              <p:nvGrpSpPr>
                <p:cNvPr id="254" name="Group 253"/>
                <p:cNvGrpSpPr/>
                <p:nvPr/>
              </p:nvGrpSpPr>
              <p:grpSpPr>
                <a:xfrm>
                  <a:off x="5398625" y="1884281"/>
                  <a:ext cx="1371600" cy="1152144"/>
                  <a:chOff x="1905000" y="2362200"/>
                  <a:chExt cx="1905000" cy="1600200"/>
                </a:xfrm>
              </p:grpSpPr>
              <p:sp>
                <p:nvSpPr>
                  <p:cNvPr id="255" name="Freeform 254"/>
                  <p:cNvSpPr/>
                  <p:nvPr/>
                </p:nvSpPr>
                <p:spPr>
                  <a:xfrm>
                    <a:off x="1905000" y="2362200"/>
                    <a:ext cx="1905000" cy="1600200"/>
                  </a:xfrm>
                  <a:custGeom>
                    <a:avLst/>
                    <a:gdLst>
                      <a:gd name="connsiteX0" fmla="*/ 219963 w 2791226"/>
                      <a:gd name="connsiteY0" fmla="*/ 2126237 h 2226246"/>
                      <a:gd name="connsiteX1" fmla="*/ 196814 w 2791226"/>
                      <a:gd name="connsiteY1" fmla="*/ 1269710 h 2226246"/>
                      <a:gd name="connsiteX2" fmla="*/ 1053340 w 2791226"/>
                      <a:gd name="connsiteY2" fmla="*/ 146966 h 2226246"/>
                      <a:gd name="connsiteX3" fmla="*/ 1747821 w 2791226"/>
                      <a:gd name="connsiteY3" fmla="*/ 135391 h 2226246"/>
                      <a:gd name="connsiteX4" fmla="*/ 2581199 w 2791226"/>
                      <a:gd name="connsiteY4" fmla="*/ 1269710 h 2226246"/>
                      <a:gd name="connsiteX5" fmla="*/ 2581199 w 2791226"/>
                      <a:gd name="connsiteY5" fmla="*/ 2114662 h 2226246"/>
                      <a:gd name="connsiteX6" fmla="*/ 219963 w 2791226"/>
                      <a:gd name="connsiteY6" fmla="*/ 2126237 h 2226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791226" h="2226246">
                        <a:moveTo>
                          <a:pt x="219963" y="2126237"/>
                        </a:moveTo>
                        <a:cubicBezTo>
                          <a:pt x="-177434" y="1985412"/>
                          <a:pt x="57918" y="1599588"/>
                          <a:pt x="196814" y="1269710"/>
                        </a:cubicBezTo>
                        <a:cubicBezTo>
                          <a:pt x="335710" y="939832"/>
                          <a:pt x="794839" y="336019"/>
                          <a:pt x="1053340" y="146966"/>
                        </a:cubicBezTo>
                        <a:cubicBezTo>
                          <a:pt x="1311841" y="-42087"/>
                          <a:pt x="1493178" y="-51733"/>
                          <a:pt x="1747821" y="135391"/>
                        </a:cubicBezTo>
                        <a:cubicBezTo>
                          <a:pt x="2002464" y="322515"/>
                          <a:pt x="2442303" y="939831"/>
                          <a:pt x="2581199" y="1269710"/>
                        </a:cubicBezTo>
                        <a:cubicBezTo>
                          <a:pt x="2720095" y="1599588"/>
                          <a:pt x="2974738" y="1973837"/>
                          <a:pt x="2581199" y="2114662"/>
                        </a:cubicBezTo>
                        <a:cubicBezTo>
                          <a:pt x="2187660" y="2255487"/>
                          <a:pt x="617360" y="2267062"/>
                          <a:pt x="219963" y="2126237"/>
                        </a:cubicBezTo>
                        <a:close/>
                      </a:path>
                    </a:pathLst>
                  </a:cu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ysDash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20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56" name="Oval 255"/>
                  <p:cNvSpPr/>
                  <p:nvPr/>
                </p:nvSpPr>
                <p:spPr>
                  <a:xfrm>
                    <a:off x="2655715" y="2379755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f’</a:t>
                    </a:r>
                  </a:p>
                </p:txBody>
              </p:sp>
              <p:sp>
                <p:nvSpPr>
                  <p:cNvPr id="257" name="Oval 256"/>
                  <p:cNvSpPr/>
                  <p:nvPr/>
                </p:nvSpPr>
                <p:spPr>
                  <a:xfrm>
                    <a:off x="2655715" y="3459480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b’</a:t>
                    </a:r>
                  </a:p>
                </p:txBody>
              </p:sp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2668127" y="3333169"/>
                    <a:ext cx="412090" cy="21946"/>
                    <a:chOff x="6400800" y="990600"/>
                    <a:chExt cx="515113" cy="27432"/>
                  </a:xfrm>
                </p:grpSpPr>
                <p:sp>
                  <p:nvSpPr>
                    <p:cNvPr id="260" name="Rectangle 259"/>
                    <p:cNvSpPr/>
                    <p:nvPr/>
                  </p:nvSpPr>
                  <p:spPr>
                    <a:xfrm>
                      <a:off x="640080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61" name="Rectangle 260"/>
                    <p:cNvSpPr/>
                    <p:nvPr/>
                  </p:nvSpPr>
                  <p:spPr>
                    <a:xfrm>
                      <a:off x="664464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62" name="Rectangle 261"/>
                    <p:cNvSpPr/>
                    <p:nvPr/>
                  </p:nvSpPr>
                  <p:spPr>
                    <a:xfrm>
                      <a:off x="6888481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</p:grpSp>
              <p:sp>
                <p:nvSpPr>
                  <p:cNvPr id="259" name="TextBox 258"/>
                  <p:cNvSpPr txBox="1"/>
                  <p:nvPr/>
                </p:nvSpPr>
                <p:spPr>
                  <a:xfrm>
                    <a:off x="2541266" y="2876491"/>
                    <a:ext cx="940786" cy="4988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400" kern="0" dirty="0" err="1">
                        <a:solidFill>
                          <a:sysClr val="windowText" lastClr="000000"/>
                        </a:solidFill>
                      </a:rPr>
                      <a:t>stree</a:t>
                    </a:r>
                    <a:r>
                      <a:rPr lang="en-US" sz="1400" kern="0" dirty="0">
                        <a:solidFill>
                          <a:sysClr val="windowText" lastClr="000000"/>
                        </a:solidFill>
                      </a:rPr>
                      <a:t>’</a:t>
                    </a:r>
                  </a:p>
                </p:txBody>
              </p:sp>
            </p:grpSp>
          </p:grpSp>
          <p:sp>
            <p:nvSpPr>
              <p:cNvPr id="266" name="Right Arrow 265"/>
              <p:cNvSpPr/>
              <p:nvPr/>
            </p:nvSpPr>
            <p:spPr>
              <a:xfrm rot="19941829">
                <a:off x="2390205" y="2856424"/>
                <a:ext cx="548640" cy="245791"/>
              </a:xfrm>
              <a:prstGeom prst="rightArrow">
                <a:avLst/>
              </a:prstGeom>
              <a:solidFill>
                <a:srgbClr val="DDDDDD"/>
              </a:solidFill>
              <a:ln w="25400" cap="flat" cmpd="sng" algn="ctr">
                <a:solidFill>
                  <a:srgbClr val="DDDDD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2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67" name="Right Arrow 266"/>
              <p:cNvSpPr/>
              <p:nvPr/>
            </p:nvSpPr>
            <p:spPr>
              <a:xfrm rot="1849019">
                <a:off x="2442147" y="4102778"/>
                <a:ext cx="548640" cy="245791"/>
              </a:xfrm>
              <a:prstGeom prst="rightArrow">
                <a:avLst/>
              </a:prstGeom>
              <a:solidFill>
                <a:srgbClr val="DDDDDD"/>
              </a:solidFill>
              <a:ln w="25400" cap="flat" cmpd="sng" algn="ctr">
                <a:solidFill>
                  <a:srgbClr val="DDDDD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2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269" name="TextBox 268"/>
            <p:cNvSpPr txBox="1"/>
            <p:nvPr/>
          </p:nvSpPr>
          <p:spPr>
            <a:xfrm>
              <a:off x="3488049" y="4038600"/>
              <a:ext cx="10839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+mj-lt"/>
                </a:rPr>
                <a:t>val</a:t>
              </a:r>
              <a:r>
                <a:rPr lang="en-US" sz="1600" dirty="0">
                  <a:latin typeface="+mj-lt"/>
                </a:rPr>
                <a:t> ==</a:t>
              </a:r>
              <a:r>
                <a:rPr lang="en-US" sz="1600" dirty="0" err="1">
                  <a:latin typeface="+mj-lt"/>
                </a:rPr>
                <a:t>y.val</a:t>
              </a:r>
              <a:endParaRPr lang="en-US" sz="1600" dirty="0">
                <a:latin typeface="+mj-lt"/>
              </a:endParaRPr>
            </a:p>
            <a:p>
              <a:pPr lvl="0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f=b=y</a:t>
              </a: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6477000" y="5181600"/>
              <a:ext cx="1029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err="1">
                  <a:latin typeface="+mj-lt"/>
                </a:rPr>
                <a:t>val</a:t>
              </a:r>
              <a:r>
                <a:rPr lang="en-US" sz="1600" dirty="0">
                  <a:latin typeface="+mj-lt"/>
                </a:rPr>
                <a:t> &lt; </a:t>
              </a:r>
              <a:r>
                <a:rPr lang="en-US" sz="1600" dirty="0" err="1">
                  <a:latin typeface="+mj-lt"/>
                </a:rPr>
                <a:t>y.val</a:t>
              </a:r>
              <a:endParaRPr lang="en-US" sz="1600" dirty="0">
                <a:latin typeface="+mj-lt"/>
              </a:endParaRP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f=y</a:t>
              </a: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b=b’</a:t>
              </a: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6248400" y="3207603"/>
              <a:ext cx="1029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err="1">
                  <a:latin typeface="+mj-lt"/>
                </a:rPr>
                <a:t>val</a:t>
              </a:r>
              <a:r>
                <a:rPr lang="en-US" sz="1600" dirty="0">
                  <a:latin typeface="+mj-lt"/>
                </a:rPr>
                <a:t> &gt; </a:t>
              </a:r>
              <a:r>
                <a:rPr lang="en-US" sz="1600" dirty="0" err="1">
                  <a:latin typeface="+mj-lt"/>
                </a:rPr>
                <a:t>y.val</a:t>
              </a:r>
              <a:endParaRPr lang="en-US" sz="1600" dirty="0">
                <a:latin typeface="+mj-lt"/>
              </a:endParaRP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f=y</a:t>
              </a: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b=b’</a:t>
              </a:r>
            </a:p>
          </p:txBody>
        </p:sp>
      </p:grpSp>
      <p:cxnSp>
        <p:nvCxnSpPr>
          <p:cNvPr id="273" name="Straight Arrow Connector 272"/>
          <p:cNvCxnSpPr>
            <a:stCxn id="274" idx="1"/>
          </p:cNvCxnSpPr>
          <p:nvPr/>
        </p:nvCxnSpPr>
        <p:spPr>
          <a:xfrm flipH="1" flipV="1">
            <a:off x="7848600" y="6235929"/>
            <a:ext cx="685800" cy="23071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4" name="Rounded Rectangle 273"/>
          <p:cNvSpPr/>
          <p:nvPr/>
        </p:nvSpPr>
        <p:spPr>
          <a:xfrm>
            <a:off x="8534401" y="5659998"/>
            <a:ext cx="2120153" cy="1198002"/>
          </a:xfrm>
          <a:prstGeom prst="roundRect">
            <a:avLst>
              <a:gd name="adj" fmla="val 20338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lvl="0" algn="ctr"/>
            <a:r>
              <a:rPr lang="en-US" sz="2000" dirty="0">
                <a:solidFill>
                  <a:srgbClr val="F79646">
                    <a:lumMod val="50000"/>
                  </a:srgbClr>
                </a:solidFill>
                <a:latin typeface="Berlin Sans FB"/>
              </a:rPr>
              <a:t>Underspecified summary node 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252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Fold/Unfold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2"/>
            <a:ext cx="8991600" cy="1771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These rules are part of the specification</a:t>
            </a:r>
          </a:p>
          <a:p>
            <a:pPr lvl="1"/>
            <a:r>
              <a:rPr lang="en-US" dirty="0"/>
              <a:t>without them the scenarios are too imprecise </a:t>
            </a:r>
          </a:p>
          <a:p>
            <a:pPr lvl="1"/>
            <a:endParaRPr lang="en-US" dirty="0"/>
          </a:p>
          <a:p>
            <a:r>
              <a:rPr lang="en-US" dirty="0"/>
              <a:t>They can also serve to communicate insights</a:t>
            </a:r>
          </a:p>
          <a:p>
            <a:pPr lvl="1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19670" y="2865793"/>
            <a:ext cx="5410200" cy="3698598"/>
            <a:chOff x="1828800" y="1643390"/>
            <a:chExt cx="5410200" cy="3698598"/>
          </a:xfrm>
        </p:grpSpPr>
        <p:sp>
          <p:nvSpPr>
            <p:cNvPr id="75" name="Oval 74"/>
            <p:cNvSpPr/>
            <p:nvPr/>
          </p:nvSpPr>
          <p:spPr>
            <a:xfrm>
              <a:off x="5546343" y="26181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b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6723887" y="2873298"/>
              <a:ext cx="515113" cy="27432"/>
              <a:chOff x="6400800" y="990600"/>
              <a:chExt cx="515113" cy="27432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sp>
          <p:nvSpPr>
            <p:cNvPr id="80" name="Oval 79"/>
            <p:cNvSpPr/>
            <p:nvPr/>
          </p:nvSpPr>
          <p:spPr>
            <a:xfrm>
              <a:off x="4297172" y="26181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x</a:t>
              </a:r>
            </a:p>
          </p:txBody>
        </p:sp>
        <p:cxnSp>
          <p:nvCxnSpPr>
            <p:cNvPr id="81" name="Straight Arrow Connector 80"/>
            <p:cNvCxnSpPr>
              <a:stCxn id="80" idx="7"/>
              <a:endCxn id="75" idx="1"/>
            </p:cNvCxnSpPr>
            <p:nvPr/>
          </p:nvCxnSpPr>
          <p:spPr>
            <a:xfrm>
              <a:off x="4752457" y="2696258"/>
              <a:ext cx="8720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4841314" y="237869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83" name="Straight Arrow Connector 82"/>
            <p:cNvCxnSpPr>
              <a:stCxn id="75" idx="3"/>
              <a:endCxn id="80" idx="5"/>
            </p:cNvCxnSpPr>
            <p:nvPr/>
          </p:nvCxnSpPr>
          <p:spPr>
            <a:xfrm flipH="1">
              <a:off x="4752457" y="3073428"/>
              <a:ext cx="8720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4872737" y="2976718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3048000" y="26181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a</a:t>
              </a:r>
            </a:p>
          </p:txBody>
        </p:sp>
        <p:cxnSp>
          <p:nvCxnSpPr>
            <p:cNvPr id="86" name="Straight Arrow Connector 85"/>
            <p:cNvCxnSpPr>
              <a:stCxn id="85" idx="7"/>
              <a:endCxn id="80" idx="1"/>
            </p:cNvCxnSpPr>
            <p:nvPr/>
          </p:nvCxnSpPr>
          <p:spPr>
            <a:xfrm>
              <a:off x="3503285" y="2696258"/>
              <a:ext cx="8720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3652986" y="237869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88" name="Straight Arrow Connector 87"/>
            <p:cNvCxnSpPr>
              <a:stCxn id="80" idx="3"/>
              <a:endCxn id="85" idx="5"/>
            </p:cNvCxnSpPr>
            <p:nvPr/>
          </p:nvCxnSpPr>
          <p:spPr>
            <a:xfrm flipH="1">
              <a:off x="3503285" y="3073428"/>
              <a:ext cx="8720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3684409" y="2976718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>
              <a:off x="6027474" y="2703008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6116331" y="238544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H="1">
              <a:off x="2449975" y="3073521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/>
            <p:cNvSpPr txBox="1"/>
            <p:nvPr/>
          </p:nvSpPr>
          <p:spPr>
            <a:xfrm>
              <a:off x="2341655" y="2976811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1828800" y="2865793"/>
              <a:ext cx="515113" cy="27432"/>
              <a:chOff x="6400800" y="990600"/>
              <a:chExt cx="515113" cy="27432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5012943" y="46755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b</a:t>
              </a: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6190487" y="4930698"/>
              <a:ext cx="515113" cy="27432"/>
              <a:chOff x="6400800" y="990600"/>
              <a:chExt cx="515113" cy="27432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107" name="Straight Arrow Connector 106"/>
            <p:cNvCxnSpPr>
              <a:stCxn id="111" idx="7"/>
              <a:endCxn id="102" idx="1"/>
            </p:cNvCxnSpPr>
            <p:nvPr/>
          </p:nvCxnSpPr>
          <p:spPr>
            <a:xfrm>
              <a:off x="4036685" y="4753658"/>
              <a:ext cx="10543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4267200" y="443609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109" name="Straight Arrow Connector 108"/>
            <p:cNvCxnSpPr>
              <a:stCxn id="102" idx="3"/>
              <a:endCxn id="111" idx="5"/>
            </p:cNvCxnSpPr>
            <p:nvPr/>
          </p:nvCxnSpPr>
          <p:spPr>
            <a:xfrm flipH="1">
              <a:off x="4036685" y="5130828"/>
              <a:ext cx="10543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4298623" y="5034118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3581400" y="46755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a</a:t>
              </a:r>
            </a:p>
          </p:txBody>
        </p:sp>
        <p:cxnSp>
          <p:nvCxnSpPr>
            <p:cNvPr id="112" name="Straight Arrow Connector 111"/>
            <p:cNvCxnSpPr/>
            <p:nvPr/>
          </p:nvCxnSpPr>
          <p:spPr>
            <a:xfrm>
              <a:off x="5494074" y="4760408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5582931" y="444284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118" name="Straight Arrow Connector 117"/>
            <p:cNvCxnSpPr/>
            <p:nvPr/>
          </p:nvCxnSpPr>
          <p:spPr>
            <a:xfrm flipH="1">
              <a:off x="2983375" y="5130921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2875055" y="5034211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2362200" y="4923193"/>
              <a:ext cx="515113" cy="27432"/>
              <a:chOff x="6400800" y="990600"/>
              <a:chExt cx="515113" cy="27432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124" name="Straight Arrow Connector 123"/>
            <p:cNvCxnSpPr>
              <a:endCxn id="80" idx="0"/>
            </p:cNvCxnSpPr>
            <p:nvPr/>
          </p:nvCxnSpPr>
          <p:spPr>
            <a:xfrm flipH="1">
              <a:off x="4563872" y="2044700"/>
              <a:ext cx="266700" cy="5734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Down Arrow 124"/>
            <p:cNvSpPr/>
            <p:nvPr/>
          </p:nvSpPr>
          <p:spPr>
            <a:xfrm>
              <a:off x="4385102" y="3581400"/>
              <a:ext cx="357539" cy="642610"/>
            </a:xfrm>
            <a:prstGeom prst="downArrow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677499" y="1643390"/>
              <a:ext cx="3241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</p:grpSp>
      <p:sp>
        <p:nvSpPr>
          <p:cNvPr id="128" name="Oval 127"/>
          <p:cNvSpPr/>
          <p:nvPr/>
        </p:nvSpPr>
        <p:spPr>
          <a:xfrm>
            <a:off x="6732494" y="3608294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2895600" y="3594847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3415553" y="5652247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6172200" y="5638800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505201" y="36576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lleft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391401" y="4309646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lright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033186" y="57150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lleft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852586" y="63246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lright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23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Domain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51850" y="1497814"/>
                <a:ext cx="2261966" cy="374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Memory locations: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1497814"/>
                <a:ext cx="2261966" cy="374333"/>
              </a:xfrm>
              <a:prstGeom prst="rect">
                <a:avLst/>
              </a:prstGeom>
              <a:blipFill>
                <a:blip r:embed="rId2"/>
                <a:stretch>
                  <a:fillRect l="-2426"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1850" y="1931930"/>
                <a:ext cx="22324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Variables: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1931930"/>
                <a:ext cx="2232406" cy="369332"/>
              </a:xfrm>
              <a:prstGeom prst="rect">
                <a:avLst/>
              </a:prstGeom>
              <a:blipFill>
                <a:blip r:embed="rId3"/>
                <a:stretch>
                  <a:fillRect l="-2459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51850" y="2361045"/>
                <a:ext cx="7654788" cy="374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Variable predicates: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Bool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indicates that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points to </a:t>
                </a:r>
                <a:r>
                  <a:rPr lang="en-US" dirty="0" err="1"/>
                  <a:t>loc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2361045"/>
                <a:ext cx="7654788" cy="374333"/>
              </a:xfrm>
              <a:prstGeom prst="rect">
                <a:avLst/>
              </a:prstGeom>
              <a:blipFill>
                <a:blip r:embed="rId4"/>
                <a:stretch>
                  <a:fillRect l="-717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51850" y="2795161"/>
                <a:ext cx="2445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Fields: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2795161"/>
                <a:ext cx="2445093" cy="369332"/>
              </a:xfrm>
              <a:prstGeom prst="rect">
                <a:avLst/>
              </a:prstGeom>
              <a:blipFill>
                <a:blip r:embed="rId5"/>
                <a:stretch>
                  <a:fillRect l="-224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51850" y="3224276"/>
                <a:ext cx="7910755" cy="651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Field predicates 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𝐵𝑜𝑜𝑙</m:t>
                    </m:r>
                  </m:oMath>
                </a14:m>
                <a:br>
                  <a:rPr lang="en-US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indicates that there is a field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from object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to object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3224276"/>
                <a:ext cx="7910755" cy="651332"/>
              </a:xfrm>
              <a:prstGeom prst="rect">
                <a:avLst/>
              </a:prstGeom>
              <a:blipFill>
                <a:blip r:embed="rId6"/>
                <a:stretch>
                  <a:fillRect l="-693" t="-4673" b="-14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6551694" y="4815722"/>
            <a:ext cx="1558068" cy="837500"/>
            <a:chOff x="914400" y="3607219"/>
            <a:chExt cx="2225811" cy="1196429"/>
          </a:xfrm>
        </p:grpSpPr>
        <p:sp>
          <p:nvSpPr>
            <p:cNvPr id="10" name="Oval 9"/>
            <p:cNvSpPr/>
            <p:nvPr/>
          </p:nvSpPr>
          <p:spPr>
            <a:xfrm>
              <a:off x="1498355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2335981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12" name="Straight Arrow Connector 11"/>
            <p:cNvCxnSpPr>
              <a:stCxn id="10" idx="6"/>
              <a:endCxn id="11" idx="2"/>
            </p:cNvCxnSpPr>
            <p:nvPr/>
          </p:nvCxnSpPr>
          <p:spPr>
            <a:xfrm>
              <a:off x="1839731" y="4364736"/>
              <a:ext cx="496251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914400" y="3607219"/>
              <a:ext cx="671428" cy="37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79641" y="4070161"/>
              <a:ext cx="559220" cy="329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5" name="Straight Arrow Connector 14"/>
            <p:cNvCxnSpPr>
              <a:endCxn id="10" idx="1"/>
            </p:cNvCxnSpPr>
            <p:nvPr/>
          </p:nvCxnSpPr>
          <p:spPr>
            <a:xfrm>
              <a:off x="1254515" y="3917696"/>
              <a:ext cx="293834" cy="3263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6" name="Trapezoid 15"/>
            <p:cNvSpPr/>
            <p:nvPr/>
          </p:nvSpPr>
          <p:spPr bwMode="auto">
            <a:xfrm flipV="1">
              <a:off x="2915138" y="4665939"/>
              <a:ext cx="225073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7" name="Elbow Connector 16"/>
            <p:cNvCxnSpPr>
              <a:stCxn id="11" idx="6"/>
              <a:endCxn id="16" idx="2"/>
            </p:cNvCxnSpPr>
            <p:nvPr/>
          </p:nvCxnSpPr>
          <p:spPr>
            <a:xfrm>
              <a:off x="2677357" y="4364736"/>
              <a:ext cx="350317" cy="301203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82679" y="4267243"/>
                <a:ext cx="1198341" cy="374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679" y="4267243"/>
                <a:ext cx="1198341" cy="374333"/>
              </a:xfrm>
              <a:prstGeom prst="rect">
                <a:avLst/>
              </a:prstGeom>
              <a:blipFill>
                <a:blip r:embed="rId8"/>
                <a:stretch>
                  <a:fillRect t="-6557" r="-1020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082679" y="4699652"/>
                <a:ext cx="19602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𝑒𝑎𝑑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𝑡𝑟𝑢𝑒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h𝑒𝑎𝑑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𝑓𝑎𝑙𝑠𝑒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679" y="4699652"/>
                <a:ext cx="1960280" cy="646331"/>
              </a:xfrm>
              <a:prstGeom prst="rect">
                <a:avLst/>
              </a:prstGeom>
              <a:blipFill>
                <a:blip r:embed="rId9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/>
              <p:cNvGraphicFramePr>
                <a:graphicFrameLocks noGrp="1"/>
              </p:cNvGraphicFramePr>
              <p:nvPr/>
            </p:nvGraphicFramePr>
            <p:xfrm>
              <a:off x="3170964" y="5434393"/>
              <a:ext cx="1959600" cy="1097280"/>
            </p:xfrm>
            <a:graphic>
              <a:graphicData uri="http://schemas.openxmlformats.org/drawingml/2006/table">
                <a:tbl>
                  <a:tblPr firstRow="1" firstCol="1" bandRow="1">
                    <a:tableStyleId>{8EC20E35-A176-4012-BC5E-935CFFF8708E}</a:tableStyleId>
                  </a:tblPr>
                  <a:tblGrid>
                    <a:gridCol w="653200">
                      <a:extLst>
                        <a:ext uri="{9D8B030D-6E8A-4147-A177-3AD203B41FA5}">
                          <a16:colId xmlns:a16="http://schemas.microsoft.com/office/drawing/2014/main" val="1192281488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443736693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1006339103"/>
                        </a:ext>
                      </a:extLst>
                    </a:gridCol>
                  </a:tblGrid>
                  <a:tr h="3271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𝑁𝑒𝑥𝑡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84426083"/>
                      </a:ext>
                    </a:extLst>
                  </a:tr>
                  <a:tr h="3271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0787408"/>
                      </a:ext>
                    </a:extLst>
                  </a:tr>
                  <a:tr h="3271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99478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0653791"/>
                  </p:ext>
                </p:extLst>
              </p:nvPr>
            </p:nvGraphicFramePr>
            <p:xfrm>
              <a:off x="3170964" y="5434393"/>
              <a:ext cx="1959600" cy="1097280"/>
            </p:xfrm>
            <a:graphic>
              <a:graphicData uri="http://schemas.openxmlformats.org/drawingml/2006/table">
                <a:tbl>
                  <a:tblPr firstRow="1" firstCol="1" bandRow="1">
                    <a:tableStyleId>{8EC20E35-A176-4012-BC5E-935CFFF8708E}</a:tableStyleId>
                  </a:tblPr>
                  <a:tblGrid>
                    <a:gridCol w="653200">
                      <a:extLst>
                        <a:ext uri="{9D8B030D-6E8A-4147-A177-3AD203B41FA5}">
                          <a16:colId xmlns:a16="http://schemas.microsoft.com/office/drawing/2014/main" val="1192281488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443736693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100633910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t="-3333" r="-202804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9074" t="-3333" r="-100926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200935" t="-3333" r="-1869" b="-2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8442608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t="-101639" r="-202804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true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078740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t="-205000" r="-202804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994788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30102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DF5AF-8E08-9274-D38F-7A2288ECE6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98181-A7F0-9D6B-6291-C4959A97F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50" y="0"/>
            <a:ext cx="9120250" cy="1143000"/>
          </a:xfrm>
        </p:spPr>
        <p:txBody>
          <a:bodyPr>
            <a:normAutofit/>
          </a:bodyPr>
          <a:lstStyle/>
          <a:p>
            <a:r>
              <a:rPr lang="en-US" dirty="0"/>
              <a:t>Inductive insights with fold/unfold</a:t>
            </a:r>
          </a:p>
        </p:txBody>
      </p:sp>
      <p:sp>
        <p:nvSpPr>
          <p:cNvPr id="54" name="Oval 53"/>
          <p:cNvSpPr/>
          <p:nvPr/>
        </p:nvSpPr>
        <p:spPr>
          <a:xfrm>
            <a:off x="3132329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4458991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797447" y="2515331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11254" y="2093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3124200" y="2093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780762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63" name="Oval 62"/>
          <p:cNvSpPr/>
          <p:nvPr/>
        </p:nvSpPr>
        <p:spPr>
          <a:xfrm>
            <a:off x="910742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8445880" y="3124931"/>
            <a:ext cx="329672" cy="17556"/>
            <a:chOff x="6400800" y="990600"/>
            <a:chExt cx="515113" cy="27432"/>
          </a:xfrm>
        </p:grpSpPr>
        <p:sp>
          <p:nvSpPr>
            <p:cNvPr id="65" name="Rectangle 6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359687" y="27035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9" name="Oval 68"/>
          <p:cNvSpPr/>
          <p:nvPr/>
        </p:nvSpPr>
        <p:spPr>
          <a:xfrm>
            <a:off x="7772633" y="27035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4384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71" name="Straight Arrow Connector 70"/>
          <p:cNvCxnSpPr>
            <a:stCxn id="70" idx="6"/>
            <a:endCxn id="62" idx="2"/>
          </p:cNvCxnSpPr>
          <p:nvPr/>
        </p:nvCxnSpPr>
        <p:spPr>
          <a:xfrm>
            <a:off x="7285220" y="31424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26267" y="29088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73" name="Oval 72"/>
          <p:cNvSpPr/>
          <p:nvPr/>
        </p:nvSpPr>
        <p:spPr>
          <a:xfrm>
            <a:off x="6934200" y="18684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87191" y="17458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33709" y="28077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76" name="Right Arrow 75"/>
          <p:cNvSpPr/>
          <p:nvPr/>
        </p:nvSpPr>
        <p:spPr>
          <a:xfrm rot="1500000">
            <a:off x="5171683" y="26511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 rot="20100000">
            <a:off x="5171683" y="2180598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33600" y="12954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Unfold:</a:t>
            </a:r>
          </a:p>
        </p:txBody>
      </p:sp>
      <p:sp>
        <p:nvSpPr>
          <p:cNvPr id="103" name="Oval 102"/>
          <p:cNvSpPr/>
          <p:nvPr/>
        </p:nvSpPr>
        <p:spPr>
          <a:xfrm>
            <a:off x="7856962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04" name="Oval 103"/>
          <p:cNvSpPr/>
          <p:nvPr/>
        </p:nvSpPr>
        <p:spPr>
          <a:xfrm>
            <a:off x="9183624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8522080" y="5563331"/>
            <a:ext cx="329672" cy="17556"/>
            <a:chOff x="6400800" y="990600"/>
            <a:chExt cx="515113" cy="27432"/>
          </a:xfrm>
        </p:grpSpPr>
        <p:sp>
          <p:nvSpPr>
            <p:cNvPr id="106" name="Rectangle 10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8435887" y="5141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0" name="Oval 109"/>
          <p:cNvSpPr/>
          <p:nvPr/>
        </p:nvSpPr>
        <p:spPr>
          <a:xfrm>
            <a:off x="7848833" y="5141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4717772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112" name="Oval 111"/>
          <p:cNvSpPr/>
          <p:nvPr/>
        </p:nvSpPr>
        <p:spPr>
          <a:xfrm>
            <a:off x="604443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382890" y="6020531"/>
            <a:ext cx="329672" cy="17556"/>
            <a:chOff x="6400800" y="990600"/>
            <a:chExt cx="515113" cy="27432"/>
          </a:xfrm>
        </p:grpSpPr>
        <p:sp>
          <p:nvSpPr>
            <p:cNvPr id="114" name="Rectangle 113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5296697" y="55991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8" name="Oval 117"/>
          <p:cNvSpPr/>
          <p:nvPr/>
        </p:nvSpPr>
        <p:spPr>
          <a:xfrm>
            <a:off x="4709643" y="55991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388085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120" name="Straight Arrow Connector 119"/>
          <p:cNvCxnSpPr>
            <a:stCxn id="119" idx="6"/>
            <a:endCxn id="111" idx="2"/>
          </p:cNvCxnSpPr>
          <p:nvPr/>
        </p:nvCxnSpPr>
        <p:spPr>
          <a:xfrm>
            <a:off x="4222230" y="60380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4263277" y="58044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22" name="Oval 121"/>
          <p:cNvSpPr/>
          <p:nvPr/>
        </p:nvSpPr>
        <p:spPr>
          <a:xfrm>
            <a:off x="5983224" y="47640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236215" y="46414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170719" y="57033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125" name="Right Arrow 124"/>
          <p:cNvSpPr/>
          <p:nvPr/>
        </p:nvSpPr>
        <p:spPr>
          <a:xfrm rot="1500000">
            <a:off x="6742040" y="51650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6" name="Right Arrow 125"/>
          <p:cNvSpPr/>
          <p:nvPr/>
        </p:nvSpPr>
        <p:spPr>
          <a:xfrm rot="20100000">
            <a:off x="6742040" y="5689193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09801" y="4343401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Fold:</a:t>
            </a:r>
          </a:p>
        </p:txBody>
      </p:sp>
    </p:spTree>
    <p:extLst>
      <p:ext uri="{BB962C8B-B14F-4D97-AF65-F5344CB8AC3E}">
        <p14:creationId xmlns:p14="http://schemas.microsoft.com/office/powerpoint/2010/main" val="2161973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" y="1812"/>
            <a:ext cx="9171268" cy="1325563"/>
          </a:xfrm>
        </p:spPr>
        <p:txBody>
          <a:bodyPr>
            <a:normAutofit/>
          </a:bodyPr>
          <a:lstStyle/>
          <a:p>
            <a:r>
              <a:rPr lang="en-US" dirty="0"/>
              <a:t>Unfold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253680" y="298164"/>
            <a:ext cx="3756064" cy="877824"/>
            <a:chOff x="3564407" y="1289221"/>
            <a:chExt cx="3756064" cy="877824"/>
          </a:xfrm>
        </p:grpSpPr>
        <p:sp>
          <p:nvSpPr>
            <p:cNvPr id="54" name="Oval 53"/>
            <p:cNvSpPr/>
            <p:nvPr/>
          </p:nvSpPr>
          <p:spPr>
            <a:xfrm>
              <a:off x="3572536" y="1557445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4899198" y="1557445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11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4237654" y="1710576"/>
              <a:ext cx="329672" cy="17556"/>
              <a:chOff x="6400800" y="990600"/>
              <a:chExt cx="515113" cy="27432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4151461" y="1289221"/>
              <a:ext cx="5020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3564407" y="1289221"/>
              <a:ext cx="1676166" cy="877824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6979095" y="1509984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32086" y="1387410"/>
              <a:ext cx="6921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x’ = f </a:t>
              </a:r>
            </a:p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x’= e</a:t>
              </a:r>
            </a:p>
          </p:txBody>
        </p:sp>
        <p:sp>
          <p:nvSpPr>
            <p:cNvPr id="77" name="Right Arrow 76"/>
            <p:cNvSpPr/>
            <p:nvPr/>
          </p:nvSpPr>
          <p:spPr>
            <a:xfrm>
              <a:off x="5425190" y="1539888"/>
              <a:ext cx="762000" cy="341376"/>
            </a:xfrm>
            <a:prstGeom prst="rightArrow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3038627" y="3872538"/>
            <a:ext cx="2853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Unfold(</a:t>
            </a:r>
            <a:r>
              <a:rPr lang="en-US" sz="2400" dirty="0" err="1">
                <a:latin typeface="Bookman Old Style" pitchFamily="18" charset="0"/>
              </a:rPr>
              <a:t>head.next</a:t>
            </a:r>
            <a:r>
              <a:rPr lang="en-US" sz="2400" dirty="0">
                <a:latin typeface="Bookman Old Style" pitchFamily="18" charset="0"/>
              </a:rPr>
              <a:t>)</a:t>
            </a:r>
          </a:p>
        </p:txBody>
      </p:sp>
      <p:sp>
        <p:nvSpPr>
          <p:cNvPr id="53" name="Oval 52"/>
          <p:cNvSpPr/>
          <p:nvPr/>
        </p:nvSpPr>
        <p:spPr>
          <a:xfrm>
            <a:off x="9735523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79" name="Oval 78"/>
          <p:cNvSpPr/>
          <p:nvPr/>
        </p:nvSpPr>
        <p:spPr>
          <a:xfrm>
            <a:off x="10664186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10201104" y="2800561"/>
            <a:ext cx="230770" cy="12289"/>
            <a:chOff x="6400800" y="990600"/>
            <a:chExt cx="515113" cy="27432"/>
          </a:xfrm>
        </p:grpSpPr>
        <p:sp>
          <p:nvSpPr>
            <p:cNvPr id="81" name="Rectangle 80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10140768" y="250561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85" name="Oval 84"/>
          <p:cNvSpPr/>
          <p:nvPr/>
        </p:nvSpPr>
        <p:spPr>
          <a:xfrm>
            <a:off x="9149494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86" name="Oval 85"/>
          <p:cNvSpPr/>
          <p:nvPr/>
        </p:nvSpPr>
        <p:spPr>
          <a:xfrm>
            <a:off x="11244525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87" name="Straight Arrow Connector 86"/>
          <p:cNvCxnSpPr>
            <a:stCxn id="85" idx="6"/>
            <a:endCxn id="53" idx="2"/>
          </p:cNvCxnSpPr>
          <p:nvPr/>
        </p:nvCxnSpPr>
        <p:spPr>
          <a:xfrm>
            <a:off x="9388456" y="2812850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8" name="Straight Arrow Connector 87"/>
          <p:cNvCxnSpPr>
            <a:endCxn id="86" idx="2"/>
          </p:cNvCxnSpPr>
          <p:nvPr/>
        </p:nvCxnSpPr>
        <p:spPr>
          <a:xfrm>
            <a:off x="10903148" y="281285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9" name="Oval 88"/>
          <p:cNvSpPr/>
          <p:nvPr/>
        </p:nvSpPr>
        <p:spPr>
          <a:xfrm>
            <a:off x="9733765" y="250971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740725" y="228258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371794" y="261934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0843331" y="261981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93" name="Straight Arrow Connector 92"/>
          <p:cNvCxnSpPr>
            <a:endCxn id="85" idx="1"/>
          </p:cNvCxnSpPr>
          <p:nvPr/>
        </p:nvCxnSpPr>
        <p:spPr>
          <a:xfrm>
            <a:off x="8978806" y="2499922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4" name="Trapezoid 93"/>
          <p:cNvSpPr/>
          <p:nvPr/>
        </p:nvSpPr>
        <p:spPr bwMode="auto">
          <a:xfrm flipV="1">
            <a:off x="11649934" y="302369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3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95" name="Elbow Connector 94"/>
          <p:cNvCxnSpPr>
            <a:stCxn id="86" idx="6"/>
            <a:endCxn id="94" idx="2"/>
          </p:cNvCxnSpPr>
          <p:nvPr/>
        </p:nvCxnSpPr>
        <p:spPr>
          <a:xfrm>
            <a:off x="11483487" y="281285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96" name="Straight Arrow Connector 95"/>
          <p:cNvCxnSpPr>
            <a:stCxn id="53" idx="6"/>
          </p:cNvCxnSpPr>
          <p:nvPr/>
        </p:nvCxnSpPr>
        <p:spPr>
          <a:xfrm flipV="1">
            <a:off x="9974486" y="280670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0906422" y="2231832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tail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1144503" y="244916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0" name="Table 99"/>
              <p:cNvGraphicFramePr>
                <a:graphicFrameLocks noGrp="1"/>
              </p:cNvGraphicFramePr>
              <p:nvPr/>
            </p:nvGraphicFramePr>
            <p:xfrm>
              <a:off x="328742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6826133"/>
                  </p:ext>
                </p:extLst>
              </p:nvPr>
            </p:nvGraphicFramePr>
            <p:xfrm>
              <a:off x="328742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2000" r="-104545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02000" r="-104545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98039" r="-104545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304000" r="-104545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404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504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1" name="Table 100"/>
              <p:cNvGraphicFramePr>
                <a:graphicFrameLocks noGrp="1"/>
              </p:cNvGraphicFramePr>
              <p:nvPr/>
            </p:nvGraphicFramePr>
            <p:xfrm>
              <a:off x="1832221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345174"/>
                  </p:ext>
                </p:extLst>
              </p:nvPr>
            </p:nvGraphicFramePr>
            <p:xfrm>
              <a:off x="1832221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2000" r="-103636" b="-50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404000" r="-10363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909" t="-404000" r="-363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2" name="Table 101"/>
              <p:cNvGraphicFramePr>
                <a:graphicFrameLocks noGrp="1"/>
              </p:cNvGraphicFramePr>
              <p:nvPr/>
            </p:nvGraphicFramePr>
            <p:xfrm>
              <a:off x="3354144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2869178"/>
                  </p:ext>
                </p:extLst>
              </p:nvPr>
            </p:nvGraphicFramePr>
            <p:xfrm>
              <a:off x="3354144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8" name="Table 127"/>
              <p:cNvGraphicFramePr>
                <a:graphicFrameLocks noGrp="1"/>
              </p:cNvGraphicFramePr>
              <p:nvPr/>
            </p:nvGraphicFramePr>
            <p:xfrm>
              <a:off x="4840310" y="1848514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0055496"/>
                  </p:ext>
                </p:extLst>
              </p:nvPr>
            </p:nvGraphicFramePr>
            <p:xfrm>
              <a:off x="4840310" y="1848514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9" name="Table 128"/>
              <p:cNvGraphicFramePr>
                <a:graphicFrameLocks noGrp="1"/>
              </p:cNvGraphicFramePr>
              <p:nvPr/>
            </p:nvGraphicFramePr>
            <p:xfrm>
              <a:off x="6286503" y="1852164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𝒎𝒊𝒅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4418575"/>
                  </p:ext>
                </p:extLst>
              </p:nvPr>
            </p:nvGraphicFramePr>
            <p:xfrm>
              <a:off x="6286503" y="1852164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2000" r="-375949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77778" t="-2000" r="-560000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01613" t="-2000" r="-3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301613" t="-2000" r="-2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01613" t="-2000" r="-1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501613" t="-2000" r="-6452" b="-5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102000" r="-375949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198039" r="-375949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304000" r="-375949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404000" r="-375949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504000" r="-375949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0" name="Oval 129"/>
          <p:cNvSpPr/>
          <p:nvPr/>
        </p:nvSpPr>
        <p:spPr>
          <a:xfrm>
            <a:off x="10350698" y="5104376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37" name="Oval 136"/>
          <p:cNvSpPr/>
          <p:nvPr/>
        </p:nvSpPr>
        <p:spPr>
          <a:xfrm>
            <a:off x="9764669" y="5104376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38" name="Oval 137"/>
          <p:cNvSpPr/>
          <p:nvPr/>
        </p:nvSpPr>
        <p:spPr>
          <a:xfrm>
            <a:off x="10935284" y="5103108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39" name="Straight Arrow Connector 138"/>
          <p:cNvCxnSpPr>
            <a:stCxn id="137" idx="6"/>
            <a:endCxn id="130" idx="2"/>
          </p:cNvCxnSpPr>
          <p:nvPr/>
        </p:nvCxnSpPr>
        <p:spPr>
          <a:xfrm>
            <a:off x="10003631" y="5223857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0" name="Straight Arrow Connector 139"/>
          <p:cNvCxnSpPr>
            <a:endCxn id="138" idx="2"/>
          </p:cNvCxnSpPr>
          <p:nvPr/>
        </p:nvCxnSpPr>
        <p:spPr>
          <a:xfrm>
            <a:off x="10593907" y="5222589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TextBox 141"/>
          <p:cNvSpPr txBox="1"/>
          <p:nvPr/>
        </p:nvSpPr>
        <p:spPr>
          <a:xfrm>
            <a:off x="9355900" y="469359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9986969" y="503035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0534090" y="5029549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7" idx="1"/>
          </p:cNvCxnSpPr>
          <p:nvPr/>
        </p:nvCxnSpPr>
        <p:spPr>
          <a:xfrm>
            <a:off x="9593981" y="4910929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11340693" y="5433431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3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38" idx="6"/>
            <a:endCxn id="146" idx="2"/>
          </p:cNvCxnSpPr>
          <p:nvPr/>
        </p:nvCxnSpPr>
        <p:spPr>
          <a:xfrm>
            <a:off x="11174246" y="5222589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10597181" y="4641571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tail</a:t>
            </a:r>
          </a:p>
        </p:txBody>
      </p:sp>
      <p:cxnSp>
        <p:nvCxnSpPr>
          <p:cNvPr id="150" name="Straight Arrow Connector 149"/>
          <p:cNvCxnSpPr/>
          <p:nvPr/>
        </p:nvCxnSpPr>
        <p:spPr>
          <a:xfrm>
            <a:off x="10835262" y="485890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1" name="Table 150"/>
              <p:cNvGraphicFramePr>
                <a:graphicFrameLocks noGrp="1"/>
              </p:cNvGraphicFramePr>
              <p:nvPr/>
            </p:nvGraphicFramePr>
            <p:xfrm>
              <a:off x="383496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1" name="Table 15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6048813"/>
                  </p:ext>
                </p:extLst>
              </p:nvPr>
            </p:nvGraphicFramePr>
            <p:xfrm>
              <a:off x="383496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00" r="-104545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100000" r="-104545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4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304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2" name="Table 151"/>
              <p:cNvGraphicFramePr>
                <a:graphicFrameLocks noGrp="1"/>
              </p:cNvGraphicFramePr>
              <p:nvPr/>
            </p:nvGraphicFramePr>
            <p:xfrm>
              <a:off x="1886975" y="4531732"/>
              <a:ext cx="1334618" cy="609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2" name="Table 15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5542171"/>
                  </p:ext>
                </p:extLst>
              </p:nvPr>
            </p:nvGraphicFramePr>
            <p:xfrm>
              <a:off x="1886975" y="4531732"/>
              <a:ext cx="1334618" cy="609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09" t="-1961" r="-103636" b="-1019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3" name="Table 152"/>
              <p:cNvGraphicFramePr>
                <a:graphicFrameLocks noGrp="1"/>
              </p:cNvGraphicFramePr>
              <p:nvPr/>
            </p:nvGraphicFramePr>
            <p:xfrm>
              <a:off x="3408898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3" name="Table 1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0070475"/>
                  </p:ext>
                </p:extLst>
              </p:nvPr>
            </p:nvGraphicFramePr>
            <p:xfrm>
              <a:off x="3408898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00" r="-103636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100000" r="-103636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3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4" name="Table 153"/>
              <p:cNvGraphicFramePr>
                <a:graphicFrameLocks noGrp="1"/>
              </p:cNvGraphicFramePr>
              <p:nvPr/>
            </p:nvGraphicFramePr>
            <p:xfrm>
              <a:off x="4895064" y="4529430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4" name="Table 1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659163"/>
                  </p:ext>
                </p:extLst>
              </p:nvPr>
            </p:nvGraphicFramePr>
            <p:xfrm>
              <a:off x="4895064" y="4529430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4000" r="-104545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101961" r="-104545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206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306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5" name="Table 154"/>
              <p:cNvGraphicFramePr>
                <a:graphicFrameLocks noGrp="1"/>
              </p:cNvGraphicFramePr>
              <p:nvPr/>
            </p:nvGraphicFramePr>
            <p:xfrm>
              <a:off x="6341257" y="4533080"/>
              <a:ext cx="1507952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5" name="Table 15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2724057"/>
                  </p:ext>
                </p:extLst>
              </p:nvPr>
            </p:nvGraphicFramePr>
            <p:xfrm>
              <a:off x="6341257" y="4533080"/>
              <a:ext cx="1507952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2000" r="-218987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77778" t="-2000" r="-284444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01613" t="-2000" r="-106452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01613" t="-2000" r="-6452" b="-3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100000" r="-218987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204000" r="-218987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304000" r="-218987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Down Arrow 3"/>
          <p:cNvSpPr/>
          <p:nvPr/>
        </p:nvSpPr>
        <p:spPr>
          <a:xfrm>
            <a:off x="6064747" y="3930895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own Arrow 155"/>
          <p:cNvSpPr/>
          <p:nvPr/>
        </p:nvSpPr>
        <p:spPr>
          <a:xfrm>
            <a:off x="2422661" y="3930895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7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" y="1812"/>
            <a:ext cx="9171268" cy="1325563"/>
          </a:xfrm>
        </p:spPr>
        <p:txBody>
          <a:bodyPr>
            <a:normAutofit/>
          </a:bodyPr>
          <a:lstStyle/>
          <a:p>
            <a:r>
              <a:rPr lang="en-US" dirty="0"/>
              <a:t>Unfold</a:t>
            </a:r>
          </a:p>
        </p:txBody>
      </p:sp>
      <p:sp>
        <p:nvSpPr>
          <p:cNvPr id="54" name="Oval 53"/>
          <p:cNvSpPr/>
          <p:nvPr/>
        </p:nvSpPr>
        <p:spPr>
          <a:xfrm>
            <a:off x="6230422" y="566388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7557084" y="566388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895540" y="719519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6809347" y="298164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6222293" y="298164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>
            <a:off x="8083076" y="548831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781301" y="3604263"/>
            <a:ext cx="2853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Unfold(</a:t>
            </a:r>
            <a:r>
              <a:rPr lang="en-US" sz="2400" dirty="0" err="1">
                <a:latin typeface="Bookman Old Style" pitchFamily="18" charset="0"/>
              </a:rPr>
              <a:t>head.next</a:t>
            </a:r>
            <a:r>
              <a:rPr lang="en-US" sz="2400" dirty="0">
                <a:latin typeface="Bookman Old Style" pitchFamily="18" charset="0"/>
              </a:rPr>
              <a:t>)</a:t>
            </a:r>
          </a:p>
        </p:txBody>
      </p:sp>
      <p:sp>
        <p:nvSpPr>
          <p:cNvPr id="53" name="Oval 52"/>
          <p:cNvSpPr/>
          <p:nvPr/>
        </p:nvSpPr>
        <p:spPr>
          <a:xfrm>
            <a:off x="9735523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79" name="Oval 78"/>
          <p:cNvSpPr/>
          <p:nvPr/>
        </p:nvSpPr>
        <p:spPr>
          <a:xfrm>
            <a:off x="10664186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10201104" y="2800561"/>
            <a:ext cx="230770" cy="12289"/>
            <a:chOff x="6400800" y="990600"/>
            <a:chExt cx="515113" cy="27432"/>
          </a:xfrm>
        </p:grpSpPr>
        <p:sp>
          <p:nvSpPr>
            <p:cNvPr id="81" name="Rectangle 80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10140768" y="250561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85" name="Oval 84"/>
          <p:cNvSpPr/>
          <p:nvPr/>
        </p:nvSpPr>
        <p:spPr>
          <a:xfrm>
            <a:off x="9149494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86" name="Oval 85"/>
          <p:cNvSpPr/>
          <p:nvPr/>
        </p:nvSpPr>
        <p:spPr>
          <a:xfrm>
            <a:off x="11244525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87" name="Straight Arrow Connector 86"/>
          <p:cNvCxnSpPr>
            <a:stCxn id="85" idx="6"/>
            <a:endCxn id="53" idx="2"/>
          </p:cNvCxnSpPr>
          <p:nvPr/>
        </p:nvCxnSpPr>
        <p:spPr>
          <a:xfrm>
            <a:off x="9388456" y="2812850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8" name="Straight Arrow Connector 87"/>
          <p:cNvCxnSpPr>
            <a:endCxn id="86" idx="2"/>
          </p:cNvCxnSpPr>
          <p:nvPr/>
        </p:nvCxnSpPr>
        <p:spPr>
          <a:xfrm>
            <a:off x="10903148" y="281285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9" name="Oval 88"/>
          <p:cNvSpPr/>
          <p:nvPr/>
        </p:nvSpPr>
        <p:spPr>
          <a:xfrm>
            <a:off x="9733765" y="250971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740725" y="228258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371794" y="261934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0843331" y="261981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93" name="Straight Arrow Connector 92"/>
          <p:cNvCxnSpPr>
            <a:endCxn id="85" idx="1"/>
          </p:cNvCxnSpPr>
          <p:nvPr/>
        </p:nvCxnSpPr>
        <p:spPr>
          <a:xfrm>
            <a:off x="8978806" y="2499922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4" name="Trapezoid 93"/>
          <p:cNvSpPr/>
          <p:nvPr/>
        </p:nvSpPr>
        <p:spPr bwMode="auto">
          <a:xfrm flipV="1">
            <a:off x="11649934" y="302369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3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95" name="Elbow Connector 94"/>
          <p:cNvCxnSpPr>
            <a:stCxn id="86" idx="6"/>
            <a:endCxn id="94" idx="2"/>
          </p:cNvCxnSpPr>
          <p:nvPr/>
        </p:nvCxnSpPr>
        <p:spPr>
          <a:xfrm>
            <a:off x="11483487" y="281285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96" name="Straight Arrow Connector 95"/>
          <p:cNvCxnSpPr>
            <a:stCxn id="53" idx="6"/>
          </p:cNvCxnSpPr>
          <p:nvPr/>
        </p:nvCxnSpPr>
        <p:spPr>
          <a:xfrm flipV="1">
            <a:off x="9974486" y="280670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0906422" y="2231832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tail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1144503" y="244916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0" name="Table 99"/>
              <p:cNvGraphicFramePr>
                <a:graphicFrameLocks noGrp="1"/>
              </p:cNvGraphicFramePr>
              <p:nvPr/>
            </p:nvGraphicFramePr>
            <p:xfrm>
              <a:off x="71416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2135837"/>
                  </p:ext>
                </p:extLst>
              </p:nvPr>
            </p:nvGraphicFramePr>
            <p:xfrm>
              <a:off x="71416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1" name="Table 100"/>
              <p:cNvGraphicFramePr>
                <a:graphicFrameLocks noGrp="1"/>
              </p:cNvGraphicFramePr>
              <p:nvPr/>
            </p:nvGraphicFramePr>
            <p:xfrm>
              <a:off x="1574895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7121340"/>
                  </p:ext>
                </p:extLst>
              </p:nvPr>
            </p:nvGraphicFramePr>
            <p:xfrm>
              <a:off x="1574895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2000" r="-103636" b="-50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404000" r="-10363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909" t="-404000" r="-363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2" name="Table 101"/>
              <p:cNvGraphicFramePr>
                <a:graphicFrameLocks noGrp="1"/>
              </p:cNvGraphicFramePr>
              <p:nvPr/>
            </p:nvGraphicFramePr>
            <p:xfrm>
              <a:off x="3096818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415026"/>
                  </p:ext>
                </p:extLst>
              </p:nvPr>
            </p:nvGraphicFramePr>
            <p:xfrm>
              <a:off x="3096818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8" name="Table 127"/>
              <p:cNvGraphicFramePr>
                <a:graphicFrameLocks noGrp="1"/>
              </p:cNvGraphicFramePr>
              <p:nvPr/>
            </p:nvGraphicFramePr>
            <p:xfrm>
              <a:off x="4582984" y="1580239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2598809"/>
                  </p:ext>
                </p:extLst>
              </p:nvPr>
            </p:nvGraphicFramePr>
            <p:xfrm>
              <a:off x="4582984" y="1580239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9" name="Table 128"/>
              <p:cNvGraphicFramePr>
                <a:graphicFrameLocks noGrp="1"/>
              </p:cNvGraphicFramePr>
              <p:nvPr/>
            </p:nvGraphicFramePr>
            <p:xfrm>
              <a:off x="6029177" y="1583889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𝒎𝒊𝒅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319398"/>
                  </p:ext>
                </p:extLst>
              </p:nvPr>
            </p:nvGraphicFramePr>
            <p:xfrm>
              <a:off x="6029177" y="1583889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2000" r="-375949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80000" t="-2000" r="-560000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03226" t="-2000" r="-3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303226" t="-2000" r="-2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03226" t="-2000" r="-1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503226" t="-2000" r="-6452" b="-5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102000" r="-375949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198039" r="-375949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304000" r="-375949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404000" r="-375949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504000" r="-375949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Down Arrow 3"/>
          <p:cNvSpPr/>
          <p:nvPr/>
        </p:nvSpPr>
        <p:spPr>
          <a:xfrm>
            <a:off x="5807421" y="3662620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own Arrow 155"/>
          <p:cNvSpPr/>
          <p:nvPr/>
        </p:nvSpPr>
        <p:spPr>
          <a:xfrm>
            <a:off x="2165335" y="3662620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8892950" y="298164"/>
            <a:ext cx="3215091" cy="877824"/>
            <a:chOff x="8892950" y="298164"/>
            <a:chExt cx="3215091" cy="877824"/>
          </a:xfrm>
        </p:grpSpPr>
        <p:sp>
          <p:nvSpPr>
            <p:cNvPr id="62" name="Oval 61"/>
            <p:cNvSpPr/>
            <p:nvPr/>
          </p:nvSpPr>
          <p:spPr>
            <a:xfrm>
              <a:off x="10440003" y="56638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f’</a:t>
              </a:r>
            </a:p>
          </p:txBody>
        </p:sp>
        <p:sp>
          <p:nvSpPr>
            <p:cNvPr id="63" name="Oval 62"/>
            <p:cNvSpPr/>
            <p:nvPr/>
          </p:nvSpPr>
          <p:spPr>
            <a:xfrm>
              <a:off x="11766665" y="56638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e’</a:t>
              </a:r>
              <a:endParaRPr lang="en-US" sz="11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11105121" y="719519"/>
              <a:ext cx="329672" cy="17556"/>
              <a:chOff x="6400800" y="990600"/>
              <a:chExt cx="515113" cy="27432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11018928" y="298164"/>
              <a:ext cx="5020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69" name="Oval 68"/>
            <p:cNvSpPr/>
            <p:nvPr/>
          </p:nvSpPr>
          <p:spPr>
            <a:xfrm>
              <a:off x="10431874" y="298164"/>
              <a:ext cx="1676166" cy="877824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9603085" y="56638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cxnSp>
          <p:nvCxnSpPr>
            <p:cNvPr id="71" name="Straight Arrow Connector 70"/>
            <p:cNvCxnSpPr>
              <a:stCxn id="70" idx="6"/>
              <a:endCxn id="62" idx="2"/>
            </p:cNvCxnSpPr>
            <p:nvPr/>
          </p:nvCxnSpPr>
          <p:spPr>
            <a:xfrm>
              <a:off x="9944461" y="737076"/>
              <a:ext cx="495542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9985508" y="503398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892950" y="402321"/>
              <a:ext cx="6921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x’ = f </a:t>
              </a:r>
            </a:p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e = e’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426042" y="4478805"/>
            <a:ext cx="3674534" cy="892358"/>
            <a:chOff x="8049835" y="3654227"/>
            <a:chExt cx="3674534" cy="892358"/>
          </a:xfrm>
        </p:grpSpPr>
        <p:sp>
          <p:nvSpPr>
            <p:cNvPr id="76" name="Oval 75"/>
            <p:cNvSpPr/>
            <p:nvPr/>
          </p:nvSpPr>
          <p:spPr>
            <a:xfrm>
              <a:off x="9652407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99" name="Oval 98"/>
            <p:cNvSpPr/>
            <p:nvPr/>
          </p:nvSpPr>
          <p:spPr>
            <a:xfrm>
              <a:off x="10581070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9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0117988" y="4222956"/>
              <a:ext cx="230770" cy="12289"/>
              <a:chOff x="6400800" y="990600"/>
              <a:chExt cx="515113" cy="27432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107" name="TextBox 106"/>
            <p:cNvSpPr txBox="1"/>
            <p:nvPr/>
          </p:nvSpPr>
          <p:spPr>
            <a:xfrm>
              <a:off x="10057652" y="3928007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108" name="Oval 107"/>
            <p:cNvSpPr/>
            <p:nvPr/>
          </p:nvSpPr>
          <p:spPr>
            <a:xfrm>
              <a:off x="8458604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109" name="Oval 108"/>
            <p:cNvSpPr/>
            <p:nvPr/>
          </p:nvSpPr>
          <p:spPr>
            <a:xfrm>
              <a:off x="11161409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110" name="Straight Arrow Connector 109"/>
            <p:cNvCxnSpPr>
              <a:stCxn id="108" idx="6"/>
            </p:cNvCxnSpPr>
            <p:nvPr/>
          </p:nvCxnSpPr>
          <p:spPr>
            <a:xfrm>
              <a:off x="8697566" y="4235245"/>
              <a:ext cx="34706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11" name="Straight Arrow Connector 110"/>
            <p:cNvCxnSpPr>
              <a:endCxn id="109" idx="2"/>
            </p:cNvCxnSpPr>
            <p:nvPr/>
          </p:nvCxnSpPr>
          <p:spPr>
            <a:xfrm>
              <a:off x="10820032" y="4235245"/>
              <a:ext cx="34137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2" name="Oval 111"/>
            <p:cNvSpPr/>
            <p:nvPr/>
          </p:nvSpPr>
          <p:spPr>
            <a:xfrm>
              <a:off x="9650649" y="3932108"/>
              <a:ext cx="1173316" cy="614477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8049835" y="3704983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8680904" y="4041742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0760215" y="4042205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16" name="Straight Arrow Connector 115"/>
            <p:cNvCxnSpPr>
              <a:endCxn id="108" idx="1"/>
            </p:cNvCxnSpPr>
            <p:nvPr/>
          </p:nvCxnSpPr>
          <p:spPr>
            <a:xfrm>
              <a:off x="8287916" y="3922317"/>
              <a:ext cx="205683" cy="228442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7" name="Trapezoid 116"/>
            <p:cNvSpPr/>
            <p:nvPr/>
          </p:nvSpPr>
          <p:spPr bwMode="auto">
            <a:xfrm flipV="1">
              <a:off x="11566818" y="4446087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3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18" name="Elbow Connector 117"/>
            <p:cNvCxnSpPr>
              <a:stCxn id="109" idx="6"/>
              <a:endCxn id="117" idx="2"/>
            </p:cNvCxnSpPr>
            <p:nvPr/>
          </p:nvCxnSpPr>
          <p:spPr>
            <a:xfrm>
              <a:off x="11400371" y="4235245"/>
              <a:ext cx="245222" cy="210842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19" name="Straight Arrow Connector 118"/>
            <p:cNvCxnSpPr>
              <a:stCxn id="76" idx="6"/>
            </p:cNvCxnSpPr>
            <p:nvPr/>
          </p:nvCxnSpPr>
          <p:spPr>
            <a:xfrm flipV="1">
              <a:off x="9891370" y="4229099"/>
              <a:ext cx="166283" cy="61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10823306" y="3654227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tail</a:t>
              </a:r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>
              <a:off x="11061387" y="3871561"/>
              <a:ext cx="205683" cy="228442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22" name="Oval 121"/>
            <p:cNvSpPr/>
            <p:nvPr/>
          </p:nvSpPr>
          <p:spPr>
            <a:xfrm>
              <a:off x="9063891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cxnSp>
          <p:nvCxnSpPr>
            <p:cNvPr id="123" name="Straight Arrow Connector 122"/>
            <p:cNvCxnSpPr/>
            <p:nvPr/>
          </p:nvCxnSpPr>
          <p:spPr>
            <a:xfrm>
              <a:off x="9307100" y="4233977"/>
              <a:ext cx="34137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9247283" y="4040937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5" name="Table 124"/>
              <p:cNvGraphicFramePr>
                <a:graphicFrameLocks noGrp="1"/>
              </p:cNvGraphicFramePr>
              <p:nvPr/>
            </p:nvGraphicFramePr>
            <p:xfrm>
              <a:off x="71193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4229661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5" name="Table 12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942431"/>
                  </p:ext>
                </p:extLst>
              </p:nvPr>
            </p:nvGraphicFramePr>
            <p:xfrm>
              <a:off x="71193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00" r="-103636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10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96078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4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422966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5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6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6" name="Table 125"/>
              <p:cNvGraphicFramePr>
                <a:graphicFrameLocks noGrp="1"/>
              </p:cNvGraphicFramePr>
              <p:nvPr/>
            </p:nvGraphicFramePr>
            <p:xfrm>
              <a:off x="1574672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614142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6" name="Table 1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4781500"/>
                  </p:ext>
                </p:extLst>
              </p:nvPr>
            </p:nvGraphicFramePr>
            <p:xfrm>
              <a:off x="1574672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09" t="-2000" r="-103636" b="-60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614142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09" t="-504000" r="-10363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100909" t="-504000" r="-363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" name="Table 126"/>
              <p:cNvGraphicFramePr>
                <a:graphicFrameLocks noGrp="1"/>
              </p:cNvGraphicFramePr>
              <p:nvPr/>
            </p:nvGraphicFramePr>
            <p:xfrm>
              <a:off x="3096595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240298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7" name="Table 1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3251365"/>
                  </p:ext>
                </p:extLst>
              </p:nvPr>
            </p:nvGraphicFramePr>
            <p:xfrm>
              <a:off x="3096595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00" r="-104545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102000" r="-104545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2000" r="-104545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96078" r="-104545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404000" r="-104545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24029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504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604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1" name="Table 130"/>
              <p:cNvGraphicFramePr>
                <a:graphicFrameLocks noGrp="1"/>
              </p:cNvGraphicFramePr>
              <p:nvPr/>
            </p:nvGraphicFramePr>
            <p:xfrm>
              <a:off x="4582761" y="4084340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4322798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1" name="Table 1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0694655"/>
                  </p:ext>
                </p:extLst>
              </p:nvPr>
            </p:nvGraphicFramePr>
            <p:xfrm>
              <a:off x="4582761" y="4084340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4000" r="-103636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104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204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2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406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432279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506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606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2" name="Table 131"/>
              <p:cNvGraphicFramePr>
                <a:graphicFrameLocks noGrp="1"/>
              </p:cNvGraphicFramePr>
              <p:nvPr/>
            </p:nvGraphicFramePr>
            <p:xfrm>
              <a:off x="6028954" y="4087990"/>
              <a:ext cx="2355120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27811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45080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36446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26595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50429">
                      <a:extLst>
                        <a:ext uri="{9D8B030D-6E8A-4147-A177-3AD203B41FA5}">
                          <a16:colId xmlns:a16="http://schemas.microsoft.com/office/drawing/2014/main" val="4125832558"/>
                        </a:ext>
                      </a:extLst>
                    </a:gridCol>
                    <a:gridCol w="466050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263346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𝒎𝒊𝒅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28894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2" name="Table 1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8771296"/>
                  </p:ext>
                </p:extLst>
              </p:nvPr>
            </p:nvGraphicFramePr>
            <p:xfrm>
              <a:off x="6028954" y="4087990"/>
              <a:ext cx="2355120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27811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45080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36446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26595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50429">
                      <a:extLst>
                        <a:ext uri="{9D8B030D-6E8A-4147-A177-3AD203B41FA5}">
                          <a16:colId xmlns:a16="http://schemas.microsoft.com/office/drawing/2014/main" val="4125832558"/>
                        </a:ext>
                      </a:extLst>
                    </a:gridCol>
                    <a:gridCol w="466050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263346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2000" r="-458571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75610" t="-2000" r="-682927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05455" t="-2000" r="-409091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81818" t="-2000" r="-411364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71930" t="-2000" r="-217544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49351" t="-2000" r="-61039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804651" t="-2000" r="-9302" b="-6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102000" r="-458571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202000" r="-458571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296078" r="-458571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404000" r="-458571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2889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504000" r="-45857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604000" r="-458571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370358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783942" y="3095603"/>
            <a:ext cx="4572000" cy="147271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	x = </a:t>
            </a:r>
            <a:r>
              <a:rPr lang="en-US" dirty="0" err="1"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68" name="Line Callout 1 67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Line Callout 1 68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71" name="Oval 70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3" name="Rectangle 7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77" name="Oval 76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78" name="Straight Arrow Connector 77"/>
          <p:cNvCxnSpPr>
            <a:endCxn id="77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9" name="Oval 78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3" name="Trapezoid 82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84" name="Elbow Connector 83"/>
          <p:cNvCxnSpPr>
            <a:stCxn id="77" idx="6"/>
            <a:endCxn id="83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5" name="Straight Arrow Connector 84"/>
          <p:cNvCxnSpPr>
            <a:stCxn id="70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86" name="Oval 85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87" name="Oval 86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89" name="Rectangle 88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3" name="Oval 92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4" name="Straight Arrow Connector 93"/>
          <p:cNvCxnSpPr>
            <a:endCxn id="93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5" name="Oval 9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9" name="Trapezoid 98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0" name="Elbow Connector 99"/>
          <p:cNvCxnSpPr>
            <a:stCxn id="93" idx="6"/>
            <a:endCxn id="99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1" name="Straight Arrow Connector 100"/>
          <p:cNvCxnSpPr>
            <a:stCxn id="86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76943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Line Callout 1 66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ine Callout 1 65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48321" y="2622845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</a:t>
            </a:r>
            <a:r>
              <a:rPr lang="en-US" dirty="0">
                <a:latin typeface="Consolas"/>
                <a:ea typeface="Calibri"/>
                <a:cs typeface="Times New Roman"/>
              </a:rPr>
              <a:t>unfold(x);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p = x;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x = </a:t>
            </a:r>
            <a:r>
              <a:rPr lang="en-US" dirty="0" err="1"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   </a:t>
            </a:r>
            <a:r>
              <a:rPr lang="en-US" dirty="0">
                <a:latin typeface="Consolas"/>
                <a:ea typeface="Calibri"/>
                <a:cs typeface="Times New Roman"/>
              </a:rPr>
              <a:t>fold(p);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" name="Rectangle 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" name="Oval 11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rapezoid 19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1" name="Elbow Connector 20"/>
          <p:cNvCxnSpPr>
            <a:stCxn id="12" idx="6"/>
            <a:endCxn id="20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Straight Arrow Connector 21"/>
          <p:cNvCxnSpPr>
            <a:stCxn id="4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4" name="Oval 43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47" name="Rectangle 4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52" name="Oval 51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54" name="Straight Arrow Connector 53"/>
          <p:cNvCxnSpPr>
            <a:endCxn id="52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5" name="Oval 5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0" name="Trapezoid 59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61" name="Elbow Connector 60"/>
          <p:cNvCxnSpPr>
            <a:stCxn id="52" idx="6"/>
            <a:endCxn id="60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2" name="Straight Arrow Connector 61"/>
          <p:cNvCxnSpPr>
            <a:stCxn id="44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5" name="Line Callout 1 64"/>
          <p:cNvSpPr/>
          <p:nvPr/>
        </p:nvSpPr>
        <p:spPr>
          <a:xfrm>
            <a:off x="126748" y="1853863"/>
            <a:ext cx="3548919" cy="1083928"/>
          </a:xfrm>
          <a:prstGeom prst="borderCallout1">
            <a:avLst>
              <a:gd name="adj1" fmla="val 52514"/>
              <a:gd name="adj2" fmla="val 101559"/>
              <a:gd name="adj3" fmla="val 110457"/>
              <a:gd name="adj4" fmla="val 11988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86603" y="2395827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63098" y="2251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7527187" y="2833194"/>
            <a:ext cx="3548919" cy="1856612"/>
          </a:xfrm>
          <a:prstGeom prst="borderCallout1">
            <a:avLst>
              <a:gd name="adj1" fmla="val 53032"/>
              <a:gd name="adj2" fmla="val -1029"/>
              <a:gd name="adj3" fmla="val 52559"/>
              <a:gd name="adj4" fmla="val -411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81125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91" name="Oval 90"/>
          <p:cNvSpPr/>
          <p:nvPr/>
        </p:nvSpPr>
        <p:spPr>
          <a:xfrm>
            <a:off x="9709788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9246706" y="3419344"/>
            <a:ext cx="230770" cy="12289"/>
            <a:chOff x="6400800" y="990600"/>
            <a:chExt cx="515113" cy="27432"/>
          </a:xfrm>
        </p:grpSpPr>
        <p:sp>
          <p:nvSpPr>
            <p:cNvPr id="93" name="Rectangle 9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9186370" y="312439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7" name="Oval 96"/>
          <p:cNvSpPr/>
          <p:nvPr/>
        </p:nvSpPr>
        <p:spPr>
          <a:xfrm>
            <a:off x="8195096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98" name="Oval 97"/>
          <p:cNvSpPr/>
          <p:nvPr/>
        </p:nvSpPr>
        <p:spPr>
          <a:xfrm>
            <a:off x="10290127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9" name="Straight Arrow Connector 98"/>
          <p:cNvCxnSpPr>
            <a:stCxn id="97" idx="6"/>
            <a:endCxn id="90" idx="2"/>
          </p:cNvCxnSpPr>
          <p:nvPr/>
        </p:nvCxnSpPr>
        <p:spPr>
          <a:xfrm>
            <a:off x="8434058" y="343163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0" name="Straight Arrow Connector 99"/>
          <p:cNvCxnSpPr>
            <a:endCxn id="98" idx="2"/>
          </p:cNvCxnSpPr>
          <p:nvPr/>
        </p:nvCxnSpPr>
        <p:spPr>
          <a:xfrm>
            <a:off x="9948750" y="343163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8779367" y="312849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86327" y="290137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17396" y="323813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88933" y="323859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05" name="Straight Arrow Connector 104"/>
          <p:cNvCxnSpPr>
            <a:endCxn id="97" idx="1"/>
          </p:cNvCxnSpPr>
          <p:nvPr/>
        </p:nvCxnSpPr>
        <p:spPr>
          <a:xfrm>
            <a:off x="8024408" y="311870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rapezoid 105"/>
          <p:cNvSpPr/>
          <p:nvPr/>
        </p:nvSpPr>
        <p:spPr bwMode="auto">
          <a:xfrm flipV="1">
            <a:off x="10650656" y="364247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7" name="Elbow Connector 106"/>
          <p:cNvCxnSpPr>
            <a:stCxn id="98" idx="6"/>
            <a:endCxn id="106" idx="2"/>
          </p:cNvCxnSpPr>
          <p:nvPr/>
        </p:nvCxnSpPr>
        <p:spPr>
          <a:xfrm>
            <a:off x="10529090" y="343163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8" name="Straight Arrow Connector 107"/>
          <p:cNvCxnSpPr>
            <a:stCxn id="90" idx="6"/>
          </p:cNvCxnSpPr>
          <p:nvPr/>
        </p:nvCxnSpPr>
        <p:spPr>
          <a:xfrm flipV="1">
            <a:off x="9020088" y="342548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9" name="Straight Arrow Connector 108"/>
          <p:cNvCxnSpPr>
            <a:endCxn id="97" idx="2"/>
          </p:cNvCxnSpPr>
          <p:nvPr/>
        </p:nvCxnSpPr>
        <p:spPr>
          <a:xfrm>
            <a:off x="7887042" y="3375158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7663537" y="3230967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33" name="Oval 132"/>
          <p:cNvSpPr/>
          <p:nvPr/>
        </p:nvSpPr>
        <p:spPr>
          <a:xfrm>
            <a:off x="796277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34" name="Oval 133"/>
          <p:cNvSpPr/>
          <p:nvPr/>
        </p:nvSpPr>
        <p:spPr>
          <a:xfrm>
            <a:off x="1724940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261858" y="2457829"/>
            <a:ext cx="230770" cy="12289"/>
            <a:chOff x="6400800" y="990600"/>
            <a:chExt cx="515113" cy="27432"/>
          </a:xfrm>
        </p:grpSpPr>
        <p:sp>
          <p:nvSpPr>
            <p:cNvPr id="136" name="Rectangle 13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201522" y="2162880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40" name="Oval 139"/>
          <p:cNvSpPr/>
          <p:nvPr/>
        </p:nvSpPr>
        <p:spPr>
          <a:xfrm>
            <a:off x="2305279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1" name="Straight Arrow Connector 140"/>
          <p:cNvCxnSpPr>
            <a:endCxn id="140" idx="2"/>
          </p:cNvCxnSpPr>
          <p:nvPr/>
        </p:nvCxnSpPr>
        <p:spPr>
          <a:xfrm>
            <a:off x="1963902" y="2470118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Oval 141"/>
          <p:cNvSpPr/>
          <p:nvPr/>
        </p:nvSpPr>
        <p:spPr>
          <a:xfrm>
            <a:off x="794519" y="2166981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00753" y="199595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04085" y="2277078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3" idx="1"/>
          </p:cNvCxnSpPr>
          <p:nvPr/>
        </p:nvCxnSpPr>
        <p:spPr>
          <a:xfrm>
            <a:off x="538834" y="2213290"/>
            <a:ext cx="292438" cy="1723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2710688" y="2680960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40" idx="6"/>
            <a:endCxn id="146" idx="2"/>
          </p:cNvCxnSpPr>
          <p:nvPr/>
        </p:nvCxnSpPr>
        <p:spPr>
          <a:xfrm>
            <a:off x="2544241" y="2470118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8" name="Straight Arrow Connector 147"/>
          <p:cNvCxnSpPr>
            <a:stCxn id="133" idx="6"/>
          </p:cNvCxnSpPr>
          <p:nvPr/>
        </p:nvCxnSpPr>
        <p:spPr>
          <a:xfrm flipV="1">
            <a:off x="1035240" y="2463972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7" name="Oval 176"/>
          <p:cNvSpPr/>
          <p:nvPr/>
        </p:nvSpPr>
        <p:spPr>
          <a:xfrm>
            <a:off x="9076770" y="414333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78" name="Oval 177"/>
          <p:cNvSpPr/>
          <p:nvPr/>
        </p:nvSpPr>
        <p:spPr>
          <a:xfrm>
            <a:off x="9685199" y="414333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80" name="Straight Arrow Connector 179"/>
          <p:cNvCxnSpPr>
            <a:endCxn id="178" idx="2"/>
          </p:cNvCxnSpPr>
          <p:nvPr/>
        </p:nvCxnSpPr>
        <p:spPr>
          <a:xfrm>
            <a:off x="9343822" y="426282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8668001" y="373255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84005" y="406978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85" name="Straight Arrow Connector 184"/>
          <p:cNvCxnSpPr>
            <a:endCxn id="177" idx="1"/>
          </p:cNvCxnSpPr>
          <p:nvPr/>
        </p:nvCxnSpPr>
        <p:spPr>
          <a:xfrm>
            <a:off x="8906082" y="3949892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6" name="Trapezoid 185"/>
          <p:cNvSpPr/>
          <p:nvPr/>
        </p:nvSpPr>
        <p:spPr bwMode="auto">
          <a:xfrm flipV="1">
            <a:off x="10090608" y="447366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87" name="Elbow Connector 186"/>
          <p:cNvCxnSpPr>
            <a:stCxn id="178" idx="6"/>
            <a:endCxn id="186" idx="2"/>
          </p:cNvCxnSpPr>
          <p:nvPr/>
        </p:nvCxnSpPr>
        <p:spPr>
          <a:xfrm>
            <a:off x="9924161" y="426282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89" name="Straight Arrow Connector 188"/>
          <p:cNvCxnSpPr>
            <a:endCxn id="177" idx="2"/>
          </p:cNvCxnSpPr>
          <p:nvPr/>
        </p:nvCxnSpPr>
        <p:spPr>
          <a:xfrm>
            <a:off x="8768716" y="4206345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8545211" y="4062154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91" name="Line Callout 1 190"/>
          <p:cNvSpPr/>
          <p:nvPr/>
        </p:nvSpPr>
        <p:spPr>
          <a:xfrm>
            <a:off x="126748" y="2982536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81293"/>
              <a:gd name="adj4" fmla="val 13171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380686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93" name="Oval 192"/>
          <p:cNvSpPr/>
          <p:nvPr/>
        </p:nvSpPr>
        <p:spPr>
          <a:xfrm>
            <a:off x="2309349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46267" y="3568686"/>
            <a:ext cx="230770" cy="12289"/>
            <a:chOff x="6400800" y="990600"/>
            <a:chExt cx="515113" cy="27432"/>
          </a:xfrm>
        </p:grpSpPr>
        <p:sp>
          <p:nvSpPr>
            <p:cNvPr id="195" name="Rectangle 19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785931" y="3273737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99" name="Oval 198"/>
          <p:cNvSpPr/>
          <p:nvPr/>
        </p:nvSpPr>
        <p:spPr>
          <a:xfrm>
            <a:off x="794657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00" name="Oval 199"/>
          <p:cNvSpPr/>
          <p:nvPr/>
        </p:nvSpPr>
        <p:spPr>
          <a:xfrm>
            <a:off x="2889688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01" name="Straight Arrow Connector 200"/>
          <p:cNvCxnSpPr>
            <a:stCxn id="199" idx="6"/>
            <a:endCxn id="192" idx="2"/>
          </p:cNvCxnSpPr>
          <p:nvPr/>
        </p:nvCxnSpPr>
        <p:spPr>
          <a:xfrm>
            <a:off x="1033619" y="3580975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2" name="Straight Arrow Connector 201"/>
          <p:cNvCxnSpPr>
            <a:endCxn id="200" idx="2"/>
          </p:cNvCxnSpPr>
          <p:nvPr/>
        </p:nvCxnSpPr>
        <p:spPr>
          <a:xfrm>
            <a:off x="2548311" y="3580975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3" name="Oval 202"/>
          <p:cNvSpPr/>
          <p:nvPr/>
        </p:nvSpPr>
        <p:spPr>
          <a:xfrm>
            <a:off x="1378928" y="3277838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5888" y="3050713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964406" y="338747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488494" y="3387935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07" name="Straight Arrow Connector 206"/>
          <p:cNvCxnSpPr>
            <a:endCxn id="199" idx="1"/>
          </p:cNvCxnSpPr>
          <p:nvPr/>
        </p:nvCxnSpPr>
        <p:spPr>
          <a:xfrm>
            <a:off x="623969" y="3268047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8" name="Trapezoid 207"/>
          <p:cNvSpPr/>
          <p:nvPr/>
        </p:nvSpPr>
        <p:spPr bwMode="auto">
          <a:xfrm flipV="1">
            <a:off x="3250217" y="3791817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09" name="Elbow Connector 208"/>
          <p:cNvCxnSpPr>
            <a:stCxn id="200" idx="6"/>
            <a:endCxn id="208" idx="2"/>
          </p:cNvCxnSpPr>
          <p:nvPr/>
        </p:nvCxnSpPr>
        <p:spPr>
          <a:xfrm>
            <a:off x="3128651" y="3580976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>
            <a:stCxn id="192" idx="6"/>
          </p:cNvCxnSpPr>
          <p:nvPr/>
        </p:nvCxnSpPr>
        <p:spPr>
          <a:xfrm flipV="1">
            <a:off x="1619649" y="3574829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Straight Arrow Connector 210"/>
          <p:cNvCxnSpPr>
            <a:endCxn id="192" idx="1"/>
          </p:cNvCxnSpPr>
          <p:nvPr/>
        </p:nvCxnSpPr>
        <p:spPr>
          <a:xfrm>
            <a:off x="1194294" y="3282767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026842" y="309303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13" name="Oval 212"/>
          <p:cNvSpPr/>
          <p:nvPr/>
        </p:nvSpPr>
        <p:spPr>
          <a:xfrm>
            <a:off x="1676331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14" name="Oval 213"/>
          <p:cNvSpPr/>
          <p:nvPr/>
        </p:nvSpPr>
        <p:spPr>
          <a:xfrm>
            <a:off x="2284760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15" name="Straight Arrow Connector 214"/>
          <p:cNvCxnSpPr>
            <a:endCxn id="214" idx="2"/>
          </p:cNvCxnSpPr>
          <p:nvPr/>
        </p:nvCxnSpPr>
        <p:spPr>
          <a:xfrm>
            <a:off x="1943383" y="441216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267562" y="38819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883566" y="421912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18" name="Straight Arrow Connector 217"/>
          <p:cNvCxnSpPr>
            <a:endCxn id="213" idx="1"/>
          </p:cNvCxnSpPr>
          <p:nvPr/>
        </p:nvCxnSpPr>
        <p:spPr>
          <a:xfrm>
            <a:off x="1505643" y="409923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9" name="Trapezoid 218"/>
          <p:cNvSpPr/>
          <p:nvPr/>
        </p:nvSpPr>
        <p:spPr bwMode="auto">
          <a:xfrm flipV="1">
            <a:off x="2690169" y="462300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20" name="Elbow Connector 219"/>
          <p:cNvCxnSpPr>
            <a:stCxn id="214" idx="6"/>
            <a:endCxn id="219" idx="2"/>
          </p:cNvCxnSpPr>
          <p:nvPr/>
        </p:nvCxnSpPr>
        <p:spPr>
          <a:xfrm>
            <a:off x="2523722" y="441216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/>
          <p:cNvCxnSpPr/>
          <p:nvPr/>
        </p:nvCxnSpPr>
        <p:spPr>
          <a:xfrm>
            <a:off x="2124568" y="410135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>
            <a:off x="1957116" y="391161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225" name="Straight Arrow Connector 224"/>
          <p:cNvCxnSpPr>
            <a:stCxn id="226" idx="3"/>
            <a:endCxn id="199" idx="2"/>
          </p:cNvCxnSpPr>
          <p:nvPr/>
        </p:nvCxnSpPr>
        <p:spPr>
          <a:xfrm flipV="1">
            <a:off x="490005" y="3580976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244425" y="345221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cxnSp>
        <p:nvCxnSpPr>
          <p:cNvPr id="227" name="Straight Arrow Connector 226"/>
          <p:cNvCxnSpPr>
            <a:stCxn id="228" idx="3"/>
          </p:cNvCxnSpPr>
          <p:nvPr/>
        </p:nvCxnSpPr>
        <p:spPr>
          <a:xfrm flipV="1">
            <a:off x="1371098" y="4406085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1125518" y="4277322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29" name="Line Callout 1 228"/>
          <p:cNvSpPr/>
          <p:nvPr/>
        </p:nvSpPr>
        <p:spPr>
          <a:xfrm>
            <a:off x="140834" y="4866034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-1019"/>
              <a:gd name="adj4" fmla="val 131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1722694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31" name="Oval 230"/>
          <p:cNvSpPr/>
          <p:nvPr/>
        </p:nvSpPr>
        <p:spPr>
          <a:xfrm>
            <a:off x="2651357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188275" y="5452184"/>
            <a:ext cx="230770" cy="12289"/>
            <a:chOff x="6400800" y="990600"/>
            <a:chExt cx="515113" cy="27432"/>
          </a:xfrm>
        </p:grpSpPr>
        <p:sp>
          <p:nvSpPr>
            <p:cNvPr id="233" name="Rectangle 23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2127939" y="515723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38" name="Oval 237"/>
          <p:cNvSpPr/>
          <p:nvPr/>
        </p:nvSpPr>
        <p:spPr>
          <a:xfrm>
            <a:off x="3231696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39" name="Straight Arrow Connector 238"/>
          <p:cNvCxnSpPr>
            <a:endCxn id="230" idx="2"/>
          </p:cNvCxnSpPr>
          <p:nvPr/>
        </p:nvCxnSpPr>
        <p:spPr>
          <a:xfrm>
            <a:off x="1375627" y="546447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0" name="Straight Arrow Connector 239"/>
          <p:cNvCxnSpPr>
            <a:endCxn id="238" idx="2"/>
          </p:cNvCxnSpPr>
          <p:nvPr/>
        </p:nvCxnSpPr>
        <p:spPr>
          <a:xfrm>
            <a:off x="2890319" y="546447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1" name="Oval 240"/>
          <p:cNvSpPr/>
          <p:nvPr/>
        </p:nvSpPr>
        <p:spPr>
          <a:xfrm>
            <a:off x="1720936" y="516133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830502" y="527143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592225" y="567531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47" name="Elbow Connector 246"/>
          <p:cNvCxnSpPr>
            <a:stCxn id="238" idx="6"/>
            <a:endCxn id="246" idx="2"/>
          </p:cNvCxnSpPr>
          <p:nvPr/>
        </p:nvCxnSpPr>
        <p:spPr>
          <a:xfrm>
            <a:off x="3470659" y="546447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8" name="Straight Arrow Connector 247"/>
          <p:cNvCxnSpPr>
            <a:stCxn id="230" idx="6"/>
          </p:cNvCxnSpPr>
          <p:nvPr/>
        </p:nvCxnSpPr>
        <p:spPr>
          <a:xfrm flipV="1">
            <a:off x="1961657" y="545832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9" name="Straight Arrow Connector 248"/>
          <p:cNvCxnSpPr>
            <a:endCxn id="230" idx="1"/>
          </p:cNvCxnSpPr>
          <p:nvPr/>
        </p:nvCxnSpPr>
        <p:spPr>
          <a:xfrm>
            <a:off x="1536302" y="5166265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368850" y="497653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52" name="Oval 251"/>
          <p:cNvSpPr/>
          <p:nvPr/>
        </p:nvSpPr>
        <p:spPr>
          <a:xfrm>
            <a:off x="2298846" y="617617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3" name="Straight Arrow Connector 252"/>
          <p:cNvCxnSpPr>
            <a:endCxn id="252" idx="2"/>
          </p:cNvCxnSpPr>
          <p:nvPr/>
        </p:nvCxnSpPr>
        <p:spPr>
          <a:xfrm>
            <a:off x="1957469" y="629566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1897652" y="610262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2704255" y="650650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58" name="Elbow Connector 257"/>
          <p:cNvCxnSpPr>
            <a:stCxn id="252" idx="6"/>
            <a:endCxn id="257" idx="2"/>
          </p:cNvCxnSpPr>
          <p:nvPr/>
        </p:nvCxnSpPr>
        <p:spPr>
          <a:xfrm>
            <a:off x="2537808" y="629566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9" name="Straight Arrow Connector 258"/>
          <p:cNvCxnSpPr/>
          <p:nvPr/>
        </p:nvCxnSpPr>
        <p:spPr>
          <a:xfrm>
            <a:off x="2138654" y="5984850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2002733" y="57951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65" name="Oval 264"/>
          <p:cNvSpPr/>
          <p:nvPr/>
        </p:nvSpPr>
        <p:spPr>
          <a:xfrm>
            <a:off x="348993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66" name="Oval 265"/>
          <p:cNvSpPr/>
          <p:nvPr/>
        </p:nvSpPr>
        <p:spPr>
          <a:xfrm>
            <a:off x="1277656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814574" y="5459541"/>
            <a:ext cx="230770" cy="12289"/>
            <a:chOff x="6400800" y="990600"/>
            <a:chExt cx="515113" cy="27432"/>
          </a:xfrm>
        </p:grpSpPr>
        <p:sp>
          <p:nvSpPr>
            <p:cNvPr id="268" name="Rectangle 26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754238" y="516459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72" name="Oval 271"/>
          <p:cNvSpPr/>
          <p:nvPr/>
        </p:nvSpPr>
        <p:spPr>
          <a:xfrm>
            <a:off x="347235" y="516869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73" name="Straight Arrow Connector 272"/>
          <p:cNvCxnSpPr>
            <a:stCxn id="265" idx="6"/>
          </p:cNvCxnSpPr>
          <p:nvPr/>
        </p:nvCxnSpPr>
        <p:spPr>
          <a:xfrm flipV="1">
            <a:off x="587956" y="546568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Oval 274"/>
          <p:cNvSpPr/>
          <p:nvPr/>
        </p:nvSpPr>
        <p:spPr>
          <a:xfrm>
            <a:off x="709495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76" name="Oval 275"/>
          <p:cNvSpPr/>
          <p:nvPr/>
        </p:nvSpPr>
        <p:spPr>
          <a:xfrm>
            <a:off x="1638158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1175076" y="6293013"/>
            <a:ext cx="230770" cy="12289"/>
            <a:chOff x="6400800" y="990600"/>
            <a:chExt cx="515113" cy="27432"/>
          </a:xfrm>
        </p:grpSpPr>
        <p:sp>
          <p:nvSpPr>
            <p:cNvPr id="278" name="Rectangle 27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1114740" y="599806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82" name="Oval 281"/>
          <p:cNvSpPr/>
          <p:nvPr/>
        </p:nvSpPr>
        <p:spPr>
          <a:xfrm>
            <a:off x="707737" y="6002165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83" name="Straight Arrow Connector 282"/>
          <p:cNvCxnSpPr>
            <a:stCxn id="275" idx="6"/>
          </p:cNvCxnSpPr>
          <p:nvPr/>
        </p:nvCxnSpPr>
        <p:spPr>
          <a:xfrm flipV="1">
            <a:off x="948458" y="6299156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204195" y="573094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06238" y="585368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86" name="Straight Arrow Connector 285"/>
          <p:cNvCxnSpPr>
            <a:stCxn id="287" idx="3"/>
          </p:cNvCxnSpPr>
          <p:nvPr/>
        </p:nvCxnSpPr>
        <p:spPr>
          <a:xfrm flipV="1">
            <a:off x="472274" y="6166614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6694" y="603785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273743" y="487450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511824" y="5091842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0" name="Straight Arrow Connector 289"/>
          <p:cNvCxnSpPr>
            <a:stCxn id="291" idx="3"/>
          </p:cNvCxnSpPr>
          <p:nvPr/>
        </p:nvCxnSpPr>
        <p:spPr>
          <a:xfrm>
            <a:off x="415698" y="5211321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1" name="TextBox 290"/>
          <p:cNvSpPr txBox="1"/>
          <p:nvPr/>
        </p:nvSpPr>
        <p:spPr>
          <a:xfrm>
            <a:off x="170118" y="50805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341125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Line Callout 1 66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ine Callout 1 65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48321" y="2622845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</a:t>
            </a:r>
            <a:r>
              <a:rPr lang="en-US" dirty="0">
                <a:latin typeface="Consolas"/>
                <a:ea typeface="Calibri"/>
                <a:cs typeface="Times New Roman"/>
              </a:rPr>
              <a:t>unfold(x);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p = x;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x = </a:t>
            </a:r>
            <a:r>
              <a:rPr lang="en-US" dirty="0" err="1"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   </a:t>
            </a:r>
            <a:r>
              <a:rPr lang="en-US" dirty="0">
                <a:latin typeface="Consolas"/>
                <a:ea typeface="Calibri"/>
                <a:cs typeface="Times New Roman"/>
              </a:rPr>
              <a:t>fold(p);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" name="Rectangle 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" name="Oval 11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rapezoid 19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1" name="Elbow Connector 20"/>
          <p:cNvCxnSpPr>
            <a:stCxn id="12" idx="6"/>
            <a:endCxn id="20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Straight Arrow Connector 21"/>
          <p:cNvCxnSpPr>
            <a:stCxn id="4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4" name="Oval 43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47" name="Rectangle 4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52" name="Oval 51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54" name="Straight Arrow Connector 53"/>
          <p:cNvCxnSpPr>
            <a:endCxn id="52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5" name="Oval 5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0" name="Trapezoid 59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61" name="Elbow Connector 60"/>
          <p:cNvCxnSpPr>
            <a:stCxn id="52" idx="6"/>
            <a:endCxn id="60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2" name="Straight Arrow Connector 61"/>
          <p:cNvCxnSpPr>
            <a:stCxn id="44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5" name="Line Callout 1 64"/>
          <p:cNvSpPr/>
          <p:nvPr/>
        </p:nvSpPr>
        <p:spPr>
          <a:xfrm>
            <a:off x="126748" y="1853863"/>
            <a:ext cx="3548919" cy="1083928"/>
          </a:xfrm>
          <a:prstGeom prst="borderCallout1">
            <a:avLst>
              <a:gd name="adj1" fmla="val 52514"/>
              <a:gd name="adj2" fmla="val 101559"/>
              <a:gd name="adj3" fmla="val 110457"/>
              <a:gd name="adj4" fmla="val 11988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86603" y="2395827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63098" y="2251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7508268" y="2467436"/>
            <a:ext cx="4580731" cy="2697155"/>
          </a:xfrm>
          <a:prstGeom prst="borderCallout1">
            <a:avLst>
              <a:gd name="adj1" fmla="val 53032"/>
              <a:gd name="adj2" fmla="val -1029"/>
              <a:gd name="adj3" fmla="val 51617"/>
              <a:gd name="adj4" fmla="val -365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62206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91" name="Oval 90"/>
          <p:cNvSpPr/>
          <p:nvPr/>
        </p:nvSpPr>
        <p:spPr>
          <a:xfrm>
            <a:off x="9690869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9227787" y="3053587"/>
            <a:ext cx="230770" cy="12289"/>
            <a:chOff x="6400800" y="990600"/>
            <a:chExt cx="515113" cy="27432"/>
          </a:xfrm>
        </p:grpSpPr>
        <p:sp>
          <p:nvSpPr>
            <p:cNvPr id="93" name="Rectangle 9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9167451" y="27586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7" name="Oval 96"/>
          <p:cNvSpPr/>
          <p:nvPr/>
        </p:nvSpPr>
        <p:spPr>
          <a:xfrm>
            <a:off x="8176177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98" name="Oval 97"/>
          <p:cNvSpPr/>
          <p:nvPr/>
        </p:nvSpPr>
        <p:spPr>
          <a:xfrm>
            <a:off x="10271208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9" name="Straight Arrow Connector 98"/>
          <p:cNvCxnSpPr>
            <a:stCxn id="97" idx="6"/>
            <a:endCxn id="90" idx="2"/>
          </p:cNvCxnSpPr>
          <p:nvPr/>
        </p:nvCxnSpPr>
        <p:spPr>
          <a:xfrm>
            <a:off x="8415139" y="30658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0" name="Straight Arrow Connector 99"/>
          <p:cNvCxnSpPr>
            <a:endCxn id="98" idx="2"/>
          </p:cNvCxnSpPr>
          <p:nvPr/>
        </p:nvCxnSpPr>
        <p:spPr>
          <a:xfrm>
            <a:off x="9929831" y="30658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8760448" y="27627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67408" y="253561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398477" y="287237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70014" y="28728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05" name="Straight Arrow Connector 104"/>
          <p:cNvCxnSpPr>
            <a:endCxn id="97" idx="1"/>
          </p:cNvCxnSpPr>
          <p:nvPr/>
        </p:nvCxnSpPr>
        <p:spPr>
          <a:xfrm>
            <a:off x="8005489" y="275294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rapezoid 105"/>
          <p:cNvSpPr/>
          <p:nvPr/>
        </p:nvSpPr>
        <p:spPr bwMode="auto">
          <a:xfrm flipV="1">
            <a:off x="10631737" y="32767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7" name="Elbow Connector 106"/>
          <p:cNvCxnSpPr>
            <a:stCxn id="98" idx="6"/>
            <a:endCxn id="106" idx="2"/>
          </p:cNvCxnSpPr>
          <p:nvPr/>
        </p:nvCxnSpPr>
        <p:spPr>
          <a:xfrm>
            <a:off x="10510171" y="30658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8" name="Straight Arrow Connector 107"/>
          <p:cNvCxnSpPr>
            <a:stCxn id="90" idx="6"/>
          </p:cNvCxnSpPr>
          <p:nvPr/>
        </p:nvCxnSpPr>
        <p:spPr>
          <a:xfrm flipV="1">
            <a:off x="9001169" y="30597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9" name="Straight Arrow Connector 108"/>
          <p:cNvCxnSpPr>
            <a:endCxn id="97" idx="2"/>
          </p:cNvCxnSpPr>
          <p:nvPr/>
        </p:nvCxnSpPr>
        <p:spPr>
          <a:xfrm>
            <a:off x="7868123" y="3009401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7644618" y="2865210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33" name="Oval 132"/>
          <p:cNvSpPr/>
          <p:nvPr/>
        </p:nvSpPr>
        <p:spPr>
          <a:xfrm>
            <a:off x="796277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34" name="Oval 133"/>
          <p:cNvSpPr/>
          <p:nvPr/>
        </p:nvSpPr>
        <p:spPr>
          <a:xfrm>
            <a:off x="1724940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261858" y="2457829"/>
            <a:ext cx="230770" cy="12289"/>
            <a:chOff x="6400800" y="990600"/>
            <a:chExt cx="515113" cy="27432"/>
          </a:xfrm>
        </p:grpSpPr>
        <p:sp>
          <p:nvSpPr>
            <p:cNvPr id="136" name="Rectangle 13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201522" y="2162880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40" name="Oval 139"/>
          <p:cNvSpPr/>
          <p:nvPr/>
        </p:nvSpPr>
        <p:spPr>
          <a:xfrm>
            <a:off x="2305279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1" name="Straight Arrow Connector 140"/>
          <p:cNvCxnSpPr>
            <a:endCxn id="140" idx="2"/>
          </p:cNvCxnSpPr>
          <p:nvPr/>
        </p:nvCxnSpPr>
        <p:spPr>
          <a:xfrm>
            <a:off x="1963902" y="2470118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Oval 141"/>
          <p:cNvSpPr/>
          <p:nvPr/>
        </p:nvSpPr>
        <p:spPr>
          <a:xfrm>
            <a:off x="794519" y="2166981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00753" y="199595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04085" y="2277078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3" idx="1"/>
          </p:cNvCxnSpPr>
          <p:nvPr/>
        </p:nvCxnSpPr>
        <p:spPr>
          <a:xfrm>
            <a:off x="538834" y="2213290"/>
            <a:ext cx="292438" cy="1723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2710688" y="2680960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40" idx="6"/>
            <a:endCxn id="146" idx="2"/>
          </p:cNvCxnSpPr>
          <p:nvPr/>
        </p:nvCxnSpPr>
        <p:spPr>
          <a:xfrm>
            <a:off x="2544241" y="2470118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8" name="Straight Arrow Connector 147"/>
          <p:cNvCxnSpPr>
            <a:stCxn id="133" idx="6"/>
          </p:cNvCxnSpPr>
          <p:nvPr/>
        </p:nvCxnSpPr>
        <p:spPr>
          <a:xfrm flipV="1">
            <a:off x="1035240" y="2463972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7" name="Oval 176"/>
          <p:cNvSpPr/>
          <p:nvPr/>
        </p:nvSpPr>
        <p:spPr>
          <a:xfrm>
            <a:off x="9057851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78" name="Oval 177"/>
          <p:cNvSpPr/>
          <p:nvPr/>
        </p:nvSpPr>
        <p:spPr>
          <a:xfrm>
            <a:off x="9666280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80" name="Straight Arrow Connector 179"/>
          <p:cNvCxnSpPr>
            <a:endCxn id="178" idx="2"/>
          </p:cNvCxnSpPr>
          <p:nvPr/>
        </p:nvCxnSpPr>
        <p:spPr>
          <a:xfrm>
            <a:off x="9324903" y="389706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8649082" y="336680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65086" y="370402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85" name="Straight Arrow Connector 184"/>
          <p:cNvCxnSpPr>
            <a:endCxn id="177" idx="1"/>
          </p:cNvCxnSpPr>
          <p:nvPr/>
        </p:nvCxnSpPr>
        <p:spPr>
          <a:xfrm>
            <a:off x="8887163" y="358413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6" name="Trapezoid 185"/>
          <p:cNvSpPr/>
          <p:nvPr/>
        </p:nvSpPr>
        <p:spPr bwMode="auto">
          <a:xfrm flipV="1">
            <a:off x="10071689" y="410790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87" name="Elbow Connector 186"/>
          <p:cNvCxnSpPr>
            <a:stCxn id="178" idx="6"/>
            <a:endCxn id="186" idx="2"/>
          </p:cNvCxnSpPr>
          <p:nvPr/>
        </p:nvCxnSpPr>
        <p:spPr>
          <a:xfrm>
            <a:off x="9905242" y="3897063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89" name="Straight Arrow Connector 188"/>
          <p:cNvCxnSpPr>
            <a:endCxn id="177" idx="2"/>
          </p:cNvCxnSpPr>
          <p:nvPr/>
        </p:nvCxnSpPr>
        <p:spPr>
          <a:xfrm>
            <a:off x="8749797" y="3840588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8526292" y="3696397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91" name="Line Callout 1 190"/>
          <p:cNvSpPr/>
          <p:nvPr/>
        </p:nvSpPr>
        <p:spPr>
          <a:xfrm>
            <a:off x="126748" y="2982536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81293"/>
              <a:gd name="adj4" fmla="val 13171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380686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93" name="Oval 192"/>
          <p:cNvSpPr/>
          <p:nvPr/>
        </p:nvSpPr>
        <p:spPr>
          <a:xfrm>
            <a:off x="2309349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46267" y="3568686"/>
            <a:ext cx="230770" cy="12289"/>
            <a:chOff x="6400800" y="990600"/>
            <a:chExt cx="515113" cy="27432"/>
          </a:xfrm>
        </p:grpSpPr>
        <p:sp>
          <p:nvSpPr>
            <p:cNvPr id="195" name="Rectangle 19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785931" y="3273737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99" name="Oval 198"/>
          <p:cNvSpPr/>
          <p:nvPr/>
        </p:nvSpPr>
        <p:spPr>
          <a:xfrm>
            <a:off x="794657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00" name="Oval 199"/>
          <p:cNvSpPr/>
          <p:nvPr/>
        </p:nvSpPr>
        <p:spPr>
          <a:xfrm>
            <a:off x="2889688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01" name="Straight Arrow Connector 200"/>
          <p:cNvCxnSpPr>
            <a:stCxn id="199" idx="6"/>
            <a:endCxn id="192" idx="2"/>
          </p:cNvCxnSpPr>
          <p:nvPr/>
        </p:nvCxnSpPr>
        <p:spPr>
          <a:xfrm>
            <a:off x="1033619" y="3580975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2" name="Straight Arrow Connector 201"/>
          <p:cNvCxnSpPr>
            <a:endCxn id="200" idx="2"/>
          </p:cNvCxnSpPr>
          <p:nvPr/>
        </p:nvCxnSpPr>
        <p:spPr>
          <a:xfrm>
            <a:off x="2548311" y="3580975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3" name="Oval 202"/>
          <p:cNvSpPr/>
          <p:nvPr/>
        </p:nvSpPr>
        <p:spPr>
          <a:xfrm>
            <a:off x="1378928" y="3277838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5888" y="3050713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964406" y="338747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488494" y="3387935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07" name="Straight Arrow Connector 206"/>
          <p:cNvCxnSpPr>
            <a:endCxn id="199" idx="1"/>
          </p:cNvCxnSpPr>
          <p:nvPr/>
        </p:nvCxnSpPr>
        <p:spPr>
          <a:xfrm>
            <a:off x="623969" y="3268047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8" name="Trapezoid 207"/>
          <p:cNvSpPr/>
          <p:nvPr/>
        </p:nvSpPr>
        <p:spPr bwMode="auto">
          <a:xfrm flipV="1">
            <a:off x="3250217" y="3791817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09" name="Elbow Connector 208"/>
          <p:cNvCxnSpPr>
            <a:stCxn id="200" idx="6"/>
            <a:endCxn id="208" idx="2"/>
          </p:cNvCxnSpPr>
          <p:nvPr/>
        </p:nvCxnSpPr>
        <p:spPr>
          <a:xfrm>
            <a:off x="3128651" y="3580976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>
            <a:stCxn id="192" idx="6"/>
          </p:cNvCxnSpPr>
          <p:nvPr/>
        </p:nvCxnSpPr>
        <p:spPr>
          <a:xfrm flipV="1">
            <a:off x="1619649" y="3574829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Straight Arrow Connector 210"/>
          <p:cNvCxnSpPr>
            <a:endCxn id="192" idx="1"/>
          </p:cNvCxnSpPr>
          <p:nvPr/>
        </p:nvCxnSpPr>
        <p:spPr>
          <a:xfrm>
            <a:off x="1194294" y="3282767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026842" y="309303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13" name="Oval 212"/>
          <p:cNvSpPr/>
          <p:nvPr/>
        </p:nvSpPr>
        <p:spPr>
          <a:xfrm>
            <a:off x="1676331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14" name="Oval 213"/>
          <p:cNvSpPr/>
          <p:nvPr/>
        </p:nvSpPr>
        <p:spPr>
          <a:xfrm>
            <a:off x="2284760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15" name="Straight Arrow Connector 214"/>
          <p:cNvCxnSpPr>
            <a:endCxn id="214" idx="2"/>
          </p:cNvCxnSpPr>
          <p:nvPr/>
        </p:nvCxnSpPr>
        <p:spPr>
          <a:xfrm>
            <a:off x="1943383" y="441216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267562" y="38819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883566" y="421912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18" name="Straight Arrow Connector 217"/>
          <p:cNvCxnSpPr>
            <a:endCxn id="213" idx="1"/>
          </p:cNvCxnSpPr>
          <p:nvPr/>
        </p:nvCxnSpPr>
        <p:spPr>
          <a:xfrm>
            <a:off x="1505643" y="409923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9" name="Trapezoid 218"/>
          <p:cNvSpPr/>
          <p:nvPr/>
        </p:nvSpPr>
        <p:spPr bwMode="auto">
          <a:xfrm flipV="1">
            <a:off x="2690169" y="462300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20" name="Elbow Connector 219"/>
          <p:cNvCxnSpPr>
            <a:stCxn id="214" idx="6"/>
            <a:endCxn id="219" idx="2"/>
          </p:cNvCxnSpPr>
          <p:nvPr/>
        </p:nvCxnSpPr>
        <p:spPr>
          <a:xfrm>
            <a:off x="2523722" y="441216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/>
          <p:cNvCxnSpPr/>
          <p:nvPr/>
        </p:nvCxnSpPr>
        <p:spPr>
          <a:xfrm>
            <a:off x="2124568" y="410135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>
            <a:off x="1957116" y="391161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225" name="Straight Arrow Connector 224"/>
          <p:cNvCxnSpPr>
            <a:stCxn id="226" idx="3"/>
            <a:endCxn id="199" idx="2"/>
          </p:cNvCxnSpPr>
          <p:nvPr/>
        </p:nvCxnSpPr>
        <p:spPr>
          <a:xfrm flipV="1">
            <a:off x="490005" y="3580976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244425" y="345221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cxnSp>
        <p:nvCxnSpPr>
          <p:cNvPr id="227" name="Straight Arrow Connector 226"/>
          <p:cNvCxnSpPr>
            <a:stCxn id="228" idx="3"/>
          </p:cNvCxnSpPr>
          <p:nvPr/>
        </p:nvCxnSpPr>
        <p:spPr>
          <a:xfrm flipV="1">
            <a:off x="1371098" y="4406085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1125518" y="4277322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29" name="Line Callout 1 228"/>
          <p:cNvSpPr/>
          <p:nvPr/>
        </p:nvSpPr>
        <p:spPr>
          <a:xfrm>
            <a:off x="140834" y="4866034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-1019"/>
              <a:gd name="adj4" fmla="val 131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1722694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31" name="Oval 230"/>
          <p:cNvSpPr/>
          <p:nvPr/>
        </p:nvSpPr>
        <p:spPr>
          <a:xfrm>
            <a:off x="2651357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188275" y="5452184"/>
            <a:ext cx="230770" cy="12289"/>
            <a:chOff x="6400800" y="990600"/>
            <a:chExt cx="515113" cy="27432"/>
          </a:xfrm>
        </p:grpSpPr>
        <p:sp>
          <p:nvSpPr>
            <p:cNvPr id="233" name="Rectangle 23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2127939" y="515723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38" name="Oval 237"/>
          <p:cNvSpPr/>
          <p:nvPr/>
        </p:nvSpPr>
        <p:spPr>
          <a:xfrm>
            <a:off x="3231696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39" name="Straight Arrow Connector 238"/>
          <p:cNvCxnSpPr>
            <a:endCxn id="230" idx="2"/>
          </p:cNvCxnSpPr>
          <p:nvPr/>
        </p:nvCxnSpPr>
        <p:spPr>
          <a:xfrm>
            <a:off x="1375627" y="546447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0" name="Straight Arrow Connector 239"/>
          <p:cNvCxnSpPr>
            <a:endCxn id="238" idx="2"/>
          </p:cNvCxnSpPr>
          <p:nvPr/>
        </p:nvCxnSpPr>
        <p:spPr>
          <a:xfrm>
            <a:off x="2890319" y="546447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1" name="Oval 240"/>
          <p:cNvSpPr/>
          <p:nvPr/>
        </p:nvSpPr>
        <p:spPr>
          <a:xfrm>
            <a:off x="1720936" y="516133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830502" y="527143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592225" y="567531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47" name="Elbow Connector 246"/>
          <p:cNvCxnSpPr>
            <a:stCxn id="238" idx="6"/>
            <a:endCxn id="246" idx="2"/>
          </p:cNvCxnSpPr>
          <p:nvPr/>
        </p:nvCxnSpPr>
        <p:spPr>
          <a:xfrm>
            <a:off x="3470659" y="546447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8" name="Straight Arrow Connector 247"/>
          <p:cNvCxnSpPr>
            <a:stCxn id="230" idx="6"/>
          </p:cNvCxnSpPr>
          <p:nvPr/>
        </p:nvCxnSpPr>
        <p:spPr>
          <a:xfrm flipV="1">
            <a:off x="1961657" y="545832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9" name="Straight Arrow Connector 248"/>
          <p:cNvCxnSpPr>
            <a:endCxn id="230" idx="1"/>
          </p:cNvCxnSpPr>
          <p:nvPr/>
        </p:nvCxnSpPr>
        <p:spPr>
          <a:xfrm>
            <a:off x="1536302" y="5166265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368850" y="497653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52" name="Oval 251"/>
          <p:cNvSpPr/>
          <p:nvPr/>
        </p:nvSpPr>
        <p:spPr>
          <a:xfrm>
            <a:off x="2298846" y="617617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3" name="Straight Arrow Connector 252"/>
          <p:cNvCxnSpPr>
            <a:endCxn id="252" idx="2"/>
          </p:cNvCxnSpPr>
          <p:nvPr/>
        </p:nvCxnSpPr>
        <p:spPr>
          <a:xfrm>
            <a:off x="1957469" y="629566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1897652" y="610262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2704255" y="650650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58" name="Elbow Connector 257"/>
          <p:cNvCxnSpPr>
            <a:stCxn id="252" idx="6"/>
            <a:endCxn id="257" idx="2"/>
          </p:cNvCxnSpPr>
          <p:nvPr/>
        </p:nvCxnSpPr>
        <p:spPr>
          <a:xfrm>
            <a:off x="2537808" y="629566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9" name="Straight Arrow Connector 258"/>
          <p:cNvCxnSpPr/>
          <p:nvPr/>
        </p:nvCxnSpPr>
        <p:spPr>
          <a:xfrm>
            <a:off x="2138654" y="5984850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2002733" y="57951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65" name="Oval 264"/>
          <p:cNvSpPr/>
          <p:nvPr/>
        </p:nvSpPr>
        <p:spPr>
          <a:xfrm>
            <a:off x="348993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66" name="Oval 265"/>
          <p:cNvSpPr/>
          <p:nvPr/>
        </p:nvSpPr>
        <p:spPr>
          <a:xfrm>
            <a:off x="1277656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814574" y="5459541"/>
            <a:ext cx="230770" cy="12289"/>
            <a:chOff x="6400800" y="990600"/>
            <a:chExt cx="515113" cy="27432"/>
          </a:xfrm>
        </p:grpSpPr>
        <p:sp>
          <p:nvSpPr>
            <p:cNvPr id="268" name="Rectangle 26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754238" y="516459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72" name="Oval 271"/>
          <p:cNvSpPr/>
          <p:nvPr/>
        </p:nvSpPr>
        <p:spPr>
          <a:xfrm>
            <a:off x="347235" y="516869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73" name="Straight Arrow Connector 272"/>
          <p:cNvCxnSpPr>
            <a:stCxn id="265" idx="6"/>
          </p:cNvCxnSpPr>
          <p:nvPr/>
        </p:nvCxnSpPr>
        <p:spPr>
          <a:xfrm flipV="1">
            <a:off x="587956" y="546568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Oval 274"/>
          <p:cNvSpPr/>
          <p:nvPr/>
        </p:nvSpPr>
        <p:spPr>
          <a:xfrm>
            <a:off x="709495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76" name="Oval 275"/>
          <p:cNvSpPr/>
          <p:nvPr/>
        </p:nvSpPr>
        <p:spPr>
          <a:xfrm>
            <a:off x="1638158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1175076" y="6293013"/>
            <a:ext cx="230770" cy="12289"/>
            <a:chOff x="6400800" y="990600"/>
            <a:chExt cx="515113" cy="27432"/>
          </a:xfrm>
        </p:grpSpPr>
        <p:sp>
          <p:nvSpPr>
            <p:cNvPr id="278" name="Rectangle 27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1114740" y="599806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82" name="Oval 281"/>
          <p:cNvSpPr/>
          <p:nvPr/>
        </p:nvSpPr>
        <p:spPr>
          <a:xfrm>
            <a:off x="707737" y="6002165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83" name="Straight Arrow Connector 282"/>
          <p:cNvCxnSpPr>
            <a:stCxn id="275" idx="6"/>
          </p:cNvCxnSpPr>
          <p:nvPr/>
        </p:nvCxnSpPr>
        <p:spPr>
          <a:xfrm flipV="1">
            <a:off x="948458" y="6299156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204195" y="573094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06238" y="585368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86" name="Straight Arrow Connector 285"/>
          <p:cNvCxnSpPr>
            <a:stCxn id="287" idx="3"/>
          </p:cNvCxnSpPr>
          <p:nvPr/>
        </p:nvCxnSpPr>
        <p:spPr>
          <a:xfrm flipV="1">
            <a:off x="472274" y="6166614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6694" y="603785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273743" y="487450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511824" y="5091842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0" name="Straight Arrow Connector 289"/>
          <p:cNvCxnSpPr>
            <a:stCxn id="291" idx="3"/>
          </p:cNvCxnSpPr>
          <p:nvPr/>
        </p:nvCxnSpPr>
        <p:spPr>
          <a:xfrm>
            <a:off x="415698" y="5211321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1" name="TextBox 290"/>
          <p:cNvSpPr txBox="1"/>
          <p:nvPr/>
        </p:nvSpPr>
        <p:spPr>
          <a:xfrm>
            <a:off x="170118" y="50805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05" name="Oval 304"/>
          <p:cNvSpPr/>
          <p:nvPr/>
        </p:nvSpPr>
        <p:spPr>
          <a:xfrm>
            <a:off x="9981046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06" name="Oval 305"/>
          <p:cNvSpPr/>
          <p:nvPr/>
        </p:nvSpPr>
        <p:spPr>
          <a:xfrm>
            <a:off x="10909709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07" name="Group 306"/>
          <p:cNvGrpSpPr/>
          <p:nvPr/>
        </p:nvGrpSpPr>
        <p:grpSpPr>
          <a:xfrm>
            <a:off x="10446627" y="4756887"/>
            <a:ext cx="230770" cy="12289"/>
            <a:chOff x="6400800" y="990600"/>
            <a:chExt cx="515113" cy="27432"/>
          </a:xfrm>
        </p:grpSpPr>
        <p:sp>
          <p:nvSpPr>
            <p:cNvPr id="308" name="Rectangle 30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1" name="TextBox 310"/>
          <p:cNvSpPr txBox="1"/>
          <p:nvPr/>
        </p:nvSpPr>
        <p:spPr>
          <a:xfrm>
            <a:off x="10386291" y="44619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12" name="Oval 311"/>
          <p:cNvSpPr/>
          <p:nvPr/>
        </p:nvSpPr>
        <p:spPr>
          <a:xfrm>
            <a:off x="11490048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313" name="Straight Arrow Connector 312"/>
          <p:cNvCxnSpPr/>
          <p:nvPr/>
        </p:nvCxnSpPr>
        <p:spPr>
          <a:xfrm>
            <a:off x="9079033" y="47691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4" name="Straight Arrow Connector 313"/>
          <p:cNvCxnSpPr>
            <a:endCxn id="312" idx="2"/>
          </p:cNvCxnSpPr>
          <p:nvPr/>
        </p:nvCxnSpPr>
        <p:spPr>
          <a:xfrm>
            <a:off x="11148671" y="47691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15" name="Oval 314"/>
          <p:cNvSpPr/>
          <p:nvPr/>
        </p:nvSpPr>
        <p:spPr>
          <a:xfrm>
            <a:off x="9979288" y="44660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11088854" y="45761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317" name="Trapezoid 316"/>
          <p:cNvSpPr/>
          <p:nvPr/>
        </p:nvSpPr>
        <p:spPr bwMode="auto">
          <a:xfrm flipV="1">
            <a:off x="11850577" y="49800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318" name="Elbow Connector 317"/>
          <p:cNvCxnSpPr>
            <a:stCxn id="312" idx="6"/>
            <a:endCxn id="317" idx="2"/>
          </p:cNvCxnSpPr>
          <p:nvPr/>
        </p:nvCxnSpPr>
        <p:spPr>
          <a:xfrm>
            <a:off x="11729011" y="47691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9" name="Straight Arrow Connector 318"/>
          <p:cNvCxnSpPr>
            <a:stCxn id="305" idx="6"/>
          </p:cNvCxnSpPr>
          <p:nvPr/>
        </p:nvCxnSpPr>
        <p:spPr>
          <a:xfrm flipV="1">
            <a:off x="10220009" y="47630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0" name="Straight Arrow Connector 319"/>
          <p:cNvCxnSpPr/>
          <p:nvPr/>
        </p:nvCxnSpPr>
        <p:spPr>
          <a:xfrm>
            <a:off x="9258628" y="443313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21" name="TextBox 320"/>
          <p:cNvSpPr txBox="1"/>
          <p:nvPr/>
        </p:nvSpPr>
        <p:spPr>
          <a:xfrm>
            <a:off x="9091176" y="424339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322" name="Oval 321"/>
          <p:cNvSpPr/>
          <p:nvPr/>
        </p:nvSpPr>
        <p:spPr>
          <a:xfrm>
            <a:off x="8077626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23" name="Oval 322"/>
          <p:cNvSpPr/>
          <p:nvPr/>
        </p:nvSpPr>
        <p:spPr>
          <a:xfrm>
            <a:off x="9006289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24" name="Group 323"/>
          <p:cNvGrpSpPr/>
          <p:nvPr/>
        </p:nvGrpSpPr>
        <p:grpSpPr>
          <a:xfrm>
            <a:off x="8543207" y="4764244"/>
            <a:ext cx="230770" cy="12289"/>
            <a:chOff x="6400800" y="990600"/>
            <a:chExt cx="515113" cy="27432"/>
          </a:xfrm>
        </p:grpSpPr>
        <p:sp>
          <p:nvSpPr>
            <p:cNvPr id="325" name="Rectangle 32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28" name="TextBox 327"/>
          <p:cNvSpPr txBox="1"/>
          <p:nvPr/>
        </p:nvSpPr>
        <p:spPr>
          <a:xfrm>
            <a:off x="8482871" y="446929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29" name="Oval 328"/>
          <p:cNvSpPr/>
          <p:nvPr/>
        </p:nvSpPr>
        <p:spPr>
          <a:xfrm>
            <a:off x="8075868" y="447339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30" name="Straight Arrow Connector 329"/>
          <p:cNvCxnSpPr>
            <a:stCxn id="322" idx="6"/>
          </p:cNvCxnSpPr>
          <p:nvPr/>
        </p:nvCxnSpPr>
        <p:spPr>
          <a:xfrm flipV="1">
            <a:off x="8316589" y="477038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8002376" y="417921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333" name="Straight Arrow Connector 332"/>
          <p:cNvCxnSpPr/>
          <p:nvPr/>
        </p:nvCxnSpPr>
        <p:spPr>
          <a:xfrm>
            <a:off x="8240457" y="4396545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4" name="Straight Arrow Connector 333"/>
          <p:cNvCxnSpPr>
            <a:stCxn id="335" idx="3"/>
          </p:cNvCxnSpPr>
          <p:nvPr/>
        </p:nvCxnSpPr>
        <p:spPr>
          <a:xfrm>
            <a:off x="8144331" y="4516024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5" name="TextBox 334"/>
          <p:cNvSpPr txBox="1"/>
          <p:nvPr/>
        </p:nvSpPr>
        <p:spPr>
          <a:xfrm>
            <a:off x="7898751" y="438521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36" name="Oval 335"/>
          <p:cNvSpPr/>
          <p:nvPr/>
        </p:nvSpPr>
        <p:spPr>
          <a:xfrm>
            <a:off x="9451982" y="46374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338" name="Straight Arrow Connector 337"/>
          <p:cNvCxnSpPr>
            <a:stCxn id="336" idx="6"/>
            <a:endCxn id="305" idx="2"/>
          </p:cNvCxnSpPr>
          <p:nvPr/>
        </p:nvCxnSpPr>
        <p:spPr>
          <a:xfrm>
            <a:off x="9690945" y="4756887"/>
            <a:ext cx="290101" cy="122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9427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8499" y="2762592"/>
            <a:ext cx="3591895" cy="2551559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 1: Abstract domain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8664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143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57959" y="467072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3055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96307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08979" y="308142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08979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98906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x=6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457016" y="3395447"/>
            <a:ext cx="3159334" cy="112113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97690" y="3755957"/>
            <a:ext cx="109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 := x + 2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6522" y="4692421"/>
                <a:ext cx="31198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 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522" y="4692421"/>
                <a:ext cx="3119828" cy="369332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>
            <a:off x="7981835" y="2762592"/>
            <a:ext cx="3591895" cy="2551559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0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93479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61295" y="467072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x=11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66391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299643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12315" y="308142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212315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02242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349" y="2316808"/>
            <a:ext cx="1797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Concrete states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87224" y="2288438"/>
            <a:ext cx="2301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New concrete states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91738" y="2288438"/>
            <a:ext cx="2228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Concrete semantics</a:t>
            </a:r>
          </a:p>
        </p:txBody>
      </p:sp>
    </p:spTree>
    <p:extLst>
      <p:ext uri="{BB962C8B-B14F-4D97-AF65-F5344CB8AC3E}">
        <p14:creationId xmlns:p14="http://schemas.microsoft.com/office/powerpoint/2010/main" val="846266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Line Callout 1 66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ine Callout 1 65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48321" y="2622845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</a:t>
            </a:r>
            <a:r>
              <a:rPr lang="en-US" dirty="0">
                <a:latin typeface="Consolas"/>
                <a:ea typeface="Calibri"/>
                <a:cs typeface="Times New Roman"/>
              </a:rPr>
              <a:t>unfold(x);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p = x;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x = </a:t>
            </a:r>
            <a:r>
              <a:rPr lang="en-US" dirty="0" err="1"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   </a:t>
            </a:r>
            <a:r>
              <a:rPr lang="en-US" dirty="0">
                <a:latin typeface="Consolas"/>
                <a:ea typeface="Calibri"/>
                <a:cs typeface="Times New Roman"/>
              </a:rPr>
              <a:t>fold(p);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" name="Rectangle 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" name="Oval 11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rapezoid 19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1" name="Elbow Connector 20"/>
          <p:cNvCxnSpPr>
            <a:stCxn id="12" idx="6"/>
            <a:endCxn id="20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Straight Arrow Connector 21"/>
          <p:cNvCxnSpPr>
            <a:stCxn id="4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4" name="Oval 43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47" name="Rectangle 4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52" name="Oval 51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54" name="Straight Arrow Connector 53"/>
          <p:cNvCxnSpPr>
            <a:endCxn id="52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5" name="Oval 5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0" name="Trapezoid 59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61" name="Elbow Connector 60"/>
          <p:cNvCxnSpPr>
            <a:stCxn id="52" idx="6"/>
            <a:endCxn id="60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2" name="Straight Arrow Connector 61"/>
          <p:cNvCxnSpPr>
            <a:stCxn id="44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5" name="Line Callout 1 64"/>
          <p:cNvSpPr/>
          <p:nvPr/>
        </p:nvSpPr>
        <p:spPr>
          <a:xfrm>
            <a:off x="126748" y="1284073"/>
            <a:ext cx="3548919" cy="1016795"/>
          </a:xfrm>
          <a:prstGeom prst="borderCallout1">
            <a:avLst>
              <a:gd name="adj1" fmla="val 52514"/>
              <a:gd name="adj2" fmla="val 101559"/>
              <a:gd name="adj3" fmla="val 165145"/>
              <a:gd name="adj4" fmla="val 11917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86603" y="1758905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63098" y="1614714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7508268" y="2467436"/>
            <a:ext cx="4580731" cy="2697155"/>
          </a:xfrm>
          <a:prstGeom prst="borderCallout1">
            <a:avLst>
              <a:gd name="adj1" fmla="val 53032"/>
              <a:gd name="adj2" fmla="val -1029"/>
              <a:gd name="adj3" fmla="val 51617"/>
              <a:gd name="adj4" fmla="val -365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62206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91" name="Oval 90"/>
          <p:cNvSpPr/>
          <p:nvPr/>
        </p:nvSpPr>
        <p:spPr>
          <a:xfrm>
            <a:off x="9690869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9227787" y="3053587"/>
            <a:ext cx="230770" cy="12289"/>
            <a:chOff x="6400800" y="990600"/>
            <a:chExt cx="515113" cy="27432"/>
          </a:xfrm>
        </p:grpSpPr>
        <p:sp>
          <p:nvSpPr>
            <p:cNvPr id="93" name="Rectangle 9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9167451" y="27586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7" name="Oval 96"/>
          <p:cNvSpPr/>
          <p:nvPr/>
        </p:nvSpPr>
        <p:spPr>
          <a:xfrm>
            <a:off x="8176177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98" name="Oval 97"/>
          <p:cNvSpPr/>
          <p:nvPr/>
        </p:nvSpPr>
        <p:spPr>
          <a:xfrm>
            <a:off x="10271208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9" name="Straight Arrow Connector 98"/>
          <p:cNvCxnSpPr>
            <a:stCxn id="97" idx="6"/>
            <a:endCxn id="90" idx="2"/>
          </p:cNvCxnSpPr>
          <p:nvPr/>
        </p:nvCxnSpPr>
        <p:spPr>
          <a:xfrm>
            <a:off x="8415139" y="30658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0" name="Straight Arrow Connector 99"/>
          <p:cNvCxnSpPr>
            <a:endCxn id="98" idx="2"/>
          </p:cNvCxnSpPr>
          <p:nvPr/>
        </p:nvCxnSpPr>
        <p:spPr>
          <a:xfrm>
            <a:off x="9929831" y="30658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8760448" y="27627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67408" y="253561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398477" y="287237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70014" y="28728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05" name="Straight Arrow Connector 104"/>
          <p:cNvCxnSpPr>
            <a:endCxn id="97" idx="1"/>
          </p:cNvCxnSpPr>
          <p:nvPr/>
        </p:nvCxnSpPr>
        <p:spPr>
          <a:xfrm>
            <a:off x="8005489" y="275294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rapezoid 105"/>
          <p:cNvSpPr/>
          <p:nvPr/>
        </p:nvSpPr>
        <p:spPr bwMode="auto">
          <a:xfrm flipV="1">
            <a:off x="10631737" y="32767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7" name="Elbow Connector 106"/>
          <p:cNvCxnSpPr>
            <a:stCxn id="98" idx="6"/>
            <a:endCxn id="106" idx="2"/>
          </p:cNvCxnSpPr>
          <p:nvPr/>
        </p:nvCxnSpPr>
        <p:spPr>
          <a:xfrm>
            <a:off x="10510171" y="30658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8" name="Straight Arrow Connector 107"/>
          <p:cNvCxnSpPr>
            <a:stCxn id="90" idx="6"/>
          </p:cNvCxnSpPr>
          <p:nvPr/>
        </p:nvCxnSpPr>
        <p:spPr>
          <a:xfrm flipV="1">
            <a:off x="9001169" y="30597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9" name="Straight Arrow Connector 108"/>
          <p:cNvCxnSpPr>
            <a:endCxn id="97" idx="2"/>
          </p:cNvCxnSpPr>
          <p:nvPr/>
        </p:nvCxnSpPr>
        <p:spPr>
          <a:xfrm>
            <a:off x="7868123" y="3009401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7644618" y="2865210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33" name="Oval 132"/>
          <p:cNvSpPr/>
          <p:nvPr/>
        </p:nvSpPr>
        <p:spPr>
          <a:xfrm>
            <a:off x="796277" y="171371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34" name="Oval 133"/>
          <p:cNvSpPr/>
          <p:nvPr/>
        </p:nvSpPr>
        <p:spPr>
          <a:xfrm>
            <a:off x="1724940" y="171371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261858" y="1820907"/>
            <a:ext cx="230770" cy="12289"/>
            <a:chOff x="6400800" y="990600"/>
            <a:chExt cx="515113" cy="27432"/>
          </a:xfrm>
        </p:grpSpPr>
        <p:sp>
          <p:nvSpPr>
            <p:cNvPr id="136" name="Rectangle 13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201522" y="152595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40" name="Oval 139"/>
          <p:cNvSpPr/>
          <p:nvPr/>
        </p:nvSpPr>
        <p:spPr>
          <a:xfrm>
            <a:off x="2305279" y="171371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1" name="Straight Arrow Connector 140"/>
          <p:cNvCxnSpPr>
            <a:endCxn id="140" idx="2"/>
          </p:cNvCxnSpPr>
          <p:nvPr/>
        </p:nvCxnSpPr>
        <p:spPr>
          <a:xfrm>
            <a:off x="1963902" y="183319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Oval 141"/>
          <p:cNvSpPr/>
          <p:nvPr/>
        </p:nvSpPr>
        <p:spPr>
          <a:xfrm>
            <a:off x="794519" y="153005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00753" y="135903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04085" y="164015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3" idx="1"/>
          </p:cNvCxnSpPr>
          <p:nvPr/>
        </p:nvCxnSpPr>
        <p:spPr>
          <a:xfrm>
            <a:off x="538834" y="1576368"/>
            <a:ext cx="292438" cy="1723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2710688" y="204403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40" idx="6"/>
            <a:endCxn id="146" idx="2"/>
          </p:cNvCxnSpPr>
          <p:nvPr/>
        </p:nvCxnSpPr>
        <p:spPr>
          <a:xfrm>
            <a:off x="2544241" y="183319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8" name="Straight Arrow Connector 147"/>
          <p:cNvCxnSpPr>
            <a:stCxn id="133" idx="6"/>
          </p:cNvCxnSpPr>
          <p:nvPr/>
        </p:nvCxnSpPr>
        <p:spPr>
          <a:xfrm flipV="1">
            <a:off x="1035240" y="182705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7" name="Oval 176"/>
          <p:cNvSpPr/>
          <p:nvPr/>
        </p:nvSpPr>
        <p:spPr>
          <a:xfrm>
            <a:off x="9057851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78" name="Oval 177"/>
          <p:cNvSpPr/>
          <p:nvPr/>
        </p:nvSpPr>
        <p:spPr>
          <a:xfrm>
            <a:off x="9666280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80" name="Straight Arrow Connector 179"/>
          <p:cNvCxnSpPr>
            <a:endCxn id="178" idx="2"/>
          </p:cNvCxnSpPr>
          <p:nvPr/>
        </p:nvCxnSpPr>
        <p:spPr>
          <a:xfrm>
            <a:off x="9324903" y="389706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8649082" y="336680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65086" y="370402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85" name="Straight Arrow Connector 184"/>
          <p:cNvCxnSpPr>
            <a:endCxn id="177" idx="1"/>
          </p:cNvCxnSpPr>
          <p:nvPr/>
        </p:nvCxnSpPr>
        <p:spPr>
          <a:xfrm>
            <a:off x="8887163" y="358413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6" name="Trapezoid 185"/>
          <p:cNvSpPr/>
          <p:nvPr/>
        </p:nvSpPr>
        <p:spPr bwMode="auto">
          <a:xfrm flipV="1">
            <a:off x="10071689" y="410790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87" name="Elbow Connector 186"/>
          <p:cNvCxnSpPr>
            <a:stCxn id="178" idx="6"/>
            <a:endCxn id="186" idx="2"/>
          </p:cNvCxnSpPr>
          <p:nvPr/>
        </p:nvCxnSpPr>
        <p:spPr>
          <a:xfrm>
            <a:off x="9905242" y="3897063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89" name="Straight Arrow Connector 188"/>
          <p:cNvCxnSpPr>
            <a:endCxn id="177" idx="2"/>
          </p:cNvCxnSpPr>
          <p:nvPr/>
        </p:nvCxnSpPr>
        <p:spPr>
          <a:xfrm>
            <a:off x="8749797" y="3840588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8526292" y="3696397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91" name="Line Callout 1 190"/>
          <p:cNvSpPr/>
          <p:nvPr/>
        </p:nvSpPr>
        <p:spPr>
          <a:xfrm>
            <a:off x="126749" y="2345614"/>
            <a:ext cx="4155380" cy="2570014"/>
          </a:xfrm>
          <a:prstGeom prst="borderCallout1">
            <a:avLst>
              <a:gd name="adj1" fmla="val 71080"/>
              <a:gd name="adj2" fmla="val 102122"/>
              <a:gd name="adj3" fmla="val 85361"/>
              <a:gd name="adj4" fmla="val 1092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380686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93" name="Oval 192"/>
          <p:cNvSpPr/>
          <p:nvPr/>
        </p:nvSpPr>
        <p:spPr>
          <a:xfrm>
            <a:off x="2309349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46267" y="2931764"/>
            <a:ext cx="230770" cy="12289"/>
            <a:chOff x="6400800" y="990600"/>
            <a:chExt cx="515113" cy="27432"/>
          </a:xfrm>
        </p:grpSpPr>
        <p:sp>
          <p:nvSpPr>
            <p:cNvPr id="195" name="Rectangle 19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785931" y="263681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99" name="Oval 198"/>
          <p:cNvSpPr/>
          <p:nvPr/>
        </p:nvSpPr>
        <p:spPr>
          <a:xfrm>
            <a:off x="794657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00" name="Oval 199"/>
          <p:cNvSpPr/>
          <p:nvPr/>
        </p:nvSpPr>
        <p:spPr>
          <a:xfrm>
            <a:off x="2889688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01" name="Straight Arrow Connector 200"/>
          <p:cNvCxnSpPr>
            <a:stCxn id="199" idx="6"/>
            <a:endCxn id="192" idx="2"/>
          </p:cNvCxnSpPr>
          <p:nvPr/>
        </p:nvCxnSpPr>
        <p:spPr>
          <a:xfrm>
            <a:off x="1033619" y="294405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2" name="Straight Arrow Connector 201"/>
          <p:cNvCxnSpPr>
            <a:endCxn id="200" idx="2"/>
          </p:cNvCxnSpPr>
          <p:nvPr/>
        </p:nvCxnSpPr>
        <p:spPr>
          <a:xfrm>
            <a:off x="2548311" y="294405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3" name="Oval 202"/>
          <p:cNvSpPr/>
          <p:nvPr/>
        </p:nvSpPr>
        <p:spPr>
          <a:xfrm>
            <a:off x="1378928" y="264091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5888" y="241379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964406" y="275055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488494" y="275101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07" name="Straight Arrow Connector 206"/>
          <p:cNvCxnSpPr>
            <a:endCxn id="199" idx="1"/>
          </p:cNvCxnSpPr>
          <p:nvPr/>
        </p:nvCxnSpPr>
        <p:spPr>
          <a:xfrm>
            <a:off x="623969" y="263112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8" name="Trapezoid 207"/>
          <p:cNvSpPr/>
          <p:nvPr/>
        </p:nvSpPr>
        <p:spPr bwMode="auto">
          <a:xfrm flipV="1">
            <a:off x="3250217" y="315489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09" name="Elbow Connector 208"/>
          <p:cNvCxnSpPr>
            <a:stCxn id="200" idx="6"/>
            <a:endCxn id="208" idx="2"/>
          </p:cNvCxnSpPr>
          <p:nvPr/>
        </p:nvCxnSpPr>
        <p:spPr>
          <a:xfrm>
            <a:off x="3128651" y="294405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>
            <a:stCxn id="192" idx="6"/>
          </p:cNvCxnSpPr>
          <p:nvPr/>
        </p:nvCxnSpPr>
        <p:spPr>
          <a:xfrm flipV="1">
            <a:off x="1619649" y="293790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Straight Arrow Connector 210"/>
          <p:cNvCxnSpPr>
            <a:endCxn id="192" idx="1"/>
          </p:cNvCxnSpPr>
          <p:nvPr/>
        </p:nvCxnSpPr>
        <p:spPr>
          <a:xfrm>
            <a:off x="1194294" y="2645845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026842" y="245611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13" name="Oval 212"/>
          <p:cNvSpPr/>
          <p:nvPr/>
        </p:nvSpPr>
        <p:spPr>
          <a:xfrm>
            <a:off x="1676331" y="360531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14" name="Oval 213"/>
          <p:cNvSpPr/>
          <p:nvPr/>
        </p:nvSpPr>
        <p:spPr>
          <a:xfrm>
            <a:off x="2284760" y="360531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15" name="Straight Arrow Connector 214"/>
          <p:cNvCxnSpPr>
            <a:endCxn id="214" idx="2"/>
          </p:cNvCxnSpPr>
          <p:nvPr/>
        </p:nvCxnSpPr>
        <p:spPr>
          <a:xfrm>
            <a:off x="1943383" y="372479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267562" y="319453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883566" y="353175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18" name="Straight Arrow Connector 217"/>
          <p:cNvCxnSpPr>
            <a:endCxn id="213" idx="1"/>
          </p:cNvCxnSpPr>
          <p:nvPr/>
        </p:nvCxnSpPr>
        <p:spPr>
          <a:xfrm>
            <a:off x="1505643" y="341186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9" name="Trapezoid 218"/>
          <p:cNvSpPr/>
          <p:nvPr/>
        </p:nvSpPr>
        <p:spPr bwMode="auto">
          <a:xfrm flipV="1">
            <a:off x="2690169" y="393563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20" name="Elbow Connector 219"/>
          <p:cNvCxnSpPr>
            <a:stCxn id="214" idx="6"/>
            <a:endCxn id="219" idx="2"/>
          </p:cNvCxnSpPr>
          <p:nvPr/>
        </p:nvCxnSpPr>
        <p:spPr>
          <a:xfrm>
            <a:off x="2523722" y="372479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/>
          <p:cNvCxnSpPr/>
          <p:nvPr/>
        </p:nvCxnSpPr>
        <p:spPr>
          <a:xfrm>
            <a:off x="2124568" y="341398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>
            <a:off x="1957116" y="322424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225" name="Straight Arrow Connector 224"/>
          <p:cNvCxnSpPr>
            <a:stCxn id="226" idx="3"/>
            <a:endCxn id="199" idx="2"/>
          </p:cNvCxnSpPr>
          <p:nvPr/>
        </p:nvCxnSpPr>
        <p:spPr>
          <a:xfrm flipV="1">
            <a:off x="490005" y="2944054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244425" y="281529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cxnSp>
        <p:nvCxnSpPr>
          <p:cNvPr id="227" name="Straight Arrow Connector 226"/>
          <p:cNvCxnSpPr>
            <a:stCxn id="228" idx="3"/>
          </p:cNvCxnSpPr>
          <p:nvPr/>
        </p:nvCxnSpPr>
        <p:spPr>
          <a:xfrm flipV="1">
            <a:off x="1371098" y="3718715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1125518" y="3589952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29" name="Line Callout 1 228"/>
          <p:cNvSpPr/>
          <p:nvPr/>
        </p:nvSpPr>
        <p:spPr>
          <a:xfrm>
            <a:off x="140834" y="4979542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-1019"/>
              <a:gd name="adj4" fmla="val 131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1722694" y="5458500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31" name="Oval 230"/>
          <p:cNvSpPr/>
          <p:nvPr/>
        </p:nvSpPr>
        <p:spPr>
          <a:xfrm>
            <a:off x="2651357" y="5458500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188275" y="5565692"/>
            <a:ext cx="230770" cy="12289"/>
            <a:chOff x="6400800" y="990600"/>
            <a:chExt cx="515113" cy="27432"/>
          </a:xfrm>
        </p:grpSpPr>
        <p:sp>
          <p:nvSpPr>
            <p:cNvPr id="233" name="Rectangle 23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2127939" y="5270743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38" name="Oval 237"/>
          <p:cNvSpPr/>
          <p:nvPr/>
        </p:nvSpPr>
        <p:spPr>
          <a:xfrm>
            <a:off x="3231696" y="5458500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39" name="Straight Arrow Connector 238"/>
          <p:cNvCxnSpPr>
            <a:endCxn id="230" idx="2"/>
          </p:cNvCxnSpPr>
          <p:nvPr/>
        </p:nvCxnSpPr>
        <p:spPr>
          <a:xfrm>
            <a:off x="1375627" y="5577981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0" name="Straight Arrow Connector 239"/>
          <p:cNvCxnSpPr>
            <a:endCxn id="238" idx="2"/>
          </p:cNvCxnSpPr>
          <p:nvPr/>
        </p:nvCxnSpPr>
        <p:spPr>
          <a:xfrm>
            <a:off x="2890319" y="5577981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1" name="Oval 240"/>
          <p:cNvSpPr/>
          <p:nvPr/>
        </p:nvSpPr>
        <p:spPr>
          <a:xfrm>
            <a:off x="1720936" y="5274844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830502" y="5384941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592225" y="5788823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47" name="Elbow Connector 246"/>
          <p:cNvCxnSpPr>
            <a:stCxn id="238" idx="6"/>
            <a:endCxn id="246" idx="2"/>
          </p:cNvCxnSpPr>
          <p:nvPr/>
        </p:nvCxnSpPr>
        <p:spPr>
          <a:xfrm>
            <a:off x="3470659" y="5577982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8" name="Straight Arrow Connector 247"/>
          <p:cNvCxnSpPr>
            <a:stCxn id="230" idx="6"/>
          </p:cNvCxnSpPr>
          <p:nvPr/>
        </p:nvCxnSpPr>
        <p:spPr>
          <a:xfrm flipV="1">
            <a:off x="1961657" y="5571835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9" name="Straight Arrow Connector 248"/>
          <p:cNvCxnSpPr>
            <a:endCxn id="230" idx="1"/>
          </p:cNvCxnSpPr>
          <p:nvPr/>
        </p:nvCxnSpPr>
        <p:spPr>
          <a:xfrm>
            <a:off x="1536302" y="5279773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368850" y="509003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52" name="Oval 251"/>
          <p:cNvSpPr/>
          <p:nvPr/>
        </p:nvSpPr>
        <p:spPr>
          <a:xfrm>
            <a:off x="2298846" y="628968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3" name="Straight Arrow Connector 252"/>
          <p:cNvCxnSpPr>
            <a:endCxn id="252" idx="2"/>
          </p:cNvCxnSpPr>
          <p:nvPr/>
        </p:nvCxnSpPr>
        <p:spPr>
          <a:xfrm>
            <a:off x="1957469" y="6409168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1897652" y="6216128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2704255" y="6620010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58" name="Elbow Connector 257"/>
          <p:cNvCxnSpPr>
            <a:stCxn id="252" idx="6"/>
            <a:endCxn id="257" idx="2"/>
          </p:cNvCxnSpPr>
          <p:nvPr/>
        </p:nvCxnSpPr>
        <p:spPr>
          <a:xfrm>
            <a:off x="2537808" y="6409168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9" name="Straight Arrow Connector 258"/>
          <p:cNvCxnSpPr/>
          <p:nvPr/>
        </p:nvCxnSpPr>
        <p:spPr>
          <a:xfrm>
            <a:off x="2138654" y="6098358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2002733" y="5908624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65" name="Oval 264"/>
          <p:cNvSpPr/>
          <p:nvPr/>
        </p:nvSpPr>
        <p:spPr>
          <a:xfrm>
            <a:off x="348993" y="546585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66" name="Oval 265"/>
          <p:cNvSpPr/>
          <p:nvPr/>
        </p:nvSpPr>
        <p:spPr>
          <a:xfrm>
            <a:off x="1277656" y="546585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814574" y="5573049"/>
            <a:ext cx="230770" cy="12289"/>
            <a:chOff x="6400800" y="990600"/>
            <a:chExt cx="515113" cy="27432"/>
          </a:xfrm>
        </p:grpSpPr>
        <p:sp>
          <p:nvSpPr>
            <p:cNvPr id="268" name="Rectangle 26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754238" y="5278100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72" name="Oval 271"/>
          <p:cNvSpPr/>
          <p:nvPr/>
        </p:nvSpPr>
        <p:spPr>
          <a:xfrm>
            <a:off x="347235" y="5282201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73" name="Straight Arrow Connector 272"/>
          <p:cNvCxnSpPr>
            <a:stCxn id="265" idx="6"/>
          </p:cNvCxnSpPr>
          <p:nvPr/>
        </p:nvCxnSpPr>
        <p:spPr>
          <a:xfrm flipV="1">
            <a:off x="587956" y="5579192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Oval 274"/>
          <p:cNvSpPr/>
          <p:nvPr/>
        </p:nvSpPr>
        <p:spPr>
          <a:xfrm>
            <a:off x="709495" y="6299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76" name="Oval 275"/>
          <p:cNvSpPr/>
          <p:nvPr/>
        </p:nvSpPr>
        <p:spPr>
          <a:xfrm>
            <a:off x="1638158" y="6299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1175076" y="6406521"/>
            <a:ext cx="230770" cy="12289"/>
            <a:chOff x="6400800" y="990600"/>
            <a:chExt cx="515113" cy="27432"/>
          </a:xfrm>
        </p:grpSpPr>
        <p:sp>
          <p:nvSpPr>
            <p:cNvPr id="278" name="Rectangle 27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1114740" y="611157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82" name="Oval 281"/>
          <p:cNvSpPr/>
          <p:nvPr/>
        </p:nvSpPr>
        <p:spPr>
          <a:xfrm>
            <a:off x="707737" y="611567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83" name="Straight Arrow Connector 282"/>
          <p:cNvCxnSpPr>
            <a:stCxn id="275" idx="6"/>
          </p:cNvCxnSpPr>
          <p:nvPr/>
        </p:nvCxnSpPr>
        <p:spPr>
          <a:xfrm flipV="1">
            <a:off x="948458" y="641266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204195" y="5844453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06238" y="5967193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86" name="Straight Arrow Connector 285"/>
          <p:cNvCxnSpPr>
            <a:stCxn id="287" idx="3"/>
          </p:cNvCxnSpPr>
          <p:nvPr/>
        </p:nvCxnSpPr>
        <p:spPr>
          <a:xfrm flipV="1">
            <a:off x="472274" y="6280122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6694" y="615135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273743" y="498801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511824" y="5205350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0" name="Straight Arrow Connector 289"/>
          <p:cNvCxnSpPr>
            <a:stCxn id="291" idx="3"/>
          </p:cNvCxnSpPr>
          <p:nvPr/>
        </p:nvCxnSpPr>
        <p:spPr>
          <a:xfrm>
            <a:off x="415698" y="5324829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1" name="TextBox 290"/>
          <p:cNvSpPr txBox="1"/>
          <p:nvPr/>
        </p:nvSpPr>
        <p:spPr>
          <a:xfrm>
            <a:off x="170118" y="5194024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05" name="Oval 304"/>
          <p:cNvSpPr/>
          <p:nvPr/>
        </p:nvSpPr>
        <p:spPr>
          <a:xfrm>
            <a:off x="9981046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06" name="Oval 305"/>
          <p:cNvSpPr/>
          <p:nvPr/>
        </p:nvSpPr>
        <p:spPr>
          <a:xfrm>
            <a:off x="10909709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07" name="Group 306"/>
          <p:cNvGrpSpPr/>
          <p:nvPr/>
        </p:nvGrpSpPr>
        <p:grpSpPr>
          <a:xfrm>
            <a:off x="10446627" y="4756887"/>
            <a:ext cx="230770" cy="12289"/>
            <a:chOff x="6400800" y="990600"/>
            <a:chExt cx="515113" cy="27432"/>
          </a:xfrm>
        </p:grpSpPr>
        <p:sp>
          <p:nvSpPr>
            <p:cNvPr id="308" name="Rectangle 30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1" name="TextBox 310"/>
          <p:cNvSpPr txBox="1"/>
          <p:nvPr/>
        </p:nvSpPr>
        <p:spPr>
          <a:xfrm>
            <a:off x="10386291" y="44619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12" name="Oval 311"/>
          <p:cNvSpPr/>
          <p:nvPr/>
        </p:nvSpPr>
        <p:spPr>
          <a:xfrm>
            <a:off x="11490048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313" name="Straight Arrow Connector 312"/>
          <p:cNvCxnSpPr/>
          <p:nvPr/>
        </p:nvCxnSpPr>
        <p:spPr>
          <a:xfrm>
            <a:off x="9079033" y="47691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4" name="Straight Arrow Connector 313"/>
          <p:cNvCxnSpPr>
            <a:endCxn id="312" idx="2"/>
          </p:cNvCxnSpPr>
          <p:nvPr/>
        </p:nvCxnSpPr>
        <p:spPr>
          <a:xfrm>
            <a:off x="11148671" y="47691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15" name="Oval 314"/>
          <p:cNvSpPr/>
          <p:nvPr/>
        </p:nvSpPr>
        <p:spPr>
          <a:xfrm>
            <a:off x="9979288" y="44660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11088854" y="45761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317" name="Trapezoid 316"/>
          <p:cNvSpPr/>
          <p:nvPr/>
        </p:nvSpPr>
        <p:spPr bwMode="auto">
          <a:xfrm flipV="1">
            <a:off x="11850577" y="49800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318" name="Elbow Connector 317"/>
          <p:cNvCxnSpPr>
            <a:stCxn id="312" idx="6"/>
            <a:endCxn id="317" idx="2"/>
          </p:cNvCxnSpPr>
          <p:nvPr/>
        </p:nvCxnSpPr>
        <p:spPr>
          <a:xfrm>
            <a:off x="11729011" y="47691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9" name="Straight Arrow Connector 318"/>
          <p:cNvCxnSpPr>
            <a:stCxn id="305" idx="6"/>
          </p:cNvCxnSpPr>
          <p:nvPr/>
        </p:nvCxnSpPr>
        <p:spPr>
          <a:xfrm flipV="1">
            <a:off x="10220009" y="47630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0" name="Straight Arrow Connector 319"/>
          <p:cNvCxnSpPr/>
          <p:nvPr/>
        </p:nvCxnSpPr>
        <p:spPr>
          <a:xfrm>
            <a:off x="9258628" y="443313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21" name="TextBox 320"/>
          <p:cNvSpPr txBox="1"/>
          <p:nvPr/>
        </p:nvSpPr>
        <p:spPr>
          <a:xfrm>
            <a:off x="9091176" y="424339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322" name="Oval 321"/>
          <p:cNvSpPr/>
          <p:nvPr/>
        </p:nvSpPr>
        <p:spPr>
          <a:xfrm>
            <a:off x="8077626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23" name="Oval 322"/>
          <p:cNvSpPr/>
          <p:nvPr/>
        </p:nvSpPr>
        <p:spPr>
          <a:xfrm>
            <a:off x="9006289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24" name="Group 323"/>
          <p:cNvGrpSpPr/>
          <p:nvPr/>
        </p:nvGrpSpPr>
        <p:grpSpPr>
          <a:xfrm>
            <a:off x="8543207" y="4764244"/>
            <a:ext cx="230770" cy="12289"/>
            <a:chOff x="6400800" y="990600"/>
            <a:chExt cx="515113" cy="27432"/>
          </a:xfrm>
        </p:grpSpPr>
        <p:sp>
          <p:nvSpPr>
            <p:cNvPr id="325" name="Rectangle 32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28" name="TextBox 327"/>
          <p:cNvSpPr txBox="1"/>
          <p:nvPr/>
        </p:nvSpPr>
        <p:spPr>
          <a:xfrm>
            <a:off x="8482871" y="446929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29" name="Oval 328"/>
          <p:cNvSpPr/>
          <p:nvPr/>
        </p:nvSpPr>
        <p:spPr>
          <a:xfrm>
            <a:off x="8075868" y="447339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30" name="Straight Arrow Connector 329"/>
          <p:cNvCxnSpPr>
            <a:stCxn id="322" idx="6"/>
          </p:cNvCxnSpPr>
          <p:nvPr/>
        </p:nvCxnSpPr>
        <p:spPr>
          <a:xfrm flipV="1">
            <a:off x="8316589" y="477038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8002376" y="417921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333" name="Straight Arrow Connector 332"/>
          <p:cNvCxnSpPr/>
          <p:nvPr/>
        </p:nvCxnSpPr>
        <p:spPr>
          <a:xfrm>
            <a:off x="8240457" y="4396545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4" name="Straight Arrow Connector 333"/>
          <p:cNvCxnSpPr>
            <a:stCxn id="335" idx="3"/>
          </p:cNvCxnSpPr>
          <p:nvPr/>
        </p:nvCxnSpPr>
        <p:spPr>
          <a:xfrm>
            <a:off x="8144331" y="4516024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5" name="TextBox 334"/>
          <p:cNvSpPr txBox="1"/>
          <p:nvPr/>
        </p:nvSpPr>
        <p:spPr>
          <a:xfrm>
            <a:off x="7898751" y="438521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36" name="Oval 335"/>
          <p:cNvSpPr/>
          <p:nvPr/>
        </p:nvSpPr>
        <p:spPr>
          <a:xfrm>
            <a:off x="9451982" y="46374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338" name="Straight Arrow Connector 337"/>
          <p:cNvCxnSpPr>
            <a:stCxn id="336" idx="6"/>
            <a:endCxn id="305" idx="2"/>
          </p:cNvCxnSpPr>
          <p:nvPr/>
        </p:nvCxnSpPr>
        <p:spPr>
          <a:xfrm>
            <a:off x="9690945" y="4756887"/>
            <a:ext cx="290101" cy="122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1" name="Oval 220"/>
          <p:cNvSpPr/>
          <p:nvPr/>
        </p:nvSpPr>
        <p:spPr>
          <a:xfrm>
            <a:off x="2224490" y="44159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22" name="Oval 221"/>
          <p:cNvSpPr/>
          <p:nvPr/>
        </p:nvSpPr>
        <p:spPr>
          <a:xfrm>
            <a:off x="3153153" y="44159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7" name="Group 236"/>
          <p:cNvGrpSpPr/>
          <p:nvPr/>
        </p:nvGrpSpPr>
        <p:grpSpPr>
          <a:xfrm>
            <a:off x="2690071" y="4523164"/>
            <a:ext cx="230770" cy="12289"/>
            <a:chOff x="6400800" y="990600"/>
            <a:chExt cx="515113" cy="27432"/>
          </a:xfrm>
        </p:grpSpPr>
        <p:sp>
          <p:nvSpPr>
            <p:cNvPr id="242" name="Rectangle 241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51" name="TextBox 250"/>
          <p:cNvSpPr txBox="1"/>
          <p:nvPr/>
        </p:nvSpPr>
        <p:spPr>
          <a:xfrm>
            <a:off x="2629735" y="422821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54" name="Oval 253"/>
          <p:cNvSpPr/>
          <p:nvPr/>
        </p:nvSpPr>
        <p:spPr>
          <a:xfrm>
            <a:off x="3733492" y="44159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6" name="Straight Arrow Connector 255"/>
          <p:cNvCxnSpPr/>
          <p:nvPr/>
        </p:nvCxnSpPr>
        <p:spPr>
          <a:xfrm>
            <a:off x="1322477" y="453545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61" name="Straight Arrow Connector 260"/>
          <p:cNvCxnSpPr>
            <a:endCxn id="254" idx="2"/>
          </p:cNvCxnSpPr>
          <p:nvPr/>
        </p:nvCxnSpPr>
        <p:spPr>
          <a:xfrm>
            <a:off x="3392115" y="453545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2" name="Oval 261"/>
          <p:cNvSpPr/>
          <p:nvPr/>
        </p:nvSpPr>
        <p:spPr>
          <a:xfrm>
            <a:off x="2222732" y="423231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3332298" y="434241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64" name="Trapezoid 263"/>
          <p:cNvSpPr/>
          <p:nvPr/>
        </p:nvSpPr>
        <p:spPr bwMode="auto">
          <a:xfrm flipV="1">
            <a:off x="4094021" y="474629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74" name="Elbow Connector 273"/>
          <p:cNvCxnSpPr>
            <a:stCxn id="254" idx="6"/>
            <a:endCxn id="264" idx="2"/>
          </p:cNvCxnSpPr>
          <p:nvPr/>
        </p:nvCxnSpPr>
        <p:spPr>
          <a:xfrm>
            <a:off x="3972455" y="453545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2" name="Straight Arrow Connector 291"/>
          <p:cNvCxnSpPr>
            <a:stCxn id="221" idx="6"/>
          </p:cNvCxnSpPr>
          <p:nvPr/>
        </p:nvCxnSpPr>
        <p:spPr>
          <a:xfrm flipV="1">
            <a:off x="2463453" y="452930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93" name="Straight Arrow Connector 292"/>
          <p:cNvCxnSpPr/>
          <p:nvPr/>
        </p:nvCxnSpPr>
        <p:spPr>
          <a:xfrm>
            <a:off x="2075932" y="4199409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908480" y="4009675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95" name="Oval 294"/>
          <p:cNvSpPr/>
          <p:nvPr/>
        </p:nvSpPr>
        <p:spPr>
          <a:xfrm>
            <a:off x="321070" y="4423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96" name="Oval 295"/>
          <p:cNvSpPr/>
          <p:nvPr/>
        </p:nvSpPr>
        <p:spPr>
          <a:xfrm>
            <a:off x="1249733" y="4423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97" name="Group 296"/>
          <p:cNvGrpSpPr/>
          <p:nvPr/>
        </p:nvGrpSpPr>
        <p:grpSpPr>
          <a:xfrm>
            <a:off x="786651" y="4530521"/>
            <a:ext cx="230770" cy="12289"/>
            <a:chOff x="6400800" y="990600"/>
            <a:chExt cx="515113" cy="27432"/>
          </a:xfrm>
        </p:grpSpPr>
        <p:sp>
          <p:nvSpPr>
            <p:cNvPr id="298" name="Rectangle 29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01" name="TextBox 300"/>
          <p:cNvSpPr txBox="1"/>
          <p:nvPr/>
        </p:nvSpPr>
        <p:spPr>
          <a:xfrm>
            <a:off x="726315" y="423557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02" name="Oval 301"/>
          <p:cNvSpPr/>
          <p:nvPr/>
        </p:nvSpPr>
        <p:spPr>
          <a:xfrm>
            <a:off x="319312" y="423967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03" name="Straight Arrow Connector 302"/>
          <p:cNvCxnSpPr>
            <a:stCxn id="295" idx="6"/>
          </p:cNvCxnSpPr>
          <p:nvPr/>
        </p:nvCxnSpPr>
        <p:spPr>
          <a:xfrm flipV="1">
            <a:off x="560033" y="453666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04" name="TextBox 303"/>
          <p:cNvSpPr txBox="1"/>
          <p:nvPr/>
        </p:nvSpPr>
        <p:spPr>
          <a:xfrm>
            <a:off x="245820" y="394548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331" name="Straight Arrow Connector 330"/>
          <p:cNvCxnSpPr/>
          <p:nvPr/>
        </p:nvCxnSpPr>
        <p:spPr>
          <a:xfrm>
            <a:off x="483901" y="4162822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7" name="Straight Arrow Connector 336"/>
          <p:cNvCxnSpPr>
            <a:stCxn id="339" idx="3"/>
          </p:cNvCxnSpPr>
          <p:nvPr/>
        </p:nvCxnSpPr>
        <p:spPr>
          <a:xfrm>
            <a:off x="1676020" y="4199116"/>
            <a:ext cx="114829" cy="182849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1430440" y="406831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40" name="Oval 339"/>
          <p:cNvSpPr/>
          <p:nvPr/>
        </p:nvSpPr>
        <p:spPr>
          <a:xfrm>
            <a:off x="1695426" y="44036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341" name="Straight Arrow Connector 340"/>
          <p:cNvCxnSpPr>
            <a:stCxn id="340" idx="6"/>
            <a:endCxn id="221" idx="2"/>
          </p:cNvCxnSpPr>
          <p:nvPr/>
        </p:nvCxnSpPr>
        <p:spPr>
          <a:xfrm>
            <a:off x="1934389" y="4523164"/>
            <a:ext cx="290101" cy="122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696824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0" y="1949364"/>
            <a:ext cx="4572000" cy="295927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void</a:t>
            </a:r>
            <a:r>
              <a:rPr lang="en-US" dirty="0">
                <a:latin typeface="Consolas"/>
                <a:ea typeface="Calibri"/>
                <a:cs typeface="Times New Roman"/>
              </a:rPr>
              <a:t> llReverse(</a:t>
            </a:r>
            <a:r>
              <a:rPr lang="en-US" dirty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Node</a:t>
            </a:r>
            <a:r>
              <a:rPr lang="en-US" dirty="0">
                <a:latin typeface="Consolas"/>
                <a:ea typeface="Calibri"/>
                <a:cs typeface="Times New Roman"/>
              </a:rPr>
              <a:t> head)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 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/*1*/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</a:t>
            </a: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/*p*/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    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/*2*/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}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 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/*3*/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}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skeleton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23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0" y="1949364"/>
            <a:ext cx="4572000" cy="295927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void</a:t>
            </a:r>
            <a:r>
              <a:rPr lang="en-US" dirty="0">
                <a:latin typeface="Consolas"/>
                <a:ea typeface="Calibri"/>
                <a:cs typeface="Times New Roman"/>
              </a:rPr>
              <a:t> llReverse(</a:t>
            </a:r>
            <a:r>
              <a:rPr lang="en-US" dirty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Node</a:t>
            </a:r>
            <a:r>
              <a:rPr lang="en-US" dirty="0">
                <a:latin typeface="Consolas"/>
                <a:ea typeface="Calibri"/>
                <a:cs typeface="Times New Roman"/>
              </a:rPr>
              <a:t> head)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cstmt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* /*1*/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</a:t>
            </a: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cond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/*p*/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		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cstmt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* /*2*/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}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	     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cstmt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* /*3*/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}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skeleton</a:t>
            </a:r>
          </a:p>
        </p:txBody>
      </p:sp>
    </p:spTree>
    <p:extLst>
      <p:ext uri="{BB962C8B-B14F-4D97-AF65-F5344CB8AC3E}">
        <p14:creationId xmlns:p14="http://schemas.microsoft.com/office/powerpoint/2010/main" val="181270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Conditional Statements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2971801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cstmt :  </a:t>
            </a:r>
            <a:r>
              <a:rPr lang="en-US" sz="3600" dirty="0">
                <a:solidFill>
                  <a:schemeClr val="accent1"/>
                </a:solidFill>
              </a:rPr>
              <a:t>if</a:t>
            </a:r>
            <a:r>
              <a:rPr lang="en-US" sz="3600" dirty="0"/>
              <a:t>(COND) </a:t>
            </a:r>
            <a:r>
              <a:rPr lang="en-US" sz="3600" dirty="0">
                <a:solidFill>
                  <a:schemeClr val="accent1"/>
                </a:solidFill>
              </a:rPr>
              <a:t>then</a:t>
            </a:r>
            <a:r>
              <a:rPr lang="en-US" sz="3600" dirty="0"/>
              <a:t> STMT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371363"/>
            <a:ext cx="52665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 op </a:t>
            </a:r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 | null </a:t>
            </a:r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4572001"/>
            <a:ext cx="4580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 = </a:t>
            </a:r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</a:t>
            </a:r>
          </a:p>
          <a:p>
            <a:pPr marL="0" lvl="1"/>
            <a:endParaRPr lang="en-US" sz="2400" dirty="0"/>
          </a:p>
          <a:p>
            <a:pPr marL="0" lvl="1"/>
            <a:r>
              <a:rPr lang="en-US" sz="2800" dirty="0">
                <a:solidFill>
                  <a:schemeClr val="accent1"/>
                </a:solidFill>
              </a:rPr>
              <a:t>unfold/fold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800600" y="2209800"/>
            <a:ext cx="381000" cy="53340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315201" y="3618130"/>
            <a:ext cx="362961" cy="80147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2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equations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981200" y="1632466"/>
            <a:ext cx="3460530" cy="4572000"/>
            <a:chOff x="5324958" y="1524000"/>
            <a:chExt cx="3460530" cy="4572000"/>
          </a:xfrm>
        </p:grpSpPr>
        <p:grpSp>
          <p:nvGrpSpPr>
            <p:cNvPr id="31" name="Group 21"/>
            <p:cNvGrpSpPr/>
            <p:nvPr/>
          </p:nvGrpSpPr>
          <p:grpSpPr>
            <a:xfrm>
              <a:off x="5324958" y="1524000"/>
              <a:ext cx="3460530" cy="4572000"/>
              <a:chOff x="5226270" y="1295400"/>
              <a:chExt cx="3460530" cy="457200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6517341" y="1295400"/>
                <a:ext cx="6096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in</a:t>
                </a: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6553200" y="2792506"/>
                <a:ext cx="5334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1</a:t>
                </a: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5334000" y="3657600"/>
                <a:ext cx="5334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3</a:t>
                </a: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696200" y="4191000"/>
                <a:ext cx="5334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2</a:t>
                </a: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226270" y="5410200"/>
                <a:ext cx="7620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out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6553200" y="19991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1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8153400" y="2792506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2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334000" y="457200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3</a:t>
                </a:r>
              </a:p>
            </p:txBody>
          </p:sp>
          <p:sp>
            <p:nvSpPr>
              <p:cNvPr id="41" name="Diamond 40"/>
              <p:cNvSpPr/>
              <p:nvPr/>
            </p:nvSpPr>
            <p:spPr>
              <a:xfrm>
                <a:off x="6360459" y="3617259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p</a:t>
                </a:r>
              </a:p>
            </p:txBody>
          </p:sp>
          <p:cxnSp>
            <p:nvCxnSpPr>
              <p:cNvPr id="42" name="Straight Arrow Connector 41"/>
              <p:cNvCxnSpPr>
                <a:stCxn id="33" idx="4"/>
                <a:endCxn id="38" idx="0"/>
              </p:cNvCxnSpPr>
              <p:nvPr/>
            </p:nvCxnSpPr>
            <p:spPr>
              <a:xfrm rot="5400000">
                <a:off x="6697756" y="1874745"/>
                <a:ext cx="246530" cy="22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3" name="Straight Arrow Connector 42"/>
              <p:cNvCxnSpPr>
                <a:stCxn id="38" idx="2"/>
                <a:endCxn id="34" idx="0"/>
              </p:cNvCxnSpPr>
              <p:nvPr/>
            </p:nvCxnSpPr>
            <p:spPr>
              <a:xfrm rot="5400000">
                <a:off x="6651812" y="2624418"/>
                <a:ext cx="336176" cy="1588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4" name="Straight Arrow Connector 43"/>
              <p:cNvCxnSpPr>
                <a:stCxn id="34" idx="4"/>
                <a:endCxn id="41" idx="0"/>
              </p:cNvCxnSpPr>
              <p:nvPr/>
            </p:nvCxnSpPr>
            <p:spPr>
              <a:xfrm rot="5400000">
                <a:off x="6635004" y="3432362"/>
                <a:ext cx="367553" cy="22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5" name="Shape 34"/>
              <p:cNvCxnSpPr>
                <a:stCxn id="41" idx="3"/>
                <a:endCxn id="36" idx="0"/>
              </p:cNvCxnSpPr>
              <p:nvPr/>
            </p:nvCxnSpPr>
            <p:spPr>
              <a:xfrm>
                <a:off x="7274859" y="3883959"/>
                <a:ext cx="688041" cy="307041"/>
              </a:xfrm>
              <a:prstGeom prst="bentConnector2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6" name="Shape 35"/>
              <p:cNvCxnSpPr>
                <a:stCxn id="36" idx="6"/>
                <a:endCxn id="39" idx="2"/>
              </p:cNvCxnSpPr>
              <p:nvPr/>
            </p:nvCxnSpPr>
            <p:spPr>
              <a:xfrm flipV="1">
                <a:off x="8229600" y="3249706"/>
                <a:ext cx="190500" cy="1169894"/>
              </a:xfrm>
              <a:prstGeom prst="bentConnector2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7" name="Elbow Connector 46"/>
              <p:cNvCxnSpPr>
                <a:stCxn id="41" idx="1"/>
                <a:endCxn id="35" idx="6"/>
              </p:cNvCxnSpPr>
              <p:nvPr/>
            </p:nvCxnSpPr>
            <p:spPr>
              <a:xfrm rot="10800000" flipV="1">
                <a:off x="5867401" y="3883958"/>
                <a:ext cx="493059" cy="2241"/>
              </a:xfrm>
              <a:prstGeom prst="bentConnector3">
                <a:avLst>
                  <a:gd name="adj1" fmla="val 50000"/>
                </a:avLst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8" name="Straight Arrow Connector 47"/>
              <p:cNvCxnSpPr>
                <a:stCxn id="35" idx="4"/>
                <a:endCxn id="40" idx="0"/>
              </p:cNvCxnSpPr>
              <p:nvPr/>
            </p:nvCxnSpPr>
            <p:spPr>
              <a:xfrm rot="5400000">
                <a:off x="5372100" y="4343400"/>
                <a:ext cx="457200" cy="1588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9" name="Straight Arrow Connector 48"/>
              <p:cNvCxnSpPr>
                <a:stCxn id="40" idx="2"/>
                <a:endCxn id="37" idx="0"/>
              </p:cNvCxnSpPr>
              <p:nvPr/>
            </p:nvCxnSpPr>
            <p:spPr>
              <a:xfrm rot="16200000" flipH="1">
                <a:off x="5413485" y="521641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50" name="TextBox 49"/>
              <p:cNvSpPr txBox="1"/>
              <p:nvPr/>
            </p:nvSpPr>
            <p:spPr>
              <a:xfrm>
                <a:off x="7315200" y="35814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  <a:latin typeface="Segoe UI Light" pitchFamily="34" charset="0"/>
                  </a:rPr>
                  <a:t>true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867400" y="35052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  <a:latin typeface="Segoe UI Light" pitchFamily="34" charset="0"/>
                  </a:rPr>
                  <a:t>false</a:t>
                </a:r>
              </a:p>
            </p:txBody>
          </p:sp>
        </p:grpSp>
        <p:cxnSp>
          <p:nvCxnSpPr>
            <p:cNvPr id="32" name="Straight Arrow Connector 31"/>
            <p:cNvCxnSpPr>
              <a:stCxn id="39" idx="1"/>
              <a:endCxn id="34" idx="6"/>
            </p:cNvCxnSpPr>
            <p:nvPr/>
          </p:nvCxnSpPr>
          <p:spPr>
            <a:xfrm flipH="1">
              <a:off x="7185288" y="3249706"/>
              <a:ext cx="10668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477001" y="1632466"/>
            <a:ext cx="3533085" cy="3733800"/>
            <a:chOff x="4953000" y="1632466"/>
            <a:chExt cx="3533085" cy="37338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</m:e>
                        </m:d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TextBox 52"/>
            <p:cNvSpPr txBox="1"/>
            <p:nvPr/>
          </p:nvSpPr>
          <p:spPr>
            <a:xfrm>
              <a:off x="4953000" y="1632466"/>
              <a:ext cx="3533085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30613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/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Verification</a:t>
            </a:r>
          </a:p>
          <a:p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f, s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in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 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unknown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s</a:t>
            </a:r>
            <a:r>
              <a:rPr lang="en-US" i="1" baseline="-25000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out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Kozuka Gothic Pro M" pitchFamily="34" charset="-128"/>
            </a:endParaRPr>
          </a:p>
          <a:p>
            <a:pPr marL="285750" indent="-285750"/>
            <a:endParaRPr lang="en-US" dirty="0">
              <a:solidFill>
                <a:prstClr val="black"/>
              </a:solidFill>
              <a:ea typeface="Kozuka Gothic Pro M" pitchFamily="34" charset="-128"/>
            </a:endParaRPr>
          </a:p>
          <a:p>
            <a:pPr marL="285750" indent="-285750"/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Synthesis</a:t>
            </a:r>
          </a:p>
          <a:p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   </a:t>
            </a:r>
            <a:r>
              <a:rPr lang="en-US" sz="3600" dirty="0">
                <a:solidFill>
                  <a:prstClr val="black"/>
                </a:solidFill>
                <a:ea typeface="Kozuka Gothic Pro M" pitchFamily="34" charset="-128"/>
              </a:rPr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s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in,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s</a:t>
            </a:r>
            <a:r>
              <a:rPr lang="en-US" i="1" baseline="-25000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out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 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unknown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f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Kozuka Gothic Pro M" pitchFamily="34" charset="-128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vs. Verification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105716" y="1632466"/>
            <a:ext cx="3533085" cy="3733800"/>
            <a:chOff x="4953000" y="1632466"/>
            <a:chExt cx="3533085" cy="37338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</m:e>
                        </m:d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/>
            <p:cNvSpPr txBox="1"/>
            <p:nvPr/>
          </p:nvSpPr>
          <p:spPr>
            <a:xfrm>
              <a:off x="4953000" y="1632466"/>
              <a:ext cx="3533085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577736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Challenges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29197" y="1733885"/>
                <a:ext cx="4305712" cy="4754563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ea typeface="Kozuka Gothic Pro M" pitchFamily="34" charset="-128"/>
                  </a:rPr>
                  <a:t>Find values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endParaRPr lang="en-US" baseline="-25000" dirty="0">
                  <a:solidFill>
                    <a:prstClr val="black"/>
                  </a:solidFill>
                  <a:ea typeface="Kozuka Gothic Pro M" pitchFamily="34" charset="-128"/>
                </a:endParaRPr>
              </a:p>
              <a:p>
                <a:endParaRPr lang="en-US" dirty="0">
                  <a:ea typeface="Kozuka Gothic Pro M" pitchFamily="34" charset="-128"/>
                </a:endParaRPr>
              </a:p>
              <a:p>
                <a:r>
                  <a:rPr lang="en-US" dirty="0">
                    <a:ea typeface="Kozuka Gothic Pro M" pitchFamily="34" charset="-128"/>
                  </a:rPr>
                  <a:t>Can’t give to solver</a:t>
                </a:r>
              </a:p>
              <a:p>
                <a:pPr lvl="1"/>
                <a:r>
                  <a:rPr lang="en-US" sz="2200" dirty="0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we are interested in LFP</a:t>
                </a:r>
              </a:p>
              <a:p>
                <a:pPr lvl="1"/>
                <a:r>
                  <a:rPr lang="en-US" sz="2200" dirty="0" err="1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s</a:t>
                </a:r>
                <a:r>
                  <a:rPr lang="en-US" sz="2200" baseline="-25000" dirty="0" err="1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i</a:t>
                </a:r>
                <a:r>
                  <a:rPr lang="en-US" sz="2200" dirty="0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 are sets of shapes</a:t>
                </a:r>
              </a:p>
              <a:p>
                <a:pPr lvl="1"/>
                <a:endParaRPr lang="en-US" dirty="0">
                  <a:ea typeface="Kozuka Gothic Pro M" pitchFamily="34" charset="-128"/>
                </a:endParaRPr>
              </a:p>
              <a:p>
                <a:r>
                  <a:rPr lang="en-US" dirty="0">
                    <a:ea typeface="Kozuka Gothic Pro M" pitchFamily="34" charset="-128"/>
                  </a:rPr>
                  <a:t>Key:</a:t>
                </a:r>
              </a:p>
              <a:p>
                <a:pPr lvl="1"/>
                <a:r>
                  <a:rPr lang="en-US" dirty="0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avoid set reasoning</a:t>
                </a:r>
                <a:endParaRPr lang="en-US" dirty="0"/>
              </a:p>
            </p:txBody>
          </p:sp>
        </mc:Choice>
        <mc:Fallback xmlns="">
          <p:sp>
            <p:nvSpPr>
              <p:cNvPr id="1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9197" y="1733885"/>
                <a:ext cx="4305712" cy="4754563"/>
              </a:xfrm>
              <a:blipFill>
                <a:blip r:embed="rId4"/>
                <a:stretch>
                  <a:fillRect t="-2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905002" y="2223119"/>
            <a:ext cx="4183325" cy="3066261"/>
            <a:chOff x="724313" y="2146918"/>
            <a:chExt cx="4183325" cy="30662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724313" y="2146918"/>
                  <a:ext cx="418332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 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∪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2146918"/>
                  <a:ext cx="4183325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24313" y="2965616"/>
                  <a:ext cx="2500749" cy="5872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2965616"/>
                  <a:ext cx="2500749" cy="5872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724313" y="4689959"/>
                  <a:ext cx="26633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4689959"/>
                  <a:ext cx="2663358" cy="52322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724313" y="3817528"/>
                  <a:ext cx="2579296" cy="5872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3817528"/>
                  <a:ext cx="2579296" cy="58727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33296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: Loop unrolling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694175" y="1518543"/>
            <a:ext cx="2022764" cy="3662794"/>
            <a:chOff x="1317761" y="2362200"/>
            <a:chExt cx="2022764" cy="3662794"/>
          </a:xfrm>
        </p:grpSpPr>
        <p:grpSp>
          <p:nvGrpSpPr>
            <p:cNvPr id="5" name="Group 21"/>
            <p:cNvGrpSpPr/>
            <p:nvPr/>
          </p:nvGrpSpPr>
          <p:grpSpPr>
            <a:xfrm>
              <a:off x="1317761" y="2362200"/>
              <a:ext cx="2022764" cy="3662794"/>
              <a:chOff x="6096000" y="1937906"/>
              <a:chExt cx="2022764" cy="366279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559770" y="24563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508500" y="3672826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553200" y="476250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5" name="Diamond 14"/>
              <p:cNvSpPr/>
              <p:nvPr/>
            </p:nvSpPr>
            <p:spPr>
              <a:xfrm>
                <a:off x="6360459" y="3617259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6" name="Straight Arrow Connector 15"/>
              <p:cNvCxnSpPr>
                <a:endCxn id="12" idx="0"/>
              </p:cNvCxnSpPr>
              <p:nvPr/>
            </p:nvCxnSpPr>
            <p:spPr>
              <a:xfrm>
                <a:off x="6817658" y="1937906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>
                <a:stCxn id="12" idx="2"/>
                <a:endCxn id="15" idx="0"/>
              </p:cNvCxnSpPr>
              <p:nvPr/>
            </p:nvCxnSpPr>
            <p:spPr>
              <a:xfrm flipH="1">
                <a:off x="6817659" y="2913530"/>
                <a:ext cx="8811" cy="70372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3" name="Straight Arrow Connector 22"/>
              <p:cNvCxnSpPr>
                <a:stCxn id="14" idx="2"/>
              </p:cNvCxnSpPr>
              <p:nvPr/>
            </p:nvCxnSpPr>
            <p:spPr>
              <a:xfrm rot="16200000" flipH="1">
                <a:off x="6632685" y="540691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7204364" y="434199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096000" y="4159317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</p:grpSp>
        <p:cxnSp>
          <p:nvCxnSpPr>
            <p:cNvPr id="34" name="Curved Connector 33"/>
            <p:cNvCxnSpPr>
              <a:stCxn id="13" idx="0"/>
              <a:endCxn id="15" idx="0"/>
            </p:cNvCxnSpPr>
            <p:nvPr/>
          </p:nvCxnSpPr>
          <p:spPr>
            <a:xfrm rot="16200000" flipV="1">
              <a:off x="2490408" y="3590566"/>
              <a:ext cx="55567" cy="957541"/>
            </a:xfrm>
            <a:prstGeom prst="curvedConnector3">
              <a:avLst>
                <a:gd name="adj1" fmla="val 511395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5" idx="2"/>
              <a:endCxn id="14" idx="0"/>
            </p:cNvCxnSpPr>
            <p:nvPr/>
          </p:nvCxnSpPr>
          <p:spPr>
            <a:xfrm>
              <a:off x="2039420" y="4574953"/>
              <a:ext cx="2241" cy="611841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46" name="Curved Connector 45"/>
            <p:cNvCxnSpPr>
              <a:stCxn id="15" idx="2"/>
              <a:endCxn id="13" idx="2"/>
            </p:cNvCxnSpPr>
            <p:nvPr/>
          </p:nvCxnSpPr>
          <p:spPr>
            <a:xfrm rot="5400000" flipH="1" flipV="1">
              <a:off x="2507873" y="4085866"/>
              <a:ext cx="20633" cy="957541"/>
            </a:xfrm>
            <a:prstGeom prst="curvedConnector3">
              <a:avLst>
                <a:gd name="adj1" fmla="val -1107934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5943600" y="3482064"/>
            <a:ext cx="3200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Abstract Interpreter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019800" y="1518544"/>
            <a:ext cx="32004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P</a:t>
            </a:r>
          </a:p>
        </p:txBody>
      </p:sp>
      <p:sp>
        <p:nvSpPr>
          <p:cNvPr id="9" name="Down Arrow 8"/>
          <p:cNvSpPr/>
          <p:nvPr/>
        </p:nvSpPr>
        <p:spPr>
          <a:xfrm>
            <a:off x="7391400" y="2534206"/>
            <a:ext cx="304800" cy="66369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7589520" y="2626511"/>
            <a:ext cx="32004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 iterations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0" y="5562601"/>
            <a:ext cx="541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m : </a:t>
            </a:r>
            <a:r>
              <a:rPr lang="en-US" sz="3600" dirty="0" err="1"/>
              <a:t>fixpoint</a:t>
            </a:r>
            <a:r>
              <a:rPr lang="en-US" sz="3600" dirty="0"/>
              <a:t> bound of 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833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3" grpId="0"/>
      <p:bldP spid="9" grpId="0" animBg="1"/>
      <p:bldP spid="77" grpId="0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: Loop unrolling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694175" y="1518543"/>
            <a:ext cx="2022764" cy="3662794"/>
            <a:chOff x="1317761" y="2362200"/>
            <a:chExt cx="2022764" cy="3662794"/>
          </a:xfrm>
        </p:grpSpPr>
        <p:grpSp>
          <p:nvGrpSpPr>
            <p:cNvPr id="5" name="Group 21"/>
            <p:cNvGrpSpPr/>
            <p:nvPr/>
          </p:nvGrpSpPr>
          <p:grpSpPr>
            <a:xfrm>
              <a:off x="1317761" y="2362200"/>
              <a:ext cx="2022764" cy="3662794"/>
              <a:chOff x="6096000" y="1937906"/>
              <a:chExt cx="2022764" cy="366279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559770" y="24563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508500" y="3672826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553200" y="476250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5" name="Diamond 14"/>
              <p:cNvSpPr/>
              <p:nvPr/>
            </p:nvSpPr>
            <p:spPr>
              <a:xfrm>
                <a:off x="6360459" y="3617259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6" name="Straight Arrow Connector 15"/>
              <p:cNvCxnSpPr>
                <a:endCxn id="12" idx="0"/>
              </p:cNvCxnSpPr>
              <p:nvPr/>
            </p:nvCxnSpPr>
            <p:spPr>
              <a:xfrm>
                <a:off x="6817658" y="1937906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>
                <a:stCxn id="12" idx="2"/>
                <a:endCxn id="15" idx="0"/>
              </p:cNvCxnSpPr>
              <p:nvPr/>
            </p:nvCxnSpPr>
            <p:spPr>
              <a:xfrm flipH="1">
                <a:off x="6817659" y="2913530"/>
                <a:ext cx="8811" cy="70372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3" name="Straight Arrow Connector 22"/>
              <p:cNvCxnSpPr>
                <a:stCxn id="14" idx="2"/>
              </p:cNvCxnSpPr>
              <p:nvPr/>
            </p:nvCxnSpPr>
            <p:spPr>
              <a:xfrm rot="16200000" flipH="1">
                <a:off x="6632685" y="540691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7204364" y="434199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096000" y="4159317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</p:grpSp>
        <p:cxnSp>
          <p:nvCxnSpPr>
            <p:cNvPr id="34" name="Curved Connector 33"/>
            <p:cNvCxnSpPr>
              <a:stCxn id="13" idx="0"/>
              <a:endCxn id="15" idx="0"/>
            </p:cNvCxnSpPr>
            <p:nvPr/>
          </p:nvCxnSpPr>
          <p:spPr>
            <a:xfrm rot="16200000" flipV="1">
              <a:off x="2490408" y="3590566"/>
              <a:ext cx="55567" cy="957541"/>
            </a:xfrm>
            <a:prstGeom prst="curvedConnector3">
              <a:avLst>
                <a:gd name="adj1" fmla="val 511395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5" idx="2"/>
              <a:endCxn id="14" idx="0"/>
            </p:cNvCxnSpPr>
            <p:nvPr/>
          </p:nvCxnSpPr>
          <p:spPr>
            <a:xfrm>
              <a:off x="2039420" y="4574953"/>
              <a:ext cx="2241" cy="611841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46" name="Curved Connector 45"/>
            <p:cNvCxnSpPr>
              <a:stCxn id="15" idx="2"/>
              <a:endCxn id="13" idx="2"/>
            </p:cNvCxnSpPr>
            <p:nvPr/>
          </p:nvCxnSpPr>
          <p:spPr>
            <a:xfrm rot="5400000" flipH="1" flipV="1">
              <a:off x="2507873" y="4085866"/>
              <a:ext cx="20633" cy="957541"/>
            </a:xfrm>
            <a:prstGeom prst="curvedConnector3">
              <a:avLst>
                <a:gd name="adj1" fmla="val -1107934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/>
          <p:cNvGrpSpPr/>
          <p:nvPr/>
        </p:nvGrpSpPr>
        <p:grpSpPr>
          <a:xfrm>
            <a:off x="4267201" y="1579568"/>
            <a:ext cx="1351305" cy="4938505"/>
            <a:chOff x="2915895" y="1579567"/>
            <a:chExt cx="1351305" cy="4938505"/>
          </a:xfrm>
        </p:grpSpPr>
        <p:grpSp>
          <p:nvGrpSpPr>
            <p:cNvPr id="52" name="Group 51"/>
            <p:cNvGrpSpPr/>
            <p:nvPr/>
          </p:nvGrpSpPr>
          <p:grpSpPr>
            <a:xfrm>
              <a:off x="2915895" y="1579567"/>
              <a:ext cx="1178859" cy="3662794"/>
              <a:chOff x="1317761" y="2362200"/>
              <a:chExt cx="1178859" cy="3662794"/>
            </a:xfrm>
          </p:grpSpPr>
          <p:grpSp>
            <p:nvGrpSpPr>
              <p:cNvPr id="53" name="Group 21"/>
              <p:cNvGrpSpPr/>
              <p:nvPr/>
            </p:nvGrpSpPr>
            <p:grpSpPr>
              <a:xfrm>
                <a:off x="1317761" y="2362200"/>
                <a:ext cx="1178859" cy="3662794"/>
                <a:chOff x="6096000" y="1937906"/>
                <a:chExt cx="1178859" cy="3662794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6559770" y="245633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1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6553200" y="476250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3</a:t>
                  </a:r>
                </a:p>
              </p:txBody>
            </p:sp>
            <p:sp>
              <p:nvSpPr>
                <p:cNvPr id="60" name="Diamond 59"/>
                <p:cNvSpPr/>
                <p:nvPr/>
              </p:nvSpPr>
              <p:spPr>
                <a:xfrm>
                  <a:off x="6360459" y="3617259"/>
                  <a:ext cx="914400" cy="533400"/>
                </a:xfrm>
                <a:prstGeom prst="diamond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p</a:t>
                  </a:r>
                </a:p>
              </p:txBody>
            </p:sp>
            <p:cxnSp>
              <p:nvCxnSpPr>
                <p:cNvPr id="61" name="Straight Arrow Connector 60"/>
                <p:cNvCxnSpPr>
                  <a:endCxn id="57" idx="0"/>
                </p:cNvCxnSpPr>
                <p:nvPr/>
              </p:nvCxnSpPr>
              <p:spPr>
                <a:xfrm>
                  <a:off x="6817658" y="1937906"/>
                  <a:ext cx="8812" cy="518424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2" name="Straight Arrow Connector 61"/>
                <p:cNvCxnSpPr>
                  <a:stCxn id="57" idx="2"/>
                  <a:endCxn id="60" idx="0"/>
                </p:cNvCxnSpPr>
                <p:nvPr/>
              </p:nvCxnSpPr>
              <p:spPr>
                <a:xfrm flipH="1">
                  <a:off x="6817659" y="2913530"/>
                  <a:ext cx="8811" cy="703729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3" name="Straight Arrow Connector 62"/>
                <p:cNvCxnSpPr>
                  <a:stCxn id="59" idx="2"/>
                </p:cNvCxnSpPr>
                <p:nvPr/>
              </p:nvCxnSpPr>
              <p:spPr>
                <a:xfrm rot="16200000" flipH="1">
                  <a:off x="6632685" y="5406915"/>
                  <a:ext cx="381000" cy="6570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65" name="TextBox 64"/>
                <p:cNvSpPr txBox="1"/>
                <p:nvPr/>
              </p:nvSpPr>
              <p:spPr>
                <a:xfrm>
                  <a:off x="6096000" y="4159317"/>
                  <a:ext cx="914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 kern="0" dirty="0">
                      <a:solidFill>
                        <a:prstClr val="black"/>
                      </a:solidFill>
                    </a:rPr>
                    <a:t>false</a:t>
                  </a:r>
                </a:p>
              </p:txBody>
            </p:sp>
          </p:grpSp>
          <p:cxnSp>
            <p:nvCxnSpPr>
              <p:cNvPr id="55" name="Straight Arrow Connector 54"/>
              <p:cNvCxnSpPr>
                <a:stCxn id="60" idx="2"/>
                <a:endCxn id="59" idx="0"/>
              </p:cNvCxnSpPr>
              <p:nvPr/>
            </p:nvCxnSpPr>
            <p:spPr>
              <a:xfrm>
                <a:off x="2039420" y="4574953"/>
                <a:ext cx="2241" cy="6118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117" name="TextBox 116"/>
            <p:cNvSpPr txBox="1"/>
            <p:nvPr/>
          </p:nvSpPr>
          <p:spPr>
            <a:xfrm>
              <a:off x="3181040" y="5994852"/>
              <a:ext cx="10861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0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5791200" y="1240849"/>
            <a:ext cx="1819410" cy="5322072"/>
            <a:chOff x="4626105" y="1240849"/>
            <a:chExt cx="1819410" cy="5322072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26105" y="1240849"/>
              <a:ext cx="1466724" cy="4569542"/>
              <a:chOff x="5100123" y="1264788"/>
              <a:chExt cx="1466724" cy="4569542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5829807" y="178321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5836377" y="49961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71" name="Diamond 70"/>
              <p:cNvSpPr/>
              <p:nvPr/>
            </p:nvSpPr>
            <p:spPr>
              <a:xfrm>
                <a:off x="5652447" y="4098240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72" name="Straight Arrow Connector 71"/>
              <p:cNvCxnSpPr>
                <a:endCxn id="69" idx="0"/>
              </p:cNvCxnSpPr>
              <p:nvPr/>
            </p:nvCxnSpPr>
            <p:spPr>
              <a:xfrm>
                <a:off x="6087695" y="1264788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74" name="Straight Arrow Connector 73"/>
              <p:cNvCxnSpPr>
                <a:stCxn id="70" idx="2"/>
              </p:cNvCxnSpPr>
              <p:nvPr/>
            </p:nvCxnSpPr>
            <p:spPr>
              <a:xfrm rot="16200000" flipH="1">
                <a:off x="5915862" y="564054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159440" y="456853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68" name="Straight Arrow Connector 67"/>
              <p:cNvCxnSpPr>
                <a:stCxn id="71" idx="2"/>
                <a:endCxn id="70" idx="0"/>
              </p:cNvCxnSpPr>
              <p:nvPr/>
            </p:nvCxnSpPr>
            <p:spPr>
              <a:xfrm flipH="1">
                <a:off x="6103077" y="4631640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6" name="Diamond 75"/>
              <p:cNvSpPr/>
              <p:nvPr/>
            </p:nvSpPr>
            <p:spPr>
              <a:xfrm>
                <a:off x="5639307" y="2491724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836377" y="3318773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/>
              <p:cNvCxnSpPr>
                <a:stCxn id="79" idx="2"/>
                <a:endCxn id="71" idx="0"/>
              </p:cNvCxnSpPr>
              <p:nvPr/>
            </p:nvCxnSpPr>
            <p:spPr>
              <a:xfrm>
                <a:off x="6103077" y="3775973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1" name="Straight Arrow Connector 80"/>
              <p:cNvCxnSpPr>
                <a:stCxn id="76" idx="2"/>
                <a:endCxn id="79" idx="0"/>
              </p:cNvCxnSpPr>
              <p:nvPr/>
            </p:nvCxnSpPr>
            <p:spPr>
              <a:xfrm>
                <a:off x="6096507" y="3025124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3" name="Straight Arrow Connector 82"/>
              <p:cNvCxnSpPr>
                <a:stCxn id="69" idx="2"/>
                <a:endCxn id="76" idx="0"/>
              </p:cNvCxnSpPr>
              <p:nvPr/>
            </p:nvCxnSpPr>
            <p:spPr>
              <a:xfrm>
                <a:off x="6096507" y="2240412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5100123" y="2947864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5134496" y="6039701"/>
              <a:ext cx="13110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1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7467601" y="476794"/>
            <a:ext cx="2539445" cy="6097652"/>
            <a:chOff x="6452155" y="559744"/>
            <a:chExt cx="2539445" cy="6097652"/>
          </a:xfrm>
        </p:grpSpPr>
        <p:grpSp>
          <p:nvGrpSpPr>
            <p:cNvPr id="114" name="Group 113"/>
            <p:cNvGrpSpPr/>
            <p:nvPr/>
          </p:nvGrpSpPr>
          <p:grpSpPr>
            <a:xfrm>
              <a:off x="6452155" y="559744"/>
              <a:ext cx="1481293" cy="5518058"/>
              <a:chOff x="7118916" y="345887"/>
              <a:chExt cx="1481293" cy="551805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7848600" y="864311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cxnSp>
            <p:nvCxnSpPr>
              <p:cNvPr id="93" name="Straight Arrow Connector 92"/>
              <p:cNvCxnSpPr>
                <a:endCxn id="90" idx="0"/>
              </p:cNvCxnSpPr>
              <p:nvPr/>
            </p:nvCxnSpPr>
            <p:spPr>
              <a:xfrm>
                <a:off x="8106488" y="345887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97" name="Diamond 96"/>
              <p:cNvSpPr/>
              <p:nvPr/>
            </p:nvSpPr>
            <p:spPr>
              <a:xfrm>
                <a:off x="7658100" y="1572823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855170" y="239987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/>
              <p:cNvCxnSpPr>
                <a:stCxn id="98" idx="2"/>
              </p:cNvCxnSpPr>
              <p:nvPr/>
            </p:nvCxnSpPr>
            <p:spPr>
              <a:xfrm>
                <a:off x="8121870" y="2857072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0" name="Straight Arrow Connector 99"/>
              <p:cNvCxnSpPr>
                <a:stCxn id="97" idx="2"/>
                <a:endCxn id="98" idx="0"/>
              </p:cNvCxnSpPr>
              <p:nvPr/>
            </p:nvCxnSpPr>
            <p:spPr>
              <a:xfrm>
                <a:off x="8115300" y="2106223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1" name="Straight Arrow Connector 100"/>
              <p:cNvCxnSpPr>
                <a:stCxn id="90" idx="2"/>
                <a:endCxn id="97" idx="0"/>
              </p:cNvCxnSpPr>
              <p:nvPr/>
            </p:nvCxnSpPr>
            <p:spPr>
              <a:xfrm>
                <a:off x="8115300" y="1321511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2" name="TextBox 101"/>
              <p:cNvSpPr txBox="1"/>
              <p:nvPr/>
            </p:nvSpPr>
            <p:spPr>
              <a:xfrm>
                <a:off x="7118916" y="202896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869739" y="5025745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04" name="Diamond 103"/>
              <p:cNvSpPr/>
              <p:nvPr/>
            </p:nvSpPr>
            <p:spPr>
              <a:xfrm>
                <a:off x="7685809" y="4127855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05" name="Straight Arrow Connector 104"/>
              <p:cNvCxnSpPr>
                <a:stCxn id="103" idx="2"/>
              </p:cNvCxnSpPr>
              <p:nvPr/>
            </p:nvCxnSpPr>
            <p:spPr>
              <a:xfrm rot="16200000" flipH="1">
                <a:off x="7949224" y="5670160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7192802" y="4598148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107" name="Straight Arrow Connector 106"/>
              <p:cNvCxnSpPr>
                <a:stCxn id="104" idx="2"/>
                <a:endCxn id="103" idx="0"/>
              </p:cNvCxnSpPr>
              <p:nvPr/>
            </p:nvCxnSpPr>
            <p:spPr>
              <a:xfrm flipH="1">
                <a:off x="8136439" y="4661255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8" name="Straight Arrow Connector 107"/>
              <p:cNvCxnSpPr>
                <a:endCxn id="104" idx="0"/>
              </p:cNvCxnSpPr>
              <p:nvPr/>
            </p:nvCxnSpPr>
            <p:spPr>
              <a:xfrm flipH="1">
                <a:off x="8143009" y="3768943"/>
                <a:ext cx="7106" cy="3589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7767204" y="3013270"/>
                <a:ext cx="7516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p:grpSp>
        <p:sp>
          <p:nvSpPr>
            <p:cNvPr id="115" name="Right Brace 114"/>
            <p:cNvSpPr/>
            <p:nvPr/>
          </p:nvSpPr>
          <p:spPr>
            <a:xfrm>
              <a:off x="7852052" y="2427486"/>
              <a:ext cx="377548" cy="186993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8229600" y="2947864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prstClr val="black"/>
                  </a:solidFill>
                </a:rPr>
                <a:t>  k iters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100443" y="6134176"/>
              <a:ext cx="12881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 err="1">
                  <a:solidFill>
                    <a:prstClr val="black"/>
                  </a:solidFill>
                </a:rPr>
                <a:t>k</a:t>
              </a:r>
              <a:endParaRPr lang="en-US" sz="2800" baseline="-250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067801" y="4444426"/>
                <a:ext cx="145462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3200" b="1" i="1">
                          <a:solidFill>
                            <a:schemeClr val="accent1"/>
                          </a:solidFill>
                          <a:latin typeface="Cambria Math"/>
                        </a:rPr>
                        <m:t>≥</m:t>
                      </m:r>
                      <m:r>
                        <a:rPr lang="en-US" sz="32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n-US" sz="3200" b="1" i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1" y="4444426"/>
                <a:ext cx="145462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7570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121"/>
          <p:cNvGrpSpPr/>
          <p:nvPr/>
        </p:nvGrpSpPr>
        <p:grpSpPr>
          <a:xfrm>
            <a:off x="3075089" y="1523194"/>
            <a:ext cx="1195795" cy="4938505"/>
            <a:chOff x="2915895" y="1579567"/>
            <a:chExt cx="1195795" cy="4938505"/>
          </a:xfrm>
        </p:grpSpPr>
        <p:grpSp>
          <p:nvGrpSpPr>
            <p:cNvPr id="52" name="Group 51"/>
            <p:cNvGrpSpPr/>
            <p:nvPr/>
          </p:nvGrpSpPr>
          <p:grpSpPr>
            <a:xfrm>
              <a:off x="2915895" y="1579567"/>
              <a:ext cx="1178859" cy="3662794"/>
              <a:chOff x="1317761" y="2362200"/>
              <a:chExt cx="1178859" cy="3662794"/>
            </a:xfrm>
          </p:grpSpPr>
          <p:grpSp>
            <p:nvGrpSpPr>
              <p:cNvPr id="53" name="Group 21"/>
              <p:cNvGrpSpPr/>
              <p:nvPr/>
            </p:nvGrpSpPr>
            <p:grpSpPr>
              <a:xfrm>
                <a:off x="1317761" y="2362200"/>
                <a:ext cx="1178859" cy="3662794"/>
                <a:chOff x="6096000" y="1937906"/>
                <a:chExt cx="1178859" cy="3662794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6559770" y="245633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1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6553200" y="476250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3</a:t>
                  </a:r>
                </a:p>
              </p:txBody>
            </p:sp>
            <p:sp>
              <p:nvSpPr>
                <p:cNvPr id="60" name="Diamond 59"/>
                <p:cNvSpPr/>
                <p:nvPr/>
              </p:nvSpPr>
              <p:spPr>
                <a:xfrm>
                  <a:off x="6360459" y="3617259"/>
                  <a:ext cx="914400" cy="533400"/>
                </a:xfrm>
                <a:prstGeom prst="diamond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p</a:t>
                  </a:r>
                </a:p>
              </p:txBody>
            </p:sp>
            <p:cxnSp>
              <p:nvCxnSpPr>
                <p:cNvPr id="61" name="Straight Arrow Connector 60"/>
                <p:cNvCxnSpPr>
                  <a:endCxn id="57" idx="0"/>
                </p:cNvCxnSpPr>
                <p:nvPr/>
              </p:nvCxnSpPr>
              <p:spPr>
                <a:xfrm>
                  <a:off x="6817658" y="1937906"/>
                  <a:ext cx="8812" cy="518424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2" name="Straight Arrow Connector 61"/>
                <p:cNvCxnSpPr>
                  <a:stCxn id="57" idx="2"/>
                  <a:endCxn id="60" idx="0"/>
                </p:cNvCxnSpPr>
                <p:nvPr/>
              </p:nvCxnSpPr>
              <p:spPr>
                <a:xfrm flipH="1">
                  <a:off x="6817659" y="2913530"/>
                  <a:ext cx="8811" cy="703729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3" name="Straight Arrow Connector 62"/>
                <p:cNvCxnSpPr>
                  <a:stCxn id="59" idx="2"/>
                </p:cNvCxnSpPr>
                <p:nvPr/>
              </p:nvCxnSpPr>
              <p:spPr>
                <a:xfrm rot="16200000" flipH="1">
                  <a:off x="6632685" y="5406915"/>
                  <a:ext cx="381000" cy="6570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65" name="TextBox 64"/>
                <p:cNvSpPr txBox="1"/>
                <p:nvPr/>
              </p:nvSpPr>
              <p:spPr>
                <a:xfrm>
                  <a:off x="6096000" y="4159317"/>
                  <a:ext cx="914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 kern="0" dirty="0">
                      <a:solidFill>
                        <a:prstClr val="black"/>
                      </a:solidFill>
                    </a:rPr>
                    <a:t>false</a:t>
                  </a:r>
                </a:p>
              </p:txBody>
            </p:sp>
          </p:grpSp>
          <p:cxnSp>
            <p:nvCxnSpPr>
              <p:cNvPr id="55" name="Straight Arrow Connector 54"/>
              <p:cNvCxnSpPr>
                <a:stCxn id="60" idx="2"/>
                <a:endCxn id="59" idx="0"/>
              </p:cNvCxnSpPr>
              <p:nvPr/>
            </p:nvCxnSpPr>
            <p:spPr>
              <a:xfrm>
                <a:off x="2039420" y="4574953"/>
                <a:ext cx="2241" cy="6118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117" name="TextBox 116"/>
            <p:cNvSpPr txBox="1"/>
            <p:nvPr/>
          </p:nvSpPr>
          <p:spPr>
            <a:xfrm>
              <a:off x="3027751" y="5994852"/>
              <a:ext cx="10839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0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330151" y="1034624"/>
            <a:ext cx="1466724" cy="5322072"/>
            <a:chOff x="4626105" y="1240849"/>
            <a:chExt cx="1466724" cy="5322072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26105" y="1240849"/>
              <a:ext cx="1466724" cy="4569542"/>
              <a:chOff x="5100123" y="1264788"/>
              <a:chExt cx="1466724" cy="4569542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5829807" y="178321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5836377" y="49961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71" name="Diamond 70"/>
              <p:cNvSpPr/>
              <p:nvPr/>
            </p:nvSpPr>
            <p:spPr>
              <a:xfrm>
                <a:off x="5652447" y="4098240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72" name="Straight Arrow Connector 71"/>
              <p:cNvCxnSpPr>
                <a:endCxn id="69" idx="0"/>
              </p:cNvCxnSpPr>
              <p:nvPr/>
            </p:nvCxnSpPr>
            <p:spPr>
              <a:xfrm>
                <a:off x="6087695" y="1264788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74" name="Straight Arrow Connector 73"/>
              <p:cNvCxnSpPr>
                <a:stCxn id="70" idx="2"/>
              </p:cNvCxnSpPr>
              <p:nvPr/>
            </p:nvCxnSpPr>
            <p:spPr>
              <a:xfrm rot="16200000" flipH="1">
                <a:off x="5915862" y="564054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159440" y="456853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68" name="Straight Arrow Connector 67"/>
              <p:cNvCxnSpPr>
                <a:stCxn id="71" idx="2"/>
                <a:endCxn id="70" idx="0"/>
              </p:cNvCxnSpPr>
              <p:nvPr/>
            </p:nvCxnSpPr>
            <p:spPr>
              <a:xfrm flipH="1">
                <a:off x="6103077" y="4631640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6" name="Diamond 75"/>
              <p:cNvSpPr/>
              <p:nvPr/>
            </p:nvSpPr>
            <p:spPr>
              <a:xfrm>
                <a:off x="5639307" y="2491724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836377" y="3318773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/>
              <p:cNvCxnSpPr>
                <a:stCxn id="79" idx="2"/>
                <a:endCxn id="71" idx="0"/>
              </p:cNvCxnSpPr>
              <p:nvPr/>
            </p:nvCxnSpPr>
            <p:spPr>
              <a:xfrm>
                <a:off x="6103077" y="3775973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1" name="Straight Arrow Connector 80"/>
              <p:cNvCxnSpPr>
                <a:stCxn id="76" idx="2"/>
                <a:endCxn id="79" idx="0"/>
              </p:cNvCxnSpPr>
              <p:nvPr/>
            </p:nvCxnSpPr>
            <p:spPr>
              <a:xfrm>
                <a:off x="6096507" y="3025124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3" name="Straight Arrow Connector 82"/>
              <p:cNvCxnSpPr>
                <a:stCxn id="69" idx="2"/>
                <a:endCxn id="76" idx="0"/>
              </p:cNvCxnSpPr>
              <p:nvPr/>
            </p:nvCxnSpPr>
            <p:spPr>
              <a:xfrm>
                <a:off x="6096507" y="2240412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5100123" y="2947864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4854498" y="6039701"/>
              <a:ext cx="12106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1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5983274" y="496983"/>
            <a:ext cx="1578938" cy="6097652"/>
            <a:chOff x="6452155" y="559744"/>
            <a:chExt cx="1578938" cy="6097652"/>
          </a:xfrm>
        </p:grpSpPr>
        <p:grpSp>
          <p:nvGrpSpPr>
            <p:cNvPr id="114" name="Group 113"/>
            <p:cNvGrpSpPr/>
            <p:nvPr/>
          </p:nvGrpSpPr>
          <p:grpSpPr>
            <a:xfrm>
              <a:off x="6452155" y="559744"/>
              <a:ext cx="1481293" cy="5518058"/>
              <a:chOff x="7118916" y="345887"/>
              <a:chExt cx="1481293" cy="551805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7848600" y="864311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cxnSp>
            <p:nvCxnSpPr>
              <p:cNvPr id="93" name="Straight Arrow Connector 92"/>
              <p:cNvCxnSpPr>
                <a:endCxn id="90" idx="0"/>
              </p:cNvCxnSpPr>
              <p:nvPr/>
            </p:nvCxnSpPr>
            <p:spPr>
              <a:xfrm>
                <a:off x="8106488" y="345887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97" name="Diamond 96"/>
              <p:cNvSpPr/>
              <p:nvPr/>
            </p:nvSpPr>
            <p:spPr>
              <a:xfrm>
                <a:off x="7658100" y="1572823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855170" y="239987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/>
              <p:cNvCxnSpPr>
                <a:stCxn id="98" idx="2"/>
              </p:cNvCxnSpPr>
              <p:nvPr/>
            </p:nvCxnSpPr>
            <p:spPr>
              <a:xfrm>
                <a:off x="8121870" y="2857072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0" name="Straight Arrow Connector 99"/>
              <p:cNvCxnSpPr>
                <a:stCxn id="97" idx="2"/>
                <a:endCxn id="98" idx="0"/>
              </p:cNvCxnSpPr>
              <p:nvPr/>
            </p:nvCxnSpPr>
            <p:spPr>
              <a:xfrm>
                <a:off x="8115300" y="2106223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1" name="Straight Arrow Connector 100"/>
              <p:cNvCxnSpPr>
                <a:stCxn id="90" idx="2"/>
                <a:endCxn id="97" idx="0"/>
              </p:cNvCxnSpPr>
              <p:nvPr/>
            </p:nvCxnSpPr>
            <p:spPr>
              <a:xfrm>
                <a:off x="8115300" y="1321511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2" name="TextBox 101"/>
              <p:cNvSpPr txBox="1"/>
              <p:nvPr/>
            </p:nvSpPr>
            <p:spPr>
              <a:xfrm>
                <a:off x="7118916" y="202896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869739" y="5025745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04" name="Diamond 103"/>
              <p:cNvSpPr/>
              <p:nvPr/>
            </p:nvSpPr>
            <p:spPr>
              <a:xfrm>
                <a:off x="7685809" y="4127855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05" name="Straight Arrow Connector 104"/>
              <p:cNvCxnSpPr>
                <a:stCxn id="103" idx="2"/>
              </p:cNvCxnSpPr>
              <p:nvPr/>
            </p:nvCxnSpPr>
            <p:spPr>
              <a:xfrm rot="16200000" flipH="1">
                <a:off x="7949224" y="5670160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7192802" y="4598148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107" name="Straight Arrow Connector 106"/>
              <p:cNvCxnSpPr>
                <a:stCxn id="104" idx="2"/>
                <a:endCxn id="103" idx="0"/>
              </p:cNvCxnSpPr>
              <p:nvPr/>
            </p:nvCxnSpPr>
            <p:spPr>
              <a:xfrm flipH="1">
                <a:off x="8136439" y="4661255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8" name="Straight Arrow Connector 107"/>
              <p:cNvCxnSpPr>
                <a:endCxn id="104" idx="0"/>
              </p:cNvCxnSpPr>
              <p:nvPr/>
            </p:nvCxnSpPr>
            <p:spPr>
              <a:xfrm flipH="1">
                <a:off x="8143009" y="3768943"/>
                <a:ext cx="7106" cy="3589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7767204" y="3013270"/>
                <a:ext cx="7516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6909355" y="6134176"/>
              <a:ext cx="11217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 err="1">
                  <a:solidFill>
                    <a:prstClr val="black"/>
                  </a:solidFill>
                </a:rPr>
                <a:t>k</a:t>
              </a:r>
              <a:endParaRPr lang="en-US" sz="2800" baseline="-250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920744" y="3114011"/>
                <a:ext cx="50845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=⋃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𝑝𝑎𝑡</m:t>
                      </m:r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744" y="3114011"/>
                <a:ext cx="5084586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6869300" y="2819401"/>
            <a:ext cx="5156845" cy="1253703"/>
          </a:xfrm>
          <a:prstGeom prst="ellipse">
            <a:avLst/>
          </a:prstGeom>
          <a:noFill/>
          <a:ln w="476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6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/>
          <p:cNvSpPr/>
          <p:nvPr/>
        </p:nvSpPr>
        <p:spPr>
          <a:xfrm>
            <a:off x="8878392" y="2767616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7980402" y="2767616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1578164" y="2762592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680174" y="2762592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 1: Abstract domain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8664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143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57959" y="467072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3055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11886" y="4396621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08979" y="308142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08979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98906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x=6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457016" y="3395447"/>
            <a:ext cx="3159334" cy="112113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97690" y="3755957"/>
            <a:ext cx="109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 := x + 2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03429" y="4661594"/>
                <a:ext cx="237507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429" y="4661594"/>
                <a:ext cx="2375074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382000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93479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61295" y="467072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x=11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66391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021028" y="436076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12315" y="308142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212315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02242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349" y="2316808"/>
            <a:ext cx="1728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Abstract states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87224" y="2288438"/>
            <a:ext cx="2235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New abstract states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64836" y="4661594"/>
            <a:ext cx="63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60279" y="3463761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Odd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62078" y="2316808"/>
            <a:ext cx="2158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Abstract semantics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365064" y="4666618"/>
            <a:ext cx="63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260507" y="3468785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Odd</a:t>
            </a:r>
          </a:p>
        </p:txBody>
      </p:sp>
    </p:spTree>
    <p:extLst>
      <p:ext uri="{BB962C8B-B14F-4D97-AF65-F5344CB8AC3E}">
        <p14:creationId xmlns:p14="http://schemas.microsoft.com/office/powerpoint/2010/main" val="1017572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842905" cy="1325563"/>
          </a:xfrm>
        </p:spPr>
        <p:txBody>
          <a:bodyPr>
            <a:normAutofit/>
          </a:bodyPr>
          <a:lstStyle/>
          <a:p>
            <a:r>
              <a:rPr lang="en-US" dirty="0"/>
              <a:t>2: Non-deterministic Functions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2554070"/>
            <a:ext cx="3276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unfold</a:t>
            </a:r>
            <a:r>
              <a:rPr lang="en-US" sz="3600" dirty="0">
                <a:solidFill>
                  <a:prstClr val="black"/>
                </a:solidFill>
              </a:rPr>
              <a:t> head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24788" y="4582180"/>
            <a:ext cx="7552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Kozuka Gothic Pro M" pitchFamily="34" charset="-128"/>
                <a:ea typeface="Kozuka Gothic Pro M" pitchFamily="34" charset="-128"/>
              </a:rPr>
              <a:t>Parameterize the non-deterministic choice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75749" y="54102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749" y="5410201"/>
                <a:ext cx="6107441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93087" y="1450898"/>
                <a:ext cx="3212290" cy="795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087" y="1450898"/>
                <a:ext cx="3212290" cy="7957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093088" y="2971801"/>
                <a:ext cx="3117713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088" y="2971801"/>
                <a:ext cx="3117713" cy="810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wn Arrow 9"/>
          <p:cNvSpPr/>
          <p:nvPr/>
        </p:nvSpPr>
        <p:spPr>
          <a:xfrm>
            <a:off x="8305800" y="2209801"/>
            <a:ext cx="288852" cy="676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18880" y="5334000"/>
            <a:ext cx="2901321" cy="990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28410" y="990601"/>
            <a:ext cx="2657991" cy="859635"/>
            <a:chOff x="1170768" y="1429766"/>
            <a:chExt cx="2657991" cy="859635"/>
          </a:xfrm>
        </p:grpSpPr>
        <p:sp>
          <p:nvSpPr>
            <p:cNvPr id="40" name="Oval 39"/>
            <p:cNvSpPr/>
            <p:nvPr/>
          </p:nvSpPr>
          <p:spPr>
            <a:xfrm>
              <a:off x="1756797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2685460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9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222379" y="1965772"/>
              <a:ext cx="230770" cy="12289"/>
              <a:chOff x="6400800" y="990600"/>
              <a:chExt cx="515113" cy="27432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2162043" y="1670824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1170768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3265799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49" name="Straight Arrow Connector 48"/>
            <p:cNvCxnSpPr>
              <a:stCxn id="47" idx="6"/>
              <a:endCxn id="40" idx="2"/>
            </p:cNvCxnSpPr>
            <p:nvPr/>
          </p:nvCxnSpPr>
          <p:spPr>
            <a:xfrm>
              <a:off x="1409731" y="1978062"/>
              <a:ext cx="34706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50" name="Straight Arrow Connector 49"/>
            <p:cNvCxnSpPr>
              <a:endCxn id="48" idx="2"/>
            </p:cNvCxnSpPr>
            <p:nvPr/>
          </p:nvCxnSpPr>
          <p:spPr>
            <a:xfrm>
              <a:off x="2924423" y="1978062"/>
              <a:ext cx="34137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51" name="Oval 50"/>
            <p:cNvSpPr/>
            <p:nvPr/>
          </p:nvSpPr>
          <p:spPr>
            <a:xfrm>
              <a:off x="1755040" y="1674924"/>
              <a:ext cx="1173316" cy="614477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329027" y="1429766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33896" y="1784559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864606" y="1785022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55" name="Straight Arrow Connector 54"/>
            <p:cNvCxnSpPr>
              <a:endCxn id="40" idx="1"/>
            </p:cNvCxnSpPr>
            <p:nvPr/>
          </p:nvCxnSpPr>
          <p:spPr>
            <a:xfrm>
              <a:off x="1567107" y="1647100"/>
              <a:ext cx="224685" cy="24647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56" name="Trapezoid 55"/>
            <p:cNvSpPr/>
            <p:nvPr/>
          </p:nvSpPr>
          <p:spPr bwMode="auto">
            <a:xfrm flipV="1">
              <a:off x="3671208" y="2188904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57" name="Elbow Connector 56"/>
            <p:cNvCxnSpPr>
              <a:stCxn id="48" idx="6"/>
              <a:endCxn id="56" idx="2"/>
            </p:cNvCxnSpPr>
            <p:nvPr/>
          </p:nvCxnSpPr>
          <p:spPr>
            <a:xfrm>
              <a:off x="3504762" y="1978062"/>
              <a:ext cx="245222" cy="210842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58" name="Straight Arrow Connector 57"/>
            <p:cNvCxnSpPr>
              <a:stCxn id="40" idx="6"/>
            </p:cNvCxnSpPr>
            <p:nvPr/>
          </p:nvCxnSpPr>
          <p:spPr>
            <a:xfrm flipV="1">
              <a:off x="1995760" y="1971916"/>
              <a:ext cx="166283" cy="61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</p:grpSp>
      <p:grpSp>
        <p:nvGrpSpPr>
          <p:cNvPr id="109" name="Group 108"/>
          <p:cNvGrpSpPr/>
          <p:nvPr/>
        </p:nvGrpSpPr>
        <p:grpSpPr>
          <a:xfrm>
            <a:off x="3940308" y="3559966"/>
            <a:ext cx="3222493" cy="859635"/>
            <a:chOff x="2057400" y="3352800"/>
            <a:chExt cx="3222493" cy="859635"/>
          </a:xfrm>
        </p:grpSpPr>
        <p:sp>
          <p:nvSpPr>
            <p:cNvPr id="60" name="Oval 59"/>
            <p:cNvSpPr/>
            <p:nvPr/>
          </p:nvSpPr>
          <p:spPr>
            <a:xfrm>
              <a:off x="3207931" y="378161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4136594" y="378161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9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673513" y="3888806"/>
              <a:ext cx="230770" cy="12289"/>
              <a:chOff x="6400800" y="990600"/>
              <a:chExt cx="515113" cy="27432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3613177" y="3593858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2621902" y="3785715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sp>
          <p:nvSpPr>
            <p:cNvPr id="65" name="Oval 64"/>
            <p:cNvSpPr/>
            <p:nvPr/>
          </p:nvSpPr>
          <p:spPr>
            <a:xfrm>
              <a:off x="4716933" y="3785715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66" name="Straight Arrow Connector 65"/>
            <p:cNvCxnSpPr>
              <a:stCxn id="64" idx="6"/>
              <a:endCxn id="60" idx="2"/>
            </p:cNvCxnSpPr>
            <p:nvPr/>
          </p:nvCxnSpPr>
          <p:spPr>
            <a:xfrm flipV="1">
              <a:off x="2860865" y="3901096"/>
              <a:ext cx="347066" cy="410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67" name="Straight Arrow Connector 66"/>
            <p:cNvCxnSpPr>
              <a:endCxn id="65" idx="2"/>
            </p:cNvCxnSpPr>
            <p:nvPr/>
          </p:nvCxnSpPr>
          <p:spPr>
            <a:xfrm>
              <a:off x="4375557" y="3901096"/>
              <a:ext cx="341376" cy="410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68" name="Oval 67"/>
            <p:cNvSpPr/>
            <p:nvPr/>
          </p:nvSpPr>
          <p:spPr>
            <a:xfrm>
              <a:off x="3206174" y="3597958"/>
              <a:ext cx="1173316" cy="614477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362200" y="3352800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785030" y="3731568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15740" y="3708056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72" name="Straight Arrow Connector 71"/>
            <p:cNvCxnSpPr>
              <a:endCxn id="64" idx="0"/>
            </p:cNvCxnSpPr>
            <p:nvPr/>
          </p:nvCxnSpPr>
          <p:spPr>
            <a:xfrm>
              <a:off x="2560345" y="3562860"/>
              <a:ext cx="181039" cy="22285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73" name="Trapezoid 72"/>
            <p:cNvSpPr/>
            <p:nvPr/>
          </p:nvSpPr>
          <p:spPr bwMode="auto">
            <a:xfrm flipV="1">
              <a:off x="5122342" y="4111938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74" name="Elbow Connector 73"/>
            <p:cNvCxnSpPr>
              <a:stCxn id="65" idx="6"/>
              <a:endCxn id="73" idx="2"/>
            </p:cNvCxnSpPr>
            <p:nvPr/>
          </p:nvCxnSpPr>
          <p:spPr>
            <a:xfrm>
              <a:off x="4955896" y="3905197"/>
              <a:ext cx="245222" cy="206741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75" name="Straight Arrow Connector 74"/>
            <p:cNvCxnSpPr>
              <a:stCxn id="60" idx="6"/>
            </p:cNvCxnSpPr>
            <p:nvPr/>
          </p:nvCxnSpPr>
          <p:spPr>
            <a:xfrm flipV="1">
              <a:off x="3446894" y="3894950"/>
              <a:ext cx="166283" cy="61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  <p:sp>
          <p:nvSpPr>
            <p:cNvPr id="81" name="Oval 80"/>
            <p:cNvSpPr/>
            <p:nvPr/>
          </p:nvSpPr>
          <p:spPr>
            <a:xfrm>
              <a:off x="2057400" y="3785715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cxnSp>
          <p:nvCxnSpPr>
            <p:cNvPr id="82" name="Straight Arrow Connector 81"/>
            <p:cNvCxnSpPr>
              <a:stCxn id="81" idx="6"/>
              <a:endCxn id="64" idx="2"/>
            </p:cNvCxnSpPr>
            <p:nvPr/>
          </p:nvCxnSpPr>
          <p:spPr>
            <a:xfrm>
              <a:off x="2296363" y="3905197"/>
              <a:ext cx="325539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2248296" y="3731568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951640" y="3564066"/>
            <a:ext cx="1705960" cy="855534"/>
            <a:chOff x="228600" y="3712365"/>
            <a:chExt cx="1705960" cy="855534"/>
          </a:xfrm>
        </p:grpSpPr>
        <p:sp>
          <p:nvSpPr>
            <p:cNvPr id="92" name="Oval 91"/>
            <p:cNvSpPr/>
            <p:nvPr/>
          </p:nvSpPr>
          <p:spPr>
            <a:xfrm>
              <a:off x="793102" y="41452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sp>
          <p:nvSpPr>
            <p:cNvPr id="93" name="Oval 92"/>
            <p:cNvSpPr/>
            <p:nvPr/>
          </p:nvSpPr>
          <p:spPr>
            <a:xfrm>
              <a:off x="1371600" y="41452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94" name="Straight Arrow Connector 93"/>
            <p:cNvCxnSpPr>
              <a:stCxn id="92" idx="6"/>
              <a:endCxn id="93" idx="2"/>
            </p:cNvCxnSpPr>
            <p:nvPr/>
          </p:nvCxnSpPr>
          <p:spPr>
            <a:xfrm>
              <a:off x="1032065" y="4264762"/>
              <a:ext cx="339535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7" name="TextBox 96"/>
            <p:cNvSpPr txBox="1"/>
            <p:nvPr/>
          </p:nvSpPr>
          <p:spPr>
            <a:xfrm>
              <a:off x="533400" y="3712365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952896" y="4038600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00" name="Straight Arrow Connector 99"/>
            <p:cNvCxnSpPr>
              <a:endCxn id="92" idx="0"/>
            </p:cNvCxnSpPr>
            <p:nvPr/>
          </p:nvCxnSpPr>
          <p:spPr>
            <a:xfrm>
              <a:off x="731545" y="3922425"/>
              <a:ext cx="181039" cy="22285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1" name="Trapezoid 100"/>
            <p:cNvSpPr/>
            <p:nvPr/>
          </p:nvSpPr>
          <p:spPr bwMode="auto">
            <a:xfrm flipV="1">
              <a:off x="1777009" y="4471503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02" name="Elbow Connector 101"/>
            <p:cNvCxnSpPr>
              <a:stCxn id="93" idx="6"/>
              <a:endCxn id="101" idx="2"/>
            </p:cNvCxnSpPr>
            <p:nvPr/>
          </p:nvCxnSpPr>
          <p:spPr>
            <a:xfrm>
              <a:off x="1610563" y="4264762"/>
              <a:ext cx="245222" cy="206741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4" name="Oval 103"/>
            <p:cNvSpPr/>
            <p:nvPr/>
          </p:nvSpPr>
          <p:spPr>
            <a:xfrm>
              <a:off x="228600" y="41452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cxnSp>
          <p:nvCxnSpPr>
            <p:cNvPr id="105" name="Straight Arrow Connector 104"/>
            <p:cNvCxnSpPr>
              <a:stCxn id="104" idx="6"/>
              <a:endCxn id="92" idx="2"/>
            </p:cNvCxnSpPr>
            <p:nvPr/>
          </p:nvCxnSpPr>
          <p:spPr>
            <a:xfrm>
              <a:off x="467563" y="4264762"/>
              <a:ext cx="325539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419496" y="4038600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</p:grpSp>
      <p:sp>
        <p:nvSpPr>
          <p:cNvPr id="113" name="Down Arrow 112"/>
          <p:cNvSpPr/>
          <p:nvPr/>
        </p:nvSpPr>
        <p:spPr>
          <a:xfrm>
            <a:off x="3960851" y="1926436"/>
            <a:ext cx="293567" cy="58816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Down Arrow 113"/>
          <p:cNvSpPr/>
          <p:nvPr/>
        </p:nvSpPr>
        <p:spPr>
          <a:xfrm>
            <a:off x="3048001" y="3311274"/>
            <a:ext cx="299649" cy="574927"/>
          </a:xfrm>
          <a:prstGeom prst="downArrow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19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Down Arrow 114"/>
          <p:cNvSpPr/>
          <p:nvPr/>
        </p:nvSpPr>
        <p:spPr>
          <a:xfrm>
            <a:off x="4800110" y="3276600"/>
            <a:ext cx="305291" cy="553776"/>
          </a:xfrm>
          <a:prstGeom prst="downArrow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1676400" y="3276600"/>
            <a:ext cx="2203620" cy="1305580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3" name="Group 122"/>
          <p:cNvGrpSpPr/>
          <p:nvPr/>
        </p:nvGrpSpPr>
        <p:grpSpPr>
          <a:xfrm>
            <a:off x="4572000" y="1691376"/>
            <a:ext cx="1371600" cy="1743960"/>
            <a:chOff x="3048000" y="1691376"/>
            <a:chExt cx="1371600" cy="1743960"/>
          </a:xfrm>
        </p:grpSpPr>
        <p:sp>
          <p:nvSpPr>
            <p:cNvPr id="124" name="TextBox 123"/>
            <p:cNvSpPr txBox="1"/>
            <p:nvPr/>
          </p:nvSpPr>
          <p:spPr>
            <a:xfrm>
              <a:off x="3048000" y="2209800"/>
              <a:ext cx="13716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prstClr val="black"/>
                  </a:solidFill>
                </a:rPr>
                <a:t>f</a:t>
              </a:r>
            </a:p>
          </p:txBody>
        </p:sp>
        <p:cxnSp>
          <p:nvCxnSpPr>
            <p:cNvPr id="125" name="Straight Arrow Connector 124"/>
            <p:cNvCxnSpPr>
              <a:endCxn id="124" idx="0"/>
            </p:cNvCxnSpPr>
            <p:nvPr/>
          </p:nvCxnSpPr>
          <p:spPr>
            <a:xfrm>
              <a:off x="3724988" y="1691376"/>
              <a:ext cx="8812" cy="51842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6" name="Straight Arrow Connector 125"/>
            <p:cNvCxnSpPr/>
            <p:nvPr/>
          </p:nvCxnSpPr>
          <p:spPr>
            <a:xfrm flipH="1">
              <a:off x="3074773" y="2856131"/>
              <a:ext cx="201827" cy="579205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7" name="Straight Arrow Connector 126"/>
            <p:cNvCxnSpPr/>
            <p:nvPr/>
          </p:nvCxnSpPr>
          <p:spPr>
            <a:xfrm>
              <a:off x="3514012" y="2856131"/>
              <a:ext cx="0" cy="54881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8" name="Straight Arrow Connector 127"/>
            <p:cNvCxnSpPr/>
            <p:nvPr/>
          </p:nvCxnSpPr>
          <p:spPr>
            <a:xfrm>
              <a:off x="3886200" y="2856131"/>
              <a:ext cx="8812" cy="54881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9" name="Straight Arrow Connector 128"/>
            <p:cNvCxnSpPr/>
            <p:nvPr/>
          </p:nvCxnSpPr>
          <p:spPr>
            <a:xfrm>
              <a:off x="4191000" y="2886521"/>
              <a:ext cx="228600" cy="51842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</p:grpSp>
      <p:sp>
        <p:nvSpPr>
          <p:cNvPr id="131" name="Oval 130"/>
          <p:cNvSpPr/>
          <p:nvPr/>
        </p:nvSpPr>
        <p:spPr>
          <a:xfrm>
            <a:off x="3736542" y="3657600"/>
            <a:ext cx="3731058" cy="9881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4953000" y="3124201"/>
            <a:ext cx="58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black"/>
                </a:solidFill>
              </a:rPr>
              <a:t>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742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/>
      <p:bldP spid="12" grpId="0"/>
      <p:bldP spid="16" grpId="0"/>
      <p:bldP spid="10" grpId="0" animBg="1"/>
      <p:bldP spid="22" grpId="0" animBg="1"/>
      <p:bldP spid="113" grpId="0" animBg="1"/>
      <p:bldP spid="114" grpId="0" animBg="1"/>
      <p:bldP spid="115" grpId="0" animBg="1"/>
      <p:bldP spid="116" grpId="0" animBg="1"/>
      <p:bldP spid="131" grpId="0" animBg="1"/>
      <p:bldP spid="13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constraint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2729346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Kozuka Gothic Pro M" pitchFamily="34" charset="-128"/>
                <a:ea typeface="Kozuka Gothic Pro M" pitchFamily="34" charset="-128"/>
              </a:rPr>
              <a:t>Rewrite as subset constraints: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58237" y="15240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37" y="1524001"/>
                <a:ext cx="6107441" cy="810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58237" y="36576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⊇⋃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37" y="3657601"/>
                <a:ext cx="6107441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8238" y="4965451"/>
                <a:ext cx="621323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⊆⋃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38" y="4965451"/>
                <a:ext cx="6213239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32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328213" cy="1325563"/>
          </a:xfrm>
        </p:spPr>
        <p:txBody>
          <a:bodyPr/>
          <a:lstStyle/>
          <a:p>
            <a:r>
              <a:rPr lang="en-US" dirty="0"/>
              <a:t>Quantifier alternation constraint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05201" y="2438401"/>
                <a:ext cx="568379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∀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∈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baseline="-25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2438401"/>
                <a:ext cx="5683799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95600" y="4723551"/>
                <a:ext cx="574471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∃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∃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723551"/>
                <a:ext cx="5744714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27780" y="1371601"/>
                <a:ext cx="621323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⊇⋃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80" y="1371601"/>
                <a:ext cx="6213239" cy="810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⊆⋃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2128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114670" cy="1325563"/>
          </a:xfrm>
        </p:spPr>
        <p:txBody>
          <a:bodyPr/>
          <a:lstStyle/>
          <a:p>
            <a:r>
              <a:rPr lang="en-US" dirty="0"/>
              <a:t>Quantifier alternation constraint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17402" y="2542066"/>
                <a:ext cx="568379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∀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∈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baseline="-25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402" y="2542066"/>
                <a:ext cx="5683799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6200" y="4751866"/>
                <a:ext cx="574471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∃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∃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751866"/>
                <a:ext cx="5744714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27780" y="13716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⊇⋃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80" y="1371601"/>
                <a:ext cx="6107441" cy="810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⊆⋃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2"/>
          <p:cNvSpPr/>
          <p:nvPr/>
        </p:nvSpPr>
        <p:spPr>
          <a:xfrm>
            <a:off x="3505200" y="2438400"/>
            <a:ext cx="6400800" cy="1066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22561" y="4639279"/>
            <a:ext cx="7493039" cy="1066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43461" y="5943601"/>
                <a:ext cx="6324600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B050"/>
                        </a:solidFill>
                        <a:latin typeface="Cambria Math"/>
                      </a:rPr>
                      <m:t>∃∀ </m:t>
                    </m:r>
                    <m:r>
                      <a:rPr lang="en-US" sz="3600" i="1">
                        <a:latin typeface="Cambria Math"/>
                      </a:rPr>
                      <m:t>𝑐𝑜𝑛𝑠𝑡𝑟𝑎𝑖𝑛𝑡𝑠</m:t>
                    </m:r>
                    <m:r>
                      <a:rPr lang="en-US" sz="3600" i="1">
                        <a:solidFill>
                          <a:srgbClr val="00B050"/>
                        </a:solidFill>
                        <a:latin typeface="Cambria Math"/>
                      </a:rPr>
                      <m:t> :</m:t>
                    </m:r>
                  </m:oMath>
                </a14:m>
                <a:r>
                  <a:rPr lang="en-US" sz="3200" dirty="0">
                    <a:solidFill>
                      <a:srgbClr val="00B050"/>
                    </a:solidFill>
                  </a:rPr>
                  <a:t> </a:t>
                </a:r>
                <a:r>
                  <a:rPr lang="en-US" sz="3200" dirty="0">
                    <a:solidFill>
                      <a:srgbClr val="00B050"/>
                    </a:solidFill>
                    <a:latin typeface="Kozuka Gothic Pro M" pitchFamily="34" charset="-128"/>
                    <a:ea typeface="Kozuka Gothic Pro M" pitchFamily="34" charset="-128"/>
                  </a:rPr>
                  <a:t>Sketch solver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461" y="5943601"/>
                <a:ext cx="6324600" cy="633571"/>
              </a:xfrm>
              <a:prstGeom prst="rect">
                <a:avLst/>
              </a:prstGeom>
              <a:blipFill>
                <a:blip r:embed="rId8"/>
                <a:stretch>
                  <a:fillRect t="-6731" b="-28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3522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566975" cy="1325563"/>
          </a:xfrm>
        </p:spPr>
        <p:txBody>
          <a:bodyPr/>
          <a:lstStyle/>
          <a:p>
            <a:r>
              <a:rPr lang="en-US" dirty="0"/>
              <a:t>Abstract values form a lattice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23293" y="3346101"/>
                <a:ext cx="757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93" y="3346101"/>
                <a:ext cx="75770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51832" y="3346101"/>
                <a:ext cx="666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832" y="3346101"/>
                <a:ext cx="6664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𝑁𝑜𝑡h𝑖𝑛𝑔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4" idx="0"/>
          </p:cNvCxnSpPr>
          <p:nvPr/>
        </p:nvCxnSpPr>
        <p:spPr>
          <a:xfrm flipH="1">
            <a:off x="2102147" y="2923288"/>
            <a:ext cx="748093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2850240" y="2923288"/>
            <a:ext cx="634824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2102147" y="3715433"/>
            <a:ext cx="732096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flipH="1">
            <a:off x="2834243" y="3715433"/>
            <a:ext cx="650821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63886" y="2765362"/>
                <a:ext cx="20905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86" y="2765362"/>
                <a:ext cx="2090572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09507" y="3130731"/>
                <a:ext cx="1999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507" y="3130731"/>
                <a:ext cx="1999330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22396" y="3496100"/>
                <a:ext cx="1973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𝑁𝑜𝑡h𝑖𝑛𝑔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396" y="3496100"/>
                <a:ext cx="1973553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68017" y="3861470"/>
                <a:ext cx="18823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𝑁𝑜𝑡h𝑖𝑛𝑔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017" y="3861470"/>
                <a:ext cx="1882310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2"/>
              <p:cNvSpPr/>
              <p:nvPr/>
            </p:nvSpPr>
            <p:spPr>
              <a:xfrm>
                <a:off x="3231924" y="1658980"/>
                <a:ext cx="1790472" cy="525644"/>
              </a:xfrm>
              <a:prstGeom prst="wedgeRoundRectCallout">
                <a:avLst>
                  <a:gd name="adj1" fmla="val -48447"/>
                  <a:gd name="adj2" fmla="val 11666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Often called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⊤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Rounded Rectangular Callou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924" y="1658980"/>
                <a:ext cx="1790472" cy="525644"/>
              </a:xfrm>
              <a:prstGeom prst="wedgeRoundRectCallout">
                <a:avLst>
                  <a:gd name="adj1" fmla="val -48447"/>
                  <a:gd name="adj2" fmla="val 116667"/>
                  <a:gd name="adj3" fmla="val 16667"/>
                </a:avLst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ounded Rectangular Callout 16"/>
              <p:cNvSpPr/>
              <p:nvPr/>
            </p:nvSpPr>
            <p:spPr>
              <a:xfrm>
                <a:off x="3384618" y="4614088"/>
                <a:ext cx="1790472" cy="525644"/>
              </a:xfrm>
              <a:prstGeom prst="wedgeRoundRectCallout">
                <a:avLst>
                  <a:gd name="adj1" fmla="val -59456"/>
                  <a:gd name="adj2" fmla="val -88541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Often called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Rounded Rectangular Callou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618" y="4614088"/>
                <a:ext cx="1790472" cy="525644"/>
              </a:xfrm>
              <a:prstGeom prst="wedgeRoundRectCallout">
                <a:avLst>
                  <a:gd name="adj1" fmla="val -59456"/>
                  <a:gd name="adj2" fmla="val -88541"/>
                  <a:gd name="adj3" fmla="val 16667"/>
                </a:avLst>
              </a:prstGeom>
              <a:blipFill>
                <a:blip r:embed="rId11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738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Domain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An abstract domain is a lattice</a:t>
                </a:r>
              </a:p>
              <a:p>
                <a:pPr lvl="1"/>
                <a:r>
                  <a:rPr lang="en-US" dirty="0"/>
                  <a:t>Although some analysis relax this restriction.</a:t>
                </a:r>
              </a:p>
              <a:p>
                <a:pPr lvl="1"/>
                <a:r>
                  <a:rPr lang="en-US" dirty="0"/>
                  <a:t>Elements in the lattice are called </a:t>
                </a:r>
                <a:r>
                  <a:rPr lang="en-US" i="1" dirty="0"/>
                  <a:t>Abstract Values</a:t>
                </a:r>
              </a:p>
              <a:p>
                <a:endParaRPr lang="en-US" dirty="0"/>
              </a:p>
              <a:p>
                <a:r>
                  <a:rPr lang="en-US" dirty="0"/>
                  <a:t>Need to relate elements in the lattice with states in the program</a:t>
                </a:r>
              </a:p>
              <a:p>
                <a:pPr lvl="1"/>
                <a:r>
                  <a:rPr lang="en-US" b="1" dirty="0"/>
                  <a:t>Abstraction Function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𝒱</m:t>
                    </m:r>
                    <m:r>
                      <a:rPr lang="en-US" b="0" i="0" smtClean="0">
                        <a:latin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</a:rPr>
                      <m:t>𝐴𝑏𝑠</m:t>
                    </m:r>
                  </m:oMath>
                </a14:m>
                <a:endParaRPr lang="en-US" i="1" dirty="0"/>
              </a:p>
              <a:p>
                <a:pPr lvl="2"/>
                <a:r>
                  <a:rPr lang="en-US" dirty="0"/>
                  <a:t>Maps a value in the program to the “best” abstract value</a:t>
                </a:r>
              </a:p>
              <a:p>
                <a:pPr lvl="1"/>
                <a:r>
                  <a:rPr lang="en-US" b="1" dirty="0"/>
                  <a:t>Concretization Function: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𝛾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𝐴𝑏𝑠</m:t>
                    </m:r>
                    <m:r>
                      <a:rPr lang="en-US" b="0" i="1" smtClean="0">
                        <a:latin typeface="Cambria Math"/>
                      </a:rPr>
                      <m:t> →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𝒫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 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Maps an abstract value to a set of values in the program</a:t>
                </a:r>
              </a:p>
              <a:p>
                <a:pPr lvl="2"/>
                <a:endParaRPr lang="en-US" dirty="0"/>
              </a:p>
              <a:p>
                <a:r>
                  <a:rPr lang="en-US" dirty="0"/>
                  <a:t>Example: </a:t>
                </a:r>
              </a:p>
              <a:p>
                <a:pPr lvl="1"/>
                <a:r>
                  <a:rPr lang="en-US" dirty="0"/>
                  <a:t>Parity Lattice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801" b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2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6831299" y="2220123"/>
            <a:ext cx="3895316" cy="2794004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566975" cy="1325563"/>
          </a:xfrm>
        </p:spPr>
        <p:txBody>
          <a:bodyPr/>
          <a:lstStyle/>
          <a:p>
            <a:r>
              <a:rPr lang="en-US" dirty="0"/>
              <a:t>Concretization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𝑁𝑜𝑡h𝑖𝑛𝑔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4" idx="0"/>
          </p:cNvCxnSpPr>
          <p:nvPr/>
        </p:nvCxnSpPr>
        <p:spPr>
          <a:xfrm flipH="1">
            <a:off x="2056525" y="2923288"/>
            <a:ext cx="793715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2850240" y="2923288"/>
            <a:ext cx="680446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2056525" y="3715433"/>
            <a:ext cx="777718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flipH="1">
            <a:off x="2834243" y="3715433"/>
            <a:ext cx="696443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7888528" y="2340900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990538" y="2340900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9028" y="257885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00507" y="406436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68323" y="424902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73419" y="349590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04636" y="386314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219343" y="265973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19343" y="324734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09270" y="2604423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x=6</a:t>
            </a:r>
          </a:p>
        </p:txBody>
      </p:sp>
      <p:cxnSp>
        <p:nvCxnSpPr>
          <p:cNvPr id="8" name="Curved Connector 7"/>
          <p:cNvCxnSpPr>
            <a:stCxn id="6" idx="0"/>
            <a:endCxn id="33" idx="0"/>
          </p:cNvCxnSpPr>
          <p:nvPr/>
        </p:nvCxnSpPr>
        <p:spPr>
          <a:xfrm rot="5400000" flipH="1" flipV="1">
            <a:off x="5647682" y="-577318"/>
            <a:ext cx="333833" cy="5928717"/>
          </a:xfrm>
          <a:prstGeom prst="curvedConnector3">
            <a:avLst>
              <a:gd name="adj1" fmla="val 236202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5" idx="3"/>
          </p:cNvCxnSpPr>
          <p:nvPr/>
        </p:nvCxnSpPr>
        <p:spPr>
          <a:xfrm flipV="1">
            <a:off x="3909540" y="3521471"/>
            <a:ext cx="5163946" cy="9296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4" idx="3"/>
          </p:cNvCxnSpPr>
          <p:nvPr/>
        </p:nvCxnSpPr>
        <p:spPr>
          <a:xfrm>
            <a:off x="2389757" y="3530767"/>
            <a:ext cx="5083662" cy="1126612"/>
          </a:xfrm>
          <a:prstGeom prst="curvedConnector3">
            <a:avLst>
              <a:gd name="adj1" fmla="val 25874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urved Connector 43"/>
          <p:cNvCxnSpPr>
            <a:stCxn id="7" idx="2"/>
            <a:endCxn id="43" idx="1"/>
          </p:cNvCxnSpPr>
          <p:nvPr/>
        </p:nvCxnSpPr>
        <p:spPr>
          <a:xfrm rot="16200000" flipH="1">
            <a:off x="4757008" y="2494377"/>
            <a:ext cx="1277320" cy="5122851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211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6831299" y="2220123"/>
            <a:ext cx="3895316" cy="2794004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566975" cy="1325563"/>
          </a:xfrm>
        </p:spPr>
        <p:txBody>
          <a:bodyPr/>
          <a:lstStyle/>
          <a:p>
            <a:r>
              <a:rPr lang="en-US" dirty="0"/>
              <a:t>Abstraction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𝑁𝑜𝑡h𝑖𝑛𝑔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4" idx="0"/>
          </p:cNvCxnSpPr>
          <p:nvPr/>
        </p:nvCxnSpPr>
        <p:spPr>
          <a:xfrm flipH="1">
            <a:off x="2056525" y="2923288"/>
            <a:ext cx="793715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2850240" y="2923288"/>
            <a:ext cx="680446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2056525" y="3715433"/>
            <a:ext cx="777718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flipH="1">
            <a:off x="2834243" y="3715433"/>
            <a:ext cx="696443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7888528" y="2340900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990538" y="2340900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`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89028" y="257885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00507" y="406436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68323" y="424902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73419" y="349590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02959" y="355313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219343" y="265973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19343" y="324734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09270" y="2604423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x=6</a:t>
            </a:r>
          </a:p>
        </p:txBody>
      </p:sp>
      <p:cxnSp>
        <p:nvCxnSpPr>
          <p:cNvPr id="8" name="Curved Connector 7"/>
          <p:cNvCxnSpPr>
            <a:stCxn id="3" idx="2"/>
            <a:endCxn id="6" idx="3"/>
          </p:cNvCxnSpPr>
          <p:nvPr/>
        </p:nvCxnSpPr>
        <p:spPr>
          <a:xfrm rot="10800000">
            <a:off x="3459125" y="2738622"/>
            <a:ext cx="3847623" cy="43868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30" idx="2"/>
            <a:endCxn id="5" idx="3"/>
          </p:cNvCxnSpPr>
          <p:nvPr/>
        </p:nvCxnSpPr>
        <p:spPr>
          <a:xfrm rot="10800000" flipV="1">
            <a:off x="3909541" y="3466993"/>
            <a:ext cx="5176327" cy="6377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35" idx="2"/>
            <a:endCxn id="4" idx="3"/>
          </p:cNvCxnSpPr>
          <p:nvPr/>
        </p:nvCxnSpPr>
        <p:spPr>
          <a:xfrm rot="10800000">
            <a:off x="2389757" y="3530767"/>
            <a:ext cx="4847632" cy="783402"/>
          </a:xfrm>
          <a:prstGeom prst="curvedConnector3">
            <a:avLst>
              <a:gd name="adj1" fmla="val 78012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urved Connector 43"/>
          <p:cNvCxnSpPr>
            <a:stCxn id="43" idx="1"/>
            <a:endCxn id="7" idx="2"/>
          </p:cNvCxnSpPr>
          <p:nvPr/>
        </p:nvCxnSpPr>
        <p:spPr>
          <a:xfrm rot="10800000">
            <a:off x="2834244" y="4417143"/>
            <a:ext cx="5122851" cy="1277320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7306747" y="2535916"/>
            <a:ext cx="1684458" cy="49314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9085867" y="3220419"/>
            <a:ext cx="720496" cy="49314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237389" y="3971479"/>
            <a:ext cx="1547421" cy="685380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1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9079252" cy="1325563"/>
          </a:xfrm>
        </p:spPr>
        <p:txBody>
          <a:bodyPr/>
          <a:lstStyle/>
          <a:p>
            <a:r>
              <a:rPr lang="en-US" dirty="0"/>
              <a:t>Key idea 2: Abstract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an abstract value for every program point</a:t>
            </a:r>
          </a:p>
          <a:p>
            <a:pPr lvl="1"/>
            <a:r>
              <a:rPr lang="en-US" dirty="0"/>
              <a:t>Abstraction of the set of states possible at that point</a:t>
            </a:r>
          </a:p>
          <a:p>
            <a:pPr lvl="1"/>
            <a:endParaRPr lang="en-US" dirty="0"/>
          </a:p>
          <a:p>
            <a:r>
              <a:rPr lang="en-US" dirty="0"/>
              <a:t>Iterate until computation converges</a:t>
            </a:r>
          </a:p>
        </p:txBody>
      </p:sp>
    </p:spTree>
    <p:extLst>
      <p:ext uri="{BB962C8B-B14F-4D97-AF65-F5344CB8AC3E}">
        <p14:creationId xmlns:p14="http://schemas.microsoft.com/office/powerpoint/2010/main" val="2507675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7|12.3|18.3|24.1|1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15.8|5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8.4|2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22287</TotalTime>
  <Words>3021</Words>
  <Application>Microsoft Office PowerPoint</Application>
  <PresentationFormat>Widescreen</PresentationFormat>
  <Paragraphs>1265</Paragraphs>
  <Slides>43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Arial</vt:lpstr>
      <vt:lpstr>Berlin Sans FB</vt:lpstr>
      <vt:lpstr>Bookman Old Style</vt:lpstr>
      <vt:lpstr>Calibri</vt:lpstr>
      <vt:lpstr>Calibri Light</vt:lpstr>
      <vt:lpstr>Cambria Math</vt:lpstr>
      <vt:lpstr>Consolas</vt:lpstr>
      <vt:lpstr>Kozuka Gothic Pro M</vt:lpstr>
      <vt:lpstr>Segoe UI Light</vt:lpstr>
      <vt:lpstr>Office Theme</vt:lpstr>
      <vt:lpstr>Lecture 19 Synthesis with Abstract Interpretation</vt:lpstr>
      <vt:lpstr>History</vt:lpstr>
      <vt:lpstr>Key idea 1: Abstract domain</vt:lpstr>
      <vt:lpstr>Key idea 1: Abstract domain</vt:lpstr>
      <vt:lpstr>Abstract values form a lattice</vt:lpstr>
      <vt:lpstr>Abstract Domain</vt:lpstr>
      <vt:lpstr>Concretization</vt:lpstr>
      <vt:lpstr>Abstraction</vt:lpstr>
      <vt:lpstr>Key idea 2: Abstract Interpretation</vt:lpstr>
      <vt:lpstr>Example</vt:lpstr>
      <vt:lpstr>Example</vt:lpstr>
      <vt:lpstr>Some useful domains</vt:lpstr>
      <vt:lpstr>Widening</vt:lpstr>
      <vt:lpstr>Abstract Interpretation for Synthesis</vt:lpstr>
      <vt:lpstr>Example</vt:lpstr>
      <vt:lpstr>Storyboard Programming</vt:lpstr>
      <vt:lpstr>Scenarios for LL-reversal</vt:lpstr>
      <vt:lpstr>Inductive insights with fold/unfold</vt:lpstr>
      <vt:lpstr>Inductive insights with fold/unfold</vt:lpstr>
      <vt:lpstr>Fold/Unfold</vt:lpstr>
      <vt:lpstr>Fold/Unfold</vt:lpstr>
      <vt:lpstr>Concrete Domain</vt:lpstr>
      <vt:lpstr>PowerPoint Presentation</vt:lpstr>
      <vt:lpstr>Inductive insights with fold/unfold</vt:lpstr>
      <vt:lpstr>Unfold</vt:lpstr>
      <vt:lpstr>Unfold</vt:lpstr>
      <vt:lpstr>Example</vt:lpstr>
      <vt:lpstr>Example</vt:lpstr>
      <vt:lpstr>Example</vt:lpstr>
      <vt:lpstr>Example</vt:lpstr>
      <vt:lpstr>Loop skeleton</vt:lpstr>
      <vt:lpstr>Loop skeleton</vt:lpstr>
      <vt:lpstr>Conditional Statements </vt:lpstr>
      <vt:lpstr>Data flow equations</vt:lpstr>
      <vt:lpstr>Synthesis vs. Verification</vt:lpstr>
      <vt:lpstr>Synthesis Challenges</vt:lpstr>
      <vt:lpstr>1 : Loop unrolling</vt:lpstr>
      <vt:lpstr>1 : Loop unrolling</vt:lpstr>
      <vt:lpstr>PowerPoint Presentation</vt:lpstr>
      <vt:lpstr>2: Non-deterministic Functions</vt:lpstr>
      <vt:lpstr>Solving the constraint</vt:lpstr>
      <vt:lpstr>Quantifier alternation constraint</vt:lpstr>
      <vt:lpstr>Quantifier alternation constraint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19 Synthesis with Abstract Interpretation</dc:title>
  <dc:creator>Armando Solar-Lezama</dc:creator>
  <cp:lastModifiedBy>Armando Solar-Lezama</cp:lastModifiedBy>
  <cp:revision>1</cp:revision>
  <dcterms:created xsi:type="dcterms:W3CDTF">2022-11-15T18:06:32Z</dcterms:created>
  <dcterms:modified xsi:type="dcterms:W3CDTF">2022-12-01T05:34:26Z</dcterms:modified>
</cp:coreProperties>
</file>