
<file path=[Content_Types].xml><?xml version="1.0" encoding="utf-8"?>
<Types xmlns="http://schemas.openxmlformats.org/package/2006/content-types">
  <Default Extension="emf" ContentType="image/x-emf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336" r:id="rId2"/>
    <p:sldId id="656" r:id="rId3"/>
    <p:sldId id="1936" r:id="rId4"/>
    <p:sldId id="257" r:id="rId5"/>
    <p:sldId id="320" r:id="rId6"/>
    <p:sldId id="311" r:id="rId7"/>
    <p:sldId id="313" r:id="rId8"/>
    <p:sldId id="260" r:id="rId9"/>
    <p:sldId id="373" r:id="rId10"/>
    <p:sldId id="1891" r:id="rId11"/>
    <p:sldId id="303" r:id="rId12"/>
    <p:sldId id="305" r:id="rId13"/>
    <p:sldId id="294" r:id="rId14"/>
    <p:sldId id="1937" r:id="rId15"/>
    <p:sldId id="1938" r:id="rId16"/>
    <p:sldId id="293" r:id="rId17"/>
    <p:sldId id="266" r:id="rId18"/>
    <p:sldId id="295" r:id="rId19"/>
    <p:sldId id="325" r:id="rId20"/>
    <p:sldId id="331" r:id="rId21"/>
    <p:sldId id="1939" r:id="rId22"/>
    <p:sldId id="340" r:id="rId23"/>
    <p:sldId id="341" r:id="rId24"/>
    <p:sldId id="281" r:id="rId25"/>
    <p:sldId id="282" r:id="rId26"/>
    <p:sldId id="343" r:id="rId27"/>
    <p:sldId id="347" r:id="rId28"/>
    <p:sldId id="348" r:id="rId29"/>
    <p:sldId id="349" r:id="rId30"/>
    <p:sldId id="346" r:id="rId31"/>
    <p:sldId id="344" r:id="rId32"/>
    <p:sldId id="345" r:id="rId33"/>
    <p:sldId id="264" r:id="rId34"/>
    <p:sldId id="284" r:id="rId35"/>
    <p:sldId id="288" r:id="rId36"/>
    <p:sldId id="296" r:id="rId37"/>
    <p:sldId id="289" r:id="rId38"/>
    <p:sldId id="306" r:id="rId3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0909"/>
    <a:srgbClr val="080F0B"/>
    <a:srgbClr val="CA703B"/>
    <a:srgbClr val="CFE5C9"/>
    <a:srgbClr val="9AC890"/>
    <a:srgbClr val="C7CEFF"/>
    <a:srgbClr val="7F8AFF"/>
    <a:srgbClr val="FFFFFF"/>
    <a:srgbClr val="000000"/>
    <a:srgbClr val="FF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3" autoAdjust="0"/>
    <p:restoredTop sz="84761" autoAdjust="0"/>
  </p:normalViewPr>
  <p:slideViewPr>
    <p:cSldViewPr snapToGrid="0">
      <p:cViewPr varScale="1">
        <p:scale>
          <a:sx n="93" d="100"/>
          <a:sy n="93" d="100"/>
        </p:scale>
        <p:origin x="111" y="15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4B0CA21C-B112-4BD8-B9E9-462888A52112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A80BC8A-3D2D-4399-A152-F8F7638B02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992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80BC8A-3D2D-4399-A152-F8F7638B02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344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74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613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693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6110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5863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Slide for how direct opt does not work</a:t>
            </a:r>
          </a:p>
          <a:p>
            <a:endParaRPr lang="en-US" dirty="0"/>
          </a:p>
          <a:p>
            <a:r>
              <a:rPr lang="en-US" dirty="0"/>
              <a:t>F representation to explain the different boxes</a:t>
            </a:r>
          </a:p>
          <a:p>
            <a:endParaRPr lang="en-US" dirty="0"/>
          </a:p>
          <a:p>
            <a:r>
              <a:rPr lang="en-US" dirty="0"/>
              <a:t>Tau that has high reward  are the tau that get high </a:t>
            </a:r>
            <a:r>
              <a:rPr lang="en-US" dirty="0" err="1"/>
              <a:t>prob</a:t>
            </a:r>
            <a:r>
              <a:rPr lang="en-US" dirty="0"/>
              <a:t> from </a:t>
            </a:r>
            <a:r>
              <a:rPr lang="en-US" dirty="0" err="1"/>
              <a:t>sm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472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6940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0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1086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458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197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0489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80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889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011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906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61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30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86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526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518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72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01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E7CF19-9AE4-BF44-8A5F-834F502AAA5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782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56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16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E3C456-5A26-1249-A889-16E75826754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212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57284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97338"/>
            <a:ext cx="9144000" cy="860461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729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06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64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" y="29189"/>
            <a:ext cx="6869903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2494" y="1825625"/>
            <a:ext cx="9761306" cy="4351338"/>
          </a:xfrm>
        </p:spPr>
        <p:txBody>
          <a:bodyPr/>
          <a:lstStyle>
            <a:lvl1pPr>
              <a:buClr>
                <a:schemeClr val="bg1"/>
              </a:buClr>
              <a:buSzPct val="25000"/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219200"/>
            <a:ext cx="72786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871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864" y="29189"/>
            <a:ext cx="6867144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1219200"/>
            <a:ext cx="72786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9310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405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4864" y="29189"/>
            <a:ext cx="6867144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1219200"/>
            <a:ext cx="72786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35058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defRPr>
                <a:solidFill>
                  <a:schemeClr val="accent3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4864" y="29189"/>
            <a:ext cx="6867144" cy="1325563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0" y="1219200"/>
            <a:ext cx="72786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259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3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53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388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D6B1FC-33B3-4A41-B046-2D6AAAB3391B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B656B-1D4C-4693-B2DE-D7EA6C9914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32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8" r:id="rId3"/>
    <p:sldLayoutId id="2147483675" r:id="rId4"/>
    <p:sldLayoutId id="2147483676" r:id="rId5"/>
    <p:sldLayoutId id="2147483677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SzPct val="100000"/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10.png"/><Relationship Id="rId2" Type="http://schemas.microsoft.com/office/2007/relationships/media" Target="../media/media7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210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52.png"/><Relationship Id="rId26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25" Type="http://schemas.openxmlformats.org/officeDocument/2006/relationships/image" Target="../media/image55.png"/><Relationship Id="rId2" Type="http://schemas.openxmlformats.org/officeDocument/2006/relationships/image" Target="../media/image1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11" Type="http://schemas.openxmlformats.org/officeDocument/2006/relationships/image" Target="../media/image50.png"/><Relationship Id="rId28" Type="http://schemas.openxmlformats.org/officeDocument/2006/relationships/image" Target="../media/image58.png"/><Relationship Id="rId10" Type="http://schemas.openxmlformats.org/officeDocument/2006/relationships/image" Target="../media/image49.png"/><Relationship Id="rId9" Type="http://schemas.openxmlformats.org/officeDocument/2006/relationships/image" Target="../media/image160.png"/><Relationship Id="rId27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0.png"/><Relationship Id="rId13" Type="http://schemas.openxmlformats.org/officeDocument/2006/relationships/image" Target="../media/image130.png"/><Relationship Id="rId3" Type="http://schemas.openxmlformats.org/officeDocument/2006/relationships/image" Target="../media/image210.png"/><Relationship Id="rId7" Type="http://schemas.openxmlformats.org/officeDocument/2006/relationships/image" Target="../media/image62.png"/><Relationship Id="rId12" Type="http://schemas.openxmlformats.org/officeDocument/2006/relationships/image" Target="../media/image120.png"/><Relationship Id="rId17" Type="http://schemas.openxmlformats.org/officeDocument/2006/relationships/image" Target="../media/image30.e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110.png"/><Relationship Id="rId5" Type="http://schemas.openxmlformats.org/officeDocument/2006/relationships/image" Target="../media/image410.png"/><Relationship Id="rId15" Type="http://schemas.openxmlformats.org/officeDocument/2006/relationships/image" Target="../media/image710.png"/><Relationship Id="rId10" Type="http://schemas.openxmlformats.org/officeDocument/2006/relationships/image" Target="../media/image90.png"/><Relationship Id="rId4" Type="http://schemas.openxmlformats.org/officeDocument/2006/relationships/image" Target="../media/image310.png"/><Relationship Id="rId9" Type="http://schemas.openxmlformats.org/officeDocument/2006/relationships/image" Target="../media/image80.png"/><Relationship Id="rId14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29.png"/><Relationship Id="rId18" Type="http://schemas.openxmlformats.org/officeDocument/2006/relationships/image" Target="../media/image340.png"/><Relationship Id="rId3" Type="http://schemas.openxmlformats.org/officeDocument/2006/relationships/image" Target="../media/image210.png"/><Relationship Id="rId7" Type="http://schemas.openxmlformats.org/officeDocument/2006/relationships/image" Target="../media/image251.png"/><Relationship Id="rId12" Type="http://schemas.openxmlformats.org/officeDocument/2006/relationships/image" Target="../media/image28.png"/><Relationship Id="rId17" Type="http://schemas.openxmlformats.org/officeDocument/2006/relationships/image" Target="../media/image330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110.png"/><Relationship Id="rId5" Type="http://schemas.openxmlformats.org/officeDocument/2006/relationships/image" Target="../media/image241.png"/><Relationship Id="rId15" Type="http://schemas.openxmlformats.org/officeDocument/2006/relationships/image" Target="../media/image312.png"/><Relationship Id="rId10" Type="http://schemas.openxmlformats.org/officeDocument/2006/relationships/image" Target="../media/image270.png"/><Relationship Id="rId4" Type="http://schemas.openxmlformats.org/officeDocument/2006/relationships/image" Target="../media/image310.png"/><Relationship Id="rId9" Type="http://schemas.openxmlformats.org/officeDocument/2006/relationships/image" Target="../media/image80.png"/><Relationship Id="rId1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52.png"/><Relationship Id="rId18" Type="http://schemas.openxmlformats.org/officeDocument/2006/relationships/image" Target="../media/image25.png"/><Relationship Id="rId26" Type="http://schemas.openxmlformats.org/officeDocument/2006/relationships/image" Target="../media/image56.png"/><Relationship Id="rId3" Type="http://schemas.openxmlformats.org/officeDocument/2006/relationships/image" Target="../media/image101.png"/><Relationship Id="rId21" Type="http://schemas.openxmlformats.org/officeDocument/2006/relationships/image" Target="../media/image27.png"/><Relationship Id="rId34" Type="http://schemas.openxmlformats.org/officeDocument/2006/relationships/image" Target="../media/image8.png"/><Relationship Id="rId7" Type="http://schemas.openxmlformats.org/officeDocument/2006/relationships/image" Target="../media/image48.png"/><Relationship Id="rId12" Type="http://schemas.openxmlformats.org/officeDocument/2006/relationships/image" Target="../media/image51.png"/><Relationship Id="rId17" Type="http://schemas.openxmlformats.org/officeDocument/2006/relationships/image" Target="../media/image240.png"/><Relationship Id="rId25" Type="http://schemas.openxmlformats.org/officeDocument/2006/relationships/image" Target="../media/image55.png"/><Relationship Id="rId33" Type="http://schemas.openxmlformats.org/officeDocument/2006/relationships/image" Target="../media/image7.png"/><Relationship Id="rId2" Type="http://schemas.openxmlformats.org/officeDocument/2006/relationships/image" Target="../media/image1.png"/><Relationship Id="rId16" Type="http://schemas.openxmlformats.org/officeDocument/2006/relationships/image" Target="../media/image23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50.png"/><Relationship Id="rId24" Type="http://schemas.openxmlformats.org/officeDocument/2006/relationships/image" Target="../media/image300.png"/><Relationship Id="rId32" Type="http://schemas.openxmlformats.org/officeDocument/2006/relationships/image" Target="../media/image6.png"/><Relationship Id="rId5" Type="http://schemas.openxmlformats.org/officeDocument/2006/relationships/image" Target="../media/image121.png"/><Relationship Id="rId23" Type="http://schemas.openxmlformats.org/officeDocument/2006/relationships/image" Target="../media/image290.png"/><Relationship Id="rId28" Type="http://schemas.openxmlformats.org/officeDocument/2006/relationships/image" Target="../media/image58.png"/><Relationship Id="rId10" Type="http://schemas.openxmlformats.org/officeDocument/2006/relationships/image" Target="../media/image49.png"/><Relationship Id="rId31" Type="http://schemas.openxmlformats.org/officeDocument/2006/relationships/image" Target="../media/image61.png"/><Relationship Id="rId4" Type="http://schemas.openxmlformats.org/officeDocument/2006/relationships/image" Target="../media/image111.png"/><Relationship Id="rId9" Type="http://schemas.openxmlformats.org/officeDocument/2006/relationships/image" Target="../media/image160.png"/><Relationship Id="rId14" Type="http://schemas.openxmlformats.org/officeDocument/2006/relationships/image" Target="../media/image3.png"/><Relationship Id="rId22" Type="http://schemas.openxmlformats.org/officeDocument/2006/relationships/image" Target="../media/image4.png"/><Relationship Id="rId27" Type="http://schemas.openxmlformats.org/officeDocument/2006/relationships/image" Target="../media/image57.png"/><Relationship Id="rId30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1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8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7.png"/><Relationship Id="rId18" Type="http://schemas.openxmlformats.org/officeDocument/2006/relationships/image" Target="../media/image93.png"/><Relationship Id="rId3" Type="http://schemas.openxmlformats.org/officeDocument/2006/relationships/image" Target="../media/image261.png"/><Relationship Id="rId7" Type="http://schemas.openxmlformats.org/officeDocument/2006/relationships/image" Target="../media/image82.png"/><Relationship Id="rId12" Type="http://schemas.openxmlformats.org/officeDocument/2006/relationships/image" Target="../media/image86.png"/><Relationship Id="rId17" Type="http://schemas.openxmlformats.org/officeDocument/2006/relationships/image" Target="../media/image9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1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402.png"/><Relationship Id="rId4" Type="http://schemas.openxmlformats.org/officeDocument/2006/relationships/image" Target="../media/image78.pn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1.png"/><Relationship Id="rId13" Type="http://schemas.openxmlformats.org/officeDocument/2006/relationships/image" Target="../media/image60.png"/><Relationship Id="rId3" Type="http://schemas.openxmlformats.org/officeDocument/2006/relationships/image" Target="../media/image502.png"/><Relationship Id="rId7" Type="http://schemas.openxmlformats.org/officeDocument/2006/relationships/image" Target="../media/image54.png"/><Relationship Id="rId12" Type="http://schemas.openxmlformats.org/officeDocument/2006/relationships/image" Target="../media/image591.png"/><Relationship Id="rId2" Type="http://schemas.openxmlformats.org/officeDocument/2006/relationships/image" Target="../media/image492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1.png"/><Relationship Id="rId5" Type="http://schemas.openxmlformats.org/officeDocument/2006/relationships/image" Target="../media/image522.png"/><Relationship Id="rId15" Type="http://schemas.openxmlformats.org/officeDocument/2006/relationships/image" Target="../media/image63.png"/><Relationship Id="rId10" Type="http://schemas.openxmlformats.org/officeDocument/2006/relationships/image" Target="../media/image571.png"/><Relationship Id="rId4" Type="http://schemas.openxmlformats.org/officeDocument/2006/relationships/image" Target="../media/image513.png"/><Relationship Id="rId9" Type="http://schemas.openxmlformats.org/officeDocument/2006/relationships/image" Target="../media/image561.png"/><Relationship Id="rId14" Type="http://schemas.openxmlformats.org/officeDocument/2006/relationships/image" Target="../media/image61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1.png"/><Relationship Id="rId18" Type="http://schemas.openxmlformats.org/officeDocument/2006/relationships/image" Target="../media/image66.png"/><Relationship Id="rId26" Type="http://schemas.openxmlformats.org/officeDocument/2006/relationships/image" Target="../media/image75.png"/><Relationship Id="rId3" Type="http://schemas.openxmlformats.org/officeDocument/2006/relationships/image" Target="../media/image492.png"/><Relationship Id="rId21" Type="http://schemas.openxmlformats.org/officeDocument/2006/relationships/image" Target="../media/image46.png"/><Relationship Id="rId7" Type="http://schemas.openxmlformats.org/officeDocument/2006/relationships/image" Target="../media/image53.png"/><Relationship Id="rId12" Type="http://schemas.openxmlformats.org/officeDocument/2006/relationships/image" Target="../media/image581.png"/><Relationship Id="rId17" Type="http://schemas.openxmlformats.org/officeDocument/2006/relationships/image" Target="../media/image63.png"/><Relationship Id="rId25" Type="http://schemas.openxmlformats.org/officeDocument/2006/relationships/image" Target="../media/image74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65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2.png"/><Relationship Id="rId11" Type="http://schemas.openxmlformats.org/officeDocument/2006/relationships/image" Target="../media/image571.png"/><Relationship Id="rId24" Type="http://schemas.openxmlformats.org/officeDocument/2006/relationships/image" Target="../media/image731.png"/><Relationship Id="rId5" Type="http://schemas.openxmlformats.org/officeDocument/2006/relationships/image" Target="../media/image513.png"/><Relationship Id="rId15" Type="http://schemas.openxmlformats.org/officeDocument/2006/relationships/image" Target="../media/image611.png"/><Relationship Id="rId23" Type="http://schemas.openxmlformats.org/officeDocument/2006/relationships/image" Target="../media/image721.png"/><Relationship Id="rId10" Type="http://schemas.openxmlformats.org/officeDocument/2006/relationships/image" Target="../media/image561.png"/><Relationship Id="rId19" Type="http://schemas.openxmlformats.org/officeDocument/2006/relationships/image" Target="../media/image67.png"/><Relationship Id="rId4" Type="http://schemas.openxmlformats.org/officeDocument/2006/relationships/image" Target="../media/image502.png"/><Relationship Id="rId9" Type="http://schemas.openxmlformats.org/officeDocument/2006/relationships/image" Target="../media/image551.png"/><Relationship Id="rId14" Type="http://schemas.openxmlformats.org/officeDocument/2006/relationships/image" Target="../media/image60.png"/><Relationship Id="rId22" Type="http://schemas.openxmlformats.org/officeDocument/2006/relationships/image" Target="../media/image69.png"/><Relationship Id="rId27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80.png"/><Relationship Id="rId18" Type="http://schemas.openxmlformats.org/officeDocument/2006/relationships/image" Target="../media/image431.png"/><Relationship Id="rId26" Type="http://schemas.openxmlformats.org/officeDocument/2006/relationships/image" Target="../media/image512.png"/><Relationship Id="rId21" Type="http://schemas.openxmlformats.org/officeDocument/2006/relationships/image" Target="../media/image461.png"/><Relationship Id="rId34" Type="http://schemas.openxmlformats.org/officeDocument/2006/relationships/image" Target="../media/image590.png"/><Relationship Id="rId7" Type="http://schemas.openxmlformats.org/officeDocument/2006/relationships/image" Target="../media/image230.png"/><Relationship Id="rId12" Type="http://schemas.openxmlformats.org/officeDocument/2006/relationships/image" Target="../media/image370.png"/><Relationship Id="rId17" Type="http://schemas.openxmlformats.org/officeDocument/2006/relationships/image" Target="../media/image421.png"/><Relationship Id="rId25" Type="http://schemas.openxmlformats.org/officeDocument/2006/relationships/image" Target="../media/image501.png"/><Relationship Id="rId33" Type="http://schemas.openxmlformats.org/officeDocument/2006/relationships/image" Target="../media/image580.png"/><Relationship Id="rId38" Type="http://schemas.openxmlformats.org/officeDocument/2006/relationships/image" Target="../media/image64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12.png"/><Relationship Id="rId20" Type="http://schemas.openxmlformats.org/officeDocument/2006/relationships/image" Target="../media/image451.png"/><Relationship Id="rId29" Type="http://schemas.openxmlformats.org/officeDocument/2006/relationships/image" Target="../media/image5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360.png"/><Relationship Id="rId24" Type="http://schemas.openxmlformats.org/officeDocument/2006/relationships/image" Target="../media/image491.png"/><Relationship Id="rId32" Type="http://schemas.openxmlformats.org/officeDocument/2006/relationships/image" Target="../media/image570.png"/><Relationship Id="rId37" Type="http://schemas.openxmlformats.org/officeDocument/2006/relationships/image" Target="../media/image630.png"/><Relationship Id="rId15" Type="http://schemas.openxmlformats.org/officeDocument/2006/relationships/image" Target="../media/image401.png"/><Relationship Id="rId23" Type="http://schemas.openxmlformats.org/officeDocument/2006/relationships/image" Target="../media/image481.png"/><Relationship Id="rId28" Type="http://schemas.openxmlformats.org/officeDocument/2006/relationships/image" Target="../media/image530.png"/><Relationship Id="rId36" Type="http://schemas.openxmlformats.org/officeDocument/2006/relationships/image" Target="../media/image610.png"/><Relationship Id="rId10" Type="http://schemas.openxmlformats.org/officeDocument/2006/relationships/image" Target="../media/image350.png"/><Relationship Id="rId19" Type="http://schemas.openxmlformats.org/officeDocument/2006/relationships/image" Target="../media/image441.png"/><Relationship Id="rId31" Type="http://schemas.openxmlformats.org/officeDocument/2006/relationships/image" Target="../media/image560.png"/><Relationship Id="rId9" Type="http://schemas.openxmlformats.org/officeDocument/2006/relationships/image" Target="../media/image250.png"/><Relationship Id="rId14" Type="http://schemas.openxmlformats.org/officeDocument/2006/relationships/image" Target="../media/image390.png"/><Relationship Id="rId22" Type="http://schemas.openxmlformats.org/officeDocument/2006/relationships/image" Target="../media/image94.png"/><Relationship Id="rId27" Type="http://schemas.openxmlformats.org/officeDocument/2006/relationships/image" Target="../media/image521.png"/><Relationship Id="rId30" Type="http://schemas.openxmlformats.org/officeDocument/2006/relationships/image" Target="../media/image550.png"/><Relationship Id="rId35" Type="http://schemas.openxmlformats.org/officeDocument/2006/relationships/image" Target="../media/image600.png"/><Relationship Id="rId8" Type="http://schemas.openxmlformats.org/officeDocument/2006/relationships/image" Target="../media/image24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0.png"/><Relationship Id="rId13" Type="http://schemas.openxmlformats.org/officeDocument/2006/relationships/image" Target="../media/image98.png"/><Relationship Id="rId18" Type="http://schemas.openxmlformats.org/officeDocument/2006/relationships/image" Target="../media/image1012.png"/><Relationship Id="rId26" Type="http://schemas.openxmlformats.org/officeDocument/2006/relationships/image" Target="../media/image109.png"/><Relationship Id="rId21" Type="http://schemas.openxmlformats.org/officeDocument/2006/relationships/image" Target="../media/image104.png"/><Relationship Id="rId12" Type="http://schemas.openxmlformats.org/officeDocument/2006/relationships/image" Target="../media/image97.png"/><Relationship Id="rId17" Type="http://schemas.openxmlformats.org/officeDocument/2006/relationships/image" Target="../media/image100.png"/><Relationship Id="rId25" Type="http://schemas.openxmlformats.org/officeDocument/2006/relationships/image" Target="../media/image108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0.png"/><Relationship Id="rId11" Type="http://schemas.openxmlformats.org/officeDocument/2006/relationships/image" Target="../media/image96.png"/><Relationship Id="rId24" Type="http://schemas.openxmlformats.org/officeDocument/2006/relationships/image" Target="../media/image107.png"/><Relationship Id="rId15" Type="http://schemas.openxmlformats.org/officeDocument/2006/relationships/image" Target="../media/image670.png"/><Relationship Id="rId23" Type="http://schemas.openxmlformats.org/officeDocument/2006/relationships/image" Target="../media/image106.png"/><Relationship Id="rId28" Type="http://schemas.openxmlformats.org/officeDocument/2006/relationships/image" Target="../media/image112.png"/><Relationship Id="rId10" Type="http://schemas.openxmlformats.org/officeDocument/2006/relationships/image" Target="../media/image95.png"/><Relationship Id="rId19" Type="http://schemas.openxmlformats.org/officeDocument/2006/relationships/image" Target="../media/image102.png"/><Relationship Id="rId9" Type="http://schemas.openxmlformats.org/officeDocument/2006/relationships/image" Target="../media/image650.png"/><Relationship Id="rId14" Type="http://schemas.openxmlformats.org/officeDocument/2006/relationships/image" Target="../media/image660.png"/><Relationship Id="rId22" Type="http://schemas.openxmlformats.org/officeDocument/2006/relationships/image" Target="../media/image105.png"/><Relationship Id="rId27" Type="http://schemas.openxmlformats.org/officeDocument/2006/relationships/image" Target="../media/image11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11.png"/><Relationship Id="rId3" Type="http://schemas.openxmlformats.org/officeDocument/2006/relationships/image" Target="../media/image68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11" Type="http://schemas.openxmlformats.org/officeDocument/2006/relationships/image" Target="../media/image118.png"/><Relationship Id="rId5" Type="http://schemas.openxmlformats.org/officeDocument/2006/relationships/image" Target="../media/image720.png"/><Relationship Id="rId15" Type="http://schemas.openxmlformats.org/officeDocument/2006/relationships/image" Target="../media/image123.png"/><Relationship Id="rId10" Type="http://schemas.openxmlformats.org/officeDocument/2006/relationships/image" Target="../media/image117.png"/><Relationship Id="rId4" Type="http://schemas.openxmlformats.org/officeDocument/2006/relationships/image" Target="../media/image690.png"/><Relationship Id="rId9" Type="http://schemas.openxmlformats.org/officeDocument/2006/relationships/image" Target="../media/image116.png"/><Relationship Id="rId1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18.png"/><Relationship Id="rId3" Type="http://schemas.openxmlformats.org/officeDocument/2006/relationships/image" Target="../media/image680.png"/><Relationship Id="rId7" Type="http://schemas.openxmlformats.org/officeDocument/2006/relationships/image" Target="../media/image114.png"/><Relationship Id="rId12" Type="http://schemas.openxmlformats.org/officeDocument/2006/relationships/image" Target="../media/image123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11" Type="http://schemas.openxmlformats.org/officeDocument/2006/relationships/image" Target="../media/image124.png"/><Relationship Id="rId5" Type="http://schemas.openxmlformats.org/officeDocument/2006/relationships/image" Target="../media/image720.png"/><Relationship Id="rId15" Type="http://schemas.openxmlformats.org/officeDocument/2006/relationships/image" Target="../media/image1211.png"/><Relationship Id="rId10" Type="http://schemas.openxmlformats.org/officeDocument/2006/relationships/image" Target="../media/image117.png"/><Relationship Id="rId4" Type="http://schemas.openxmlformats.org/officeDocument/2006/relationships/image" Target="../media/image690.png"/><Relationship Id="rId9" Type="http://schemas.openxmlformats.org/officeDocument/2006/relationships/image" Target="../media/image116.png"/><Relationship Id="rId14" Type="http://schemas.openxmlformats.org/officeDocument/2006/relationships/image" Target="../media/image11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6.png"/><Relationship Id="rId3" Type="http://schemas.openxmlformats.org/officeDocument/2006/relationships/image" Target="../media/image680.png"/><Relationship Id="rId7" Type="http://schemas.openxmlformats.org/officeDocument/2006/relationships/image" Target="../media/image114.png"/><Relationship Id="rId12" Type="http://schemas.openxmlformats.org/officeDocument/2006/relationships/image" Target="../media/image123.png"/><Relationship Id="rId17" Type="http://schemas.openxmlformats.org/officeDocument/2006/relationships/image" Target="../media/image122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11" Type="http://schemas.openxmlformats.org/officeDocument/2006/relationships/image" Target="../media/image125.png"/><Relationship Id="rId5" Type="http://schemas.openxmlformats.org/officeDocument/2006/relationships/image" Target="../media/image720.png"/><Relationship Id="rId15" Type="http://schemas.openxmlformats.org/officeDocument/2006/relationships/image" Target="../media/image119.png"/><Relationship Id="rId10" Type="http://schemas.openxmlformats.org/officeDocument/2006/relationships/image" Target="../media/image117.png"/><Relationship Id="rId4" Type="http://schemas.openxmlformats.org/officeDocument/2006/relationships/image" Target="../media/image690.png"/><Relationship Id="rId9" Type="http://schemas.openxmlformats.org/officeDocument/2006/relationships/image" Target="../media/image116.png"/><Relationship Id="rId1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22.png"/><Relationship Id="rId3" Type="http://schemas.openxmlformats.org/officeDocument/2006/relationships/image" Target="../media/image680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21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11" Type="http://schemas.openxmlformats.org/officeDocument/2006/relationships/image" Target="../media/image125.png"/><Relationship Id="rId5" Type="http://schemas.openxmlformats.org/officeDocument/2006/relationships/image" Target="../media/image720.png"/><Relationship Id="rId15" Type="http://schemas.openxmlformats.org/officeDocument/2006/relationships/image" Target="../media/image118.png"/><Relationship Id="rId10" Type="http://schemas.openxmlformats.org/officeDocument/2006/relationships/image" Target="../media/image131.png"/><Relationship Id="rId4" Type="http://schemas.openxmlformats.org/officeDocument/2006/relationships/image" Target="../media/image690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74.png"/><Relationship Id="rId3" Type="http://schemas.openxmlformats.org/officeDocument/2006/relationships/image" Target="../media/image2.png"/><Relationship Id="rId12" Type="http://schemas.openxmlformats.org/officeDocument/2006/relationships/image" Target="../media/image7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2.png"/><Relationship Id="rId10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16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31.png"/><Relationship Id="rId18" Type="http://schemas.openxmlformats.org/officeDocument/2006/relationships/image" Target="../media/image119.png"/><Relationship Id="rId3" Type="http://schemas.openxmlformats.org/officeDocument/2006/relationships/image" Target="../media/image680.png"/><Relationship Id="rId7" Type="http://schemas.openxmlformats.org/officeDocument/2006/relationships/image" Target="../media/image125.png"/><Relationship Id="rId12" Type="http://schemas.openxmlformats.org/officeDocument/2006/relationships/image" Target="../media/image129.png"/><Relationship Id="rId17" Type="http://schemas.openxmlformats.org/officeDocument/2006/relationships/image" Target="../media/image11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34.png"/><Relationship Id="rId20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0.png"/><Relationship Id="rId11" Type="http://schemas.openxmlformats.org/officeDocument/2006/relationships/image" Target="../media/image128.png"/><Relationship Id="rId5" Type="http://schemas.openxmlformats.org/officeDocument/2006/relationships/image" Target="../media/image720.png"/><Relationship Id="rId15" Type="http://schemas.openxmlformats.org/officeDocument/2006/relationships/image" Target="../media/image133.png"/><Relationship Id="rId10" Type="http://schemas.openxmlformats.org/officeDocument/2006/relationships/image" Target="../media/image127.png"/><Relationship Id="rId19" Type="http://schemas.openxmlformats.org/officeDocument/2006/relationships/image" Target="../media/image1211.png"/><Relationship Id="rId4" Type="http://schemas.openxmlformats.org/officeDocument/2006/relationships/image" Target="../media/image690.png"/><Relationship Id="rId9" Type="http://schemas.openxmlformats.org/officeDocument/2006/relationships/image" Target="../media/image136.png"/><Relationship Id="rId1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1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Relationship Id="rId9" Type="http://schemas.openxmlformats.org/officeDocument/2006/relationships/image" Target="../media/image4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440.png"/><Relationship Id="rId3" Type="http://schemas.openxmlformats.org/officeDocument/2006/relationships/image" Target="../media/image137.png"/><Relationship Id="rId7" Type="http://schemas.openxmlformats.org/officeDocument/2006/relationships/image" Target="../media/image141.png"/><Relationship Id="rId12" Type="http://schemas.openxmlformats.org/officeDocument/2006/relationships/image" Target="../media/image4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11" Type="http://schemas.openxmlformats.org/officeDocument/2006/relationships/image" Target="../media/image143.png"/><Relationship Id="rId5" Type="http://schemas.openxmlformats.org/officeDocument/2006/relationships/image" Target="../media/image139.png"/><Relationship Id="rId10" Type="http://schemas.openxmlformats.org/officeDocument/2006/relationships/image" Target="../media/image420.png"/><Relationship Id="rId4" Type="http://schemas.openxmlformats.org/officeDocument/2006/relationships/image" Target="../media/image138.png"/><Relationship Id="rId9" Type="http://schemas.openxmlformats.org/officeDocument/2006/relationships/image" Target="../media/image411.png"/><Relationship Id="rId14" Type="http://schemas.openxmlformats.org/officeDocument/2006/relationships/image" Target="../media/image14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0.png"/><Relationship Id="rId5" Type="http://schemas.openxmlformats.org/officeDocument/2006/relationships/image" Target="../media/image420.png"/><Relationship Id="rId4" Type="http://schemas.openxmlformats.org/officeDocument/2006/relationships/image" Target="../media/image4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microsoft.com/office/2007/relationships/media" Target="../media/media9.mov"/><Relationship Id="rId7" Type="http://schemas.openxmlformats.org/officeDocument/2006/relationships/image" Target="../media/image77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notesSlide" Target="../notesSlides/notesSlide27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9.mov"/><Relationship Id="rId9" Type="http://schemas.openxmlformats.org/officeDocument/2006/relationships/image" Target="../media/image14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13" Type="http://schemas.openxmlformats.org/officeDocument/2006/relationships/image" Target="../media/image500.png"/><Relationship Id="rId18" Type="http://schemas.openxmlformats.org/officeDocument/2006/relationships/image" Target="../media/image148.png"/><Relationship Id="rId3" Type="http://schemas.openxmlformats.org/officeDocument/2006/relationships/image" Target="../media/image2900.png"/><Relationship Id="rId7" Type="http://schemas.openxmlformats.org/officeDocument/2006/relationships/image" Target="../media/image331.png"/><Relationship Id="rId12" Type="http://schemas.openxmlformats.org/officeDocument/2006/relationships/image" Target="../media/image490.png"/><Relationship Id="rId17" Type="http://schemas.openxmlformats.org/officeDocument/2006/relationships/image" Target="../media/image147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1.png"/><Relationship Id="rId11" Type="http://schemas.openxmlformats.org/officeDocument/2006/relationships/image" Target="../media/image480.png"/><Relationship Id="rId5" Type="http://schemas.openxmlformats.org/officeDocument/2006/relationships/image" Target="../media/image311.png"/><Relationship Id="rId15" Type="http://schemas.openxmlformats.org/officeDocument/2006/relationships/image" Target="../media/image520.png"/><Relationship Id="rId10" Type="http://schemas.openxmlformats.org/officeDocument/2006/relationships/image" Target="../media/image470.png"/><Relationship Id="rId4" Type="http://schemas.openxmlformats.org/officeDocument/2006/relationships/image" Target="../media/image301.png"/><Relationship Id="rId9" Type="http://schemas.openxmlformats.org/officeDocument/2006/relationships/image" Target="../media/image460.png"/><Relationship Id="rId14" Type="http://schemas.openxmlformats.org/officeDocument/2006/relationships/image" Target="../media/image51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image" Target="../media/image11.png"/><Relationship Id="rId3" Type="http://schemas.microsoft.com/office/2007/relationships/media" Target="../media/media2.mp4"/><Relationship Id="rId7" Type="http://schemas.openxmlformats.org/officeDocument/2006/relationships/video" Target="NULL" TargetMode="External"/><Relationship Id="rId12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9.png"/><Relationship Id="rId5" Type="http://schemas.microsoft.com/office/2007/relationships/media" Target="../media/media3.mp4"/><Relationship Id="rId10" Type="http://schemas.openxmlformats.org/officeDocument/2006/relationships/notesSlide" Target="../notesSlides/notesSlide2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0.png"/><Relationship Id="rId3" Type="http://schemas.openxmlformats.org/officeDocument/2006/relationships/image" Target="../media/image950.png"/><Relationship Id="rId7" Type="http://schemas.openxmlformats.org/officeDocument/2006/relationships/image" Target="../media/image9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0.png"/><Relationship Id="rId5" Type="http://schemas.openxmlformats.org/officeDocument/2006/relationships/image" Target="../media/image970.png"/><Relationship Id="rId4" Type="http://schemas.openxmlformats.org/officeDocument/2006/relationships/image" Target="../media/image960.png"/><Relationship Id="rId9" Type="http://schemas.openxmlformats.org/officeDocument/2006/relationships/image" Target="../media/image10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1.png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6" Type="http://schemas.openxmlformats.org/officeDocument/2006/relationships/image" Target="../media/image910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1.png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6" Type="http://schemas.openxmlformats.org/officeDocument/2006/relationships/image" Target="../media/image91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24</a:t>
            </a:r>
            <a:br>
              <a:rPr lang="en-US" dirty="0"/>
            </a:br>
            <a:r>
              <a:rPr lang="en-US" dirty="0" err="1"/>
              <a:t>Neurosymbolic</a:t>
            </a:r>
            <a:r>
              <a:rPr lang="en-US" dirty="0"/>
              <a:t> Synthesis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97338"/>
            <a:ext cx="9144000" cy="1587826"/>
          </a:xfrm>
        </p:spPr>
        <p:txBody>
          <a:bodyPr>
            <a:normAutofit/>
          </a:bodyPr>
          <a:lstStyle/>
          <a:p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Armando Solar-Lezama with slides from Swarat Chaudhuri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2103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5712B-023D-B842-9A50-4956C650C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Programmatic communication rules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D3A7E5-2B31-0C4A-933D-2A33C3D2C682}"/>
                  </a:ext>
                </a:extLst>
              </p:cNvPr>
              <p:cNvSpPr txBox="1"/>
              <p:nvPr/>
            </p:nvSpPr>
            <p:spPr>
              <a:xfrm>
                <a:off x="2560650" y="5694158"/>
                <a:ext cx="658335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Rule2 :: argmax (	map ( 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b="1" i="1" dirty="0" smtClean="0">
                            <a:latin typeface="Cambria Math" panose="02040503050406030204" pitchFamily="18" charset="0"/>
                          </a:rPr>
                          <m:t>𝜽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,  </m:t>
                    </m:r>
                  </m:oMath>
                </a14:m>
                <a:r>
                  <a:rPr lang="en-US" b="1" dirty="0"/>
                  <a:t>   filter  ( agents  in            ) )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D3A7E5-2B31-0C4A-933D-2A33C3D2C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650" y="5694158"/>
                <a:ext cx="6583350" cy="369332"/>
              </a:xfrm>
              <a:prstGeom prst="rect">
                <a:avLst/>
              </a:prstGeom>
              <a:blipFill>
                <a:blip r:embed="rId5"/>
                <a:stretch>
                  <a:fillRect l="-771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70CE9411-16A8-4040-9994-067745BCA7D7}"/>
              </a:ext>
            </a:extLst>
          </p:cNvPr>
          <p:cNvSpPr/>
          <p:nvPr/>
        </p:nvSpPr>
        <p:spPr>
          <a:xfrm>
            <a:off x="7619176" y="5694158"/>
            <a:ext cx="370703" cy="369332"/>
          </a:xfrm>
          <a:prstGeom prst="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id_rlu_prog_rul2.mp4" descr="grid_rlu_prog_rul2.mp4">
            <a:hlinkClick r:id="" action="ppaction://media"/>
            <a:extLst>
              <a:ext uri="{FF2B5EF4-FFF2-40B4-BE49-F238E27FC236}">
                <a16:creationId xmlns:a16="http://schemas.microsoft.com/office/drawing/2014/main" id="{BB8D8773-EC5D-B744-B26F-6B748AA3F5D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663.181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331976"/>
            <a:ext cx="9685020" cy="38740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9E93CF-9465-B541-825F-E00961CFCECD}"/>
                  </a:ext>
                </a:extLst>
              </p:cNvPr>
              <p:cNvSpPr/>
              <p:nvPr/>
            </p:nvSpPr>
            <p:spPr>
              <a:xfrm>
                <a:off x="7884034" y="5926574"/>
                <a:ext cx="381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79E93CF-9465-B541-825F-E00961CFCE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4034" y="5926574"/>
                <a:ext cx="381835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F364CDE8-DEEC-3541-BF22-F4A87C76B92E}"/>
              </a:ext>
            </a:extLst>
          </p:cNvPr>
          <p:cNvSpPr/>
          <p:nvPr/>
        </p:nvSpPr>
        <p:spPr>
          <a:xfrm>
            <a:off x="9368921" y="2908117"/>
            <a:ext cx="143442" cy="147145"/>
          </a:xfrm>
          <a:prstGeom prst="ellipse">
            <a:avLst/>
          </a:prstGeom>
          <a:solidFill>
            <a:srgbClr val="FA1DF2"/>
          </a:solidFill>
          <a:ln>
            <a:solidFill>
              <a:srgbClr val="FA1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AC430B-DF2B-034D-9C12-A52BF83EFB36}"/>
              </a:ext>
            </a:extLst>
          </p:cNvPr>
          <p:cNvSpPr txBox="1"/>
          <p:nvPr/>
        </p:nvSpPr>
        <p:spPr>
          <a:xfrm>
            <a:off x="9691040" y="2797023"/>
            <a:ext cx="177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Deciding agent </a:t>
            </a:r>
          </a:p>
        </p:txBody>
      </p:sp>
      <p:sp>
        <p:nvSpPr>
          <p:cNvPr id="13" name="Multiply 12">
            <a:extLst>
              <a:ext uri="{FF2B5EF4-FFF2-40B4-BE49-F238E27FC236}">
                <a16:creationId xmlns:a16="http://schemas.microsoft.com/office/drawing/2014/main" id="{A590DF54-1510-2D4F-B365-C21787C53196}"/>
              </a:ext>
            </a:extLst>
          </p:cNvPr>
          <p:cNvSpPr/>
          <p:nvPr/>
        </p:nvSpPr>
        <p:spPr>
          <a:xfrm>
            <a:off x="9326880" y="3185851"/>
            <a:ext cx="227525" cy="267279"/>
          </a:xfrm>
          <a:prstGeom prst="mathMultiply">
            <a:avLst/>
          </a:prstGeom>
          <a:solidFill>
            <a:srgbClr val="FA1DF2"/>
          </a:solidFill>
          <a:ln>
            <a:solidFill>
              <a:srgbClr val="FA1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8F3CF0-8823-3A43-A87F-B6CF2C4056BF}"/>
              </a:ext>
            </a:extLst>
          </p:cNvPr>
          <p:cNvSpPr txBox="1"/>
          <p:nvPr/>
        </p:nvSpPr>
        <p:spPr>
          <a:xfrm>
            <a:off x="9691040" y="3134824"/>
            <a:ext cx="227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Deciding agent’s goal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00641F-63D2-0040-8F8A-F7487579AF85}"/>
              </a:ext>
            </a:extLst>
          </p:cNvPr>
          <p:cNvSpPr txBox="1"/>
          <p:nvPr/>
        </p:nvSpPr>
        <p:spPr>
          <a:xfrm>
            <a:off x="9326880" y="3583719"/>
            <a:ext cx="282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>
                <a:sym typeface="Wingdings" pitchFamily="2" charset="2"/>
              </a:rPr>
              <a:t> B: A is sending message to 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A4083B-7A3C-6B4F-951A-C655B115B62F}"/>
                  </a:ext>
                </a:extLst>
              </p:cNvPr>
              <p:cNvSpPr txBox="1"/>
              <p:nvPr/>
            </p:nvSpPr>
            <p:spPr>
              <a:xfrm>
                <a:off x="8853858" y="5543785"/>
                <a:ext cx="282307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type of rule and the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need to be learned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FA4083B-7A3C-6B4F-951A-C655B115B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3858" y="5543785"/>
                <a:ext cx="2823079" cy="923330"/>
              </a:xfrm>
              <a:prstGeom prst="rect">
                <a:avLst/>
              </a:prstGeom>
              <a:blipFill>
                <a:blip r:embed="rId8"/>
                <a:stretch>
                  <a:fillRect l="-1339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269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CBE3-8C94-F142-A84C-529E4D9CC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Good performance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96BCE5-CEFA-5141-90A4-78D16328CE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292" y="2215250"/>
            <a:ext cx="3561941" cy="267338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F2B7DA-C684-0F47-9D13-75E8F6752E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756" y="2215250"/>
            <a:ext cx="3557493" cy="26700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25C9FF-4D47-F046-8992-2939DDC12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1772" y="2215250"/>
            <a:ext cx="3557492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752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A1BC-8DA0-FF4C-831F-27F53B5AC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Reduces communication degree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4C7CE7A-D086-BD44-BBD6-CD2E877E2D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88876" y="2093976"/>
            <a:ext cx="3557491" cy="2670048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6721DE-C42A-6A40-AC04-F46A85C0F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55" y="2093976"/>
            <a:ext cx="3557492" cy="26700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DA98E58-E297-EB4A-B19F-3E6E475D1F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265" y="2093976"/>
            <a:ext cx="3557492" cy="267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340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EF235D-24E7-8F42-A655-E809779B8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similar work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223DF4-AFE8-4B41-A80B-97B54A8874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63FCB-2B17-1047-BA87-96085F191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297" y="2339051"/>
            <a:ext cx="1452656" cy="21755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78B08F-EF1D-E349-8B87-6007513C8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103" y="3096605"/>
            <a:ext cx="2933700" cy="66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4DCC86-2352-9B40-8624-256FDE7FA932}"/>
              </a:ext>
            </a:extLst>
          </p:cNvPr>
          <p:cNvSpPr txBox="1"/>
          <p:nvPr/>
        </p:nvSpPr>
        <p:spPr>
          <a:xfrm>
            <a:off x="1772771" y="4015289"/>
            <a:ext cx="39444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Verma et. al. ICML 2018, </a:t>
            </a:r>
            <a:br>
              <a:rPr lang="en-US" sz="2000" dirty="0"/>
            </a:br>
            <a:r>
              <a:rPr lang="en-US" sz="2000" dirty="0" err="1"/>
              <a:t>NeurIPS</a:t>
            </a:r>
            <a:r>
              <a:rPr lang="en-US" sz="2000" dirty="0"/>
              <a:t> 2019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Distil symbolic controllers from a learned neural policy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12789CB-0E4C-3746-9BC2-F474DEE4746F}"/>
              </a:ext>
            </a:extLst>
          </p:cNvPr>
          <p:cNvSpPr txBox="1"/>
          <p:nvPr/>
        </p:nvSpPr>
        <p:spPr>
          <a:xfrm>
            <a:off x="6474759" y="4620847"/>
            <a:ext cx="39444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Bastani</a:t>
            </a:r>
            <a:r>
              <a:rPr lang="en-US" sz="2000" dirty="0"/>
              <a:t> et. al. </a:t>
            </a:r>
            <a:r>
              <a:rPr lang="en-US" sz="2000" dirty="0" err="1"/>
              <a:t>NeurIPS</a:t>
            </a:r>
            <a:r>
              <a:rPr lang="en-US" sz="2000" dirty="0"/>
              <a:t> 2018</a:t>
            </a:r>
          </a:p>
          <a:p>
            <a:pPr algn="ctr"/>
            <a:endParaRPr lang="en-US" sz="2000" dirty="0"/>
          </a:p>
          <a:p>
            <a:r>
              <a:rPr lang="en-US" sz="2000" dirty="0"/>
              <a:t>Distil a decision tree from a neural policy and verify against a specification</a:t>
            </a:r>
          </a:p>
        </p:txBody>
      </p:sp>
    </p:spTree>
    <p:extLst>
      <p:ext uri="{BB962C8B-B14F-4D97-AF65-F5344CB8AC3E}">
        <p14:creationId xmlns:p14="http://schemas.microsoft.com/office/powerpoint/2010/main" val="4004698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B10E99-0501-8927-8145-3DECE5B60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0FA1AA-08E1-08BF-6C2F-E816C30CF9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0000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DF5D22-2DF3-1354-1DF2-39BCB8F8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BD04F2-80F0-92C6-E9B5-07408F7B4465}"/>
              </a:ext>
            </a:extLst>
          </p:cNvPr>
          <p:cNvSpPr txBox="1"/>
          <p:nvPr/>
        </p:nvSpPr>
        <p:spPr>
          <a:xfrm>
            <a:off x="7341620" y="1952582"/>
            <a:ext cx="1335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Distillation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14AC1CD-57C8-E891-5ED3-23065B4F1C35}"/>
              </a:ext>
            </a:extLst>
          </p:cNvPr>
          <p:cNvGrpSpPr/>
          <p:nvPr/>
        </p:nvGrpSpPr>
        <p:grpSpPr>
          <a:xfrm>
            <a:off x="6750877" y="2543154"/>
            <a:ext cx="2470183" cy="2831875"/>
            <a:chOff x="6357032" y="2398374"/>
            <a:chExt cx="2470183" cy="283187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03BFDA-695E-0F19-5691-C57CD9DC7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2" t="36200" r="10198"/>
            <a:stretch/>
          </p:blipFill>
          <p:spPr>
            <a:xfrm>
              <a:off x="7061353" y="3527320"/>
              <a:ext cx="960315" cy="78019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1E2D2CA-C4D1-95C3-7849-4BA5B4B839B2}"/>
                </a:ext>
              </a:extLst>
            </p:cNvPr>
            <p:cNvGrpSpPr/>
            <p:nvPr/>
          </p:nvGrpSpPr>
          <p:grpSpPr>
            <a:xfrm>
              <a:off x="7194693" y="2398374"/>
              <a:ext cx="615874" cy="843669"/>
              <a:chOff x="369869" y="3236310"/>
              <a:chExt cx="615874" cy="843669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0C95B39-0475-962E-1160-B7B058B4A892}"/>
                  </a:ext>
                </a:extLst>
              </p:cNvPr>
              <p:cNvSpPr txBox="1"/>
              <p:nvPr/>
            </p:nvSpPr>
            <p:spPr>
              <a:xfrm>
                <a:off x="369869" y="3236310"/>
                <a:ext cx="615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Goal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C13C0BA3-3B7E-DB56-36A6-45351D35E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945" y="3599821"/>
                <a:ext cx="443721" cy="48015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8DA27235-0990-D922-E3FD-40DC64652498}"/>
                    </a:ext>
                  </a:extLst>
                </p:cNvPr>
                <p:cNvSpPr txBox="1"/>
                <p:nvPr/>
              </p:nvSpPr>
              <p:spPr>
                <a:xfrm>
                  <a:off x="7264257" y="3157689"/>
                  <a:ext cx="434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4257" y="3157689"/>
                  <a:ext cx="434734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CBB23EA-EFC9-2987-AABF-68779CC4A34A}"/>
                </a:ext>
              </a:extLst>
            </p:cNvPr>
            <p:cNvCxnSpPr>
              <a:endCxn id="7" idx="1"/>
            </p:cNvCxnSpPr>
            <p:nvPr/>
          </p:nvCxnSpPr>
          <p:spPr>
            <a:xfrm>
              <a:off x="6834197" y="3917416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B6CEDE3-D25B-D079-AB2F-D45B3EC8ADA9}"/>
                </a:ext>
              </a:extLst>
            </p:cNvPr>
            <p:cNvCxnSpPr/>
            <p:nvPr/>
          </p:nvCxnSpPr>
          <p:spPr>
            <a:xfrm>
              <a:off x="8021668" y="3879745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F06DCDB-5687-7826-2C57-638510C8211D}"/>
                    </a:ext>
                  </a:extLst>
                </p:cNvPr>
                <p:cNvSpPr txBox="1"/>
                <p:nvPr/>
              </p:nvSpPr>
              <p:spPr>
                <a:xfrm>
                  <a:off x="6357032" y="3732750"/>
                  <a:ext cx="44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32" y="3732750"/>
                  <a:ext cx="44832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B1E50116-BC16-4F8D-B9F1-EDC7E6EB699D}"/>
                    </a:ext>
                  </a:extLst>
                </p:cNvPr>
                <p:cNvSpPr txBox="1"/>
                <p:nvPr/>
              </p:nvSpPr>
              <p:spPr>
                <a:xfrm>
                  <a:off x="8236156" y="3695079"/>
                  <a:ext cx="59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156" y="3695079"/>
                  <a:ext cx="59105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EF9B40AB-AD4E-897A-ADCD-0B2243DAB2DC}"/>
                    </a:ext>
                  </a:extLst>
                </p:cNvPr>
                <p:cNvSpPr txBox="1"/>
                <p:nvPr/>
              </p:nvSpPr>
              <p:spPr>
                <a:xfrm>
                  <a:off x="7264257" y="4228840"/>
                  <a:ext cx="434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4257" y="4228840"/>
                  <a:ext cx="434734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CA13062-B7A3-A0D3-919E-EF13806AB35C}"/>
                    </a:ext>
                  </a:extLst>
                </p:cNvPr>
                <p:cNvSpPr txBox="1"/>
                <p:nvPr/>
              </p:nvSpPr>
              <p:spPr>
                <a:xfrm>
                  <a:off x="7194141" y="4522363"/>
                  <a:ext cx="57496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4141" y="4522363"/>
                  <a:ext cx="574966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1DE2CB4-417E-ECA6-08F4-0A691E081FBB}"/>
                </a:ext>
              </a:extLst>
            </p:cNvPr>
            <p:cNvCxnSpPr/>
            <p:nvPr/>
          </p:nvCxnSpPr>
          <p:spPr>
            <a:xfrm>
              <a:off x="6834197" y="4826230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ECFB821-A6F5-A970-81D4-F36ADFCF32C1}"/>
                </a:ext>
              </a:extLst>
            </p:cNvPr>
            <p:cNvCxnSpPr/>
            <p:nvPr/>
          </p:nvCxnSpPr>
          <p:spPr>
            <a:xfrm>
              <a:off x="8021668" y="4788559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EA024272-20F1-ACD9-FF29-05642A56B8A0}"/>
                    </a:ext>
                  </a:extLst>
                </p:cNvPr>
                <p:cNvSpPr txBox="1"/>
                <p:nvPr/>
              </p:nvSpPr>
              <p:spPr>
                <a:xfrm>
                  <a:off x="6357032" y="4641564"/>
                  <a:ext cx="44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32" y="4641564"/>
                  <a:ext cx="44832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B0905EC5-3727-3509-6274-8E133BC3E667}"/>
                    </a:ext>
                  </a:extLst>
                </p:cNvPr>
                <p:cNvSpPr txBox="1"/>
                <p:nvPr/>
              </p:nvSpPr>
              <p:spPr>
                <a:xfrm>
                  <a:off x="8236156" y="4603893"/>
                  <a:ext cx="59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156" y="4603893"/>
                  <a:ext cx="59105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EE1A545-13D2-13A7-44DE-24B02B725254}"/>
              </a:ext>
            </a:extLst>
          </p:cNvPr>
          <p:cNvSpPr txBox="1"/>
          <p:nvPr/>
        </p:nvSpPr>
        <p:spPr>
          <a:xfrm>
            <a:off x="2832009" y="1961769"/>
            <a:ext cx="2296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Symbolic Guided DL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63E2E9B-006B-E86D-72E7-9F3B7952F4A3}"/>
              </a:ext>
            </a:extLst>
          </p:cNvPr>
          <p:cNvGrpSpPr/>
          <p:nvPr/>
        </p:nvGrpSpPr>
        <p:grpSpPr>
          <a:xfrm>
            <a:off x="2800975" y="2548848"/>
            <a:ext cx="2470183" cy="2755675"/>
            <a:chOff x="6357032" y="2459334"/>
            <a:chExt cx="2470183" cy="275567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C7DCE45-42BE-5005-DC52-B4C10188E5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2" t="36200" r="10198"/>
            <a:stretch/>
          </p:blipFill>
          <p:spPr>
            <a:xfrm>
              <a:off x="7061353" y="3527320"/>
              <a:ext cx="960315" cy="780193"/>
            </a:xfrm>
            <a:prstGeom prst="rect">
              <a:avLst/>
            </a:prstGeom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A14D64E0-9936-EF09-0735-5DE103A060F0}"/>
                </a:ext>
              </a:extLst>
            </p:cNvPr>
            <p:cNvGrpSpPr/>
            <p:nvPr/>
          </p:nvGrpSpPr>
          <p:grpSpPr>
            <a:xfrm>
              <a:off x="7194693" y="2459334"/>
              <a:ext cx="615874" cy="820809"/>
              <a:chOff x="369869" y="3297270"/>
              <a:chExt cx="615874" cy="820809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F6A27BA-ED25-07E3-3BEE-08B2C1F763AB}"/>
                  </a:ext>
                </a:extLst>
              </p:cNvPr>
              <p:cNvSpPr txBox="1"/>
              <p:nvPr/>
            </p:nvSpPr>
            <p:spPr>
              <a:xfrm>
                <a:off x="369869" y="3297270"/>
                <a:ext cx="615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Goal</a:t>
                </a:r>
              </a:p>
            </p:txBody>
          </p:sp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C90419A-77FC-DEC8-12CE-798DFAC2D1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945" y="3637921"/>
                <a:ext cx="443721" cy="48015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33948C7-4D66-7DC7-E984-83F66AD95006}"/>
                    </a:ext>
                  </a:extLst>
                </p:cNvPr>
                <p:cNvSpPr txBox="1"/>
                <p:nvPr/>
              </p:nvSpPr>
              <p:spPr>
                <a:xfrm>
                  <a:off x="7264257" y="3226269"/>
                  <a:ext cx="434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1C8EC0A-E6F9-3E7F-473A-964F5C0CE8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4257" y="3226269"/>
                  <a:ext cx="434734" cy="46166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42A7839-96ED-01C4-4B09-311ACE8FAB29}"/>
                </a:ext>
              </a:extLst>
            </p:cNvPr>
            <p:cNvCxnSpPr>
              <a:endCxn id="24" idx="1"/>
            </p:cNvCxnSpPr>
            <p:nvPr/>
          </p:nvCxnSpPr>
          <p:spPr>
            <a:xfrm>
              <a:off x="6834197" y="3917416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A882AD7-6A73-AB29-68B0-05D1093BA02F}"/>
                </a:ext>
              </a:extLst>
            </p:cNvPr>
            <p:cNvCxnSpPr/>
            <p:nvPr/>
          </p:nvCxnSpPr>
          <p:spPr>
            <a:xfrm>
              <a:off x="8021668" y="3879745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83C0A2BF-EAE2-9C37-5504-B4FB26D02518}"/>
                    </a:ext>
                  </a:extLst>
                </p:cNvPr>
                <p:cNvSpPr txBox="1"/>
                <p:nvPr/>
              </p:nvSpPr>
              <p:spPr>
                <a:xfrm>
                  <a:off x="6357032" y="3732750"/>
                  <a:ext cx="44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32" y="3732750"/>
                  <a:ext cx="44832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3C5573D-64A1-DD90-4C0B-65E47A907545}"/>
                    </a:ext>
                  </a:extLst>
                </p:cNvPr>
                <p:cNvSpPr txBox="1"/>
                <p:nvPr/>
              </p:nvSpPr>
              <p:spPr>
                <a:xfrm>
                  <a:off x="8236156" y="3695079"/>
                  <a:ext cx="59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156" y="3695079"/>
                  <a:ext cx="59105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BD08F195-C202-21E6-5FBC-52103E3D43DF}"/>
                    </a:ext>
                  </a:extLst>
                </p:cNvPr>
                <p:cNvSpPr txBox="1"/>
                <p:nvPr/>
              </p:nvSpPr>
              <p:spPr>
                <a:xfrm rot="10800000">
                  <a:off x="7264257" y="4175500"/>
                  <a:ext cx="434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54477AE-48BD-1EC8-FE92-C9BCA85712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7264257" y="4175500"/>
                  <a:ext cx="434734" cy="461665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DC3043A-8EB4-B2B2-465D-1F1044627636}"/>
                    </a:ext>
                  </a:extLst>
                </p:cNvPr>
                <p:cNvSpPr txBox="1"/>
                <p:nvPr/>
              </p:nvSpPr>
              <p:spPr>
                <a:xfrm>
                  <a:off x="7194141" y="4507123"/>
                  <a:ext cx="57496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9D86A1E-0A96-AD1A-E66C-34F86F5C8A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4141" y="4507123"/>
                  <a:ext cx="574966" cy="707886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BF953F7-13DA-AD75-20E1-3C30750C1A75}"/>
                </a:ext>
              </a:extLst>
            </p:cNvPr>
            <p:cNvCxnSpPr/>
            <p:nvPr/>
          </p:nvCxnSpPr>
          <p:spPr>
            <a:xfrm>
              <a:off x="6834197" y="4810990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690F805-9216-932D-4C17-F189F6708CF2}"/>
                </a:ext>
              </a:extLst>
            </p:cNvPr>
            <p:cNvCxnSpPr/>
            <p:nvPr/>
          </p:nvCxnSpPr>
          <p:spPr>
            <a:xfrm>
              <a:off x="8021668" y="4773319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1332A4-8013-2134-8EC2-F159B889AAA3}"/>
                    </a:ext>
                  </a:extLst>
                </p:cNvPr>
                <p:cNvSpPr txBox="1"/>
                <p:nvPr/>
              </p:nvSpPr>
              <p:spPr>
                <a:xfrm>
                  <a:off x="6357032" y="4626324"/>
                  <a:ext cx="44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0E68D29-22CC-1909-9CB6-094FD1DA65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32" y="4626324"/>
                  <a:ext cx="448328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403ADFE7-368B-94C5-7EBC-68FA3D25B51B}"/>
                    </a:ext>
                  </a:extLst>
                </p:cNvPr>
                <p:cNvSpPr txBox="1"/>
                <p:nvPr/>
              </p:nvSpPr>
              <p:spPr>
                <a:xfrm>
                  <a:off x="8236156" y="4588653"/>
                  <a:ext cx="59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F29C357-AAAD-0E70-E9AD-C3AE5EAA0E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156" y="4588653"/>
                  <a:ext cx="591059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EBD3820-2DA5-8370-63E8-DB1A8755733B}"/>
              </a:ext>
            </a:extLst>
          </p:cNvPr>
          <p:cNvSpPr txBox="1"/>
          <p:nvPr/>
        </p:nvSpPr>
        <p:spPr>
          <a:xfrm>
            <a:off x="5689336" y="3157018"/>
            <a:ext cx="60625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/>
              <a:t>+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4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80BA4ACF-4FE0-7242-A96D-EFF62C430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823" y="2082638"/>
            <a:ext cx="1371600" cy="2743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5F95874-B607-C441-AA90-5CEFB3D59A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1085" y="2085492"/>
            <a:ext cx="1371600" cy="2743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861A1AD-9005-164B-B4CC-EE61F10AC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098" y="2090111"/>
            <a:ext cx="1371600" cy="2743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0C263A9-A092-3646-BA8D-4B395ACD56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59189" y="2082638"/>
            <a:ext cx="1371600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388F9E8-17AF-7F4B-941F-2D2EEF9C451E}"/>
              </a:ext>
            </a:extLst>
          </p:cNvPr>
          <p:cNvSpPr txBox="1"/>
          <p:nvPr/>
        </p:nvSpPr>
        <p:spPr>
          <a:xfrm>
            <a:off x="2430946" y="1793672"/>
            <a:ext cx="286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 examples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6518735-6425-D04E-9F01-76618AC00C6E}"/>
              </a:ext>
            </a:extLst>
          </p:cNvPr>
          <p:cNvSpPr txBox="1"/>
          <p:nvPr/>
        </p:nvSpPr>
        <p:spPr>
          <a:xfrm>
            <a:off x="7620359" y="1793672"/>
            <a:ext cx="121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6711B8A-E314-B34B-B8C2-EA9D73AFF878}"/>
              </a:ext>
            </a:extLst>
          </p:cNvPr>
          <p:cNvSpPr txBox="1"/>
          <p:nvPr/>
        </p:nvSpPr>
        <p:spPr>
          <a:xfrm>
            <a:off x="1919052" y="3449935"/>
            <a:ext cx="75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start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53E90FC-BF6C-134E-9E10-9D56420BC04A}"/>
              </a:ext>
            </a:extLst>
          </p:cNvPr>
          <p:cNvSpPr txBox="1"/>
          <p:nvPr/>
        </p:nvSpPr>
        <p:spPr>
          <a:xfrm>
            <a:off x="1681851" y="2138142"/>
            <a:ext cx="759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goal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555C60A9-4C32-1149-AC35-E66B4F430DED}"/>
              </a:ext>
            </a:extLst>
          </p:cNvPr>
          <p:cNvSpPr/>
          <p:nvPr/>
        </p:nvSpPr>
        <p:spPr>
          <a:xfrm>
            <a:off x="5822927" y="3268555"/>
            <a:ext cx="1600200" cy="362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6E9553-623E-4D46-B08B-5906947B5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Generalization</a:t>
            </a:r>
          </a:p>
        </p:txBody>
      </p:sp>
    </p:spTree>
    <p:extLst>
      <p:ext uri="{BB962C8B-B14F-4D97-AF65-F5344CB8AC3E}">
        <p14:creationId xmlns:p14="http://schemas.microsoft.com/office/powerpoint/2010/main" val="2401121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28FEC7-5236-5E4F-9959-5D746E425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504" y="2084832"/>
            <a:ext cx="13716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22C783-107C-1F44-B43D-5657EB3D7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5112" y="2084832"/>
            <a:ext cx="1371600" cy="2743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85725F-1015-F74F-8111-F4CC0EFEC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9232" y="2084832"/>
            <a:ext cx="1371600" cy="274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6BC410-7778-4945-9890-015AC5674D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9344" y="2084832"/>
            <a:ext cx="1371600" cy="2743200"/>
          </a:xfrm>
          <a:prstGeom prst="rect">
            <a:avLst/>
          </a:prstGeom>
        </p:spPr>
      </p:pic>
      <p:sp>
        <p:nvSpPr>
          <p:cNvPr id="16" name="Right Arrow 15">
            <a:extLst>
              <a:ext uri="{FF2B5EF4-FFF2-40B4-BE49-F238E27FC236}">
                <a16:creationId xmlns:a16="http://schemas.microsoft.com/office/drawing/2014/main" id="{596AD767-27F2-874F-9CFF-19EE338578CB}"/>
              </a:ext>
            </a:extLst>
          </p:cNvPr>
          <p:cNvSpPr/>
          <p:nvPr/>
        </p:nvSpPr>
        <p:spPr>
          <a:xfrm>
            <a:off x="5822927" y="3268555"/>
            <a:ext cx="1600200" cy="3627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6455AE-312F-7943-8590-D2C1D9AB3492}"/>
              </a:ext>
            </a:extLst>
          </p:cNvPr>
          <p:cNvSpPr txBox="1"/>
          <p:nvPr/>
        </p:nvSpPr>
        <p:spPr>
          <a:xfrm>
            <a:off x="2430946" y="1793672"/>
            <a:ext cx="2869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 examples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E96B5E-C3BF-2A4A-A919-EF9E454D969A}"/>
              </a:ext>
            </a:extLst>
          </p:cNvPr>
          <p:cNvSpPr txBox="1"/>
          <p:nvPr/>
        </p:nvSpPr>
        <p:spPr>
          <a:xfrm>
            <a:off x="7620359" y="1793672"/>
            <a:ext cx="1210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89A225-0F8B-054B-ACED-E5179EC55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Generalization – NN fails</a:t>
            </a:r>
          </a:p>
        </p:txBody>
      </p:sp>
    </p:spTree>
    <p:extLst>
      <p:ext uri="{BB962C8B-B14F-4D97-AF65-F5344CB8AC3E}">
        <p14:creationId xmlns:p14="http://schemas.microsoft.com/office/powerpoint/2010/main" val="284159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6F65635-B1B4-E346-85E8-FECF1487CBDF}"/>
              </a:ext>
            </a:extLst>
          </p:cNvPr>
          <p:cNvGrpSpPr/>
          <p:nvPr/>
        </p:nvGrpSpPr>
        <p:grpSpPr>
          <a:xfrm>
            <a:off x="410412" y="1562415"/>
            <a:ext cx="8345810" cy="2715772"/>
            <a:chOff x="1278854" y="2480382"/>
            <a:chExt cx="8345810" cy="2715772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8850C36-DDC3-EC4D-8D27-A37DF421637C}"/>
                </a:ext>
              </a:extLst>
            </p:cNvPr>
            <p:cNvCxnSpPr>
              <a:cxnSpLocks/>
            </p:cNvCxnSpPr>
            <p:nvPr/>
          </p:nvCxnSpPr>
          <p:spPr>
            <a:xfrm>
              <a:off x="4078839" y="3560456"/>
              <a:ext cx="0" cy="8374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57F498C-4153-6542-B51E-9DE46DD995EC}"/>
                </a:ext>
              </a:extLst>
            </p:cNvPr>
            <p:cNvCxnSpPr>
              <a:cxnSpLocks/>
            </p:cNvCxnSpPr>
            <p:nvPr/>
          </p:nvCxnSpPr>
          <p:spPr>
            <a:xfrm>
              <a:off x="1833936" y="3105162"/>
              <a:ext cx="6780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1B38EE4-F61E-FE48-8A15-987F9882905C}"/>
                    </a:ext>
                  </a:extLst>
                </p:cNvPr>
                <p:cNvSpPr txBox="1"/>
                <p:nvPr/>
              </p:nvSpPr>
              <p:spPr>
                <a:xfrm>
                  <a:off x="1278854" y="2907394"/>
                  <a:ext cx="595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74B7A48-4627-2C49-B62E-D9157502C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8854" y="2907394"/>
                  <a:ext cx="595633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771B83-211A-C847-8B81-F247A16E27BA}"/>
                </a:ext>
              </a:extLst>
            </p:cNvPr>
            <p:cNvSpPr/>
            <p:nvPr/>
          </p:nvSpPr>
          <p:spPr>
            <a:xfrm>
              <a:off x="2512030" y="2732453"/>
              <a:ext cx="1870031" cy="7982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5DED1E9-0CEC-894D-93A2-5C79E66B4D7C}"/>
                    </a:ext>
                  </a:extLst>
                </p:cNvPr>
                <p:cNvSpPr txBox="1"/>
                <p:nvPr/>
              </p:nvSpPr>
              <p:spPr>
                <a:xfrm>
                  <a:off x="2865152" y="2763855"/>
                  <a:ext cx="595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3E83586-722A-CA48-9290-C7046789D9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5152" y="2763855"/>
                  <a:ext cx="5956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Arc 21">
              <a:extLst>
                <a:ext uri="{FF2B5EF4-FFF2-40B4-BE49-F238E27FC236}">
                  <a16:creationId xmlns:a16="http://schemas.microsoft.com/office/drawing/2014/main" id="{335586F9-D7BC-0E4B-8A27-C3972F42EC19}"/>
                </a:ext>
              </a:extLst>
            </p:cNvPr>
            <p:cNvSpPr/>
            <p:nvPr/>
          </p:nvSpPr>
          <p:spPr>
            <a:xfrm>
              <a:off x="3341034" y="2804384"/>
              <a:ext cx="472611" cy="575352"/>
            </a:xfrm>
            <a:prstGeom prst="arc">
              <a:avLst/>
            </a:prstGeom>
            <a:ln w="381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11DD6D1-A08C-0F42-8E15-D0A0454CB54D}"/>
                    </a:ext>
                  </a:extLst>
                </p:cNvPr>
                <p:cNvSpPr txBox="1"/>
                <p:nvPr/>
              </p:nvSpPr>
              <p:spPr>
                <a:xfrm>
                  <a:off x="2475535" y="3058546"/>
                  <a:ext cx="1870031" cy="3931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.35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B08B7DE7-9903-3146-9C99-98AD6EC924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5535" y="3058546"/>
                  <a:ext cx="1870031" cy="393121"/>
                </a:xfrm>
                <a:prstGeom prst="rect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73C25B7-70EB-8B4C-A36C-E4550DE6D4F5}"/>
                </a:ext>
              </a:extLst>
            </p:cNvPr>
            <p:cNvCxnSpPr>
              <a:cxnSpLocks/>
              <a:stCxn id="19" idx="3"/>
              <a:endCxn id="26" idx="1"/>
            </p:cNvCxnSpPr>
            <p:nvPr/>
          </p:nvCxnSpPr>
          <p:spPr>
            <a:xfrm flipV="1">
              <a:off x="4382061" y="3113539"/>
              <a:ext cx="1643403" cy="180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778BB5E-DECA-3A40-A57B-9D7D7BCB674E}"/>
                </a:ext>
              </a:extLst>
            </p:cNvPr>
            <p:cNvSpPr/>
            <p:nvPr/>
          </p:nvSpPr>
          <p:spPr>
            <a:xfrm>
              <a:off x="6025464" y="2714427"/>
              <a:ext cx="1870031" cy="7982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D9543B83-2374-A74C-96B3-7D211B17BD29}"/>
                </a:ext>
              </a:extLst>
            </p:cNvPr>
            <p:cNvSpPr/>
            <p:nvPr/>
          </p:nvSpPr>
          <p:spPr>
            <a:xfrm rot="10800000">
              <a:off x="7361098" y="2480382"/>
              <a:ext cx="472611" cy="575352"/>
            </a:xfrm>
            <a:prstGeom prst="arc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C476497-30C9-C043-BF83-38EA9451A14D}"/>
                    </a:ext>
                  </a:extLst>
                </p:cNvPr>
                <p:cNvSpPr txBox="1"/>
                <p:nvPr/>
              </p:nvSpPr>
              <p:spPr>
                <a:xfrm>
                  <a:off x="6303060" y="2683025"/>
                  <a:ext cx="595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4CA2982-8D4C-2A4E-BDBA-0325F915B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3060" y="2683025"/>
                  <a:ext cx="595633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4563BE0-F98F-CB43-BC57-63138BE7CA93}"/>
                    </a:ext>
                  </a:extLst>
                </p:cNvPr>
                <p:cNvSpPr txBox="1"/>
                <p:nvPr/>
              </p:nvSpPr>
              <p:spPr>
                <a:xfrm>
                  <a:off x="5990614" y="3061387"/>
                  <a:ext cx="1964256" cy="394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−.35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2561D20-9719-3B4A-8382-F8E3D1094E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0614" y="3061387"/>
                  <a:ext cx="1964256" cy="394403"/>
                </a:xfrm>
                <a:prstGeom prst="rect">
                  <a:avLst/>
                </a:prstGeom>
                <a:blipFill>
                  <a:blip r:embed="rId7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1F72A50-C6B9-094B-B5EF-CFA65A749B32}"/>
                    </a:ext>
                  </a:extLst>
                </p:cNvPr>
                <p:cNvSpPr txBox="1"/>
                <p:nvPr/>
              </p:nvSpPr>
              <p:spPr>
                <a:xfrm>
                  <a:off x="4453175" y="2510038"/>
                  <a:ext cx="1406949" cy="5585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≤−1.13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09DE271-49F6-0B49-8B72-4C7D4447A7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3175" y="2510038"/>
                  <a:ext cx="1406949" cy="558551"/>
                </a:xfrm>
                <a:prstGeom prst="rect">
                  <a:avLst/>
                </a:prstGeom>
                <a:blipFill>
                  <a:blip r:embed="rId8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4B2D018-DD35-2E4C-AF6E-6D99714EF304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7895495" y="3113539"/>
              <a:ext cx="110900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1D0CD68-8ACF-C04F-BB30-6371AE46EA1E}"/>
                    </a:ext>
                  </a:extLst>
                </p:cNvPr>
                <p:cNvSpPr txBox="1"/>
                <p:nvPr/>
              </p:nvSpPr>
              <p:spPr>
                <a:xfrm>
                  <a:off x="9029031" y="2899093"/>
                  <a:ext cx="595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7778471-8E69-6B4D-988D-E51C8B33F5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9031" y="2899093"/>
                  <a:ext cx="595633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2C83637-B2C4-BC49-B3D5-014BA7A06332}"/>
                    </a:ext>
                  </a:extLst>
                </p:cNvPr>
                <p:cNvSpPr txBox="1"/>
                <p:nvPr/>
              </p:nvSpPr>
              <p:spPr>
                <a:xfrm>
                  <a:off x="7759299" y="2481313"/>
                  <a:ext cx="147183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≤1.58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2479E4D8-2B57-5F4F-903A-BF3F43F5F5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9299" y="2481313"/>
                  <a:ext cx="1471830" cy="553998"/>
                </a:xfrm>
                <a:prstGeom prst="rect">
                  <a:avLst/>
                </a:prstGeom>
                <a:blipFill>
                  <a:blip r:embed="rId10"/>
                  <a:stretch>
                    <a:fillRect b="-454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3D4D373-8029-A946-A329-9188765FF867}"/>
                </a:ext>
              </a:extLst>
            </p:cNvPr>
            <p:cNvSpPr/>
            <p:nvPr/>
          </p:nvSpPr>
          <p:spPr>
            <a:xfrm>
              <a:off x="2512030" y="4397931"/>
              <a:ext cx="2044554" cy="7982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E87DBE8-1A7B-B848-A483-BFA78A300E5E}"/>
                    </a:ext>
                  </a:extLst>
                </p:cNvPr>
                <p:cNvSpPr txBox="1"/>
                <p:nvPr/>
              </p:nvSpPr>
              <p:spPr>
                <a:xfrm>
                  <a:off x="3004843" y="4397931"/>
                  <a:ext cx="595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1EAA803-FF5B-0140-99C1-1E383AA64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843" y="4397931"/>
                  <a:ext cx="595633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E4283E4-7207-3248-9DAA-6DF6900A0989}"/>
                    </a:ext>
                  </a:extLst>
                </p:cNvPr>
                <p:cNvSpPr txBox="1"/>
                <p:nvPr/>
              </p:nvSpPr>
              <p:spPr>
                <a:xfrm>
                  <a:off x="2379579" y="4741791"/>
                  <a:ext cx="2302761" cy="3931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.0,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−.09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FA4A58D-654E-8348-92D3-356AF5726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9579" y="4741791"/>
                  <a:ext cx="2302761" cy="393121"/>
                </a:xfrm>
                <a:prstGeom prst="rect">
                  <a:avLst/>
                </a:prstGeom>
                <a:blipFill>
                  <a:blip r:embed="rId12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7FB78BA-E3FB-1D47-B4CD-67A58C74C5F8}"/>
                </a:ext>
              </a:extLst>
            </p:cNvPr>
            <p:cNvCxnSpPr>
              <a:cxnSpLocks/>
            </p:cNvCxnSpPr>
            <p:nvPr/>
          </p:nvCxnSpPr>
          <p:spPr>
            <a:xfrm>
              <a:off x="2833310" y="3560456"/>
              <a:ext cx="0" cy="8374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Arc 45">
              <a:extLst>
                <a:ext uri="{FF2B5EF4-FFF2-40B4-BE49-F238E27FC236}">
                  <a16:creationId xmlns:a16="http://schemas.microsoft.com/office/drawing/2014/main" id="{054E3AF4-6404-EA45-BA4C-467D2503BF6B}"/>
                </a:ext>
              </a:extLst>
            </p:cNvPr>
            <p:cNvSpPr/>
            <p:nvPr/>
          </p:nvSpPr>
          <p:spPr>
            <a:xfrm rot="10800000">
              <a:off x="3842533" y="4117270"/>
              <a:ext cx="472611" cy="575352"/>
            </a:xfrm>
            <a:prstGeom prst="arc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C7F1656-76E3-2449-BAC1-D974549137E0}"/>
                    </a:ext>
                  </a:extLst>
                </p:cNvPr>
                <p:cNvSpPr txBox="1"/>
                <p:nvPr/>
              </p:nvSpPr>
              <p:spPr>
                <a:xfrm>
                  <a:off x="4017390" y="3655183"/>
                  <a:ext cx="1306975" cy="57945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≤0.31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9474D3D-5AE8-3348-B627-227AF04288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7390" y="3655183"/>
                  <a:ext cx="1306975" cy="579454"/>
                </a:xfrm>
                <a:prstGeom prst="rect">
                  <a:avLst/>
                </a:prstGeom>
                <a:blipFill>
                  <a:blip r:embed="rId13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EBB50CD-1147-544B-9B06-BF723679E4AA}"/>
                    </a:ext>
                  </a:extLst>
                </p:cNvPr>
                <p:cNvSpPr txBox="1"/>
                <p:nvPr/>
              </p:nvSpPr>
              <p:spPr>
                <a:xfrm>
                  <a:off x="1611081" y="3682342"/>
                  <a:ext cx="1406949" cy="5571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≤0.33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9067328E-EAD9-704C-8624-90ED0A4F5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1081" y="3682342"/>
                  <a:ext cx="1406949" cy="557140"/>
                </a:xfrm>
                <a:prstGeom prst="rect">
                  <a:avLst/>
                </a:prstGeom>
                <a:blipFill>
                  <a:blip r:embed="rId14"/>
                  <a:stretch>
                    <a:fillRect b="-444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4401A6-FB14-2648-BE71-9C650B037C3D}"/>
                  </a:ext>
                </a:extLst>
              </p:cNvPr>
              <p:cNvSpPr txBox="1"/>
              <p:nvPr/>
            </p:nvSpPr>
            <p:spPr>
              <a:xfrm>
                <a:off x="947079" y="1633197"/>
                <a:ext cx="69650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4401A6-FB14-2648-BE71-9C650B037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79" y="1633197"/>
                <a:ext cx="696509" cy="553998"/>
              </a:xfrm>
              <a:prstGeom prst="rect">
                <a:avLst/>
              </a:prstGeom>
              <a:blipFill>
                <a:blip r:embed="rId15"/>
                <a:stretch>
                  <a:fillRect t="-2273"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55C9AF0F-4A8C-B249-8604-0FE52BA7105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107424" y="1472184"/>
            <a:ext cx="1151236" cy="230247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4D8005-0E59-F74A-8F80-A6B6683D29E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107424" y="4020384"/>
            <a:ext cx="1261418" cy="252283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AB21DAC6-2A7C-FD46-AA83-E06B940F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82" y="0"/>
            <a:ext cx="10515600" cy="1325563"/>
          </a:xfrm>
        </p:spPr>
        <p:txBody>
          <a:bodyPr/>
          <a:lstStyle/>
          <a:p>
            <a:r>
              <a:rPr lang="en-US" dirty="0"/>
              <a:t>Programmatic Policies based on State Machines</a:t>
            </a:r>
          </a:p>
        </p:txBody>
      </p:sp>
    </p:spTree>
    <p:extLst>
      <p:ext uri="{BB962C8B-B14F-4D97-AF65-F5344CB8AC3E}">
        <p14:creationId xmlns:p14="http://schemas.microsoft.com/office/powerpoint/2010/main" val="6701372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86F65635-B1B4-E346-85E8-FECF1487CBDF}"/>
              </a:ext>
            </a:extLst>
          </p:cNvPr>
          <p:cNvGrpSpPr/>
          <p:nvPr/>
        </p:nvGrpSpPr>
        <p:grpSpPr>
          <a:xfrm>
            <a:off x="410412" y="1431432"/>
            <a:ext cx="8345810" cy="2846755"/>
            <a:chOff x="1278854" y="2349399"/>
            <a:chExt cx="8345810" cy="2846755"/>
          </a:xfrm>
        </p:grpSpPr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8850C36-DDC3-EC4D-8D27-A37DF421637C}"/>
                </a:ext>
              </a:extLst>
            </p:cNvPr>
            <p:cNvCxnSpPr>
              <a:cxnSpLocks/>
            </p:cNvCxnSpPr>
            <p:nvPr/>
          </p:nvCxnSpPr>
          <p:spPr>
            <a:xfrm>
              <a:off x="4078839" y="3560456"/>
              <a:ext cx="0" cy="8374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57F498C-4153-6542-B51E-9DE46DD995EC}"/>
                </a:ext>
              </a:extLst>
            </p:cNvPr>
            <p:cNvCxnSpPr>
              <a:cxnSpLocks/>
            </p:cNvCxnSpPr>
            <p:nvPr/>
          </p:nvCxnSpPr>
          <p:spPr>
            <a:xfrm>
              <a:off x="1833936" y="3105162"/>
              <a:ext cx="6780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91B38EE4-F61E-FE48-8A15-987F9882905C}"/>
                    </a:ext>
                  </a:extLst>
                </p:cNvPr>
                <p:cNvSpPr txBox="1"/>
                <p:nvPr/>
              </p:nvSpPr>
              <p:spPr>
                <a:xfrm>
                  <a:off x="1278854" y="2907394"/>
                  <a:ext cx="595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574B7A48-4627-2C49-B62E-D9157502C66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8854" y="2907394"/>
                  <a:ext cx="595633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6771B83-211A-C847-8B81-F247A16E27BA}"/>
                </a:ext>
              </a:extLst>
            </p:cNvPr>
            <p:cNvSpPr/>
            <p:nvPr/>
          </p:nvSpPr>
          <p:spPr>
            <a:xfrm>
              <a:off x="2512030" y="2732453"/>
              <a:ext cx="1870031" cy="7982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15DED1E9-0CEC-894D-93A2-5C79E66B4D7C}"/>
                    </a:ext>
                  </a:extLst>
                </p:cNvPr>
                <p:cNvSpPr txBox="1"/>
                <p:nvPr/>
              </p:nvSpPr>
              <p:spPr>
                <a:xfrm>
                  <a:off x="2865152" y="2763855"/>
                  <a:ext cx="595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23E83586-722A-CA48-9290-C7046789D9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5152" y="2763855"/>
                  <a:ext cx="595633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11DD6D1-A08C-0F42-8E15-D0A0454CB54D}"/>
                    </a:ext>
                  </a:extLst>
                </p:cNvPr>
                <p:cNvSpPr txBox="1"/>
                <p:nvPr/>
              </p:nvSpPr>
              <p:spPr>
                <a:xfrm>
                  <a:off x="2475535" y="3058546"/>
                  <a:ext cx="1870031" cy="3931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?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?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11DD6D1-A08C-0F42-8E15-D0A0454CB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5535" y="3058546"/>
                  <a:ext cx="1870031" cy="393121"/>
                </a:xfrm>
                <a:prstGeom prst="rect">
                  <a:avLst/>
                </a:prstGeom>
                <a:blipFill>
                  <a:blip r:embed="rId5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773C25B7-70EB-8B4C-A36C-E4550DE6D4F5}"/>
                </a:ext>
              </a:extLst>
            </p:cNvPr>
            <p:cNvCxnSpPr>
              <a:cxnSpLocks/>
            </p:cNvCxnSpPr>
            <p:nvPr/>
          </p:nvCxnSpPr>
          <p:spPr>
            <a:xfrm>
              <a:off x="4382061" y="2970926"/>
              <a:ext cx="1605949" cy="82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778BB5E-DECA-3A40-A57B-9D7D7BCB674E}"/>
                </a:ext>
              </a:extLst>
            </p:cNvPr>
            <p:cNvSpPr/>
            <p:nvPr/>
          </p:nvSpPr>
          <p:spPr>
            <a:xfrm>
              <a:off x="6025464" y="2714427"/>
              <a:ext cx="1870031" cy="7982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3C476497-30C9-C043-BF83-38EA9451A14D}"/>
                    </a:ext>
                  </a:extLst>
                </p:cNvPr>
                <p:cNvSpPr txBox="1"/>
                <p:nvPr/>
              </p:nvSpPr>
              <p:spPr>
                <a:xfrm>
                  <a:off x="6303060" y="2683025"/>
                  <a:ext cx="595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4CA2982-8D4C-2A4E-BDBA-0325F915B29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3060" y="2683025"/>
                  <a:ext cx="595633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4563BE0-F98F-CB43-BC57-63138BE7CA93}"/>
                    </a:ext>
                  </a:extLst>
                </p:cNvPr>
                <p:cNvSpPr txBox="1"/>
                <p:nvPr/>
              </p:nvSpPr>
              <p:spPr>
                <a:xfrm>
                  <a:off x="5990614" y="3061387"/>
                  <a:ext cx="1964256" cy="39440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?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?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A4563BE0-F98F-CB43-BC57-63138BE7CA9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0614" y="3061387"/>
                  <a:ext cx="1964256" cy="394403"/>
                </a:xfrm>
                <a:prstGeom prst="rect">
                  <a:avLst/>
                </a:prstGeom>
                <a:blipFill>
                  <a:blip r:embed="rId7"/>
                  <a:stretch>
                    <a:fillRect b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1F72A50-C6B9-094B-B5EF-CFA65A749B32}"/>
                    </a:ext>
                  </a:extLst>
                </p:cNvPr>
                <p:cNvSpPr txBox="1"/>
                <p:nvPr/>
              </p:nvSpPr>
              <p:spPr>
                <a:xfrm>
                  <a:off x="4453175" y="2349399"/>
                  <a:ext cx="1406949" cy="55855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31F72A50-C6B9-094B-B5EF-CFA65A749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3175" y="2349399"/>
                  <a:ext cx="1406949" cy="55855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4B2D018-DD35-2E4C-AF6E-6D99714EF304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7895495" y="3113539"/>
              <a:ext cx="110900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E1D0CD68-8ACF-C04F-BB30-6371AE46EA1E}"/>
                    </a:ext>
                  </a:extLst>
                </p:cNvPr>
                <p:cNvSpPr txBox="1"/>
                <p:nvPr/>
              </p:nvSpPr>
              <p:spPr>
                <a:xfrm>
                  <a:off x="9029031" y="2899093"/>
                  <a:ext cx="595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A7778471-8E69-6B4D-988D-E51C8B33F5D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9031" y="2899093"/>
                  <a:ext cx="595633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2C83637-B2C4-BC49-B3D5-014BA7A06332}"/>
                    </a:ext>
                  </a:extLst>
                </p:cNvPr>
                <p:cNvSpPr txBox="1"/>
                <p:nvPr/>
              </p:nvSpPr>
              <p:spPr>
                <a:xfrm>
                  <a:off x="7759299" y="2481313"/>
                  <a:ext cx="1471830" cy="5539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12C83637-B2C4-BC49-B3D5-014BA7A063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9299" y="2481313"/>
                  <a:ext cx="1471830" cy="553998"/>
                </a:xfrm>
                <a:prstGeom prst="rect">
                  <a:avLst/>
                </a:prstGeom>
                <a:blipFill>
                  <a:blip r:embed="rId10"/>
                  <a:stretch>
                    <a:fillRect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3D4D373-8029-A946-A329-9188765FF867}"/>
                </a:ext>
              </a:extLst>
            </p:cNvPr>
            <p:cNvSpPr/>
            <p:nvPr/>
          </p:nvSpPr>
          <p:spPr>
            <a:xfrm>
              <a:off x="2512030" y="4397931"/>
              <a:ext cx="2044554" cy="7982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4E87DBE8-1A7B-B848-A483-BFA78A300E5E}"/>
                    </a:ext>
                  </a:extLst>
                </p:cNvPr>
                <p:cNvSpPr txBox="1"/>
                <p:nvPr/>
              </p:nvSpPr>
              <p:spPr>
                <a:xfrm>
                  <a:off x="3004843" y="4397931"/>
                  <a:ext cx="595633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1EAA803-FF5B-0140-99C1-1E383AA642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843" y="4397931"/>
                  <a:ext cx="595633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E4283E4-7207-3248-9DAA-6DF6900A0989}"/>
                    </a:ext>
                  </a:extLst>
                </p:cNvPr>
                <p:cNvSpPr txBox="1"/>
                <p:nvPr/>
              </p:nvSpPr>
              <p:spPr>
                <a:xfrm>
                  <a:off x="2379579" y="4741791"/>
                  <a:ext cx="2302761" cy="3931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?</m:t>
                            </m:r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? </m:t>
                            </m:r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9E4283E4-7207-3248-9DAA-6DF6900A09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9579" y="4741791"/>
                  <a:ext cx="2302761" cy="393121"/>
                </a:xfrm>
                <a:prstGeom prst="rect">
                  <a:avLst/>
                </a:prstGeom>
                <a:blipFill>
                  <a:blip r:embed="rId12"/>
                  <a:stretch>
                    <a:fillRect b="-93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17FB78BA-E3FB-1D47-B4CD-67A58C74C5F8}"/>
                </a:ext>
              </a:extLst>
            </p:cNvPr>
            <p:cNvCxnSpPr>
              <a:cxnSpLocks/>
            </p:cNvCxnSpPr>
            <p:nvPr/>
          </p:nvCxnSpPr>
          <p:spPr>
            <a:xfrm>
              <a:off x="2833310" y="3560456"/>
              <a:ext cx="0" cy="8374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C7F1656-76E3-2449-BAC1-D974549137E0}"/>
                    </a:ext>
                  </a:extLst>
                </p:cNvPr>
                <p:cNvSpPr txBox="1"/>
                <p:nvPr/>
              </p:nvSpPr>
              <p:spPr>
                <a:xfrm>
                  <a:off x="3606707" y="3680296"/>
                  <a:ext cx="1306975" cy="55720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pPr algn="ctr"/>
                  <a:r>
                    <a:rPr lang="en-US" dirty="0">
                      <a:latin typeface="Cambria Math" panose="02040503050406030204" pitchFamily="18" charset="0"/>
                    </a:rPr>
                    <a:t>?</a:t>
                  </a:r>
                  <a:endParaRPr lang="en-US" b="0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C7F1656-76E3-2449-BAC1-D974549137E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6707" y="3680296"/>
                  <a:ext cx="1306975" cy="557204"/>
                </a:xfrm>
                <a:prstGeom prst="rect">
                  <a:avLst/>
                </a:prstGeom>
                <a:blipFill>
                  <a:blip r:embed="rId13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EBB50CD-1147-544B-9B06-BF723679E4AA}"/>
                    </a:ext>
                  </a:extLst>
                </p:cNvPr>
                <p:cNvSpPr txBox="1"/>
                <p:nvPr/>
              </p:nvSpPr>
              <p:spPr>
                <a:xfrm>
                  <a:off x="1874487" y="3692092"/>
                  <a:ext cx="1406949" cy="55714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9EBB50CD-1147-544B-9B06-BF723679E4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4487" y="3692092"/>
                  <a:ext cx="1406949" cy="557140"/>
                </a:xfrm>
                <a:prstGeom prst="rect">
                  <a:avLst/>
                </a:prstGeom>
                <a:blipFill>
                  <a:blip r:embed="rId14"/>
                  <a:stretch>
                    <a:fillRect b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4401A6-FB14-2648-BE71-9C650B037C3D}"/>
                  </a:ext>
                </a:extLst>
              </p:cNvPr>
              <p:cNvSpPr txBox="1"/>
              <p:nvPr/>
            </p:nvSpPr>
            <p:spPr>
              <a:xfrm>
                <a:off x="947079" y="1633197"/>
                <a:ext cx="696509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FC4401A6-FB14-2648-BE71-9C650B037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079" y="1633197"/>
                <a:ext cx="696509" cy="553998"/>
              </a:xfrm>
              <a:prstGeom prst="rect">
                <a:avLst/>
              </a:prstGeom>
              <a:blipFill>
                <a:blip r:embed="rId15"/>
                <a:stretch>
                  <a:fillRect t="-2273" b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4">
            <a:extLst>
              <a:ext uri="{FF2B5EF4-FFF2-40B4-BE49-F238E27FC236}">
                <a16:creationId xmlns:a16="http://schemas.microsoft.com/office/drawing/2014/main" id="{AB21DAC6-2A7C-FD46-AA83-E06B940F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82" y="0"/>
            <a:ext cx="10515600" cy="1325563"/>
          </a:xfrm>
        </p:spPr>
        <p:txBody>
          <a:bodyPr/>
          <a:lstStyle/>
          <a:p>
            <a:r>
              <a:rPr lang="en-US" dirty="0"/>
              <a:t>How to learn programs?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4E1F3D8-8FE5-3A46-BE0E-1DD2CEC2DE9F}"/>
              </a:ext>
            </a:extLst>
          </p:cNvPr>
          <p:cNvCxnSpPr>
            <a:cxnSpLocks/>
            <a:stCxn id="29" idx="1"/>
          </p:cNvCxnSpPr>
          <p:nvPr/>
        </p:nvCxnSpPr>
        <p:spPr>
          <a:xfrm flipH="1" flipV="1">
            <a:off x="3487068" y="2333844"/>
            <a:ext cx="1635104" cy="6778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9DC2B46-442A-C044-9939-1AB64CE74ABD}"/>
                  </a:ext>
                </a:extLst>
              </p:cNvPr>
              <p:cNvSpPr txBox="1"/>
              <p:nvPr/>
            </p:nvSpPr>
            <p:spPr>
              <a:xfrm>
                <a:off x="3547109" y="2369889"/>
                <a:ext cx="1406949" cy="5585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9DC2B46-442A-C044-9939-1AB64CE74A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7109" y="2369889"/>
                <a:ext cx="1406949" cy="55855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88C3727-0891-974A-AC7F-28679D543EE1}"/>
              </a:ext>
            </a:extLst>
          </p:cNvPr>
          <p:cNvCxnSpPr>
            <a:cxnSpLocks/>
          </p:cNvCxnSpPr>
          <p:nvPr/>
        </p:nvCxnSpPr>
        <p:spPr>
          <a:xfrm flipH="1">
            <a:off x="3669244" y="2594683"/>
            <a:ext cx="1876039" cy="1069947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lg" len="lg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E51F2ADC-E6A6-C140-86CD-FFF6017C3A96}"/>
              </a:ext>
            </a:extLst>
          </p:cNvPr>
          <p:cNvCxnSpPr>
            <a:cxnSpLocks/>
          </p:cNvCxnSpPr>
          <p:nvPr/>
        </p:nvCxnSpPr>
        <p:spPr>
          <a:xfrm flipH="1">
            <a:off x="3669244" y="2622193"/>
            <a:ext cx="2745672" cy="1504964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CF30EB6-575F-C94F-B0F8-C94000DE2289}"/>
                  </a:ext>
                </a:extLst>
              </p:cNvPr>
              <p:cNvSpPr txBox="1"/>
              <p:nvPr/>
            </p:nvSpPr>
            <p:spPr>
              <a:xfrm>
                <a:off x="3332533" y="2938896"/>
                <a:ext cx="1406949" cy="559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CF30EB6-575F-C94F-B0F8-C94000DE2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2533" y="2938896"/>
                <a:ext cx="1406949" cy="559127"/>
              </a:xfrm>
              <a:prstGeom prst="rect">
                <a:avLst/>
              </a:prstGeom>
              <a:blipFill>
                <a:blip r:embed="rId17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7B75919-F2E6-A446-8046-E456F9CD4C3E}"/>
                  </a:ext>
                </a:extLst>
              </p:cNvPr>
              <p:cNvSpPr txBox="1"/>
              <p:nvPr/>
            </p:nvSpPr>
            <p:spPr>
              <a:xfrm>
                <a:off x="4957322" y="3185676"/>
                <a:ext cx="1406949" cy="55912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B7B75919-F2E6-A446-8046-E456F9CD4C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7322" y="3185676"/>
                <a:ext cx="1406949" cy="559127"/>
              </a:xfrm>
              <a:prstGeom prst="rect">
                <a:avLst/>
              </a:prstGeom>
              <a:blipFill>
                <a:blip r:embed="rId18"/>
                <a:stretch>
                  <a:fillRect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CD0DDCE-DE31-9E47-BBAB-9228663AB1AD}"/>
              </a:ext>
            </a:extLst>
          </p:cNvPr>
          <p:cNvSpPr txBox="1"/>
          <p:nvPr/>
        </p:nvSpPr>
        <p:spPr>
          <a:xfrm>
            <a:off x="1870006" y="4964903"/>
            <a:ext cx="83204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Direct numerical optimization does not work</a:t>
            </a:r>
          </a:p>
        </p:txBody>
      </p:sp>
    </p:spTree>
    <p:extLst>
      <p:ext uri="{BB962C8B-B14F-4D97-AF65-F5344CB8AC3E}">
        <p14:creationId xmlns:p14="http://schemas.microsoft.com/office/powerpoint/2010/main" val="153722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00" y="29189"/>
            <a:ext cx="8457439" cy="1325563"/>
          </a:xfrm>
        </p:spPr>
        <p:txBody>
          <a:bodyPr/>
          <a:lstStyle/>
          <a:p>
            <a:r>
              <a:rPr lang="en-US" dirty="0" err="1"/>
              <a:t>Neurosymbolic</a:t>
            </a:r>
            <a:r>
              <a:rPr lang="en-US" dirty="0"/>
              <a:t> program synthesis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01" y="1490128"/>
            <a:ext cx="24917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Neural Guided Search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208253" y="2108814"/>
            <a:ext cx="1919087" cy="3998835"/>
            <a:chOff x="264239" y="2108814"/>
            <a:chExt cx="1919087" cy="399883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2" t="36200" r="10198"/>
            <a:stretch/>
          </p:blipFill>
          <p:spPr>
            <a:xfrm rot="5400000">
              <a:off x="1071567" y="2925986"/>
              <a:ext cx="960315" cy="78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1357600" y="2209842"/>
                  <a:ext cx="3882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57600" y="2209842"/>
                  <a:ext cx="388247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1047418" y="3949599"/>
                  <a:ext cx="10086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/>
                    <a:t>map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□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□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7418" y="3949599"/>
                  <a:ext cx="1008609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55" t="-10000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2" t="36200" r="10198"/>
            <a:stretch/>
          </p:blipFill>
          <p:spPr>
            <a:xfrm rot="5400000">
              <a:off x="1081076" y="4655469"/>
              <a:ext cx="960315" cy="780193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939139" y="5738317"/>
                  <a:ext cx="124418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0" dirty="0"/>
                    <a:t>map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𝑖𝑛</m:t>
                      </m:r>
                    </m:oMath>
                  </a14:m>
                  <a:r>
                    <a:rPr lang="en-US" dirty="0"/>
                    <a:t> 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□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9139" y="5738317"/>
                  <a:ext cx="1244187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922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>
              <a:stCxn id="5" idx="2"/>
              <a:endCxn id="4" idx="1"/>
            </p:cNvCxnSpPr>
            <p:nvPr/>
          </p:nvCxnSpPr>
          <p:spPr>
            <a:xfrm>
              <a:off x="1551724" y="2579174"/>
              <a:ext cx="0" cy="2567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1551722" y="3796240"/>
              <a:ext cx="0" cy="2567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1551722" y="4308657"/>
              <a:ext cx="0" cy="2567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1551722" y="5565529"/>
              <a:ext cx="0" cy="2567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16"/>
            <p:cNvGrpSpPr/>
            <p:nvPr/>
          </p:nvGrpSpPr>
          <p:grpSpPr>
            <a:xfrm>
              <a:off x="264239" y="2108814"/>
              <a:ext cx="615874" cy="849490"/>
              <a:chOff x="622805" y="2946750"/>
              <a:chExt cx="615874" cy="84949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622805" y="2946750"/>
                <a:ext cx="615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Goal</a:t>
                </a: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76749" y="3316082"/>
                <a:ext cx="443721" cy="480158"/>
              </a:xfrm>
              <a:prstGeom prst="rect">
                <a:avLst/>
              </a:prstGeom>
            </p:spPr>
          </p:pic>
        </p:grp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734166" y="2640773"/>
              <a:ext cx="456900" cy="2507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>
              <a:off x="893888" y="4318931"/>
              <a:ext cx="277731" cy="2056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cxnSpLocks/>
            </p:cNvCxnSpPr>
            <p:nvPr/>
          </p:nvCxnSpPr>
          <p:spPr>
            <a:xfrm flipH="1">
              <a:off x="893888" y="2743200"/>
              <a:ext cx="45251" cy="162087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6259795" y="1495382"/>
            <a:ext cx="1335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Distillation</a:t>
            </a:r>
          </a:p>
        </p:txBody>
      </p:sp>
      <p:grpSp>
        <p:nvGrpSpPr>
          <p:cNvPr id="81" name="Group 80"/>
          <p:cNvGrpSpPr/>
          <p:nvPr/>
        </p:nvGrpSpPr>
        <p:grpSpPr>
          <a:xfrm>
            <a:off x="5669052" y="2085954"/>
            <a:ext cx="2470183" cy="2831875"/>
            <a:chOff x="6357032" y="2398374"/>
            <a:chExt cx="2470183" cy="2831875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2" t="36200" r="10198"/>
            <a:stretch/>
          </p:blipFill>
          <p:spPr>
            <a:xfrm>
              <a:off x="7061353" y="3527320"/>
              <a:ext cx="960315" cy="780193"/>
            </a:xfrm>
            <a:prstGeom prst="rect">
              <a:avLst/>
            </a:prstGeom>
          </p:spPr>
        </p:pic>
        <p:grpSp>
          <p:nvGrpSpPr>
            <p:cNvPr id="30" name="Group 29"/>
            <p:cNvGrpSpPr/>
            <p:nvPr/>
          </p:nvGrpSpPr>
          <p:grpSpPr>
            <a:xfrm>
              <a:off x="7194693" y="2398374"/>
              <a:ext cx="615874" cy="843669"/>
              <a:chOff x="369869" y="3236310"/>
              <a:chExt cx="615874" cy="843669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369869" y="3236310"/>
                <a:ext cx="615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Goal</a:t>
                </a: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945" y="3599821"/>
                <a:ext cx="443721" cy="48015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264257" y="3157689"/>
                  <a:ext cx="434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4257" y="3157689"/>
                  <a:ext cx="434734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4" name="Straight Arrow Connector 33"/>
            <p:cNvCxnSpPr>
              <a:endCxn id="29" idx="1"/>
            </p:cNvCxnSpPr>
            <p:nvPr/>
          </p:nvCxnSpPr>
          <p:spPr>
            <a:xfrm>
              <a:off x="6834197" y="3917416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8021668" y="3879745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/>
                <p:cNvSpPr txBox="1"/>
                <p:nvPr/>
              </p:nvSpPr>
              <p:spPr>
                <a:xfrm>
                  <a:off x="6357032" y="3732750"/>
                  <a:ext cx="44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32" y="3732750"/>
                  <a:ext cx="44832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/>
                <p:cNvSpPr txBox="1"/>
                <p:nvPr/>
              </p:nvSpPr>
              <p:spPr>
                <a:xfrm>
                  <a:off x="8236156" y="3695079"/>
                  <a:ext cx="59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156" y="3695079"/>
                  <a:ext cx="59105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7264257" y="4228840"/>
                  <a:ext cx="434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4257" y="4228840"/>
                  <a:ext cx="434734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7194141" y="4522363"/>
                  <a:ext cx="57496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4141" y="4522363"/>
                  <a:ext cx="574966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/>
            <p:cNvCxnSpPr/>
            <p:nvPr/>
          </p:nvCxnSpPr>
          <p:spPr>
            <a:xfrm>
              <a:off x="6834197" y="4826230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8021668" y="4788559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/>
                <p:cNvSpPr txBox="1"/>
                <p:nvPr/>
              </p:nvSpPr>
              <p:spPr>
                <a:xfrm>
                  <a:off x="6357032" y="4641564"/>
                  <a:ext cx="44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3" name="TextBox 4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32" y="4641564"/>
                  <a:ext cx="44832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8236156" y="4603893"/>
                  <a:ext cx="59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156" y="4603893"/>
                  <a:ext cx="59105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9" name="TextBox 58"/>
          <p:cNvSpPr txBox="1"/>
          <p:nvPr/>
        </p:nvSpPr>
        <p:spPr>
          <a:xfrm>
            <a:off x="2754733" y="1504569"/>
            <a:ext cx="22969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Symbolic Guided DL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2476498" y="2072434"/>
            <a:ext cx="0" cy="4325421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cxnSpLocks/>
          </p:cNvCxnSpPr>
          <p:nvPr/>
        </p:nvCxnSpPr>
        <p:spPr>
          <a:xfrm>
            <a:off x="8372557" y="2072434"/>
            <a:ext cx="0" cy="292608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3" name="Group 382">
            <a:extLst>
              <a:ext uri="{FF2B5EF4-FFF2-40B4-BE49-F238E27FC236}">
                <a16:creationId xmlns:a16="http://schemas.microsoft.com/office/drawing/2014/main" id="{D4AC5DAF-EB67-3B17-243F-7C9926D6CD4D}"/>
              </a:ext>
            </a:extLst>
          </p:cNvPr>
          <p:cNvGrpSpPr/>
          <p:nvPr/>
        </p:nvGrpSpPr>
        <p:grpSpPr>
          <a:xfrm>
            <a:off x="8615333" y="2216343"/>
            <a:ext cx="2470183" cy="2248800"/>
            <a:chOff x="2606427" y="2216343"/>
            <a:chExt cx="2470183" cy="2248800"/>
          </a:xfrm>
        </p:grpSpPr>
        <p:grpSp>
          <p:nvGrpSpPr>
            <p:cNvPr id="82" name="Group 81"/>
            <p:cNvGrpSpPr/>
            <p:nvPr/>
          </p:nvGrpSpPr>
          <p:grpSpPr>
            <a:xfrm>
              <a:off x="2606427" y="3154534"/>
              <a:ext cx="2442863" cy="1310609"/>
              <a:chOff x="9425144" y="2912797"/>
              <a:chExt cx="2442863" cy="1310609"/>
            </a:xfrm>
          </p:grpSpPr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529140" y="2912797"/>
                <a:ext cx="443721" cy="480158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10064658" y="3515520"/>
                    <a:ext cx="574966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68" name="TextBox 6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64658" y="3515520"/>
                    <a:ext cx="574966" cy="707886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75" t="9397" r="43498" b="32748"/>
              <a:stretch/>
            </p:blipFill>
            <p:spPr>
              <a:xfrm rot="5400000">
                <a:off x="10489314" y="3715441"/>
                <a:ext cx="535535" cy="377273"/>
              </a:xfrm>
              <a:prstGeom prst="rect">
                <a:avLst/>
              </a:prstGeom>
            </p:spPr>
          </p:pic>
          <p:cxnSp>
            <p:nvCxnSpPr>
              <p:cNvPr id="71" name="Straight Arrow Connector 70"/>
              <p:cNvCxnSpPr/>
              <p:nvPr/>
            </p:nvCxnSpPr>
            <p:spPr>
              <a:xfrm>
                <a:off x="9902309" y="3868325"/>
                <a:ext cx="22715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2" name="TextBox 71"/>
                  <p:cNvSpPr txBox="1"/>
                  <p:nvPr/>
                </p:nvSpPr>
                <p:spPr>
                  <a:xfrm>
                    <a:off x="9425144" y="3683659"/>
                    <a:ext cx="44832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2" name="TextBox 7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25144" y="3683659"/>
                    <a:ext cx="448328" cy="369332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3" name="Straight Arrow Connector 72"/>
              <p:cNvCxnSpPr/>
              <p:nvPr/>
            </p:nvCxnSpPr>
            <p:spPr>
              <a:xfrm>
                <a:off x="11062460" y="3879745"/>
                <a:ext cx="22715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11276948" y="3695079"/>
                    <a:ext cx="5910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74" name="TextBox 7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276948" y="3695079"/>
                    <a:ext cx="591059" cy="369332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67C23E5-F9FD-408F-BBD0-9534350BCFA7}"/>
                </a:ext>
              </a:extLst>
            </p:cNvPr>
            <p:cNvGrpSpPr/>
            <p:nvPr/>
          </p:nvGrpSpPr>
          <p:grpSpPr>
            <a:xfrm>
              <a:off x="2606427" y="2216343"/>
              <a:ext cx="2470183" cy="707886"/>
              <a:chOff x="3444387" y="5646517"/>
              <a:chExt cx="2470183" cy="707886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5" name="TextBox 84">
                    <a:extLst>
                      <a:ext uri="{FF2B5EF4-FFF2-40B4-BE49-F238E27FC236}">
                        <a16:creationId xmlns:a16="http://schemas.microsoft.com/office/drawing/2014/main" id="{0AF641EA-C1C2-4968-95AA-A398F5E7C3DB}"/>
                      </a:ext>
                    </a:extLst>
                  </p:cNvPr>
                  <p:cNvSpPr txBox="1"/>
                  <p:nvPr/>
                </p:nvSpPr>
                <p:spPr>
                  <a:xfrm>
                    <a:off x="4281496" y="5646517"/>
                    <a:ext cx="574966" cy="707886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oMath>
                      </m:oMathPara>
                    </a14:m>
                    <a:endParaRPr lang="en-US" sz="4000" dirty="0"/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81496" y="5646517"/>
                    <a:ext cx="574966" cy="707886"/>
                  </a:xfrm>
                  <a:prstGeom prst="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A5ED8463-2BA5-4438-8940-7711713FB58C}"/>
                  </a:ext>
                </a:extLst>
              </p:cNvPr>
              <p:cNvCxnSpPr/>
              <p:nvPr/>
            </p:nvCxnSpPr>
            <p:spPr>
              <a:xfrm>
                <a:off x="3921552" y="5950384"/>
                <a:ext cx="22715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EE1C66CE-DA62-4918-B69F-384CC5296595}"/>
                  </a:ext>
                </a:extLst>
              </p:cNvPr>
              <p:cNvCxnSpPr/>
              <p:nvPr/>
            </p:nvCxnSpPr>
            <p:spPr>
              <a:xfrm>
                <a:off x="5109023" y="5912713"/>
                <a:ext cx="227156" cy="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8" name="TextBox 87">
                    <a:extLst>
                      <a:ext uri="{FF2B5EF4-FFF2-40B4-BE49-F238E27FC236}">
                        <a16:creationId xmlns:a16="http://schemas.microsoft.com/office/drawing/2014/main" id="{9E825BE0-5335-4652-9870-98FBE8A04D62}"/>
                      </a:ext>
                    </a:extLst>
                  </p:cNvPr>
                  <p:cNvSpPr txBox="1"/>
                  <p:nvPr/>
                </p:nvSpPr>
                <p:spPr>
                  <a:xfrm>
                    <a:off x="3444387" y="5765718"/>
                    <a:ext cx="448328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1" name="TextBox 5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444387" y="5765718"/>
                    <a:ext cx="448328" cy="369332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9" name="TextBox 88">
                    <a:extLst>
                      <a:ext uri="{FF2B5EF4-FFF2-40B4-BE49-F238E27FC236}">
                        <a16:creationId xmlns:a16="http://schemas.microsoft.com/office/drawing/2014/main" id="{B6418128-291F-4D13-A3C7-1FE0CA5CCF15}"/>
                      </a:ext>
                    </a:extLst>
                  </p:cNvPr>
                  <p:cNvSpPr txBox="1"/>
                  <p:nvPr/>
                </p:nvSpPr>
                <p:spPr>
                  <a:xfrm>
                    <a:off x="5323511" y="5728047"/>
                    <a:ext cx="591059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𝑜𝑢𝑡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323511" y="5728047"/>
                    <a:ext cx="591059" cy="369332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9D10ED57-8681-43B5-8A33-D932D6C4776D}"/>
              </a:ext>
            </a:extLst>
          </p:cNvPr>
          <p:cNvSpPr txBox="1"/>
          <p:nvPr/>
        </p:nvSpPr>
        <p:spPr>
          <a:xfrm>
            <a:off x="9131705" y="1504569"/>
            <a:ext cx="1307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Relaxation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63CB91C-A52C-4D14-A40B-1673C4B1D305}"/>
              </a:ext>
            </a:extLst>
          </p:cNvPr>
          <p:cNvCxnSpPr>
            <a:cxnSpLocks/>
          </p:cNvCxnSpPr>
          <p:nvPr/>
        </p:nvCxnSpPr>
        <p:spPr>
          <a:xfrm>
            <a:off x="5350789" y="2072434"/>
            <a:ext cx="0" cy="292608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33924B83-6165-0EAA-2DAD-A0C1CF78E003}"/>
              </a:ext>
            </a:extLst>
          </p:cNvPr>
          <p:cNvGrpSpPr/>
          <p:nvPr/>
        </p:nvGrpSpPr>
        <p:grpSpPr>
          <a:xfrm>
            <a:off x="2723699" y="2091648"/>
            <a:ext cx="2470183" cy="2755675"/>
            <a:chOff x="6357032" y="2459334"/>
            <a:chExt cx="2470183" cy="27556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F4A84DA-1A64-EBEE-FEDE-A7762787F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2" t="36200" r="10198"/>
            <a:stretch/>
          </p:blipFill>
          <p:spPr>
            <a:xfrm>
              <a:off x="7061353" y="3527320"/>
              <a:ext cx="960315" cy="780193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CF0197C-8229-B323-70B1-3930CE832210}"/>
                </a:ext>
              </a:extLst>
            </p:cNvPr>
            <p:cNvGrpSpPr/>
            <p:nvPr/>
          </p:nvGrpSpPr>
          <p:grpSpPr>
            <a:xfrm>
              <a:off x="7194693" y="2459334"/>
              <a:ext cx="615874" cy="820809"/>
              <a:chOff x="369869" y="3297270"/>
              <a:chExt cx="615874" cy="820809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94CFCC-58F7-912D-488A-828ADB3320ED}"/>
                  </a:ext>
                </a:extLst>
              </p:cNvPr>
              <p:cNvSpPr txBox="1"/>
              <p:nvPr/>
            </p:nvSpPr>
            <p:spPr>
              <a:xfrm>
                <a:off x="369869" y="3297270"/>
                <a:ext cx="615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Goal</a:t>
                </a:r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6AEC0170-9C13-8683-461F-2B4F8D1C13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945" y="3637921"/>
                <a:ext cx="443721" cy="48015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1C8EC0A-E6F9-3E7F-473A-964F5C0CE80C}"/>
                    </a:ext>
                  </a:extLst>
                </p:cNvPr>
                <p:cNvSpPr txBox="1"/>
                <p:nvPr/>
              </p:nvSpPr>
              <p:spPr>
                <a:xfrm>
                  <a:off x="7264257" y="3226269"/>
                  <a:ext cx="434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C1C8EC0A-E6F9-3E7F-473A-964F5C0CE8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4257" y="3226269"/>
                  <a:ext cx="434734" cy="461665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1705136-9794-08AE-5A9C-F98904CB4E07}"/>
                </a:ext>
              </a:extLst>
            </p:cNvPr>
            <p:cNvCxnSpPr>
              <a:endCxn id="10" idx="1"/>
            </p:cNvCxnSpPr>
            <p:nvPr/>
          </p:nvCxnSpPr>
          <p:spPr>
            <a:xfrm>
              <a:off x="6834197" y="3917416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822567E-0E23-1B14-1210-A614783E4D18}"/>
                </a:ext>
              </a:extLst>
            </p:cNvPr>
            <p:cNvCxnSpPr/>
            <p:nvPr/>
          </p:nvCxnSpPr>
          <p:spPr>
            <a:xfrm>
              <a:off x="8021668" y="3879745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A3F1703-DBF9-7D8C-7A6F-CCBD3CCDD5FF}"/>
                    </a:ext>
                  </a:extLst>
                </p:cNvPr>
                <p:cNvSpPr txBox="1"/>
                <p:nvPr/>
              </p:nvSpPr>
              <p:spPr>
                <a:xfrm>
                  <a:off x="6357032" y="3732750"/>
                  <a:ext cx="44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32" y="3732750"/>
                  <a:ext cx="44832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CA54C19E-FF3B-7FED-0B1F-BDE5BED93553}"/>
                    </a:ext>
                  </a:extLst>
                </p:cNvPr>
                <p:cNvSpPr txBox="1"/>
                <p:nvPr/>
              </p:nvSpPr>
              <p:spPr>
                <a:xfrm>
                  <a:off x="8236156" y="3695079"/>
                  <a:ext cx="59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156" y="3695079"/>
                  <a:ext cx="59105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54477AE-48BD-1EC8-FE92-C9BCA857128F}"/>
                    </a:ext>
                  </a:extLst>
                </p:cNvPr>
                <p:cNvSpPr txBox="1"/>
                <p:nvPr/>
              </p:nvSpPr>
              <p:spPr>
                <a:xfrm rot="10800000">
                  <a:off x="7264257" y="4175500"/>
                  <a:ext cx="434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954477AE-48BD-1EC8-FE92-C9BCA85712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0800000">
                  <a:off x="7264257" y="4175500"/>
                  <a:ext cx="434734" cy="461665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9D86A1E-0A96-AD1A-E66C-34F86F5C8AD9}"/>
                    </a:ext>
                  </a:extLst>
                </p:cNvPr>
                <p:cNvSpPr txBox="1"/>
                <p:nvPr/>
              </p:nvSpPr>
              <p:spPr>
                <a:xfrm>
                  <a:off x="7194141" y="4507123"/>
                  <a:ext cx="57496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79D86A1E-0A96-AD1A-E66C-34F86F5C8A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4141" y="4507123"/>
                  <a:ext cx="574966" cy="707886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B278BCE-80C3-09E1-3053-DB53828BCD40}"/>
                </a:ext>
              </a:extLst>
            </p:cNvPr>
            <p:cNvCxnSpPr/>
            <p:nvPr/>
          </p:nvCxnSpPr>
          <p:spPr>
            <a:xfrm>
              <a:off x="6834197" y="4810990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43DEB63-9E1D-F4AD-EA4E-9CC071E1838B}"/>
                </a:ext>
              </a:extLst>
            </p:cNvPr>
            <p:cNvCxnSpPr/>
            <p:nvPr/>
          </p:nvCxnSpPr>
          <p:spPr>
            <a:xfrm>
              <a:off x="8021668" y="4773319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0E68D29-22CC-1909-9CB6-094FD1DA6528}"/>
                    </a:ext>
                  </a:extLst>
                </p:cNvPr>
                <p:cNvSpPr txBox="1"/>
                <p:nvPr/>
              </p:nvSpPr>
              <p:spPr>
                <a:xfrm>
                  <a:off x="6357032" y="4626324"/>
                  <a:ext cx="44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0E68D29-22CC-1909-9CB6-094FD1DA65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32" y="4626324"/>
                  <a:ext cx="448328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F29C357-AAAD-0E70-E9AD-C3AE5EAA0E0B}"/>
                    </a:ext>
                  </a:extLst>
                </p:cNvPr>
                <p:cNvSpPr txBox="1"/>
                <p:nvPr/>
              </p:nvSpPr>
              <p:spPr>
                <a:xfrm>
                  <a:off x="8236156" y="4588653"/>
                  <a:ext cx="59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F29C357-AAAD-0E70-E9AD-C3AE5EAA0E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156" y="4588653"/>
                  <a:ext cx="591059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A5D69463-7EBB-6EEB-9C15-081A18361F34}"/>
              </a:ext>
            </a:extLst>
          </p:cNvPr>
          <p:cNvCxnSpPr>
            <a:cxnSpLocks/>
          </p:cNvCxnSpPr>
          <p:nvPr/>
        </p:nvCxnSpPr>
        <p:spPr>
          <a:xfrm>
            <a:off x="2606427" y="5076045"/>
            <a:ext cx="8274933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  <a:effectLst>
            <a:outerShdw blurRad="50800" dist="12700" algn="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99827D59-AD8C-2DE9-C68F-FA31E606707E}"/>
              </a:ext>
            </a:extLst>
          </p:cNvPr>
          <p:cNvSpPr txBox="1"/>
          <p:nvPr/>
        </p:nvSpPr>
        <p:spPr>
          <a:xfrm>
            <a:off x="2486007" y="5094424"/>
            <a:ext cx="2525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Component Discovery</a:t>
            </a:r>
          </a:p>
        </p:txBody>
      </p:sp>
      <p:grpSp>
        <p:nvGrpSpPr>
          <p:cNvPr id="386" name="Group 385">
            <a:extLst>
              <a:ext uri="{FF2B5EF4-FFF2-40B4-BE49-F238E27FC236}">
                <a16:creationId xmlns:a16="http://schemas.microsoft.com/office/drawing/2014/main" id="{5F6DD3C8-4B63-8F28-EADA-E824C208B89E}"/>
              </a:ext>
            </a:extLst>
          </p:cNvPr>
          <p:cNvGrpSpPr/>
          <p:nvPr/>
        </p:nvGrpSpPr>
        <p:grpSpPr>
          <a:xfrm>
            <a:off x="4463763" y="5385931"/>
            <a:ext cx="5092760" cy="1400273"/>
            <a:chOff x="3661454" y="5326941"/>
            <a:chExt cx="5092760" cy="1400273"/>
          </a:xfrm>
        </p:grpSpPr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034D6CE0-B0BE-9682-DAA6-8102A0419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2" t="36200" r="10198"/>
            <a:stretch/>
          </p:blipFill>
          <p:spPr>
            <a:xfrm>
              <a:off x="5675764" y="5414245"/>
              <a:ext cx="758662" cy="616363"/>
            </a:xfrm>
            <a:prstGeom prst="rect">
              <a:avLst/>
            </a:prstGeom>
          </p:spPr>
        </p:pic>
        <p:grpSp>
          <p:nvGrpSpPr>
            <p:cNvPr id="385" name="Group 384">
              <a:extLst>
                <a:ext uri="{FF2B5EF4-FFF2-40B4-BE49-F238E27FC236}">
                  <a16:creationId xmlns:a16="http://schemas.microsoft.com/office/drawing/2014/main" id="{D2761AFA-1FEA-CCE7-0FC9-BAC74B99F9AA}"/>
                </a:ext>
              </a:extLst>
            </p:cNvPr>
            <p:cNvGrpSpPr/>
            <p:nvPr/>
          </p:nvGrpSpPr>
          <p:grpSpPr>
            <a:xfrm>
              <a:off x="3661454" y="5326941"/>
              <a:ext cx="5092760" cy="1400273"/>
              <a:chOff x="3661454" y="5326941"/>
              <a:chExt cx="5092760" cy="1400273"/>
            </a:xfrm>
          </p:grpSpPr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6DD1EAAC-2604-1337-FAD8-3AF1198605CD}"/>
                  </a:ext>
                </a:extLst>
              </p:cNvPr>
              <p:cNvSpPr txBox="1"/>
              <p:nvPr/>
            </p:nvSpPr>
            <p:spPr>
              <a:xfrm>
                <a:off x="3661454" y="5377125"/>
                <a:ext cx="70564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Goals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63E4658-E8D5-EF8E-29EF-8088BC14B810}"/>
                  </a:ext>
                </a:extLst>
              </p:cNvPr>
              <p:cNvSpPr txBox="1"/>
              <p:nvPr/>
            </p:nvSpPr>
            <p:spPr>
              <a:xfrm>
                <a:off x="7319719" y="5326941"/>
                <a:ext cx="1434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Components</a:t>
                </a:r>
              </a:p>
            </p:txBody>
          </p:sp>
          <p:grpSp>
            <p:nvGrpSpPr>
              <p:cNvPr id="384" name="Group 383">
                <a:extLst>
                  <a:ext uri="{FF2B5EF4-FFF2-40B4-BE49-F238E27FC236}">
                    <a16:creationId xmlns:a16="http://schemas.microsoft.com/office/drawing/2014/main" id="{ED1AEF37-024A-F48A-B440-21D1CBAE477A}"/>
                  </a:ext>
                </a:extLst>
              </p:cNvPr>
              <p:cNvGrpSpPr/>
              <p:nvPr/>
            </p:nvGrpSpPr>
            <p:grpSpPr>
              <a:xfrm>
                <a:off x="3715399" y="5631605"/>
                <a:ext cx="4854598" cy="1095609"/>
                <a:chOff x="3715399" y="5631605"/>
                <a:chExt cx="4854598" cy="1095609"/>
              </a:xfrm>
            </p:grpSpPr>
            <p:pic>
              <p:nvPicPr>
                <p:cNvPr id="67" name="Picture 66">
                  <a:extLst>
                    <a:ext uri="{FF2B5EF4-FFF2-40B4-BE49-F238E27FC236}">
                      <a16:creationId xmlns:a16="http://schemas.microsoft.com/office/drawing/2014/main" id="{FF9E358A-C610-A062-8F42-6238FE068E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15399" y="5746457"/>
                  <a:ext cx="375676" cy="406525"/>
                </a:xfrm>
                <a:prstGeom prst="rect">
                  <a:avLst/>
                </a:prstGeom>
              </p:spPr>
            </p:pic>
            <p:pic>
              <p:nvPicPr>
                <p:cNvPr id="75" name="Picture 74">
                  <a:extLst>
                    <a:ext uri="{FF2B5EF4-FFF2-40B4-BE49-F238E27FC236}">
                      <a16:creationId xmlns:a16="http://schemas.microsoft.com/office/drawing/2014/main" id="{1B036905-531C-61F6-61F1-BE44B21C7E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731071" y="6112809"/>
                  <a:ext cx="375676" cy="406525"/>
                </a:xfrm>
                <a:prstGeom prst="rect">
                  <a:avLst/>
                </a:prstGeom>
              </p:spPr>
            </p:pic>
            <p:pic>
              <p:nvPicPr>
                <p:cNvPr id="76" name="Picture 75">
                  <a:extLst>
                    <a:ext uri="{FF2B5EF4-FFF2-40B4-BE49-F238E27FC236}">
                      <a16:creationId xmlns:a16="http://schemas.microsoft.com/office/drawing/2014/main" id="{A89E6690-5444-4FBE-5C6D-54E2643171E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18565" y="5945746"/>
                  <a:ext cx="375676" cy="406525"/>
                </a:xfrm>
                <a:prstGeom prst="rect">
                  <a:avLst/>
                </a:prstGeom>
              </p:spPr>
            </p:pic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E4E16181-9DEB-EAFC-C106-A23498F4CD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92018" y="6252103"/>
                  <a:ext cx="375676" cy="406525"/>
                </a:xfrm>
                <a:prstGeom prst="rect">
                  <a:avLst/>
                </a:prstGeom>
              </p:spPr>
            </p:pic>
            <p:pic>
              <p:nvPicPr>
                <p:cNvPr id="83" name="Picture 82">
                  <a:extLst>
                    <a:ext uri="{FF2B5EF4-FFF2-40B4-BE49-F238E27FC236}">
                      <a16:creationId xmlns:a16="http://schemas.microsoft.com/office/drawing/2014/main" id="{2F5465C4-8013-E0A4-06F2-172053823F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237736" y="5777196"/>
                  <a:ext cx="375676" cy="406525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42A83491-D084-0BE9-9899-77249CA75F5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758116" y="6019328"/>
                      <a:ext cx="574966" cy="707886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oMath>
                        </m:oMathPara>
                      </a14:m>
                      <a:endParaRPr lang="en-US" sz="4000" dirty="0"/>
                    </a:p>
                  </p:txBody>
                </p:sp>
              </mc:Choice>
              <mc:Fallback xmlns="">
                <p:sp>
                  <p:nvSpPr>
                    <p:cNvPr id="90" name="TextBox 89">
                      <a:extLst>
                        <a:ext uri="{FF2B5EF4-FFF2-40B4-BE49-F238E27FC236}">
                          <a16:creationId xmlns:a16="http://schemas.microsoft.com/office/drawing/2014/main" id="{42A83491-D084-0BE9-9899-77249CA75F57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758116" y="6019328"/>
                      <a:ext cx="574966" cy="707886"/>
                    </a:xfrm>
                    <a:prstGeom prst="rect">
                      <a:avLst/>
                    </a:prstGeom>
                    <a:blipFill>
                      <a:blip r:embed="rId3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pic>
              <p:nvPicPr>
                <p:cNvPr id="91" name="Picture 90">
                  <a:extLst>
                    <a:ext uri="{FF2B5EF4-FFF2-40B4-BE49-F238E27FC236}">
                      <a16:creationId xmlns:a16="http://schemas.microsoft.com/office/drawing/2014/main" id="{0C86DF5B-A1EC-A907-3400-5BA9A0FC8E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rot="16200000">
                  <a:off x="4940396" y="5804061"/>
                  <a:ext cx="443721" cy="480158"/>
                </a:xfrm>
                <a:prstGeom prst="rect">
                  <a:avLst/>
                </a:prstGeom>
              </p:spPr>
            </p:pic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0E6A2309-AAC1-AFFA-733A-6C6059FC5B2E}"/>
                    </a:ext>
                  </a:extLst>
                </p:cNvPr>
                <p:cNvSpPr/>
                <p:nvPr/>
              </p:nvSpPr>
              <p:spPr>
                <a:xfrm>
                  <a:off x="5493085" y="5805847"/>
                  <a:ext cx="314296" cy="577669"/>
                </a:xfrm>
                <a:custGeom>
                  <a:avLst/>
                  <a:gdLst>
                    <a:gd name="connsiteX0" fmla="*/ 99706 w 313066"/>
                    <a:gd name="connsiteY0" fmla="*/ 0 h 624840"/>
                    <a:gd name="connsiteX1" fmla="*/ 646 w 313066"/>
                    <a:gd name="connsiteY1" fmla="*/ 266700 h 624840"/>
                    <a:gd name="connsiteX2" fmla="*/ 61606 w 313066"/>
                    <a:gd name="connsiteY2" fmla="*/ 495300 h 624840"/>
                    <a:gd name="connsiteX3" fmla="*/ 153046 w 313066"/>
                    <a:gd name="connsiteY3" fmla="*/ 609600 h 624840"/>
                    <a:gd name="connsiteX4" fmla="*/ 313066 w 313066"/>
                    <a:gd name="connsiteY4" fmla="*/ 624840 h 624840"/>
                    <a:gd name="connsiteX0" fmla="*/ 130920 w 314165"/>
                    <a:gd name="connsiteY0" fmla="*/ 0 h 674119"/>
                    <a:gd name="connsiteX1" fmla="*/ 1745 w 314165"/>
                    <a:gd name="connsiteY1" fmla="*/ 315979 h 674119"/>
                    <a:gd name="connsiteX2" fmla="*/ 62705 w 314165"/>
                    <a:gd name="connsiteY2" fmla="*/ 544579 h 674119"/>
                    <a:gd name="connsiteX3" fmla="*/ 154145 w 314165"/>
                    <a:gd name="connsiteY3" fmla="*/ 658879 h 674119"/>
                    <a:gd name="connsiteX4" fmla="*/ 314165 w 314165"/>
                    <a:gd name="connsiteY4" fmla="*/ 674119 h 674119"/>
                    <a:gd name="connsiteX0" fmla="*/ 130920 w 314165"/>
                    <a:gd name="connsiteY0" fmla="*/ 0 h 674119"/>
                    <a:gd name="connsiteX1" fmla="*/ 1745 w 314165"/>
                    <a:gd name="connsiteY1" fmla="*/ 315979 h 674119"/>
                    <a:gd name="connsiteX2" fmla="*/ 62705 w 314165"/>
                    <a:gd name="connsiteY2" fmla="*/ 544579 h 674119"/>
                    <a:gd name="connsiteX3" fmla="*/ 154145 w 314165"/>
                    <a:gd name="connsiteY3" fmla="*/ 658879 h 674119"/>
                    <a:gd name="connsiteX4" fmla="*/ 314165 w 314165"/>
                    <a:gd name="connsiteY4" fmla="*/ 674119 h 674119"/>
                    <a:gd name="connsiteX0" fmla="*/ 130920 w 314165"/>
                    <a:gd name="connsiteY0" fmla="*/ 0 h 674119"/>
                    <a:gd name="connsiteX1" fmla="*/ 1745 w 314165"/>
                    <a:gd name="connsiteY1" fmla="*/ 206470 h 674119"/>
                    <a:gd name="connsiteX2" fmla="*/ 62705 w 314165"/>
                    <a:gd name="connsiteY2" fmla="*/ 544579 h 674119"/>
                    <a:gd name="connsiteX3" fmla="*/ 154145 w 314165"/>
                    <a:gd name="connsiteY3" fmla="*/ 658879 h 674119"/>
                    <a:gd name="connsiteX4" fmla="*/ 314165 w 314165"/>
                    <a:gd name="connsiteY4" fmla="*/ 674119 h 674119"/>
                    <a:gd name="connsiteX0" fmla="*/ 131080 w 314325"/>
                    <a:gd name="connsiteY0" fmla="*/ 0 h 674119"/>
                    <a:gd name="connsiteX1" fmla="*/ 1905 w 314325"/>
                    <a:gd name="connsiteY1" fmla="*/ 206470 h 674119"/>
                    <a:gd name="connsiteX2" fmla="*/ 62865 w 314325"/>
                    <a:gd name="connsiteY2" fmla="*/ 544579 h 674119"/>
                    <a:gd name="connsiteX3" fmla="*/ 154305 w 314325"/>
                    <a:gd name="connsiteY3" fmla="*/ 658879 h 674119"/>
                    <a:gd name="connsiteX4" fmla="*/ 314325 w 314325"/>
                    <a:gd name="connsiteY4" fmla="*/ 674119 h 674119"/>
                    <a:gd name="connsiteX0" fmla="*/ 151568 w 334813"/>
                    <a:gd name="connsiteY0" fmla="*/ 0 h 674119"/>
                    <a:gd name="connsiteX1" fmla="*/ 22393 w 334813"/>
                    <a:gd name="connsiteY1" fmla="*/ 206470 h 674119"/>
                    <a:gd name="connsiteX2" fmla="*/ 14910 w 334813"/>
                    <a:gd name="connsiteY2" fmla="*/ 407693 h 674119"/>
                    <a:gd name="connsiteX3" fmla="*/ 174793 w 334813"/>
                    <a:gd name="connsiteY3" fmla="*/ 658879 h 674119"/>
                    <a:gd name="connsiteX4" fmla="*/ 334813 w 334813"/>
                    <a:gd name="connsiteY4" fmla="*/ 674119 h 674119"/>
                    <a:gd name="connsiteX0" fmla="*/ 149748 w 332993"/>
                    <a:gd name="connsiteY0" fmla="*/ 0 h 674119"/>
                    <a:gd name="connsiteX1" fmla="*/ 20573 w 332993"/>
                    <a:gd name="connsiteY1" fmla="*/ 206470 h 674119"/>
                    <a:gd name="connsiteX2" fmla="*/ 15828 w 332993"/>
                    <a:gd name="connsiteY2" fmla="*/ 435070 h 674119"/>
                    <a:gd name="connsiteX3" fmla="*/ 172973 w 332993"/>
                    <a:gd name="connsiteY3" fmla="*/ 658879 h 674119"/>
                    <a:gd name="connsiteX4" fmla="*/ 332993 w 332993"/>
                    <a:gd name="connsiteY4" fmla="*/ 674119 h 674119"/>
                    <a:gd name="connsiteX0" fmla="*/ 149748 w 180599"/>
                    <a:gd name="connsiteY0" fmla="*/ 0 h 661245"/>
                    <a:gd name="connsiteX1" fmla="*/ 20573 w 180599"/>
                    <a:gd name="connsiteY1" fmla="*/ 206470 h 661245"/>
                    <a:gd name="connsiteX2" fmla="*/ 15828 w 180599"/>
                    <a:gd name="connsiteY2" fmla="*/ 435070 h 661245"/>
                    <a:gd name="connsiteX3" fmla="*/ 172973 w 180599"/>
                    <a:gd name="connsiteY3" fmla="*/ 658879 h 661245"/>
                    <a:gd name="connsiteX4" fmla="*/ 176943 w 180599"/>
                    <a:gd name="connsiteY4" fmla="*/ 550922 h 661245"/>
                    <a:gd name="connsiteX0" fmla="*/ 165136 w 192331"/>
                    <a:gd name="connsiteY0" fmla="*/ 0 h 572196"/>
                    <a:gd name="connsiteX1" fmla="*/ 35961 w 192331"/>
                    <a:gd name="connsiteY1" fmla="*/ 206470 h 572196"/>
                    <a:gd name="connsiteX2" fmla="*/ 31216 w 192331"/>
                    <a:gd name="connsiteY2" fmla="*/ 435070 h 572196"/>
                    <a:gd name="connsiteX3" fmla="*/ 15884 w 192331"/>
                    <a:gd name="connsiteY3" fmla="*/ 565797 h 572196"/>
                    <a:gd name="connsiteX4" fmla="*/ 192331 w 192331"/>
                    <a:gd name="connsiteY4" fmla="*/ 550922 h 572196"/>
                    <a:gd name="connsiteX0" fmla="*/ 165136 w 252561"/>
                    <a:gd name="connsiteY0" fmla="*/ 0 h 674120"/>
                    <a:gd name="connsiteX1" fmla="*/ 35961 w 252561"/>
                    <a:gd name="connsiteY1" fmla="*/ 206470 h 674120"/>
                    <a:gd name="connsiteX2" fmla="*/ 31216 w 252561"/>
                    <a:gd name="connsiteY2" fmla="*/ 435070 h 674120"/>
                    <a:gd name="connsiteX3" fmla="*/ 15884 w 252561"/>
                    <a:gd name="connsiteY3" fmla="*/ 565797 h 674120"/>
                    <a:gd name="connsiteX4" fmla="*/ 252561 w 252561"/>
                    <a:gd name="connsiteY4" fmla="*/ 674120 h 674120"/>
                    <a:gd name="connsiteX0" fmla="*/ 142853 w 230278"/>
                    <a:gd name="connsiteY0" fmla="*/ 0 h 674120"/>
                    <a:gd name="connsiteX1" fmla="*/ 13678 w 230278"/>
                    <a:gd name="connsiteY1" fmla="*/ 206470 h 674120"/>
                    <a:gd name="connsiteX2" fmla="*/ 8933 w 230278"/>
                    <a:gd name="connsiteY2" fmla="*/ 435070 h 674120"/>
                    <a:gd name="connsiteX3" fmla="*/ 59306 w 230278"/>
                    <a:gd name="connsiteY3" fmla="*/ 565797 h 674120"/>
                    <a:gd name="connsiteX4" fmla="*/ 230278 w 230278"/>
                    <a:gd name="connsiteY4" fmla="*/ 674120 h 674120"/>
                    <a:gd name="connsiteX0" fmla="*/ 151675 w 239100"/>
                    <a:gd name="connsiteY0" fmla="*/ 0 h 674120"/>
                    <a:gd name="connsiteX1" fmla="*/ 22500 w 239100"/>
                    <a:gd name="connsiteY1" fmla="*/ 206470 h 674120"/>
                    <a:gd name="connsiteX2" fmla="*/ 4067 w 239100"/>
                    <a:gd name="connsiteY2" fmla="*/ 435070 h 674120"/>
                    <a:gd name="connsiteX3" fmla="*/ 68128 w 239100"/>
                    <a:gd name="connsiteY3" fmla="*/ 565797 h 674120"/>
                    <a:gd name="connsiteX4" fmla="*/ 239100 w 239100"/>
                    <a:gd name="connsiteY4" fmla="*/ 674120 h 674120"/>
                    <a:gd name="connsiteX0" fmla="*/ 159976 w 247401"/>
                    <a:gd name="connsiteY0" fmla="*/ 0 h 674120"/>
                    <a:gd name="connsiteX1" fmla="*/ 14375 w 247401"/>
                    <a:gd name="connsiteY1" fmla="*/ 206470 h 674120"/>
                    <a:gd name="connsiteX2" fmla="*/ 12368 w 247401"/>
                    <a:gd name="connsiteY2" fmla="*/ 435070 h 674120"/>
                    <a:gd name="connsiteX3" fmla="*/ 76429 w 247401"/>
                    <a:gd name="connsiteY3" fmla="*/ 565797 h 674120"/>
                    <a:gd name="connsiteX4" fmla="*/ 247401 w 247401"/>
                    <a:gd name="connsiteY4" fmla="*/ 674120 h 674120"/>
                    <a:gd name="connsiteX0" fmla="*/ 152952 w 240377"/>
                    <a:gd name="connsiteY0" fmla="*/ 0 h 674120"/>
                    <a:gd name="connsiteX1" fmla="*/ 7351 w 240377"/>
                    <a:gd name="connsiteY1" fmla="*/ 206470 h 674120"/>
                    <a:gd name="connsiteX2" fmla="*/ 5344 w 240377"/>
                    <a:gd name="connsiteY2" fmla="*/ 435070 h 674120"/>
                    <a:gd name="connsiteX3" fmla="*/ 69405 w 240377"/>
                    <a:gd name="connsiteY3" fmla="*/ 565797 h 674120"/>
                    <a:gd name="connsiteX4" fmla="*/ 240377 w 240377"/>
                    <a:gd name="connsiteY4" fmla="*/ 674120 h 674120"/>
                    <a:gd name="connsiteX0" fmla="*/ 152952 w 314296"/>
                    <a:gd name="connsiteY0" fmla="*/ 0 h 649481"/>
                    <a:gd name="connsiteX1" fmla="*/ 7351 w 314296"/>
                    <a:gd name="connsiteY1" fmla="*/ 206470 h 649481"/>
                    <a:gd name="connsiteX2" fmla="*/ 5344 w 314296"/>
                    <a:gd name="connsiteY2" fmla="*/ 435070 h 649481"/>
                    <a:gd name="connsiteX3" fmla="*/ 69405 w 314296"/>
                    <a:gd name="connsiteY3" fmla="*/ 565797 h 649481"/>
                    <a:gd name="connsiteX4" fmla="*/ 314296 w 314296"/>
                    <a:gd name="connsiteY4" fmla="*/ 649481 h 649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296" h="649481">
                      <a:moveTo>
                        <a:pt x="152952" y="0"/>
                      </a:moveTo>
                      <a:cubicBezTo>
                        <a:pt x="13515" y="42796"/>
                        <a:pt x="12788" y="133958"/>
                        <a:pt x="7351" y="206470"/>
                      </a:cubicBezTo>
                      <a:cubicBezTo>
                        <a:pt x="1914" y="278982"/>
                        <a:pt x="-4998" y="375182"/>
                        <a:pt x="5344" y="435070"/>
                      </a:cubicBezTo>
                      <a:cubicBezTo>
                        <a:pt x="15686" y="494958"/>
                        <a:pt x="27495" y="544207"/>
                        <a:pt x="69405" y="565797"/>
                      </a:cubicBezTo>
                      <a:cubicBezTo>
                        <a:pt x="111315" y="587387"/>
                        <a:pt x="202536" y="645671"/>
                        <a:pt x="314296" y="649481"/>
                      </a:cubicBezTo>
                    </a:path>
                  </a:pathLst>
                </a:custGeom>
                <a:noFill/>
                <a:ln w="12700">
                  <a:headEnd type="none" w="med" len="med"/>
                  <a:tailEnd type="triangl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CE27923B-2482-6223-BC8C-5C5C79BE2178}"/>
                    </a:ext>
                  </a:extLst>
                </p:cNvPr>
                <p:cNvSpPr/>
                <p:nvPr/>
              </p:nvSpPr>
              <p:spPr>
                <a:xfrm flipH="1">
                  <a:off x="6245723" y="5820186"/>
                  <a:ext cx="314296" cy="577669"/>
                </a:xfrm>
                <a:custGeom>
                  <a:avLst/>
                  <a:gdLst>
                    <a:gd name="connsiteX0" fmla="*/ 99706 w 313066"/>
                    <a:gd name="connsiteY0" fmla="*/ 0 h 624840"/>
                    <a:gd name="connsiteX1" fmla="*/ 646 w 313066"/>
                    <a:gd name="connsiteY1" fmla="*/ 266700 h 624840"/>
                    <a:gd name="connsiteX2" fmla="*/ 61606 w 313066"/>
                    <a:gd name="connsiteY2" fmla="*/ 495300 h 624840"/>
                    <a:gd name="connsiteX3" fmla="*/ 153046 w 313066"/>
                    <a:gd name="connsiteY3" fmla="*/ 609600 h 624840"/>
                    <a:gd name="connsiteX4" fmla="*/ 313066 w 313066"/>
                    <a:gd name="connsiteY4" fmla="*/ 624840 h 624840"/>
                    <a:gd name="connsiteX0" fmla="*/ 130920 w 314165"/>
                    <a:gd name="connsiteY0" fmla="*/ 0 h 674119"/>
                    <a:gd name="connsiteX1" fmla="*/ 1745 w 314165"/>
                    <a:gd name="connsiteY1" fmla="*/ 315979 h 674119"/>
                    <a:gd name="connsiteX2" fmla="*/ 62705 w 314165"/>
                    <a:gd name="connsiteY2" fmla="*/ 544579 h 674119"/>
                    <a:gd name="connsiteX3" fmla="*/ 154145 w 314165"/>
                    <a:gd name="connsiteY3" fmla="*/ 658879 h 674119"/>
                    <a:gd name="connsiteX4" fmla="*/ 314165 w 314165"/>
                    <a:gd name="connsiteY4" fmla="*/ 674119 h 674119"/>
                    <a:gd name="connsiteX0" fmla="*/ 130920 w 314165"/>
                    <a:gd name="connsiteY0" fmla="*/ 0 h 674119"/>
                    <a:gd name="connsiteX1" fmla="*/ 1745 w 314165"/>
                    <a:gd name="connsiteY1" fmla="*/ 315979 h 674119"/>
                    <a:gd name="connsiteX2" fmla="*/ 62705 w 314165"/>
                    <a:gd name="connsiteY2" fmla="*/ 544579 h 674119"/>
                    <a:gd name="connsiteX3" fmla="*/ 154145 w 314165"/>
                    <a:gd name="connsiteY3" fmla="*/ 658879 h 674119"/>
                    <a:gd name="connsiteX4" fmla="*/ 314165 w 314165"/>
                    <a:gd name="connsiteY4" fmla="*/ 674119 h 674119"/>
                    <a:gd name="connsiteX0" fmla="*/ 130920 w 314165"/>
                    <a:gd name="connsiteY0" fmla="*/ 0 h 674119"/>
                    <a:gd name="connsiteX1" fmla="*/ 1745 w 314165"/>
                    <a:gd name="connsiteY1" fmla="*/ 206470 h 674119"/>
                    <a:gd name="connsiteX2" fmla="*/ 62705 w 314165"/>
                    <a:gd name="connsiteY2" fmla="*/ 544579 h 674119"/>
                    <a:gd name="connsiteX3" fmla="*/ 154145 w 314165"/>
                    <a:gd name="connsiteY3" fmla="*/ 658879 h 674119"/>
                    <a:gd name="connsiteX4" fmla="*/ 314165 w 314165"/>
                    <a:gd name="connsiteY4" fmla="*/ 674119 h 674119"/>
                    <a:gd name="connsiteX0" fmla="*/ 131080 w 314325"/>
                    <a:gd name="connsiteY0" fmla="*/ 0 h 674119"/>
                    <a:gd name="connsiteX1" fmla="*/ 1905 w 314325"/>
                    <a:gd name="connsiteY1" fmla="*/ 206470 h 674119"/>
                    <a:gd name="connsiteX2" fmla="*/ 62865 w 314325"/>
                    <a:gd name="connsiteY2" fmla="*/ 544579 h 674119"/>
                    <a:gd name="connsiteX3" fmla="*/ 154305 w 314325"/>
                    <a:gd name="connsiteY3" fmla="*/ 658879 h 674119"/>
                    <a:gd name="connsiteX4" fmla="*/ 314325 w 314325"/>
                    <a:gd name="connsiteY4" fmla="*/ 674119 h 674119"/>
                    <a:gd name="connsiteX0" fmla="*/ 151568 w 334813"/>
                    <a:gd name="connsiteY0" fmla="*/ 0 h 674119"/>
                    <a:gd name="connsiteX1" fmla="*/ 22393 w 334813"/>
                    <a:gd name="connsiteY1" fmla="*/ 206470 h 674119"/>
                    <a:gd name="connsiteX2" fmla="*/ 14910 w 334813"/>
                    <a:gd name="connsiteY2" fmla="*/ 407693 h 674119"/>
                    <a:gd name="connsiteX3" fmla="*/ 174793 w 334813"/>
                    <a:gd name="connsiteY3" fmla="*/ 658879 h 674119"/>
                    <a:gd name="connsiteX4" fmla="*/ 334813 w 334813"/>
                    <a:gd name="connsiteY4" fmla="*/ 674119 h 674119"/>
                    <a:gd name="connsiteX0" fmla="*/ 149748 w 332993"/>
                    <a:gd name="connsiteY0" fmla="*/ 0 h 674119"/>
                    <a:gd name="connsiteX1" fmla="*/ 20573 w 332993"/>
                    <a:gd name="connsiteY1" fmla="*/ 206470 h 674119"/>
                    <a:gd name="connsiteX2" fmla="*/ 15828 w 332993"/>
                    <a:gd name="connsiteY2" fmla="*/ 435070 h 674119"/>
                    <a:gd name="connsiteX3" fmla="*/ 172973 w 332993"/>
                    <a:gd name="connsiteY3" fmla="*/ 658879 h 674119"/>
                    <a:gd name="connsiteX4" fmla="*/ 332993 w 332993"/>
                    <a:gd name="connsiteY4" fmla="*/ 674119 h 674119"/>
                    <a:gd name="connsiteX0" fmla="*/ 149748 w 180599"/>
                    <a:gd name="connsiteY0" fmla="*/ 0 h 661245"/>
                    <a:gd name="connsiteX1" fmla="*/ 20573 w 180599"/>
                    <a:gd name="connsiteY1" fmla="*/ 206470 h 661245"/>
                    <a:gd name="connsiteX2" fmla="*/ 15828 w 180599"/>
                    <a:gd name="connsiteY2" fmla="*/ 435070 h 661245"/>
                    <a:gd name="connsiteX3" fmla="*/ 172973 w 180599"/>
                    <a:gd name="connsiteY3" fmla="*/ 658879 h 661245"/>
                    <a:gd name="connsiteX4" fmla="*/ 176943 w 180599"/>
                    <a:gd name="connsiteY4" fmla="*/ 550922 h 661245"/>
                    <a:gd name="connsiteX0" fmla="*/ 165136 w 192331"/>
                    <a:gd name="connsiteY0" fmla="*/ 0 h 572196"/>
                    <a:gd name="connsiteX1" fmla="*/ 35961 w 192331"/>
                    <a:gd name="connsiteY1" fmla="*/ 206470 h 572196"/>
                    <a:gd name="connsiteX2" fmla="*/ 31216 w 192331"/>
                    <a:gd name="connsiteY2" fmla="*/ 435070 h 572196"/>
                    <a:gd name="connsiteX3" fmla="*/ 15884 w 192331"/>
                    <a:gd name="connsiteY3" fmla="*/ 565797 h 572196"/>
                    <a:gd name="connsiteX4" fmla="*/ 192331 w 192331"/>
                    <a:gd name="connsiteY4" fmla="*/ 550922 h 572196"/>
                    <a:gd name="connsiteX0" fmla="*/ 165136 w 252561"/>
                    <a:gd name="connsiteY0" fmla="*/ 0 h 674120"/>
                    <a:gd name="connsiteX1" fmla="*/ 35961 w 252561"/>
                    <a:gd name="connsiteY1" fmla="*/ 206470 h 674120"/>
                    <a:gd name="connsiteX2" fmla="*/ 31216 w 252561"/>
                    <a:gd name="connsiteY2" fmla="*/ 435070 h 674120"/>
                    <a:gd name="connsiteX3" fmla="*/ 15884 w 252561"/>
                    <a:gd name="connsiteY3" fmla="*/ 565797 h 674120"/>
                    <a:gd name="connsiteX4" fmla="*/ 252561 w 252561"/>
                    <a:gd name="connsiteY4" fmla="*/ 674120 h 674120"/>
                    <a:gd name="connsiteX0" fmla="*/ 142853 w 230278"/>
                    <a:gd name="connsiteY0" fmla="*/ 0 h 674120"/>
                    <a:gd name="connsiteX1" fmla="*/ 13678 w 230278"/>
                    <a:gd name="connsiteY1" fmla="*/ 206470 h 674120"/>
                    <a:gd name="connsiteX2" fmla="*/ 8933 w 230278"/>
                    <a:gd name="connsiteY2" fmla="*/ 435070 h 674120"/>
                    <a:gd name="connsiteX3" fmla="*/ 59306 w 230278"/>
                    <a:gd name="connsiteY3" fmla="*/ 565797 h 674120"/>
                    <a:gd name="connsiteX4" fmla="*/ 230278 w 230278"/>
                    <a:gd name="connsiteY4" fmla="*/ 674120 h 674120"/>
                    <a:gd name="connsiteX0" fmla="*/ 151675 w 239100"/>
                    <a:gd name="connsiteY0" fmla="*/ 0 h 674120"/>
                    <a:gd name="connsiteX1" fmla="*/ 22500 w 239100"/>
                    <a:gd name="connsiteY1" fmla="*/ 206470 h 674120"/>
                    <a:gd name="connsiteX2" fmla="*/ 4067 w 239100"/>
                    <a:gd name="connsiteY2" fmla="*/ 435070 h 674120"/>
                    <a:gd name="connsiteX3" fmla="*/ 68128 w 239100"/>
                    <a:gd name="connsiteY3" fmla="*/ 565797 h 674120"/>
                    <a:gd name="connsiteX4" fmla="*/ 239100 w 239100"/>
                    <a:gd name="connsiteY4" fmla="*/ 674120 h 674120"/>
                    <a:gd name="connsiteX0" fmla="*/ 159976 w 247401"/>
                    <a:gd name="connsiteY0" fmla="*/ 0 h 674120"/>
                    <a:gd name="connsiteX1" fmla="*/ 14375 w 247401"/>
                    <a:gd name="connsiteY1" fmla="*/ 206470 h 674120"/>
                    <a:gd name="connsiteX2" fmla="*/ 12368 w 247401"/>
                    <a:gd name="connsiteY2" fmla="*/ 435070 h 674120"/>
                    <a:gd name="connsiteX3" fmla="*/ 76429 w 247401"/>
                    <a:gd name="connsiteY3" fmla="*/ 565797 h 674120"/>
                    <a:gd name="connsiteX4" fmla="*/ 247401 w 247401"/>
                    <a:gd name="connsiteY4" fmla="*/ 674120 h 674120"/>
                    <a:gd name="connsiteX0" fmla="*/ 152952 w 240377"/>
                    <a:gd name="connsiteY0" fmla="*/ 0 h 674120"/>
                    <a:gd name="connsiteX1" fmla="*/ 7351 w 240377"/>
                    <a:gd name="connsiteY1" fmla="*/ 206470 h 674120"/>
                    <a:gd name="connsiteX2" fmla="*/ 5344 w 240377"/>
                    <a:gd name="connsiteY2" fmla="*/ 435070 h 674120"/>
                    <a:gd name="connsiteX3" fmla="*/ 69405 w 240377"/>
                    <a:gd name="connsiteY3" fmla="*/ 565797 h 674120"/>
                    <a:gd name="connsiteX4" fmla="*/ 240377 w 240377"/>
                    <a:gd name="connsiteY4" fmla="*/ 674120 h 674120"/>
                    <a:gd name="connsiteX0" fmla="*/ 152952 w 314296"/>
                    <a:gd name="connsiteY0" fmla="*/ 0 h 649481"/>
                    <a:gd name="connsiteX1" fmla="*/ 7351 w 314296"/>
                    <a:gd name="connsiteY1" fmla="*/ 206470 h 649481"/>
                    <a:gd name="connsiteX2" fmla="*/ 5344 w 314296"/>
                    <a:gd name="connsiteY2" fmla="*/ 435070 h 649481"/>
                    <a:gd name="connsiteX3" fmla="*/ 69405 w 314296"/>
                    <a:gd name="connsiteY3" fmla="*/ 565797 h 649481"/>
                    <a:gd name="connsiteX4" fmla="*/ 314296 w 314296"/>
                    <a:gd name="connsiteY4" fmla="*/ 649481 h 649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4296" h="649481">
                      <a:moveTo>
                        <a:pt x="152952" y="0"/>
                      </a:moveTo>
                      <a:cubicBezTo>
                        <a:pt x="13515" y="42796"/>
                        <a:pt x="12788" y="133958"/>
                        <a:pt x="7351" y="206470"/>
                      </a:cubicBezTo>
                      <a:cubicBezTo>
                        <a:pt x="1914" y="278982"/>
                        <a:pt x="-4998" y="375182"/>
                        <a:pt x="5344" y="435070"/>
                      </a:cubicBezTo>
                      <a:cubicBezTo>
                        <a:pt x="15686" y="494958"/>
                        <a:pt x="27495" y="544207"/>
                        <a:pt x="69405" y="565797"/>
                      </a:cubicBezTo>
                      <a:cubicBezTo>
                        <a:pt x="111315" y="587387"/>
                        <a:pt x="202536" y="645671"/>
                        <a:pt x="314296" y="649481"/>
                      </a:cubicBezTo>
                    </a:path>
                  </a:pathLst>
                </a:custGeom>
                <a:noFill/>
                <a:ln w="12700">
                  <a:headEnd type="triangle" w="med" len="med"/>
                  <a:tailEnd type="none" w="med" len="me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94" name="Picture 93">
                  <a:extLst>
                    <a:ext uri="{FF2B5EF4-FFF2-40B4-BE49-F238E27FC236}">
                      <a16:creationId xmlns:a16="http://schemas.microsoft.com/office/drawing/2014/main" id="{61E65A52-CC96-1393-4C93-0FAF24BF10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 rot="16200000">
                  <a:off x="6700173" y="5779248"/>
                  <a:ext cx="443721" cy="480158"/>
                </a:xfrm>
                <a:prstGeom prst="rect">
                  <a:avLst/>
                </a:prstGeom>
              </p:spPr>
            </p:pic>
            <p:pic>
              <p:nvPicPr>
                <p:cNvPr id="168" name="Picture 167">
                  <a:extLst>
                    <a:ext uri="{FF2B5EF4-FFF2-40B4-BE49-F238E27FC236}">
                      <a16:creationId xmlns:a16="http://schemas.microsoft.com/office/drawing/2014/main" id="{DFBCAD7A-D86F-FB29-7A40-452604A192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376460" y="5631605"/>
                  <a:ext cx="547178" cy="459796"/>
                </a:xfrm>
                <a:prstGeom prst="rect">
                  <a:avLst/>
                </a:prstGeom>
              </p:spPr>
            </p:pic>
            <p:pic>
              <p:nvPicPr>
                <p:cNvPr id="320" name="Picture 319">
                  <a:extLst>
                    <a:ext uri="{FF2B5EF4-FFF2-40B4-BE49-F238E27FC236}">
                      <a16:creationId xmlns:a16="http://schemas.microsoft.com/office/drawing/2014/main" id="{A933B272-126E-A62E-97AF-D8B4F2EEE9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841684" y="5654991"/>
                  <a:ext cx="547178" cy="673557"/>
                </a:xfrm>
                <a:prstGeom prst="rect">
                  <a:avLst/>
                </a:prstGeom>
              </p:spPr>
            </p:pic>
            <p:pic>
              <p:nvPicPr>
                <p:cNvPr id="382" name="Picture 381">
                  <a:extLst>
                    <a:ext uri="{FF2B5EF4-FFF2-40B4-BE49-F238E27FC236}">
                      <a16:creationId xmlns:a16="http://schemas.microsoft.com/office/drawing/2014/main" id="{86DA6E4A-10AE-17B0-C2F6-E6F5AB11D0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 rot="3851327">
                  <a:off x="8082211" y="6058994"/>
                  <a:ext cx="271151" cy="704420"/>
                </a:xfrm>
                <a:prstGeom prst="rect">
                  <a:avLst/>
                </a:prstGeom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190874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8" grpId="0"/>
      <p:bldP spid="59" grpId="0"/>
      <p:bldP spid="95" grpId="0"/>
      <p:bldP spid="6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4DB65AA6-FD9E-F149-8AD7-64B731CD9188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11967" y="983887"/>
                <a:ext cx="5157787" cy="823912"/>
              </a:xfrm>
            </p:spPr>
            <p:txBody>
              <a:bodyPr/>
              <a:lstStyle/>
              <a:p>
                <a:r>
                  <a:rPr lang="en-US" dirty="0"/>
                  <a:t>Loop-free policy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𝝉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4DB65AA6-FD9E-F149-8AD7-64B731CD918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11967" y="983887"/>
                <a:ext cx="5157787" cy="823912"/>
              </a:xfrm>
              <a:blipFill>
                <a:blip r:embed="rId3"/>
                <a:stretch>
                  <a:fillRect l="-196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Content Placeholder 88">
            <a:extLst>
              <a:ext uri="{FF2B5EF4-FFF2-40B4-BE49-F238E27FC236}">
                <a16:creationId xmlns:a16="http://schemas.microsoft.com/office/drawing/2014/main" id="{50D49244-B460-9245-ABF2-BE41759211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19601" y="3419071"/>
            <a:ext cx="5157787" cy="3284757"/>
          </a:xfrm>
        </p:spPr>
        <p:txBody>
          <a:bodyPr/>
          <a:lstStyle/>
          <a:p>
            <a:r>
              <a:rPr lang="en-US" dirty="0"/>
              <a:t>Straight-chain of simple policies</a:t>
            </a:r>
          </a:p>
          <a:p>
            <a:r>
              <a:rPr lang="en-US" dirty="0"/>
              <a:t>Transitions based on time</a:t>
            </a:r>
          </a:p>
          <a:p>
            <a:r>
              <a:rPr lang="en-US" dirty="0"/>
              <a:t>Different policies for different initial states</a:t>
            </a:r>
          </a:p>
          <a:p>
            <a:r>
              <a:rPr lang="en-US" dirty="0"/>
              <a:t>Fully continuous, easy to learn</a:t>
            </a:r>
          </a:p>
          <a:p>
            <a:r>
              <a:rPr lang="en-US" dirty="0"/>
              <a:t>Not generalizable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9">
                <a:extLst>
                  <a:ext uri="{FF2B5EF4-FFF2-40B4-BE49-F238E27FC236}">
                    <a16:creationId xmlns:a16="http://schemas.microsoft.com/office/drawing/2014/main" id="{BA184F0E-F972-1641-BEF3-2B39314C83B6}"/>
                  </a:ext>
                </a:extLst>
              </p:cNvPr>
              <p:cNvSpPr>
                <a:spLocks noGrp="1"/>
              </p:cNvSpPr>
              <p:nvPr>
                <p:ph type="body" sz="quarter" idx="3"/>
              </p:nvPr>
            </p:nvSpPr>
            <p:spPr>
              <a:xfrm>
                <a:off x="5644379" y="995921"/>
                <a:ext cx="5183188" cy="823912"/>
              </a:xfrm>
            </p:spPr>
            <p:txBody>
              <a:bodyPr/>
              <a:lstStyle/>
              <a:p>
                <a:r>
                  <a:rPr lang="en-US" dirty="0"/>
                  <a:t>State-machine policy (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Text Placeholder 9">
                <a:extLst>
                  <a:ext uri="{FF2B5EF4-FFF2-40B4-BE49-F238E27FC236}">
                    <a16:creationId xmlns:a16="http://schemas.microsoft.com/office/drawing/2014/main" id="{BA184F0E-F972-1641-BEF3-2B39314C83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5644379" y="995921"/>
                <a:ext cx="5183188" cy="823912"/>
              </a:xfrm>
              <a:blipFill>
                <a:blip r:embed="rId4"/>
                <a:stretch>
                  <a:fillRect l="-1956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Content Placeholder 89">
            <a:extLst>
              <a:ext uri="{FF2B5EF4-FFF2-40B4-BE49-F238E27FC236}">
                <a16:creationId xmlns:a16="http://schemas.microsoft.com/office/drawing/2014/main" id="{DAC26988-166C-CD49-AB7A-8D37F5593D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644378" y="3429000"/>
            <a:ext cx="6166622" cy="3274819"/>
          </a:xfrm>
        </p:spPr>
        <p:txBody>
          <a:bodyPr/>
          <a:lstStyle/>
          <a:p>
            <a:r>
              <a:rPr lang="en-US" dirty="0"/>
              <a:t>Simple policies connected as a graph</a:t>
            </a:r>
          </a:p>
          <a:p>
            <a:r>
              <a:rPr lang="en-US" dirty="0"/>
              <a:t>Transitions based on a function on state</a:t>
            </a:r>
          </a:p>
          <a:p>
            <a:r>
              <a:rPr lang="en-US" dirty="0"/>
              <a:t>Same policy for all initial states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Discrete + continuous, hard to learn</a:t>
            </a:r>
          </a:p>
          <a:p>
            <a:r>
              <a:rPr lang="en-US" dirty="0"/>
              <a:t>Generalizable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B33AC306-C38A-9640-B823-A5781DF9A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Over-parameterization</a:t>
            </a: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4845A83-3AD9-2344-8527-6A8D18E52844}"/>
              </a:ext>
            </a:extLst>
          </p:cNvPr>
          <p:cNvGrpSpPr/>
          <p:nvPr/>
        </p:nvGrpSpPr>
        <p:grpSpPr>
          <a:xfrm>
            <a:off x="247135" y="2151579"/>
            <a:ext cx="4080710" cy="859776"/>
            <a:chOff x="247135" y="2151579"/>
            <a:chExt cx="4080710" cy="859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A6F7824-DD74-1647-91F6-896568B97753}"/>
                    </a:ext>
                  </a:extLst>
                </p:cNvPr>
                <p:cNvSpPr/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A6F7824-DD74-1647-91F6-896568B977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88B0C4D4-C276-E248-B868-8A421CC41800}"/>
                </a:ext>
              </a:extLst>
            </p:cNvPr>
            <p:cNvCxnSpPr>
              <a:cxnSpLocks/>
              <a:stCxn id="15" idx="3"/>
              <a:endCxn id="54" idx="1"/>
            </p:cNvCxnSpPr>
            <p:nvPr/>
          </p:nvCxnSpPr>
          <p:spPr>
            <a:xfrm>
              <a:off x="1174116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9399499B-A6F9-0341-B22D-EA0E48108AAD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>
              <a:off x="247135" y="2375123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077798D-6DA7-5C4C-84FE-B7E23470BE56}"/>
                </a:ext>
              </a:extLst>
            </p:cNvPr>
            <p:cNvCxnSpPr>
              <a:cxnSpLocks/>
              <a:stCxn id="54" idx="3"/>
            </p:cNvCxnSpPr>
            <p:nvPr/>
          </p:nvCxnSpPr>
          <p:spPr>
            <a:xfrm>
              <a:off x="2132960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13E4A1D-D294-D34D-B8EF-AFA03BA02549}"/>
                </a:ext>
              </a:extLst>
            </p:cNvPr>
            <p:cNvSpPr txBox="1"/>
            <p:nvPr/>
          </p:nvSpPr>
          <p:spPr>
            <a:xfrm>
              <a:off x="2566866" y="2190457"/>
              <a:ext cx="605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643353A-32F8-7F40-9B26-7AD6DCA2C4DF}"/>
                    </a:ext>
                  </a:extLst>
                </p:cNvPr>
                <p:cNvSpPr/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B643353A-32F8-7F40-9B26-7AD6DCA2C4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Arrow Connector 62">
              <a:extLst>
                <a:ext uri="{FF2B5EF4-FFF2-40B4-BE49-F238E27FC236}">
                  <a16:creationId xmlns:a16="http://schemas.microsoft.com/office/drawing/2014/main" id="{9A8DA483-C7F3-4044-80D9-6A5B28614B0F}"/>
                </a:ext>
              </a:extLst>
            </p:cNvPr>
            <p:cNvCxnSpPr>
              <a:cxnSpLocks/>
              <a:endCxn id="64" idx="1"/>
            </p:cNvCxnSpPr>
            <p:nvPr/>
          </p:nvCxnSpPr>
          <p:spPr>
            <a:xfrm>
              <a:off x="3015864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16731927-B076-FF46-8A91-8E5F152B1E93}"/>
                    </a:ext>
                  </a:extLst>
                </p:cNvPr>
                <p:cNvSpPr/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16731927-B076-FF46-8A91-8E5F152B1E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9D90956B-64AE-9F44-BFAE-9EDA50B1B663}"/>
                </a:ext>
              </a:extLst>
            </p:cNvPr>
            <p:cNvCxnSpPr>
              <a:cxnSpLocks/>
            </p:cNvCxnSpPr>
            <p:nvPr/>
          </p:nvCxnSpPr>
          <p:spPr>
            <a:xfrm>
              <a:off x="3974708" y="2369511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45101BA3-1470-884C-8EBC-F2F59F3F0B2C}"/>
                    </a:ext>
                  </a:extLst>
                </p:cNvPr>
                <p:cNvSpPr/>
                <p:nvPr/>
              </p:nvSpPr>
              <p:spPr>
                <a:xfrm>
                  <a:off x="646502" y="2625801"/>
                  <a:ext cx="4328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45101BA3-1470-884C-8EBC-F2F59F3F0B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02" y="2625801"/>
                  <a:ext cx="432875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815F3F8-3495-344A-B2EE-0A2453F310AF}"/>
                    </a:ext>
                  </a:extLst>
                </p:cNvPr>
                <p:cNvSpPr/>
                <p:nvPr/>
              </p:nvSpPr>
              <p:spPr>
                <a:xfrm>
                  <a:off x="1613668" y="2642023"/>
                  <a:ext cx="4275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E815F3F8-3495-344A-B2EE-0A2453F310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3668" y="2642023"/>
                  <a:ext cx="427553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2D969E9A-578B-1141-B300-8569D330AAED}"/>
                    </a:ext>
                  </a:extLst>
                </p:cNvPr>
                <p:cNvSpPr/>
                <p:nvPr/>
              </p:nvSpPr>
              <p:spPr>
                <a:xfrm>
                  <a:off x="3458077" y="2622775"/>
                  <a:ext cx="44262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2D969E9A-578B-1141-B300-8569D330AA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8077" y="2622775"/>
                  <a:ext cx="442622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B9D3F6C3-94DA-4D47-BED4-2D87C58408A9}"/>
              </a:ext>
            </a:extLst>
          </p:cNvPr>
          <p:cNvGrpSpPr/>
          <p:nvPr/>
        </p:nvGrpSpPr>
        <p:grpSpPr>
          <a:xfrm>
            <a:off x="6254797" y="1838984"/>
            <a:ext cx="2440976" cy="1447133"/>
            <a:chOff x="6254797" y="1838984"/>
            <a:chExt cx="2440976" cy="14471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36D4032-08C7-504F-83D9-8C8B87C3B0B6}"/>
                    </a:ext>
                  </a:extLst>
                </p:cNvPr>
                <p:cNvSpPr/>
                <p:nvPr/>
              </p:nvSpPr>
              <p:spPr>
                <a:xfrm>
                  <a:off x="6602459" y="2028698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036D4032-08C7-504F-83D9-8C8B87C3B0B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459" y="2028698"/>
                  <a:ext cx="605707" cy="447088"/>
                </a:xfrm>
                <a:prstGeom prst="rect">
                  <a:avLst/>
                </a:prstGeom>
                <a:blipFill>
                  <a:blip r:embed="rId11"/>
                  <a:stretch>
                    <a:fillRect l="-1961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B5E1EF7E-56F9-E84B-87B7-A0560683433A}"/>
                </a:ext>
              </a:extLst>
            </p:cNvPr>
            <p:cNvCxnSpPr>
              <a:cxnSpLocks/>
              <a:stCxn id="66" idx="3"/>
              <a:endCxn id="71" idx="1"/>
            </p:cNvCxnSpPr>
            <p:nvPr/>
          </p:nvCxnSpPr>
          <p:spPr>
            <a:xfrm>
              <a:off x="7208166" y="2252242"/>
              <a:ext cx="52876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F1BD171E-B120-4545-8539-C038C577109B}"/>
                </a:ext>
              </a:extLst>
            </p:cNvPr>
            <p:cNvCxnSpPr>
              <a:cxnSpLocks/>
              <a:endCxn id="66" idx="1"/>
            </p:cNvCxnSpPr>
            <p:nvPr/>
          </p:nvCxnSpPr>
          <p:spPr>
            <a:xfrm>
              <a:off x="6281185" y="2252242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2DCFB84-E4F5-DF47-A205-A66342EF717E}"/>
                </a:ext>
              </a:extLst>
            </p:cNvPr>
            <p:cNvCxnSpPr>
              <a:cxnSpLocks/>
              <a:stCxn id="71" idx="3"/>
            </p:cNvCxnSpPr>
            <p:nvPr/>
          </p:nvCxnSpPr>
          <p:spPr>
            <a:xfrm>
              <a:off x="8342636" y="2252242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420CCBAA-ED13-A941-94F9-87B44FB549E7}"/>
                    </a:ext>
                  </a:extLst>
                </p:cNvPr>
                <p:cNvSpPr/>
                <p:nvPr/>
              </p:nvSpPr>
              <p:spPr>
                <a:xfrm>
                  <a:off x="7736929" y="2028698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Rectangle 70">
                  <a:extLst>
                    <a:ext uri="{FF2B5EF4-FFF2-40B4-BE49-F238E27FC236}">
                      <a16:creationId xmlns:a16="http://schemas.microsoft.com/office/drawing/2014/main" id="{420CCBAA-ED13-A941-94F9-87B44FB549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6929" y="2028698"/>
                  <a:ext cx="605707" cy="447088"/>
                </a:xfrm>
                <a:prstGeom prst="rect">
                  <a:avLst/>
                </a:prstGeom>
                <a:blipFill>
                  <a:blip r:embed="rId12"/>
                  <a:stretch>
                    <a:fillRect l="-1961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CE304700-A2FD-3941-A4B1-B8AE421BD9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3877" y="2475786"/>
              <a:ext cx="1" cy="3632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8005BD64-BA16-DD4D-BB12-DA61205F0CAC}"/>
                    </a:ext>
                  </a:extLst>
                </p:cNvPr>
                <p:cNvSpPr/>
                <p:nvPr/>
              </p:nvSpPr>
              <p:spPr>
                <a:xfrm>
                  <a:off x="6602459" y="283902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8005BD64-BA16-DD4D-BB12-DA61205F0C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459" y="2839029"/>
                  <a:ext cx="605707" cy="447088"/>
                </a:xfrm>
                <a:prstGeom prst="rect">
                  <a:avLst/>
                </a:prstGeom>
                <a:blipFill>
                  <a:blip r:embed="rId13"/>
                  <a:stretch>
                    <a:fillRect l="-1961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5C474A46-70D4-7840-8C32-D73430A9D69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7081" y="2475786"/>
              <a:ext cx="334" cy="3632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BE19E1EB-0733-3844-A0B2-968A7CDEF10C}"/>
                    </a:ext>
                  </a:extLst>
                </p:cNvPr>
                <p:cNvSpPr/>
                <p:nvPr/>
              </p:nvSpPr>
              <p:spPr>
                <a:xfrm>
                  <a:off x="7174824" y="1838984"/>
                  <a:ext cx="499944" cy="3742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BE19E1EB-0733-3844-A0B2-968A7CDEF1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824" y="1838984"/>
                  <a:ext cx="499944" cy="374205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63715BFD-11DE-CC4D-A18B-B79874A588F7}"/>
                    </a:ext>
                  </a:extLst>
                </p:cNvPr>
                <p:cNvSpPr/>
                <p:nvPr/>
              </p:nvSpPr>
              <p:spPr>
                <a:xfrm>
                  <a:off x="7056812" y="2436733"/>
                  <a:ext cx="504882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86" name="Rectangle 85">
                  <a:extLst>
                    <a:ext uri="{FF2B5EF4-FFF2-40B4-BE49-F238E27FC236}">
                      <a16:creationId xmlns:a16="http://schemas.microsoft.com/office/drawing/2014/main" id="{63715BFD-11DE-CC4D-A18B-B79874A588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6812" y="2436733"/>
                  <a:ext cx="504882" cy="374783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217C6639-2F30-5046-BFC1-0760F828577B}"/>
                    </a:ext>
                  </a:extLst>
                </p:cNvPr>
                <p:cNvSpPr/>
                <p:nvPr/>
              </p:nvSpPr>
              <p:spPr>
                <a:xfrm>
                  <a:off x="6254797" y="2466186"/>
                  <a:ext cx="504882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217C6639-2F30-5046-BFC1-0760F828577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797" y="2466186"/>
                  <a:ext cx="504882" cy="374783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7687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uiExpand="1" build="p"/>
      <p:bldP spid="90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0C85454-556E-EF4E-B9AA-EB71B5A4C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313" y="971713"/>
            <a:ext cx="5157787" cy="823912"/>
          </a:xfrm>
        </p:spPr>
        <p:txBody>
          <a:bodyPr/>
          <a:lstStyle/>
          <a:p>
            <a:r>
              <a:rPr lang="en-US" dirty="0"/>
              <a:t>Teacher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157DE3E-396F-E940-B14A-AF61AE2CA40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>
              <a:xfrm>
                <a:off x="37480" y="2422485"/>
                <a:ext cx="5157787" cy="3684588"/>
              </a:xfrm>
            </p:spPr>
            <p:txBody>
              <a:bodyPr/>
              <a:lstStyle/>
              <a:p>
                <a:r>
                  <a:rPr lang="en-US" dirty="0"/>
                  <a:t>Learns loop-free policies that maximize reward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dirty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𝜏</m:t>
                            </m:r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Sup>
                              <m:sSubSupPr>
                                <m:ctrlPr>
                                  <a:rPr lang="en-US" i="1" dirty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i="1" dirty="0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p>
                            </m:sSubSup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157DE3E-396F-E940-B14A-AF61AE2CA40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37480" y="2422485"/>
                <a:ext cx="5157787" cy="3684588"/>
              </a:xfrm>
              <a:blipFill>
                <a:blip r:embed="rId3"/>
                <a:stretch>
                  <a:fillRect l="-2128" t="-26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6DF84D06-3EDD-2740-B9A8-299976CD68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688725" y="971713"/>
            <a:ext cx="5183188" cy="823912"/>
          </a:xfrm>
        </p:spPr>
        <p:txBody>
          <a:bodyPr/>
          <a:lstStyle/>
          <a:p>
            <a:r>
              <a:rPr lang="en-US" dirty="0"/>
              <a:t>Student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5417D09B-16EE-CE4B-AB34-288DE390E40F}"/>
                  </a:ext>
                </a:extLst>
              </p:cNvPr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5688724" y="2252827"/>
                <a:ext cx="5812713" cy="3684588"/>
              </a:xfrm>
            </p:spPr>
            <p:txBody>
              <a:bodyPr/>
              <a:lstStyle/>
              <a:p>
                <a:r>
                  <a:rPr lang="en-US" dirty="0"/>
                  <a:t>Learns state-machine policy that imitates loop-free policies</a:t>
                </a:r>
              </a:p>
              <a:p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dirty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dirty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i="1" dirty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  <m:sup/>
                                <m:e>
                                  <m:func>
                                    <m:funcPr>
                                      <m:ctrlP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dirty="0">
                                          <a:latin typeface="Cambria Math" panose="02040503050406030204" pitchFamily="18" charset="0"/>
                                        </a:rPr>
                                        <m:t>log</m:t>
                                      </m:r>
                                    </m:fName>
                                    <m:e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sSub>
                                        <m:sSub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∣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sSubSup>
                                        <m:sSubSupPr>
                                          <m:ctrlP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  <m:sup>
                                          <m:r>
                                            <a:rPr lang="en-US" i="1" dirty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p>
                                      </m:sSubSup>
                                      <m:r>
                                        <a:rPr lang="en-US" i="1" dirty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e>
                                  </m:func>
                                </m:e>
                              </m:nary>
                            </m:e>
                          </m:func>
                        </m:e>
                      </m:func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16" name="Content Placeholder 15">
                <a:extLst>
                  <a:ext uri="{FF2B5EF4-FFF2-40B4-BE49-F238E27FC236}">
                    <a16:creationId xmlns:a16="http://schemas.microsoft.com/office/drawing/2014/main" id="{5417D09B-16EE-CE4B-AB34-288DE390E40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5688724" y="2252827"/>
                <a:ext cx="5812713" cy="3684588"/>
              </a:xfrm>
              <a:blipFill>
                <a:blip r:embed="rId4"/>
                <a:stretch>
                  <a:fillRect l="-1743" t="-7877" b="-195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>
            <a:extLst>
              <a:ext uri="{FF2B5EF4-FFF2-40B4-BE49-F238E27FC236}">
                <a16:creationId xmlns:a16="http://schemas.microsoft.com/office/drawing/2014/main" id="{58A2B275-50C1-3B4F-8694-9F013858E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Teacher-Student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C9900B9-6B14-0C44-8E86-E0C309B60703}"/>
                  </a:ext>
                </a:extLst>
              </p:cNvPr>
              <p:cNvSpPr txBox="1"/>
              <p:nvPr/>
            </p:nvSpPr>
            <p:spPr>
              <a:xfrm>
                <a:off x="3174365" y="4052236"/>
                <a:ext cx="4020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</a:rPr>
                        <m:t>τ</m:t>
                      </m:r>
                    </m:oMath>
                  </m:oMathPara>
                </a14:m>
                <a:endParaRPr lang="en-US" sz="2800" b="0" dirty="0">
                  <a:latin typeface="Algerian" panose="020F0502020204030204" pitchFamily="34" charset="0"/>
                  <a:cs typeface="Algerian" panose="020F0502020204030204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C9900B9-6B14-0C44-8E86-E0C309B60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74365" y="4052236"/>
                <a:ext cx="40202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E246EC-C52A-3F45-9C57-8EE04C2509FB}"/>
                  </a:ext>
                </a:extLst>
              </p:cNvPr>
              <p:cNvSpPr txBox="1"/>
              <p:nvPr/>
            </p:nvSpPr>
            <p:spPr>
              <a:xfrm>
                <a:off x="7534852" y="4003169"/>
                <a:ext cx="40202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latin typeface="Cambria Math" panose="02040503050406030204" pitchFamily="18" charset="0"/>
                          <a:cs typeface="Algerian" panose="020F0502020204030204" pitchFamily="34" charset="0"/>
                        </a:rPr>
                        <m:t>π</m:t>
                      </m:r>
                    </m:oMath>
                  </m:oMathPara>
                </a14:m>
                <a:endParaRPr lang="en-US" sz="2800" b="0" dirty="0">
                  <a:latin typeface="Algerian" panose="020F0502020204030204" pitchFamily="34" charset="0"/>
                  <a:cs typeface="Algerian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BE246EC-C52A-3F45-9C57-8EE04C250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4852" y="4003169"/>
                <a:ext cx="402026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332540B6-8B17-804B-93B7-E1EE638CEE54}"/>
              </a:ext>
            </a:extLst>
          </p:cNvPr>
          <p:cNvGrpSpPr/>
          <p:nvPr/>
        </p:nvGrpSpPr>
        <p:grpSpPr>
          <a:xfrm>
            <a:off x="690563" y="4967936"/>
            <a:ext cx="4080710" cy="859776"/>
            <a:chOff x="247135" y="2151579"/>
            <a:chExt cx="4080710" cy="859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C89672A-34E2-2243-9CC0-13B5848150D7}"/>
                    </a:ext>
                  </a:extLst>
                </p:cNvPr>
                <p:cNvSpPr/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CC89672A-34E2-2243-9CC0-13B5848150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7E1D7A2-C2B0-D945-8727-B2CDAD7DC07E}"/>
                </a:ext>
              </a:extLst>
            </p:cNvPr>
            <p:cNvCxnSpPr>
              <a:cxnSpLocks/>
              <a:stCxn id="21" idx="3"/>
              <a:endCxn id="26" idx="1"/>
            </p:cNvCxnSpPr>
            <p:nvPr/>
          </p:nvCxnSpPr>
          <p:spPr>
            <a:xfrm>
              <a:off x="1174116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E86770D-2EE8-CE4B-91B3-4352671DFA9E}"/>
                </a:ext>
              </a:extLst>
            </p:cNvPr>
            <p:cNvCxnSpPr>
              <a:cxnSpLocks/>
              <a:endCxn id="21" idx="1"/>
            </p:cNvCxnSpPr>
            <p:nvPr/>
          </p:nvCxnSpPr>
          <p:spPr>
            <a:xfrm>
              <a:off x="247135" y="2375123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87FBDFFE-E15B-0447-B2EB-32B9EECAEC33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2132960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05989E-AF66-B44A-A8CB-91F4A3614DA0}"/>
                </a:ext>
              </a:extLst>
            </p:cNvPr>
            <p:cNvSpPr txBox="1"/>
            <p:nvPr/>
          </p:nvSpPr>
          <p:spPr>
            <a:xfrm>
              <a:off x="2566866" y="2190457"/>
              <a:ext cx="605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C7B8D5C-82E0-DC4B-A98C-6C59FCCB751E}"/>
                    </a:ext>
                  </a:extLst>
                </p:cNvPr>
                <p:cNvSpPr/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7C7B8D5C-82E0-DC4B-A98C-6C59FCCB751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4EC4B62-800A-514D-8FCB-2784C45326F7}"/>
                </a:ext>
              </a:extLst>
            </p:cNvPr>
            <p:cNvCxnSpPr>
              <a:cxnSpLocks/>
              <a:endCxn id="28" idx="1"/>
            </p:cNvCxnSpPr>
            <p:nvPr/>
          </p:nvCxnSpPr>
          <p:spPr>
            <a:xfrm>
              <a:off x="3015864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97F8B98-66C5-8240-91A1-F6782761C33D}"/>
                    </a:ext>
                  </a:extLst>
                </p:cNvPr>
                <p:cNvSpPr/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597F8B98-66C5-8240-91A1-F6782761C33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B2808B27-8593-954C-A724-516F82B0986A}"/>
                </a:ext>
              </a:extLst>
            </p:cNvPr>
            <p:cNvCxnSpPr>
              <a:cxnSpLocks/>
            </p:cNvCxnSpPr>
            <p:nvPr/>
          </p:nvCxnSpPr>
          <p:spPr>
            <a:xfrm>
              <a:off x="3974708" y="2369511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FC7051A-0B8C-DB46-AEA2-A0019E90EC66}"/>
                    </a:ext>
                  </a:extLst>
                </p:cNvPr>
                <p:cNvSpPr/>
                <p:nvPr/>
              </p:nvSpPr>
              <p:spPr>
                <a:xfrm>
                  <a:off x="646502" y="2625801"/>
                  <a:ext cx="4328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BFC7051A-0B8C-DB46-AEA2-A0019E90EC6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02" y="2625801"/>
                  <a:ext cx="432875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94825F-05E5-7442-955F-4E013AD4BBF7}"/>
                    </a:ext>
                  </a:extLst>
                </p:cNvPr>
                <p:cNvSpPr/>
                <p:nvPr/>
              </p:nvSpPr>
              <p:spPr>
                <a:xfrm>
                  <a:off x="1613668" y="2642023"/>
                  <a:ext cx="4275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A094825F-05E5-7442-955F-4E013AD4BBF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3668" y="2642023"/>
                  <a:ext cx="427553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671785A-EE24-1248-8B39-43D675D811B7}"/>
                    </a:ext>
                  </a:extLst>
                </p:cNvPr>
                <p:cNvSpPr/>
                <p:nvPr/>
              </p:nvSpPr>
              <p:spPr>
                <a:xfrm>
                  <a:off x="3458077" y="2622775"/>
                  <a:ext cx="44262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F671785A-EE24-1248-8B39-43D675D811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8077" y="2622775"/>
                  <a:ext cx="442622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C1DBAC4-762B-A34D-B346-1686D201E70F}"/>
              </a:ext>
            </a:extLst>
          </p:cNvPr>
          <p:cNvGrpSpPr/>
          <p:nvPr/>
        </p:nvGrpSpPr>
        <p:grpSpPr>
          <a:xfrm>
            <a:off x="7319915" y="4734813"/>
            <a:ext cx="2440976" cy="1447133"/>
            <a:chOff x="6254797" y="1838984"/>
            <a:chExt cx="2440976" cy="14471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E86DAFE-809A-9A4C-9398-6D014591D7EB}"/>
                    </a:ext>
                  </a:extLst>
                </p:cNvPr>
                <p:cNvSpPr/>
                <p:nvPr/>
              </p:nvSpPr>
              <p:spPr>
                <a:xfrm>
                  <a:off x="6602459" y="2028698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FE86DAFE-809A-9A4C-9398-6D014591D7E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459" y="2028698"/>
                  <a:ext cx="605707" cy="447088"/>
                </a:xfrm>
                <a:prstGeom prst="rect">
                  <a:avLst/>
                </a:prstGeom>
                <a:blipFill>
                  <a:blip r:embed="rId13"/>
                  <a:stretch>
                    <a:fillRect l="-2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7EE9AA53-5A51-0D4B-A544-D595B3613287}"/>
                </a:ext>
              </a:extLst>
            </p:cNvPr>
            <p:cNvCxnSpPr>
              <a:cxnSpLocks/>
              <a:stCxn id="34" idx="3"/>
              <a:endCxn id="38" idx="1"/>
            </p:cNvCxnSpPr>
            <p:nvPr/>
          </p:nvCxnSpPr>
          <p:spPr>
            <a:xfrm>
              <a:off x="7208166" y="2252242"/>
              <a:ext cx="52876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4256150A-E33A-A44D-B99F-8BB02DBB2CAA}"/>
                </a:ext>
              </a:extLst>
            </p:cNvPr>
            <p:cNvCxnSpPr>
              <a:cxnSpLocks/>
              <a:endCxn id="34" idx="1"/>
            </p:cNvCxnSpPr>
            <p:nvPr/>
          </p:nvCxnSpPr>
          <p:spPr>
            <a:xfrm>
              <a:off x="6281185" y="2252242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E84D2A1-7C21-A543-8012-2A644CEBDA76}"/>
                </a:ext>
              </a:extLst>
            </p:cNvPr>
            <p:cNvCxnSpPr>
              <a:cxnSpLocks/>
              <a:stCxn id="38" idx="3"/>
            </p:cNvCxnSpPr>
            <p:nvPr/>
          </p:nvCxnSpPr>
          <p:spPr>
            <a:xfrm>
              <a:off x="8342636" y="2252242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EE0DFED-77ED-0D42-9833-0B192F9C5E56}"/>
                    </a:ext>
                  </a:extLst>
                </p:cNvPr>
                <p:cNvSpPr/>
                <p:nvPr/>
              </p:nvSpPr>
              <p:spPr>
                <a:xfrm>
                  <a:off x="7736929" y="2028698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2EE0DFED-77ED-0D42-9833-0B192F9C5E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6929" y="2028698"/>
                  <a:ext cx="605707" cy="447088"/>
                </a:xfrm>
                <a:prstGeom prst="rect">
                  <a:avLst/>
                </a:prstGeom>
                <a:blipFill>
                  <a:blip r:embed="rId14"/>
                  <a:stretch>
                    <a:fillRect l="-1961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9764561-E99E-0F44-8745-3FA9A196DD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3877" y="2475786"/>
              <a:ext cx="1" cy="3632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A0D3B0A-7F5E-614C-AA73-51839E966E41}"/>
                    </a:ext>
                  </a:extLst>
                </p:cNvPr>
                <p:cNvSpPr/>
                <p:nvPr/>
              </p:nvSpPr>
              <p:spPr>
                <a:xfrm>
                  <a:off x="6602459" y="283902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BA0D3B0A-7F5E-614C-AA73-51839E966E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459" y="2839029"/>
                  <a:ext cx="605707" cy="447088"/>
                </a:xfrm>
                <a:prstGeom prst="rect">
                  <a:avLst/>
                </a:prstGeom>
                <a:blipFill>
                  <a:blip r:embed="rId15"/>
                  <a:stretch>
                    <a:fillRect l="-2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1FD67991-E9C8-E14F-B8FA-6E24E29256D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7081" y="2475786"/>
              <a:ext cx="334" cy="3632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A0EBED9-7806-F64A-A155-0AB6B7824BBE}"/>
                    </a:ext>
                  </a:extLst>
                </p:cNvPr>
                <p:cNvSpPr/>
                <p:nvPr/>
              </p:nvSpPr>
              <p:spPr>
                <a:xfrm>
                  <a:off x="7174824" y="1838984"/>
                  <a:ext cx="499944" cy="3742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6A0EBED9-7806-F64A-A155-0AB6B7824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824" y="1838984"/>
                  <a:ext cx="499944" cy="37420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F281048-0444-F444-AC92-7BC4B2A26753}"/>
                    </a:ext>
                  </a:extLst>
                </p:cNvPr>
                <p:cNvSpPr/>
                <p:nvPr/>
              </p:nvSpPr>
              <p:spPr>
                <a:xfrm>
                  <a:off x="7056812" y="2436733"/>
                  <a:ext cx="504882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0F281048-0444-F444-AC92-7BC4B2A2675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6812" y="2436733"/>
                  <a:ext cx="504882" cy="374783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1A5C4F1-9763-1744-AF2C-757CEDAE23AD}"/>
                    </a:ext>
                  </a:extLst>
                </p:cNvPr>
                <p:cNvSpPr/>
                <p:nvPr/>
              </p:nvSpPr>
              <p:spPr>
                <a:xfrm>
                  <a:off x="6254797" y="2466186"/>
                  <a:ext cx="504882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41A5C4F1-9763-1744-AF2C-757CEDAE23A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797" y="2466186"/>
                  <a:ext cx="504882" cy="374783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702F5006-2731-4761-A221-2A93266EDEAF}"/>
              </a:ext>
            </a:extLst>
          </p:cNvPr>
          <p:cNvSpPr/>
          <p:nvPr/>
        </p:nvSpPr>
        <p:spPr>
          <a:xfrm>
            <a:off x="4733812" y="4335244"/>
            <a:ext cx="1324727" cy="480424"/>
          </a:xfrm>
          <a:prstGeom prst="wedgeRoundRectCallout">
            <a:avLst>
              <a:gd name="adj1" fmla="val -138844"/>
              <a:gd name="adj2" fmla="val -4433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trajectory</a:t>
            </a:r>
          </a:p>
        </p:txBody>
      </p:sp>
    </p:spTree>
    <p:extLst>
      <p:ext uri="{BB962C8B-B14F-4D97-AF65-F5344CB8AC3E}">
        <p14:creationId xmlns:p14="http://schemas.microsoft.com/office/powerpoint/2010/main" val="1549492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4" grpId="0" build="p"/>
      <p:bldP spid="15" grpId="0" build="p"/>
      <p:bldP spid="16" grpId="0" build="p"/>
      <p:bldP spid="17" grpId="0"/>
      <p:bldP spid="18" grpId="0"/>
      <p:bldP spid="2" grpId="0" animBg="1"/>
      <p:bldP spid="2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447297-2D68-E141-9DFF-7F7FCD3A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Over-parameterization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0C4AF4-9FF0-3641-937D-6D9BD2679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3" y="1468437"/>
            <a:ext cx="10515600" cy="4351338"/>
          </a:xfrm>
        </p:spPr>
        <p:txBody>
          <a:bodyPr/>
          <a:lstStyle/>
          <a:p>
            <a:r>
              <a:rPr lang="en-US" b="0" dirty="0"/>
              <a:t>State machine policy to loop-free policy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233B7D-0F94-AF43-ABFE-DCAE35E8561F}"/>
              </a:ext>
            </a:extLst>
          </p:cNvPr>
          <p:cNvGrpSpPr/>
          <p:nvPr/>
        </p:nvGrpSpPr>
        <p:grpSpPr>
          <a:xfrm>
            <a:off x="1191257" y="2054094"/>
            <a:ext cx="2440976" cy="1447133"/>
            <a:chOff x="6254797" y="1838984"/>
            <a:chExt cx="2440976" cy="14471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E36C1DE-0B77-3B4C-B55E-0BA48EE0EF57}"/>
                    </a:ext>
                  </a:extLst>
                </p:cNvPr>
                <p:cNvSpPr/>
                <p:nvPr/>
              </p:nvSpPr>
              <p:spPr>
                <a:xfrm>
                  <a:off x="6602459" y="2028698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E36C1DE-0B77-3B4C-B55E-0BA48EE0EF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459" y="2028698"/>
                  <a:ext cx="605707" cy="447088"/>
                </a:xfrm>
                <a:prstGeom prst="rect">
                  <a:avLst/>
                </a:prstGeom>
                <a:blipFill>
                  <a:blip r:embed="rId2"/>
                  <a:stretch>
                    <a:fillRect l="-4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38F4D9C-E3C1-E24D-BC8F-5C64EAE85539}"/>
                </a:ext>
              </a:extLst>
            </p:cNvPr>
            <p:cNvCxnSpPr>
              <a:cxnSpLocks/>
              <a:stCxn id="9" idx="3"/>
              <a:endCxn id="13" idx="1"/>
            </p:cNvCxnSpPr>
            <p:nvPr/>
          </p:nvCxnSpPr>
          <p:spPr>
            <a:xfrm>
              <a:off x="7208166" y="2252242"/>
              <a:ext cx="52876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6A8937D-354C-6B43-9DE1-EDCFB4441A2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281185" y="2252242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EF865C5-C62F-8441-8160-4AA5F68A85D7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8342636" y="2252242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16B4B0F-B67E-8045-B2F4-F67E1C60BF32}"/>
                    </a:ext>
                  </a:extLst>
                </p:cNvPr>
                <p:cNvSpPr/>
                <p:nvPr/>
              </p:nvSpPr>
              <p:spPr>
                <a:xfrm>
                  <a:off x="7736929" y="2028698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16B4B0F-B67E-8045-B2F4-F67E1C60BF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6929" y="2028698"/>
                  <a:ext cx="605707" cy="447088"/>
                </a:xfrm>
                <a:prstGeom prst="rect">
                  <a:avLst/>
                </a:prstGeom>
                <a:blipFill>
                  <a:blip r:embed="rId3"/>
                  <a:stretch>
                    <a:fillRect l="-4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62FCC45-36B9-3D4C-84F3-41C21832D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3877" y="2475786"/>
              <a:ext cx="1" cy="3632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7A69816-A36C-994B-AE30-6272CE757923}"/>
                    </a:ext>
                  </a:extLst>
                </p:cNvPr>
                <p:cNvSpPr/>
                <p:nvPr/>
              </p:nvSpPr>
              <p:spPr>
                <a:xfrm>
                  <a:off x="6602459" y="283902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7A69816-A36C-994B-AE30-6272CE7579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459" y="2839029"/>
                  <a:ext cx="605707" cy="447088"/>
                </a:xfrm>
                <a:prstGeom prst="rect">
                  <a:avLst/>
                </a:prstGeom>
                <a:blipFill>
                  <a:blip r:embed="rId4"/>
                  <a:stretch>
                    <a:fillRect l="-4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4FB7AF4-E12D-5D4B-A49E-17FF6A091C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7081" y="2475786"/>
              <a:ext cx="334" cy="3632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7FD94F2-72A6-8F47-B7CA-5132AB041E3C}"/>
                    </a:ext>
                  </a:extLst>
                </p:cNvPr>
                <p:cNvSpPr/>
                <p:nvPr/>
              </p:nvSpPr>
              <p:spPr>
                <a:xfrm>
                  <a:off x="7174824" y="1838984"/>
                  <a:ext cx="499944" cy="3742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7FD94F2-72A6-8F47-B7CA-5132AB041E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824" y="1838984"/>
                  <a:ext cx="499944" cy="37420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F80A075-3B3C-B24D-B39A-FF2105703EB9}"/>
                    </a:ext>
                  </a:extLst>
                </p:cNvPr>
                <p:cNvSpPr/>
                <p:nvPr/>
              </p:nvSpPr>
              <p:spPr>
                <a:xfrm>
                  <a:off x="7056812" y="2436733"/>
                  <a:ext cx="504882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F80A075-3B3C-B24D-B39A-FF2105703E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6812" y="2436733"/>
                  <a:ext cx="504882" cy="37478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1B935E1-649C-924D-B149-801CF597DDF8}"/>
                    </a:ext>
                  </a:extLst>
                </p:cNvPr>
                <p:cNvSpPr/>
                <p:nvPr/>
              </p:nvSpPr>
              <p:spPr>
                <a:xfrm>
                  <a:off x="6254797" y="2466186"/>
                  <a:ext cx="504882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1B935E1-649C-924D-B149-801CF597DD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797" y="2466186"/>
                  <a:ext cx="504882" cy="3747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7C005C-767B-5441-A450-188948A52E52}"/>
                  </a:ext>
                </a:extLst>
              </p:cNvPr>
              <p:cNvSpPr txBox="1"/>
              <p:nvPr/>
            </p:nvSpPr>
            <p:spPr>
              <a:xfrm>
                <a:off x="4293557" y="2467352"/>
                <a:ext cx="15525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+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7C005C-767B-5441-A450-188948A52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557" y="2467352"/>
                <a:ext cx="1552575" cy="523220"/>
              </a:xfrm>
              <a:prstGeom prst="rect">
                <a:avLst/>
              </a:prstGeom>
              <a:blipFill>
                <a:blip r:embed="rId8"/>
                <a:stretch>
                  <a:fillRect l="-8130"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0845978B-CE55-234C-8699-7555E64E64A1}"/>
              </a:ext>
            </a:extLst>
          </p:cNvPr>
          <p:cNvGrpSpPr/>
          <p:nvPr/>
        </p:nvGrpSpPr>
        <p:grpSpPr>
          <a:xfrm>
            <a:off x="7622762" y="2438799"/>
            <a:ext cx="4080710" cy="859776"/>
            <a:chOff x="247135" y="2151579"/>
            <a:chExt cx="4080710" cy="859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B897272-BC42-0743-9974-3E75E25736E3}"/>
                    </a:ext>
                  </a:extLst>
                </p:cNvPr>
                <p:cNvSpPr/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B897272-BC42-0743-9974-3E75E25736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F3AA75B-BD0A-C046-8196-445723806851}"/>
                </a:ext>
              </a:extLst>
            </p:cNvPr>
            <p:cNvCxnSpPr>
              <a:cxnSpLocks/>
              <a:stCxn id="29" idx="3"/>
              <a:endCxn id="34" idx="1"/>
            </p:cNvCxnSpPr>
            <p:nvPr/>
          </p:nvCxnSpPr>
          <p:spPr>
            <a:xfrm>
              <a:off x="1174116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52D0FCE-E54B-6D4F-9B56-3902D54EAA94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247135" y="2375123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D25614D-1800-754F-BC10-73E090D68568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2132960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CD0CA9-F9C9-BB4D-9789-AB87C10D87D2}"/>
                </a:ext>
              </a:extLst>
            </p:cNvPr>
            <p:cNvSpPr txBox="1"/>
            <p:nvPr/>
          </p:nvSpPr>
          <p:spPr>
            <a:xfrm>
              <a:off x="2566866" y="2190457"/>
              <a:ext cx="605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A7DF613-1CF2-2544-A447-03CF64C3D273}"/>
                    </a:ext>
                  </a:extLst>
                </p:cNvPr>
                <p:cNvSpPr/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A7DF613-1CF2-2544-A447-03CF64C3D2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2DC03E4-BA6A-6047-8983-6007CD6A4798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3015864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B5A029E-FEB3-0141-AB91-BD8055A16728}"/>
                    </a:ext>
                  </a:extLst>
                </p:cNvPr>
                <p:cNvSpPr/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B5A029E-FEB3-0141-AB91-BD8055A167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09E8E51-BC1F-234E-BF7B-9B6AB39EAA07}"/>
                </a:ext>
              </a:extLst>
            </p:cNvPr>
            <p:cNvCxnSpPr>
              <a:cxnSpLocks/>
            </p:cNvCxnSpPr>
            <p:nvPr/>
          </p:nvCxnSpPr>
          <p:spPr>
            <a:xfrm>
              <a:off x="3974708" y="2369511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EE5BA40-009E-284C-9450-8743F49251FF}"/>
                    </a:ext>
                  </a:extLst>
                </p:cNvPr>
                <p:cNvSpPr/>
                <p:nvPr/>
              </p:nvSpPr>
              <p:spPr>
                <a:xfrm>
                  <a:off x="646502" y="2625801"/>
                  <a:ext cx="4328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EE5BA40-009E-284C-9450-8743F49251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02" y="2625801"/>
                  <a:ext cx="432875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2311991-8BD1-1E4B-BC0A-2EE823234D03}"/>
                    </a:ext>
                  </a:extLst>
                </p:cNvPr>
                <p:cNvSpPr/>
                <p:nvPr/>
              </p:nvSpPr>
              <p:spPr>
                <a:xfrm>
                  <a:off x="1613668" y="2642023"/>
                  <a:ext cx="4275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2311991-8BD1-1E4B-BC0A-2EE823234D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3668" y="2642023"/>
                  <a:ext cx="427553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1418956-AB13-A640-AC78-AE519FF99769}"/>
                    </a:ext>
                  </a:extLst>
                </p:cNvPr>
                <p:cNvSpPr/>
                <p:nvPr/>
              </p:nvSpPr>
              <p:spPr>
                <a:xfrm>
                  <a:off x="3458077" y="2622775"/>
                  <a:ext cx="44262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1418956-AB13-A640-AC78-AE519FF997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8077" y="2622775"/>
                  <a:ext cx="442622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A184DFF-29A9-6448-AD25-44D67DA53D7E}"/>
              </a:ext>
            </a:extLst>
          </p:cNvPr>
          <p:cNvSpPr/>
          <p:nvPr/>
        </p:nvSpPr>
        <p:spPr>
          <a:xfrm>
            <a:off x="6096000" y="2651843"/>
            <a:ext cx="947738" cy="187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9CC863-941B-7B49-B23B-8CE879097BAE}"/>
                  </a:ext>
                </a:extLst>
              </p:cNvPr>
              <p:cNvSpPr txBox="1"/>
              <p:nvPr/>
            </p:nvSpPr>
            <p:spPr>
              <a:xfrm>
                <a:off x="2680015" y="3484781"/>
                <a:ext cx="51132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Issue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d>
                      <m:dPr>
                        <m:endChr m:val="|"/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rgbClr val="C00000"/>
                    </a:solidFill>
                  </a:rPr>
                  <a:t> is degenerate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479CC863-941B-7B49-B23B-8CE879097B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015" y="3484781"/>
                <a:ext cx="5113299" cy="523220"/>
              </a:xfrm>
              <a:prstGeom prst="rect">
                <a:avLst/>
              </a:prstGeom>
              <a:blipFill>
                <a:blip r:embed="rId15"/>
                <a:stretch>
                  <a:fillRect l="-495"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D175B50F-937A-7C4E-8807-DF4D395CE88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56932" y="3298575"/>
            <a:ext cx="3087318" cy="2290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898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0447297-2D68-E141-9DFF-7F7FCD3A4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Over-parameterization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70C4AF4-9FF0-3641-937D-6D9BD2679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863" y="1468437"/>
            <a:ext cx="10515600" cy="4351338"/>
          </a:xfrm>
        </p:spPr>
        <p:txBody>
          <a:bodyPr/>
          <a:lstStyle/>
          <a:p>
            <a:r>
              <a:rPr lang="en-US" b="0" dirty="0"/>
              <a:t>State machine policy to loop-free policy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233B7D-0F94-AF43-ABFE-DCAE35E8561F}"/>
              </a:ext>
            </a:extLst>
          </p:cNvPr>
          <p:cNvGrpSpPr/>
          <p:nvPr/>
        </p:nvGrpSpPr>
        <p:grpSpPr>
          <a:xfrm>
            <a:off x="1191257" y="2054094"/>
            <a:ext cx="2440976" cy="1447133"/>
            <a:chOff x="6254797" y="1838984"/>
            <a:chExt cx="2440976" cy="14471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E36C1DE-0B77-3B4C-B55E-0BA48EE0EF57}"/>
                    </a:ext>
                  </a:extLst>
                </p:cNvPr>
                <p:cNvSpPr/>
                <p:nvPr/>
              </p:nvSpPr>
              <p:spPr>
                <a:xfrm>
                  <a:off x="6602459" y="2028698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9E36C1DE-0B77-3B4C-B55E-0BA48EE0EF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459" y="2028698"/>
                  <a:ext cx="605707" cy="447088"/>
                </a:xfrm>
                <a:prstGeom prst="rect">
                  <a:avLst/>
                </a:prstGeom>
                <a:blipFill>
                  <a:blip r:embed="rId3"/>
                  <a:stretch>
                    <a:fillRect l="-4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238F4D9C-E3C1-E24D-BC8F-5C64EAE85539}"/>
                </a:ext>
              </a:extLst>
            </p:cNvPr>
            <p:cNvCxnSpPr>
              <a:cxnSpLocks/>
              <a:stCxn id="9" idx="3"/>
              <a:endCxn id="13" idx="1"/>
            </p:cNvCxnSpPr>
            <p:nvPr/>
          </p:nvCxnSpPr>
          <p:spPr>
            <a:xfrm>
              <a:off x="7208166" y="2252242"/>
              <a:ext cx="52876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76A8937D-354C-6B43-9DE1-EDCFB4441A2A}"/>
                </a:ext>
              </a:extLst>
            </p:cNvPr>
            <p:cNvCxnSpPr>
              <a:cxnSpLocks/>
              <a:endCxn id="9" idx="1"/>
            </p:cNvCxnSpPr>
            <p:nvPr/>
          </p:nvCxnSpPr>
          <p:spPr>
            <a:xfrm>
              <a:off x="6281185" y="2252242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EF865C5-C62F-8441-8160-4AA5F68A85D7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8342636" y="2252242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16B4B0F-B67E-8045-B2F4-F67E1C60BF32}"/>
                    </a:ext>
                  </a:extLst>
                </p:cNvPr>
                <p:cNvSpPr/>
                <p:nvPr/>
              </p:nvSpPr>
              <p:spPr>
                <a:xfrm>
                  <a:off x="7736929" y="2028698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16B4B0F-B67E-8045-B2F4-F67E1C60BF3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6929" y="2028698"/>
                  <a:ext cx="605707" cy="447088"/>
                </a:xfrm>
                <a:prstGeom prst="rect">
                  <a:avLst/>
                </a:prstGeom>
                <a:blipFill>
                  <a:blip r:embed="rId4"/>
                  <a:stretch>
                    <a:fillRect l="-4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F62FCC45-36B9-3D4C-84F3-41C21832DB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3877" y="2475786"/>
              <a:ext cx="1" cy="3632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7A69816-A36C-994B-AE30-6272CE757923}"/>
                    </a:ext>
                  </a:extLst>
                </p:cNvPr>
                <p:cNvSpPr/>
                <p:nvPr/>
              </p:nvSpPr>
              <p:spPr>
                <a:xfrm>
                  <a:off x="6602459" y="283902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47A69816-A36C-994B-AE30-6272CE7579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459" y="2839029"/>
                  <a:ext cx="605707" cy="447088"/>
                </a:xfrm>
                <a:prstGeom prst="rect">
                  <a:avLst/>
                </a:prstGeom>
                <a:blipFill>
                  <a:blip r:embed="rId5"/>
                  <a:stretch>
                    <a:fillRect l="-4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4FB7AF4-E12D-5D4B-A49E-17FF6A091C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7081" y="2475786"/>
              <a:ext cx="334" cy="3632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7FD94F2-72A6-8F47-B7CA-5132AB041E3C}"/>
                    </a:ext>
                  </a:extLst>
                </p:cNvPr>
                <p:cNvSpPr/>
                <p:nvPr/>
              </p:nvSpPr>
              <p:spPr>
                <a:xfrm>
                  <a:off x="7174824" y="1838984"/>
                  <a:ext cx="499944" cy="3742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77FD94F2-72A6-8F47-B7CA-5132AB041E3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824" y="1838984"/>
                  <a:ext cx="499944" cy="37420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F80A075-3B3C-B24D-B39A-FF2105703EB9}"/>
                    </a:ext>
                  </a:extLst>
                </p:cNvPr>
                <p:cNvSpPr/>
                <p:nvPr/>
              </p:nvSpPr>
              <p:spPr>
                <a:xfrm>
                  <a:off x="7056812" y="2436733"/>
                  <a:ext cx="504882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8F80A075-3B3C-B24D-B39A-FF2105703E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6812" y="2436733"/>
                  <a:ext cx="504882" cy="3747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1B935E1-649C-924D-B149-801CF597DDF8}"/>
                    </a:ext>
                  </a:extLst>
                </p:cNvPr>
                <p:cNvSpPr/>
                <p:nvPr/>
              </p:nvSpPr>
              <p:spPr>
                <a:xfrm>
                  <a:off x="6254797" y="2466186"/>
                  <a:ext cx="504882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91B935E1-649C-924D-B149-801CF597DDF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797" y="2466186"/>
                  <a:ext cx="504882" cy="3747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7C005C-767B-5441-A450-188948A52E52}"/>
                  </a:ext>
                </a:extLst>
              </p:cNvPr>
              <p:cNvSpPr txBox="1"/>
              <p:nvPr/>
            </p:nvSpPr>
            <p:spPr>
              <a:xfrm>
                <a:off x="4293557" y="2467352"/>
                <a:ext cx="155257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+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b="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7C005C-767B-5441-A450-188948A52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3557" y="2467352"/>
                <a:ext cx="1552575" cy="523220"/>
              </a:xfrm>
              <a:prstGeom prst="rect">
                <a:avLst/>
              </a:prstGeom>
              <a:blipFill>
                <a:blip r:embed="rId9"/>
                <a:stretch>
                  <a:fillRect l="-8130" t="-9524" b="-30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0845978B-CE55-234C-8699-7555E64E64A1}"/>
              </a:ext>
            </a:extLst>
          </p:cNvPr>
          <p:cNvGrpSpPr/>
          <p:nvPr/>
        </p:nvGrpSpPr>
        <p:grpSpPr>
          <a:xfrm>
            <a:off x="7622762" y="2438799"/>
            <a:ext cx="4080710" cy="859776"/>
            <a:chOff x="247135" y="2151579"/>
            <a:chExt cx="4080710" cy="85977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B897272-BC42-0743-9974-3E75E25736E3}"/>
                    </a:ext>
                  </a:extLst>
                </p:cNvPr>
                <p:cNvSpPr/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CB897272-BC42-0743-9974-3E75E25736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EF3AA75B-BD0A-C046-8196-445723806851}"/>
                </a:ext>
              </a:extLst>
            </p:cNvPr>
            <p:cNvCxnSpPr>
              <a:cxnSpLocks/>
              <a:stCxn id="29" idx="3"/>
              <a:endCxn id="34" idx="1"/>
            </p:cNvCxnSpPr>
            <p:nvPr/>
          </p:nvCxnSpPr>
          <p:spPr>
            <a:xfrm>
              <a:off x="1174116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B52D0FCE-E54B-6D4F-9B56-3902D54EAA94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247135" y="2375123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D25614D-1800-754F-BC10-73E090D68568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>
              <a:off x="2132960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BCD0CA9-F9C9-BB4D-9789-AB87C10D87D2}"/>
                </a:ext>
              </a:extLst>
            </p:cNvPr>
            <p:cNvSpPr txBox="1"/>
            <p:nvPr/>
          </p:nvSpPr>
          <p:spPr>
            <a:xfrm>
              <a:off x="2566866" y="2190457"/>
              <a:ext cx="605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A7DF613-1CF2-2544-A447-03CF64C3D273}"/>
                    </a:ext>
                  </a:extLst>
                </p:cNvPr>
                <p:cNvSpPr/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0A7DF613-1CF2-2544-A447-03CF64C3D27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2DC03E4-BA6A-6047-8983-6007CD6A4798}"/>
                </a:ext>
              </a:extLst>
            </p:cNvPr>
            <p:cNvCxnSpPr>
              <a:cxnSpLocks/>
              <a:endCxn id="36" idx="1"/>
            </p:cNvCxnSpPr>
            <p:nvPr/>
          </p:nvCxnSpPr>
          <p:spPr>
            <a:xfrm>
              <a:off x="3015864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B5A029E-FEB3-0141-AB91-BD8055A16728}"/>
                    </a:ext>
                  </a:extLst>
                </p:cNvPr>
                <p:cNvSpPr/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7B5A029E-FEB3-0141-AB91-BD8055A167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09E8E51-BC1F-234E-BF7B-9B6AB39EAA07}"/>
                </a:ext>
              </a:extLst>
            </p:cNvPr>
            <p:cNvCxnSpPr>
              <a:cxnSpLocks/>
            </p:cNvCxnSpPr>
            <p:nvPr/>
          </p:nvCxnSpPr>
          <p:spPr>
            <a:xfrm>
              <a:off x="3974708" y="2369511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EE5BA40-009E-284C-9450-8743F49251FF}"/>
                    </a:ext>
                  </a:extLst>
                </p:cNvPr>
                <p:cNvSpPr/>
                <p:nvPr/>
              </p:nvSpPr>
              <p:spPr>
                <a:xfrm>
                  <a:off x="646502" y="2625801"/>
                  <a:ext cx="432875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8" name="Rectangle 37">
                  <a:extLst>
                    <a:ext uri="{FF2B5EF4-FFF2-40B4-BE49-F238E27FC236}">
                      <a16:creationId xmlns:a16="http://schemas.microsoft.com/office/drawing/2014/main" id="{DEE5BA40-009E-284C-9450-8743F49251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02" y="2625801"/>
                  <a:ext cx="432875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2311991-8BD1-1E4B-BC0A-2EE823234D03}"/>
                    </a:ext>
                  </a:extLst>
                </p:cNvPr>
                <p:cNvSpPr/>
                <p:nvPr/>
              </p:nvSpPr>
              <p:spPr>
                <a:xfrm>
                  <a:off x="1613668" y="2642023"/>
                  <a:ext cx="42755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C2311991-8BD1-1E4B-BC0A-2EE823234D0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3668" y="2642023"/>
                  <a:ext cx="427553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1418956-AB13-A640-AC78-AE519FF99769}"/>
                    </a:ext>
                  </a:extLst>
                </p:cNvPr>
                <p:cNvSpPr/>
                <p:nvPr/>
              </p:nvSpPr>
              <p:spPr>
                <a:xfrm>
                  <a:off x="3458077" y="2622775"/>
                  <a:ext cx="44262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11418956-AB13-A640-AC78-AE519FF9976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8077" y="2622775"/>
                  <a:ext cx="442622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Right Arrow 40">
            <a:extLst>
              <a:ext uri="{FF2B5EF4-FFF2-40B4-BE49-F238E27FC236}">
                <a16:creationId xmlns:a16="http://schemas.microsoft.com/office/drawing/2014/main" id="{0A184DFF-29A9-6448-AD25-44D67DA53D7E}"/>
              </a:ext>
            </a:extLst>
          </p:cNvPr>
          <p:cNvSpPr/>
          <p:nvPr/>
        </p:nvSpPr>
        <p:spPr>
          <a:xfrm>
            <a:off x="6096000" y="2651843"/>
            <a:ext cx="947738" cy="1873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1DCEFEE-FFF5-024C-8EC3-91367240EBA0}"/>
                  </a:ext>
                </a:extLst>
              </p:cNvPr>
              <p:cNvSpPr txBox="1"/>
              <p:nvPr/>
            </p:nvSpPr>
            <p:spPr>
              <a:xfrm>
                <a:off x="1401907" y="3977874"/>
                <a:ext cx="828675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Solution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: 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Make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state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machine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policy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800" b="1" smtClean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</a:rPr>
                        <m:t>probabilistic</m:t>
                      </m:r>
                    </m:oMath>
                  </m:oMathPara>
                </a14:m>
                <a:endParaRPr lang="en-US" sz="2800" b="1" dirty="0">
                  <a:solidFill>
                    <a:srgbClr val="00B050"/>
                  </a:solidFill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61DCEFEE-FFF5-024C-8EC3-91367240EB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1907" y="3977874"/>
                <a:ext cx="8286750" cy="523220"/>
              </a:xfrm>
              <a:prstGeom prst="rect">
                <a:avLst/>
              </a:prstGeom>
              <a:blipFill>
                <a:blip r:embed="rId16"/>
                <a:stretch>
                  <a:fillRect t="-4762" r="-306" b="-238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32DEFCA-73C1-AC4E-9A6D-3CE6FB4A0CAE}"/>
                  </a:ext>
                </a:extLst>
              </p:cNvPr>
              <p:cNvSpPr txBox="1"/>
              <p:nvPr/>
            </p:nvSpPr>
            <p:spPr>
              <a:xfrm>
                <a:off x="2680015" y="3484781"/>
                <a:ext cx="511329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Issue</m:t>
                    </m:r>
                    <m:r>
                      <m:rPr>
                        <m:nor/>
                      </m:rPr>
                      <a:rPr lang="en-US" sz="2800" b="1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𝒑</m:t>
                    </m:r>
                    <m:d>
                      <m:dPr>
                        <m:endChr m:val="|"/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𝝉</m:t>
                        </m:r>
                      </m:e>
                    </m:d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𝝅</m:t>
                    </m:r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sub>
                        <m:r>
                          <a:rPr lang="en-US" sz="2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28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b="1" dirty="0">
                    <a:solidFill>
                      <a:srgbClr val="C00000"/>
                    </a:solidFill>
                  </a:rPr>
                  <a:t> is degenerate</a:t>
                </a: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32DEFCA-73C1-AC4E-9A6D-3CE6FB4A0C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0015" y="3484781"/>
                <a:ext cx="5113299" cy="523220"/>
              </a:xfrm>
              <a:prstGeom prst="rect">
                <a:avLst/>
              </a:prstGeom>
              <a:blipFill>
                <a:blip r:embed="rId17"/>
                <a:stretch>
                  <a:fillRect l="-495" t="-9302" b="-27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1858F047-1275-1048-B662-C6F91CF2AF7F}"/>
              </a:ext>
            </a:extLst>
          </p:cNvPr>
          <p:cNvGrpSpPr/>
          <p:nvPr/>
        </p:nvGrpSpPr>
        <p:grpSpPr>
          <a:xfrm>
            <a:off x="1191257" y="2054094"/>
            <a:ext cx="2440976" cy="1447133"/>
            <a:chOff x="6254797" y="1838984"/>
            <a:chExt cx="2440976" cy="144713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E7805303-B899-E440-9592-E637F99B3A14}"/>
                    </a:ext>
                  </a:extLst>
                </p:cNvPr>
                <p:cNvSpPr/>
                <p:nvPr/>
              </p:nvSpPr>
              <p:spPr>
                <a:xfrm>
                  <a:off x="6602459" y="2028698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E7805303-B899-E440-9592-E637F99B3A1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459" y="2028698"/>
                  <a:ext cx="605707" cy="447088"/>
                </a:xfrm>
                <a:prstGeom prst="rect">
                  <a:avLst/>
                </a:prstGeom>
                <a:blipFill>
                  <a:blip r:embed="rId3"/>
                  <a:stretch>
                    <a:fillRect l="-4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6A71B377-9E94-9341-BBA7-69DC7F56F5C5}"/>
                </a:ext>
              </a:extLst>
            </p:cNvPr>
            <p:cNvCxnSpPr>
              <a:cxnSpLocks/>
              <a:stCxn id="81" idx="3"/>
              <a:endCxn id="85" idx="1"/>
            </p:cNvCxnSpPr>
            <p:nvPr/>
          </p:nvCxnSpPr>
          <p:spPr>
            <a:xfrm>
              <a:off x="7208166" y="2252242"/>
              <a:ext cx="52876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4144C77D-AF39-7142-A2B0-A14BDFE933A2}"/>
                </a:ext>
              </a:extLst>
            </p:cNvPr>
            <p:cNvCxnSpPr>
              <a:cxnSpLocks/>
              <a:endCxn id="81" idx="1"/>
            </p:cNvCxnSpPr>
            <p:nvPr/>
          </p:nvCxnSpPr>
          <p:spPr>
            <a:xfrm>
              <a:off x="6281185" y="2252242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4C4458D4-05DA-B643-9C50-712D1EA0400D}"/>
                </a:ext>
              </a:extLst>
            </p:cNvPr>
            <p:cNvCxnSpPr>
              <a:cxnSpLocks/>
              <a:stCxn id="85" idx="3"/>
            </p:cNvCxnSpPr>
            <p:nvPr/>
          </p:nvCxnSpPr>
          <p:spPr>
            <a:xfrm>
              <a:off x="8342636" y="2252242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8DD9864B-8939-2D4A-8618-4073E8B415BF}"/>
                    </a:ext>
                  </a:extLst>
                </p:cNvPr>
                <p:cNvSpPr/>
                <p:nvPr/>
              </p:nvSpPr>
              <p:spPr>
                <a:xfrm>
                  <a:off x="7736929" y="2028698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ectangle 84">
                  <a:extLst>
                    <a:ext uri="{FF2B5EF4-FFF2-40B4-BE49-F238E27FC236}">
                      <a16:creationId xmlns:a16="http://schemas.microsoft.com/office/drawing/2014/main" id="{8DD9864B-8939-2D4A-8618-4073E8B415B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6929" y="2028698"/>
                  <a:ext cx="605707" cy="447088"/>
                </a:xfrm>
                <a:prstGeom prst="rect">
                  <a:avLst/>
                </a:prstGeom>
                <a:blipFill>
                  <a:blip r:embed="rId4"/>
                  <a:stretch>
                    <a:fillRect l="-4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2E632D87-0066-AA46-8AE3-ACA581F3C6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63877" y="2475786"/>
              <a:ext cx="1" cy="3632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7015D71-5950-AF4A-93DD-D7138B5BCB9A}"/>
                    </a:ext>
                  </a:extLst>
                </p:cNvPr>
                <p:cNvSpPr/>
                <p:nvPr/>
              </p:nvSpPr>
              <p:spPr>
                <a:xfrm>
                  <a:off x="6602459" y="283902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87" name="Rectangle 86">
                  <a:extLst>
                    <a:ext uri="{FF2B5EF4-FFF2-40B4-BE49-F238E27FC236}">
                      <a16:creationId xmlns:a16="http://schemas.microsoft.com/office/drawing/2014/main" id="{E7015D71-5950-AF4A-93DD-D7138B5BCB9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02459" y="2839029"/>
                  <a:ext cx="605707" cy="447088"/>
                </a:xfrm>
                <a:prstGeom prst="rect">
                  <a:avLst/>
                </a:prstGeom>
                <a:blipFill>
                  <a:blip r:embed="rId5"/>
                  <a:stretch>
                    <a:fillRect l="-4000"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8" name="Straight Arrow Connector 87">
              <a:extLst>
                <a:ext uri="{FF2B5EF4-FFF2-40B4-BE49-F238E27FC236}">
                  <a16:creationId xmlns:a16="http://schemas.microsoft.com/office/drawing/2014/main" id="{11AE4DAC-0BA7-5142-9009-41BCE6C96B8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47081" y="2475786"/>
              <a:ext cx="334" cy="36324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55E4324A-C21A-DD47-AA6C-0DCF13B896DD}"/>
                    </a:ext>
                  </a:extLst>
                </p:cNvPr>
                <p:cNvSpPr/>
                <p:nvPr/>
              </p:nvSpPr>
              <p:spPr>
                <a:xfrm>
                  <a:off x="7174824" y="1838984"/>
                  <a:ext cx="499944" cy="3742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55E4324A-C21A-DD47-AA6C-0DCF13B896D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74824" y="1838984"/>
                  <a:ext cx="499944" cy="37420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BBF323B-0672-B542-8205-03A683B3B757}"/>
                    </a:ext>
                  </a:extLst>
                </p:cNvPr>
                <p:cNvSpPr/>
                <p:nvPr/>
              </p:nvSpPr>
              <p:spPr>
                <a:xfrm>
                  <a:off x="7056812" y="2436733"/>
                  <a:ext cx="504882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0BBF323B-0672-B542-8205-03A683B3B7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56812" y="2436733"/>
                  <a:ext cx="504882" cy="37478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D2F5F661-7063-854C-88E7-6ECC96407B84}"/>
                    </a:ext>
                  </a:extLst>
                </p:cNvPr>
                <p:cNvSpPr/>
                <p:nvPr/>
              </p:nvSpPr>
              <p:spPr>
                <a:xfrm>
                  <a:off x="6254797" y="2466186"/>
                  <a:ext cx="504882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D2F5F661-7063-854C-88E7-6ECC96407B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54797" y="2466186"/>
                  <a:ext cx="504882" cy="3747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28631AD-2A4D-2C41-BA40-E86EC43D827E}"/>
              </a:ext>
            </a:extLst>
          </p:cNvPr>
          <p:cNvGrpSpPr/>
          <p:nvPr/>
        </p:nvGrpSpPr>
        <p:grpSpPr>
          <a:xfrm>
            <a:off x="1250435" y="4621168"/>
            <a:ext cx="9837757" cy="2188416"/>
            <a:chOff x="1250435" y="4621168"/>
            <a:chExt cx="9837757" cy="2188416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281A09C7-27A7-3C4C-ADB2-88680A9D74BA}"/>
                </a:ext>
              </a:extLst>
            </p:cNvPr>
            <p:cNvGrpSpPr/>
            <p:nvPr/>
          </p:nvGrpSpPr>
          <p:grpSpPr>
            <a:xfrm>
              <a:off x="1250435" y="4621168"/>
              <a:ext cx="2440976" cy="1447133"/>
              <a:chOff x="6254797" y="1838984"/>
              <a:chExt cx="2440976" cy="144713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EF498787-6A92-0849-88E5-54B1C0B9E3CB}"/>
                      </a:ext>
                    </a:extLst>
                  </p:cNvPr>
                  <p:cNvSpPr/>
                  <p:nvPr/>
                </p:nvSpPr>
                <p:spPr>
                  <a:xfrm>
                    <a:off x="6602459" y="2028698"/>
                    <a:ext cx="605707" cy="44708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en-US" b="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5" name="Rectangle 64">
                    <a:extLst>
                      <a:ext uri="{FF2B5EF4-FFF2-40B4-BE49-F238E27FC236}">
                        <a16:creationId xmlns:a16="http://schemas.microsoft.com/office/drawing/2014/main" id="{EF498787-6A92-0849-88E5-54B1C0B9E3C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2459" y="2028698"/>
                    <a:ext cx="605707" cy="447088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 l="-1961"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6" name="Straight Arrow Connector 65">
                <a:extLst>
                  <a:ext uri="{FF2B5EF4-FFF2-40B4-BE49-F238E27FC236}">
                    <a16:creationId xmlns:a16="http://schemas.microsoft.com/office/drawing/2014/main" id="{1F360C2F-F258-7E4B-96C8-C30D284B25E1}"/>
                  </a:ext>
                </a:extLst>
              </p:cNvPr>
              <p:cNvCxnSpPr>
                <a:cxnSpLocks/>
                <a:stCxn id="65" idx="3"/>
                <a:endCxn id="69" idx="1"/>
              </p:cNvCxnSpPr>
              <p:nvPr/>
            </p:nvCxnSpPr>
            <p:spPr>
              <a:xfrm>
                <a:off x="7208166" y="2252242"/>
                <a:ext cx="528763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66">
                <a:extLst>
                  <a:ext uri="{FF2B5EF4-FFF2-40B4-BE49-F238E27FC236}">
                    <a16:creationId xmlns:a16="http://schemas.microsoft.com/office/drawing/2014/main" id="{C046CD01-9DC2-BD49-B2E7-061BF899BB50}"/>
                  </a:ext>
                </a:extLst>
              </p:cNvPr>
              <p:cNvCxnSpPr>
                <a:cxnSpLocks/>
                <a:endCxn id="65" idx="1"/>
              </p:cNvCxnSpPr>
              <p:nvPr/>
            </p:nvCxnSpPr>
            <p:spPr>
              <a:xfrm>
                <a:off x="6281185" y="2252242"/>
                <a:ext cx="32127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>
                <a:extLst>
                  <a:ext uri="{FF2B5EF4-FFF2-40B4-BE49-F238E27FC236}">
                    <a16:creationId xmlns:a16="http://schemas.microsoft.com/office/drawing/2014/main" id="{8188EBFA-AE5A-AE49-B12E-9F3DCD19C511}"/>
                  </a:ext>
                </a:extLst>
              </p:cNvPr>
              <p:cNvCxnSpPr>
                <a:cxnSpLocks/>
                <a:stCxn id="69" idx="3"/>
              </p:cNvCxnSpPr>
              <p:nvPr/>
            </p:nvCxnSpPr>
            <p:spPr>
              <a:xfrm>
                <a:off x="8342636" y="2252242"/>
                <a:ext cx="353137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CF2715D1-4D89-DC46-BE7E-6873DCC4FA74}"/>
                      </a:ext>
                    </a:extLst>
                  </p:cNvPr>
                  <p:cNvSpPr/>
                  <p:nvPr/>
                </p:nvSpPr>
                <p:spPr>
                  <a:xfrm>
                    <a:off x="7736929" y="2028698"/>
                    <a:ext cx="605707" cy="44708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en-US" b="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69" name="Rectangle 68">
                    <a:extLst>
                      <a:ext uri="{FF2B5EF4-FFF2-40B4-BE49-F238E27FC236}">
                        <a16:creationId xmlns:a16="http://schemas.microsoft.com/office/drawing/2014/main" id="{CF2715D1-4D89-DC46-BE7E-6873DCC4FA7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36929" y="2028698"/>
                    <a:ext cx="605707" cy="447088"/>
                  </a:xfrm>
                  <a:prstGeom prst="rect">
                    <a:avLst/>
                  </a:prstGeom>
                  <a:blipFill>
                    <a:blip r:embed="rId19"/>
                    <a:stretch>
                      <a:fillRect l="-1961"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id="{5B1FAC48-71C4-0543-A813-D65E172DCE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763877" y="2475786"/>
                <a:ext cx="1" cy="36324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DF3E077A-2F34-954B-8541-E2BD72E849FC}"/>
                      </a:ext>
                    </a:extLst>
                  </p:cNvPr>
                  <p:cNvSpPr/>
                  <p:nvPr/>
                </p:nvSpPr>
                <p:spPr>
                  <a:xfrm>
                    <a:off x="6602459" y="2839029"/>
                    <a:ext cx="605707" cy="447088"/>
                  </a:xfrm>
                  <a:prstGeom prst="rect">
                    <a:avLst/>
                  </a:prstGeom>
                  <a:noFill/>
                  <a:ln w="28575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θ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en-US" b="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1" name="Rectangle 70">
                    <a:extLst>
                      <a:ext uri="{FF2B5EF4-FFF2-40B4-BE49-F238E27FC236}">
                        <a16:creationId xmlns:a16="http://schemas.microsoft.com/office/drawing/2014/main" id="{DF3E077A-2F34-954B-8541-E2BD72E849F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2459" y="2839029"/>
                    <a:ext cx="605707" cy="447088"/>
                  </a:xfrm>
                  <a:prstGeom prst="rect">
                    <a:avLst/>
                  </a:prstGeom>
                  <a:blipFill>
                    <a:blip r:embed="rId20"/>
                    <a:stretch>
                      <a:fillRect l="-1961"/>
                    </a:stretch>
                  </a:blipFill>
                  <a:ln w="28575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72" name="Straight Arrow Connector 71">
                <a:extLst>
                  <a:ext uri="{FF2B5EF4-FFF2-40B4-BE49-F238E27FC236}">
                    <a16:creationId xmlns:a16="http://schemas.microsoft.com/office/drawing/2014/main" id="{F3760C86-6E50-544A-8900-43927F1E5A9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47081" y="2475786"/>
                <a:ext cx="334" cy="36324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DA38C78E-CEBE-EB4B-997A-269157B16B53}"/>
                      </a:ext>
                    </a:extLst>
                  </p:cNvPr>
                  <p:cNvSpPr/>
                  <p:nvPr/>
                </p:nvSpPr>
                <p:spPr>
                  <a:xfrm>
                    <a:off x="7174824" y="1838984"/>
                    <a:ext cx="499944" cy="37420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oMath>
                      </m:oMathPara>
                    </a14:m>
                    <a:endParaRPr lang="en-US" b="0" dirty="0"/>
                  </a:p>
                </p:txBody>
              </p:sp>
            </mc:Choice>
            <mc:Fallback xmlns="">
              <p:sp>
                <p:nvSpPr>
                  <p:cNvPr id="73" name="Rectangle 72">
                    <a:extLst>
                      <a:ext uri="{FF2B5EF4-FFF2-40B4-BE49-F238E27FC236}">
                        <a16:creationId xmlns:a16="http://schemas.microsoft.com/office/drawing/2014/main" id="{DA38C78E-CEBE-EB4B-997A-269157B16B5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74824" y="1838984"/>
                    <a:ext cx="499944" cy="374205"/>
                  </a:xfrm>
                  <a:prstGeom prst="rect">
                    <a:avLst/>
                  </a:prstGeom>
                  <a:blipFill>
                    <a:blip r:embed="rId2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A068E1D8-B33D-014C-8AA7-FD75376A6C73}"/>
                      </a:ext>
                    </a:extLst>
                  </p:cNvPr>
                  <p:cNvSpPr/>
                  <p:nvPr/>
                </p:nvSpPr>
                <p:spPr>
                  <a:xfrm>
                    <a:off x="7056812" y="2436733"/>
                    <a:ext cx="504882" cy="37478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</m:oMath>
                      </m:oMathPara>
                    </a14:m>
                    <a:endParaRPr lang="en-US" b="0" dirty="0"/>
                  </a:p>
                </p:txBody>
              </p:sp>
            </mc:Choice>
            <mc:Fallback xmlns="">
              <p:sp>
                <p:nvSpPr>
                  <p:cNvPr id="74" name="Rectangle 73">
                    <a:extLst>
                      <a:ext uri="{FF2B5EF4-FFF2-40B4-BE49-F238E27FC236}">
                        <a16:creationId xmlns:a16="http://schemas.microsoft.com/office/drawing/2014/main" id="{A068E1D8-B33D-014C-8AA7-FD75376A6C7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056812" y="2436733"/>
                    <a:ext cx="504882" cy="374783"/>
                  </a:xfrm>
                  <a:prstGeom prst="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61CB03A9-1B1F-644E-B417-92AD4BDE2057}"/>
                      </a:ext>
                    </a:extLst>
                  </p:cNvPr>
                  <p:cNvSpPr/>
                  <p:nvPr/>
                </p:nvSpPr>
                <p:spPr>
                  <a:xfrm>
                    <a:off x="6254797" y="2466186"/>
                    <a:ext cx="504882" cy="37478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en-US" b="0" dirty="0"/>
                  </a:p>
                </p:txBody>
              </p:sp>
            </mc:Choice>
            <mc:Fallback xmlns="">
              <p:sp>
                <p:nvSpPr>
                  <p:cNvPr id="75" name="Rectangle 74">
                    <a:extLst>
                      <a:ext uri="{FF2B5EF4-FFF2-40B4-BE49-F238E27FC236}">
                        <a16:creationId xmlns:a16="http://schemas.microsoft.com/office/drawing/2014/main" id="{61CB03A9-1B1F-644E-B417-92AD4BDE205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254797" y="2466186"/>
                    <a:ext cx="504882" cy="374783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06E3FFE9-51C9-694E-A8C2-065588D266EC}"/>
                </a:ext>
              </a:extLst>
            </p:cNvPr>
            <p:cNvGrpSpPr/>
            <p:nvPr/>
          </p:nvGrpSpPr>
          <p:grpSpPr>
            <a:xfrm>
              <a:off x="1748138" y="5546033"/>
              <a:ext cx="2713053" cy="1263551"/>
              <a:chOff x="3302079" y="6054419"/>
              <a:chExt cx="2713053" cy="1263551"/>
            </a:xfrm>
          </p:grpSpPr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5D02DEEB-4945-D64F-B32B-6D14A93E31DF}"/>
                  </a:ext>
                </a:extLst>
              </p:cNvPr>
              <p:cNvSpPr/>
              <p:nvPr/>
            </p:nvSpPr>
            <p:spPr>
              <a:xfrm>
                <a:off x="3302079" y="6262586"/>
                <a:ext cx="366765" cy="31410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8" name="Straight Arrow Connector 77">
                <a:extLst>
                  <a:ext uri="{FF2B5EF4-FFF2-40B4-BE49-F238E27FC236}">
                    <a16:creationId xmlns:a16="http://schemas.microsoft.com/office/drawing/2014/main" id="{9C3F4AB8-A58A-544E-8B82-79A93E977B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638942" y="6379488"/>
                <a:ext cx="537885" cy="1969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93A2037E-1108-E944-9158-42A517D110CD}"/>
                      </a:ext>
                    </a:extLst>
                  </p:cNvPr>
                  <p:cNvSpPr txBox="1"/>
                  <p:nvPr/>
                </p:nvSpPr>
                <p:spPr>
                  <a:xfrm>
                    <a:off x="3730470" y="6054419"/>
                    <a:ext cx="2284662" cy="126355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/>
                      <a:t>probability distributions</a:t>
                    </a:r>
                  </a:p>
                  <a:p>
                    <a:pPr algn="ctr"/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~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sup>
                        </m:sSubSup>
                      </m:oMath>
                    </a14:m>
                    <a:r>
                      <a:rPr lang="en-US" b="0" dirty="0"/>
                      <a:t>)</a:t>
                    </a:r>
                  </a:p>
                  <a:p>
                    <a:pPr algn="ctr"/>
                    <a:endParaRPr lang="en-US" dirty="0"/>
                  </a:p>
                </p:txBody>
              </p:sp>
            </mc:Choice>
            <mc:Fallback xmlns=""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93A2037E-1108-E944-9158-42A517D110C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730470" y="6054419"/>
                    <a:ext cx="2284662" cy="1263551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 t="-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9F435D48-16AB-7943-9548-42A2615EE55B}"/>
                    </a:ext>
                  </a:extLst>
                </p:cNvPr>
                <p:cNvSpPr txBox="1"/>
                <p:nvPr/>
              </p:nvSpPr>
              <p:spPr>
                <a:xfrm>
                  <a:off x="4288542" y="5094102"/>
                  <a:ext cx="15525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/>
                    <a:t>+   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en-US" sz="2800" b="0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9F435D48-16AB-7943-9548-42A2615EE55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88542" y="5094102"/>
                  <a:ext cx="1552575" cy="523220"/>
                </a:xfrm>
                <a:prstGeom prst="rect">
                  <a:avLst/>
                </a:prstGeom>
                <a:blipFill>
                  <a:blip r:embed="rId25"/>
                  <a:stretch>
                    <a:fillRect l="-8130" t="-9524" b="-3095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Right Arrow 98">
              <a:extLst>
                <a:ext uri="{FF2B5EF4-FFF2-40B4-BE49-F238E27FC236}">
                  <a16:creationId xmlns:a16="http://schemas.microsoft.com/office/drawing/2014/main" id="{A3F5CCD8-2DFA-AB4E-A889-92094AB63111}"/>
                </a:ext>
              </a:extLst>
            </p:cNvPr>
            <p:cNvSpPr/>
            <p:nvPr/>
          </p:nvSpPr>
          <p:spPr>
            <a:xfrm>
              <a:off x="6083526" y="5218917"/>
              <a:ext cx="947738" cy="18739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0916FFDF-3B7A-9948-B629-A6DCEA58D62C}"/>
                </a:ext>
              </a:extLst>
            </p:cNvPr>
            <p:cNvSpPr txBox="1"/>
            <p:nvPr/>
          </p:nvSpPr>
          <p:spPr>
            <a:xfrm>
              <a:off x="8216527" y="5772700"/>
              <a:ext cx="23409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Distribution of loop-free policies</a:t>
              </a:r>
            </a:p>
          </p:txBody>
        </p:sp>
        <p:sp>
          <p:nvSpPr>
            <p:cNvPr id="101" name="Freeform 100">
              <a:extLst>
                <a:ext uri="{FF2B5EF4-FFF2-40B4-BE49-F238E27FC236}">
                  <a16:creationId xmlns:a16="http://schemas.microsoft.com/office/drawing/2014/main" id="{B49FE545-D393-9446-9F5A-4791C7E7953B}"/>
                </a:ext>
              </a:extLst>
            </p:cNvPr>
            <p:cNvSpPr/>
            <p:nvPr/>
          </p:nvSpPr>
          <p:spPr>
            <a:xfrm rot="16200000">
              <a:off x="9088411" y="4238638"/>
              <a:ext cx="522625" cy="2038662"/>
            </a:xfrm>
            <a:custGeom>
              <a:avLst/>
              <a:gdLst>
                <a:gd name="connsiteX0" fmla="*/ 67733 w 568194"/>
                <a:gd name="connsiteY0" fmla="*/ 255 h 1943918"/>
                <a:gd name="connsiteX1" fmla="*/ 124883 w 568194"/>
                <a:gd name="connsiteY1" fmla="*/ 100268 h 1943918"/>
                <a:gd name="connsiteX2" fmla="*/ 567796 w 568194"/>
                <a:gd name="connsiteY2" fmla="*/ 614618 h 1943918"/>
                <a:gd name="connsiteX3" fmla="*/ 39158 w 568194"/>
                <a:gd name="connsiteY3" fmla="*/ 1743330 h 1943918"/>
                <a:gd name="connsiteX4" fmla="*/ 39158 w 568194"/>
                <a:gd name="connsiteY4" fmla="*/ 1943355 h 1943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8194" h="1943918">
                  <a:moveTo>
                    <a:pt x="67733" y="255"/>
                  </a:moveTo>
                  <a:cubicBezTo>
                    <a:pt x="54636" y="-936"/>
                    <a:pt x="41539" y="-2126"/>
                    <a:pt x="124883" y="100268"/>
                  </a:cubicBezTo>
                  <a:cubicBezTo>
                    <a:pt x="208227" y="202662"/>
                    <a:pt x="582083" y="340774"/>
                    <a:pt x="567796" y="614618"/>
                  </a:cubicBezTo>
                  <a:cubicBezTo>
                    <a:pt x="553509" y="888462"/>
                    <a:pt x="127264" y="1521874"/>
                    <a:pt x="39158" y="1743330"/>
                  </a:cubicBezTo>
                  <a:cubicBezTo>
                    <a:pt x="-48948" y="1964786"/>
                    <a:pt x="39158" y="1943355"/>
                    <a:pt x="39158" y="1943355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:a16="http://schemas.microsoft.com/office/drawing/2014/main" id="{74DB6284-1FA5-DE46-876E-BAD69D3A43DA}"/>
                </a:ext>
              </a:extLst>
            </p:cNvPr>
            <p:cNvCxnSpPr>
              <a:cxnSpLocks/>
              <a:stCxn id="101" idx="0"/>
            </p:cNvCxnSpPr>
            <p:nvPr/>
          </p:nvCxnSpPr>
          <p:spPr>
            <a:xfrm>
              <a:off x="8330660" y="5456981"/>
              <a:ext cx="2558139" cy="623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7A193A9C-C88C-AD4C-8D0E-50D8B63508B1}"/>
                </a:ext>
              </a:extLst>
            </p:cNvPr>
            <p:cNvCxnSpPr>
              <a:cxnSpLocks/>
              <a:stCxn id="101" idx="0"/>
            </p:cNvCxnSpPr>
            <p:nvPr/>
          </p:nvCxnSpPr>
          <p:spPr>
            <a:xfrm flipH="1" flipV="1">
              <a:off x="8330392" y="4827012"/>
              <a:ext cx="268" cy="62996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1CEF3E35-6B91-B24E-9C1E-DB0DDE9BE0F2}"/>
                    </a:ext>
                  </a:extLst>
                </p:cNvPr>
                <p:cNvSpPr txBox="1"/>
                <p:nvPr/>
              </p:nvSpPr>
              <p:spPr>
                <a:xfrm>
                  <a:off x="10345242" y="5458093"/>
                  <a:ext cx="74295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𝜏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1CEF3E35-6B91-B24E-9C1E-DB0DDE9BE0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45242" y="5458093"/>
                  <a:ext cx="742950" cy="461665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EC7B374F-083B-DD46-ACF7-F8633251EFE7}"/>
                    </a:ext>
                  </a:extLst>
                </p:cNvPr>
                <p:cNvSpPr txBox="1"/>
                <p:nvPr/>
              </p:nvSpPr>
              <p:spPr>
                <a:xfrm>
                  <a:off x="7737296" y="4827012"/>
                  <a:ext cx="451166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EC7B374F-083B-DD46-ACF7-F8633251EFE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37296" y="4827012"/>
                  <a:ext cx="451166" cy="461665"/>
                </a:xfrm>
                <a:prstGeom prst="rect">
                  <a:avLst/>
                </a:prstGeom>
                <a:blipFill>
                  <a:blip r:embed="rId27"/>
                  <a:stretch>
                    <a:fillRect b="-108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690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48863B29-2B88-4C46-AF4F-8A7EBC7EB304}"/>
              </a:ext>
            </a:extLst>
          </p:cNvPr>
          <p:cNvSpPr txBox="1"/>
          <p:nvPr/>
        </p:nvSpPr>
        <p:spPr>
          <a:xfrm>
            <a:off x="478685" y="4373274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Student: Imitate loop-free policies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0EB6A9A-C3F5-B743-9108-09B677B5E74B}"/>
              </a:ext>
            </a:extLst>
          </p:cNvPr>
          <p:cNvGrpSpPr/>
          <p:nvPr/>
        </p:nvGrpSpPr>
        <p:grpSpPr>
          <a:xfrm>
            <a:off x="2418898" y="4620602"/>
            <a:ext cx="5961332" cy="1041504"/>
            <a:chOff x="2108780" y="2873411"/>
            <a:chExt cx="5961332" cy="120158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CEE4A43-70FD-9642-9FD8-5D6DECDE7675}"/>
                    </a:ext>
                  </a:extLst>
                </p:cNvPr>
                <p:cNvSpPr txBox="1"/>
                <p:nvPr/>
              </p:nvSpPr>
              <p:spPr>
                <a:xfrm>
                  <a:off x="2108780" y="2873411"/>
                  <a:ext cx="5961332" cy="12015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fName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nary>
                                  <m:naryPr>
                                    <m:chr m:val="∑"/>
                                    <m:supHide m:val="on"/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  <m:sup/>
                                  <m:e>
                                    <m:func>
                                      <m:funcPr>
                                        <m:ctrlP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dirty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(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dirty="0" smtClean="0">
                                                <a:latin typeface="Cambria Math" panose="02040503050406030204" pitchFamily="18" charset="0"/>
                                              </a:rPr>
                                              <m:t>𝜏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dirty="0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b>
                                        </m:sSub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∣</m:t>
                                        </m:r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𝜋</m:t>
                                        </m:r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,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b="0" i="1" dirty="0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b="0" i="1" dirty="0" smtClean="0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dirty="0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dirty="0" smtClean="0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p>
                                        </m:sSubSup>
                                        <m:r>
                                          <a:rPr lang="en-US" b="0" i="1" dirty="0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nary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CEE4A43-70FD-9642-9FD8-5D6DECDE76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8780" y="2873411"/>
                  <a:ext cx="5961332" cy="1201588"/>
                </a:xfrm>
                <a:prstGeom prst="rect">
                  <a:avLst/>
                </a:prstGeom>
                <a:blipFill>
                  <a:blip r:embed="rId8"/>
                  <a:stretch>
                    <a:fillRect t="-89157" b="-97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621D370-97D0-6B4A-A35A-E9C72B695802}"/>
                    </a:ext>
                  </a:extLst>
                </p:cNvPr>
                <p:cNvSpPr txBox="1"/>
                <p:nvPr/>
              </p:nvSpPr>
              <p:spPr>
                <a:xfrm>
                  <a:off x="4126184" y="3346122"/>
                  <a:ext cx="402026" cy="4261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π</m:t>
                        </m:r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9621D370-97D0-6B4A-A35A-E9C72B6958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26184" y="3346122"/>
                  <a:ext cx="402026" cy="42610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6BBDF9D-F555-654A-85DA-9F6EA843B832}"/>
              </a:ext>
            </a:extLst>
          </p:cNvPr>
          <p:cNvSpPr txBox="1"/>
          <p:nvPr/>
        </p:nvSpPr>
        <p:spPr>
          <a:xfrm>
            <a:off x="331599" y="1383269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Teacher: Maximizes reward on an over-parameterized representation of policies (loop-free policies)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EEC2BF-7C60-E34A-B4F3-2F65F0AC9DD1}"/>
              </a:ext>
            </a:extLst>
          </p:cNvPr>
          <p:cNvGrpSpPr/>
          <p:nvPr/>
        </p:nvGrpSpPr>
        <p:grpSpPr>
          <a:xfrm>
            <a:off x="3595563" y="1788705"/>
            <a:ext cx="5961332" cy="779135"/>
            <a:chOff x="2108780" y="2873411"/>
            <a:chExt cx="5961332" cy="8988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4093B5-5438-D145-80F0-CFF86B823AC5}"/>
                    </a:ext>
                  </a:extLst>
                </p:cNvPr>
                <p:cNvSpPr txBox="1"/>
                <p:nvPr/>
              </p:nvSpPr>
              <p:spPr>
                <a:xfrm>
                  <a:off x="2108780" y="2873411"/>
                  <a:ext cx="5961332" cy="7603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~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dirty="0"/>
                    <a:t>  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func>
                            <m:func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dirty="0" smtClean="0"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fName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b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a14:m>
                  <a:endParaRPr lang="en-US" b="0" i="1" dirty="0">
                    <a:latin typeface="Cambria Math" panose="02040503050406030204" pitchFamily="18" charset="0"/>
                  </a:endParaRPr>
                </a:p>
                <a:p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04093B5-5438-D145-80F0-CFF86B823A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08780" y="2873411"/>
                  <a:ext cx="5961332" cy="76032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E7DAD44-4B7D-124D-8B07-BFE1DF45D266}"/>
                    </a:ext>
                  </a:extLst>
                </p:cNvPr>
                <p:cNvSpPr txBox="1"/>
                <p:nvPr/>
              </p:nvSpPr>
              <p:spPr>
                <a:xfrm>
                  <a:off x="3912781" y="3125972"/>
                  <a:ext cx="402026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τ</m:t>
                        </m:r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4E7DAD44-4B7D-124D-8B07-BFE1DF45D26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12781" y="3125972"/>
                  <a:ext cx="402026" cy="64633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9B03338E-031D-4E40-AF41-85251C2FE7B8}"/>
              </a:ext>
            </a:extLst>
          </p:cNvPr>
          <p:cNvGrpSpPr/>
          <p:nvPr/>
        </p:nvGrpSpPr>
        <p:grpSpPr>
          <a:xfrm>
            <a:off x="212649" y="3613463"/>
            <a:ext cx="12062640" cy="1018634"/>
            <a:chOff x="212649" y="3613463"/>
            <a:chExt cx="12062640" cy="10186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2CF4C3F-D0E1-7942-B5B1-05CE0CF6C48C}"/>
                    </a:ext>
                  </a:extLst>
                </p:cNvPr>
                <p:cNvSpPr txBox="1"/>
                <p:nvPr/>
              </p:nvSpPr>
              <p:spPr>
                <a:xfrm>
                  <a:off x="2973569" y="3985766"/>
                  <a:ext cx="58479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2CF4C3F-D0E1-7942-B5B1-05CE0CF6C4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3569" y="3985766"/>
                  <a:ext cx="584791" cy="646331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DCB344-DE34-004D-B420-503626350FD7}"/>
                    </a:ext>
                  </a:extLst>
                </p:cNvPr>
                <p:cNvSpPr txBox="1"/>
                <p:nvPr/>
              </p:nvSpPr>
              <p:spPr>
                <a:xfrm>
                  <a:off x="9264500" y="3985766"/>
                  <a:ext cx="58479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41DCB344-DE34-004D-B420-503626350F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4500" y="3985766"/>
                  <a:ext cx="584791" cy="64633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DE2E894-9F4C-9B43-AE6F-2071FEDB052B}"/>
                    </a:ext>
                  </a:extLst>
                </p:cNvPr>
                <p:cNvSpPr txBox="1"/>
                <p:nvPr/>
              </p:nvSpPr>
              <p:spPr>
                <a:xfrm>
                  <a:off x="212649" y="3693809"/>
                  <a:ext cx="584791" cy="651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CDE2E894-9F4C-9B43-AE6F-2071FEDB05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649" y="3693809"/>
                  <a:ext cx="584791" cy="65120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6EE823-F8B6-0F44-84B9-A9246CF2EAFD}"/>
                </a:ext>
              </a:extLst>
            </p:cNvPr>
            <p:cNvSpPr/>
            <p:nvPr/>
          </p:nvSpPr>
          <p:spPr>
            <a:xfrm>
              <a:off x="786803" y="3746976"/>
              <a:ext cx="1190847" cy="2232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F83EC7-C5A8-734D-A4E4-B28C455131EE}"/>
                </a:ext>
              </a:extLst>
            </p:cNvPr>
            <p:cNvSpPr/>
            <p:nvPr/>
          </p:nvSpPr>
          <p:spPr>
            <a:xfrm>
              <a:off x="2108780" y="3746976"/>
              <a:ext cx="602512" cy="223284"/>
            </a:xfrm>
            <a:prstGeom prst="rect">
              <a:avLst/>
            </a:prstGeom>
            <a:solidFill>
              <a:srgbClr val="AF3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970ED2-7DD6-D841-A26D-1853B2D2BED0}"/>
                </a:ext>
              </a:extLst>
            </p:cNvPr>
            <p:cNvSpPr/>
            <p:nvPr/>
          </p:nvSpPr>
          <p:spPr>
            <a:xfrm>
              <a:off x="2863697" y="3746976"/>
              <a:ext cx="485553" cy="22328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B07B772-67F7-8B45-A256-F1BD44DB8E26}"/>
                </a:ext>
              </a:extLst>
            </p:cNvPr>
            <p:cNvSpPr/>
            <p:nvPr/>
          </p:nvSpPr>
          <p:spPr>
            <a:xfrm>
              <a:off x="3501651" y="3746976"/>
              <a:ext cx="783260" cy="22328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84E3E41-F4C0-1E4D-89C0-AAC3B90FC178}"/>
                </a:ext>
              </a:extLst>
            </p:cNvPr>
            <p:cNvSpPr/>
            <p:nvPr/>
          </p:nvSpPr>
          <p:spPr>
            <a:xfrm>
              <a:off x="4905153" y="3746976"/>
              <a:ext cx="1190847" cy="2232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F13FD27-5820-8944-AA72-8AC156EBDDFF}"/>
                </a:ext>
              </a:extLst>
            </p:cNvPr>
            <p:cNvSpPr/>
            <p:nvPr/>
          </p:nvSpPr>
          <p:spPr>
            <a:xfrm>
              <a:off x="4405424" y="3746976"/>
              <a:ext cx="379228" cy="223284"/>
            </a:xfrm>
            <a:prstGeom prst="rect">
              <a:avLst/>
            </a:prstGeom>
            <a:solidFill>
              <a:srgbClr val="98B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F2A379C-BAB3-C648-8A14-AC1023790C3A}"/>
                </a:ext>
              </a:extLst>
            </p:cNvPr>
            <p:cNvSpPr/>
            <p:nvPr/>
          </p:nvSpPr>
          <p:spPr>
            <a:xfrm>
              <a:off x="7882274" y="3746976"/>
              <a:ext cx="726554" cy="22328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7C1747A-336A-2043-8BAD-E106AD356B1A}"/>
                </a:ext>
              </a:extLst>
            </p:cNvPr>
            <p:cNvSpPr/>
            <p:nvPr/>
          </p:nvSpPr>
          <p:spPr>
            <a:xfrm>
              <a:off x="8729329" y="3746976"/>
              <a:ext cx="602512" cy="22328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91B43ED-02D4-5846-B40E-08AD1030EF32}"/>
                </a:ext>
              </a:extLst>
            </p:cNvPr>
            <p:cNvSpPr/>
            <p:nvPr/>
          </p:nvSpPr>
          <p:spPr>
            <a:xfrm>
              <a:off x="9478927" y="3746976"/>
              <a:ext cx="485553" cy="2232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514223-75E6-A147-8EF7-79D33E23154B}"/>
                </a:ext>
              </a:extLst>
            </p:cNvPr>
            <p:cNvSpPr/>
            <p:nvPr/>
          </p:nvSpPr>
          <p:spPr>
            <a:xfrm>
              <a:off x="10111566" y="3746976"/>
              <a:ext cx="1190847" cy="22328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02263D9-93BE-4C4C-9F56-AE414639C73D}"/>
                    </a:ext>
                  </a:extLst>
                </p:cNvPr>
                <p:cNvSpPr txBox="1"/>
                <p:nvPr/>
              </p:nvSpPr>
              <p:spPr>
                <a:xfrm>
                  <a:off x="7297482" y="3644658"/>
                  <a:ext cx="584791" cy="676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602263D9-93BE-4C4C-9F56-AE414639C7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7482" y="3644658"/>
                  <a:ext cx="584791" cy="6762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7647DC2-70F3-5D47-A1F2-24E58E3806A0}"/>
                </a:ext>
              </a:extLst>
            </p:cNvPr>
            <p:cNvSpPr txBox="1"/>
            <p:nvPr/>
          </p:nvSpPr>
          <p:spPr>
            <a:xfrm>
              <a:off x="545805" y="3899376"/>
              <a:ext cx="184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B78DD9E-57C6-6A49-BB85-425F6FCDFB49}"/>
                </a:ext>
              </a:extLst>
            </p:cNvPr>
            <p:cNvSpPr txBox="1"/>
            <p:nvPr/>
          </p:nvSpPr>
          <p:spPr>
            <a:xfrm>
              <a:off x="6230678" y="3621629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0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39D1109-2686-364F-84CE-AAF63786B7F5}"/>
                </a:ext>
              </a:extLst>
            </p:cNvPr>
            <p:cNvSpPr txBox="1"/>
            <p:nvPr/>
          </p:nvSpPr>
          <p:spPr>
            <a:xfrm>
              <a:off x="11417596" y="3613463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0</a:t>
              </a:r>
            </a:p>
          </p:txBody>
        </p:sp>
      </p:grpSp>
      <p:sp>
        <p:nvSpPr>
          <p:cNvPr id="19" name="Title 18">
            <a:extLst>
              <a:ext uri="{FF2B5EF4-FFF2-40B4-BE49-F238E27FC236}">
                <a16:creationId xmlns:a16="http://schemas.microsoft.com/office/drawing/2014/main" id="{A3EE218C-3D8A-D744-BABA-2926A24F9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Algorithm</a:t>
            </a: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043AF249-F529-7F4B-B111-88A9354E7C46}"/>
              </a:ext>
            </a:extLst>
          </p:cNvPr>
          <p:cNvGrpSpPr/>
          <p:nvPr/>
        </p:nvGrpSpPr>
        <p:grpSpPr>
          <a:xfrm>
            <a:off x="199059" y="2042980"/>
            <a:ext cx="11262490" cy="1364363"/>
            <a:chOff x="199059" y="2042980"/>
            <a:chExt cx="11262490" cy="13643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1509C38-CC43-E846-800A-0EFF9728B7FD}"/>
                    </a:ext>
                  </a:extLst>
                </p:cNvPr>
                <p:cNvSpPr txBox="1"/>
                <p:nvPr/>
              </p:nvSpPr>
              <p:spPr>
                <a:xfrm>
                  <a:off x="199059" y="2748686"/>
                  <a:ext cx="584791" cy="651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id="{E1509C38-CC43-E846-800A-0EFF9728B7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059" y="2748686"/>
                  <a:ext cx="584791" cy="651204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DD84C32-74D7-8F48-A8C3-EE850270388C}"/>
                </a:ext>
              </a:extLst>
            </p:cNvPr>
            <p:cNvCxnSpPr>
              <a:cxnSpLocks/>
            </p:cNvCxnSpPr>
            <p:nvPr/>
          </p:nvCxnSpPr>
          <p:spPr>
            <a:xfrm>
              <a:off x="730536" y="2916195"/>
              <a:ext cx="36921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E397E8A-9879-A742-8393-3FA3E224DC6D}"/>
                </a:ext>
              </a:extLst>
            </p:cNvPr>
            <p:cNvSpPr/>
            <p:nvPr/>
          </p:nvSpPr>
          <p:spPr>
            <a:xfrm>
              <a:off x="1099751" y="2748686"/>
              <a:ext cx="531341" cy="34050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669B6F82-E055-BC41-990C-B1ED86156085}"/>
                </a:ext>
              </a:extLst>
            </p:cNvPr>
            <p:cNvCxnSpPr>
              <a:cxnSpLocks/>
            </p:cNvCxnSpPr>
            <p:nvPr/>
          </p:nvCxnSpPr>
          <p:spPr>
            <a:xfrm>
              <a:off x="1631092" y="2916195"/>
              <a:ext cx="36921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C2F0135-FDCC-1B4C-B5E6-3EB04B470419}"/>
                    </a:ext>
                  </a:extLst>
                </p:cNvPr>
                <p:cNvSpPr txBox="1"/>
                <p:nvPr/>
              </p:nvSpPr>
              <p:spPr>
                <a:xfrm>
                  <a:off x="1946857" y="2733376"/>
                  <a:ext cx="584791" cy="6739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4C2F0135-FDCC-1B4C-B5E6-3EB04B4704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6857" y="2733376"/>
                  <a:ext cx="584791" cy="67396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E86CC31B-3075-1F4E-A92E-2E96D563F821}"/>
                </a:ext>
              </a:extLst>
            </p:cNvPr>
            <p:cNvCxnSpPr>
              <a:cxnSpLocks/>
            </p:cNvCxnSpPr>
            <p:nvPr/>
          </p:nvCxnSpPr>
          <p:spPr>
            <a:xfrm>
              <a:off x="2448694" y="2913316"/>
              <a:ext cx="36921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A1126A68-918E-4849-AF5C-EDFE9F6B858C}"/>
                </a:ext>
              </a:extLst>
            </p:cNvPr>
            <p:cNvSpPr/>
            <p:nvPr/>
          </p:nvSpPr>
          <p:spPr>
            <a:xfrm>
              <a:off x="2817909" y="2745807"/>
              <a:ext cx="531341" cy="34050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FE303B5-9D0A-4449-BDB8-5BB0BFBF884D}"/>
                </a:ext>
              </a:extLst>
            </p:cNvPr>
            <p:cNvCxnSpPr>
              <a:cxnSpLocks/>
            </p:cNvCxnSpPr>
            <p:nvPr/>
          </p:nvCxnSpPr>
          <p:spPr>
            <a:xfrm>
              <a:off x="3349250" y="2913316"/>
              <a:ext cx="36921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A5122F7-DC07-4C49-8E5B-35F2A5B63A95}"/>
                </a:ext>
              </a:extLst>
            </p:cNvPr>
            <p:cNvSpPr txBox="1"/>
            <p:nvPr/>
          </p:nvSpPr>
          <p:spPr>
            <a:xfrm>
              <a:off x="3830595" y="2733376"/>
              <a:ext cx="605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2193D0B-AC0B-A340-8AC1-36164C668E90}"/>
                    </a:ext>
                  </a:extLst>
                </p:cNvPr>
                <p:cNvSpPr txBox="1"/>
                <p:nvPr/>
              </p:nvSpPr>
              <p:spPr>
                <a:xfrm>
                  <a:off x="867492" y="2162369"/>
                  <a:ext cx="995858" cy="37420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B2193D0B-AC0B-A340-8AC1-36164C668E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492" y="2162369"/>
                  <a:ext cx="995858" cy="374205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C123AA48-C278-634D-86C9-C12CA96C2807}"/>
                </a:ext>
              </a:extLst>
            </p:cNvPr>
            <p:cNvCxnSpPr>
              <a:cxnSpLocks/>
              <a:stCxn id="33" idx="2"/>
              <a:endCxn id="31" idx="0"/>
            </p:cNvCxnSpPr>
            <p:nvPr/>
          </p:nvCxnSpPr>
          <p:spPr>
            <a:xfrm>
              <a:off x="1365421" y="2536574"/>
              <a:ext cx="1" cy="2121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003016D-C0BB-6B4C-B61C-FA2A2A1EC46F}"/>
                    </a:ext>
                  </a:extLst>
                </p:cNvPr>
                <p:cNvSpPr txBox="1"/>
                <p:nvPr/>
              </p:nvSpPr>
              <p:spPr>
                <a:xfrm>
                  <a:off x="2719534" y="2167033"/>
                  <a:ext cx="728092" cy="37196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4003016D-C0BB-6B4C-B61C-FA2A2A1EC4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19534" y="2167033"/>
                  <a:ext cx="728092" cy="37196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DAE6001-DF6F-B845-906F-FFFE7FD4ED85}"/>
                </a:ext>
              </a:extLst>
            </p:cNvPr>
            <p:cNvCxnSpPr>
              <a:cxnSpLocks/>
              <a:stCxn id="55" idx="2"/>
              <a:endCxn id="40" idx="0"/>
            </p:cNvCxnSpPr>
            <p:nvPr/>
          </p:nvCxnSpPr>
          <p:spPr>
            <a:xfrm>
              <a:off x="3083580" y="2538994"/>
              <a:ext cx="0" cy="206813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526FCDB-64E7-D849-A9B1-C73123F4ED45}"/>
                    </a:ext>
                  </a:extLst>
                </p:cNvPr>
                <p:cNvSpPr txBox="1"/>
                <p:nvPr/>
              </p:nvSpPr>
              <p:spPr>
                <a:xfrm>
                  <a:off x="7224306" y="2605582"/>
                  <a:ext cx="584791" cy="676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526FCDB-64E7-D849-A9B1-C73123F4ED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4306" y="2605582"/>
                  <a:ext cx="584791" cy="676275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592F9F2-1CFF-674F-80EE-933BA7903349}"/>
                </a:ext>
              </a:extLst>
            </p:cNvPr>
            <p:cNvCxnSpPr>
              <a:cxnSpLocks/>
            </p:cNvCxnSpPr>
            <p:nvPr/>
          </p:nvCxnSpPr>
          <p:spPr>
            <a:xfrm>
              <a:off x="7755783" y="2773091"/>
              <a:ext cx="36921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2A1FFD1E-B774-C145-B5A8-6E5010ABAC6F}"/>
                </a:ext>
              </a:extLst>
            </p:cNvPr>
            <p:cNvSpPr/>
            <p:nvPr/>
          </p:nvSpPr>
          <p:spPr>
            <a:xfrm>
              <a:off x="8124998" y="2605582"/>
              <a:ext cx="531341" cy="34050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CDB8AD5-48D9-6247-BA22-8DD5816AEAD0}"/>
                </a:ext>
              </a:extLst>
            </p:cNvPr>
            <p:cNvCxnSpPr>
              <a:cxnSpLocks/>
            </p:cNvCxnSpPr>
            <p:nvPr/>
          </p:nvCxnSpPr>
          <p:spPr>
            <a:xfrm>
              <a:off x="8656339" y="2773091"/>
              <a:ext cx="36921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CD0FED4-382D-1643-810B-E1CE4C08AB38}"/>
                    </a:ext>
                  </a:extLst>
                </p:cNvPr>
                <p:cNvSpPr txBox="1"/>
                <p:nvPr/>
              </p:nvSpPr>
              <p:spPr>
                <a:xfrm>
                  <a:off x="8972104" y="2590272"/>
                  <a:ext cx="584791" cy="6739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9CD0FED4-382D-1643-810B-E1CE4C08AB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72104" y="2590272"/>
                  <a:ext cx="584791" cy="673967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E3C1503A-3C10-2A4E-91C2-B15D97AF44C4}"/>
                </a:ext>
              </a:extLst>
            </p:cNvPr>
            <p:cNvCxnSpPr>
              <a:cxnSpLocks/>
            </p:cNvCxnSpPr>
            <p:nvPr/>
          </p:nvCxnSpPr>
          <p:spPr>
            <a:xfrm>
              <a:off x="9473941" y="2770212"/>
              <a:ext cx="36921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E39BBD5-C627-0C43-9D54-42D6B254B434}"/>
                </a:ext>
              </a:extLst>
            </p:cNvPr>
            <p:cNvSpPr/>
            <p:nvPr/>
          </p:nvSpPr>
          <p:spPr>
            <a:xfrm>
              <a:off x="9843156" y="2602703"/>
              <a:ext cx="531341" cy="34050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f</a:t>
              </a:r>
            </a:p>
          </p:txBody>
        </p: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5AE0FF20-1236-764B-8FA7-2443C2FA1C41}"/>
                </a:ext>
              </a:extLst>
            </p:cNvPr>
            <p:cNvCxnSpPr>
              <a:cxnSpLocks/>
            </p:cNvCxnSpPr>
            <p:nvPr/>
          </p:nvCxnSpPr>
          <p:spPr>
            <a:xfrm>
              <a:off x="10374497" y="2770212"/>
              <a:ext cx="36921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7043A4B-0FE4-3346-8E13-B964102E3158}"/>
                </a:ext>
              </a:extLst>
            </p:cNvPr>
            <p:cNvSpPr txBox="1"/>
            <p:nvPr/>
          </p:nvSpPr>
          <p:spPr>
            <a:xfrm>
              <a:off x="10855842" y="2590272"/>
              <a:ext cx="605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896ED238-2D36-2340-A584-80C462AA9F56}"/>
                    </a:ext>
                  </a:extLst>
                </p:cNvPr>
                <p:cNvSpPr txBox="1"/>
                <p:nvPr/>
              </p:nvSpPr>
              <p:spPr>
                <a:xfrm>
                  <a:off x="8002690" y="2042980"/>
                  <a:ext cx="775955" cy="3747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896ED238-2D36-2340-A584-80C462AA9F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2690" y="2042980"/>
                  <a:ext cx="775955" cy="374783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81A9BD92-42D7-F941-90E0-42E73D0774BF}"/>
                </a:ext>
              </a:extLst>
            </p:cNvPr>
            <p:cNvCxnSpPr>
              <a:cxnSpLocks/>
              <a:stCxn id="66" idx="2"/>
              <a:endCxn id="59" idx="0"/>
            </p:cNvCxnSpPr>
            <p:nvPr/>
          </p:nvCxnSpPr>
          <p:spPr>
            <a:xfrm>
              <a:off x="8390668" y="2417763"/>
              <a:ext cx="1" cy="1878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40AFB708-6B0A-844F-9D94-38F06BC5C3A0}"/>
                    </a:ext>
                  </a:extLst>
                </p:cNvPr>
                <p:cNvSpPr txBox="1"/>
                <p:nvPr/>
              </p:nvSpPr>
              <p:spPr>
                <a:xfrm>
                  <a:off x="9608661" y="2047854"/>
                  <a:ext cx="1000329" cy="3725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40AFB708-6B0A-844F-9D94-38F06BC5C3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08661" y="2047854"/>
                  <a:ext cx="1000329" cy="37253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19938471-EAA5-6340-96EB-C150B5187FB1}"/>
                </a:ext>
              </a:extLst>
            </p:cNvPr>
            <p:cNvCxnSpPr>
              <a:cxnSpLocks/>
              <a:stCxn id="68" idx="2"/>
              <a:endCxn id="63" idx="0"/>
            </p:cNvCxnSpPr>
            <p:nvPr/>
          </p:nvCxnSpPr>
          <p:spPr>
            <a:xfrm>
              <a:off x="10108826" y="2420392"/>
              <a:ext cx="1" cy="18231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19F70CA-2E1F-1A41-B9AB-EEDF775BBAA8}"/>
                  </a:ext>
                </a:extLst>
              </p:cNvPr>
              <p:cNvSpPr txBox="1"/>
              <p:nvPr/>
            </p:nvSpPr>
            <p:spPr>
              <a:xfrm>
                <a:off x="9134194" y="4982812"/>
                <a:ext cx="2372497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 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Prob</a:t>
                </a:r>
                <a:r>
                  <a:rPr lang="en-US" dirty="0"/>
                  <a:t> program policy</a:t>
                </a:r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dirty="0"/>
                  <a:t>   Loop-free policy</a:t>
                </a:r>
              </a:p>
              <a:p>
                <a:r>
                  <a:rPr lang="en-US" dirty="0"/>
                  <a:t>R:   Reward function</a:t>
                </a:r>
              </a:p>
            </p:txBody>
          </p:sp>
        </mc:Choice>
        <mc:Fallback xmlns=""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419F70CA-2E1F-1A41-B9AB-EEDF775BBA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34194" y="4982812"/>
                <a:ext cx="2372497" cy="923330"/>
              </a:xfrm>
              <a:prstGeom prst="rect">
                <a:avLst/>
              </a:prstGeom>
              <a:blipFill>
                <a:blip r:embed="rId22"/>
                <a:stretch>
                  <a:fillRect l="-1596" t="-1351" r="-1596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7" name="Group 136">
            <a:extLst>
              <a:ext uri="{FF2B5EF4-FFF2-40B4-BE49-F238E27FC236}">
                <a16:creationId xmlns:a16="http://schemas.microsoft.com/office/drawing/2014/main" id="{6D23BFF3-7929-3F4A-8A46-0F4F19AE758E}"/>
              </a:ext>
            </a:extLst>
          </p:cNvPr>
          <p:cNvGrpSpPr/>
          <p:nvPr/>
        </p:nvGrpSpPr>
        <p:grpSpPr>
          <a:xfrm>
            <a:off x="3323024" y="6039693"/>
            <a:ext cx="2967346" cy="646331"/>
            <a:chOff x="3323024" y="6039693"/>
            <a:chExt cx="2967346" cy="646331"/>
          </a:xfrm>
        </p:grpSpPr>
        <p:sp>
          <p:nvSpPr>
            <p:cNvPr id="87" name="Oval 86">
              <a:extLst>
                <a:ext uri="{FF2B5EF4-FFF2-40B4-BE49-F238E27FC236}">
                  <a16:creationId xmlns:a16="http://schemas.microsoft.com/office/drawing/2014/main" id="{2C228BEA-0852-3B4D-92A2-EA9D425D94C5}"/>
                </a:ext>
              </a:extLst>
            </p:cNvPr>
            <p:cNvSpPr/>
            <p:nvPr/>
          </p:nvSpPr>
          <p:spPr>
            <a:xfrm>
              <a:off x="3323024" y="6262587"/>
              <a:ext cx="333886" cy="27319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Arrow Connector 88">
              <a:extLst>
                <a:ext uri="{FF2B5EF4-FFF2-40B4-BE49-F238E27FC236}">
                  <a16:creationId xmlns:a16="http://schemas.microsoft.com/office/drawing/2014/main" id="{998A924A-CD01-624E-9EEB-749A5485DC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8942" y="6379488"/>
              <a:ext cx="537885" cy="1969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D510E3CF-9D18-EE43-89D6-820F205C9656}"/>
                </a:ext>
              </a:extLst>
            </p:cNvPr>
            <p:cNvSpPr txBox="1"/>
            <p:nvPr/>
          </p:nvSpPr>
          <p:spPr>
            <a:xfrm>
              <a:off x="4005708" y="6039693"/>
              <a:ext cx="228466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Unknown probability distributions</a:t>
              </a:r>
            </a:p>
          </p:txBody>
        </p:sp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12997F5-DE0E-894E-B29A-7B1395EE0979}"/>
              </a:ext>
            </a:extLst>
          </p:cNvPr>
          <p:cNvGrpSpPr/>
          <p:nvPr/>
        </p:nvGrpSpPr>
        <p:grpSpPr>
          <a:xfrm>
            <a:off x="110689" y="5310944"/>
            <a:ext cx="4602653" cy="1559630"/>
            <a:chOff x="110689" y="5310944"/>
            <a:chExt cx="4602653" cy="1559630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6213D64B-1F4F-8543-BD89-1F0D258778D9}"/>
                </a:ext>
              </a:extLst>
            </p:cNvPr>
            <p:cNvGrpSpPr/>
            <p:nvPr/>
          </p:nvGrpSpPr>
          <p:grpSpPr>
            <a:xfrm>
              <a:off x="110689" y="5310944"/>
              <a:ext cx="4602653" cy="1559630"/>
              <a:chOff x="1278854" y="2349399"/>
              <a:chExt cx="8345810" cy="2869893"/>
            </a:xfrm>
          </p:grpSpPr>
          <p:cxnSp>
            <p:nvCxnSpPr>
              <p:cNvPr id="92" name="Straight Arrow Connector 91">
                <a:extLst>
                  <a:ext uri="{FF2B5EF4-FFF2-40B4-BE49-F238E27FC236}">
                    <a16:creationId xmlns:a16="http://schemas.microsoft.com/office/drawing/2014/main" id="{7626F0FA-D45F-5941-8B73-E499E7B6A8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8839" y="3560456"/>
                <a:ext cx="0" cy="8374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Arrow Connector 92">
                <a:extLst>
                  <a:ext uri="{FF2B5EF4-FFF2-40B4-BE49-F238E27FC236}">
                    <a16:creationId xmlns:a16="http://schemas.microsoft.com/office/drawing/2014/main" id="{D9FD57DC-5424-DD4E-9B04-DEEAB2A33B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3936" y="3105162"/>
                <a:ext cx="678094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56DF6307-8ADA-2E44-A453-5E16D6235D8E}"/>
                      </a:ext>
                    </a:extLst>
                  </p:cNvPr>
                  <p:cNvSpPr txBox="1"/>
                  <p:nvPr/>
                </p:nvSpPr>
                <p:spPr>
                  <a:xfrm>
                    <a:off x="1278854" y="2907394"/>
                    <a:ext cx="595633" cy="453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94" name="TextBox 93">
                    <a:extLst>
                      <a:ext uri="{FF2B5EF4-FFF2-40B4-BE49-F238E27FC236}">
                        <a16:creationId xmlns:a16="http://schemas.microsoft.com/office/drawing/2014/main" id="{56DF6307-8ADA-2E44-A453-5E16D6235D8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78854" y="2907394"/>
                    <a:ext cx="595633" cy="453074"/>
                  </a:xfrm>
                  <a:prstGeom prst="rect">
                    <a:avLst/>
                  </a:prstGeom>
                  <a:blipFill>
                    <a:blip r:embed="rId2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7E579EB6-F7CB-C54D-8612-4ED6EA5F6141}"/>
                  </a:ext>
                </a:extLst>
              </p:cNvPr>
              <p:cNvSpPr/>
              <p:nvPr/>
            </p:nvSpPr>
            <p:spPr>
              <a:xfrm>
                <a:off x="2512030" y="2732453"/>
                <a:ext cx="1870031" cy="79822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95D1E1F2-F360-FA40-9B4A-00D285EDA0EC}"/>
                      </a:ext>
                    </a:extLst>
                  </p:cNvPr>
                  <p:cNvSpPr txBox="1"/>
                  <p:nvPr/>
                </p:nvSpPr>
                <p:spPr>
                  <a:xfrm>
                    <a:off x="2865153" y="2763855"/>
                    <a:ext cx="595633" cy="453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95D1E1F2-F360-FA40-9B4A-00D285EDA0E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865153" y="2763855"/>
                    <a:ext cx="595633" cy="453074"/>
                  </a:xfrm>
                  <a:prstGeom prst="rect">
                    <a:avLst/>
                  </a:prstGeom>
                  <a:blipFill>
                    <a:blip r:embed="rId2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55CFAFD5-ECB1-4C4C-A0DF-60A15FABB04F}"/>
                      </a:ext>
                    </a:extLst>
                  </p:cNvPr>
                  <p:cNvSpPr txBox="1"/>
                  <p:nvPr/>
                </p:nvSpPr>
                <p:spPr>
                  <a:xfrm>
                    <a:off x="2475535" y="3058546"/>
                    <a:ext cx="1870030" cy="4775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000" b="0" i="1" dirty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000" i="1" dirty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?</m:t>
                              </m:r>
                              <m: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? </m:t>
                              </m:r>
                            </m:e>
                          </m:d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id="{55CFAFD5-ECB1-4C4C-A0DF-60A15FABB04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475535" y="3058546"/>
                    <a:ext cx="1870030" cy="477500"/>
                  </a:xfrm>
                  <a:prstGeom prst="rect">
                    <a:avLst/>
                  </a:prstGeom>
                  <a:blipFill>
                    <a:blip r:embed="rId2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98" name="Straight Arrow Connector 97">
                <a:extLst>
                  <a:ext uri="{FF2B5EF4-FFF2-40B4-BE49-F238E27FC236}">
                    <a16:creationId xmlns:a16="http://schemas.microsoft.com/office/drawing/2014/main" id="{F718D9D3-DE8C-D047-A487-E2DC0413E9F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382061" y="2970926"/>
                <a:ext cx="1605949" cy="822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2B4EF60A-BDAC-454A-90F2-B9464AE8EBFF}"/>
                  </a:ext>
                </a:extLst>
              </p:cNvPr>
              <p:cNvSpPr/>
              <p:nvPr/>
            </p:nvSpPr>
            <p:spPr>
              <a:xfrm>
                <a:off x="6025464" y="2714427"/>
                <a:ext cx="1870031" cy="79822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64B2DF66-4887-5844-AE48-85BADEEE05A2}"/>
                      </a:ext>
                    </a:extLst>
                  </p:cNvPr>
                  <p:cNvSpPr txBox="1"/>
                  <p:nvPr/>
                </p:nvSpPr>
                <p:spPr>
                  <a:xfrm>
                    <a:off x="6303060" y="2683026"/>
                    <a:ext cx="595633" cy="453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00" name="TextBox 99">
                    <a:extLst>
                      <a:ext uri="{FF2B5EF4-FFF2-40B4-BE49-F238E27FC236}">
                        <a16:creationId xmlns:a16="http://schemas.microsoft.com/office/drawing/2014/main" id="{64B2DF66-4887-5844-AE48-85BADEEE05A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303060" y="2683026"/>
                    <a:ext cx="595633" cy="453074"/>
                  </a:xfrm>
                  <a:prstGeom prst="rect">
                    <a:avLst/>
                  </a:prstGeom>
                  <a:blipFill>
                    <a:blip r:embed="rId2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16869380-D976-B640-8326-41AE36332990}"/>
                      </a:ext>
                    </a:extLst>
                  </p:cNvPr>
                  <p:cNvSpPr txBox="1"/>
                  <p:nvPr/>
                </p:nvSpPr>
                <p:spPr>
                  <a:xfrm>
                    <a:off x="5990614" y="3061388"/>
                    <a:ext cx="1964256" cy="47891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000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000" i="1" dirty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?</m:t>
                              </m:r>
                              <m: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? </m:t>
                              </m:r>
                            </m:e>
                          </m:d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01" name="TextBox 100">
                    <a:extLst>
                      <a:ext uri="{FF2B5EF4-FFF2-40B4-BE49-F238E27FC236}">
                        <a16:creationId xmlns:a16="http://schemas.microsoft.com/office/drawing/2014/main" id="{16869380-D976-B640-8326-41AE363329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90614" y="3061388"/>
                    <a:ext cx="1964256" cy="478915"/>
                  </a:xfrm>
                  <a:prstGeom prst="rect">
                    <a:avLst/>
                  </a:prstGeom>
                  <a:blipFill>
                    <a:blip r:embed="rId2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B2D95FB4-35F2-5E42-90A2-7A2678B84435}"/>
                      </a:ext>
                    </a:extLst>
                  </p:cNvPr>
                  <p:cNvSpPr txBox="1"/>
                  <p:nvPr/>
                </p:nvSpPr>
                <p:spPr>
                  <a:xfrm>
                    <a:off x="4453175" y="2349399"/>
                    <a:ext cx="1406949" cy="570946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oMath>
                      </m:oMathPara>
                    </a14:m>
                    <a:endParaRPr lang="en-US" sz="1000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02" name="TextBox 101">
                    <a:extLst>
                      <a:ext uri="{FF2B5EF4-FFF2-40B4-BE49-F238E27FC236}">
                        <a16:creationId xmlns:a16="http://schemas.microsoft.com/office/drawing/2014/main" id="{B2D95FB4-35F2-5E42-90A2-7A2678B8443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453175" y="2349399"/>
                    <a:ext cx="1406949" cy="570946"/>
                  </a:xfrm>
                  <a:prstGeom prst="rect">
                    <a:avLst/>
                  </a:prstGeom>
                  <a:blipFill>
                    <a:blip r:embed="rId28"/>
                    <a:stretch>
                      <a:fillRect b="-384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3" name="Straight Arrow Connector 102">
                <a:extLst>
                  <a:ext uri="{FF2B5EF4-FFF2-40B4-BE49-F238E27FC236}">
                    <a16:creationId xmlns:a16="http://schemas.microsoft.com/office/drawing/2014/main" id="{9E7A4CA5-B659-CE46-8356-2DB64D8B71B6}"/>
                  </a:ext>
                </a:extLst>
              </p:cNvPr>
              <p:cNvCxnSpPr>
                <a:cxnSpLocks/>
                <a:stCxn id="99" idx="3"/>
              </p:cNvCxnSpPr>
              <p:nvPr/>
            </p:nvCxnSpPr>
            <p:spPr>
              <a:xfrm>
                <a:off x="7895495" y="3113539"/>
                <a:ext cx="1109006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13EE156B-08B7-DB4C-8E59-C8D119466EB7}"/>
                      </a:ext>
                    </a:extLst>
                  </p:cNvPr>
                  <p:cNvSpPr txBox="1"/>
                  <p:nvPr/>
                </p:nvSpPr>
                <p:spPr>
                  <a:xfrm>
                    <a:off x="9029031" y="2899094"/>
                    <a:ext cx="595633" cy="453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13EE156B-08B7-DB4C-8E59-C8D119466E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029031" y="2899094"/>
                    <a:ext cx="595633" cy="453074"/>
                  </a:xfrm>
                  <a:prstGeom prst="rect">
                    <a:avLst/>
                  </a:prstGeom>
                  <a:blipFill>
                    <a:blip r:embed="rId2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556ECC39-3445-8742-BAAE-27B7B60CC8BE}"/>
                      </a:ext>
                    </a:extLst>
                  </p:cNvPr>
                  <p:cNvSpPr txBox="1"/>
                  <p:nvPr/>
                </p:nvSpPr>
                <p:spPr>
                  <a:xfrm>
                    <a:off x="7759299" y="2481313"/>
                    <a:ext cx="1471829" cy="5663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p>
                          </m:sSubSup>
                        </m:oMath>
                      </m:oMathPara>
                    </a14:m>
                    <a:endParaRPr lang="en-US" sz="1000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05" name="TextBox 104">
                    <a:extLst>
                      <a:ext uri="{FF2B5EF4-FFF2-40B4-BE49-F238E27FC236}">
                        <a16:creationId xmlns:a16="http://schemas.microsoft.com/office/drawing/2014/main" id="{556ECC39-3445-8742-BAAE-27B7B60CC8B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759299" y="2481313"/>
                    <a:ext cx="1471829" cy="566344"/>
                  </a:xfrm>
                  <a:prstGeom prst="rect">
                    <a:avLst/>
                  </a:prstGeom>
                  <a:blipFill>
                    <a:blip r:embed="rId3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76291919-CB8D-9F49-A886-6BA370065FDD}"/>
                  </a:ext>
                </a:extLst>
              </p:cNvPr>
              <p:cNvSpPr/>
              <p:nvPr/>
            </p:nvSpPr>
            <p:spPr>
              <a:xfrm>
                <a:off x="2512030" y="4397931"/>
                <a:ext cx="2044554" cy="79822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420D4EAD-AEAA-B343-A1B3-2978F45AB2C3}"/>
                      </a:ext>
                    </a:extLst>
                  </p:cNvPr>
                  <p:cNvSpPr txBox="1"/>
                  <p:nvPr/>
                </p:nvSpPr>
                <p:spPr>
                  <a:xfrm>
                    <a:off x="3004843" y="4397930"/>
                    <a:ext cx="595633" cy="45307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07" name="TextBox 106">
                    <a:extLst>
                      <a:ext uri="{FF2B5EF4-FFF2-40B4-BE49-F238E27FC236}">
                        <a16:creationId xmlns:a16="http://schemas.microsoft.com/office/drawing/2014/main" id="{420D4EAD-AEAA-B343-A1B3-2978F45AB2C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04843" y="4397930"/>
                    <a:ext cx="595633" cy="453074"/>
                  </a:xfrm>
                  <a:prstGeom prst="rect">
                    <a:avLst/>
                  </a:prstGeom>
                  <a:blipFill>
                    <a:blip r:embed="rId3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37A28303-92B5-3A4B-B523-B07D60494DFE}"/>
                      </a:ext>
                    </a:extLst>
                  </p:cNvPr>
                  <p:cNvSpPr txBox="1"/>
                  <p:nvPr/>
                </p:nvSpPr>
                <p:spPr>
                  <a:xfrm>
                    <a:off x="2379579" y="4741792"/>
                    <a:ext cx="2302761" cy="47750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10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0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0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1000" i="1" dirty="0" smtClean="0">
                              <a:latin typeface="Cambria Math" panose="02040503050406030204" pitchFamily="18" charset="0"/>
                            </a:rPr>
                            <m:t>=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?</m:t>
                              </m:r>
                              <m:r>
                                <a:rPr lang="en-US" sz="1000" i="1" dirty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1000" b="0" i="1" dirty="0" smtClean="0">
                                  <a:latin typeface="Cambria Math" panose="02040503050406030204" pitchFamily="18" charset="0"/>
                                </a:rPr>
                                <m:t>? </m:t>
                              </m:r>
                            </m:e>
                          </m:d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08" name="TextBox 107">
                    <a:extLst>
                      <a:ext uri="{FF2B5EF4-FFF2-40B4-BE49-F238E27FC236}">
                        <a16:creationId xmlns:a16="http://schemas.microsoft.com/office/drawing/2014/main" id="{37A28303-92B5-3A4B-B523-B07D60494DF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79579" y="4741792"/>
                    <a:ext cx="2302761" cy="477500"/>
                  </a:xfrm>
                  <a:prstGeom prst="rect">
                    <a:avLst/>
                  </a:prstGeom>
                  <a:blipFill>
                    <a:blip r:embed="rId3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09" name="Straight Arrow Connector 108">
                <a:extLst>
                  <a:ext uri="{FF2B5EF4-FFF2-40B4-BE49-F238E27FC236}">
                    <a16:creationId xmlns:a16="http://schemas.microsoft.com/office/drawing/2014/main" id="{17BC1F00-D97C-7C43-9D11-B3E07C56E8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33310" y="3560456"/>
                <a:ext cx="0" cy="837475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triangle" w="lg" len="lg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F0D512B9-7100-FD4F-8356-5ACEF82B920C}"/>
                      </a:ext>
                    </a:extLst>
                  </p:cNvPr>
                  <p:cNvSpPr txBox="1"/>
                  <p:nvPr/>
                </p:nvSpPr>
                <p:spPr>
                  <a:xfrm>
                    <a:off x="3606707" y="3680296"/>
                    <a:ext cx="1306975" cy="56952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en-US" sz="1000" b="0" i="1" dirty="0">
                      <a:latin typeface="Cambria Math" panose="02040503050406030204" pitchFamily="18" charset="0"/>
                    </a:endParaRPr>
                  </a:p>
                  <a:p>
                    <a:pPr algn="ctr"/>
                    <a:r>
                      <a:rPr lang="en-US" sz="1000" dirty="0">
                        <a:latin typeface="Cambria Math" panose="02040503050406030204" pitchFamily="18" charset="0"/>
                      </a:rPr>
                      <a:t>?</a:t>
                    </a:r>
                    <a:endParaRPr lang="en-US" sz="1000" b="0" dirty="0">
                      <a:latin typeface="Cambria Math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10" name="TextBox 109">
                    <a:extLst>
                      <a:ext uri="{FF2B5EF4-FFF2-40B4-BE49-F238E27FC236}">
                        <a16:creationId xmlns:a16="http://schemas.microsoft.com/office/drawing/2014/main" id="{F0D512B9-7100-FD4F-8356-5ACEF82B920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606707" y="3680296"/>
                    <a:ext cx="1306975" cy="569529"/>
                  </a:xfrm>
                  <a:prstGeom prst="rect">
                    <a:avLst/>
                  </a:prstGeom>
                  <a:blipFill>
                    <a:blip r:embed="rId33"/>
                    <a:stretch>
                      <a:fillRect b="-1923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CF274931-3BE1-DF4A-AD10-31C6DA6026C7}"/>
                      </a:ext>
                    </a:extLst>
                  </p:cNvPr>
                  <p:cNvSpPr txBox="1"/>
                  <p:nvPr/>
                </p:nvSpPr>
                <p:spPr>
                  <a:xfrm>
                    <a:off x="1874487" y="3692092"/>
                    <a:ext cx="1406949" cy="56952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1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oMath>
                      </m:oMathPara>
                    </a14:m>
                    <a:endParaRPr lang="en-US" sz="1000" b="0" i="1" dirty="0">
                      <a:latin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000" b="0" i="1" smtClean="0">
                              <a:latin typeface="Cambria Math" panose="02040503050406030204" pitchFamily="18" charset="0"/>
                            </a:rPr>
                            <m:t>?</m:t>
                          </m:r>
                        </m:oMath>
                      </m:oMathPara>
                    </a14:m>
                    <a:endParaRPr lang="en-US" sz="1000" dirty="0"/>
                  </a:p>
                </p:txBody>
              </p:sp>
            </mc:Choice>
            <mc:Fallback xmlns="">
              <p:sp>
                <p:nvSpPr>
                  <p:cNvPr id="111" name="TextBox 110">
                    <a:extLst>
                      <a:ext uri="{FF2B5EF4-FFF2-40B4-BE49-F238E27FC236}">
                        <a16:creationId xmlns:a16="http://schemas.microsoft.com/office/drawing/2014/main" id="{CF274931-3BE1-DF4A-AD10-31C6DA6026C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4487" y="3692092"/>
                    <a:ext cx="1406949" cy="569529"/>
                  </a:xfrm>
                  <a:prstGeom prst="rect">
                    <a:avLst/>
                  </a:prstGeom>
                  <a:blipFill>
                    <a:blip r:embed="rId34"/>
                    <a:stretch>
                      <a:fillRect b="-4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F7AE5775-D763-1047-8BF7-8DA49C143953}"/>
                    </a:ext>
                  </a:extLst>
                </p:cNvPr>
                <p:cNvSpPr txBox="1"/>
                <p:nvPr/>
              </p:nvSpPr>
              <p:spPr>
                <a:xfrm>
                  <a:off x="373002" y="5315241"/>
                  <a:ext cx="384120" cy="3693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  <m:sup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sz="10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F7AE5775-D763-1047-8BF7-8DA49C14395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002" y="5315241"/>
                  <a:ext cx="384120" cy="369332"/>
                </a:xfrm>
                <a:prstGeom prst="rect">
                  <a:avLst/>
                </a:prstGeom>
                <a:blipFill>
                  <a:blip r:embed="rId35"/>
                  <a:stretch>
                    <a:fillRect t="-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3" name="Straight Arrow Connector 112">
              <a:extLst>
                <a:ext uri="{FF2B5EF4-FFF2-40B4-BE49-F238E27FC236}">
                  <a16:creationId xmlns:a16="http://schemas.microsoft.com/office/drawing/2014/main" id="{A7F4E8EE-9358-B346-8DED-5B77E0D6F009}"/>
                </a:ext>
              </a:extLst>
            </p:cNvPr>
            <p:cNvCxnSpPr>
              <a:cxnSpLocks/>
              <a:stCxn id="101" idx="1"/>
              <a:endCxn id="97" idx="3"/>
            </p:cNvCxnSpPr>
            <p:nvPr/>
          </p:nvCxnSpPr>
          <p:spPr>
            <a:xfrm flipH="1" flipV="1">
              <a:off x="1801958" y="5826075"/>
              <a:ext cx="907232" cy="192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BD9EA18F-FF74-014E-BD81-CD1A6B7831AE}"/>
                    </a:ext>
                  </a:extLst>
                </p:cNvPr>
                <p:cNvSpPr txBox="1"/>
                <p:nvPr/>
              </p:nvSpPr>
              <p:spPr>
                <a:xfrm>
                  <a:off x="1812452" y="5886320"/>
                  <a:ext cx="775922" cy="31027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sz="10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BD9EA18F-FF74-014E-BD81-CD1A6B7831A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12452" y="5886320"/>
                  <a:ext cx="775922" cy="310278"/>
                </a:xfrm>
                <a:prstGeom prst="rect">
                  <a:avLst/>
                </a:prstGeom>
                <a:blipFill>
                  <a:blip r:embed="rId36"/>
                  <a:stretch>
                    <a:fillRect b="-38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82AABAC3-9DEE-9B4A-83C7-D146F09CAC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01998" y="5978873"/>
              <a:ext cx="1169119" cy="593978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DF78DE94-BB82-D548-A18A-C14F0CDC33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89471" y="5964672"/>
              <a:ext cx="1606092" cy="84397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AD2A361D-324A-5A4A-9C0D-5D61A102B3C4}"/>
                    </a:ext>
                  </a:extLst>
                </p:cNvPr>
                <p:cNvSpPr txBox="1"/>
                <p:nvPr/>
              </p:nvSpPr>
              <p:spPr>
                <a:xfrm>
                  <a:off x="3072049" y="6146833"/>
                  <a:ext cx="775922" cy="3105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US" sz="10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AD2A361D-324A-5A4A-9C0D-5D61A102B3C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72049" y="6146833"/>
                  <a:ext cx="775922" cy="310598"/>
                </a:xfrm>
                <a:prstGeom prst="rect">
                  <a:avLst/>
                </a:prstGeom>
                <a:blipFill>
                  <a:blip r:embed="rId37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635ED36-93FD-284F-8846-B1820E9C25A0}"/>
                    </a:ext>
                  </a:extLst>
                </p:cNvPr>
                <p:cNvSpPr txBox="1"/>
                <p:nvPr/>
              </p:nvSpPr>
              <p:spPr>
                <a:xfrm>
                  <a:off x="1779110" y="6155864"/>
                  <a:ext cx="775922" cy="3105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10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0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000" b="0" i="1" smtClean="0">
                            <a:latin typeface="Cambria Math" panose="02040503050406030204" pitchFamily="18" charset="0"/>
                          </a:rPr>
                          <m:t>?</m:t>
                        </m:r>
                      </m:oMath>
                    </m:oMathPara>
                  </a14:m>
                  <a:endParaRPr lang="en-US" sz="1000" dirty="0"/>
                </a:p>
              </p:txBody>
            </p:sp>
          </mc:Choice>
          <mc:Fallback xmlns=""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4635ED36-93FD-284F-8846-B1820E9C25A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9110" y="6155864"/>
                  <a:ext cx="775922" cy="310598"/>
                </a:xfrm>
                <a:prstGeom prst="rect">
                  <a:avLst/>
                </a:prstGeom>
                <a:blipFill>
                  <a:blip r:embed="rId38"/>
                  <a:stretch>
                    <a:fillRect b="-4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71300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" grpId="0"/>
      <p:bldP spid="8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B8F3463-2DEA-4B4E-BA19-397E57A497C3}"/>
              </a:ext>
            </a:extLst>
          </p:cNvPr>
          <p:cNvGrpSpPr/>
          <p:nvPr/>
        </p:nvGrpSpPr>
        <p:grpSpPr>
          <a:xfrm>
            <a:off x="6427015" y="4350016"/>
            <a:ext cx="1949755" cy="988095"/>
            <a:chOff x="4532872" y="3440650"/>
            <a:chExt cx="1949755" cy="988095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68ED01AA-5A70-B94B-987A-3C6B75D0F10E}"/>
                </a:ext>
              </a:extLst>
            </p:cNvPr>
            <p:cNvGrpSpPr/>
            <p:nvPr/>
          </p:nvGrpSpPr>
          <p:grpSpPr>
            <a:xfrm>
              <a:off x="4532872" y="3443753"/>
              <a:ext cx="1949755" cy="984992"/>
              <a:chOff x="2512031" y="2684000"/>
              <a:chExt cx="2331597" cy="1829468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38DFB0E-6B02-634E-B306-CDC778F0810A}"/>
                  </a:ext>
                </a:extLst>
              </p:cNvPr>
              <p:cNvSpPr/>
              <p:nvPr/>
            </p:nvSpPr>
            <p:spPr>
              <a:xfrm>
                <a:off x="2512031" y="2732454"/>
                <a:ext cx="914604" cy="61355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060C200-DFBC-9E4D-BE8A-D60BF606CA5E}"/>
                  </a:ext>
                </a:extLst>
              </p:cNvPr>
              <p:cNvSpPr/>
              <p:nvPr/>
            </p:nvSpPr>
            <p:spPr>
              <a:xfrm>
                <a:off x="4029407" y="2727718"/>
                <a:ext cx="814221" cy="613556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AA33CE9C-7F01-C24C-8A2B-84034075FB3C}"/>
                      </a:ext>
                    </a:extLst>
                  </p:cNvPr>
                  <p:cNvSpPr txBox="1"/>
                  <p:nvPr/>
                </p:nvSpPr>
                <p:spPr>
                  <a:xfrm>
                    <a:off x="4213468" y="2684000"/>
                    <a:ext cx="595633" cy="3693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6" name="TextBox 55">
                    <a:extLst>
                      <a:ext uri="{FF2B5EF4-FFF2-40B4-BE49-F238E27FC236}">
                        <a16:creationId xmlns:a16="http://schemas.microsoft.com/office/drawing/2014/main" id="{AA33CE9C-7F01-C24C-8A2B-84034075FB3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213468" y="2684000"/>
                    <a:ext cx="595633" cy="36933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7058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D241BB41-E6D4-0E4E-BFE9-E926C3D022C6}"/>
                  </a:ext>
                </a:extLst>
              </p:cNvPr>
              <p:cNvSpPr/>
              <p:nvPr/>
            </p:nvSpPr>
            <p:spPr>
              <a:xfrm>
                <a:off x="2589995" y="4012110"/>
                <a:ext cx="914598" cy="50135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7D52165-7D41-0347-81FB-F00CE65EAA36}"/>
                      </a:ext>
                    </a:extLst>
                  </p:cNvPr>
                  <p:cNvSpPr txBox="1"/>
                  <p:nvPr/>
                </p:nvSpPr>
                <p:spPr>
                  <a:xfrm>
                    <a:off x="2749478" y="3918268"/>
                    <a:ext cx="595633" cy="36933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7D52165-7D41-0347-81FB-F00CE65EAA3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49478" y="3918268"/>
                    <a:ext cx="595633" cy="369333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b="-7058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0E984F8B-BF2E-6846-8AA2-F002B7D2C3E8}"/>
                    </a:ext>
                  </a:extLst>
                </p:cNvPr>
                <p:cNvSpPr txBox="1"/>
                <p:nvPr/>
              </p:nvSpPr>
              <p:spPr>
                <a:xfrm>
                  <a:off x="4717186" y="3440650"/>
                  <a:ext cx="4980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95" name="TextBox 94">
                  <a:extLst>
                    <a:ext uri="{FF2B5EF4-FFF2-40B4-BE49-F238E27FC236}">
                      <a16:creationId xmlns:a16="http://schemas.microsoft.com/office/drawing/2014/main" id="{0E984F8B-BF2E-6846-8AA2-F002B7D2C3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17186" y="3440650"/>
                  <a:ext cx="498087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0E237F9-BAF8-4046-B206-4153CDD804B8}"/>
              </a:ext>
            </a:extLst>
          </p:cNvPr>
          <p:cNvGrpSpPr/>
          <p:nvPr/>
        </p:nvGrpSpPr>
        <p:grpSpPr>
          <a:xfrm>
            <a:off x="212649" y="2763794"/>
            <a:ext cx="11089764" cy="987439"/>
            <a:chOff x="212649" y="2763794"/>
            <a:chExt cx="11089764" cy="9874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3D4F54D-B499-C845-83C6-A303F15CF5D6}"/>
                    </a:ext>
                  </a:extLst>
                </p:cNvPr>
                <p:cNvSpPr txBox="1"/>
                <p:nvPr/>
              </p:nvSpPr>
              <p:spPr>
                <a:xfrm>
                  <a:off x="212649" y="2812945"/>
                  <a:ext cx="584791" cy="651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A3D4F54D-B499-C845-83C6-A303F15CF5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649" y="2812945"/>
                  <a:ext cx="584791" cy="651204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A6581C4-1F77-E840-BC70-5C304F1F1688}"/>
                </a:ext>
              </a:extLst>
            </p:cNvPr>
            <p:cNvSpPr/>
            <p:nvPr/>
          </p:nvSpPr>
          <p:spPr>
            <a:xfrm>
              <a:off x="786803" y="2930280"/>
              <a:ext cx="1190847" cy="22328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24C71F4D-324F-024A-B554-70C1C992D797}"/>
                </a:ext>
              </a:extLst>
            </p:cNvPr>
            <p:cNvSpPr/>
            <p:nvPr/>
          </p:nvSpPr>
          <p:spPr>
            <a:xfrm>
              <a:off x="2108780" y="2930280"/>
              <a:ext cx="602512" cy="223284"/>
            </a:xfrm>
            <a:prstGeom prst="rect">
              <a:avLst/>
            </a:prstGeom>
            <a:solidFill>
              <a:srgbClr val="AF3A3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EF5D6A75-34C2-914C-BFB8-D9ADBDBFE480}"/>
                </a:ext>
              </a:extLst>
            </p:cNvPr>
            <p:cNvSpPr/>
            <p:nvPr/>
          </p:nvSpPr>
          <p:spPr>
            <a:xfrm>
              <a:off x="2863697" y="2930280"/>
              <a:ext cx="485553" cy="223284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35C823D1-115B-FA4B-8501-8DF1F84B7C8D}"/>
                </a:ext>
              </a:extLst>
            </p:cNvPr>
            <p:cNvSpPr/>
            <p:nvPr/>
          </p:nvSpPr>
          <p:spPr>
            <a:xfrm>
              <a:off x="3501651" y="2930280"/>
              <a:ext cx="783260" cy="223284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C06666C-025E-4443-A436-EDEDAD88688E}"/>
                </a:ext>
              </a:extLst>
            </p:cNvPr>
            <p:cNvSpPr/>
            <p:nvPr/>
          </p:nvSpPr>
          <p:spPr>
            <a:xfrm>
              <a:off x="4905153" y="2930280"/>
              <a:ext cx="1190847" cy="22328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3902E941-5B62-554F-BD84-513C7FD0BC51}"/>
                </a:ext>
              </a:extLst>
            </p:cNvPr>
            <p:cNvSpPr/>
            <p:nvPr/>
          </p:nvSpPr>
          <p:spPr>
            <a:xfrm>
              <a:off x="4405424" y="2930280"/>
              <a:ext cx="379228" cy="223284"/>
            </a:xfrm>
            <a:prstGeom prst="rect">
              <a:avLst/>
            </a:prstGeom>
            <a:solidFill>
              <a:srgbClr val="98B8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B02C7BD-95C2-1C40-BFF1-DEDA3391457B}"/>
                </a:ext>
              </a:extLst>
            </p:cNvPr>
            <p:cNvSpPr/>
            <p:nvPr/>
          </p:nvSpPr>
          <p:spPr>
            <a:xfrm>
              <a:off x="7882274" y="2866112"/>
              <a:ext cx="726554" cy="223284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8882CC5E-3FB8-1743-80F6-D99084513E9C}"/>
                </a:ext>
              </a:extLst>
            </p:cNvPr>
            <p:cNvSpPr/>
            <p:nvPr/>
          </p:nvSpPr>
          <p:spPr>
            <a:xfrm>
              <a:off x="8729329" y="2866112"/>
              <a:ext cx="602512" cy="22328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BEDAA7E-F398-EE4C-8F6A-F4A793DFD065}"/>
                </a:ext>
              </a:extLst>
            </p:cNvPr>
            <p:cNvSpPr/>
            <p:nvPr/>
          </p:nvSpPr>
          <p:spPr>
            <a:xfrm>
              <a:off x="9478927" y="2866112"/>
              <a:ext cx="485553" cy="223284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680B63E-8F29-6B46-BB38-C951B33DA8F6}"/>
                </a:ext>
              </a:extLst>
            </p:cNvPr>
            <p:cNvSpPr/>
            <p:nvPr/>
          </p:nvSpPr>
          <p:spPr>
            <a:xfrm>
              <a:off x="10111566" y="2866112"/>
              <a:ext cx="1190847" cy="223284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8C69332A-C7ED-2D42-A725-E754358334EA}"/>
                    </a:ext>
                  </a:extLst>
                </p:cNvPr>
                <p:cNvSpPr txBox="1"/>
                <p:nvPr/>
              </p:nvSpPr>
              <p:spPr>
                <a:xfrm>
                  <a:off x="7297482" y="2763794"/>
                  <a:ext cx="584791" cy="676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8C69332A-C7ED-2D42-A725-E754358334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7482" y="2763794"/>
                  <a:ext cx="584791" cy="67627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B0C36E4E-2296-5840-AB09-23EFD3E9D23F}"/>
                </a:ext>
              </a:extLst>
            </p:cNvPr>
            <p:cNvSpPr txBox="1"/>
            <p:nvPr/>
          </p:nvSpPr>
          <p:spPr>
            <a:xfrm>
              <a:off x="545805" y="3018512"/>
              <a:ext cx="1847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55B6C53D-7123-724E-8E69-9096C7E6F608}"/>
                    </a:ext>
                  </a:extLst>
                </p:cNvPr>
                <p:cNvSpPr txBox="1"/>
                <p:nvPr/>
              </p:nvSpPr>
              <p:spPr>
                <a:xfrm>
                  <a:off x="2973569" y="3104902"/>
                  <a:ext cx="58479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55B6C53D-7123-724E-8E69-9096C7E6F6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73569" y="3104902"/>
                  <a:ext cx="584791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AEA050CD-BED1-7447-BAD8-473D9C9E8E2F}"/>
                    </a:ext>
                  </a:extLst>
                </p:cNvPr>
                <p:cNvSpPr txBox="1"/>
                <p:nvPr/>
              </p:nvSpPr>
              <p:spPr>
                <a:xfrm>
                  <a:off x="9264500" y="3104902"/>
                  <a:ext cx="58479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AEA050CD-BED1-7447-BAD8-473D9C9E8E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4500" y="3104902"/>
                  <a:ext cx="584791" cy="64633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963243FE-F6C0-F345-A77D-AE1C1C5182C2}"/>
              </a:ext>
            </a:extLst>
          </p:cNvPr>
          <p:cNvSpPr txBox="1"/>
          <p:nvPr/>
        </p:nvSpPr>
        <p:spPr>
          <a:xfrm>
            <a:off x="331599" y="1383269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Loop-free policies from the teacher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B40D2A1-EB55-4943-BAE5-BC433BDA0E1D}"/>
              </a:ext>
            </a:extLst>
          </p:cNvPr>
          <p:cNvSpPr txBox="1"/>
          <p:nvPr/>
        </p:nvSpPr>
        <p:spPr>
          <a:xfrm>
            <a:off x="331599" y="3582217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1: Learn actions for the different modes 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FCE3E17-7D5A-9D46-B2A1-379004395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- Imitation Learning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EACFF5C-26DF-C344-A659-1333EFBF13EF}"/>
              </a:ext>
            </a:extLst>
          </p:cNvPr>
          <p:cNvGrpSpPr/>
          <p:nvPr/>
        </p:nvGrpSpPr>
        <p:grpSpPr>
          <a:xfrm>
            <a:off x="1421463" y="4020259"/>
            <a:ext cx="2983961" cy="1879137"/>
            <a:chOff x="1421463" y="2993571"/>
            <a:chExt cx="2983961" cy="18791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E1C47D3-09A2-F142-A4EF-FBC5BC79704D}"/>
                </a:ext>
              </a:extLst>
            </p:cNvPr>
            <p:cNvSpPr/>
            <p:nvPr/>
          </p:nvSpPr>
          <p:spPr>
            <a:xfrm>
              <a:off x="1421463" y="2993571"/>
              <a:ext cx="2983961" cy="18791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C126210-A0CC-074C-A207-7BC9B75523F7}"/>
                </a:ext>
              </a:extLst>
            </p:cNvPr>
            <p:cNvSpPr/>
            <p:nvPr/>
          </p:nvSpPr>
          <p:spPr>
            <a:xfrm>
              <a:off x="3190670" y="3957853"/>
              <a:ext cx="91440" cy="9144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FA3A4955-902B-894D-87B7-F3503752CFAC}"/>
                </a:ext>
              </a:extLst>
            </p:cNvPr>
            <p:cNvSpPr/>
            <p:nvPr/>
          </p:nvSpPr>
          <p:spPr>
            <a:xfrm>
              <a:off x="2045604" y="4295608"/>
              <a:ext cx="91440" cy="91440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Oval 115">
              <a:extLst>
                <a:ext uri="{FF2B5EF4-FFF2-40B4-BE49-F238E27FC236}">
                  <a16:creationId xmlns:a16="http://schemas.microsoft.com/office/drawing/2014/main" id="{088DEAAB-CB09-5E4C-938E-F1084ABD1738}"/>
                </a:ext>
              </a:extLst>
            </p:cNvPr>
            <p:cNvSpPr/>
            <p:nvPr/>
          </p:nvSpPr>
          <p:spPr>
            <a:xfrm>
              <a:off x="3516065" y="4233823"/>
              <a:ext cx="91440" cy="9144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A58BA7E8-2A79-F146-BD0C-3C2E5D923447}"/>
                </a:ext>
              </a:extLst>
            </p:cNvPr>
            <p:cNvSpPr/>
            <p:nvPr/>
          </p:nvSpPr>
          <p:spPr>
            <a:xfrm>
              <a:off x="3668465" y="4077302"/>
              <a:ext cx="91440" cy="91440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Oval 117">
              <a:extLst>
                <a:ext uri="{FF2B5EF4-FFF2-40B4-BE49-F238E27FC236}">
                  <a16:creationId xmlns:a16="http://schemas.microsoft.com/office/drawing/2014/main" id="{23FD5DF0-3381-5844-A14A-86C450115CCA}"/>
                </a:ext>
              </a:extLst>
            </p:cNvPr>
            <p:cNvSpPr/>
            <p:nvPr/>
          </p:nvSpPr>
          <p:spPr>
            <a:xfrm>
              <a:off x="3631394" y="3459459"/>
              <a:ext cx="91440" cy="91440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FBE1D61D-4E85-2747-9282-0B80EB733DBD}"/>
                </a:ext>
              </a:extLst>
            </p:cNvPr>
            <p:cNvSpPr/>
            <p:nvPr/>
          </p:nvSpPr>
          <p:spPr>
            <a:xfrm>
              <a:off x="2408070" y="4114374"/>
              <a:ext cx="91440" cy="9144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Oval 119">
              <a:extLst>
                <a:ext uri="{FF2B5EF4-FFF2-40B4-BE49-F238E27FC236}">
                  <a16:creationId xmlns:a16="http://schemas.microsoft.com/office/drawing/2014/main" id="{46C2D189-5B95-A343-8D37-230270ABC481}"/>
                </a:ext>
              </a:extLst>
            </p:cNvPr>
            <p:cNvSpPr/>
            <p:nvPr/>
          </p:nvSpPr>
          <p:spPr>
            <a:xfrm>
              <a:off x="3866175" y="4448007"/>
              <a:ext cx="91440" cy="91440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1788FB09-F6B2-9247-B6A4-F1DC16CC59EB}"/>
                </a:ext>
              </a:extLst>
            </p:cNvPr>
            <p:cNvSpPr/>
            <p:nvPr/>
          </p:nvSpPr>
          <p:spPr>
            <a:xfrm>
              <a:off x="2152696" y="3945494"/>
              <a:ext cx="91440" cy="91440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8039A0D8-AA4D-A941-BBD3-DA65AA8639E4}"/>
                </a:ext>
              </a:extLst>
            </p:cNvPr>
            <p:cNvSpPr/>
            <p:nvPr/>
          </p:nvSpPr>
          <p:spPr>
            <a:xfrm>
              <a:off x="3380141" y="4023754"/>
              <a:ext cx="91440" cy="9144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E36B75F-39B5-2D4D-862F-0EF5567E93D0}"/>
                </a:ext>
              </a:extLst>
            </p:cNvPr>
            <p:cNvSpPr/>
            <p:nvPr/>
          </p:nvSpPr>
          <p:spPr>
            <a:xfrm>
              <a:off x="3796151" y="3278225"/>
              <a:ext cx="91440" cy="91440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E76DD5E-3684-8746-8F98-2646295A74B9}"/>
              </a:ext>
            </a:extLst>
          </p:cNvPr>
          <p:cNvGrpSpPr/>
          <p:nvPr/>
        </p:nvGrpSpPr>
        <p:grpSpPr>
          <a:xfrm>
            <a:off x="1841964" y="4220699"/>
            <a:ext cx="2324586" cy="1531699"/>
            <a:chOff x="1841964" y="3194011"/>
            <a:chExt cx="2324586" cy="1531699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14B3163-79E9-DF41-B0D6-1505E58AA66A}"/>
                </a:ext>
              </a:extLst>
            </p:cNvPr>
            <p:cNvSpPr/>
            <p:nvPr/>
          </p:nvSpPr>
          <p:spPr>
            <a:xfrm>
              <a:off x="1841964" y="3708806"/>
              <a:ext cx="847150" cy="926756"/>
            </a:xfrm>
            <a:prstGeom prst="ellipse">
              <a:avLst/>
            </a:prstGeom>
            <a:solidFill>
              <a:srgbClr val="C00000">
                <a:alpha val="23000"/>
              </a:srgbClr>
            </a:solidFill>
            <a:ln>
              <a:solidFill>
                <a:srgbClr val="C00000">
                  <a:alpha val="23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28E4F0D7-1E41-5A44-89D3-52F8377346AA}"/>
                </a:ext>
              </a:extLst>
            </p:cNvPr>
            <p:cNvSpPr/>
            <p:nvPr/>
          </p:nvSpPr>
          <p:spPr>
            <a:xfrm>
              <a:off x="2956565" y="3750979"/>
              <a:ext cx="1209985" cy="974731"/>
            </a:xfrm>
            <a:prstGeom prst="ellipse">
              <a:avLst/>
            </a:prstGeom>
            <a:solidFill>
              <a:schemeClr val="accent6">
                <a:alpha val="23000"/>
              </a:schemeClr>
            </a:solidFill>
            <a:ln>
              <a:solidFill>
                <a:schemeClr val="accent6">
                  <a:alpha val="2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A9C866D8-3CE6-754B-A0E1-D11BF26CA64D}"/>
                </a:ext>
              </a:extLst>
            </p:cNvPr>
            <p:cNvSpPr/>
            <p:nvPr/>
          </p:nvSpPr>
          <p:spPr>
            <a:xfrm>
              <a:off x="3377066" y="3194011"/>
              <a:ext cx="760613" cy="482844"/>
            </a:xfrm>
            <a:prstGeom prst="ellipse">
              <a:avLst/>
            </a:prstGeom>
            <a:solidFill>
              <a:schemeClr val="accent5">
                <a:alpha val="23000"/>
              </a:schemeClr>
            </a:solidFill>
            <a:ln>
              <a:solidFill>
                <a:schemeClr val="accent5">
                  <a:alpha val="23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0E9A424-50C5-814A-9182-89F0A7A4AB56}"/>
              </a:ext>
            </a:extLst>
          </p:cNvPr>
          <p:cNvGrpSpPr/>
          <p:nvPr/>
        </p:nvGrpSpPr>
        <p:grpSpPr>
          <a:xfrm>
            <a:off x="210803" y="6079042"/>
            <a:ext cx="11091610" cy="700355"/>
            <a:chOff x="212649" y="5564207"/>
            <a:chExt cx="11091610" cy="700355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B704A6E-1A08-2F43-915A-ADC7A4F10C73}"/>
                </a:ext>
              </a:extLst>
            </p:cNvPr>
            <p:cNvGrpSpPr/>
            <p:nvPr/>
          </p:nvGrpSpPr>
          <p:grpSpPr>
            <a:xfrm>
              <a:off x="212649" y="5564207"/>
              <a:ext cx="11089764" cy="700355"/>
              <a:chOff x="212648" y="2892151"/>
              <a:chExt cx="11089764" cy="70035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12591B8C-4406-FA4D-B9DD-A8F6E3A78FAA}"/>
                      </a:ext>
                    </a:extLst>
                  </p:cNvPr>
                  <p:cNvSpPr txBox="1"/>
                  <p:nvPr/>
                </p:nvSpPr>
                <p:spPr>
                  <a:xfrm>
                    <a:off x="212648" y="2941302"/>
                    <a:ext cx="584791" cy="65120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oMath>
                      </m:oMathPara>
                    </a14:m>
                    <a:endParaRPr lang="en-US" b="0" dirty="0"/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128" name="TextBox 127">
                    <a:extLst>
                      <a:ext uri="{FF2B5EF4-FFF2-40B4-BE49-F238E27FC236}">
                        <a16:creationId xmlns:a16="http://schemas.microsoft.com/office/drawing/2014/main" id="{12591B8C-4406-FA4D-B9DD-A8F6E3A78FAA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12648" y="2941302"/>
                    <a:ext cx="584791" cy="65120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91233709-C49E-D245-A53B-EA167717C3B0}"/>
                  </a:ext>
                </a:extLst>
              </p:cNvPr>
              <p:cNvSpPr/>
              <p:nvPr/>
            </p:nvSpPr>
            <p:spPr>
              <a:xfrm>
                <a:off x="786802" y="2994469"/>
                <a:ext cx="1190847" cy="1828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40000"/>
                      <a:lumOff val="60000"/>
                    </a:schemeClr>
                  </a:gs>
                  <a:gs pos="46000">
                    <a:schemeClr val="accent6">
                      <a:lumMod val="95000"/>
                      <a:lumOff val="5000"/>
                    </a:schemeClr>
                  </a:gs>
                  <a:gs pos="100000">
                    <a:schemeClr val="accent6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FC7AD74C-CD72-3646-9E80-B4C9FED8ECB8}"/>
                  </a:ext>
                </a:extLst>
              </p:cNvPr>
              <p:cNvSpPr/>
              <p:nvPr/>
            </p:nvSpPr>
            <p:spPr>
              <a:xfrm>
                <a:off x="2108779" y="2994469"/>
                <a:ext cx="602512" cy="22328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E6BF328B-91B6-4A4F-B031-90286F8C257A}"/>
                  </a:ext>
                </a:extLst>
              </p:cNvPr>
              <p:cNvSpPr/>
              <p:nvPr/>
            </p:nvSpPr>
            <p:spPr>
              <a:xfrm>
                <a:off x="2863696" y="2994469"/>
                <a:ext cx="485553" cy="22328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43D524AA-3C53-8040-86B7-0C999834EB86}"/>
                  </a:ext>
                </a:extLst>
              </p:cNvPr>
              <p:cNvSpPr/>
              <p:nvPr/>
            </p:nvSpPr>
            <p:spPr>
              <a:xfrm>
                <a:off x="3501650" y="2994469"/>
                <a:ext cx="783260" cy="18288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7CABCA99-38EA-8048-AACF-1360902DFF43}"/>
                  </a:ext>
                </a:extLst>
              </p:cNvPr>
              <p:cNvSpPr/>
              <p:nvPr/>
            </p:nvSpPr>
            <p:spPr>
              <a:xfrm>
                <a:off x="4905152" y="2994469"/>
                <a:ext cx="1190847" cy="16894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solidFill>
                  <a:srgbClr val="5F96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D2A24227-FE43-1540-96DD-3C7E4F511330}"/>
                  </a:ext>
                </a:extLst>
              </p:cNvPr>
              <p:cNvSpPr/>
              <p:nvPr/>
            </p:nvSpPr>
            <p:spPr>
              <a:xfrm>
                <a:off x="4405423" y="2994469"/>
                <a:ext cx="379228" cy="10972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A8BDA08-FFEA-354B-8249-C34313E5F29F}"/>
                  </a:ext>
                </a:extLst>
              </p:cNvPr>
              <p:cNvSpPr/>
              <p:nvPr/>
            </p:nvSpPr>
            <p:spPr>
              <a:xfrm>
                <a:off x="7882273" y="2994469"/>
                <a:ext cx="726554" cy="22328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49F98B6D-5318-C543-AA52-E72561451EF4}"/>
                  </a:ext>
                </a:extLst>
              </p:cNvPr>
              <p:cNvSpPr/>
              <p:nvPr/>
            </p:nvSpPr>
            <p:spPr>
              <a:xfrm>
                <a:off x="8729328" y="2994469"/>
                <a:ext cx="602512" cy="104932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</a:schemeClr>
                  </a:gs>
                  <a:gs pos="46000">
                    <a:schemeClr val="accent2">
                      <a:lumMod val="95000"/>
                      <a:lumOff val="5000"/>
                    </a:schemeClr>
                  </a:gs>
                  <a:gs pos="100000">
                    <a:schemeClr val="accent2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F2E26151-6F98-494B-8066-00F69CC128BB}"/>
                  </a:ext>
                </a:extLst>
              </p:cNvPr>
              <p:cNvSpPr/>
              <p:nvPr/>
            </p:nvSpPr>
            <p:spPr>
              <a:xfrm>
                <a:off x="9478926" y="2994469"/>
                <a:ext cx="485553" cy="10972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15D4AD8-34E4-C54F-9122-1BAA8109DDD3}"/>
                  </a:ext>
                </a:extLst>
              </p:cNvPr>
              <p:cNvSpPr/>
              <p:nvPr/>
            </p:nvSpPr>
            <p:spPr>
              <a:xfrm>
                <a:off x="10111565" y="2994469"/>
                <a:ext cx="1190847" cy="166990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1">
                      <a:lumMod val="40000"/>
                      <a:lumOff val="60000"/>
                    </a:schemeClr>
                  </a:gs>
                  <a:gs pos="46000">
                    <a:schemeClr val="accent1">
                      <a:lumMod val="95000"/>
                      <a:lumOff val="5000"/>
                    </a:schemeClr>
                  </a:gs>
                  <a:gs pos="100000">
                    <a:schemeClr val="accent1">
                      <a:lumMod val="60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>
                <a:solidFill>
                  <a:srgbClr val="5F96A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7FA437C5-A99F-BF42-A3F5-51352B9CAF96}"/>
                      </a:ext>
                    </a:extLst>
                  </p:cNvPr>
                  <p:cNvSpPr txBox="1"/>
                  <p:nvPr/>
                </p:nvSpPr>
                <p:spPr>
                  <a:xfrm>
                    <a:off x="7297481" y="2892151"/>
                    <a:ext cx="584791" cy="6762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oMath>
                      </m:oMathPara>
                    </a14:m>
                    <a:endParaRPr lang="en-US" b="0" dirty="0"/>
                  </a:p>
                  <a:p>
                    <a:endParaRPr lang="en-US" dirty="0"/>
                  </a:p>
                </p:txBody>
              </p:sp>
            </mc:Choice>
            <mc:Fallback xmlns="">
              <p:sp>
                <p:nvSpPr>
                  <p:cNvPr id="139" name="TextBox 138">
                    <a:extLst>
                      <a:ext uri="{FF2B5EF4-FFF2-40B4-BE49-F238E27FC236}">
                        <a16:creationId xmlns:a16="http://schemas.microsoft.com/office/drawing/2014/main" id="{7FA437C5-A99F-BF42-A3F5-51352B9CAF9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97481" y="2892151"/>
                    <a:ext cx="584791" cy="676275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50BCAE32-CA0B-7B4F-9852-21ED0A800B33}"/>
                </a:ext>
              </a:extLst>
            </p:cNvPr>
            <p:cNvSpPr/>
            <p:nvPr/>
          </p:nvSpPr>
          <p:spPr>
            <a:xfrm>
              <a:off x="790810" y="5849405"/>
              <a:ext cx="1190847" cy="457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5FC1710-AC1F-8C4A-BE53-8CB8A7FAB916}"/>
                </a:ext>
              </a:extLst>
            </p:cNvPr>
            <p:cNvSpPr/>
            <p:nvPr/>
          </p:nvSpPr>
          <p:spPr>
            <a:xfrm>
              <a:off x="3499932" y="5835465"/>
              <a:ext cx="783260" cy="4572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BD3C0A31-0198-7D40-90AD-EF2F45F5BE70}"/>
                </a:ext>
              </a:extLst>
            </p:cNvPr>
            <p:cNvSpPr/>
            <p:nvPr/>
          </p:nvSpPr>
          <p:spPr>
            <a:xfrm>
              <a:off x="4405424" y="5771457"/>
              <a:ext cx="379228" cy="10972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A1C1DDA8-F28B-4F44-A301-814B43FCF227}"/>
                </a:ext>
              </a:extLst>
            </p:cNvPr>
            <p:cNvSpPr/>
            <p:nvPr/>
          </p:nvSpPr>
          <p:spPr>
            <a:xfrm>
              <a:off x="4905153" y="5833515"/>
              <a:ext cx="1190847" cy="4572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2F00FCB1-C5D7-0846-9926-D0A92262FCB8}"/>
                </a:ext>
              </a:extLst>
            </p:cNvPr>
            <p:cNvSpPr/>
            <p:nvPr/>
          </p:nvSpPr>
          <p:spPr>
            <a:xfrm>
              <a:off x="8730367" y="5768759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8CFACFAE-D2C8-1A41-8672-433AB69DC051}"/>
                </a:ext>
              </a:extLst>
            </p:cNvPr>
            <p:cNvSpPr/>
            <p:nvPr/>
          </p:nvSpPr>
          <p:spPr>
            <a:xfrm>
              <a:off x="9478927" y="5769507"/>
              <a:ext cx="485553" cy="10972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F2297D7A-CDD9-0D46-BCA4-F30F72FF4291}"/>
                </a:ext>
              </a:extLst>
            </p:cNvPr>
            <p:cNvSpPr/>
            <p:nvPr/>
          </p:nvSpPr>
          <p:spPr>
            <a:xfrm>
              <a:off x="10113412" y="5806314"/>
              <a:ext cx="1190847" cy="4572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F7FB9F7A-CB4F-1D41-96D0-15D04E367519}"/>
              </a:ext>
            </a:extLst>
          </p:cNvPr>
          <p:cNvGrpSpPr/>
          <p:nvPr/>
        </p:nvGrpSpPr>
        <p:grpSpPr>
          <a:xfrm>
            <a:off x="846869" y="1864196"/>
            <a:ext cx="4080710" cy="862405"/>
            <a:chOff x="247135" y="2151579"/>
            <a:chExt cx="4080710" cy="8624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6725B8-A85B-1A44-81FF-7D3EEF8436D7}"/>
                    </a:ext>
                  </a:extLst>
                </p:cNvPr>
                <p:cNvSpPr/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5E6725B8-A85B-1A44-81FF-7D3EEF8436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20116AC7-A402-5345-B612-B9CA5A5AA7B7}"/>
                </a:ext>
              </a:extLst>
            </p:cNvPr>
            <p:cNvCxnSpPr>
              <a:cxnSpLocks/>
              <a:stCxn id="69" idx="3"/>
              <a:endCxn id="91" idx="1"/>
            </p:cNvCxnSpPr>
            <p:nvPr/>
          </p:nvCxnSpPr>
          <p:spPr>
            <a:xfrm>
              <a:off x="1174116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ABE7EC97-57A1-2C47-BF3F-FA946904CF6A}"/>
                </a:ext>
              </a:extLst>
            </p:cNvPr>
            <p:cNvCxnSpPr>
              <a:cxnSpLocks/>
              <a:endCxn id="69" idx="1"/>
            </p:cNvCxnSpPr>
            <p:nvPr/>
          </p:nvCxnSpPr>
          <p:spPr>
            <a:xfrm>
              <a:off x="247135" y="2375123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4042BC17-0506-8E49-85E8-94C1808F5080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>
              <a:off x="2132960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F2F14960-50CB-8244-94A8-BE3334721CF8}"/>
                </a:ext>
              </a:extLst>
            </p:cNvPr>
            <p:cNvSpPr txBox="1"/>
            <p:nvPr/>
          </p:nvSpPr>
          <p:spPr>
            <a:xfrm>
              <a:off x="2566866" y="2190457"/>
              <a:ext cx="605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C807B0B-DF36-A14D-9DE3-E1FC87582DF4}"/>
                    </a:ext>
                  </a:extLst>
                </p:cNvPr>
                <p:cNvSpPr/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EC807B0B-DF36-A14D-9DE3-E1FC87582D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E7BDBE1C-E536-B44D-A3E8-05267B60C3EB}"/>
                </a:ext>
              </a:extLst>
            </p:cNvPr>
            <p:cNvCxnSpPr>
              <a:cxnSpLocks/>
              <a:endCxn id="93" idx="1"/>
            </p:cNvCxnSpPr>
            <p:nvPr/>
          </p:nvCxnSpPr>
          <p:spPr>
            <a:xfrm>
              <a:off x="3015864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5FC8B841-FED2-0F4B-9AF6-26E63F6121E3}"/>
                    </a:ext>
                  </a:extLst>
                </p:cNvPr>
                <p:cNvSpPr/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5FC8B841-FED2-0F4B-9AF6-26E63F6121E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995AD703-BC99-C649-A089-2F47EC5F2AB1}"/>
                </a:ext>
              </a:extLst>
            </p:cNvPr>
            <p:cNvCxnSpPr>
              <a:cxnSpLocks/>
            </p:cNvCxnSpPr>
            <p:nvPr/>
          </p:nvCxnSpPr>
          <p:spPr>
            <a:xfrm>
              <a:off x="3974708" y="2369511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B092F64E-102E-9344-B713-A366DBA9E657}"/>
                    </a:ext>
                  </a:extLst>
                </p:cNvPr>
                <p:cNvSpPr/>
                <p:nvPr/>
              </p:nvSpPr>
              <p:spPr>
                <a:xfrm>
                  <a:off x="646502" y="2625801"/>
                  <a:ext cx="444289" cy="3742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B092F64E-102E-9344-B713-A366DBA9E6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02" y="2625801"/>
                  <a:ext cx="444289" cy="374205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0ADC2E0E-E120-4A45-B2B4-89BF4FE4CD28}"/>
                    </a:ext>
                  </a:extLst>
                </p:cNvPr>
                <p:cNvSpPr/>
                <p:nvPr/>
              </p:nvSpPr>
              <p:spPr>
                <a:xfrm>
                  <a:off x="1613668" y="2642023"/>
                  <a:ext cx="444289" cy="37196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0ADC2E0E-E120-4A45-B2B4-89BF4FE4CD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3668" y="2642023"/>
                  <a:ext cx="444289" cy="37196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546B721B-0680-EC42-A4E3-132414C5428B}"/>
                    </a:ext>
                  </a:extLst>
                </p:cNvPr>
                <p:cNvSpPr/>
                <p:nvPr/>
              </p:nvSpPr>
              <p:spPr>
                <a:xfrm>
                  <a:off x="3458077" y="2622775"/>
                  <a:ext cx="444288" cy="37971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546B721B-0680-EC42-A4E3-132414C5428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8077" y="2622775"/>
                  <a:ext cx="444288" cy="37971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8D337F-DBA5-4C4D-A21E-B9807CA2BAD9}"/>
                  </a:ext>
                </a:extLst>
              </p:cNvPr>
              <p:cNvSpPr txBox="1"/>
              <p:nvPr/>
            </p:nvSpPr>
            <p:spPr>
              <a:xfrm>
                <a:off x="253409" y="1904714"/>
                <a:ext cx="584791" cy="651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F68D337F-DBA5-4C4D-A21E-B9807CA2BA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409" y="1904714"/>
                <a:ext cx="584791" cy="65120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096928A-E356-984C-A548-5063E2ECF4EF}"/>
                  </a:ext>
                </a:extLst>
              </p:cNvPr>
              <p:cNvSpPr txBox="1"/>
              <p:nvPr/>
            </p:nvSpPr>
            <p:spPr>
              <a:xfrm>
                <a:off x="7301010" y="1826510"/>
                <a:ext cx="584791" cy="676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A096928A-E356-984C-A548-5063E2ECF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1010" y="1826510"/>
                <a:ext cx="584791" cy="67627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F318486-5057-4040-874D-97A088C89641}"/>
              </a:ext>
            </a:extLst>
          </p:cNvPr>
          <p:cNvGrpSpPr/>
          <p:nvPr/>
        </p:nvGrpSpPr>
        <p:grpSpPr>
          <a:xfrm>
            <a:off x="7808936" y="1822303"/>
            <a:ext cx="4080710" cy="862982"/>
            <a:chOff x="247135" y="2151579"/>
            <a:chExt cx="4080710" cy="86298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C16FF2C0-3042-DE49-A31F-A5B58959FD06}"/>
                    </a:ext>
                  </a:extLst>
                </p:cNvPr>
                <p:cNvSpPr/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2" name="Rectangle 101">
                  <a:extLst>
                    <a:ext uri="{FF2B5EF4-FFF2-40B4-BE49-F238E27FC236}">
                      <a16:creationId xmlns:a16="http://schemas.microsoft.com/office/drawing/2014/main" id="{C16FF2C0-3042-DE49-A31F-A5B58959FD0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09" y="2151579"/>
                  <a:ext cx="605707" cy="447088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3" name="Straight Arrow Connector 102">
              <a:extLst>
                <a:ext uri="{FF2B5EF4-FFF2-40B4-BE49-F238E27FC236}">
                  <a16:creationId xmlns:a16="http://schemas.microsoft.com/office/drawing/2014/main" id="{513715C5-2001-8A4E-A4C6-AA17000DB023}"/>
                </a:ext>
              </a:extLst>
            </p:cNvPr>
            <p:cNvCxnSpPr>
              <a:cxnSpLocks/>
              <a:stCxn id="102" idx="3"/>
              <a:endCxn id="107" idx="1"/>
            </p:cNvCxnSpPr>
            <p:nvPr/>
          </p:nvCxnSpPr>
          <p:spPr>
            <a:xfrm>
              <a:off x="1174116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:a16="http://schemas.microsoft.com/office/drawing/2014/main" id="{8DAFA867-CAF0-724D-8ECE-321987315F8E}"/>
                </a:ext>
              </a:extLst>
            </p:cNvPr>
            <p:cNvCxnSpPr>
              <a:cxnSpLocks/>
              <a:endCxn id="102" idx="1"/>
            </p:cNvCxnSpPr>
            <p:nvPr/>
          </p:nvCxnSpPr>
          <p:spPr>
            <a:xfrm>
              <a:off x="247135" y="2375123"/>
              <a:ext cx="32127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Arrow Connector 104">
              <a:extLst>
                <a:ext uri="{FF2B5EF4-FFF2-40B4-BE49-F238E27FC236}">
                  <a16:creationId xmlns:a16="http://schemas.microsoft.com/office/drawing/2014/main" id="{799E95C2-3121-A042-A50B-A39BAB42BF88}"/>
                </a:ext>
              </a:extLst>
            </p:cNvPr>
            <p:cNvCxnSpPr>
              <a:cxnSpLocks/>
              <a:stCxn id="107" idx="3"/>
            </p:cNvCxnSpPr>
            <p:nvPr/>
          </p:nvCxnSpPr>
          <p:spPr>
            <a:xfrm>
              <a:off x="2132960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A32B502C-2F81-BD4C-825C-304C113511B7}"/>
                </a:ext>
              </a:extLst>
            </p:cNvPr>
            <p:cNvSpPr txBox="1"/>
            <p:nvPr/>
          </p:nvSpPr>
          <p:spPr>
            <a:xfrm>
              <a:off x="2566866" y="2190457"/>
              <a:ext cx="6057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316D29BC-2FC3-CE4F-93A8-D1F06A055618}"/>
                    </a:ext>
                  </a:extLst>
                </p:cNvPr>
                <p:cNvSpPr/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Rectangle 106">
                  <a:extLst>
                    <a:ext uri="{FF2B5EF4-FFF2-40B4-BE49-F238E27FC236}">
                      <a16:creationId xmlns:a16="http://schemas.microsoft.com/office/drawing/2014/main" id="{316D29BC-2FC3-CE4F-93A8-D1F06A0556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27253" y="2151579"/>
                  <a:ext cx="605707" cy="44708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8" name="Straight Arrow Connector 107">
              <a:extLst>
                <a:ext uri="{FF2B5EF4-FFF2-40B4-BE49-F238E27FC236}">
                  <a16:creationId xmlns:a16="http://schemas.microsoft.com/office/drawing/2014/main" id="{EE8AE776-6C31-6D41-9D14-55247B752FCA}"/>
                </a:ext>
              </a:extLst>
            </p:cNvPr>
            <p:cNvCxnSpPr>
              <a:cxnSpLocks/>
              <a:endCxn id="109" idx="1"/>
            </p:cNvCxnSpPr>
            <p:nvPr/>
          </p:nvCxnSpPr>
          <p:spPr>
            <a:xfrm>
              <a:off x="3015864" y="2375123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3EE5E143-459B-CA48-9CC3-8F005A7D5D83}"/>
                    </a:ext>
                  </a:extLst>
                </p:cNvPr>
                <p:cNvSpPr/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noFill/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θ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sub>
                        </m:sSub>
                      </m:oMath>
                    </m:oMathPara>
                  </a14:m>
                  <a:endParaRPr lang="en-US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3EE5E143-459B-CA48-9CC3-8F005A7D5D8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69001" y="2151579"/>
                  <a:ext cx="605707" cy="44708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 w="285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0" name="Straight Arrow Connector 109">
              <a:extLst>
                <a:ext uri="{FF2B5EF4-FFF2-40B4-BE49-F238E27FC236}">
                  <a16:creationId xmlns:a16="http://schemas.microsoft.com/office/drawing/2014/main" id="{F65E1B40-D914-7442-A20E-CC748A70BF70}"/>
                </a:ext>
              </a:extLst>
            </p:cNvPr>
            <p:cNvCxnSpPr>
              <a:cxnSpLocks/>
            </p:cNvCxnSpPr>
            <p:nvPr/>
          </p:nvCxnSpPr>
          <p:spPr>
            <a:xfrm>
              <a:off x="3974708" y="2369511"/>
              <a:ext cx="353137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B9A4F8B-414E-3F44-9FD2-B7C3CD5C330E}"/>
                    </a:ext>
                  </a:extLst>
                </p:cNvPr>
                <p:cNvSpPr/>
                <p:nvPr/>
              </p:nvSpPr>
              <p:spPr>
                <a:xfrm>
                  <a:off x="646502" y="2625801"/>
                  <a:ext cx="449226" cy="3747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7B9A4F8B-414E-3F44-9FD2-B7C3CD5C330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6502" y="2625801"/>
                  <a:ext cx="449226" cy="374783"/>
                </a:xfrm>
                <a:prstGeom prst="rect">
                  <a:avLst/>
                </a:prstGeom>
                <a:blipFill>
                  <a:blip r:embed="rId2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FAEA0A9D-BB25-F243-BA23-2DE0DDE70AA7}"/>
                    </a:ext>
                  </a:extLst>
                </p:cNvPr>
                <p:cNvSpPr/>
                <p:nvPr/>
              </p:nvSpPr>
              <p:spPr>
                <a:xfrm>
                  <a:off x="1613668" y="2642023"/>
                  <a:ext cx="449226" cy="37253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FAEA0A9D-BB25-F243-BA23-2DE0DDE70A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3668" y="2642023"/>
                  <a:ext cx="449226" cy="37253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8BC5FE55-977F-3241-964F-6082C32B9C57}"/>
                    </a:ext>
                  </a:extLst>
                </p:cNvPr>
                <p:cNvSpPr/>
                <p:nvPr/>
              </p:nvSpPr>
              <p:spPr>
                <a:xfrm>
                  <a:off x="3458077" y="2622775"/>
                  <a:ext cx="449226" cy="38029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</p:txBody>
            </p:sp>
          </mc:Choice>
          <mc:Fallback xmlns="">
            <p:sp>
              <p:nvSpPr>
                <p:cNvPr id="123" name="Rectangle 122">
                  <a:extLst>
                    <a:ext uri="{FF2B5EF4-FFF2-40B4-BE49-F238E27FC236}">
                      <a16:creationId xmlns:a16="http://schemas.microsoft.com/office/drawing/2014/main" id="{8BC5FE55-977F-3241-964F-6082C32B9C5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58077" y="2622775"/>
                  <a:ext cx="449226" cy="380297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6128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A853-056E-094C-8763-A5AFD29D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– Imitation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74C2E-CA8E-B840-8D7A-96A8E3F7D8FD}"/>
              </a:ext>
            </a:extLst>
          </p:cNvPr>
          <p:cNvSpPr txBox="1"/>
          <p:nvPr/>
        </p:nvSpPr>
        <p:spPr>
          <a:xfrm>
            <a:off x="287482" y="1492848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Learn switching conditions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D70A8A-EC1D-F246-9BBD-C626746EDF77}"/>
              </a:ext>
            </a:extLst>
          </p:cNvPr>
          <p:cNvCxnSpPr>
            <a:cxnSpLocks/>
          </p:cNvCxnSpPr>
          <p:nvPr/>
        </p:nvCxnSpPr>
        <p:spPr>
          <a:xfrm>
            <a:off x="9047439" y="2219162"/>
            <a:ext cx="0" cy="36118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1A746B4-9FC8-864F-A782-4364D710BBCA}"/>
              </a:ext>
            </a:extLst>
          </p:cNvPr>
          <p:cNvGrpSpPr/>
          <p:nvPr/>
        </p:nvGrpSpPr>
        <p:grpSpPr>
          <a:xfrm>
            <a:off x="8478237" y="1862180"/>
            <a:ext cx="1949755" cy="988095"/>
            <a:chOff x="8478237" y="1862180"/>
            <a:chExt cx="1949755" cy="9880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88D093-D871-AC4A-A1C3-9F91F23C8C99}"/>
                </a:ext>
              </a:extLst>
            </p:cNvPr>
            <p:cNvSpPr/>
            <p:nvPr/>
          </p:nvSpPr>
          <p:spPr>
            <a:xfrm>
              <a:off x="8478237" y="1891371"/>
              <a:ext cx="764821" cy="33034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9F92DB-314E-8148-B8C6-27AD0E5E9EF3}"/>
                </a:ext>
              </a:extLst>
            </p:cNvPr>
            <p:cNvSpPr/>
            <p:nvPr/>
          </p:nvSpPr>
          <p:spPr>
            <a:xfrm>
              <a:off x="9747115" y="1888821"/>
              <a:ext cx="680877" cy="33034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88650-4167-544D-B1D5-699B521FCA99}"/>
                    </a:ext>
                  </a:extLst>
                </p:cNvPr>
                <p:cNvSpPr txBox="1"/>
                <p:nvPr/>
              </p:nvSpPr>
              <p:spPr>
                <a:xfrm>
                  <a:off x="9901032" y="1865283"/>
                  <a:ext cx="498087" cy="19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88650-4167-544D-B1D5-699B521FCA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032" y="1865283"/>
                  <a:ext cx="498087" cy="198850"/>
                </a:xfrm>
                <a:prstGeom prst="rect">
                  <a:avLst/>
                </a:prstGeom>
                <a:blipFill>
                  <a:blip r:embed="rId3"/>
                  <a:stretch>
                    <a:fillRect b="-7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8FF6B-D6C9-074B-9FDA-66861E85D18F}"/>
                </a:ext>
              </a:extLst>
            </p:cNvPr>
            <p:cNvSpPr/>
            <p:nvPr/>
          </p:nvSpPr>
          <p:spPr>
            <a:xfrm>
              <a:off x="8543433" y="2580342"/>
              <a:ext cx="764816" cy="26993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ACBF6-110E-6448-9C0E-5DFC7D43BF7B}"/>
                    </a:ext>
                  </a:extLst>
                </p:cNvPr>
                <p:cNvSpPr txBox="1"/>
                <p:nvPr/>
              </p:nvSpPr>
              <p:spPr>
                <a:xfrm>
                  <a:off x="8676798" y="2529817"/>
                  <a:ext cx="498087" cy="19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ACBF6-110E-6448-9C0E-5DFC7D43BF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6798" y="2529817"/>
                  <a:ext cx="498087" cy="198850"/>
                </a:xfrm>
                <a:prstGeom prst="rect">
                  <a:avLst/>
                </a:prstGeom>
                <a:blipFill>
                  <a:blip r:embed="rId4"/>
                  <a:stretch>
                    <a:fillRect b="-7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6C56F8-702A-4640-BD8B-458636A2F436}"/>
                    </a:ext>
                  </a:extLst>
                </p:cNvPr>
                <p:cNvSpPr txBox="1"/>
                <p:nvPr/>
              </p:nvSpPr>
              <p:spPr>
                <a:xfrm>
                  <a:off x="8662551" y="1862180"/>
                  <a:ext cx="4980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6C56F8-702A-4640-BD8B-458636A2F4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551" y="1862180"/>
                  <a:ext cx="49808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C0934B-A6EB-4E40-BB63-42374418EB1F}"/>
                  </a:ext>
                </a:extLst>
              </p:cNvPr>
              <p:cNvSpPr/>
              <p:nvPr/>
            </p:nvSpPr>
            <p:spPr>
              <a:xfrm>
                <a:off x="9097149" y="2198004"/>
                <a:ext cx="422198" cy="372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C0934B-A6EB-4E40-BB63-42374418EB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149" y="2198004"/>
                <a:ext cx="422198" cy="372538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35BB5C8F-E961-AD46-8DE3-D203087B4BF4}"/>
              </a:ext>
            </a:extLst>
          </p:cNvPr>
          <p:cNvGrpSpPr/>
          <p:nvPr/>
        </p:nvGrpSpPr>
        <p:grpSpPr>
          <a:xfrm>
            <a:off x="143919" y="3157665"/>
            <a:ext cx="3681548" cy="1746990"/>
            <a:chOff x="143919" y="3157665"/>
            <a:chExt cx="3681548" cy="174699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13A7278-344F-9148-ADBC-A0AEA52F4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842" y="3923635"/>
              <a:ext cx="2558139" cy="233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72A1CAA-519B-6B4B-84F5-147105EE72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574" y="3317008"/>
              <a:ext cx="0" cy="12349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A62DA4-936A-F94C-BAB5-1765E9D7BC9F}"/>
                    </a:ext>
                  </a:extLst>
                </p:cNvPr>
                <p:cNvSpPr txBox="1"/>
                <p:nvPr/>
              </p:nvSpPr>
              <p:spPr>
                <a:xfrm>
                  <a:off x="3293245" y="3961295"/>
                  <a:ext cx="5322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A62DA4-936A-F94C-BAB5-1765E9D7B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3245" y="3961295"/>
                  <a:ext cx="53222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A363E9E-6CA8-FD47-9BC5-9A6A49C5A885}"/>
                    </a:ext>
                  </a:extLst>
                </p:cNvPr>
                <p:cNvSpPr txBox="1"/>
                <p:nvPr/>
              </p:nvSpPr>
              <p:spPr>
                <a:xfrm>
                  <a:off x="143919" y="3157665"/>
                  <a:ext cx="7345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0" dirty="0"/>
                    <a:t>g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A363E9E-6CA8-FD47-9BC5-9A6A49C5A8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919" y="3157665"/>
                  <a:ext cx="734566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5085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B68BC33-7971-9F44-A180-568B2E817E50}"/>
                </a:ext>
              </a:extLst>
            </p:cNvPr>
            <p:cNvSpPr/>
            <p:nvPr/>
          </p:nvSpPr>
          <p:spPr>
            <a:xfrm>
              <a:off x="920599" y="3418482"/>
              <a:ext cx="2424546" cy="999624"/>
            </a:xfrm>
            <a:custGeom>
              <a:avLst/>
              <a:gdLst>
                <a:gd name="connsiteX0" fmla="*/ 0 w 2424546"/>
                <a:gd name="connsiteY0" fmla="*/ 998871 h 999624"/>
                <a:gd name="connsiteX1" fmla="*/ 401782 w 2424546"/>
                <a:gd name="connsiteY1" fmla="*/ 763344 h 999624"/>
                <a:gd name="connsiteX2" fmla="*/ 969818 w 2424546"/>
                <a:gd name="connsiteY2" fmla="*/ 971162 h 999624"/>
                <a:gd name="connsiteX3" fmla="*/ 1454727 w 2424546"/>
                <a:gd name="connsiteY3" fmla="*/ 1344 h 999624"/>
                <a:gd name="connsiteX4" fmla="*/ 1995055 w 2424546"/>
                <a:gd name="connsiteY4" fmla="*/ 749489 h 999624"/>
                <a:gd name="connsiteX5" fmla="*/ 2424546 w 2424546"/>
                <a:gd name="connsiteY5" fmla="*/ 292289 h 99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4546" h="999624">
                  <a:moveTo>
                    <a:pt x="0" y="998871"/>
                  </a:moveTo>
                  <a:cubicBezTo>
                    <a:pt x="120073" y="883416"/>
                    <a:pt x="240146" y="767962"/>
                    <a:pt x="401782" y="763344"/>
                  </a:cubicBezTo>
                  <a:cubicBezTo>
                    <a:pt x="563418" y="758726"/>
                    <a:pt x="794327" y="1098162"/>
                    <a:pt x="969818" y="971162"/>
                  </a:cubicBezTo>
                  <a:cubicBezTo>
                    <a:pt x="1145309" y="844162"/>
                    <a:pt x="1283854" y="38289"/>
                    <a:pt x="1454727" y="1344"/>
                  </a:cubicBezTo>
                  <a:cubicBezTo>
                    <a:pt x="1625600" y="-35601"/>
                    <a:pt x="1833419" y="700998"/>
                    <a:pt x="1995055" y="749489"/>
                  </a:cubicBezTo>
                  <a:cubicBezTo>
                    <a:pt x="2156691" y="797980"/>
                    <a:pt x="2290618" y="545134"/>
                    <a:pt x="2424546" y="292289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BB7CA9-3005-854B-8F54-3E5818E07BCF}"/>
                </a:ext>
              </a:extLst>
            </p:cNvPr>
            <p:cNvSpPr txBox="1"/>
            <p:nvPr/>
          </p:nvSpPr>
          <p:spPr>
            <a:xfrm>
              <a:off x="582150" y="3762546"/>
              <a:ext cx="192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0823A1F-F65C-5D47-835D-429759DCD099}"/>
                    </a:ext>
                  </a:extLst>
                </p:cNvPr>
                <p:cNvSpPr txBox="1"/>
                <p:nvPr/>
              </p:nvSpPr>
              <p:spPr>
                <a:xfrm flipH="1">
                  <a:off x="916664" y="3872192"/>
                  <a:ext cx="3118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0823A1F-F65C-5D47-835D-429759DCD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16664" y="3872192"/>
                  <a:ext cx="311835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0EBF50F-A195-AB4C-B942-9AC34F02851F}"/>
                </a:ext>
              </a:extLst>
            </p:cNvPr>
            <p:cNvSpPr/>
            <p:nvPr/>
          </p:nvSpPr>
          <p:spPr>
            <a:xfrm>
              <a:off x="2046203" y="3872192"/>
              <a:ext cx="110229" cy="10480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2E4E545-4FFA-9549-9AB9-A7ECAD2B3774}"/>
                </a:ext>
              </a:extLst>
            </p:cNvPr>
            <p:cNvCxnSpPr>
              <a:stCxn id="21" idx="5"/>
            </p:cNvCxnSpPr>
            <p:nvPr/>
          </p:nvCxnSpPr>
          <p:spPr>
            <a:xfrm>
              <a:off x="2140289" y="3961646"/>
              <a:ext cx="323614" cy="5568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F7D3906-596D-354C-9AEE-0DE1D294060E}"/>
                    </a:ext>
                  </a:extLst>
                </p:cNvPr>
                <p:cNvSpPr txBox="1"/>
                <p:nvPr/>
              </p:nvSpPr>
              <p:spPr>
                <a:xfrm>
                  <a:off x="1519211" y="4535323"/>
                  <a:ext cx="9535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𝑡𝑟𝑎𝑛𝑠𝑖𝑡𝑖𝑜𝑛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𝑡𝑖𝑚𝑒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F7D3906-596D-354C-9AEE-0DE1D29406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9211" y="4535323"/>
                  <a:ext cx="95359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105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4605C79-90CA-D54E-9DEE-696EDC828FC9}"/>
              </a:ext>
            </a:extLst>
          </p:cNvPr>
          <p:cNvGrpSpPr/>
          <p:nvPr/>
        </p:nvGrpSpPr>
        <p:grpSpPr>
          <a:xfrm>
            <a:off x="1305572" y="1820730"/>
            <a:ext cx="2109454" cy="1301861"/>
            <a:chOff x="1305572" y="1820730"/>
            <a:chExt cx="2109454" cy="1301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D480F4F-FDF9-7C44-9730-DEC717AFFDBC}"/>
                    </a:ext>
                  </a:extLst>
                </p:cNvPr>
                <p:cNvSpPr txBox="1"/>
                <p:nvPr/>
              </p:nvSpPr>
              <p:spPr>
                <a:xfrm>
                  <a:off x="1996011" y="1832504"/>
                  <a:ext cx="586803" cy="671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BD480F4F-FDF9-7C44-9730-DEC717AFFD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6011" y="1832504"/>
                  <a:ext cx="586803" cy="67120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7478A6A-AC33-E542-BA0E-D2BA4D152794}"/>
                    </a:ext>
                  </a:extLst>
                </p:cNvPr>
                <p:cNvSpPr txBox="1"/>
                <p:nvPr/>
              </p:nvSpPr>
              <p:spPr>
                <a:xfrm>
                  <a:off x="2828223" y="1820730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E7478A6A-AC33-E542-BA0E-D2BA4D15279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8223" y="1820730"/>
                  <a:ext cx="586803" cy="646331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E6B3E40-83B6-F144-85FD-88AE20C3063D}"/>
                    </a:ext>
                  </a:extLst>
                </p:cNvPr>
                <p:cNvSpPr txBox="1"/>
                <p:nvPr/>
              </p:nvSpPr>
              <p:spPr>
                <a:xfrm>
                  <a:off x="1305572" y="2439142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E6B3E40-83B6-F144-85FD-88AE20C306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5572" y="2439142"/>
                  <a:ext cx="586803" cy="646331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0DFF246-C3D2-694D-B97F-79EA397242B5}"/>
                    </a:ext>
                  </a:extLst>
                </p:cNvPr>
                <p:cNvSpPr txBox="1"/>
                <p:nvPr/>
              </p:nvSpPr>
              <p:spPr>
                <a:xfrm>
                  <a:off x="2589981" y="2476260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0DFF246-C3D2-694D-B97F-79EA39724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9981" y="2476260"/>
                  <a:ext cx="586803" cy="64633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35FD4156-3573-3241-9140-6927FD24A0BC}"/>
                </a:ext>
              </a:extLst>
            </p:cNvPr>
            <p:cNvSpPr/>
            <p:nvPr/>
          </p:nvSpPr>
          <p:spPr>
            <a:xfrm>
              <a:off x="2783938" y="2182425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884C0B30-43C8-F648-B7D0-845804157E99}"/>
                </a:ext>
              </a:extLst>
            </p:cNvPr>
            <p:cNvSpPr/>
            <p:nvPr/>
          </p:nvSpPr>
          <p:spPr>
            <a:xfrm>
              <a:off x="2783938" y="2296556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A76A54C-B492-874F-AA81-DAAA73BEB716}"/>
                </a:ext>
              </a:extLst>
            </p:cNvPr>
            <p:cNvSpPr/>
            <p:nvPr/>
          </p:nvSpPr>
          <p:spPr>
            <a:xfrm>
              <a:off x="1564515" y="2177143"/>
              <a:ext cx="1190847" cy="18288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73D8D6CB-30F5-E94F-A202-A5FAD6E5326D}"/>
                </a:ext>
              </a:extLst>
            </p:cNvPr>
            <p:cNvSpPr/>
            <p:nvPr/>
          </p:nvSpPr>
          <p:spPr>
            <a:xfrm>
              <a:off x="1568522" y="2360023"/>
              <a:ext cx="1190847" cy="457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44B9C98-0A92-4E4F-96A7-B228B68A1218}"/>
                  </a:ext>
                </a:extLst>
              </p:cNvPr>
              <p:cNvSpPr txBox="1"/>
              <p:nvPr/>
            </p:nvSpPr>
            <p:spPr>
              <a:xfrm>
                <a:off x="2589981" y="4115944"/>
                <a:ext cx="734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44B9C98-0A92-4E4F-96A7-B228B68A1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981" y="4115944"/>
                <a:ext cx="734566" cy="369332"/>
              </a:xfrm>
              <a:prstGeom prst="rect">
                <a:avLst/>
              </a:prstGeom>
              <a:blipFill>
                <a:blip r:embed="rId15"/>
                <a:stretch>
                  <a:fillRect r="-1379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349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7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A853-056E-094C-8763-A5AFD29D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– Imitation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74C2E-CA8E-B840-8D7A-96A8E3F7D8FD}"/>
              </a:ext>
            </a:extLst>
          </p:cNvPr>
          <p:cNvSpPr txBox="1"/>
          <p:nvPr/>
        </p:nvSpPr>
        <p:spPr>
          <a:xfrm>
            <a:off x="287482" y="1492848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Learn switching conditions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D70A8A-EC1D-F246-9BBD-C626746EDF77}"/>
              </a:ext>
            </a:extLst>
          </p:cNvPr>
          <p:cNvCxnSpPr>
            <a:cxnSpLocks/>
          </p:cNvCxnSpPr>
          <p:nvPr/>
        </p:nvCxnSpPr>
        <p:spPr>
          <a:xfrm>
            <a:off x="9047439" y="2219162"/>
            <a:ext cx="0" cy="36118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1A746B4-9FC8-864F-A782-4364D710BBCA}"/>
              </a:ext>
            </a:extLst>
          </p:cNvPr>
          <p:cNvGrpSpPr/>
          <p:nvPr/>
        </p:nvGrpSpPr>
        <p:grpSpPr>
          <a:xfrm>
            <a:off x="8478237" y="1862180"/>
            <a:ext cx="1949755" cy="988095"/>
            <a:chOff x="8478237" y="1862180"/>
            <a:chExt cx="1949755" cy="9880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88D093-D871-AC4A-A1C3-9F91F23C8C99}"/>
                </a:ext>
              </a:extLst>
            </p:cNvPr>
            <p:cNvSpPr/>
            <p:nvPr/>
          </p:nvSpPr>
          <p:spPr>
            <a:xfrm>
              <a:off x="8478237" y="1891371"/>
              <a:ext cx="764821" cy="33034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9F92DB-314E-8148-B8C6-27AD0E5E9EF3}"/>
                </a:ext>
              </a:extLst>
            </p:cNvPr>
            <p:cNvSpPr/>
            <p:nvPr/>
          </p:nvSpPr>
          <p:spPr>
            <a:xfrm>
              <a:off x="9747115" y="1888821"/>
              <a:ext cx="680877" cy="33034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88650-4167-544D-B1D5-699B521FCA99}"/>
                    </a:ext>
                  </a:extLst>
                </p:cNvPr>
                <p:cNvSpPr txBox="1"/>
                <p:nvPr/>
              </p:nvSpPr>
              <p:spPr>
                <a:xfrm>
                  <a:off x="9901032" y="1865283"/>
                  <a:ext cx="498087" cy="19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88650-4167-544D-B1D5-699B521FCA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032" y="1865283"/>
                  <a:ext cx="498087" cy="198850"/>
                </a:xfrm>
                <a:prstGeom prst="rect">
                  <a:avLst/>
                </a:prstGeom>
                <a:blipFill>
                  <a:blip r:embed="rId3"/>
                  <a:stretch>
                    <a:fillRect b="-7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8FF6B-D6C9-074B-9FDA-66861E85D18F}"/>
                </a:ext>
              </a:extLst>
            </p:cNvPr>
            <p:cNvSpPr/>
            <p:nvPr/>
          </p:nvSpPr>
          <p:spPr>
            <a:xfrm>
              <a:off x="8543433" y="2580342"/>
              <a:ext cx="764816" cy="26993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ACBF6-110E-6448-9C0E-5DFC7D43BF7B}"/>
                    </a:ext>
                  </a:extLst>
                </p:cNvPr>
                <p:cNvSpPr txBox="1"/>
                <p:nvPr/>
              </p:nvSpPr>
              <p:spPr>
                <a:xfrm>
                  <a:off x="8676798" y="2529817"/>
                  <a:ext cx="498087" cy="19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ACBF6-110E-6448-9C0E-5DFC7D43BF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6798" y="2529817"/>
                  <a:ext cx="498087" cy="198850"/>
                </a:xfrm>
                <a:prstGeom prst="rect">
                  <a:avLst/>
                </a:prstGeom>
                <a:blipFill>
                  <a:blip r:embed="rId4"/>
                  <a:stretch>
                    <a:fillRect b="-7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6C56F8-702A-4640-BD8B-458636A2F436}"/>
                    </a:ext>
                  </a:extLst>
                </p:cNvPr>
                <p:cNvSpPr txBox="1"/>
                <p:nvPr/>
              </p:nvSpPr>
              <p:spPr>
                <a:xfrm>
                  <a:off x="8662551" y="1862180"/>
                  <a:ext cx="4980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6C56F8-702A-4640-BD8B-458636A2F4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551" y="1862180"/>
                  <a:ext cx="49808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C0934B-A6EB-4E40-BB63-42374418EB1F}"/>
                  </a:ext>
                </a:extLst>
              </p:cNvPr>
              <p:cNvSpPr/>
              <p:nvPr/>
            </p:nvSpPr>
            <p:spPr>
              <a:xfrm>
                <a:off x="9097149" y="2198004"/>
                <a:ext cx="422198" cy="372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C0934B-A6EB-4E40-BB63-42374418EB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149" y="2198004"/>
                <a:ext cx="422198" cy="372538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35BB5C8F-E961-AD46-8DE3-D203087B4BF4}"/>
              </a:ext>
            </a:extLst>
          </p:cNvPr>
          <p:cNvGrpSpPr/>
          <p:nvPr/>
        </p:nvGrpSpPr>
        <p:grpSpPr>
          <a:xfrm>
            <a:off x="143919" y="3157665"/>
            <a:ext cx="3681548" cy="1746990"/>
            <a:chOff x="143919" y="3157665"/>
            <a:chExt cx="3681548" cy="174699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13A7278-344F-9148-ADBC-A0AEA52F4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842" y="3923635"/>
              <a:ext cx="2558139" cy="233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72A1CAA-519B-6B4B-84F5-147105EE72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574" y="3317008"/>
              <a:ext cx="0" cy="12349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A62DA4-936A-F94C-BAB5-1765E9D7BC9F}"/>
                    </a:ext>
                  </a:extLst>
                </p:cNvPr>
                <p:cNvSpPr txBox="1"/>
                <p:nvPr/>
              </p:nvSpPr>
              <p:spPr>
                <a:xfrm>
                  <a:off x="3293245" y="3961295"/>
                  <a:ext cx="5322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A62DA4-936A-F94C-BAB5-1765E9D7B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3245" y="3961295"/>
                  <a:ext cx="53222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A363E9E-6CA8-FD47-9BC5-9A6A49C5A885}"/>
                    </a:ext>
                  </a:extLst>
                </p:cNvPr>
                <p:cNvSpPr txBox="1"/>
                <p:nvPr/>
              </p:nvSpPr>
              <p:spPr>
                <a:xfrm>
                  <a:off x="143919" y="3157665"/>
                  <a:ext cx="7345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0" dirty="0"/>
                    <a:t>g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A363E9E-6CA8-FD47-9BC5-9A6A49C5A8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919" y="3157665"/>
                  <a:ext cx="734566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5085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B68BC33-7971-9F44-A180-568B2E817E50}"/>
                </a:ext>
              </a:extLst>
            </p:cNvPr>
            <p:cNvSpPr/>
            <p:nvPr/>
          </p:nvSpPr>
          <p:spPr>
            <a:xfrm>
              <a:off x="920599" y="3418482"/>
              <a:ext cx="2424546" cy="999624"/>
            </a:xfrm>
            <a:custGeom>
              <a:avLst/>
              <a:gdLst>
                <a:gd name="connsiteX0" fmla="*/ 0 w 2424546"/>
                <a:gd name="connsiteY0" fmla="*/ 998871 h 999624"/>
                <a:gd name="connsiteX1" fmla="*/ 401782 w 2424546"/>
                <a:gd name="connsiteY1" fmla="*/ 763344 h 999624"/>
                <a:gd name="connsiteX2" fmla="*/ 969818 w 2424546"/>
                <a:gd name="connsiteY2" fmla="*/ 971162 h 999624"/>
                <a:gd name="connsiteX3" fmla="*/ 1454727 w 2424546"/>
                <a:gd name="connsiteY3" fmla="*/ 1344 h 999624"/>
                <a:gd name="connsiteX4" fmla="*/ 1995055 w 2424546"/>
                <a:gd name="connsiteY4" fmla="*/ 749489 h 999624"/>
                <a:gd name="connsiteX5" fmla="*/ 2424546 w 2424546"/>
                <a:gd name="connsiteY5" fmla="*/ 292289 h 99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4546" h="999624">
                  <a:moveTo>
                    <a:pt x="0" y="998871"/>
                  </a:moveTo>
                  <a:cubicBezTo>
                    <a:pt x="120073" y="883416"/>
                    <a:pt x="240146" y="767962"/>
                    <a:pt x="401782" y="763344"/>
                  </a:cubicBezTo>
                  <a:cubicBezTo>
                    <a:pt x="563418" y="758726"/>
                    <a:pt x="794327" y="1098162"/>
                    <a:pt x="969818" y="971162"/>
                  </a:cubicBezTo>
                  <a:cubicBezTo>
                    <a:pt x="1145309" y="844162"/>
                    <a:pt x="1283854" y="38289"/>
                    <a:pt x="1454727" y="1344"/>
                  </a:cubicBezTo>
                  <a:cubicBezTo>
                    <a:pt x="1625600" y="-35601"/>
                    <a:pt x="1833419" y="700998"/>
                    <a:pt x="1995055" y="749489"/>
                  </a:cubicBezTo>
                  <a:cubicBezTo>
                    <a:pt x="2156691" y="797980"/>
                    <a:pt x="2290618" y="545134"/>
                    <a:pt x="2424546" y="292289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BB7CA9-3005-854B-8F54-3E5818E07BCF}"/>
                </a:ext>
              </a:extLst>
            </p:cNvPr>
            <p:cNvSpPr txBox="1"/>
            <p:nvPr/>
          </p:nvSpPr>
          <p:spPr>
            <a:xfrm>
              <a:off x="582150" y="3762546"/>
              <a:ext cx="192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0823A1F-F65C-5D47-835D-429759DCD099}"/>
                    </a:ext>
                  </a:extLst>
                </p:cNvPr>
                <p:cNvSpPr txBox="1"/>
                <p:nvPr/>
              </p:nvSpPr>
              <p:spPr>
                <a:xfrm flipH="1">
                  <a:off x="916664" y="3872192"/>
                  <a:ext cx="3118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0823A1F-F65C-5D47-835D-429759DCD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16664" y="3872192"/>
                  <a:ext cx="311835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0EBF50F-A195-AB4C-B942-9AC34F02851F}"/>
                </a:ext>
              </a:extLst>
            </p:cNvPr>
            <p:cNvSpPr/>
            <p:nvPr/>
          </p:nvSpPr>
          <p:spPr>
            <a:xfrm>
              <a:off x="2046203" y="3872192"/>
              <a:ext cx="110229" cy="10480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2E4E545-4FFA-9549-9AB9-A7ECAD2B3774}"/>
                </a:ext>
              </a:extLst>
            </p:cNvPr>
            <p:cNvCxnSpPr>
              <a:stCxn id="21" idx="5"/>
            </p:cNvCxnSpPr>
            <p:nvPr/>
          </p:nvCxnSpPr>
          <p:spPr>
            <a:xfrm>
              <a:off x="2140289" y="3961646"/>
              <a:ext cx="323614" cy="5568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F7D3906-596D-354C-9AEE-0DE1D294060E}"/>
                    </a:ext>
                  </a:extLst>
                </p:cNvPr>
                <p:cNvSpPr txBox="1"/>
                <p:nvPr/>
              </p:nvSpPr>
              <p:spPr>
                <a:xfrm>
                  <a:off x="1519211" y="4535323"/>
                  <a:ext cx="9535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𝑡𝑟𝑎𝑛𝑠𝑖𝑡𝑖𝑜𝑛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𝑡𝑖𝑚𝑒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F7D3906-596D-354C-9AEE-0DE1D29406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9211" y="4535323"/>
                  <a:ext cx="95359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105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6" name="Freeform 75">
            <a:extLst>
              <a:ext uri="{FF2B5EF4-FFF2-40B4-BE49-F238E27FC236}">
                <a16:creationId xmlns:a16="http://schemas.microsoft.com/office/drawing/2014/main" id="{902A2B9D-6542-F245-B2E4-9BB506734E3A}"/>
              </a:ext>
            </a:extLst>
          </p:cNvPr>
          <p:cNvSpPr/>
          <p:nvPr/>
        </p:nvSpPr>
        <p:spPr>
          <a:xfrm>
            <a:off x="914400" y="3145500"/>
            <a:ext cx="2374232" cy="1538925"/>
          </a:xfrm>
          <a:custGeom>
            <a:avLst/>
            <a:gdLst>
              <a:gd name="connsiteX0" fmla="*/ 0 w 2374232"/>
              <a:gd name="connsiteY0" fmla="*/ 1073574 h 1538925"/>
              <a:gd name="connsiteX1" fmla="*/ 529389 w 2374232"/>
              <a:gd name="connsiteY1" fmla="*/ 1490668 h 1538925"/>
              <a:gd name="connsiteX2" fmla="*/ 834189 w 2374232"/>
              <a:gd name="connsiteY2" fmla="*/ 78963 h 1538925"/>
              <a:gd name="connsiteX3" fmla="*/ 2374232 w 2374232"/>
              <a:gd name="connsiteY3" fmla="*/ 303553 h 153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4232" h="1538925">
                <a:moveTo>
                  <a:pt x="0" y="1073574"/>
                </a:moveTo>
                <a:cubicBezTo>
                  <a:pt x="195179" y="1365005"/>
                  <a:pt x="390358" y="1656436"/>
                  <a:pt x="529389" y="1490668"/>
                </a:cubicBezTo>
                <a:cubicBezTo>
                  <a:pt x="668420" y="1324900"/>
                  <a:pt x="526715" y="276815"/>
                  <a:pt x="834189" y="78963"/>
                </a:cubicBezTo>
                <a:cubicBezTo>
                  <a:pt x="1141663" y="-118889"/>
                  <a:pt x="1757947" y="92332"/>
                  <a:pt x="2374232" y="303553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1A8B433-621A-654A-932F-309E3C057E42}"/>
                  </a:ext>
                </a:extLst>
              </p:cNvPr>
              <p:cNvSpPr txBox="1"/>
              <p:nvPr/>
            </p:nvSpPr>
            <p:spPr>
              <a:xfrm>
                <a:off x="2515584" y="2907903"/>
                <a:ext cx="734566" cy="37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B1A8B433-621A-654A-932F-309E3C057E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584" y="2907903"/>
                <a:ext cx="734566" cy="373885"/>
              </a:xfrm>
              <a:prstGeom prst="rect">
                <a:avLst/>
              </a:prstGeom>
              <a:blipFill>
                <a:blip r:embed="rId11"/>
                <a:stretch>
                  <a:fillRect r="-1355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44B9C98-0A92-4E4F-96A7-B228B68A1218}"/>
                  </a:ext>
                </a:extLst>
              </p:cNvPr>
              <p:cNvSpPr txBox="1"/>
              <p:nvPr/>
            </p:nvSpPr>
            <p:spPr>
              <a:xfrm>
                <a:off x="2589981" y="4115944"/>
                <a:ext cx="734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44B9C98-0A92-4E4F-96A7-B228B68A1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981" y="4115944"/>
                <a:ext cx="734566" cy="369332"/>
              </a:xfrm>
              <a:prstGeom prst="rect">
                <a:avLst/>
              </a:prstGeom>
              <a:blipFill>
                <a:blip r:embed="rId12"/>
                <a:stretch>
                  <a:fillRect r="-1379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Oval 78">
            <a:extLst>
              <a:ext uri="{FF2B5EF4-FFF2-40B4-BE49-F238E27FC236}">
                <a16:creationId xmlns:a16="http://schemas.microsoft.com/office/drawing/2014/main" id="{AD11588C-CBCB-BE4B-80F5-DEA997EFFDC2}"/>
              </a:ext>
            </a:extLst>
          </p:cNvPr>
          <p:cNvSpPr/>
          <p:nvPr/>
        </p:nvSpPr>
        <p:spPr>
          <a:xfrm>
            <a:off x="1476709" y="3912298"/>
            <a:ext cx="110229" cy="10480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ultiply 2">
            <a:extLst>
              <a:ext uri="{FF2B5EF4-FFF2-40B4-BE49-F238E27FC236}">
                <a16:creationId xmlns:a16="http://schemas.microsoft.com/office/drawing/2014/main" id="{90131843-E67F-AA4F-9676-836043DEFC2B}"/>
              </a:ext>
            </a:extLst>
          </p:cNvPr>
          <p:cNvSpPr/>
          <p:nvPr/>
        </p:nvSpPr>
        <p:spPr>
          <a:xfrm>
            <a:off x="3415026" y="4551959"/>
            <a:ext cx="410441" cy="352696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D977AD-E2D9-D641-B0C2-A07FE05C7F6B}"/>
              </a:ext>
            </a:extLst>
          </p:cNvPr>
          <p:cNvGrpSpPr/>
          <p:nvPr/>
        </p:nvGrpSpPr>
        <p:grpSpPr>
          <a:xfrm>
            <a:off x="1305572" y="1820730"/>
            <a:ext cx="2109454" cy="1301861"/>
            <a:chOff x="1305572" y="1820730"/>
            <a:chExt cx="2109454" cy="1301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85C146B-590B-D140-AC22-03A5E3B8CEFE}"/>
                    </a:ext>
                  </a:extLst>
                </p:cNvPr>
                <p:cNvSpPr txBox="1"/>
                <p:nvPr/>
              </p:nvSpPr>
              <p:spPr>
                <a:xfrm>
                  <a:off x="1996011" y="1832504"/>
                  <a:ext cx="586803" cy="671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485C146B-590B-D140-AC22-03A5E3B8CE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6011" y="1832504"/>
                  <a:ext cx="586803" cy="671209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CB3A4D6-032E-064B-8F4D-B0CE5885C24F}"/>
                    </a:ext>
                  </a:extLst>
                </p:cNvPr>
                <p:cNvSpPr txBox="1"/>
                <p:nvPr/>
              </p:nvSpPr>
              <p:spPr>
                <a:xfrm>
                  <a:off x="2828223" y="1820730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8CB3A4D6-032E-064B-8F4D-B0CE5885C2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8223" y="1820730"/>
                  <a:ext cx="586803" cy="646331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DD9410A-CC1B-9344-B96C-8A9F7F0D0A1B}"/>
                    </a:ext>
                  </a:extLst>
                </p:cNvPr>
                <p:cNvSpPr txBox="1"/>
                <p:nvPr/>
              </p:nvSpPr>
              <p:spPr>
                <a:xfrm>
                  <a:off x="1305572" y="2439142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EDD9410A-CC1B-9344-B96C-8A9F7F0D0A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5572" y="2439142"/>
                  <a:ext cx="586803" cy="64633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AAA111A-F916-B84A-B724-320F847321B2}"/>
                    </a:ext>
                  </a:extLst>
                </p:cNvPr>
                <p:cNvSpPr txBox="1"/>
                <p:nvPr/>
              </p:nvSpPr>
              <p:spPr>
                <a:xfrm>
                  <a:off x="2589981" y="2476260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AAA111A-F916-B84A-B724-320F847321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9981" y="2476260"/>
                  <a:ext cx="586803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E026302-7998-E54A-8D59-46309F1968AF}"/>
                </a:ext>
              </a:extLst>
            </p:cNvPr>
            <p:cNvSpPr/>
            <p:nvPr/>
          </p:nvSpPr>
          <p:spPr>
            <a:xfrm>
              <a:off x="2783938" y="2182425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DD25FB2-9797-3747-B64B-8F38B44BCF67}"/>
                </a:ext>
              </a:extLst>
            </p:cNvPr>
            <p:cNvSpPr/>
            <p:nvPr/>
          </p:nvSpPr>
          <p:spPr>
            <a:xfrm>
              <a:off x="2783938" y="2296556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06F969B2-240C-0940-B915-815B19DF594D}"/>
                </a:ext>
              </a:extLst>
            </p:cNvPr>
            <p:cNvSpPr/>
            <p:nvPr/>
          </p:nvSpPr>
          <p:spPr>
            <a:xfrm>
              <a:off x="1564515" y="2177143"/>
              <a:ext cx="1190847" cy="18288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D0FF810E-5300-A64C-B319-EF0D93D2063E}"/>
                </a:ext>
              </a:extLst>
            </p:cNvPr>
            <p:cNvSpPr/>
            <p:nvPr/>
          </p:nvSpPr>
          <p:spPr>
            <a:xfrm>
              <a:off x="1568522" y="2360023"/>
              <a:ext cx="1190847" cy="457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87725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A853-056E-094C-8763-A5AFD29D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– Imitation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74C2E-CA8E-B840-8D7A-96A8E3F7D8FD}"/>
              </a:ext>
            </a:extLst>
          </p:cNvPr>
          <p:cNvSpPr txBox="1"/>
          <p:nvPr/>
        </p:nvSpPr>
        <p:spPr>
          <a:xfrm>
            <a:off x="287482" y="1492848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Learn switching conditions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D70A8A-EC1D-F246-9BBD-C626746EDF77}"/>
              </a:ext>
            </a:extLst>
          </p:cNvPr>
          <p:cNvCxnSpPr>
            <a:cxnSpLocks/>
          </p:cNvCxnSpPr>
          <p:nvPr/>
        </p:nvCxnSpPr>
        <p:spPr>
          <a:xfrm>
            <a:off x="9047439" y="2219162"/>
            <a:ext cx="0" cy="36118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1A746B4-9FC8-864F-A782-4364D710BBCA}"/>
              </a:ext>
            </a:extLst>
          </p:cNvPr>
          <p:cNvGrpSpPr/>
          <p:nvPr/>
        </p:nvGrpSpPr>
        <p:grpSpPr>
          <a:xfrm>
            <a:off x="8478237" y="1862180"/>
            <a:ext cx="1949755" cy="988095"/>
            <a:chOff x="8478237" y="1862180"/>
            <a:chExt cx="1949755" cy="9880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88D093-D871-AC4A-A1C3-9F91F23C8C99}"/>
                </a:ext>
              </a:extLst>
            </p:cNvPr>
            <p:cNvSpPr/>
            <p:nvPr/>
          </p:nvSpPr>
          <p:spPr>
            <a:xfrm>
              <a:off x="8478237" y="1891371"/>
              <a:ext cx="764821" cy="33034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9F92DB-314E-8148-B8C6-27AD0E5E9EF3}"/>
                </a:ext>
              </a:extLst>
            </p:cNvPr>
            <p:cNvSpPr/>
            <p:nvPr/>
          </p:nvSpPr>
          <p:spPr>
            <a:xfrm>
              <a:off x="9747115" y="1888821"/>
              <a:ext cx="680877" cy="33034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88650-4167-544D-B1D5-699B521FCA99}"/>
                    </a:ext>
                  </a:extLst>
                </p:cNvPr>
                <p:cNvSpPr txBox="1"/>
                <p:nvPr/>
              </p:nvSpPr>
              <p:spPr>
                <a:xfrm>
                  <a:off x="9901032" y="1865283"/>
                  <a:ext cx="498087" cy="19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88650-4167-544D-B1D5-699B521FCA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032" y="1865283"/>
                  <a:ext cx="498087" cy="198850"/>
                </a:xfrm>
                <a:prstGeom prst="rect">
                  <a:avLst/>
                </a:prstGeom>
                <a:blipFill>
                  <a:blip r:embed="rId3"/>
                  <a:stretch>
                    <a:fillRect b="-7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8FF6B-D6C9-074B-9FDA-66861E85D18F}"/>
                </a:ext>
              </a:extLst>
            </p:cNvPr>
            <p:cNvSpPr/>
            <p:nvPr/>
          </p:nvSpPr>
          <p:spPr>
            <a:xfrm>
              <a:off x="8543433" y="2580342"/>
              <a:ext cx="764816" cy="26993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ACBF6-110E-6448-9C0E-5DFC7D43BF7B}"/>
                    </a:ext>
                  </a:extLst>
                </p:cNvPr>
                <p:cNvSpPr txBox="1"/>
                <p:nvPr/>
              </p:nvSpPr>
              <p:spPr>
                <a:xfrm>
                  <a:off x="8676798" y="2529817"/>
                  <a:ext cx="498087" cy="19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ACBF6-110E-6448-9C0E-5DFC7D43BF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6798" y="2529817"/>
                  <a:ext cx="498087" cy="198850"/>
                </a:xfrm>
                <a:prstGeom prst="rect">
                  <a:avLst/>
                </a:prstGeom>
                <a:blipFill>
                  <a:blip r:embed="rId4"/>
                  <a:stretch>
                    <a:fillRect b="-7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6C56F8-702A-4640-BD8B-458636A2F436}"/>
                    </a:ext>
                  </a:extLst>
                </p:cNvPr>
                <p:cNvSpPr txBox="1"/>
                <p:nvPr/>
              </p:nvSpPr>
              <p:spPr>
                <a:xfrm>
                  <a:off x="8662551" y="1862180"/>
                  <a:ext cx="4980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6C56F8-702A-4640-BD8B-458636A2F4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551" y="1862180"/>
                  <a:ext cx="49808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C0934B-A6EB-4E40-BB63-42374418EB1F}"/>
                  </a:ext>
                </a:extLst>
              </p:cNvPr>
              <p:cNvSpPr/>
              <p:nvPr/>
            </p:nvSpPr>
            <p:spPr>
              <a:xfrm>
                <a:off x="9097149" y="2198004"/>
                <a:ext cx="422198" cy="372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C0934B-A6EB-4E40-BB63-42374418EB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149" y="2198004"/>
                <a:ext cx="422198" cy="372538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35BB5C8F-E961-AD46-8DE3-D203087B4BF4}"/>
              </a:ext>
            </a:extLst>
          </p:cNvPr>
          <p:cNvGrpSpPr/>
          <p:nvPr/>
        </p:nvGrpSpPr>
        <p:grpSpPr>
          <a:xfrm>
            <a:off x="143919" y="3157665"/>
            <a:ext cx="3681548" cy="1746990"/>
            <a:chOff x="143919" y="3157665"/>
            <a:chExt cx="3681548" cy="1746990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13A7278-344F-9148-ADBC-A0AEA52F4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842" y="3923635"/>
              <a:ext cx="2558139" cy="233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72A1CAA-519B-6B4B-84F5-147105EE72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574" y="3317008"/>
              <a:ext cx="0" cy="12349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A62DA4-936A-F94C-BAB5-1765E9D7BC9F}"/>
                    </a:ext>
                  </a:extLst>
                </p:cNvPr>
                <p:cNvSpPr txBox="1"/>
                <p:nvPr/>
              </p:nvSpPr>
              <p:spPr>
                <a:xfrm>
                  <a:off x="3293245" y="3961295"/>
                  <a:ext cx="5322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A62DA4-936A-F94C-BAB5-1765E9D7B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3245" y="3961295"/>
                  <a:ext cx="53222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A363E9E-6CA8-FD47-9BC5-9A6A49C5A885}"/>
                    </a:ext>
                  </a:extLst>
                </p:cNvPr>
                <p:cNvSpPr txBox="1"/>
                <p:nvPr/>
              </p:nvSpPr>
              <p:spPr>
                <a:xfrm>
                  <a:off x="143919" y="3157665"/>
                  <a:ext cx="7345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0" dirty="0"/>
                    <a:t>g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A363E9E-6CA8-FD47-9BC5-9A6A49C5A8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919" y="3157665"/>
                  <a:ext cx="734566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5085" t="-6667" b="-2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B68BC33-7971-9F44-A180-568B2E817E50}"/>
                </a:ext>
              </a:extLst>
            </p:cNvPr>
            <p:cNvSpPr/>
            <p:nvPr/>
          </p:nvSpPr>
          <p:spPr>
            <a:xfrm>
              <a:off x="920599" y="3418482"/>
              <a:ext cx="2424546" cy="999624"/>
            </a:xfrm>
            <a:custGeom>
              <a:avLst/>
              <a:gdLst>
                <a:gd name="connsiteX0" fmla="*/ 0 w 2424546"/>
                <a:gd name="connsiteY0" fmla="*/ 998871 h 999624"/>
                <a:gd name="connsiteX1" fmla="*/ 401782 w 2424546"/>
                <a:gd name="connsiteY1" fmla="*/ 763344 h 999624"/>
                <a:gd name="connsiteX2" fmla="*/ 969818 w 2424546"/>
                <a:gd name="connsiteY2" fmla="*/ 971162 h 999624"/>
                <a:gd name="connsiteX3" fmla="*/ 1454727 w 2424546"/>
                <a:gd name="connsiteY3" fmla="*/ 1344 h 999624"/>
                <a:gd name="connsiteX4" fmla="*/ 1995055 w 2424546"/>
                <a:gd name="connsiteY4" fmla="*/ 749489 h 999624"/>
                <a:gd name="connsiteX5" fmla="*/ 2424546 w 2424546"/>
                <a:gd name="connsiteY5" fmla="*/ 292289 h 99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4546" h="999624">
                  <a:moveTo>
                    <a:pt x="0" y="998871"/>
                  </a:moveTo>
                  <a:cubicBezTo>
                    <a:pt x="120073" y="883416"/>
                    <a:pt x="240146" y="767962"/>
                    <a:pt x="401782" y="763344"/>
                  </a:cubicBezTo>
                  <a:cubicBezTo>
                    <a:pt x="563418" y="758726"/>
                    <a:pt x="794327" y="1098162"/>
                    <a:pt x="969818" y="971162"/>
                  </a:cubicBezTo>
                  <a:cubicBezTo>
                    <a:pt x="1145309" y="844162"/>
                    <a:pt x="1283854" y="38289"/>
                    <a:pt x="1454727" y="1344"/>
                  </a:cubicBezTo>
                  <a:cubicBezTo>
                    <a:pt x="1625600" y="-35601"/>
                    <a:pt x="1833419" y="700998"/>
                    <a:pt x="1995055" y="749489"/>
                  </a:cubicBezTo>
                  <a:cubicBezTo>
                    <a:pt x="2156691" y="797980"/>
                    <a:pt x="2290618" y="545134"/>
                    <a:pt x="2424546" y="292289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BB7CA9-3005-854B-8F54-3E5818E07BCF}"/>
                </a:ext>
              </a:extLst>
            </p:cNvPr>
            <p:cNvSpPr txBox="1"/>
            <p:nvPr/>
          </p:nvSpPr>
          <p:spPr>
            <a:xfrm>
              <a:off x="582150" y="3762546"/>
              <a:ext cx="192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0823A1F-F65C-5D47-835D-429759DCD099}"/>
                    </a:ext>
                  </a:extLst>
                </p:cNvPr>
                <p:cNvSpPr txBox="1"/>
                <p:nvPr/>
              </p:nvSpPr>
              <p:spPr>
                <a:xfrm flipH="1">
                  <a:off x="916664" y="3872192"/>
                  <a:ext cx="31183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0823A1F-F65C-5D47-835D-429759DCD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16664" y="3872192"/>
                  <a:ext cx="311835" cy="64633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0EBF50F-A195-AB4C-B942-9AC34F02851F}"/>
                </a:ext>
              </a:extLst>
            </p:cNvPr>
            <p:cNvSpPr/>
            <p:nvPr/>
          </p:nvSpPr>
          <p:spPr>
            <a:xfrm>
              <a:off x="2046203" y="3872192"/>
              <a:ext cx="110229" cy="10480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2E4E545-4FFA-9549-9AB9-A7ECAD2B3774}"/>
                </a:ext>
              </a:extLst>
            </p:cNvPr>
            <p:cNvCxnSpPr>
              <a:stCxn id="21" idx="5"/>
            </p:cNvCxnSpPr>
            <p:nvPr/>
          </p:nvCxnSpPr>
          <p:spPr>
            <a:xfrm>
              <a:off x="2140289" y="3961646"/>
              <a:ext cx="323614" cy="5568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F7D3906-596D-354C-9AEE-0DE1D294060E}"/>
                    </a:ext>
                  </a:extLst>
                </p:cNvPr>
                <p:cNvSpPr txBox="1"/>
                <p:nvPr/>
              </p:nvSpPr>
              <p:spPr>
                <a:xfrm>
                  <a:off x="1519211" y="4535323"/>
                  <a:ext cx="9535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𝑡𝑟𝑎𝑛𝑠𝑖𝑡𝑖𝑜𝑛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𝑡𝑖𝑚𝑒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F7D3906-596D-354C-9AEE-0DE1D29406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9211" y="4535323"/>
                  <a:ext cx="953599" cy="369332"/>
                </a:xfrm>
                <a:prstGeom prst="rect">
                  <a:avLst/>
                </a:prstGeom>
                <a:blipFill>
                  <a:blip r:embed="rId10"/>
                  <a:stretch>
                    <a:fillRect r="-105333" b="-13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A5E40C12-3448-1946-AD73-1BCC0B6F36B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40597" y="3243388"/>
              <a:ext cx="7963476" cy="1478280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213839">
                      <a:extLst>
                        <a:ext uri="{9D8B030D-6E8A-4147-A177-3AD203B41FA5}">
                          <a16:colId xmlns:a16="http://schemas.microsoft.com/office/drawing/2014/main" val="3386346623"/>
                        </a:ext>
                      </a:extLst>
                    </a:gridCol>
                    <a:gridCol w="3269673">
                      <a:extLst>
                        <a:ext uri="{9D8B030D-6E8A-4147-A177-3AD203B41FA5}">
                          <a16:colId xmlns:a16="http://schemas.microsoft.com/office/drawing/2014/main" val="2709318173"/>
                        </a:ext>
                      </a:extLst>
                    </a:gridCol>
                    <a:gridCol w="2479964">
                      <a:extLst>
                        <a:ext uri="{9D8B030D-6E8A-4147-A177-3AD203B41FA5}">
                          <a16:colId xmlns:a16="http://schemas.microsoft.com/office/drawing/2014/main" val="268201311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Probability of 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Objective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198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  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n-lt"/>
                            </a:rPr>
                            <a:t>log</a:t>
                          </a:r>
                          <a:r>
                            <a:rPr lang="en-US" baseline="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07967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(1 −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n-lt"/>
                            </a:rPr>
                            <a:t>log</a:t>
                          </a:r>
                          <a:r>
                            <a:rPr lang="en-US" baseline="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0262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/>
                            <a:t>(1 -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68771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A5E40C12-3448-1946-AD73-1BCC0B6F36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73410248"/>
                  </p:ext>
                </p:extLst>
              </p:nvPr>
            </p:nvGraphicFramePr>
            <p:xfrm>
              <a:off x="3840597" y="3243388"/>
              <a:ext cx="7963476" cy="1478280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213839">
                      <a:extLst>
                        <a:ext uri="{9D8B030D-6E8A-4147-A177-3AD203B41FA5}">
                          <a16:colId xmlns:a16="http://schemas.microsoft.com/office/drawing/2014/main" val="3386346623"/>
                        </a:ext>
                      </a:extLst>
                    </a:gridCol>
                    <a:gridCol w="3269673">
                      <a:extLst>
                        <a:ext uri="{9D8B030D-6E8A-4147-A177-3AD203B41FA5}">
                          <a16:colId xmlns:a16="http://schemas.microsoft.com/office/drawing/2014/main" val="2709318173"/>
                        </a:ext>
                      </a:extLst>
                    </a:gridCol>
                    <a:gridCol w="2479964">
                      <a:extLst>
                        <a:ext uri="{9D8B030D-6E8A-4147-A177-3AD203B41FA5}">
                          <a16:colId xmlns:a16="http://schemas.microsoft.com/office/drawing/2014/main" val="268201311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Probability of 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Objective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198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68482" t="-106897" r="-76265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0918" t="-106897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07967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68482" t="-200000" r="-76265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0918" t="-200000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0262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68482" t="-310345" r="-76265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68771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3" name="Rectangle 62">
            <a:extLst>
              <a:ext uri="{FF2B5EF4-FFF2-40B4-BE49-F238E27FC236}">
                <a16:creationId xmlns:a16="http://schemas.microsoft.com/office/drawing/2014/main" id="{396EE5B6-862D-C04C-986A-957D36962BED}"/>
              </a:ext>
            </a:extLst>
          </p:cNvPr>
          <p:cNvSpPr/>
          <p:nvPr/>
        </p:nvSpPr>
        <p:spPr>
          <a:xfrm>
            <a:off x="3915326" y="3720234"/>
            <a:ext cx="1190847" cy="1828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5DAB306-5EED-F946-BD50-77E714971FFA}"/>
              </a:ext>
            </a:extLst>
          </p:cNvPr>
          <p:cNvSpPr/>
          <p:nvPr/>
        </p:nvSpPr>
        <p:spPr>
          <a:xfrm>
            <a:off x="5222470" y="3706742"/>
            <a:ext cx="602512" cy="1963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C396A09-7B1B-844F-BAFB-8B2F5C642F69}"/>
              </a:ext>
            </a:extLst>
          </p:cNvPr>
          <p:cNvSpPr/>
          <p:nvPr/>
        </p:nvSpPr>
        <p:spPr>
          <a:xfrm>
            <a:off x="3915326" y="4106824"/>
            <a:ext cx="1190847" cy="1828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E4A8DA-F3F1-3642-9995-AFBC9FCBAAA8}"/>
              </a:ext>
            </a:extLst>
          </p:cNvPr>
          <p:cNvSpPr/>
          <p:nvPr/>
        </p:nvSpPr>
        <p:spPr>
          <a:xfrm>
            <a:off x="5222470" y="4093332"/>
            <a:ext cx="602512" cy="1963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3565DFD-F460-FD41-BCFB-911335F4F2D1}"/>
              </a:ext>
            </a:extLst>
          </p:cNvPr>
          <p:cNvSpPr/>
          <p:nvPr/>
        </p:nvSpPr>
        <p:spPr>
          <a:xfrm>
            <a:off x="3915326" y="4435353"/>
            <a:ext cx="1190847" cy="1828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5885AE-A8B4-6147-A01C-2D8C7A0923B8}"/>
              </a:ext>
            </a:extLst>
          </p:cNvPr>
          <p:cNvSpPr/>
          <p:nvPr/>
        </p:nvSpPr>
        <p:spPr>
          <a:xfrm>
            <a:off x="5222470" y="4421861"/>
            <a:ext cx="602512" cy="1963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44B9C98-0A92-4E4F-96A7-B228B68A1218}"/>
                  </a:ext>
                </a:extLst>
              </p:cNvPr>
              <p:cNvSpPr txBox="1"/>
              <p:nvPr/>
            </p:nvSpPr>
            <p:spPr>
              <a:xfrm>
                <a:off x="2589981" y="4115944"/>
                <a:ext cx="734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44B9C98-0A92-4E4F-96A7-B228B68A1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9981" y="4115944"/>
                <a:ext cx="734566" cy="369332"/>
              </a:xfrm>
              <a:prstGeom prst="rect">
                <a:avLst/>
              </a:prstGeom>
              <a:blipFill>
                <a:blip r:embed="rId12"/>
                <a:stretch>
                  <a:fillRect r="-13793" b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07E9BAC-769B-0C4A-A520-26AD87E50CE7}"/>
                  </a:ext>
                </a:extLst>
              </p:cNvPr>
              <p:cNvSpPr txBox="1"/>
              <p:nvPr/>
            </p:nvSpPr>
            <p:spPr>
              <a:xfrm flipH="1">
                <a:off x="1822703" y="3543739"/>
                <a:ext cx="3118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07E9BAC-769B-0C4A-A520-26AD87E50C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822703" y="3543739"/>
                <a:ext cx="311835" cy="646331"/>
              </a:xfrm>
              <a:prstGeom prst="rect">
                <a:avLst/>
              </a:prstGeom>
              <a:blipFill>
                <a:blip r:embed="rId13"/>
                <a:stretch>
                  <a:fillRect r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42FD71B-DAE2-5A4A-A9D1-D66BB07E6841}"/>
              </a:ext>
            </a:extLst>
          </p:cNvPr>
          <p:cNvGrpSpPr/>
          <p:nvPr/>
        </p:nvGrpSpPr>
        <p:grpSpPr>
          <a:xfrm>
            <a:off x="1305572" y="1820730"/>
            <a:ext cx="2109454" cy="1301861"/>
            <a:chOff x="1305572" y="1820730"/>
            <a:chExt cx="2109454" cy="1301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090F42F-E441-4542-A0B4-AEBB9EAF0630}"/>
                    </a:ext>
                  </a:extLst>
                </p:cNvPr>
                <p:cNvSpPr txBox="1"/>
                <p:nvPr/>
              </p:nvSpPr>
              <p:spPr>
                <a:xfrm>
                  <a:off x="1996011" y="1832504"/>
                  <a:ext cx="586803" cy="671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0090F42F-E441-4542-A0B4-AEBB9EAF06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6011" y="1832504"/>
                  <a:ext cx="586803" cy="671209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8BA379F-BA6A-0A48-809B-28A584C918BD}"/>
                    </a:ext>
                  </a:extLst>
                </p:cNvPr>
                <p:cNvSpPr txBox="1"/>
                <p:nvPr/>
              </p:nvSpPr>
              <p:spPr>
                <a:xfrm>
                  <a:off x="2828223" y="1820730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E8BA379F-BA6A-0A48-809B-28A584C918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8223" y="1820730"/>
                  <a:ext cx="586803" cy="646331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A9F75A7-13BF-1A41-92C6-040568234BE8}"/>
                    </a:ext>
                  </a:extLst>
                </p:cNvPr>
                <p:cNvSpPr txBox="1"/>
                <p:nvPr/>
              </p:nvSpPr>
              <p:spPr>
                <a:xfrm>
                  <a:off x="1305572" y="2439142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DA9F75A7-13BF-1A41-92C6-040568234B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5572" y="2439142"/>
                  <a:ext cx="586803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620473B-5B57-2549-9C0C-33F85BC3D822}"/>
                    </a:ext>
                  </a:extLst>
                </p:cNvPr>
                <p:cNvSpPr txBox="1"/>
                <p:nvPr/>
              </p:nvSpPr>
              <p:spPr>
                <a:xfrm>
                  <a:off x="2589981" y="2476260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B620473B-5B57-2549-9C0C-33F85BC3D8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9981" y="2476260"/>
                  <a:ext cx="586803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BDBB86C4-EB05-F84F-8F92-69E050465436}"/>
                </a:ext>
              </a:extLst>
            </p:cNvPr>
            <p:cNvSpPr/>
            <p:nvPr/>
          </p:nvSpPr>
          <p:spPr>
            <a:xfrm>
              <a:off x="2783938" y="2182425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B9280E69-1627-C44B-AE8A-CA460277C731}"/>
                </a:ext>
              </a:extLst>
            </p:cNvPr>
            <p:cNvSpPr/>
            <p:nvPr/>
          </p:nvSpPr>
          <p:spPr>
            <a:xfrm>
              <a:off x="2783938" y="2296556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FC9BE7C-E5C3-C74A-8155-3C10E657080E}"/>
                </a:ext>
              </a:extLst>
            </p:cNvPr>
            <p:cNvSpPr/>
            <p:nvPr/>
          </p:nvSpPr>
          <p:spPr>
            <a:xfrm>
              <a:off x="1564515" y="2177143"/>
              <a:ext cx="1190847" cy="18288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06CC71BC-24B5-0E48-9906-74D01F81DF6B}"/>
                </a:ext>
              </a:extLst>
            </p:cNvPr>
            <p:cNvSpPr/>
            <p:nvPr/>
          </p:nvSpPr>
          <p:spPr>
            <a:xfrm>
              <a:off x="1568522" y="2360023"/>
              <a:ext cx="1190847" cy="457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7294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  <p:bldP spid="64" grpId="0" animBg="1"/>
      <p:bldP spid="67" grpId="0" animBg="1"/>
      <p:bldP spid="68" grpId="0" animBg="1"/>
      <p:bldP spid="69" grpId="0" animBg="1"/>
      <p:bldP spid="70" grpId="0" animBg="1"/>
      <p:bldP spid="4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A853-056E-094C-8763-A5AFD29D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– Imitation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74C2E-CA8E-B840-8D7A-96A8E3F7D8FD}"/>
              </a:ext>
            </a:extLst>
          </p:cNvPr>
          <p:cNvSpPr txBox="1"/>
          <p:nvPr/>
        </p:nvSpPr>
        <p:spPr>
          <a:xfrm>
            <a:off x="287482" y="1492848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Learn switching conditions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D70A8A-EC1D-F246-9BBD-C626746EDF77}"/>
              </a:ext>
            </a:extLst>
          </p:cNvPr>
          <p:cNvCxnSpPr>
            <a:cxnSpLocks/>
          </p:cNvCxnSpPr>
          <p:nvPr/>
        </p:nvCxnSpPr>
        <p:spPr>
          <a:xfrm>
            <a:off x="9047439" y="2219162"/>
            <a:ext cx="0" cy="36118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1A746B4-9FC8-864F-A782-4364D710BBCA}"/>
              </a:ext>
            </a:extLst>
          </p:cNvPr>
          <p:cNvGrpSpPr/>
          <p:nvPr/>
        </p:nvGrpSpPr>
        <p:grpSpPr>
          <a:xfrm>
            <a:off x="8478237" y="1862180"/>
            <a:ext cx="1949755" cy="988095"/>
            <a:chOff x="8478237" y="1862180"/>
            <a:chExt cx="1949755" cy="9880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88D093-D871-AC4A-A1C3-9F91F23C8C99}"/>
                </a:ext>
              </a:extLst>
            </p:cNvPr>
            <p:cNvSpPr/>
            <p:nvPr/>
          </p:nvSpPr>
          <p:spPr>
            <a:xfrm>
              <a:off x="8478237" y="1891371"/>
              <a:ext cx="764821" cy="33034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9F92DB-314E-8148-B8C6-27AD0E5E9EF3}"/>
                </a:ext>
              </a:extLst>
            </p:cNvPr>
            <p:cNvSpPr/>
            <p:nvPr/>
          </p:nvSpPr>
          <p:spPr>
            <a:xfrm>
              <a:off x="9747115" y="1888821"/>
              <a:ext cx="680877" cy="33034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88650-4167-544D-B1D5-699B521FCA99}"/>
                    </a:ext>
                  </a:extLst>
                </p:cNvPr>
                <p:cNvSpPr txBox="1"/>
                <p:nvPr/>
              </p:nvSpPr>
              <p:spPr>
                <a:xfrm>
                  <a:off x="9901032" y="1865283"/>
                  <a:ext cx="498087" cy="19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88650-4167-544D-B1D5-699B521FCA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032" y="1865283"/>
                  <a:ext cx="498087" cy="198850"/>
                </a:xfrm>
                <a:prstGeom prst="rect">
                  <a:avLst/>
                </a:prstGeom>
                <a:blipFill>
                  <a:blip r:embed="rId3"/>
                  <a:stretch>
                    <a:fillRect b="-7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8FF6B-D6C9-074B-9FDA-66861E85D18F}"/>
                </a:ext>
              </a:extLst>
            </p:cNvPr>
            <p:cNvSpPr/>
            <p:nvPr/>
          </p:nvSpPr>
          <p:spPr>
            <a:xfrm>
              <a:off x="8543433" y="2580342"/>
              <a:ext cx="764816" cy="26993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ACBF6-110E-6448-9C0E-5DFC7D43BF7B}"/>
                    </a:ext>
                  </a:extLst>
                </p:cNvPr>
                <p:cNvSpPr txBox="1"/>
                <p:nvPr/>
              </p:nvSpPr>
              <p:spPr>
                <a:xfrm>
                  <a:off x="8676798" y="2529817"/>
                  <a:ext cx="498087" cy="19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ACBF6-110E-6448-9C0E-5DFC7D43BF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6798" y="2529817"/>
                  <a:ext cx="498087" cy="198850"/>
                </a:xfrm>
                <a:prstGeom prst="rect">
                  <a:avLst/>
                </a:prstGeom>
                <a:blipFill>
                  <a:blip r:embed="rId4"/>
                  <a:stretch>
                    <a:fillRect b="-7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6C56F8-702A-4640-BD8B-458636A2F436}"/>
                    </a:ext>
                  </a:extLst>
                </p:cNvPr>
                <p:cNvSpPr txBox="1"/>
                <p:nvPr/>
              </p:nvSpPr>
              <p:spPr>
                <a:xfrm>
                  <a:off x="8662551" y="1862180"/>
                  <a:ext cx="4980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6C56F8-702A-4640-BD8B-458636A2F4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551" y="1862180"/>
                  <a:ext cx="49808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C0934B-A6EB-4E40-BB63-42374418EB1F}"/>
                  </a:ext>
                </a:extLst>
              </p:cNvPr>
              <p:cNvSpPr/>
              <p:nvPr/>
            </p:nvSpPr>
            <p:spPr>
              <a:xfrm>
                <a:off x="9097149" y="2198004"/>
                <a:ext cx="422198" cy="372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C0934B-A6EB-4E40-BB63-42374418EB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149" y="2198004"/>
                <a:ext cx="422198" cy="372538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35BB5C8F-E961-AD46-8DE3-D203087B4BF4}"/>
              </a:ext>
            </a:extLst>
          </p:cNvPr>
          <p:cNvGrpSpPr/>
          <p:nvPr/>
        </p:nvGrpSpPr>
        <p:grpSpPr>
          <a:xfrm>
            <a:off x="143919" y="3044024"/>
            <a:ext cx="4235576" cy="1836607"/>
            <a:chOff x="143919" y="3157665"/>
            <a:chExt cx="3681548" cy="1724432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313A7278-344F-9148-ADBC-A0AEA52F4D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842" y="3923635"/>
              <a:ext cx="2558139" cy="233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72A1CAA-519B-6B4B-84F5-147105EE72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574" y="3317008"/>
              <a:ext cx="0" cy="12349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A62DA4-936A-F94C-BAB5-1765E9D7BC9F}"/>
                    </a:ext>
                  </a:extLst>
                </p:cNvPr>
                <p:cNvSpPr txBox="1"/>
                <p:nvPr/>
              </p:nvSpPr>
              <p:spPr>
                <a:xfrm>
                  <a:off x="3293245" y="3961295"/>
                  <a:ext cx="5322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0A62DA4-936A-F94C-BAB5-1765E9D7BC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3245" y="3961295"/>
                  <a:ext cx="532222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A363E9E-6CA8-FD47-9BC5-9A6A49C5A885}"/>
                    </a:ext>
                  </a:extLst>
                </p:cNvPr>
                <p:cNvSpPr txBox="1"/>
                <p:nvPr/>
              </p:nvSpPr>
              <p:spPr>
                <a:xfrm>
                  <a:off x="143919" y="3157665"/>
                  <a:ext cx="7345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0" dirty="0"/>
                    <a:t>g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5A363E9E-6CA8-FD47-9BC5-9A6A49C5A8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919" y="3157665"/>
                  <a:ext cx="734566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4412" t="-9677" b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BB68BC33-7971-9F44-A180-568B2E817E50}"/>
                </a:ext>
              </a:extLst>
            </p:cNvPr>
            <p:cNvSpPr/>
            <p:nvPr/>
          </p:nvSpPr>
          <p:spPr>
            <a:xfrm>
              <a:off x="920599" y="3418482"/>
              <a:ext cx="2424546" cy="999624"/>
            </a:xfrm>
            <a:custGeom>
              <a:avLst/>
              <a:gdLst>
                <a:gd name="connsiteX0" fmla="*/ 0 w 2424546"/>
                <a:gd name="connsiteY0" fmla="*/ 998871 h 999624"/>
                <a:gd name="connsiteX1" fmla="*/ 401782 w 2424546"/>
                <a:gd name="connsiteY1" fmla="*/ 763344 h 999624"/>
                <a:gd name="connsiteX2" fmla="*/ 969818 w 2424546"/>
                <a:gd name="connsiteY2" fmla="*/ 971162 h 999624"/>
                <a:gd name="connsiteX3" fmla="*/ 1454727 w 2424546"/>
                <a:gd name="connsiteY3" fmla="*/ 1344 h 999624"/>
                <a:gd name="connsiteX4" fmla="*/ 1995055 w 2424546"/>
                <a:gd name="connsiteY4" fmla="*/ 749489 h 999624"/>
                <a:gd name="connsiteX5" fmla="*/ 2424546 w 2424546"/>
                <a:gd name="connsiteY5" fmla="*/ 292289 h 99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4546" h="999624">
                  <a:moveTo>
                    <a:pt x="0" y="998871"/>
                  </a:moveTo>
                  <a:cubicBezTo>
                    <a:pt x="120073" y="883416"/>
                    <a:pt x="240146" y="767962"/>
                    <a:pt x="401782" y="763344"/>
                  </a:cubicBezTo>
                  <a:cubicBezTo>
                    <a:pt x="563418" y="758726"/>
                    <a:pt x="794327" y="1098162"/>
                    <a:pt x="969818" y="971162"/>
                  </a:cubicBezTo>
                  <a:cubicBezTo>
                    <a:pt x="1145309" y="844162"/>
                    <a:pt x="1283854" y="38289"/>
                    <a:pt x="1454727" y="1344"/>
                  </a:cubicBezTo>
                  <a:cubicBezTo>
                    <a:pt x="1625600" y="-35601"/>
                    <a:pt x="1833419" y="700998"/>
                    <a:pt x="1995055" y="749489"/>
                  </a:cubicBezTo>
                  <a:cubicBezTo>
                    <a:pt x="2156691" y="797980"/>
                    <a:pt x="2290618" y="545134"/>
                    <a:pt x="2424546" y="292289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BB7CA9-3005-854B-8F54-3E5818E07BCF}"/>
                </a:ext>
              </a:extLst>
            </p:cNvPr>
            <p:cNvSpPr txBox="1"/>
            <p:nvPr/>
          </p:nvSpPr>
          <p:spPr>
            <a:xfrm>
              <a:off x="582150" y="3762546"/>
              <a:ext cx="192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0823A1F-F65C-5D47-835D-429759DCD099}"/>
                    </a:ext>
                  </a:extLst>
                </p:cNvPr>
                <p:cNvSpPr txBox="1"/>
                <p:nvPr/>
              </p:nvSpPr>
              <p:spPr>
                <a:xfrm flipH="1">
                  <a:off x="916664" y="3872192"/>
                  <a:ext cx="311835" cy="6068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20823A1F-F65C-5D47-835D-429759DCD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16664" y="3872192"/>
                  <a:ext cx="311835" cy="60685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0EBF50F-A195-AB4C-B942-9AC34F02851F}"/>
                </a:ext>
              </a:extLst>
            </p:cNvPr>
            <p:cNvSpPr/>
            <p:nvPr/>
          </p:nvSpPr>
          <p:spPr>
            <a:xfrm>
              <a:off x="2046203" y="3872192"/>
              <a:ext cx="110229" cy="10480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02E4E545-4FFA-9549-9AB9-A7ECAD2B3774}"/>
                </a:ext>
              </a:extLst>
            </p:cNvPr>
            <p:cNvCxnSpPr>
              <a:stCxn id="21" idx="5"/>
            </p:cNvCxnSpPr>
            <p:nvPr/>
          </p:nvCxnSpPr>
          <p:spPr>
            <a:xfrm>
              <a:off x="2140289" y="3961646"/>
              <a:ext cx="323614" cy="5568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F7D3906-596D-354C-9AEE-0DE1D294060E}"/>
                    </a:ext>
                  </a:extLst>
                </p:cNvPr>
                <p:cNvSpPr txBox="1"/>
                <p:nvPr/>
              </p:nvSpPr>
              <p:spPr>
                <a:xfrm>
                  <a:off x="1519211" y="4535323"/>
                  <a:ext cx="953599" cy="346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𝑡𝑟𝑎𝑛𝑠𝑖𝑡𝑖𝑜𝑛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𝑡𝑖𝑚𝑒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4F7D3906-596D-354C-9AEE-0DE1D29406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9211" y="4535323"/>
                  <a:ext cx="953599" cy="346774"/>
                </a:xfrm>
                <a:prstGeom prst="rect">
                  <a:avLst/>
                </a:prstGeom>
                <a:blipFill>
                  <a:blip r:embed="rId10"/>
                  <a:stretch>
                    <a:fillRect r="-7816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A5E40C12-3448-1946-AD73-1BCC0B6F36B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40597" y="3243388"/>
              <a:ext cx="7963476" cy="1478280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213839">
                      <a:extLst>
                        <a:ext uri="{9D8B030D-6E8A-4147-A177-3AD203B41FA5}">
                          <a16:colId xmlns:a16="http://schemas.microsoft.com/office/drawing/2014/main" val="3386346623"/>
                        </a:ext>
                      </a:extLst>
                    </a:gridCol>
                    <a:gridCol w="3269673">
                      <a:extLst>
                        <a:ext uri="{9D8B030D-6E8A-4147-A177-3AD203B41FA5}">
                          <a16:colId xmlns:a16="http://schemas.microsoft.com/office/drawing/2014/main" val="2709318173"/>
                        </a:ext>
                      </a:extLst>
                    </a:gridCol>
                    <a:gridCol w="2479964">
                      <a:extLst>
                        <a:ext uri="{9D8B030D-6E8A-4147-A177-3AD203B41FA5}">
                          <a16:colId xmlns:a16="http://schemas.microsoft.com/office/drawing/2014/main" val="268201311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Probability of 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Objective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198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  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n-lt"/>
                            </a:rPr>
                            <a:t>log</a:t>
                          </a:r>
                          <a:r>
                            <a:rPr lang="en-US" baseline="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07967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(1 −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n-lt"/>
                            </a:rPr>
                            <a:t>log</a:t>
                          </a:r>
                          <a:r>
                            <a:rPr lang="en-US" baseline="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0262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/>
                            <a:t>(1 -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68771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A5E40C12-3448-1946-AD73-1BCC0B6F36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57976619"/>
                  </p:ext>
                </p:extLst>
              </p:nvPr>
            </p:nvGraphicFramePr>
            <p:xfrm>
              <a:off x="3840597" y="3243388"/>
              <a:ext cx="7963476" cy="1478280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213839">
                      <a:extLst>
                        <a:ext uri="{9D8B030D-6E8A-4147-A177-3AD203B41FA5}">
                          <a16:colId xmlns:a16="http://schemas.microsoft.com/office/drawing/2014/main" val="3386346623"/>
                        </a:ext>
                      </a:extLst>
                    </a:gridCol>
                    <a:gridCol w="3269673">
                      <a:extLst>
                        <a:ext uri="{9D8B030D-6E8A-4147-A177-3AD203B41FA5}">
                          <a16:colId xmlns:a16="http://schemas.microsoft.com/office/drawing/2014/main" val="2709318173"/>
                        </a:ext>
                      </a:extLst>
                    </a:gridCol>
                    <a:gridCol w="2479964">
                      <a:extLst>
                        <a:ext uri="{9D8B030D-6E8A-4147-A177-3AD203B41FA5}">
                          <a16:colId xmlns:a16="http://schemas.microsoft.com/office/drawing/2014/main" val="268201311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Probability of 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Objective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198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68482" t="-106897" r="-76265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0918" t="-106897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07967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68482" t="-200000" r="-76265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220918" t="-200000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0262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1"/>
                          <a:stretch>
                            <a:fillRect l="-68482" t="-310345" r="-76265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68771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3" name="Rectangle 62">
            <a:extLst>
              <a:ext uri="{FF2B5EF4-FFF2-40B4-BE49-F238E27FC236}">
                <a16:creationId xmlns:a16="http://schemas.microsoft.com/office/drawing/2014/main" id="{396EE5B6-862D-C04C-986A-957D36962BED}"/>
              </a:ext>
            </a:extLst>
          </p:cNvPr>
          <p:cNvSpPr/>
          <p:nvPr/>
        </p:nvSpPr>
        <p:spPr>
          <a:xfrm>
            <a:off x="3915326" y="3720234"/>
            <a:ext cx="1190847" cy="1828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5DAB306-5EED-F946-BD50-77E714971FFA}"/>
              </a:ext>
            </a:extLst>
          </p:cNvPr>
          <p:cNvSpPr/>
          <p:nvPr/>
        </p:nvSpPr>
        <p:spPr>
          <a:xfrm>
            <a:off x="5222470" y="3706742"/>
            <a:ext cx="602512" cy="1963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C396A09-7B1B-844F-BAFB-8B2F5C642F69}"/>
              </a:ext>
            </a:extLst>
          </p:cNvPr>
          <p:cNvSpPr/>
          <p:nvPr/>
        </p:nvSpPr>
        <p:spPr>
          <a:xfrm>
            <a:off x="3915326" y="4106824"/>
            <a:ext cx="1190847" cy="1828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E4A8DA-F3F1-3642-9995-AFBC9FCBAAA8}"/>
              </a:ext>
            </a:extLst>
          </p:cNvPr>
          <p:cNvSpPr/>
          <p:nvPr/>
        </p:nvSpPr>
        <p:spPr>
          <a:xfrm>
            <a:off x="5222470" y="4093332"/>
            <a:ext cx="602512" cy="1963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3565DFD-F460-FD41-BCFB-911335F4F2D1}"/>
              </a:ext>
            </a:extLst>
          </p:cNvPr>
          <p:cNvSpPr/>
          <p:nvPr/>
        </p:nvSpPr>
        <p:spPr>
          <a:xfrm>
            <a:off x="3915326" y="4435353"/>
            <a:ext cx="1190847" cy="1828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5885AE-A8B4-6147-A01C-2D8C7A0923B8}"/>
              </a:ext>
            </a:extLst>
          </p:cNvPr>
          <p:cNvSpPr/>
          <p:nvPr/>
        </p:nvSpPr>
        <p:spPr>
          <a:xfrm>
            <a:off x="5222470" y="4421861"/>
            <a:ext cx="602512" cy="1963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44B9C98-0A92-4E4F-96A7-B228B68A1218}"/>
                  </a:ext>
                </a:extLst>
              </p:cNvPr>
              <p:cNvSpPr txBox="1"/>
              <p:nvPr/>
            </p:nvSpPr>
            <p:spPr>
              <a:xfrm>
                <a:off x="2858772" y="4081654"/>
                <a:ext cx="734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F44B9C98-0A92-4E4F-96A7-B228B68A12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772" y="4081654"/>
                <a:ext cx="734566" cy="369332"/>
              </a:xfrm>
              <a:prstGeom prst="rect">
                <a:avLst/>
              </a:prstGeom>
              <a:blipFill>
                <a:blip r:embed="rId12"/>
                <a:stretch>
                  <a:fillRect r="-1355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863288-C36A-4342-9EEF-CF3F92FF46CB}"/>
                  </a:ext>
                </a:extLst>
              </p:cNvPr>
              <p:cNvSpPr txBox="1"/>
              <p:nvPr/>
            </p:nvSpPr>
            <p:spPr>
              <a:xfrm>
                <a:off x="2938431" y="2764345"/>
                <a:ext cx="734566" cy="37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26863288-C36A-4342-9EEF-CF3F92FF4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431" y="2764345"/>
                <a:ext cx="734566" cy="373885"/>
              </a:xfrm>
              <a:prstGeom prst="rect">
                <a:avLst/>
              </a:prstGeom>
              <a:blipFill>
                <a:blip r:embed="rId13"/>
                <a:stretch>
                  <a:fillRect r="-1525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Oval 46">
            <a:extLst>
              <a:ext uri="{FF2B5EF4-FFF2-40B4-BE49-F238E27FC236}">
                <a16:creationId xmlns:a16="http://schemas.microsoft.com/office/drawing/2014/main" id="{FEBCFF6D-DBE5-744A-AB66-15546BB3710B}"/>
              </a:ext>
            </a:extLst>
          </p:cNvPr>
          <p:cNvSpPr/>
          <p:nvPr/>
        </p:nvSpPr>
        <p:spPr>
          <a:xfrm>
            <a:off x="1830258" y="3847528"/>
            <a:ext cx="110229" cy="10480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8F7543A-0B54-5A4E-9EA2-846252875975}"/>
                  </a:ext>
                </a:extLst>
              </p:cNvPr>
              <p:cNvSpPr txBox="1"/>
              <p:nvPr/>
            </p:nvSpPr>
            <p:spPr>
              <a:xfrm flipH="1">
                <a:off x="1905012" y="3532939"/>
                <a:ext cx="3118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38F7543A-0B54-5A4E-9EA2-8462528759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05012" y="3532939"/>
                <a:ext cx="311835" cy="646331"/>
              </a:xfrm>
              <a:prstGeom prst="rect">
                <a:avLst/>
              </a:prstGeom>
              <a:blipFill>
                <a:blip r:embed="rId14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reeform 8">
            <a:extLst>
              <a:ext uri="{FF2B5EF4-FFF2-40B4-BE49-F238E27FC236}">
                <a16:creationId xmlns:a16="http://schemas.microsoft.com/office/drawing/2014/main" id="{7FB7D7AE-5C3E-3442-AEFF-A056C2897067}"/>
              </a:ext>
            </a:extLst>
          </p:cNvPr>
          <p:cNvSpPr/>
          <p:nvPr/>
        </p:nvSpPr>
        <p:spPr>
          <a:xfrm>
            <a:off x="1026695" y="2973334"/>
            <a:ext cx="2630905" cy="1616460"/>
          </a:xfrm>
          <a:custGeom>
            <a:avLst/>
            <a:gdLst>
              <a:gd name="connsiteX0" fmla="*/ 0 w 2630905"/>
              <a:gd name="connsiteY0" fmla="*/ 1213655 h 1616460"/>
              <a:gd name="connsiteX1" fmla="*/ 625642 w 2630905"/>
              <a:gd name="connsiteY1" fmla="*/ 1550540 h 1616460"/>
              <a:gd name="connsiteX2" fmla="*/ 1267326 w 2630905"/>
              <a:gd name="connsiteY2" fmla="*/ 58624 h 1616460"/>
              <a:gd name="connsiteX3" fmla="*/ 2630905 w 2630905"/>
              <a:gd name="connsiteY3" fmla="*/ 443634 h 161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905" h="1616460">
                <a:moveTo>
                  <a:pt x="0" y="1213655"/>
                </a:moveTo>
                <a:cubicBezTo>
                  <a:pt x="207210" y="1478350"/>
                  <a:pt x="414421" y="1743045"/>
                  <a:pt x="625642" y="1550540"/>
                </a:cubicBezTo>
                <a:cubicBezTo>
                  <a:pt x="836863" y="1358035"/>
                  <a:pt x="933116" y="243108"/>
                  <a:pt x="1267326" y="58624"/>
                </a:cubicBezTo>
                <a:cubicBezTo>
                  <a:pt x="1601536" y="-125860"/>
                  <a:pt x="2116220" y="158887"/>
                  <a:pt x="2630905" y="443634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B95DF34-64B4-0D46-91AB-D8D2658039BC}"/>
              </a:ext>
            </a:extLst>
          </p:cNvPr>
          <p:cNvGrpSpPr/>
          <p:nvPr/>
        </p:nvGrpSpPr>
        <p:grpSpPr>
          <a:xfrm>
            <a:off x="1305572" y="1820730"/>
            <a:ext cx="2109454" cy="1301861"/>
            <a:chOff x="1305572" y="1820730"/>
            <a:chExt cx="2109454" cy="1301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303DE31F-FF9F-C441-AC22-E2B158ED5C09}"/>
                    </a:ext>
                  </a:extLst>
                </p:cNvPr>
                <p:cNvSpPr txBox="1"/>
                <p:nvPr/>
              </p:nvSpPr>
              <p:spPr>
                <a:xfrm>
                  <a:off x="1996011" y="1832504"/>
                  <a:ext cx="586803" cy="671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303DE31F-FF9F-C441-AC22-E2B158ED5C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6011" y="1832504"/>
                  <a:ext cx="586803" cy="671209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298BEFB-8562-8F46-9215-99CB678D4A6F}"/>
                    </a:ext>
                  </a:extLst>
                </p:cNvPr>
                <p:cNvSpPr txBox="1"/>
                <p:nvPr/>
              </p:nvSpPr>
              <p:spPr>
                <a:xfrm>
                  <a:off x="2828223" y="1820730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D298BEFB-8562-8F46-9215-99CB678D4A6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8223" y="1820730"/>
                  <a:ext cx="586803" cy="646331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295047B7-8D77-B549-BDC6-05024C56E12E}"/>
                    </a:ext>
                  </a:extLst>
                </p:cNvPr>
                <p:cNvSpPr txBox="1"/>
                <p:nvPr/>
              </p:nvSpPr>
              <p:spPr>
                <a:xfrm>
                  <a:off x="1305572" y="2439142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295047B7-8D77-B549-BDC6-05024C56E1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5572" y="2439142"/>
                  <a:ext cx="586803" cy="646331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7FDB530-65B0-3C4E-A03B-6DDA85CFD83F}"/>
                    </a:ext>
                  </a:extLst>
                </p:cNvPr>
                <p:cNvSpPr txBox="1"/>
                <p:nvPr/>
              </p:nvSpPr>
              <p:spPr>
                <a:xfrm>
                  <a:off x="2589981" y="2476260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F7FDB530-65B0-3C4E-A03B-6DDA85CFD8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9981" y="2476260"/>
                  <a:ext cx="586803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4B491E85-3F27-AA49-AD43-AB30DABADB95}"/>
                </a:ext>
              </a:extLst>
            </p:cNvPr>
            <p:cNvSpPr/>
            <p:nvPr/>
          </p:nvSpPr>
          <p:spPr>
            <a:xfrm>
              <a:off x="2783938" y="2182425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B0B434EB-26B8-1B46-8407-4293C29CDC5F}"/>
                </a:ext>
              </a:extLst>
            </p:cNvPr>
            <p:cNvSpPr/>
            <p:nvPr/>
          </p:nvSpPr>
          <p:spPr>
            <a:xfrm>
              <a:off x="2783938" y="2296556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5BEE627A-50F0-E441-A241-689844D22A3C}"/>
                </a:ext>
              </a:extLst>
            </p:cNvPr>
            <p:cNvSpPr/>
            <p:nvPr/>
          </p:nvSpPr>
          <p:spPr>
            <a:xfrm>
              <a:off x="1564515" y="2177143"/>
              <a:ext cx="1190847" cy="18288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A5683CB1-362B-D248-879E-FF9749C35DE0}"/>
                </a:ext>
              </a:extLst>
            </p:cNvPr>
            <p:cNvSpPr/>
            <p:nvPr/>
          </p:nvSpPr>
          <p:spPr>
            <a:xfrm>
              <a:off x="1568522" y="2360023"/>
              <a:ext cx="1190847" cy="457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88355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535B7-C049-71EC-9696-218645587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2800A-3CB3-D854-81F2-9D50E44250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714" y="1825625"/>
            <a:ext cx="6564086" cy="4351338"/>
          </a:xfrm>
        </p:spPr>
        <p:txBody>
          <a:bodyPr/>
          <a:lstStyle/>
          <a:p>
            <a:r>
              <a:rPr lang="en-US" dirty="0"/>
              <a:t>Use the neural network as a starting point for program synthesis</a:t>
            </a:r>
          </a:p>
          <a:p>
            <a:endParaRPr lang="en-US" dirty="0"/>
          </a:p>
          <a:p>
            <a:r>
              <a:rPr lang="en-US" dirty="0"/>
              <a:t>Replace neural components with symbolic ones</a:t>
            </a:r>
          </a:p>
          <a:p>
            <a:pPr lvl="1"/>
            <a:r>
              <a:rPr lang="en-US" dirty="0"/>
              <a:t>To improve interpretability and analyzability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better generalize out of distribution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To ensure more predictable behavior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4ACEBF3-1B29-1679-FD2E-1BAF629E2643}"/>
              </a:ext>
            </a:extLst>
          </p:cNvPr>
          <p:cNvGrpSpPr/>
          <p:nvPr/>
        </p:nvGrpSpPr>
        <p:grpSpPr>
          <a:xfrm>
            <a:off x="1019468" y="1825625"/>
            <a:ext cx="2470183" cy="2831875"/>
            <a:chOff x="6357032" y="2398374"/>
            <a:chExt cx="2470183" cy="283187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D2E548-7219-2DF1-1BA3-E3B6D7A146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22" t="36200" r="10198"/>
            <a:stretch/>
          </p:blipFill>
          <p:spPr>
            <a:xfrm>
              <a:off x="7061353" y="3527320"/>
              <a:ext cx="960315" cy="780193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D1F38-F9D0-30DA-6BD3-E2C912F1AC33}"/>
                </a:ext>
              </a:extLst>
            </p:cNvPr>
            <p:cNvGrpSpPr/>
            <p:nvPr/>
          </p:nvGrpSpPr>
          <p:grpSpPr>
            <a:xfrm>
              <a:off x="7194693" y="2398374"/>
              <a:ext cx="615874" cy="843669"/>
              <a:chOff x="369869" y="3236310"/>
              <a:chExt cx="615874" cy="84366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6D6C2AA-F4B8-C784-8CA3-DBDD790D5AE3}"/>
                  </a:ext>
                </a:extLst>
              </p:cNvPr>
              <p:cNvSpPr txBox="1"/>
              <p:nvPr/>
            </p:nvSpPr>
            <p:spPr>
              <a:xfrm>
                <a:off x="369869" y="3236310"/>
                <a:ext cx="61587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Goal</a:t>
                </a: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12624504-3EC6-2D3D-D9FA-860D5C87BF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5945" y="3599821"/>
                <a:ext cx="443721" cy="480158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6341786-213D-0E02-7BDB-E6C3B3205E38}"/>
                    </a:ext>
                  </a:extLst>
                </p:cNvPr>
                <p:cNvSpPr txBox="1"/>
                <p:nvPr/>
              </p:nvSpPr>
              <p:spPr>
                <a:xfrm>
                  <a:off x="7264257" y="3157689"/>
                  <a:ext cx="434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D6341786-213D-0E02-7BDB-E6C3B3205E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4257" y="3157689"/>
                  <a:ext cx="434734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1500498D-A118-9E4A-1F30-6E5C15F0DC0A}"/>
                </a:ext>
              </a:extLst>
            </p:cNvPr>
            <p:cNvCxnSpPr>
              <a:endCxn id="5" idx="1"/>
            </p:cNvCxnSpPr>
            <p:nvPr/>
          </p:nvCxnSpPr>
          <p:spPr>
            <a:xfrm>
              <a:off x="6834197" y="3917416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05EFE17D-AC8E-8C77-06F5-FCD7AEEE9534}"/>
                </a:ext>
              </a:extLst>
            </p:cNvPr>
            <p:cNvCxnSpPr/>
            <p:nvPr/>
          </p:nvCxnSpPr>
          <p:spPr>
            <a:xfrm>
              <a:off x="8021668" y="3879745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70EC7008-03A2-874F-32BF-42E7989AA284}"/>
                    </a:ext>
                  </a:extLst>
                </p:cNvPr>
                <p:cNvSpPr txBox="1"/>
                <p:nvPr/>
              </p:nvSpPr>
              <p:spPr>
                <a:xfrm>
                  <a:off x="6357032" y="3732750"/>
                  <a:ext cx="44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7" name="TextBox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32" y="3732750"/>
                  <a:ext cx="448328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EBEF4DC-DFAE-8937-1E29-AA39E486D0C6}"/>
                    </a:ext>
                  </a:extLst>
                </p:cNvPr>
                <p:cNvSpPr txBox="1"/>
                <p:nvPr/>
              </p:nvSpPr>
              <p:spPr>
                <a:xfrm>
                  <a:off x="8236156" y="3695079"/>
                  <a:ext cx="59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8" name="TextBox 3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156" y="3695079"/>
                  <a:ext cx="59105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D0592A-9639-24EA-1971-C0E83841B90B}"/>
                    </a:ext>
                  </a:extLst>
                </p:cNvPr>
                <p:cNvSpPr txBox="1"/>
                <p:nvPr/>
              </p:nvSpPr>
              <p:spPr>
                <a:xfrm>
                  <a:off x="7264257" y="4228840"/>
                  <a:ext cx="434734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⇓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AD0592A-9639-24EA-1971-C0E83841B9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4257" y="4228840"/>
                  <a:ext cx="434734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263E374-DAB4-3551-E8B3-049F39A4BD69}"/>
                    </a:ext>
                  </a:extLst>
                </p:cNvPr>
                <p:cNvSpPr txBox="1"/>
                <p:nvPr/>
              </p:nvSpPr>
              <p:spPr>
                <a:xfrm>
                  <a:off x="7194141" y="4522363"/>
                  <a:ext cx="574966" cy="70788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oMath>
                    </m:oMathPara>
                  </a14:m>
                  <a:endParaRPr lang="en-US" sz="40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263E374-DAB4-3551-E8B3-049F39A4BD6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94141" y="4522363"/>
                  <a:ext cx="574966" cy="707886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1A9F80B-FD1C-4C50-6A2A-9F095EFA02A7}"/>
                </a:ext>
              </a:extLst>
            </p:cNvPr>
            <p:cNvCxnSpPr/>
            <p:nvPr/>
          </p:nvCxnSpPr>
          <p:spPr>
            <a:xfrm>
              <a:off x="6834197" y="4826230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DEF8F65-F958-2B9A-A057-2A3372ACDBF1}"/>
                </a:ext>
              </a:extLst>
            </p:cNvPr>
            <p:cNvCxnSpPr/>
            <p:nvPr/>
          </p:nvCxnSpPr>
          <p:spPr>
            <a:xfrm>
              <a:off x="8021668" y="4788559"/>
              <a:ext cx="2271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4AF719A-447B-557B-10B7-3DBA587A639E}"/>
                    </a:ext>
                  </a:extLst>
                </p:cNvPr>
                <p:cNvSpPr txBox="1"/>
                <p:nvPr/>
              </p:nvSpPr>
              <p:spPr>
                <a:xfrm>
                  <a:off x="6357032" y="4641564"/>
                  <a:ext cx="44832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𝑖𝑛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94AF719A-447B-557B-10B7-3DBA587A63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7032" y="4641564"/>
                  <a:ext cx="448328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761B141-5A67-8FA8-22FF-C96F629CD1C8}"/>
                    </a:ext>
                  </a:extLst>
                </p:cNvPr>
                <p:cNvSpPr txBox="1"/>
                <p:nvPr/>
              </p:nvSpPr>
              <p:spPr>
                <a:xfrm>
                  <a:off x="8236156" y="4603893"/>
                  <a:ext cx="59105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𝑜𝑢𝑡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761B141-5A67-8FA8-22FF-C96F629CD1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36156" y="4603893"/>
                  <a:ext cx="59105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262822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A853-056E-094C-8763-A5AFD29D5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– Imitation Learning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274C2E-CA8E-B840-8D7A-96A8E3F7D8FD}"/>
              </a:ext>
            </a:extLst>
          </p:cNvPr>
          <p:cNvSpPr txBox="1"/>
          <p:nvPr/>
        </p:nvSpPr>
        <p:spPr>
          <a:xfrm>
            <a:off x="287482" y="1492848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2: Learn switching conditions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1D70A8A-EC1D-F246-9BBD-C626746EDF77}"/>
              </a:ext>
            </a:extLst>
          </p:cNvPr>
          <p:cNvCxnSpPr>
            <a:cxnSpLocks/>
          </p:cNvCxnSpPr>
          <p:nvPr/>
        </p:nvCxnSpPr>
        <p:spPr>
          <a:xfrm>
            <a:off x="9047439" y="2219162"/>
            <a:ext cx="0" cy="361180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1A746B4-9FC8-864F-A782-4364D710BBCA}"/>
              </a:ext>
            </a:extLst>
          </p:cNvPr>
          <p:cNvGrpSpPr/>
          <p:nvPr/>
        </p:nvGrpSpPr>
        <p:grpSpPr>
          <a:xfrm>
            <a:off x="8478237" y="1862180"/>
            <a:ext cx="1949755" cy="988095"/>
            <a:chOff x="8478237" y="1862180"/>
            <a:chExt cx="1949755" cy="9880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288D093-D871-AC4A-A1C3-9F91F23C8C99}"/>
                </a:ext>
              </a:extLst>
            </p:cNvPr>
            <p:cNvSpPr/>
            <p:nvPr/>
          </p:nvSpPr>
          <p:spPr>
            <a:xfrm>
              <a:off x="8478237" y="1891371"/>
              <a:ext cx="764821" cy="33034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7000"/>
                  </a:schemeClr>
                </a:gs>
                <a:gs pos="48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59F92DB-314E-8148-B8C6-27AD0E5E9EF3}"/>
                </a:ext>
              </a:extLst>
            </p:cNvPr>
            <p:cNvSpPr/>
            <p:nvPr/>
          </p:nvSpPr>
          <p:spPr>
            <a:xfrm>
              <a:off x="9747115" y="1888821"/>
              <a:ext cx="680877" cy="330341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88650-4167-544D-B1D5-699B521FCA99}"/>
                    </a:ext>
                  </a:extLst>
                </p:cNvPr>
                <p:cNvSpPr txBox="1"/>
                <p:nvPr/>
              </p:nvSpPr>
              <p:spPr>
                <a:xfrm>
                  <a:off x="9901032" y="1865283"/>
                  <a:ext cx="498087" cy="19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88650-4167-544D-B1D5-699B521FCA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901032" y="1865283"/>
                  <a:ext cx="498087" cy="198850"/>
                </a:xfrm>
                <a:prstGeom prst="rect">
                  <a:avLst/>
                </a:prstGeom>
                <a:blipFill>
                  <a:blip r:embed="rId3"/>
                  <a:stretch>
                    <a:fillRect b="-7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8FF6B-D6C9-074B-9FDA-66861E85D18F}"/>
                </a:ext>
              </a:extLst>
            </p:cNvPr>
            <p:cNvSpPr/>
            <p:nvPr/>
          </p:nvSpPr>
          <p:spPr>
            <a:xfrm>
              <a:off x="8543433" y="2580342"/>
              <a:ext cx="764816" cy="26993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ACBF6-110E-6448-9C0E-5DFC7D43BF7B}"/>
                    </a:ext>
                  </a:extLst>
                </p:cNvPr>
                <p:cNvSpPr txBox="1"/>
                <p:nvPr/>
              </p:nvSpPr>
              <p:spPr>
                <a:xfrm>
                  <a:off x="8676798" y="2529817"/>
                  <a:ext cx="498087" cy="19885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E5ACBF6-110E-6448-9C0E-5DFC7D43BF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76798" y="2529817"/>
                  <a:ext cx="498087" cy="198850"/>
                </a:xfrm>
                <a:prstGeom prst="rect">
                  <a:avLst/>
                </a:prstGeom>
                <a:blipFill>
                  <a:blip r:embed="rId4"/>
                  <a:stretch>
                    <a:fillRect b="-705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6C56F8-702A-4640-BD8B-458636A2F436}"/>
                    </a:ext>
                  </a:extLst>
                </p:cNvPr>
                <p:cNvSpPr txBox="1"/>
                <p:nvPr/>
              </p:nvSpPr>
              <p:spPr>
                <a:xfrm>
                  <a:off x="8662551" y="1862180"/>
                  <a:ext cx="498087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CB6C56F8-702A-4640-BD8B-458636A2F4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62551" y="1862180"/>
                  <a:ext cx="498087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C0934B-A6EB-4E40-BB63-42374418EB1F}"/>
                  </a:ext>
                </a:extLst>
              </p:cNvPr>
              <p:cNvSpPr/>
              <p:nvPr/>
            </p:nvSpPr>
            <p:spPr>
              <a:xfrm>
                <a:off x="9097149" y="2198004"/>
                <a:ext cx="422198" cy="3725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AC0934B-A6EB-4E40-BB63-42374418EB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149" y="2198004"/>
                <a:ext cx="422198" cy="372538"/>
              </a:xfrm>
              <a:prstGeom prst="rect">
                <a:avLst/>
              </a:prstGeom>
              <a:blipFill>
                <a:blip r:embed="rId6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A5E40C12-3448-1946-AD73-1BCC0B6F36B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3840597" y="3243388"/>
              <a:ext cx="7963476" cy="1478280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213839">
                      <a:extLst>
                        <a:ext uri="{9D8B030D-6E8A-4147-A177-3AD203B41FA5}">
                          <a16:colId xmlns:a16="http://schemas.microsoft.com/office/drawing/2014/main" val="3386346623"/>
                        </a:ext>
                      </a:extLst>
                    </a:gridCol>
                    <a:gridCol w="3269673">
                      <a:extLst>
                        <a:ext uri="{9D8B030D-6E8A-4147-A177-3AD203B41FA5}">
                          <a16:colId xmlns:a16="http://schemas.microsoft.com/office/drawing/2014/main" val="2709318173"/>
                        </a:ext>
                      </a:extLst>
                    </a:gridCol>
                    <a:gridCol w="2479964">
                      <a:extLst>
                        <a:ext uri="{9D8B030D-6E8A-4147-A177-3AD203B41FA5}">
                          <a16:colId xmlns:a16="http://schemas.microsoft.com/office/drawing/2014/main" val="2682013111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Probability of 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Objective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198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𝑎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  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𝑠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𝑏</m:t>
                                        </m:r>
                                      </m:sub>
                                    </m:s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sSub>
                                      <m:sSub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𝑚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e>
                                </m:d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n-lt"/>
                            </a:rPr>
                            <a:t>log</a:t>
                          </a:r>
                          <a:r>
                            <a:rPr lang="en-US" baseline="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  <m:r>
                                <a:rPr lang="en-US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07967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(1 −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d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>
                              <a:latin typeface="+mn-lt"/>
                            </a:rPr>
                            <a:t>log</a:t>
                          </a:r>
                          <a:r>
                            <a:rPr lang="en-US" baseline="0" dirty="0">
                              <a:latin typeface="+mn-lt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0" i="0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&gt;</m:t>
                                  </m:r>
                                  <m:sSub>
                                    <m:sSubPr>
                                      <m:ctrlPr>
                                        <a:rPr lang="en-US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>
                                          <a:latin typeface="Cambria Math" panose="02040503050406030204" pitchFamily="18" charset="0"/>
                                        </a:rPr>
                                        <m:t>t</m:t>
                                      </m:r>
                                    </m:e>
                                    <m:sub>
                                      <m:r>
                                        <a:rPr lang="en-US" b="1" i="0" smtClean="0">
                                          <a:latin typeface="Cambria Math" panose="02040503050406030204" pitchFamily="18" charset="0"/>
                                        </a:rPr>
                                        <m:t>𝐛</m:t>
                                      </m:r>
                                    </m:sub>
                                  </m:sSub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g</m:t>
                                  </m:r>
                                </m:e>
                                <m:sub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s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</a:rPr>
                                    <m:t>a</m:t>
                                  </m:r>
                                </m:sub>
                              </m:sSub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80262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0" dirty="0"/>
                            <a:t>(1 - </a:t>
                          </a:r>
                          <a14:m>
                            <m:oMath xmlns:m="http://schemas.openxmlformats.org/officeDocument/2006/math"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  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𝑖𝑠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 </m:t>
                              </m:r>
                            </m:oMath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68771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0" name="Table 59">
                <a:extLst>
                  <a:ext uri="{FF2B5EF4-FFF2-40B4-BE49-F238E27FC236}">
                    <a16:creationId xmlns:a16="http://schemas.microsoft.com/office/drawing/2014/main" id="{A5E40C12-3448-1946-AD73-1BCC0B6F36B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99852252"/>
                  </p:ext>
                </p:extLst>
              </p:nvPr>
            </p:nvGraphicFramePr>
            <p:xfrm>
              <a:off x="3840597" y="3243388"/>
              <a:ext cx="7963476" cy="1478280"/>
            </p:xfrm>
            <a:graphic>
              <a:graphicData uri="http://schemas.openxmlformats.org/drawingml/2006/table">
                <a:tbl>
                  <a:tblPr firstRow="1" bandRow="1">
                    <a:tableStyleId>{0505E3EF-67EA-436B-97B2-0124C06EBD24}</a:tableStyleId>
                  </a:tblPr>
                  <a:tblGrid>
                    <a:gridCol w="2213839">
                      <a:extLst>
                        <a:ext uri="{9D8B030D-6E8A-4147-A177-3AD203B41FA5}">
                          <a16:colId xmlns:a16="http://schemas.microsoft.com/office/drawing/2014/main" val="3386346623"/>
                        </a:ext>
                      </a:extLst>
                    </a:gridCol>
                    <a:gridCol w="3269673">
                      <a:extLst>
                        <a:ext uri="{9D8B030D-6E8A-4147-A177-3AD203B41FA5}">
                          <a16:colId xmlns:a16="http://schemas.microsoft.com/office/drawing/2014/main" val="2709318173"/>
                        </a:ext>
                      </a:extLst>
                    </a:gridCol>
                    <a:gridCol w="2479964">
                      <a:extLst>
                        <a:ext uri="{9D8B030D-6E8A-4147-A177-3AD203B41FA5}">
                          <a16:colId xmlns:a16="http://schemas.microsoft.com/office/drawing/2014/main" val="2682013111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Probability of scenario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dirty="0"/>
                            <a:t>Objective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71989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482" t="-106897" r="-76265" b="-2275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20918" t="-106897" b="-2275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007967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482" t="-200000" r="-76265" b="-12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220918" t="-200000" b="-12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80262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7"/>
                          <a:stretch>
                            <a:fillRect l="-68482" t="-310345" r="-76265" b="-2413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968771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63" name="Rectangle 62">
            <a:extLst>
              <a:ext uri="{FF2B5EF4-FFF2-40B4-BE49-F238E27FC236}">
                <a16:creationId xmlns:a16="http://schemas.microsoft.com/office/drawing/2014/main" id="{396EE5B6-862D-C04C-986A-957D36962BED}"/>
              </a:ext>
            </a:extLst>
          </p:cNvPr>
          <p:cNvSpPr/>
          <p:nvPr/>
        </p:nvSpPr>
        <p:spPr>
          <a:xfrm>
            <a:off x="3915326" y="3720234"/>
            <a:ext cx="1190847" cy="1828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65DAB306-5EED-F946-BD50-77E714971FFA}"/>
              </a:ext>
            </a:extLst>
          </p:cNvPr>
          <p:cNvSpPr/>
          <p:nvPr/>
        </p:nvSpPr>
        <p:spPr>
          <a:xfrm>
            <a:off x="5222470" y="3706742"/>
            <a:ext cx="602512" cy="1963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FC396A09-7B1B-844F-BAFB-8B2F5C642F69}"/>
              </a:ext>
            </a:extLst>
          </p:cNvPr>
          <p:cNvSpPr/>
          <p:nvPr/>
        </p:nvSpPr>
        <p:spPr>
          <a:xfrm>
            <a:off x="3915326" y="4106824"/>
            <a:ext cx="1190847" cy="18288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40000"/>
                  <a:lumOff val="60000"/>
                </a:schemeClr>
              </a:gs>
              <a:gs pos="46000">
                <a:schemeClr val="accent6">
                  <a:lumMod val="95000"/>
                  <a:lumOff val="5000"/>
                </a:schemeClr>
              </a:gs>
              <a:gs pos="100000">
                <a:schemeClr val="accent6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EE4A8DA-F3F1-3642-9995-AFBC9FCBAAA8}"/>
              </a:ext>
            </a:extLst>
          </p:cNvPr>
          <p:cNvSpPr/>
          <p:nvPr/>
        </p:nvSpPr>
        <p:spPr>
          <a:xfrm>
            <a:off x="5222470" y="4093332"/>
            <a:ext cx="602512" cy="19637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3565DFD-F460-FD41-BCFB-911335F4F2D1}"/>
              </a:ext>
            </a:extLst>
          </p:cNvPr>
          <p:cNvSpPr/>
          <p:nvPr/>
        </p:nvSpPr>
        <p:spPr>
          <a:xfrm>
            <a:off x="3915326" y="4435353"/>
            <a:ext cx="1190847" cy="18288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85885AE-A8B4-6147-A01C-2D8C7A0923B8}"/>
              </a:ext>
            </a:extLst>
          </p:cNvPr>
          <p:cNvSpPr/>
          <p:nvPr/>
        </p:nvSpPr>
        <p:spPr>
          <a:xfrm>
            <a:off x="5222470" y="4421861"/>
            <a:ext cx="602512" cy="19637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94E78E7-F136-AD4E-B46E-A35E2391A77F}"/>
                  </a:ext>
                </a:extLst>
              </p:cNvPr>
              <p:cNvSpPr txBox="1"/>
              <p:nvPr/>
            </p:nvSpPr>
            <p:spPr>
              <a:xfrm>
                <a:off x="1598973" y="5079279"/>
                <a:ext cx="10897378" cy="12886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Full objective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sub>
                              <m:sup/>
                              <m:e/>
                            </m:nary>
                          </m:fName>
                          <m:e>
                            <m:eqArr>
                              <m:eqArr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  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eqArr>
                                  <m:eqArr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  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𝑖𝑠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𝑏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𝑖𝑠</m:t>
                                        </m:r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d>
                                          <m:dPr>
                                            <m:endChr m:val="|"/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=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sSubSup>
                                          <m:sSub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  +</m:t>
                                    </m:r>
                                  </m:e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𝑝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  </m:t>
                                            </m:r>
                                          </m:sub>
                                        </m:s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𝑖𝑠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 </m:t>
                                        </m:r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1 − 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  <m:d>
                                          <m:d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𝑠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𝑖𝑠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 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𝑚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  <m:func>
                                      <m:func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US" b="0" i="0" smtClean="0">
                                            <a:latin typeface="Cambria Math" panose="02040503050406030204" pitchFamily="18" charset="0"/>
                                          </a:rPr>
                                          <m:t>log</m:t>
                                        </m:r>
                                      </m:fName>
                                      <m:e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𝑃</m:t>
                                        </m:r>
                                        <m:d>
                                          <m:dPr>
                                            <m:endChr m:val="|"/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&gt;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𝑡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𝑏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sSubSup>
                                          <m:sSubSup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</m:sub>
                                          <m:sup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, </m:t>
                                        </m:r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latin typeface="Cambria Math" panose="02040503050406030204" pitchFamily="18" charset="0"/>
                                              </a:rPr>
                                              <m:t>𝑎</m:t>
                                            </m:r>
                                          </m:sub>
                                        </m:sSub>
                                        <m:r>
                                          <a:rPr lang="en-US" b="0" i="1" smtClean="0">
                                            <a:latin typeface="Cambria Math" panose="02040503050406030204" pitchFamily="18" charset="0"/>
                                          </a:rPr>
                                          <m:t>)</m:t>
                                        </m:r>
                                      </m:e>
                                    </m:func>
                                  </m:e>
                                </m:eqArr>
                              </m:e>
                            </m:eqArr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994E78E7-F136-AD4E-B46E-A35E2391A7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973" y="5079279"/>
                <a:ext cx="10897378" cy="1288623"/>
              </a:xfrm>
              <a:prstGeom prst="rect">
                <a:avLst/>
              </a:prstGeom>
              <a:blipFill>
                <a:blip r:embed="rId8"/>
                <a:stretch>
                  <a:fillRect l="-466" t="-11765" b="-13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23AA876-D0B3-E24B-9551-E0FBBA0719E1}"/>
                  </a:ext>
                </a:extLst>
              </p:cNvPr>
              <p:cNvSpPr txBox="1"/>
              <p:nvPr/>
            </p:nvSpPr>
            <p:spPr>
              <a:xfrm>
                <a:off x="3559356" y="5823766"/>
                <a:ext cx="257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23AA876-D0B3-E24B-9551-E0FBBA071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356" y="5823766"/>
                <a:ext cx="257037" cy="369332"/>
              </a:xfrm>
              <a:prstGeom prst="rect">
                <a:avLst/>
              </a:prstGeom>
              <a:blipFill>
                <a:blip r:embed="rId9"/>
                <a:stretch>
                  <a:fillRect r="-40909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F3E4D862-56AA-A94B-8C83-A2CC0CF8F23B}"/>
              </a:ext>
            </a:extLst>
          </p:cNvPr>
          <p:cNvGrpSpPr/>
          <p:nvPr/>
        </p:nvGrpSpPr>
        <p:grpSpPr>
          <a:xfrm>
            <a:off x="143919" y="3044024"/>
            <a:ext cx="4235576" cy="1836606"/>
            <a:chOff x="143919" y="3157665"/>
            <a:chExt cx="3681548" cy="1724431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E56F716-B2D9-994F-98BC-71B971B4EB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842" y="3923635"/>
              <a:ext cx="2558139" cy="233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C67ACC1D-0FCE-544F-8C64-A4E1C19F4A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7574" y="3317008"/>
              <a:ext cx="0" cy="123495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F2AA954-A8BC-4C40-A76C-049319520B0E}"/>
                    </a:ext>
                  </a:extLst>
                </p:cNvPr>
                <p:cNvSpPr txBox="1"/>
                <p:nvPr/>
              </p:nvSpPr>
              <p:spPr>
                <a:xfrm>
                  <a:off x="3293245" y="3961295"/>
                  <a:ext cx="532222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2F2AA954-A8BC-4C40-A76C-049319520B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93245" y="3961295"/>
                  <a:ext cx="532222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F238949-D8AB-4D4F-BCDF-9FD6C2B56D27}"/>
                    </a:ext>
                  </a:extLst>
                </p:cNvPr>
                <p:cNvSpPr txBox="1"/>
                <p:nvPr/>
              </p:nvSpPr>
              <p:spPr>
                <a:xfrm>
                  <a:off x="143919" y="3157665"/>
                  <a:ext cx="73456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0" dirty="0"/>
                    <a:t>g</a:t>
                  </a:r>
                  <a14:m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AF238949-D8AB-4D4F-BCDF-9FD6C2B56D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3919" y="3157665"/>
                  <a:ext cx="734566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4412" t="-9677" b="-1612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9008CAB2-4D77-9042-A59F-2912E4BB0AF8}"/>
                </a:ext>
              </a:extLst>
            </p:cNvPr>
            <p:cNvSpPr/>
            <p:nvPr/>
          </p:nvSpPr>
          <p:spPr>
            <a:xfrm>
              <a:off x="920599" y="3418482"/>
              <a:ext cx="2424546" cy="999624"/>
            </a:xfrm>
            <a:custGeom>
              <a:avLst/>
              <a:gdLst>
                <a:gd name="connsiteX0" fmla="*/ 0 w 2424546"/>
                <a:gd name="connsiteY0" fmla="*/ 998871 h 999624"/>
                <a:gd name="connsiteX1" fmla="*/ 401782 w 2424546"/>
                <a:gd name="connsiteY1" fmla="*/ 763344 h 999624"/>
                <a:gd name="connsiteX2" fmla="*/ 969818 w 2424546"/>
                <a:gd name="connsiteY2" fmla="*/ 971162 h 999624"/>
                <a:gd name="connsiteX3" fmla="*/ 1454727 w 2424546"/>
                <a:gd name="connsiteY3" fmla="*/ 1344 h 999624"/>
                <a:gd name="connsiteX4" fmla="*/ 1995055 w 2424546"/>
                <a:gd name="connsiteY4" fmla="*/ 749489 h 999624"/>
                <a:gd name="connsiteX5" fmla="*/ 2424546 w 2424546"/>
                <a:gd name="connsiteY5" fmla="*/ 292289 h 999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24546" h="999624">
                  <a:moveTo>
                    <a:pt x="0" y="998871"/>
                  </a:moveTo>
                  <a:cubicBezTo>
                    <a:pt x="120073" y="883416"/>
                    <a:pt x="240146" y="767962"/>
                    <a:pt x="401782" y="763344"/>
                  </a:cubicBezTo>
                  <a:cubicBezTo>
                    <a:pt x="563418" y="758726"/>
                    <a:pt x="794327" y="1098162"/>
                    <a:pt x="969818" y="971162"/>
                  </a:cubicBezTo>
                  <a:cubicBezTo>
                    <a:pt x="1145309" y="844162"/>
                    <a:pt x="1283854" y="38289"/>
                    <a:pt x="1454727" y="1344"/>
                  </a:cubicBezTo>
                  <a:cubicBezTo>
                    <a:pt x="1625600" y="-35601"/>
                    <a:pt x="1833419" y="700998"/>
                    <a:pt x="1995055" y="749489"/>
                  </a:cubicBezTo>
                  <a:cubicBezTo>
                    <a:pt x="2156691" y="797980"/>
                    <a:pt x="2290618" y="545134"/>
                    <a:pt x="2424546" y="292289"/>
                  </a:cubicBezTo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56716EE1-37E4-B447-B737-356AD795D90D}"/>
                </a:ext>
              </a:extLst>
            </p:cNvPr>
            <p:cNvSpPr txBox="1"/>
            <p:nvPr/>
          </p:nvSpPr>
          <p:spPr>
            <a:xfrm>
              <a:off x="582150" y="3762546"/>
              <a:ext cx="1928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86C98D4B-3359-C746-A0AB-EBD45619DCD2}"/>
                    </a:ext>
                  </a:extLst>
                </p:cNvPr>
                <p:cNvSpPr txBox="1"/>
                <p:nvPr/>
              </p:nvSpPr>
              <p:spPr>
                <a:xfrm flipH="1">
                  <a:off x="916664" y="3872192"/>
                  <a:ext cx="311835" cy="6068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86C98D4B-3359-C746-A0AB-EBD45619DC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flipH="1">
                  <a:off x="916664" y="3872192"/>
                  <a:ext cx="311835" cy="60685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5449F3F-7D39-0B4D-9F3D-8E7F8CB842ED}"/>
                </a:ext>
              </a:extLst>
            </p:cNvPr>
            <p:cNvSpPr/>
            <p:nvPr/>
          </p:nvSpPr>
          <p:spPr>
            <a:xfrm>
              <a:off x="2046203" y="3872192"/>
              <a:ext cx="110229" cy="104802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B44CF630-CC9B-7146-94F6-73EACBE4CBDF}"/>
                </a:ext>
              </a:extLst>
            </p:cNvPr>
            <p:cNvCxnSpPr>
              <a:stCxn id="66" idx="5"/>
            </p:cNvCxnSpPr>
            <p:nvPr/>
          </p:nvCxnSpPr>
          <p:spPr>
            <a:xfrm>
              <a:off x="2140289" y="3961646"/>
              <a:ext cx="323614" cy="556877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F772096-071E-EC42-AD5B-00C3924D87D4}"/>
                    </a:ext>
                  </a:extLst>
                </p:cNvPr>
                <p:cNvSpPr txBox="1"/>
                <p:nvPr/>
              </p:nvSpPr>
              <p:spPr>
                <a:xfrm>
                  <a:off x="1519211" y="4535322"/>
                  <a:ext cx="953599" cy="346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𝑡𝑟𝑎𝑛𝑠𝑖𝑡𝑖𝑜𝑛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𝑡𝑖𝑚𝑒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9" name="TextBox 78">
                  <a:extLst>
                    <a:ext uri="{FF2B5EF4-FFF2-40B4-BE49-F238E27FC236}">
                      <a16:creationId xmlns:a16="http://schemas.microsoft.com/office/drawing/2014/main" id="{BF772096-071E-EC42-AD5B-00C3924D87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19211" y="4535322"/>
                  <a:ext cx="953599" cy="346774"/>
                </a:xfrm>
                <a:prstGeom prst="rect">
                  <a:avLst/>
                </a:prstGeom>
                <a:blipFill>
                  <a:blip r:embed="rId13"/>
                  <a:stretch>
                    <a:fillRect r="-78161" b="-1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D245214-20E5-694E-8DB0-5B9F9DC27257}"/>
                  </a:ext>
                </a:extLst>
              </p:cNvPr>
              <p:cNvSpPr txBox="1"/>
              <p:nvPr/>
            </p:nvSpPr>
            <p:spPr>
              <a:xfrm>
                <a:off x="2858772" y="4081654"/>
                <a:ext cx="73456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BD245214-20E5-694E-8DB0-5B9F9DC272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8772" y="4081654"/>
                <a:ext cx="734566" cy="369332"/>
              </a:xfrm>
              <a:prstGeom prst="rect">
                <a:avLst/>
              </a:prstGeom>
              <a:blipFill>
                <a:blip r:embed="rId14"/>
                <a:stretch>
                  <a:fillRect r="-1355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9874AAD-C55F-B245-A941-3A441C37F7EE}"/>
                  </a:ext>
                </a:extLst>
              </p:cNvPr>
              <p:cNvSpPr txBox="1"/>
              <p:nvPr/>
            </p:nvSpPr>
            <p:spPr>
              <a:xfrm>
                <a:off x="2938431" y="2764345"/>
                <a:ext cx="734566" cy="373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39874AAD-C55F-B245-A941-3A441C37F7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431" y="2764345"/>
                <a:ext cx="734566" cy="373885"/>
              </a:xfrm>
              <a:prstGeom prst="rect">
                <a:avLst/>
              </a:prstGeom>
              <a:blipFill>
                <a:blip r:embed="rId15"/>
                <a:stretch>
                  <a:fillRect r="-1525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>
            <a:extLst>
              <a:ext uri="{FF2B5EF4-FFF2-40B4-BE49-F238E27FC236}">
                <a16:creationId xmlns:a16="http://schemas.microsoft.com/office/drawing/2014/main" id="{C260046C-AD2D-B942-89D9-D699C093DE53}"/>
              </a:ext>
            </a:extLst>
          </p:cNvPr>
          <p:cNvSpPr/>
          <p:nvPr/>
        </p:nvSpPr>
        <p:spPr>
          <a:xfrm>
            <a:off x="1830258" y="3847528"/>
            <a:ext cx="110229" cy="104802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630612F-3A0F-9A42-AC53-77AE2B73DA45}"/>
                  </a:ext>
                </a:extLst>
              </p:cNvPr>
              <p:cNvSpPr txBox="1"/>
              <p:nvPr/>
            </p:nvSpPr>
            <p:spPr>
              <a:xfrm flipH="1">
                <a:off x="1905012" y="3532939"/>
                <a:ext cx="3118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9630612F-3A0F-9A42-AC53-77AE2B73DA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flipH="1">
                <a:off x="1905012" y="3532939"/>
                <a:ext cx="311835" cy="646331"/>
              </a:xfrm>
              <a:prstGeom prst="rect">
                <a:avLst/>
              </a:prstGeom>
              <a:blipFill>
                <a:blip r:embed="rId16"/>
                <a:stretch>
                  <a:fillRect r="-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Freeform 83">
            <a:extLst>
              <a:ext uri="{FF2B5EF4-FFF2-40B4-BE49-F238E27FC236}">
                <a16:creationId xmlns:a16="http://schemas.microsoft.com/office/drawing/2014/main" id="{EDE5CB27-FA19-9E44-B4CB-18BEE9D69383}"/>
              </a:ext>
            </a:extLst>
          </p:cNvPr>
          <p:cNvSpPr/>
          <p:nvPr/>
        </p:nvSpPr>
        <p:spPr>
          <a:xfrm>
            <a:off x="1026695" y="2973334"/>
            <a:ext cx="2630905" cy="1616460"/>
          </a:xfrm>
          <a:custGeom>
            <a:avLst/>
            <a:gdLst>
              <a:gd name="connsiteX0" fmla="*/ 0 w 2630905"/>
              <a:gd name="connsiteY0" fmla="*/ 1213655 h 1616460"/>
              <a:gd name="connsiteX1" fmla="*/ 625642 w 2630905"/>
              <a:gd name="connsiteY1" fmla="*/ 1550540 h 1616460"/>
              <a:gd name="connsiteX2" fmla="*/ 1267326 w 2630905"/>
              <a:gd name="connsiteY2" fmla="*/ 58624 h 1616460"/>
              <a:gd name="connsiteX3" fmla="*/ 2630905 w 2630905"/>
              <a:gd name="connsiteY3" fmla="*/ 443634 h 1616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30905" h="1616460">
                <a:moveTo>
                  <a:pt x="0" y="1213655"/>
                </a:moveTo>
                <a:cubicBezTo>
                  <a:pt x="207210" y="1478350"/>
                  <a:pt x="414421" y="1743045"/>
                  <a:pt x="625642" y="1550540"/>
                </a:cubicBezTo>
                <a:cubicBezTo>
                  <a:pt x="836863" y="1358035"/>
                  <a:pt x="933116" y="243108"/>
                  <a:pt x="1267326" y="58624"/>
                </a:cubicBezTo>
                <a:cubicBezTo>
                  <a:pt x="1601536" y="-125860"/>
                  <a:pt x="2116220" y="158887"/>
                  <a:pt x="2630905" y="443634"/>
                </a:cubicBezTo>
              </a:path>
            </a:pathLst>
          </a:cu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A7A50811-9998-B847-919B-0ECFCC3D8229}"/>
              </a:ext>
            </a:extLst>
          </p:cNvPr>
          <p:cNvGrpSpPr/>
          <p:nvPr/>
        </p:nvGrpSpPr>
        <p:grpSpPr>
          <a:xfrm>
            <a:off x="1305572" y="1820730"/>
            <a:ext cx="2109454" cy="1301861"/>
            <a:chOff x="1305572" y="1820730"/>
            <a:chExt cx="2109454" cy="130186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839A253-5371-624D-824C-861865EBA5F0}"/>
                    </a:ext>
                  </a:extLst>
                </p:cNvPr>
                <p:cNvSpPr txBox="1"/>
                <p:nvPr/>
              </p:nvSpPr>
              <p:spPr>
                <a:xfrm>
                  <a:off x="1996011" y="1832504"/>
                  <a:ext cx="586803" cy="6712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86" name="TextBox 85">
                  <a:extLst>
                    <a:ext uri="{FF2B5EF4-FFF2-40B4-BE49-F238E27FC236}">
                      <a16:creationId xmlns:a16="http://schemas.microsoft.com/office/drawing/2014/main" id="{2839A253-5371-624D-824C-861865EBA5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96011" y="1832504"/>
                  <a:ext cx="586803" cy="67120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8C6E27F2-13C1-B844-BE69-46233BB8B85C}"/>
                    </a:ext>
                  </a:extLst>
                </p:cNvPr>
                <p:cNvSpPr txBox="1"/>
                <p:nvPr/>
              </p:nvSpPr>
              <p:spPr>
                <a:xfrm>
                  <a:off x="2828223" y="1820730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8C6E27F2-13C1-B844-BE69-46233BB8B85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8223" y="1820730"/>
                  <a:ext cx="586803" cy="646331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62DAF62C-1569-A344-A101-05835C3274F8}"/>
                    </a:ext>
                  </a:extLst>
                </p:cNvPr>
                <p:cNvSpPr txBox="1"/>
                <p:nvPr/>
              </p:nvSpPr>
              <p:spPr>
                <a:xfrm>
                  <a:off x="1305572" y="2439142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62DAF62C-1569-A344-A101-05835C3274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05572" y="2439142"/>
                  <a:ext cx="586803" cy="646331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4A04C1F-20BB-9C43-A789-51F67E46F54D}"/>
                    </a:ext>
                  </a:extLst>
                </p:cNvPr>
                <p:cNvSpPr txBox="1"/>
                <p:nvPr/>
              </p:nvSpPr>
              <p:spPr>
                <a:xfrm>
                  <a:off x="2589981" y="2476260"/>
                  <a:ext cx="586803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34A04C1F-20BB-9C43-A789-51F67E46F5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9981" y="2476260"/>
                  <a:ext cx="586803" cy="646331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D32CED1-3A09-364C-9060-B164544A1BE0}"/>
                </a:ext>
              </a:extLst>
            </p:cNvPr>
            <p:cNvSpPr/>
            <p:nvPr/>
          </p:nvSpPr>
          <p:spPr>
            <a:xfrm>
              <a:off x="2783938" y="2182425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A5E0CFC-CD3E-D040-A242-BE72E183FDCB}"/>
                </a:ext>
              </a:extLst>
            </p:cNvPr>
            <p:cNvSpPr/>
            <p:nvPr/>
          </p:nvSpPr>
          <p:spPr>
            <a:xfrm>
              <a:off x="2783938" y="2296556"/>
              <a:ext cx="602512" cy="104932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B3892A42-54EF-3343-A51E-3D618C4F4482}"/>
                </a:ext>
              </a:extLst>
            </p:cNvPr>
            <p:cNvSpPr/>
            <p:nvPr/>
          </p:nvSpPr>
          <p:spPr>
            <a:xfrm>
              <a:off x="1564515" y="2177143"/>
              <a:ext cx="1190847" cy="182880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DD27FBA-263D-8944-AE1D-A9ED6CE33B92}"/>
                </a:ext>
              </a:extLst>
            </p:cNvPr>
            <p:cNvSpPr/>
            <p:nvPr/>
          </p:nvSpPr>
          <p:spPr>
            <a:xfrm>
              <a:off x="1568522" y="2360023"/>
              <a:ext cx="1190847" cy="4572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95000"/>
                    <a:lumOff val="5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611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DAC6-F39E-0042-96AD-490D1532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Teacher-student 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3A20033-D927-354E-B17A-5270F88BF4C1}"/>
                  </a:ext>
                </a:extLst>
              </p:cNvPr>
              <p:cNvSpPr/>
              <p:nvPr/>
            </p:nvSpPr>
            <p:spPr>
              <a:xfrm>
                <a:off x="3669634" y="1690668"/>
                <a:ext cx="1756144" cy="80594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Learn loop-free policies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3A20033-D927-354E-B17A-5270F88BF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634" y="1690668"/>
                <a:ext cx="1756144" cy="805948"/>
              </a:xfrm>
              <a:prstGeom prst="rect">
                <a:avLst/>
              </a:prstGeom>
              <a:blipFill>
                <a:blip r:embed="rId2"/>
                <a:stretch>
                  <a:fillRect r="-71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4448E7-A938-F145-9A2F-41CEBEBDDF6A}"/>
                  </a:ext>
                </a:extLst>
              </p:cNvPr>
              <p:cNvSpPr/>
              <p:nvPr/>
            </p:nvSpPr>
            <p:spPr>
              <a:xfrm>
                <a:off x="6604238" y="1773386"/>
                <a:ext cx="1892560" cy="6502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Learn the best program policy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4448E7-A938-F145-9A2F-41CEBEBDDF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238" y="1773386"/>
                <a:ext cx="1892560" cy="650201"/>
              </a:xfrm>
              <a:prstGeom prst="rect">
                <a:avLst/>
              </a:prstGeom>
              <a:blipFill>
                <a:blip r:embed="rId3"/>
                <a:stretch>
                  <a:fillRect t="-1852" b="-1111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089A340-73D6-CD4F-BEBD-4692B82A9DEC}"/>
              </a:ext>
            </a:extLst>
          </p:cNvPr>
          <p:cNvCxnSpPr>
            <a:cxnSpLocks/>
          </p:cNvCxnSpPr>
          <p:nvPr/>
        </p:nvCxnSpPr>
        <p:spPr>
          <a:xfrm>
            <a:off x="5425778" y="1972619"/>
            <a:ext cx="1178460" cy="484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39F1A7A-6C50-CF41-8D92-CBCB6C9E87CE}"/>
              </a:ext>
            </a:extLst>
          </p:cNvPr>
          <p:cNvSpPr txBox="1"/>
          <p:nvPr/>
        </p:nvSpPr>
        <p:spPr>
          <a:xfrm>
            <a:off x="3751515" y="1304648"/>
            <a:ext cx="159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Teacher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9B2E6C-FFDD-CE41-B273-120AA89064C6}"/>
              </a:ext>
            </a:extLst>
          </p:cNvPr>
          <p:cNvSpPr txBox="1"/>
          <p:nvPr/>
        </p:nvSpPr>
        <p:spPr>
          <a:xfrm>
            <a:off x="6662590" y="1282537"/>
            <a:ext cx="159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87B7362-B892-9049-AB25-1B050A07D152}"/>
                  </a:ext>
                </a:extLst>
              </p:cNvPr>
              <p:cNvSpPr txBox="1"/>
              <p:nvPr/>
            </p:nvSpPr>
            <p:spPr>
              <a:xfrm>
                <a:off x="141892" y="3252009"/>
                <a:ext cx="584791" cy="651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87B7362-B892-9049-AB25-1B050A07D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92" y="3252009"/>
                <a:ext cx="584791" cy="6512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75ED4D05-9D7B-1141-A258-D9F1815B015B}"/>
              </a:ext>
            </a:extLst>
          </p:cNvPr>
          <p:cNvSpPr/>
          <p:nvPr/>
        </p:nvSpPr>
        <p:spPr>
          <a:xfrm>
            <a:off x="716046" y="3305176"/>
            <a:ext cx="1190847" cy="2232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28594D2-68AC-2040-BEA2-81403E54C1D3}"/>
              </a:ext>
            </a:extLst>
          </p:cNvPr>
          <p:cNvSpPr/>
          <p:nvPr/>
        </p:nvSpPr>
        <p:spPr>
          <a:xfrm>
            <a:off x="2038023" y="3305176"/>
            <a:ext cx="602512" cy="223284"/>
          </a:xfrm>
          <a:prstGeom prst="rect">
            <a:avLst/>
          </a:prstGeom>
          <a:solidFill>
            <a:srgbClr val="AF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ACF2FA0-5FA5-044F-8ED9-00EA966EFB63}"/>
              </a:ext>
            </a:extLst>
          </p:cNvPr>
          <p:cNvSpPr/>
          <p:nvPr/>
        </p:nvSpPr>
        <p:spPr>
          <a:xfrm>
            <a:off x="2792940" y="3305176"/>
            <a:ext cx="485553" cy="2232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591BCA-4498-E641-98C2-5F6C1E5C132A}"/>
              </a:ext>
            </a:extLst>
          </p:cNvPr>
          <p:cNvSpPr/>
          <p:nvPr/>
        </p:nvSpPr>
        <p:spPr>
          <a:xfrm>
            <a:off x="3430894" y="3305176"/>
            <a:ext cx="783260" cy="22328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4C57188-6BE3-9540-B2E6-BB35758C8369}"/>
              </a:ext>
            </a:extLst>
          </p:cNvPr>
          <p:cNvSpPr/>
          <p:nvPr/>
        </p:nvSpPr>
        <p:spPr>
          <a:xfrm>
            <a:off x="4834396" y="3305176"/>
            <a:ext cx="1190847" cy="2232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163903E-E1EB-E44F-B46A-44F8502EC9E3}"/>
              </a:ext>
            </a:extLst>
          </p:cNvPr>
          <p:cNvSpPr/>
          <p:nvPr/>
        </p:nvSpPr>
        <p:spPr>
          <a:xfrm>
            <a:off x="4334667" y="3305176"/>
            <a:ext cx="379228" cy="223284"/>
          </a:xfrm>
          <a:prstGeom prst="rect">
            <a:avLst/>
          </a:prstGeom>
          <a:solidFill>
            <a:srgbClr val="98B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8213D96-86D5-4748-9A5B-04B855D2424B}"/>
              </a:ext>
            </a:extLst>
          </p:cNvPr>
          <p:cNvSpPr/>
          <p:nvPr/>
        </p:nvSpPr>
        <p:spPr>
          <a:xfrm>
            <a:off x="7811517" y="3305176"/>
            <a:ext cx="726554" cy="2232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D6A798C-87FB-9F4C-A74F-7417754EB15E}"/>
              </a:ext>
            </a:extLst>
          </p:cNvPr>
          <p:cNvSpPr/>
          <p:nvPr/>
        </p:nvSpPr>
        <p:spPr>
          <a:xfrm>
            <a:off x="8658572" y="3305176"/>
            <a:ext cx="602512" cy="2232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7BDEC7B-E234-5B40-9EB3-A63F6C914E6E}"/>
              </a:ext>
            </a:extLst>
          </p:cNvPr>
          <p:cNvSpPr/>
          <p:nvPr/>
        </p:nvSpPr>
        <p:spPr>
          <a:xfrm>
            <a:off x="9408170" y="3305176"/>
            <a:ext cx="485553" cy="2232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72C742-22A5-9A42-AD78-FDE5B683BE3D}"/>
              </a:ext>
            </a:extLst>
          </p:cNvPr>
          <p:cNvSpPr/>
          <p:nvPr/>
        </p:nvSpPr>
        <p:spPr>
          <a:xfrm>
            <a:off x="10040809" y="3305176"/>
            <a:ext cx="1190847" cy="2232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7E5DD14-D7E3-BA4B-A2AB-C810B1FD10FA}"/>
                  </a:ext>
                </a:extLst>
              </p:cNvPr>
              <p:cNvSpPr txBox="1"/>
              <p:nvPr/>
            </p:nvSpPr>
            <p:spPr>
              <a:xfrm>
                <a:off x="7226725" y="3202858"/>
                <a:ext cx="584791" cy="676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7E5DD14-D7E3-BA4B-A2AB-C810B1FD1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25" y="3202858"/>
                <a:ext cx="584791" cy="6762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4890A369-F325-2E4A-9BEF-33D47AA076F2}"/>
              </a:ext>
            </a:extLst>
          </p:cNvPr>
          <p:cNvSpPr txBox="1"/>
          <p:nvPr/>
        </p:nvSpPr>
        <p:spPr>
          <a:xfrm>
            <a:off x="475048" y="3457576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D346C42-E068-AF4B-A2AE-7F5E7E8D94E5}"/>
                  </a:ext>
                </a:extLst>
              </p:cNvPr>
              <p:cNvSpPr txBox="1"/>
              <p:nvPr/>
            </p:nvSpPr>
            <p:spPr>
              <a:xfrm>
                <a:off x="2902812" y="3543966"/>
                <a:ext cx="5847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D346C42-E068-AF4B-A2AE-7F5E7E8D9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812" y="3543966"/>
                <a:ext cx="584791" cy="6463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154CA8E-ED22-6549-9AF4-CCF3BECA32C6}"/>
                  </a:ext>
                </a:extLst>
              </p:cNvPr>
              <p:cNvSpPr txBox="1"/>
              <p:nvPr/>
            </p:nvSpPr>
            <p:spPr>
              <a:xfrm>
                <a:off x="9193743" y="3543966"/>
                <a:ext cx="5847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154CA8E-ED22-6549-9AF4-CCF3BECA3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3743" y="3543966"/>
                <a:ext cx="58479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3B7776F0-4C75-6443-A1C9-6CEE23EA8D75}"/>
              </a:ext>
            </a:extLst>
          </p:cNvPr>
          <p:cNvSpPr txBox="1"/>
          <p:nvPr/>
        </p:nvSpPr>
        <p:spPr>
          <a:xfrm>
            <a:off x="260842" y="2849021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Loop-free policies from the teacher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4C672C5-B2AA-9945-80CD-44504CF438AA}"/>
              </a:ext>
            </a:extLst>
          </p:cNvPr>
          <p:cNvSpPr txBox="1"/>
          <p:nvPr/>
        </p:nvSpPr>
        <p:spPr>
          <a:xfrm>
            <a:off x="6147389" y="3253482"/>
            <a:ext cx="85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= 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B998C7-5423-AA40-A071-8BCF4CD75DB7}"/>
              </a:ext>
            </a:extLst>
          </p:cNvPr>
          <p:cNvSpPr txBox="1"/>
          <p:nvPr/>
        </p:nvSpPr>
        <p:spPr>
          <a:xfrm>
            <a:off x="11334307" y="3245316"/>
            <a:ext cx="85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= 0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FE65320-80FE-E440-BE0B-680C81FFA81B}"/>
              </a:ext>
            </a:extLst>
          </p:cNvPr>
          <p:cNvGrpSpPr/>
          <p:nvPr/>
        </p:nvGrpSpPr>
        <p:grpSpPr>
          <a:xfrm>
            <a:off x="115920" y="3947008"/>
            <a:ext cx="11818645" cy="1070171"/>
            <a:chOff x="257172" y="2729061"/>
            <a:chExt cx="11818645" cy="107017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FD54578-E6D8-F240-BEAE-A1F891C9188C}"/>
                </a:ext>
              </a:extLst>
            </p:cNvPr>
            <p:cNvSpPr txBox="1"/>
            <p:nvPr/>
          </p:nvSpPr>
          <p:spPr>
            <a:xfrm>
              <a:off x="409350" y="2729061"/>
              <a:ext cx="9632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Best rollouts from the learned state machine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AFA6EE3A-D811-C543-9B1C-CC9030B5F179}"/>
                    </a:ext>
                  </a:extLst>
                </p:cNvPr>
                <p:cNvSpPr txBox="1"/>
                <p:nvPr/>
              </p:nvSpPr>
              <p:spPr>
                <a:xfrm>
                  <a:off x="257172" y="3148028"/>
                  <a:ext cx="584791" cy="651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E8E54A3-971B-3341-AF48-DB7406E3AA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172" y="3148028"/>
                  <a:ext cx="584791" cy="651204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3544CB0-A6A9-B74D-BDF0-D00E6D3C4471}"/>
                </a:ext>
              </a:extLst>
            </p:cNvPr>
            <p:cNvSpPr/>
            <p:nvPr/>
          </p:nvSpPr>
          <p:spPr>
            <a:xfrm>
              <a:off x="831327" y="3201195"/>
              <a:ext cx="875412" cy="223284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5723310-8AC0-A842-9817-15654D836D71}"/>
                </a:ext>
              </a:extLst>
            </p:cNvPr>
            <p:cNvSpPr/>
            <p:nvPr/>
          </p:nvSpPr>
          <p:spPr>
            <a:xfrm>
              <a:off x="1825687" y="3201195"/>
              <a:ext cx="630433" cy="223284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3331432-D307-9A4A-A23E-EA021D4C8E39}"/>
                </a:ext>
              </a:extLst>
            </p:cNvPr>
            <p:cNvSpPr/>
            <p:nvPr/>
          </p:nvSpPr>
          <p:spPr>
            <a:xfrm>
              <a:off x="2554016" y="3201195"/>
              <a:ext cx="694449" cy="223284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17B6768-5780-164F-AFAA-B985D45C3FEA}"/>
                </a:ext>
              </a:extLst>
            </p:cNvPr>
            <p:cNvSpPr/>
            <p:nvPr/>
          </p:nvSpPr>
          <p:spPr>
            <a:xfrm>
              <a:off x="3346361" y="3201195"/>
              <a:ext cx="694449" cy="223284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B66CDBF-9537-F84A-A680-E0A90032264B}"/>
                </a:ext>
              </a:extLst>
            </p:cNvPr>
            <p:cNvSpPr/>
            <p:nvPr/>
          </p:nvSpPr>
          <p:spPr>
            <a:xfrm>
              <a:off x="4801805" y="3187137"/>
              <a:ext cx="893578" cy="218788"/>
            </a:xfrm>
            <a:prstGeom prst="rect">
              <a:avLst/>
            </a:prstGeom>
            <a:solidFill>
              <a:srgbClr val="688BDD"/>
            </a:soli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C6456A3-52C2-C94C-BB92-13A28463FD04}"/>
                </a:ext>
              </a:extLst>
            </p:cNvPr>
            <p:cNvSpPr/>
            <p:nvPr/>
          </p:nvSpPr>
          <p:spPr>
            <a:xfrm>
              <a:off x="4153656" y="3187137"/>
              <a:ext cx="535302" cy="237342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1E952DF-6525-7C4D-A8F1-104F03A98CA5}"/>
                </a:ext>
              </a:extLst>
            </p:cNvPr>
            <p:cNvSpPr/>
            <p:nvPr/>
          </p:nvSpPr>
          <p:spPr>
            <a:xfrm>
              <a:off x="7926797" y="3201195"/>
              <a:ext cx="655678" cy="223284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D9679DB-9CD4-914F-82C2-9171019658C0}"/>
                </a:ext>
              </a:extLst>
            </p:cNvPr>
            <p:cNvSpPr/>
            <p:nvPr/>
          </p:nvSpPr>
          <p:spPr>
            <a:xfrm>
              <a:off x="8674844" y="3187137"/>
              <a:ext cx="771753" cy="226836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B032811-5906-7442-87F2-3E6585A3D4F0}"/>
                </a:ext>
              </a:extLst>
            </p:cNvPr>
            <p:cNvSpPr/>
            <p:nvPr/>
          </p:nvSpPr>
          <p:spPr>
            <a:xfrm>
              <a:off x="9523449" y="3197643"/>
              <a:ext cx="671195" cy="226836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42E431B-4C80-7848-804C-19CD4F0D9F28}"/>
                </a:ext>
              </a:extLst>
            </p:cNvPr>
            <p:cNvSpPr/>
            <p:nvPr/>
          </p:nvSpPr>
          <p:spPr>
            <a:xfrm>
              <a:off x="10324224" y="3197643"/>
              <a:ext cx="845063" cy="216330"/>
            </a:xfrm>
            <a:prstGeom prst="rect">
              <a:avLst/>
            </a:prstGeom>
            <a:solidFill>
              <a:srgbClr val="688BDD"/>
            </a:soli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F9E82EB-2B61-2547-A9EF-119D5FD840A8}"/>
                    </a:ext>
                  </a:extLst>
                </p:cNvPr>
                <p:cNvSpPr txBox="1"/>
                <p:nvPr/>
              </p:nvSpPr>
              <p:spPr>
                <a:xfrm>
                  <a:off x="7342005" y="3098877"/>
                  <a:ext cx="584791" cy="676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F8C42E5-84F8-E244-B8EB-0AA079A5C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005" y="3098877"/>
                  <a:ext cx="584791" cy="67627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9C148E-81A5-7C44-83A6-9399B9683E55}"/>
                </a:ext>
              </a:extLst>
            </p:cNvPr>
            <p:cNvSpPr txBox="1"/>
            <p:nvPr/>
          </p:nvSpPr>
          <p:spPr>
            <a:xfrm>
              <a:off x="5808230" y="3131115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-10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2650FD9-C4BA-B542-8904-02707BA46D5F}"/>
                </a:ext>
              </a:extLst>
            </p:cNvPr>
            <p:cNvSpPr txBox="1"/>
            <p:nvPr/>
          </p:nvSpPr>
          <p:spPr>
            <a:xfrm>
              <a:off x="11218124" y="3154471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-5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162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DDAC6-F39E-0042-96AD-490D1532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Teaching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3A20033-D927-354E-B17A-5270F88BF4C1}"/>
                  </a:ext>
                </a:extLst>
              </p:cNvPr>
              <p:cNvSpPr/>
              <p:nvPr/>
            </p:nvSpPr>
            <p:spPr>
              <a:xfrm>
                <a:off x="3669634" y="1690668"/>
                <a:ext cx="1756144" cy="805948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Learn loop-free policies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3A20033-D927-354E-B17A-5270F88BF4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9634" y="1690668"/>
                <a:ext cx="1756144" cy="805948"/>
              </a:xfrm>
              <a:prstGeom prst="rect">
                <a:avLst/>
              </a:prstGeom>
              <a:blipFill>
                <a:blip r:embed="rId3"/>
                <a:stretch>
                  <a:fillRect r="-714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4448E7-A938-F145-9A2F-41CEBEBDDF6A}"/>
                  </a:ext>
                </a:extLst>
              </p:cNvPr>
              <p:cNvSpPr/>
              <p:nvPr/>
            </p:nvSpPr>
            <p:spPr>
              <a:xfrm>
                <a:off x="6604238" y="1773386"/>
                <a:ext cx="1892560" cy="650201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Learn the best program policy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4E4448E7-A938-F145-9A2F-41CEBEBDDF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238" y="1773386"/>
                <a:ext cx="1892560" cy="650201"/>
              </a:xfrm>
              <a:prstGeom prst="rect">
                <a:avLst/>
              </a:prstGeom>
              <a:blipFill>
                <a:blip r:embed="rId4"/>
                <a:stretch>
                  <a:fillRect t="-1852" b="-11111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089A340-73D6-CD4F-BEBD-4692B82A9DEC}"/>
              </a:ext>
            </a:extLst>
          </p:cNvPr>
          <p:cNvCxnSpPr>
            <a:cxnSpLocks/>
          </p:cNvCxnSpPr>
          <p:nvPr/>
        </p:nvCxnSpPr>
        <p:spPr>
          <a:xfrm>
            <a:off x="5425778" y="1992031"/>
            <a:ext cx="1178460" cy="484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D39F1A7A-6C50-CF41-8D92-CBCB6C9E87CE}"/>
              </a:ext>
            </a:extLst>
          </p:cNvPr>
          <p:cNvSpPr txBox="1"/>
          <p:nvPr/>
        </p:nvSpPr>
        <p:spPr>
          <a:xfrm>
            <a:off x="3596134" y="1282537"/>
            <a:ext cx="1856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B050"/>
                </a:solidFill>
              </a:rPr>
              <a:t>Adaptive</a:t>
            </a:r>
            <a:r>
              <a:rPr lang="en-US" dirty="0"/>
              <a:t> Teacher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A9B2E6C-FFDD-CE41-B273-120AA89064C6}"/>
              </a:ext>
            </a:extLst>
          </p:cNvPr>
          <p:cNvSpPr txBox="1"/>
          <p:nvPr/>
        </p:nvSpPr>
        <p:spPr>
          <a:xfrm>
            <a:off x="6662590" y="1282537"/>
            <a:ext cx="1592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Student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87B7362-B892-9049-AB25-1B050A07D152}"/>
                  </a:ext>
                </a:extLst>
              </p:cNvPr>
              <p:cNvSpPr txBox="1"/>
              <p:nvPr/>
            </p:nvSpPr>
            <p:spPr>
              <a:xfrm>
                <a:off x="141892" y="3252009"/>
                <a:ext cx="584791" cy="651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287B7362-B892-9049-AB25-1B050A07D1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892" y="3252009"/>
                <a:ext cx="584791" cy="6512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75ED4D05-9D7B-1141-A258-D9F1815B015B}"/>
              </a:ext>
            </a:extLst>
          </p:cNvPr>
          <p:cNvSpPr/>
          <p:nvPr/>
        </p:nvSpPr>
        <p:spPr>
          <a:xfrm>
            <a:off x="716046" y="3305176"/>
            <a:ext cx="1190847" cy="22328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28594D2-68AC-2040-BEA2-81403E54C1D3}"/>
              </a:ext>
            </a:extLst>
          </p:cNvPr>
          <p:cNvSpPr/>
          <p:nvPr/>
        </p:nvSpPr>
        <p:spPr>
          <a:xfrm>
            <a:off x="2038023" y="3305176"/>
            <a:ext cx="602512" cy="223284"/>
          </a:xfrm>
          <a:prstGeom prst="rect">
            <a:avLst/>
          </a:prstGeom>
          <a:solidFill>
            <a:srgbClr val="AF3A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ACF2FA0-5FA5-044F-8ED9-00EA966EFB63}"/>
              </a:ext>
            </a:extLst>
          </p:cNvPr>
          <p:cNvSpPr/>
          <p:nvPr/>
        </p:nvSpPr>
        <p:spPr>
          <a:xfrm>
            <a:off x="2792940" y="3305176"/>
            <a:ext cx="485553" cy="22328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591BCA-4498-E641-98C2-5F6C1E5C132A}"/>
              </a:ext>
            </a:extLst>
          </p:cNvPr>
          <p:cNvSpPr/>
          <p:nvPr/>
        </p:nvSpPr>
        <p:spPr>
          <a:xfrm>
            <a:off x="3430894" y="3305176"/>
            <a:ext cx="783260" cy="22328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4C57188-6BE3-9540-B2E6-BB35758C8369}"/>
              </a:ext>
            </a:extLst>
          </p:cNvPr>
          <p:cNvSpPr/>
          <p:nvPr/>
        </p:nvSpPr>
        <p:spPr>
          <a:xfrm>
            <a:off x="4834396" y="3305176"/>
            <a:ext cx="1190847" cy="22328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163903E-E1EB-E44F-B46A-44F8502EC9E3}"/>
              </a:ext>
            </a:extLst>
          </p:cNvPr>
          <p:cNvSpPr/>
          <p:nvPr/>
        </p:nvSpPr>
        <p:spPr>
          <a:xfrm>
            <a:off x="4334667" y="3305176"/>
            <a:ext cx="379228" cy="223284"/>
          </a:xfrm>
          <a:prstGeom prst="rect">
            <a:avLst/>
          </a:prstGeom>
          <a:solidFill>
            <a:srgbClr val="98B8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F8213D96-86D5-4748-9A5B-04B855D2424B}"/>
              </a:ext>
            </a:extLst>
          </p:cNvPr>
          <p:cNvSpPr/>
          <p:nvPr/>
        </p:nvSpPr>
        <p:spPr>
          <a:xfrm>
            <a:off x="7811517" y="3305176"/>
            <a:ext cx="726554" cy="22328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D6A798C-87FB-9F4C-A74F-7417754EB15E}"/>
              </a:ext>
            </a:extLst>
          </p:cNvPr>
          <p:cNvSpPr/>
          <p:nvPr/>
        </p:nvSpPr>
        <p:spPr>
          <a:xfrm>
            <a:off x="8658572" y="3305176"/>
            <a:ext cx="602512" cy="2232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7BDEC7B-E234-5B40-9EB3-A63F6C914E6E}"/>
              </a:ext>
            </a:extLst>
          </p:cNvPr>
          <p:cNvSpPr/>
          <p:nvPr/>
        </p:nvSpPr>
        <p:spPr>
          <a:xfrm>
            <a:off x="9408170" y="3305176"/>
            <a:ext cx="485553" cy="2232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E72C742-22A5-9A42-AD78-FDE5B683BE3D}"/>
              </a:ext>
            </a:extLst>
          </p:cNvPr>
          <p:cNvSpPr/>
          <p:nvPr/>
        </p:nvSpPr>
        <p:spPr>
          <a:xfrm>
            <a:off x="10040809" y="3305176"/>
            <a:ext cx="1190847" cy="22328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7E5DD14-D7E3-BA4B-A2AB-C810B1FD10FA}"/>
                  </a:ext>
                </a:extLst>
              </p:cNvPr>
              <p:cNvSpPr txBox="1"/>
              <p:nvPr/>
            </p:nvSpPr>
            <p:spPr>
              <a:xfrm>
                <a:off x="7226725" y="3202858"/>
                <a:ext cx="584791" cy="6762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37E5DD14-D7E3-BA4B-A2AB-C810B1FD10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6725" y="3202858"/>
                <a:ext cx="584791" cy="6762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4890A369-F325-2E4A-9BEF-33D47AA076F2}"/>
              </a:ext>
            </a:extLst>
          </p:cNvPr>
          <p:cNvSpPr txBox="1"/>
          <p:nvPr/>
        </p:nvSpPr>
        <p:spPr>
          <a:xfrm>
            <a:off x="475048" y="3457576"/>
            <a:ext cx="184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D346C42-E068-AF4B-A2AE-7F5E7E8D94E5}"/>
                  </a:ext>
                </a:extLst>
              </p:cNvPr>
              <p:cNvSpPr txBox="1"/>
              <p:nvPr/>
            </p:nvSpPr>
            <p:spPr>
              <a:xfrm>
                <a:off x="2902812" y="3543966"/>
                <a:ext cx="5847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CD346C42-E068-AF4B-A2AE-7F5E7E8D9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2812" y="3543966"/>
                <a:ext cx="584791" cy="646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154CA8E-ED22-6549-9AF4-CCF3BECA32C6}"/>
                  </a:ext>
                </a:extLst>
              </p:cNvPr>
              <p:cNvSpPr txBox="1"/>
              <p:nvPr/>
            </p:nvSpPr>
            <p:spPr>
              <a:xfrm>
                <a:off x="9193743" y="3543966"/>
                <a:ext cx="584791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154CA8E-ED22-6549-9AF4-CCF3BECA32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93743" y="3543966"/>
                <a:ext cx="584791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TextBox 57">
            <a:extLst>
              <a:ext uri="{FF2B5EF4-FFF2-40B4-BE49-F238E27FC236}">
                <a16:creationId xmlns:a16="http://schemas.microsoft.com/office/drawing/2014/main" id="{3B7776F0-4C75-6443-A1C9-6CEE23EA8D75}"/>
              </a:ext>
            </a:extLst>
          </p:cNvPr>
          <p:cNvSpPr txBox="1"/>
          <p:nvPr/>
        </p:nvSpPr>
        <p:spPr>
          <a:xfrm>
            <a:off x="260842" y="2849021"/>
            <a:ext cx="96328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Loop-free policies from the teacher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4C672C5-B2AA-9945-80CD-44504CF438AA}"/>
              </a:ext>
            </a:extLst>
          </p:cNvPr>
          <p:cNvSpPr txBox="1"/>
          <p:nvPr/>
        </p:nvSpPr>
        <p:spPr>
          <a:xfrm>
            <a:off x="6147389" y="3253482"/>
            <a:ext cx="85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= 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5B998C7-5423-AA40-A071-8BCF4CD75DB7}"/>
              </a:ext>
            </a:extLst>
          </p:cNvPr>
          <p:cNvSpPr txBox="1"/>
          <p:nvPr/>
        </p:nvSpPr>
        <p:spPr>
          <a:xfrm>
            <a:off x="11334307" y="3245316"/>
            <a:ext cx="857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 = 0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FE65320-80FE-E440-BE0B-680C81FFA81B}"/>
              </a:ext>
            </a:extLst>
          </p:cNvPr>
          <p:cNvGrpSpPr/>
          <p:nvPr/>
        </p:nvGrpSpPr>
        <p:grpSpPr>
          <a:xfrm>
            <a:off x="115920" y="3947008"/>
            <a:ext cx="11818645" cy="1070171"/>
            <a:chOff x="257172" y="2729061"/>
            <a:chExt cx="11818645" cy="107017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FD54578-E6D8-F240-BEAE-A1F891C9188C}"/>
                </a:ext>
              </a:extLst>
            </p:cNvPr>
            <p:cNvSpPr txBox="1"/>
            <p:nvPr/>
          </p:nvSpPr>
          <p:spPr>
            <a:xfrm>
              <a:off x="409350" y="2729061"/>
              <a:ext cx="9632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Best rollouts from the learned state machine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AFA6EE3A-D811-C543-9B1C-CC9030B5F179}"/>
                    </a:ext>
                  </a:extLst>
                </p:cNvPr>
                <p:cNvSpPr txBox="1"/>
                <p:nvPr/>
              </p:nvSpPr>
              <p:spPr>
                <a:xfrm>
                  <a:off x="257172" y="3148028"/>
                  <a:ext cx="584791" cy="651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E8E54A3-971B-3341-AF48-DB7406E3AA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172" y="3148028"/>
                  <a:ext cx="584791" cy="651204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73544CB0-A6A9-B74D-BDF0-D00E6D3C4471}"/>
                </a:ext>
              </a:extLst>
            </p:cNvPr>
            <p:cNvSpPr/>
            <p:nvPr/>
          </p:nvSpPr>
          <p:spPr>
            <a:xfrm>
              <a:off x="831327" y="3201195"/>
              <a:ext cx="875412" cy="223284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5723310-8AC0-A842-9817-15654D836D71}"/>
                </a:ext>
              </a:extLst>
            </p:cNvPr>
            <p:cNvSpPr/>
            <p:nvPr/>
          </p:nvSpPr>
          <p:spPr>
            <a:xfrm>
              <a:off x="1825687" y="3201195"/>
              <a:ext cx="630433" cy="223284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3331432-D307-9A4A-A23E-EA021D4C8E39}"/>
                </a:ext>
              </a:extLst>
            </p:cNvPr>
            <p:cNvSpPr/>
            <p:nvPr/>
          </p:nvSpPr>
          <p:spPr>
            <a:xfrm>
              <a:off x="2554016" y="3201195"/>
              <a:ext cx="694449" cy="223284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17B6768-5780-164F-AFAA-B985D45C3FEA}"/>
                </a:ext>
              </a:extLst>
            </p:cNvPr>
            <p:cNvSpPr/>
            <p:nvPr/>
          </p:nvSpPr>
          <p:spPr>
            <a:xfrm>
              <a:off x="3346361" y="3201195"/>
              <a:ext cx="694449" cy="223284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1B66CDBF-9537-F84A-A680-E0A90032264B}"/>
                </a:ext>
              </a:extLst>
            </p:cNvPr>
            <p:cNvSpPr/>
            <p:nvPr/>
          </p:nvSpPr>
          <p:spPr>
            <a:xfrm>
              <a:off x="4801805" y="3187137"/>
              <a:ext cx="893578" cy="218788"/>
            </a:xfrm>
            <a:prstGeom prst="rect">
              <a:avLst/>
            </a:prstGeom>
            <a:solidFill>
              <a:srgbClr val="688BDD"/>
            </a:soli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8C6456A3-52C2-C94C-BB92-13A28463FD04}"/>
                </a:ext>
              </a:extLst>
            </p:cNvPr>
            <p:cNvSpPr/>
            <p:nvPr/>
          </p:nvSpPr>
          <p:spPr>
            <a:xfrm>
              <a:off x="4153656" y="3187137"/>
              <a:ext cx="535302" cy="237342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71E952DF-6525-7C4D-A8F1-104F03A98CA5}"/>
                </a:ext>
              </a:extLst>
            </p:cNvPr>
            <p:cNvSpPr/>
            <p:nvPr/>
          </p:nvSpPr>
          <p:spPr>
            <a:xfrm>
              <a:off x="7926797" y="3201195"/>
              <a:ext cx="655678" cy="223284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D9679DB-9CD4-914F-82C2-9171019658C0}"/>
                </a:ext>
              </a:extLst>
            </p:cNvPr>
            <p:cNvSpPr/>
            <p:nvPr/>
          </p:nvSpPr>
          <p:spPr>
            <a:xfrm>
              <a:off x="8674844" y="3187137"/>
              <a:ext cx="771753" cy="226836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B032811-5906-7442-87F2-3E6585A3D4F0}"/>
                </a:ext>
              </a:extLst>
            </p:cNvPr>
            <p:cNvSpPr/>
            <p:nvPr/>
          </p:nvSpPr>
          <p:spPr>
            <a:xfrm>
              <a:off x="9523449" y="3197643"/>
              <a:ext cx="671195" cy="226836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42E431B-4C80-7848-804C-19CD4F0D9F28}"/>
                </a:ext>
              </a:extLst>
            </p:cNvPr>
            <p:cNvSpPr/>
            <p:nvPr/>
          </p:nvSpPr>
          <p:spPr>
            <a:xfrm>
              <a:off x="10324224" y="3197643"/>
              <a:ext cx="845063" cy="216330"/>
            </a:xfrm>
            <a:prstGeom prst="rect">
              <a:avLst/>
            </a:prstGeom>
            <a:solidFill>
              <a:srgbClr val="688BDD"/>
            </a:soli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F9E82EB-2B61-2547-A9EF-119D5FD840A8}"/>
                    </a:ext>
                  </a:extLst>
                </p:cNvPr>
                <p:cNvSpPr txBox="1"/>
                <p:nvPr/>
              </p:nvSpPr>
              <p:spPr>
                <a:xfrm>
                  <a:off x="7342005" y="3098877"/>
                  <a:ext cx="584791" cy="676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F8C42E5-84F8-E244-B8EB-0AA079A5C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005" y="3098877"/>
                  <a:ext cx="584791" cy="6762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D9C148E-81A5-7C44-83A6-9399B9683E55}"/>
                </a:ext>
              </a:extLst>
            </p:cNvPr>
            <p:cNvSpPr txBox="1"/>
            <p:nvPr/>
          </p:nvSpPr>
          <p:spPr>
            <a:xfrm>
              <a:off x="5808230" y="3131115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-10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2650FD9-C4BA-B542-8904-02707BA46D5F}"/>
                </a:ext>
              </a:extLst>
            </p:cNvPr>
            <p:cNvSpPr txBox="1"/>
            <p:nvPr/>
          </p:nvSpPr>
          <p:spPr>
            <a:xfrm>
              <a:off x="11218124" y="3154471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-5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29DB4962-04B9-FF4F-A9F7-34CDA8752327}"/>
              </a:ext>
            </a:extLst>
          </p:cNvPr>
          <p:cNvSpPr/>
          <p:nvPr/>
        </p:nvSpPr>
        <p:spPr>
          <a:xfrm>
            <a:off x="968853" y="4889444"/>
            <a:ext cx="10965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Adaptive Teacher: Maximizes reward on loop-free policies </a:t>
            </a:r>
            <a:r>
              <a:rPr lang="en-US" b="1" dirty="0">
                <a:solidFill>
                  <a:srgbClr val="42B720"/>
                </a:solidFill>
              </a:rPr>
              <a:t>as well as imitates student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165F9F9-7921-C344-8AC1-C362270BBB0A}"/>
                  </a:ext>
                </a:extLst>
              </p:cNvPr>
              <p:cNvSpPr txBox="1"/>
              <p:nvPr/>
            </p:nvSpPr>
            <p:spPr>
              <a:xfrm>
                <a:off x="4057598" y="5220360"/>
                <a:ext cx="5961332" cy="681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b="0" i="1" dirty="0" smtClean="0">
                                <a:solidFill>
                                  <a:srgbClr val="42B72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dirty="0" smtClean="0">
                                <a:solidFill>
                                  <a:srgbClr val="42B72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  <m:func>
                              <m:funcPr>
                                <m:ctrlP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∣</m:t>
                                </m:r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dirty="0" smtClean="0">
                                        <a:solidFill>
                                          <a:srgbClr val="42B72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42B72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solidFill>
                                          <a:srgbClr val="42B72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rgbClr val="42B72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func>
                      </m:e>
                    </m:func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3165F9F9-7921-C344-8AC1-C362270BBB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598" y="5220360"/>
                <a:ext cx="5961332" cy="6819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DB7BB57F-2580-E543-A8B7-A72C39286045}"/>
              </a:ext>
            </a:extLst>
          </p:cNvPr>
          <p:cNvGrpSpPr/>
          <p:nvPr/>
        </p:nvGrpSpPr>
        <p:grpSpPr>
          <a:xfrm>
            <a:off x="75954" y="5589461"/>
            <a:ext cx="12039739" cy="1123380"/>
            <a:chOff x="257172" y="3789903"/>
            <a:chExt cx="12039739" cy="1123380"/>
          </a:xfrm>
        </p:grpSpPr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FF1FB96D-2C54-C84B-935F-94AC1650D449}"/>
                </a:ext>
              </a:extLst>
            </p:cNvPr>
            <p:cNvSpPr txBox="1"/>
            <p:nvPr/>
          </p:nvSpPr>
          <p:spPr>
            <a:xfrm>
              <a:off x="506818" y="3789903"/>
              <a:ext cx="9632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Loop-free policies from the teacher (iteration 2)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55B4B824-D13E-8847-9BEF-1254D31451D5}"/>
                    </a:ext>
                  </a:extLst>
                </p:cNvPr>
                <p:cNvSpPr txBox="1"/>
                <p:nvPr/>
              </p:nvSpPr>
              <p:spPr>
                <a:xfrm>
                  <a:off x="257172" y="4262079"/>
                  <a:ext cx="584791" cy="651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290EAF8-EDFB-5A44-B6A2-5271D2502A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172" y="4262079"/>
                  <a:ext cx="584791" cy="651204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27BACD4-AB5B-B548-A1A1-1E0D7037A471}"/>
                </a:ext>
              </a:extLst>
            </p:cNvPr>
            <p:cNvSpPr/>
            <p:nvPr/>
          </p:nvSpPr>
          <p:spPr>
            <a:xfrm>
              <a:off x="831326" y="4311694"/>
              <a:ext cx="974641" cy="226836"/>
            </a:xfrm>
            <a:prstGeom prst="rect">
              <a:avLst/>
            </a:prstGeom>
            <a:solidFill>
              <a:srgbClr val="4E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EFA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149112BB-34E0-1449-92E1-8B3791A37F32}"/>
                </a:ext>
              </a:extLst>
            </p:cNvPr>
            <p:cNvSpPr/>
            <p:nvPr/>
          </p:nvSpPr>
          <p:spPr>
            <a:xfrm>
              <a:off x="1930225" y="4311694"/>
              <a:ext cx="525895" cy="216330"/>
            </a:xfrm>
            <a:prstGeom prst="rect">
              <a:avLst/>
            </a:prstGeom>
            <a:solidFill>
              <a:srgbClr val="945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A003E18-D84B-4445-98DB-9E60C5FDD9EC}"/>
                </a:ext>
              </a:extLst>
            </p:cNvPr>
            <p:cNvSpPr/>
            <p:nvPr/>
          </p:nvSpPr>
          <p:spPr>
            <a:xfrm>
              <a:off x="2568631" y="4311694"/>
              <a:ext cx="561545" cy="216330"/>
            </a:xfrm>
            <a:prstGeom prst="rect">
              <a:avLst/>
            </a:prstGeom>
            <a:solidFill>
              <a:srgbClr val="4E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EFA00"/>
                </a:solidFill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C82BBC4-5773-C642-B1C7-9B856A892622}"/>
                </a:ext>
              </a:extLst>
            </p:cNvPr>
            <p:cNvSpPr/>
            <p:nvPr/>
          </p:nvSpPr>
          <p:spPr>
            <a:xfrm>
              <a:off x="3229729" y="4311694"/>
              <a:ext cx="561545" cy="216330"/>
            </a:xfrm>
            <a:prstGeom prst="rect">
              <a:avLst/>
            </a:prstGeom>
            <a:solidFill>
              <a:srgbClr val="945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6AFA21C6-761C-5F43-85E8-53FC7C60490C}"/>
                </a:ext>
              </a:extLst>
            </p:cNvPr>
            <p:cNvSpPr/>
            <p:nvPr/>
          </p:nvSpPr>
          <p:spPr>
            <a:xfrm>
              <a:off x="4577336" y="4311694"/>
              <a:ext cx="1101314" cy="227753"/>
            </a:xfrm>
            <a:prstGeom prst="rect">
              <a:avLst/>
            </a:prstGeom>
            <a:solidFill>
              <a:srgbClr val="5F96AE"/>
            </a:soli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8C8440E-F76D-304D-B9B3-066B904738E1}"/>
                </a:ext>
              </a:extLst>
            </p:cNvPr>
            <p:cNvSpPr/>
            <p:nvPr/>
          </p:nvSpPr>
          <p:spPr>
            <a:xfrm>
              <a:off x="3932054" y="4301188"/>
              <a:ext cx="535302" cy="237342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02DC586F-6000-3345-8E3E-B9B81708182B}"/>
                </a:ext>
              </a:extLst>
            </p:cNvPr>
            <p:cNvSpPr/>
            <p:nvPr/>
          </p:nvSpPr>
          <p:spPr>
            <a:xfrm>
              <a:off x="7926796" y="4311694"/>
              <a:ext cx="1023479" cy="226836"/>
            </a:xfrm>
            <a:prstGeom prst="rect">
              <a:avLst/>
            </a:prstGeom>
            <a:solidFill>
              <a:srgbClr val="4E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EFA00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713DC7F-2E1C-D847-A29A-7B29C12B02B2}"/>
                </a:ext>
              </a:extLst>
            </p:cNvPr>
            <p:cNvSpPr/>
            <p:nvPr/>
          </p:nvSpPr>
          <p:spPr>
            <a:xfrm>
              <a:off x="9044762" y="4309019"/>
              <a:ext cx="469602" cy="216331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47426CCB-EF1C-934A-A66F-58B8132276CE}"/>
                </a:ext>
              </a:extLst>
            </p:cNvPr>
            <p:cNvSpPr/>
            <p:nvPr/>
          </p:nvSpPr>
          <p:spPr>
            <a:xfrm>
              <a:off x="9621654" y="4309018"/>
              <a:ext cx="518046" cy="219005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97D906A-EEE8-2F44-ADAF-87CEB807F588}"/>
                </a:ext>
              </a:extLst>
            </p:cNvPr>
            <p:cNvSpPr/>
            <p:nvPr/>
          </p:nvSpPr>
          <p:spPr>
            <a:xfrm>
              <a:off x="10249793" y="4309018"/>
              <a:ext cx="1110881" cy="219006"/>
            </a:xfrm>
            <a:prstGeom prst="rect">
              <a:avLst/>
            </a:prstGeom>
            <a:solidFill>
              <a:srgbClr val="5F96AE"/>
            </a:soli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8EFDDAC3-7C2A-E849-BC82-9FAEC4A1EFBB}"/>
                    </a:ext>
                  </a:extLst>
                </p:cNvPr>
                <p:cNvSpPr txBox="1"/>
                <p:nvPr/>
              </p:nvSpPr>
              <p:spPr>
                <a:xfrm>
                  <a:off x="7342005" y="4212928"/>
                  <a:ext cx="584791" cy="676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3256870-0F6D-AD45-B660-DEE0F3586A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005" y="4212928"/>
                  <a:ext cx="584791" cy="67627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D122BA7A-8F9E-1444-B320-19500740D6B4}"/>
                </a:ext>
              </a:extLst>
            </p:cNvPr>
            <p:cNvSpPr txBox="1"/>
            <p:nvPr/>
          </p:nvSpPr>
          <p:spPr>
            <a:xfrm>
              <a:off x="5808230" y="4245166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342DEA3-BE93-B242-8905-7E2D5711649D}"/>
                </a:ext>
              </a:extLst>
            </p:cNvPr>
            <p:cNvSpPr txBox="1"/>
            <p:nvPr/>
          </p:nvSpPr>
          <p:spPr>
            <a:xfrm>
              <a:off x="11439218" y="4245166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0</a:t>
              </a:r>
            </a:p>
          </p:txBody>
        </p:sp>
      </p:grp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13B5DE49-F89A-3546-94D4-9A4384F5DA93}"/>
              </a:ext>
            </a:extLst>
          </p:cNvPr>
          <p:cNvCxnSpPr>
            <a:cxnSpLocks/>
          </p:cNvCxnSpPr>
          <p:nvPr/>
        </p:nvCxnSpPr>
        <p:spPr>
          <a:xfrm flipH="1">
            <a:off x="5425778" y="2244450"/>
            <a:ext cx="1178460" cy="0"/>
          </a:xfrm>
          <a:prstGeom prst="straightConnector1">
            <a:avLst/>
          </a:prstGeom>
          <a:ln w="28575">
            <a:solidFill>
              <a:srgbClr val="00B05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D24702F-AABF-6843-B0AA-C3D557C6EA29}"/>
                  </a:ext>
                </a:extLst>
              </p:cNvPr>
              <p:cNvSpPr txBox="1"/>
              <p:nvPr/>
            </p:nvSpPr>
            <p:spPr>
              <a:xfrm>
                <a:off x="5946376" y="5447508"/>
                <a:ext cx="40202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1" smtClean="0">
                          <a:latin typeface="Cambria Math" panose="02040503050406030204" pitchFamily="18" charset="0"/>
                        </a:rPr>
                        <m:t>τ</m:t>
                      </m:r>
                    </m:oMath>
                  </m:oMathPara>
                </a14:m>
                <a:endParaRPr lang="en-US" b="0" dirty="0">
                  <a:latin typeface="Algerian" panose="020F0502020204030204" pitchFamily="34" charset="0"/>
                  <a:cs typeface="Algerian" panose="020F0502020204030204" pitchFamily="34" charset="0"/>
                </a:endParaRPr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D24702F-AABF-6843-B0AA-C3D557C6E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6376" y="5447508"/>
                <a:ext cx="402026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1818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9DAE1-EC74-7848-A997-5EBCE10EE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Adaptive Teaching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05122A0-8E0A-8445-996A-977F09DA5C09}"/>
              </a:ext>
            </a:extLst>
          </p:cNvPr>
          <p:cNvSpPr/>
          <p:nvPr/>
        </p:nvSpPr>
        <p:spPr>
          <a:xfrm>
            <a:off x="506818" y="1457789"/>
            <a:ext cx="109657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Teacher: Maximizes reward on loop-free policies </a:t>
            </a:r>
            <a:r>
              <a:rPr lang="en-US" b="1" dirty="0">
                <a:solidFill>
                  <a:srgbClr val="42B720"/>
                </a:solidFill>
              </a:rPr>
              <a:t>as well as imitates student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9D7A6C-F5DE-FB42-892B-766F29C88E1C}"/>
                  </a:ext>
                </a:extLst>
              </p:cNvPr>
              <p:cNvSpPr txBox="1"/>
              <p:nvPr/>
            </p:nvSpPr>
            <p:spPr>
              <a:xfrm>
                <a:off x="3595563" y="1788705"/>
                <a:ext cx="5961332" cy="6819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arg</m:t>
                        </m:r>
                      </m:fName>
                      <m:e>
                        <m:func>
                          <m:func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fName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  <m:d>
                              <m:d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</m:e>
                            </m:d>
                            <m:r>
                              <a:rPr lang="en-US" b="0" i="1" dirty="0" smtClean="0">
                                <a:solidFill>
                                  <a:srgbClr val="42B72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b="0" i="1" dirty="0" smtClean="0">
                                <a:solidFill>
                                  <a:srgbClr val="42B72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  <m:func>
                              <m:funcPr>
                                <m:ctrlP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𝜏</m:t>
                                </m:r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∣</m:t>
                                </m:r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sSubSup>
                                  <m:sSubSupPr>
                                    <m:ctrlPr>
                                      <a:rPr lang="en-US" b="0" i="1" dirty="0" smtClean="0">
                                        <a:solidFill>
                                          <a:srgbClr val="42B72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0" i="1" dirty="0" smtClean="0">
                                        <a:solidFill>
                                          <a:srgbClr val="42B72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solidFill>
                                          <a:srgbClr val="42B72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  <m:sup>
                                    <m:r>
                                      <a:rPr lang="en-US" b="0" i="1" dirty="0" smtClean="0">
                                        <a:solidFill>
                                          <a:srgbClr val="42B72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p>
                                </m:sSubSup>
                                <m:r>
                                  <a:rPr lang="en-US" b="0" i="1" dirty="0" smtClean="0">
                                    <a:solidFill>
                                      <a:srgbClr val="42B720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func>
                      </m:e>
                    </m:func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E9D7A6C-F5DE-FB42-892B-766F29C88E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5563" y="1788705"/>
                <a:ext cx="5961332" cy="6819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0A98D8BD-FD05-7D44-9C05-E1922187F745}"/>
              </a:ext>
            </a:extLst>
          </p:cNvPr>
          <p:cNvGrpSpPr/>
          <p:nvPr/>
        </p:nvGrpSpPr>
        <p:grpSpPr>
          <a:xfrm>
            <a:off x="257172" y="2729061"/>
            <a:ext cx="11818645" cy="1070171"/>
            <a:chOff x="257172" y="2729061"/>
            <a:chExt cx="11818645" cy="107017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C746658-9F51-B44D-A2A5-E30BFAB61B35}"/>
                </a:ext>
              </a:extLst>
            </p:cNvPr>
            <p:cNvSpPr txBox="1"/>
            <p:nvPr/>
          </p:nvSpPr>
          <p:spPr>
            <a:xfrm>
              <a:off x="409350" y="2729061"/>
              <a:ext cx="9632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Best rollouts from the learned state machine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E8E54A3-971B-3341-AF48-DB7406E3AA26}"/>
                    </a:ext>
                  </a:extLst>
                </p:cNvPr>
                <p:cNvSpPr txBox="1"/>
                <p:nvPr/>
              </p:nvSpPr>
              <p:spPr>
                <a:xfrm>
                  <a:off x="257172" y="3148028"/>
                  <a:ext cx="584791" cy="651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1E8E54A3-971B-3341-AF48-DB7406E3AA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172" y="3148028"/>
                  <a:ext cx="584791" cy="65120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FBB575-3096-8541-99FE-935DCBEB2DCD}"/>
                </a:ext>
              </a:extLst>
            </p:cNvPr>
            <p:cNvSpPr/>
            <p:nvPr/>
          </p:nvSpPr>
          <p:spPr>
            <a:xfrm>
              <a:off x="831327" y="3201195"/>
              <a:ext cx="875412" cy="223284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6A90474-F68B-DB49-9C71-932D78E15975}"/>
                </a:ext>
              </a:extLst>
            </p:cNvPr>
            <p:cNvSpPr/>
            <p:nvPr/>
          </p:nvSpPr>
          <p:spPr>
            <a:xfrm>
              <a:off x="1825687" y="3201195"/>
              <a:ext cx="630433" cy="223284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89F7AA7-9BA2-F74A-84E5-B0DDB59D3EC4}"/>
                </a:ext>
              </a:extLst>
            </p:cNvPr>
            <p:cNvSpPr/>
            <p:nvPr/>
          </p:nvSpPr>
          <p:spPr>
            <a:xfrm>
              <a:off x="2554016" y="3201195"/>
              <a:ext cx="694449" cy="223284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B17ED8C-945E-E243-9DB3-D55AC5A3A4A1}"/>
                </a:ext>
              </a:extLst>
            </p:cNvPr>
            <p:cNvSpPr/>
            <p:nvPr/>
          </p:nvSpPr>
          <p:spPr>
            <a:xfrm>
              <a:off x="3346361" y="3201195"/>
              <a:ext cx="694449" cy="223284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1633AD9-E75F-1F4F-A4A6-7CD8D5927666}"/>
                </a:ext>
              </a:extLst>
            </p:cNvPr>
            <p:cNvSpPr/>
            <p:nvPr/>
          </p:nvSpPr>
          <p:spPr>
            <a:xfrm>
              <a:off x="4801805" y="3187137"/>
              <a:ext cx="893578" cy="218788"/>
            </a:xfrm>
            <a:prstGeom prst="rect">
              <a:avLst/>
            </a:prstGeom>
            <a:solidFill>
              <a:srgbClr val="688BDD"/>
            </a:soli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EBC710D-A9B2-E04B-9AD2-C8CD125B77B1}"/>
                </a:ext>
              </a:extLst>
            </p:cNvPr>
            <p:cNvSpPr/>
            <p:nvPr/>
          </p:nvSpPr>
          <p:spPr>
            <a:xfrm>
              <a:off x="4153656" y="3187137"/>
              <a:ext cx="535302" cy="237342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F272683-7C51-0A47-95D5-6D3DB1DB477C}"/>
                </a:ext>
              </a:extLst>
            </p:cNvPr>
            <p:cNvSpPr/>
            <p:nvPr/>
          </p:nvSpPr>
          <p:spPr>
            <a:xfrm>
              <a:off x="7926797" y="3201195"/>
              <a:ext cx="655678" cy="223284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DFECBA-708F-E24E-AE30-2ED974EC3C67}"/>
                </a:ext>
              </a:extLst>
            </p:cNvPr>
            <p:cNvSpPr/>
            <p:nvPr/>
          </p:nvSpPr>
          <p:spPr>
            <a:xfrm>
              <a:off x="8674844" y="3187137"/>
              <a:ext cx="771753" cy="226836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048EFD2-B7EC-BE4F-91F6-4B0E3ACC3E37}"/>
                </a:ext>
              </a:extLst>
            </p:cNvPr>
            <p:cNvSpPr/>
            <p:nvPr/>
          </p:nvSpPr>
          <p:spPr>
            <a:xfrm>
              <a:off x="9523449" y="3197643"/>
              <a:ext cx="671195" cy="226836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B14C16-317B-B544-A4D7-B6A1E9EB9601}"/>
                </a:ext>
              </a:extLst>
            </p:cNvPr>
            <p:cNvSpPr/>
            <p:nvPr/>
          </p:nvSpPr>
          <p:spPr>
            <a:xfrm>
              <a:off x="10324224" y="3197643"/>
              <a:ext cx="845063" cy="216330"/>
            </a:xfrm>
            <a:prstGeom prst="rect">
              <a:avLst/>
            </a:prstGeom>
            <a:solidFill>
              <a:srgbClr val="688BDD"/>
            </a:soli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F8C42E5-84F8-E244-B8EB-0AA079A5CF5F}"/>
                    </a:ext>
                  </a:extLst>
                </p:cNvPr>
                <p:cNvSpPr txBox="1"/>
                <p:nvPr/>
              </p:nvSpPr>
              <p:spPr>
                <a:xfrm>
                  <a:off x="7342005" y="3098877"/>
                  <a:ext cx="584791" cy="676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4F8C42E5-84F8-E244-B8EB-0AA079A5CF5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005" y="3098877"/>
                  <a:ext cx="584791" cy="676275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F347B16-C1AF-0042-B6DC-87688331220B}"/>
                </a:ext>
              </a:extLst>
            </p:cNvPr>
            <p:cNvSpPr txBox="1"/>
            <p:nvPr/>
          </p:nvSpPr>
          <p:spPr>
            <a:xfrm>
              <a:off x="5808230" y="3131115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-10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898C3A-1D3E-F74C-8B67-C8001ABE961B}"/>
                </a:ext>
              </a:extLst>
            </p:cNvPr>
            <p:cNvSpPr txBox="1"/>
            <p:nvPr/>
          </p:nvSpPr>
          <p:spPr>
            <a:xfrm>
              <a:off x="11218124" y="3154471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-5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096FD77-9E98-844E-B47A-E80C2BFB7475}"/>
              </a:ext>
            </a:extLst>
          </p:cNvPr>
          <p:cNvGrpSpPr/>
          <p:nvPr/>
        </p:nvGrpSpPr>
        <p:grpSpPr>
          <a:xfrm>
            <a:off x="257172" y="3789903"/>
            <a:ext cx="12039739" cy="1123380"/>
            <a:chOff x="257172" y="3789903"/>
            <a:chExt cx="12039739" cy="112338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2E7AA73-C106-824C-B99E-2EA13A8CAA55}"/>
                </a:ext>
              </a:extLst>
            </p:cNvPr>
            <p:cNvSpPr txBox="1"/>
            <p:nvPr/>
          </p:nvSpPr>
          <p:spPr>
            <a:xfrm>
              <a:off x="506818" y="3789903"/>
              <a:ext cx="96328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Loop-free policies from the teacher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290EAF8-EDFB-5A44-B6A2-5271D2502A45}"/>
                    </a:ext>
                  </a:extLst>
                </p:cNvPr>
                <p:cNvSpPr txBox="1"/>
                <p:nvPr/>
              </p:nvSpPr>
              <p:spPr>
                <a:xfrm>
                  <a:off x="257172" y="4262079"/>
                  <a:ext cx="584791" cy="6512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C290EAF8-EDFB-5A44-B6A2-5271D2502A4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7172" y="4262079"/>
                  <a:ext cx="584791" cy="651204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5303307-2406-A24C-908B-0DDD9D2BA1F4}"/>
                </a:ext>
              </a:extLst>
            </p:cNvPr>
            <p:cNvSpPr/>
            <p:nvPr/>
          </p:nvSpPr>
          <p:spPr>
            <a:xfrm>
              <a:off x="831326" y="4311694"/>
              <a:ext cx="974641" cy="226836"/>
            </a:xfrm>
            <a:prstGeom prst="rect">
              <a:avLst/>
            </a:prstGeom>
            <a:solidFill>
              <a:srgbClr val="4E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EFA00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DE7F058C-BCE2-4F46-90D1-033AC7C9ABEF}"/>
                </a:ext>
              </a:extLst>
            </p:cNvPr>
            <p:cNvSpPr/>
            <p:nvPr/>
          </p:nvSpPr>
          <p:spPr>
            <a:xfrm>
              <a:off x="1930225" y="4311694"/>
              <a:ext cx="525895" cy="216330"/>
            </a:xfrm>
            <a:prstGeom prst="rect">
              <a:avLst/>
            </a:prstGeom>
            <a:solidFill>
              <a:srgbClr val="945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E91FF7D-F343-984E-9F66-5D9894F582D5}"/>
                </a:ext>
              </a:extLst>
            </p:cNvPr>
            <p:cNvSpPr/>
            <p:nvPr/>
          </p:nvSpPr>
          <p:spPr>
            <a:xfrm>
              <a:off x="2568631" y="4311694"/>
              <a:ext cx="561545" cy="216330"/>
            </a:xfrm>
            <a:prstGeom prst="rect">
              <a:avLst/>
            </a:prstGeom>
            <a:solidFill>
              <a:srgbClr val="4E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EFA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A97D51C-F85A-9041-9743-C1D8F22280CC}"/>
                </a:ext>
              </a:extLst>
            </p:cNvPr>
            <p:cNvSpPr/>
            <p:nvPr/>
          </p:nvSpPr>
          <p:spPr>
            <a:xfrm>
              <a:off x="3229729" y="4311694"/>
              <a:ext cx="561545" cy="216330"/>
            </a:xfrm>
            <a:prstGeom prst="rect">
              <a:avLst/>
            </a:prstGeom>
            <a:solidFill>
              <a:srgbClr val="945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D5C57B6-685D-2F4B-8199-F1A38D6E3E02}"/>
                </a:ext>
              </a:extLst>
            </p:cNvPr>
            <p:cNvSpPr/>
            <p:nvPr/>
          </p:nvSpPr>
          <p:spPr>
            <a:xfrm>
              <a:off x="4577336" y="4311694"/>
              <a:ext cx="1101314" cy="227753"/>
            </a:xfrm>
            <a:prstGeom prst="rect">
              <a:avLst/>
            </a:prstGeom>
            <a:solidFill>
              <a:srgbClr val="5F96AE"/>
            </a:soli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AE6F57E-8A9B-4147-829B-75A7F7A4DB6B}"/>
                </a:ext>
              </a:extLst>
            </p:cNvPr>
            <p:cNvSpPr/>
            <p:nvPr/>
          </p:nvSpPr>
          <p:spPr>
            <a:xfrm>
              <a:off x="3932054" y="4301188"/>
              <a:ext cx="535302" cy="237342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385FFEA-4F8F-F348-87EB-936CF7095261}"/>
                </a:ext>
              </a:extLst>
            </p:cNvPr>
            <p:cNvSpPr/>
            <p:nvPr/>
          </p:nvSpPr>
          <p:spPr>
            <a:xfrm>
              <a:off x="7926796" y="4311694"/>
              <a:ext cx="1023479" cy="226836"/>
            </a:xfrm>
            <a:prstGeom prst="rect">
              <a:avLst/>
            </a:prstGeom>
            <a:solidFill>
              <a:srgbClr val="4E8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8EFA00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7B4D8F82-C7F4-FA4E-A3AC-52B2BAA4B459}"/>
                </a:ext>
              </a:extLst>
            </p:cNvPr>
            <p:cNvSpPr/>
            <p:nvPr/>
          </p:nvSpPr>
          <p:spPr>
            <a:xfrm>
              <a:off x="9044762" y="4309019"/>
              <a:ext cx="469602" cy="216331"/>
            </a:xfrm>
            <a:prstGeom prst="rect">
              <a:avLst/>
            </a:prstGeom>
            <a:solidFill>
              <a:srgbClr val="C07D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EFB6B3D-74EB-5E49-92A5-5370A4FDD8D1}"/>
                </a:ext>
              </a:extLst>
            </p:cNvPr>
            <p:cNvSpPr/>
            <p:nvPr/>
          </p:nvSpPr>
          <p:spPr>
            <a:xfrm>
              <a:off x="9621654" y="4309018"/>
              <a:ext cx="518046" cy="219005"/>
            </a:xfrm>
            <a:prstGeom prst="rect">
              <a:avLst/>
            </a:prstGeom>
            <a:solidFill>
              <a:srgbClr val="42B7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0382FF17-6A0D-6240-8123-A23D5208221F}"/>
                </a:ext>
              </a:extLst>
            </p:cNvPr>
            <p:cNvSpPr/>
            <p:nvPr/>
          </p:nvSpPr>
          <p:spPr>
            <a:xfrm>
              <a:off x="10249793" y="4309018"/>
              <a:ext cx="1110881" cy="219006"/>
            </a:xfrm>
            <a:prstGeom prst="rect">
              <a:avLst/>
            </a:prstGeom>
            <a:solidFill>
              <a:srgbClr val="5F96AE"/>
            </a:solidFill>
            <a:ln>
              <a:solidFill>
                <a:srgbClr val="5F96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3256870-0F6D-AD45-B660-DEE0F3586A23}"/>
                    </a:ext>
                  </a:extLst>
                </p:cNvPr>
                <p:cNvSpPr txBox="1"/>
                <p:nvPr/>
              </p:nvSpPr>
              <p:spPr>
                <a:xfrm>
                  <a:off x="7342005" y="4212928"/>
                  <a:ext cx="584791" cy="6762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b="0" dirty="0"/>
                </a:p>
                <a:p>
                  <a:endParaRPr lang="en-US" dirty="0"/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13256870-0F6D-AD45-B660-DEE0F3586A2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42005" y="4212928"/>
                  <a:ext cx="584791" cy="67627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24F9B74-3400-A448-AE60-A87B046BE2A6}"/>
                </a:ext>
              </a:extLst>
            </p:cNvPr>
            <p:cNvSpPr txBox="1"/>
            <p:nvPr/>
          </p:nvSpPr>
          <p:spPr>
            <a:xfrm>
              <a:off x="5808230" y="4245166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0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DD26920-2E24-FD41-B1A4-3220854CC608}"/>
                </a:ext>
              </a:extLst>
            </p:cNvPr>
            <p:cNvSpPr txBox="1"/>
            <p:nvPr/>
          </p:nvSpPr>
          <p:spPr>
            <a:xfrm>
              <a:off x="11439218" y="4245166"/>
              <a:ext cx="8576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 = 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8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BC247-C6BF-634E-8029-7D266E442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Language is Expressive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BE618-9209-8C46-83D1-C05E40DB8102}"/>
              </a:ext>
            </a:extLst>
          </p:cNvPr>
          <p:cNvSpPr txBox="1"/>
          <p:nvPr/>
        </p:nvSpPr>
        <p:spPr>
          <a:xfrm>
            <a:off x="1085850" y="1585913"/>
            <a:ext cx="95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 the </a:t>
            </a:r>
            <a:r>
              <a:rPr lang="en-US" sz="2000" b="1" dirty="0"/>
              <a:t>training set</a:t>
            </a:r>
            <a:r>
              <a:rPr lang="en-US" sz="2000" dirty="0"/>
              <a:t>, both our approach and reinforcement learning approaches </a:t>
            </a:r>
            <a:r>
              <a:rPr lang="en-US" sz="2000" b="1" dirty="0"/>
              <a:t>perform equally.</a:t>
            </a:r>
            <a:r>
              <a:rPr lang="en-US" sz="2000" dirty="0"/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953C94-C908-C94F-98AD-0B070E0D9C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1398" y="2293799"/>
            <a:ext cx="6824093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0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BC247-C6BF-634E-8029-7D266E442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Inductive Generalization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BE618-9209-8C46-83D1-C05E40DB8102}"/>
              </a:ext>
            </a:extLst>
          </p:cNvPr>
          <p:cNvSpPr txBox="1"/>
          <p:nvPr/>
        </p:nvSpPr>
        <p:spPr>
          <a:xfrm>
            <a:off x="1085850" y="1585913"/>
            <a:ext cx="9544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On the </a:t>
            </a:r>
            <a:r>
              <a:rPr lang="en-US" sz="2000" b="1" dirty="0"/>
              <a:t>test set</a:t>
            </a:r>
            <a:r>
              <a:rPr lang="en-US" sz="2000" dirty="0"/>
              <a:t>, </a:t>
            </a:r>
            <a:r>
              <a:rPr lang="en-US" sz="2000" b="1" dirty="0"/>
              <a:t>our approach shows better generalization</a:t>
            </a:r>
            <a:r>
              <a:rPr lang="en-US" sz="2000" dirty="0"/>
              <a:t>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0A36D9-9E25-FD48-8FFF-0E0E87780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336" y="2295144"/>
            <a:ext cx="6824093" cy="335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20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1B61888-70D5-DC47-B467-8EEB84EF1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2036" y="1506071"/>
            <a:ext cx="6463553" cy="3231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E8F245-21E7-8D46-86C8-B1EBE524E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5707" y="4481986"/>
            <a:ext cx="4566670" cy="22833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A96970-A2B4-A242-93FC-E6288426B814}"/>
              </a:ext>
            </a:extLst>
          </p:cNvPr>
          <p:cNvSpPr txBox="1"/>
          <p:nvPr/>
        </p:nvSpPr>
        <p:spPr>
          <a:xfrm>
            <a:off x="8032377" y="5105253"/>
            <a:ext cx="2540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Trajectory of a quadcopter navigating an obstacle course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D82FD4F-7F20-014F-99A8-3FE2A6CE2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Smoother actions</a:t>
            </a:r>
          </a:p>
        </p:txBody>
      </p:sp>
    </p:spTree>
    <p:extLst>
      <p:ext uri="{BB962C8B-B14F-4D97-AF65-F5344CB8AC3E}">
        <p14:creationId xmlns:p14="http://schemas.microsoft.com/office/powerpoint/2010/main" val="2057295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B6F44-052C-D04D-BB6E-43374F383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Complex policies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3BD281-71E0-1B41-86ED-FCC1082D6563}"/>
              </a:ext>
            </a:extLst>
          </p:cNvPr>
          <p:cNvSpPr txBox="1"/>
          <p:nvPr/>
        </p:nvSpPr>
        <p:spPr>
          <a:xfrm>
            <a:off x="2585951" y="1385683"/>
            <a:ext cx="2265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Train: </a:t>
            </a:r>
            <a:r>
              <a:rPr lang="en-US" dirty="0" err="1"/>
              <a:t>segmets</a:t>
            </a:r>
            <a:r>
              <a:rPr lang="en-US" dirty="0"/>
              <a:t> </a:t>
            </a:r>
            <a:r>
              <a:rPr lang="en-US" dirty="0" err="1"/>
              <a:t>len</a:t>
            </a:r>
            <a:r>
              <a:rPr lang="en-US" dirty="0"/>
              <a:t> =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F496D1-0CBC-5C4C-8601-D88ED3ED8516}"/>
              </a:ext>
            </a:extLst>
          </p:cNvPr>
          <p:cNvSpPr txBox="1"/>
          <p:nvPr/>
        </p:nvSpPr>
        <p:spPr>
          <a:xfrm>
            <a:off x="7633518" y="1403717"/>
            <a:ext cx="2550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Test: segments </a:t>
            </a:r>
            <a:r>
              <a:rPr lang="en-US" dirty="0" err="1"/>
              <a:t>len</a:t>
            </a:r>
            <a:r>
              <a:rPr lang="en-US" dirty="0"/>
              <a:t> = 0.75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EB763D5-B082-BC41-AC24-9CCA6ACBCD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5611" y="4007392"/>
            <a:ext cx="5988579" cy="2737395"/>
          </a:xfrm>
          <a:prstGeom prst="rect">
            <a:avLst/>
          </a:prstGeom>
        </p:spPr>
      </p:pic>
      <p:pic>
        <p:nvPicPr>
          <p:cNvPr id="11" name="swimmer_small.mov" descr="swimmer_small.mov">
            <a:hlinkClick r:id="" action="ppaction://media"/>
            <a:extLst>
              <a:ext uri="{FF2B5EF4-FFF2-40B4-BE49-F238E27FC236}">
                <a16:creationId xmlns:a16="http://schemas.microsoft.com/office/drawing/2014/main" id="{5F801839-F153-0B4B-8733-988F212B0B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7101" y="1856093"/>
            <a:ext cx="4103220" cy="1911096"/>
          </a:xfrm>
          <a:prstGeom prst="rect">
            <a:avLst/>
          </a:prstGeom>
        </p:spPr>
      </p:pic>
      <p:pic>
        <p:nvPicPr>
          <p:cNvPr id="12" name="swimmer.mov" descr="swimmer.mov">
            <a:hlinkClick r:id="" action="ppaction://media"/>
            <a:extLst>
              <a:ext uri="{FF2B5EF4-FFF2-40B4-BE49-F238E27FC236}">
                <a16:creationId xmlns:a16="http://schemas.microsoft.com/office/drawing/2014/main" id="{789D4533-B874-6543-B78D-10EC565769B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92941" y="1873600"/>
            <a:ext cx="4103220" cy="1911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30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31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4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91992-B931-8E4B-969E-1D0AA605E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Results: Interpretability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3697D11-B288-C344-8701-91CDAD9800FD}"/>
              </a:ext>
            </a:extLst>
          </p:cNvPr>
          <p:cNvGrpSpPr/>
          <p:nvPr/>
        </p:nvGrpSpPr>
        <p:grpSpPr>
          <a:xfrm>
            <a:off x="654908" y="1519881"/>
            <a:ext cx="6667930" cy="2066328"/>
            <a:chOff x="1278854" y="2480382"/>
            <a:chExt cx="8345810" cy="2715772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891AB7C3-A010-004F-BE0F-D2B697B638A4}"/>
                </a:ext>
              </a:extLst>
            </p:cNvPr>
            <p:cNvCxnSpPr>
              <a:cxnSpLocks/>
            </p:cNvCxnSpPr>
            <p:nvPr/>
          </p:nvCxnSpPr>
          <p:spPr>
            <a:xfrm>
              <a:off x="4078839" y="3560456"/>
              <a:ext cx="0" cy="83747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2CCD9996-E0A4-1642-AD45-89758C11A7CD}"/>
                </a:ext>
              </a:extLst>
            </p:cNvPr>
            <p:cNvCxnSpPr>
              <a:cxnSpLocks/>
            </p:cNvCxnSpPr>
            <p:nvPr/>
          </p:nvCxnSpPr>
          <p:spPr>
            <a:xfrm>
              <a:off x="1833936" y="3105162"/>
              <a:ext cx="678094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8E16925-4E30-D84F-B89B-439C8D2EDFA9}"/>
                    </a:ext>
                  </a:extLst>
                </p:cNvPr>
                <p:cNvSpPr txBox="1"/>
                <p:nvPr/>
              </p:nvSpPr>
              <p:spPr>
                <a:xfrm>
                  <a:off x="1278854" y="2907394"/>
                  <a:ext cx="595633" cy="404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8E16925-4E30-D84F-B89B-439C8D2EDF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78854" y="2907394"/>
                  <a:ext cx="595633" cy="404511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FDD469-8756-AC4F-8DCE-F6B47EBD373E}"/>
                </a:ext>
              </a:extLst>
            </p:cNvPr>
            <p:cNvSpPr/>
            <p:nvPr/>
          </p:nvSpPr>
          <p:spPr>
            <a:xfrm>
              <a:off x="2512030" y="2732453"/>
              <a:ext cx="1870031" cy="7982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EB10C17-BF6F-9F44-8CE7-0D0D7E6E4AA4}"/>
                    </a:ext>
                  </a:extLst>
                </p:cNvPr>
                <p:cNvSpPr txBox="1"/>
                <p:nvPr/>
              </p:nvSpPr>
              <p:spPr>
                <a:xfrm>
                  <a:off x="2865152" y="2763855"/>
                  <a:ext cx="595633" cy="404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FEB10C17-BF6F-9F44-8CE7-0D0D7E6E4A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65152" y="2763855"/>
                  <a:ext cx="595633" cy="404511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DAF9BB6F-16E8-924B-8D15-338BDAC9351F}"/>
                </a:ext>
              </a:extLst>
            </p:cNvPr>
            <p:cNvSpPr/>
            <p:nvPr/>
          </p:nvSpPr>
          <p:spPr>
            <a:xfrm>
              <a:off x="3341034" y="2804384"/>
              <a:ext cx="472611" cy="575352"/>
            </a:xfrm>
            <a:prstGeom prst="arc">
              <a:avLst/>
            </a:prstGeom>
            <a:ln w="38100">
              <a:solidFill>
                <a:schemeClr val="accent6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69172F8-5EB2-A14F-9B66-031E4B65F181}"/>
                    </a:ext>
                  </a:extLst>
                </p:cNvPr>
                <p:cNvSpPr txBox="1"/>
                <p:nvPr/>
              </p:nvSpPr>
              <p:spPr>
                <a:xfrm>
                  <a:off x="2475535" y="3058546"/>
                  <a:ext cx="1870031" cy="4287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.35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B69172F8-5EB2-A14F-9B66-031E4B65F1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5535" y="3058546"/>
                  <a:ext cx="1870031" cy="428781"/>
                </a:xfrm>
                <a:prstGeom prst="rect">
                  <a:avLst/>
                </a:prstGeom>
                <a:blipFill>
                  <a:blip r:embed="rId5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3679C64-EA97-9A4B-AB59-7474ACBC7DC0}"/>
                </a:ext>
              </a:extLst>
            </p:cNvPr>
            <p:cNvCxnSpPr>
              <a:cxnSpLocks/>
              <a:stCxn id="8" idx="3"/>
              <a:endCxn id="13" idx="1"/>
            </p:cNvCxnSpPr>
            <p:nvPr/>
          </p:nvCxnSpPr>
          <p:spPr>
            <a:xfrm flipV="1">
              <a:off x="4382061" y="3113539"/>
              <a:ext cx="1643403" cy="1802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15724B7-245A-044F-AD90-8C264E20E37B}"/>
                </a:ext>
              </a:extLst>
            </p:cNvPr>
            <p:cNvSpPr/>
            <p:nvPr/>
          </p:nvSpPr>
          <p:spPr>
            <a:xfrm>
              <a:off x="6025464" y="2714427"/>
              <a:ext cx="1870031" cy="7982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0EF47E9D-3411-9541-862B-114C421A4708}"/>
                </a:ext>
              </a:extLst>
            </p:cNvPr>
            <p:cNvSpPr/>
            <p:nvPr/>
          </p:nvSpPr>
          <p:spPr>
            <a:xfrm rot="10800000">
              <a:off x="7361098" y="2480382"/>
              <a:ext cx="472611" cy="575352"/>
            </a:xfrm>
            <a:prstGeom prst="arc">
              <a:avLst/>
            </a:prstGeom>
            <a:ln w="38100">
              <a:solidFill>
                <a:srgbClr val="0070C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A57DB43-0597-1643-BAD3-915C9EB87F2D}"/>
                    </a:ext>
                  </a:extLst>
                </p:cNvPr>
                <p:cNvSpPr txBox="1"/>
                <p:nvPr/>
              </p:nvSpPr>
              <p:spPr>
                <a:xfrm>
                  <a:off x="6303061" y="2683025"/>
                  <a:ext cx="595633" cy="404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A57DB43-0597-1643-BAD3-915C9EB87F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03061" y="2683025"/>
                  <a:ext cx="595633" cy="40451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0761547-C3D0-D143-BD63-290B06E44558}"/>
                    </a:ext>
                  </a:extLst>
                </p:cNvPr>
                <p:cNvSpPr txBox="1"/>
                <p:nvPr/>
              </p:nvSpPr>
              <p:spPr>
                <a:xfrm>
                  <a:off x="5990614" y="3061387"/>
                  <a:ext cx="1964256" cy="43004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sub>
                        </m:sSub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.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−.35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0761547-C3D0-D143-BD63-290B06E445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0614" y="3061387"/>
                  <a:ext cx="1964256" cy="430045"/>
                </a:xfrm>
                <a:prstGeom prst="rect">
                  <a:avLst/>
                </a:prstGeom>
                <a:blipFill>
                  <a:blip r:embed="rId7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78A91FA-48BD-C44D-A9DC-42DA42E73270}"/>
                    </a:ext>
                  </a:extLst>
                </p:cNvPr>
                <p:cNvSpPr txBox="1"/>
                <p:nvPr/>
              </p:nvSpPr>
              <p:spPr>
                <a:xfrm>
                  <a:off x="4453175" y="2510038"/>
                  <a:ext cx="1406950" cy="57086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US" sz="1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≤−1.13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78A91FA-48BD-C44D-A9DC-42DA42E732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53175" y="2510038"/>
                  <a:ext cx="1406950" cy="570866"/>
                </a:xfrm>
                <a:prstGeom prst="rect">
                  <a:avLst/>
                </a:prstGeom>
                <a:blipFill>
                  <a:blip r:embed="rId8"/>
                  <a:stretch>
                    <a:fillRect b="-27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AAB3B6C4-F57D-D44A-B9F4-03951F355232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7895495" y="3113539"/>
              <a:ext cx="1109006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DADE4D-3526-C34F-98E1-88B1EF38FD4E}"/>
                    </a:ext>
                  </a:extLst>
                </p:cNvPr>
                <p:cNvSpPr txBox="1"/>
                <p:nvPr/>
              </p:nvSpPr>
              <p:spPr>
                <a:xfrm>
                  <a:off x="9029031" y="2899093"/>
                  <a:ext cx="595633" cy="404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ADADE4D-3526-C34F-98E1-88B1EF38FD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9031" y="2899093"/>
                  <a:ext cx="595633" cy="404511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D421E48-022D-744F-9B1B-46D8253A4CF9}"/>
                    </a:ext>
                  </a:extLst>
                </p:cNvPr>
                <p:cNvSpPr txBox="1"/>
                <p:nvPr/>
              </p:nvSpPr>
              <p:spPr>
                <a:xfrm>
                  <a:off x="7759300" y="2481313"/>
                  <a:ext cx="1471831" cy="56631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sup>
                        </m:sSubSup>
                      </m:oMath>
                    </m:oMathPara>
                  </a14:m>
                  <a:endParaRPr lang="en-US" sz="1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≤1.58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D421E48-022D-744F-9B1B-46D8253A4C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59300" y="2481313"/>
                  <a:ext cx="1471831" cy="566314"/>
                </a:xfrm>
                <a:prstGeom prst="rect">
                  <a:avLst/>
                </a:prstGeom>
                <a:blipFill>
                  <a:blip r:embed="rId10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E91241D-F3BE-6745-A6BB-CAB0646B9BB4}"/>
                </a:ext>
              </a:extLst>
            </p:cNvPr>
            <p:cNvSpPr/>
            <p:nvPr/>
          </p:nvSpPr>
          <p:spPr>
            <a:xfrm>
              <a:off x="2512030" y="4397931"/>
              <a:ext cx="2044554" cy="798223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7623483-CA5A-AE43-B3A7-55EE49A9A3F1}"/>
                    </a:ext>
                  </a:extLst>
                </p:cNvPr>
                <p:cNvSpPr txBox="1"/>
                <p:nvPr/>
              </p:nvSpPr>
              <p:spPr>
                <a:xfrm>
                  <a:off x="3004843" y="4397931"/>
                  <a:ext cx="595633" cy="40451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7623483-CA5A-AE43-B3A7-55EE49A9A3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04843" y="4397931"/>
                  <a:ext cx="595633" cy="40451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2561D1D-7318-4242-88C8-21754C1B8ADA}"/>
                    </a:ext>
                  </a:extLst>
                </p:cNvPr>
                <p:cNvSpPr txBox="1"/>
                <p:nvPr/>
              </p:nvSpPr>
              <p:spPr>
                <a:xfrm>
                  <a:off x="2379579" y="4741790"/>
                  <a:ext cx="2302761" cy="4287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en-US" sz="14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1400" i="1" dirty="0" smtClean="0">
                                <a:latin typeface="Cambria Math" panose="02040503050406030204" pitchFamily="18" charset="0"/>
                              </a:rPr>
                              <m:t>.0, </m:t>
                            </m:r>
                            <m:r>
                              <a:rPr lang="en-US" sz="1400" b="0" i="1" dirty="0" smtClean="0">
                                <a:latin typeface="Cambria Math" panose="02040503050406030204" pitchFamily="18" charset="0"/>
                              </a:rPr>
                              <m:t>−.09</m:t>
                            </m:r>
                          </m:e>
                        </m:d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2561D1D-7318-4242-88C8-21754C1B8AD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79579" y="4741790"/>
                  <a:ext cx="2302761" cy="428781"/>
                </a:xfrm>
                <a:prstGeom prst="rect">
                  <a:avLst/>
                </a:prstGeom>
                <a:blipFill>
                  <a:blip r:embed="rId12"/>
                  <a:stretch>
                    <a:fillRect b="-370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57A2227B-D3EA-4F42-A459-FB6E97C59C98}"/>
                </a:ext>
              </a:extLst>
            </p:cNvPr>
            <p:cNvCxnSpPr>
              <a:cxnSpLocks/>
            </p:cNvCxnSpPr>
            <p:nvPr/>
          </p:nvCxnSpPr>
          <p:spPr>
            <a:xfrm>
              <a:off x="2833310" y="3560456"/>
              <a:ext cx="0" cy="837475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c 24">
              <a:extLst>
                <a:ext uri="{FF2B5EF4-FFF2-40B4-BE49-F238E27FC236}">
                  <a16:creationId xmlns:a16="http://schemas.microsoft.com/office/drawing/2014/main" id="{54263ADD-1000-FD4D-AD6B-EB1D0381B351}"/>
                </a:ext>
              </a:extLst>
            </p:cNvPr>
            <p:cNvSpPr/>
            <p:nvPr/>
          </p:nvSpPr>
          <p:spPr>
            <a:xfrm rot="10800000">
              <a:off x="3842533" y="4117270"/>
              <a:ext cx="472611" cy="575352"/>
            </a:xfrm>
            <a:prstGeom prst="arc">
              <a:avLst/>
            </a:prstGeom>
            <a:ln w="38100">
              <a:solidFill>
                <a:srgbClr val="C0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4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995195C-071B-4B4C-9EBE-8E9369BDEE1C}"/>
                    </a:ext>
                  </a:extLst>
                </p:cNvPr>
                <p:cNvSpPr txBox="1"/>
                <p:nvPr/>
              </p:nvSpPr>
              <p:spPr>
                <a:xfrm>
                  <a:off x="4017390" y="3655184"/>
                  <a:ext cx="1306975" cy="5921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US" sz="1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≤0.31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995195C-071B-4B4C-9EBE-8E9369BDEE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17390" y="3655184"/>
                  <a:ext cx="1306975" cy="592187"/>
                </a:xfrm>
                <a:prstGeom prst="rect">
                  <a:avLst/>
                </a:prstGeom>
                <a:blipFill>
                  <a:blip r:embed="rId13"/>
                  <a:stretch>
                    <a:fillRect b="-81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2AB7103-11C2-424D-AE85-92A9E8AA55DF}"/>
                    </a:ext>
                  </a:extLst>
                </p:cNvPr>
                <p:cNvSpPr txBox="1"/>
                <p:nvPr/>
              </p:nvSpPr>
              <p:spPr>
                <a:xfrm>
                  <a:off x="1611082" y="3682342"/>
                  <a:ext cx="1406950" cy="56943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US" sz="1400" b="0" i="1" dirty="0"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  <m:sub>
                            <m:r>
                              <a:rPr lang="en-US" sz="14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≤0.33</m:t>
                        </m:r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02AB7103-11C2-424D-AE85-92A9E8AA55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11082" y="3682342"/>
                  <a:ext cx="1406950" cy="569433"/>
                </a:xfrm>
                <a:prstGeom prst="rect">
                  <a:avLst/>
                </a:prstGeom>
                <a:blipFill>
                  <a:blip r:embed="rId14"/>
                  <a:stretch>
                    <a:fillRect t="-2941" b="-58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840145-1486-8141-A6EA-F7599BBAD044}"/>
                  </a:ext>
                </a:extLst>
              </p:cNvPr>
              <p:cNvSpPr txBox="1"/>
              <p:nvPr/>
            </p:nvSpPr>
            <p:spPr>
              <a:xfrm>
                <a:off x="1073647" y="1430817"/>
                <a:ext cx="556480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bSup>
                    </m:oMath>
                  </m:oMathPara>
                </a14:m>
                <a:endParaRPr lang="en-US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𝑇𝑟𝑢𝑒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B840145-1486-8141-A6EA-F7599BBAD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647" y="1430817"/>
                <a:ext cx="556480" cy="430887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0E33CB00-81C8-5348-B2D5-83815D2E287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80096" y="3697413"/>
            <a:ext cx="1633506" cy="3267012"/>
          </a:xfrm>
          <a:prstGeom prst="rect">
            <a:avLst/>
          </a:prstGeom>
        </p:spPr>
      </p:pic>
      <p:sp>
        <p:nvSpPr>
          <p:cNvPr id="34" name="Right Arrow 33">
            <a:extLst>
              <a:ext uri="{FF2B5EF4-FFF2-40B4-BE49-F238E27FC236}">
                <a16:creationId xmlns:a16="http://schemas.microsoft.com/office/drawing/2014/main" id="{8ACE325F-8D68-8E40-93F5-2725AFFE13F9}"/>
              </a:ext>
            </a:extLst>
          </p:cNvPr>
          <p:cNvSpPr/>
          <p:nvPr/>
        </p:nvSpPr>
        <p:spPr>
          <a:xfrm>
            <a:off x="2750473" y="4998046"/>
            <a:ext cx="1046389" cy="296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D7A521B-FEC3-A64D-83CD-EA9B11B17E0C}"/>
              </a:ext>
            </a:extLst>
          </p:cNvPr>
          <p:cNvGrpSpPr/>
          <p:nvPr/>
        </p:nvGrpSpPr>
        <p:grpSpPr>
          <a:xfrm>
            <a:off x="2619961" y="1198933"/>
            <a:ext cx="1095761" cy="1087094"/>
            <a:chOff x="2619961" y="1198933"/>
            <a:chExt cx="1095761" cy="1087094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88C5E6B-4409-D348-A7B9-57AAC4FEB7EF}"/>
                </a:ext>
              </a:extLst>
            </p:cNvPr>
            <p:cNvSpPr/>
            <p:nvPr/>
          </p:nvSpPr>
          <p:spPr>
            <a:xfrm>
              <a:off x="2619961" y="1951476"/>
              <a:ext cx="460808" cy="334551"/>
            </a:xfrm>
            <a:prstGeom prst="ellipse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379D213C-BAD8-5D49-8CB5-AFEE097CAA3C}"/>
                </a:ext>
              </a:extLst>
            </p:cNvPr>
            <p:cNvCxnSpPr>
              <a:stCxn id="36" idx="0"/>
            </p:cNvCxnSpPr>
            <p:nvPr/>
          </p:nvCxnSpPr>
          <p:spPr>
            <a:xfrm flipV="1">
              <a:off x="2850365" y="1430817"/>
              <a:ext cx="254709" cy="520659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8086C95-505E-8B4A-94DD-CAF126DFC80D}"/>
                </a:ext>
              </a:extLst>
            </p:cNvPr>
            <p:cNvSpPr txBox="1"/>
            <p:nvPr/>
          </p:nvSpPr>
          <p:spPr>
            <a:xfrm>
              <a:off x="3032559" y="1198933"/>
              <a:ext cx="6831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0.5</a:t>
              </a: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AD28D3A0-631B-364A-ABF3-513E7716834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2705" y="3800538"/>
            <a:ext cx="1494071" cy="2988142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F178C567-EA3A-3841-A13C-2DACA828C34B}"/>
              </a:ext>
            </a:extLst>
          </p:cNvPr>
          <p:cNvGrpSpPr/>
          <p:nvPr/>
        </p:nvGrpSpPr>
        <p:grpSpPr>
          <a:xfrm>
            <a:off x="1428673" y="2478870"/>
            <a:ext cx="3256861" cy="523370"/>
            <a:chOff x="1428673" y="2478870"/>
            <a:chExt cx="3256861" cy="52337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A06B659D-3EE6-F247-9B13-F906D599EED6}"/>
                </a:ext>
              </a:extLst>
            </p:cNvPr>
            <p:cNvSpPr/>
            <p:nvPr/>
          </p:nvSpPr>
          <p:spPr>
            <a:xfrm>
              <a:off x="3374141" y="2611597"/>
              <a:ext cx="463854" cy="290128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EF8F752-BFE0-8A4C-A3C1-68D03D9D2821}"/>
                </a:ext>
              </a:extLst>
            </p:cNvPr>
            <p:cNvSpPr/>
            <p:nvPr/>
          </p:nvSpPr>
          <p:spPr>
            <a:xfrm>
              <a:off x="1428673" y="2611597"/>
              <a:ext cx="558759" cy="293134"/>
            </a:xfrm>
            <a:prstGeom prst="ellipse">
              <a:avLst/>
            </a:prstGeom>
            <a:noFill/>
            <a:ln w="381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43537FFB-50CF-0F46-90C3-73D2BD9BCEA1}"/>
                </a:ext>
              </a:extLst>
            </p:cNvPr>
            <p:cNvCxnSpPr/>
            <p:nvPr/>
          </p:nvCxnSpPr>
          <p:spPr>
            <a:xfrm>
              <a:off x="3887091" y="2765327"/>
              <a:ext cx="215352" cy="98989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DEF9F73D-CAF6-5D46-A01D-960CE230EAD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6442" y="2684388"/>
              <a:ext cx="235745" cy="32064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E6592CBA-6FD7-4044-8A73-19806417CE17}"/>
                </a:ext>
              </a:extLst>
            </p:cNvPr>
            <p:cNvSpPr txBox="1"/>
            <p:nvPr/>
          </p:nvSpPr>
          <p:spPr>
            <a:xfrm>
              <a:off x="4102443" y="2632908"/>
              <a:ext cx="583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0.1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C16CABB-CB81-C343-A0FD-4C18758F568F}"/>
                </a:ext>
              </a:extLst>
            </p:cNvPr>
            <p:cNvSpPr txBox="1"/>
            <p:nvPr/>
          </p:nvSpPr>
          <p:spPr>
            <a:xfrm>
              <a:off x="2193446" y="2478870"/>
              <a:ext cx="583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0.1</a:t>
              </a:r>
            </a:p>
          </p:txBody>
        </p:sp>
      </p:grpSp>
      <p:sp>
        <p:nvSpPr>
          <p:cNvPr id="52" name="Right Arrow 51">
            <a:extLst>
              <a:ext uri="{FF2B5EF4-FFF2-40B4-BE49-F238E27FC236}">
                <a16:creationId xmlns:a16="http://schemas.microsoft.com/office/drawing/2014/main" id="{994FDAD1-3250-7C47-A823-549917DCAEA4}"/>
              </a:ext>
            </a:extLst>
          </p:cNvPr>
          <p:cNvSpPr/>
          <p:nvPr/>
        </p:nvSpPr>
        <p:spPr>
          <a:xfrm>
            <a:off x="5488763" y="5011761"/>
            <a:ext cx="1046389" cy="296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647CA11-3C2C-4244-97E0-C5640A1DB4D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827355" y="3754949"/>
            <a:ext cx="1494071" cy="2988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73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5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F87CA5F-F7E8-D14A-A8D4-5004DA78B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Multi-Agent Systems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128402-AC36-4C47-B803-800490656A10}"/>
              </a:ext>
            </a:extLst>
          </p:cNvPr>
          <p:cNvSpPr txBox="1"/>
          <p:nvPr/>
        </p:nvSpPr>
        <p:spPr>
          <a:xfrm>
            <a:off x="334617" y="2401956"/>
            <a:ext cx="164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 Cross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35BF475-ABEB-AD49-A62D-3B7E635CF85B}"/>
              </a:ext>
            </a:extLst>
          </p:cNvPr>
          <p:cNvSpPr txBox="1"/>
          <p:nvPr/>
        </p:nvSpPr>
        <p:spPr>
          <a:xfrm>
            <a:off x="375526" y="4833696"/>
            <a:ext cx="16498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Random Grid</a:t>
            </a:r>
          </a:p>
        </p:txBody>
      </p:sp>
      <p:pic>
        <p:nvPicPr>
          <p:cNvPr id="9" name="cross_4.mp4" descr="cross_4.mp4">
            <a:hlinkClick r:id="" action="ppaction://media"/>
            <a:extLst>
              <a:ext uri="{FF2B5EF4-FFF2-40B4-BE49-F238E27FC236}">
                <a16:creationId xmlns:a16="http://schemas.microsoft.com/office/drawing/2014/main" id="{2FE8B6BF-9066-394B-97AA-2F50B453FD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0736" y="1336261"/>
            <a:ext cx="3601280" cy="2400853"/>
          </a:xfrm>
          <a:prstGeom prst="rect">
            <a:avLst/>
          </a:prstGeom>
        </p:spPr>
      </p:pic>
      <p:pic>
        <p:nvPicPr>
          <p:cNvPr id="11" name="cross_1.mp4" descr="cross_1.mp4">
            <a:hlinkClick r:id="" action="ppaction://media"/>
            <a:extLst>
              <a:ext uri="{FF2B5EF4-FFF2-40B4-BE49-F238E27FC236}">
                <a16:creationId xmlns:a16="http://schemas.microsoft.com/office/drawing/2014/main" id="{4A938BB8-378E-5D4D-8217-E6377433623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47919" y="1336261"/>
            <a:ext cx="3703983" cy="2469322"/>
          </a:xfrm>
          <a:prstGeom prst="rect">
            <a:avLst/>
          </a:prstGeom>
        </p:spPr>
      </p:pic>
      <p:pic>
        <p:nvPicPr>
          <p:cNvPr id="12" name="grid_rlu.mp4" descr="grid_rlu.mp4">
            <a:hlinkClick r:id="" action="ppaction://media"/>
            <a:extLst>
              <a:ext uri="{FF2B5EF4-FFF2-40B4-BE49-F238E27FC236}">
                <a16:creationId xmlns:a16="http://schemas.microsoft.com/office/drawing/2014/main" id="{0BC427F4-5ED4-E94A-A283-CA38028A4D1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860736" y="3915742"/>
            <a:ext cx="3703983" cy="2469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6ADAA7-A585-B245-88CF-2FC0202776F9}"/>
              </a:ext>
            </a:extLst>
          </p:cNvPr>
          <p:cNvSpPr txBox="1"/>
          <p:nvPr/>
        </p:nvSpPr>
        <p:spPr>
          <a:xfrm>
            <a:off x="9639897" y="4781071"/>
            <a:ext cx="1771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Unlabeled goals</a:t>
            </a:r>
          </a:p>
        </p:txBody>
      </p:sp>
      <p:pic>
        <p:nvPicPr>
          <p:cNvPr id="15" name="unlabeled.mp4" descr="unlabeled.mp4">
            <a:hlinkClick r:id="" action="ppaction://media"/>
            <a:extLst>
              <a:ext uri="{FF2B5EF4-FFF2-40B4-BE49-F238E27FC236}">
                <a16:creationId xmlns:a16="http://schemas.microsoft.com/office/drawing/2014/main" id="{48D72541-5848-0445-9D1C-051E13FB8E42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>
                  <p14:trim end="9136.467500000001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47919" y="3793997"/>
            <a:ext cx="3886601" cy="259106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FF46466-59E0-E347-A452-6C76DC95B80D}"/>
              </a:ext>
            </a:extLst>
          </p:cNvPr>
          <p:cNvSpPr/>
          <p:nvPr/>
        </p:nvSpPr>
        <p:spPr>
          <a:xfrm>
            <a:off x="7168896" y="1658112"/>
            <a:ext cx="1194816" cy="177088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552BB04-DF34-AA4F-8B13-EF9A307C1835}"/>
              </a:ext>
            </a:extLst>
          </p:cNvPr>
          <p:cNvSpPr/>
          <p:nvPr/>
        </p:nvSpPr>
        <p:spPr>
          <a:xfrm>
            <a:off x="2517910" y="5150402"/>
            <a:ext cx="1785865" cy="93806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983DFDA-EDB1-BE4B-B3E1-C4C61E6AD12C}"/>
              </a:ext>
            </a:extLst>
          </p:cNvPr>
          <p:cNvSpPr/>
          <p:nvPr/>
        </p:nvSpPr>
        <p:spPr>
          <a:xfrm>
            <a:off x="3231143" y="1715159"/>
            <a:ext cx="1023866" cy="86967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F1067F32-FA54-F94C-AC5B-6B9C26F54BA2}"/>
              </a:ext>
            </a:extLst>
          </p:cNvPr>
          <p:cNvSpPr/>
          <p:nvPr/>
        </p:nvSpPr>
        <p:spPr>
          <a:xfrm>
            <a:off x="6537996" y="4219852"/>
            <a:ext cx="2520660" cy="18455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3F04B4-E224-47E2-950A-65236E8BFC6A}"/>
              </a:ext>
            </a:extLst>
          </p:cNvPr>
          <p:cNvSpPr txBox="1"/>
          <p:nvPr/>
        </p:nvSpPr>
        <p:spPr>
          <a:xfrm>
            <a:off x="194731" y="6422084"/>
            <a:ext cx="11923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Jeevana Priya Inala, </a:t>
            </a:r>
            <a:r>
              <a:rPr lang="en-US" dirty="0" err="1"/>
              <a:t>Yichen</a:t>
            </a:r>
            <a:r>
              <a:rPr lang="en-US" dirty="0"/>
              <a:t> Yang, James </a:t>
            </a:r>
            <a:r>
              <a:rPr lang="en-US" dirty="0" err="1"/>
              <a:t>Paulos</a:t>
            </a:r>
            <a:r>
              <a:rPr lang="en-US" dirty="0"/>
              <a:t>, Yewen Pu, </a:t>
            </a:r>
            <a:r>
              <a:rPr lang="en-US" u="sng" dirty="0"/>
              <a:t>Osbert Bastani</a:t>
            </a:r>
            <a:r>
              <a:rPr lang="en-US" dirty="0"/>
              <a:t>, Vijay Kumar, </a:t>
            </a:r>
            <a:r>
              <a:rPr lang="en-US" u="sng" dirty="0"/>
              <a:t>Martin Rinard</a:t>
            </a:r>
            <a:r>
              <a:rPr lang="en-US" dirty="0"/>
              <a:t>, </a:t>
            </a:r>
            <a:r>
              <a:rPr lang="en-US" u="sng" dirty="0"/>
              <a:t>Armando Solar-Lezama</a:t>
            </a:r>
          </a:p>
        </p:txBody>
      </p:sp>
    </p:spTree>
    <p:extLst>
      <p:ext uri="{BB962C8B-B14F-4D97-AF65-F5344CB8AC3E}">
        <p14:creationId xmlns:p14="http://schemas.microsoft.com/office/powerpoint/2010/main" val="244883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72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6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18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904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19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9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5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58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3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1BE39-EAC9-CE41-89C0-D613AB6CD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482" y="0"/>
            <a:ext cx="10515600" cy="1325563"/>
          </a:xfrm>
        </p:spPr>
        <p:txBody>
          <a:bodyPr/>
          <a:lstStyle/>
          <a:p>
            <a:r>
              <a:rPr lang="en-US" dirty="0"/>
              <a:t>Decentralized policy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01F4DE-A290-3E40-A11A-77E51B544C0F}"/>
              </a:ext>
            </a:extLst>
          </p:cNvPr>
          <p:cNvSpPr/>
          <p:nvPr/>
        </p:nvSpPr>
        <p:spPr>
          <a:xfrm>
            <a:off x="2613452" y="1757806"/>
            <a:ext cx="1717589" cy="6549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Message policy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7E720C-6F03-C44C-A3F3-886A36636960}"/>
              </a:ext>
            </a:extLst>
          </p:cNvPr>
          <p:cNvSpPr/>
          <p:nvPr/>
        </p:nvSpPr>
        <p:spPr>
          <a:xfrm>
            <a:off x="2611389" y="3472247"/>
            <a:ext cx="1717589" cy="6549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Communication policy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1852E7-DA0C-D94D-8C6F-BF11B89AC847}"/>
              </a:ext>
            </a:extLst>
          </p:cNvPr>
          <p:cNvSpPr txBox="1"/>
          <p:nvPr/>
        </p:nvSpPr>
        <p:spPr>
          <a:xfrm>
            <a:off x="691979" y="3615036"/>
            <a:ext cx="94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Agent </a:t>
            </a:r>
            <a:r>
              <a:rPr lang="en-US" dirty="0" err="1"/>
              <a:t>i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4E8093-CCD1-2D47-966B-AF2A14FC0831}"/>
              </a:ext>
            </a:extLst>
          </p:cNvPr>
          <p:cNvSpPr txBox="1"/>
          <p:nvPr/>
        </p:nvSpPr>
        <p:spPr>
          <a:xfrm>
            <a:off x="5573769" y="3472247"/>
            <a:ext cx="15295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combined message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1A61C3-A3A7-FA41-8839-253C269CA9B7}"/>
              </a:ext>
            </a:extLst>
          </p:cNvPr>
          <p:cNvSpPr/>
          <p:nvPr/>
        </p:nvSpPr>
        <p:spPr>
          <a:xfrm>
            <a:off x="8102944" y="3454122"/>
            <a:ext cx="1717589" cy="65490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Action policy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95E16B-D270-3D4C-A9F0-2F43B0509517}"/>
                  </a:ext>
                </a:extLst>
              </p:cNvPr>
              <p:cNvSpPr txBox="1"/>
              <p:nvPr/>
            </p:nvSpPr>
            <p:spPr>
              <a:xfrm>
                <a:off x="9508293" y="3360413"/>
                <a:ext cx="117389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D95E16B-D270-3D4C-A9F0-2F43B05095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293" y="3360413"/>
                <a:ext cx="1173892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69EF132-2B76-5842-A471-A006E42AB4D9}"/>
              </a:ext>
            </a:extLst>
          </p:cNvPr>
          <p:cNvCxnSpPr>
            <a:cxnSpLocks/>
            <a:stCxn id="16" idx="3"/>
            <a:endCxn id="4" idx="1"/>
          </p:cNvCxnSpPr>
          <p:nvPr/>
        </p:nvCxnSpPr>
        <p:spPr>
          <a:xfrm>
            <a:off x="1639327" y="2085261"/>
            <a:ext cx="9741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617A06B-6C27-C04D-A468-A1E654DEEF32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>
          <a:xfrm>
            <a:off x="1637268" y="3799702"/>
            <a:ext cx="97412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5223DB2-1373-AB4D-941E-87A1D8450F8F}"/>
              </a:ext>
            </a:extLst>
          </p:cNvPr>
          <p:cNvCxnSpPr>
            <a:cxnSpLocks/>
          </p:cNvCxnSpPr>
          <p:nvPr/>
        </p:nvCxnSpPr>
        <p:spPr>
          <a:xfrm>
            <a:off x="4341596" y="2315511"/>
            <a:ext cx="1489032" cy="11610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CC7788E-2E2F-144E-A215-6CC7B38DFC9C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4328978" y="3795413"/>
            <a:ext cx="1244791" cy="42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7D9C5A3-29B7-7B4C-B55A-9F2CA23D1CB0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7103337" y="3781577"/>
            <a:ext cx="999607" cy="138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1E9399A-7FAE-2743-A92E-30BF3BA79163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9820533" y="3781576"/>
            <a:ext cx="54941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C3F64AF-DBC3-804F-91DB-9B356E5F2A97}"/>
              </a:ext>
            </a:extLst>
          </p:cNvPr>
          <p:cNvSpPr txBox="1"/>
          <p:nvPr/>
        </p:nvSpPr>
        <p:spPr>
          <a:xfrm>
            <a:off x="694038" y="1900595"/>
            <a:ext cx="945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Agent 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F529F7-E55B-BB46-96CA-2BF406263333}"/>
                  </a:ext>
                </a:extLst>
              </p:cNvPr>
              <p:cNvSpPr txBox="1"/>
              <p:nvPr/>
            </p:nvSpPr>
            <p:spPr>
              <a:xfrm>
                <a:off x="4840031" y="2382869"/>
                <a:ext cx="945289" cy="6653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</m:oMath>
                  </m:oMathPara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4F529F7-E55B-BB46-96CA-2BF4062633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0031" y="2382869"/>
                <a:ext cx="945289" cy="6653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5DF03AC-9F2D-A248-8650-BB681C17B255}"/>
                  </a:ext>
                </a:extLst>
              </p:cNvPr>
              <p:cNvSpPr txBox="1"/>
              <p:nvPr/>
            </p:nvSpPr>
            <p:spPr>
              <a:xfrm>
                <a:off x="1628001" y="1691856"/>
                <a:ext cx="945289" cy="94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</m:sub>
                      </m:sSub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55DF03AC-9F2D-A248-8650-BB681C17B2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001" y="1691856"/>
                <a:ext cx="945289" cy="9456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524F377-5FF6-764A-BBE1-A793EC984147}"/>
                  </a:ext>
                </a:extLst>
              </p:cNvPr>
              <p:cNvSpPr txBox="1"/>
              <p:nvPr/>
            </p:nvSpPr>
            <p:spPr>
              <a:xfrm>
                <a:off x="1628001" y="3315723"/>
                <a:ext cx="945289" cy="94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  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𝑜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524F377-5FF6-764A-BBE1-A793EC984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001" y="3315723"/>
                <a:ext cx="945289" cy="9456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F4C44B3-625C-5245-A47F-AB6FA27F3A8F}"/>
                  </a:ext>
                </a:extLst>
              </p:cNvPr>
              <p:cNvSpPr txBox="1"/>
              <p:nvPr/>
            </p:nvSpPr>
            <p:spPr>
              <a:xfrm>
                <a:off x="4507350" y="3333747"/>
                <a:ext cx="945289" cy="9456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F4C44B3-625C-5245-A47F-AB6FA27F3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7350" y="3333747"/>
                <a:ext cx="945289" cy="9456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E01E9CF-4634-7941-97EB-FFF11C96B921}"/>
                  </a:ext>
                </a:extLst>
              </p:cNvPr>
              <p:cNvSpPr/>
              <p:nvPr/>
            </p:nvSpPr>
            <p:spPr>
              <a:xfrm>
                <a:off x="5312675" y="4009321"/>
                <a:ext cx="2120709" cy="7958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. 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FE01E9CF-4634-7941-97EB-FFF11C96B9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2675" y="4009321"/>
                <a:ext cx="2120709" cy="795859"/>
              </a:xfrm>
              <a:prstGeom prst="rect">
                <a:avLst/>
              </a:prstGeom>
              <a:blipFill>
                <a:blip r:embed="rId8"/>
                <a:stretch>
                  <a:fillRect l="-7738" t="-119048" b="-16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E72D2FFB-BFCD-6846-A0D6-C585E9E67B5E}"/>
              </a:ext>
            </a:extLst>
          </p:cNvPr>
          <p:cNvSpPr txBox="1"/>
          <p:nvPr/>
        </p:nvSpPr>
        <p:spPr>
          <a:xfrm>
            <a:off x="1531437" y="1478914"/>
            <a:ext cx="1138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state, </a:t>
            </a:r>
            <a:r>
              <a:rPr lang="en-US" dirty="0" err="1"/>
              <a:t>obs</a:t>
            </a:r>
            <a:endParaRPr lang="en-US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6AA7F2C-9448-524D-9AD8-1A96F3F4B90F}"/>
              </a:ext>
            </a:extLst>
          </p:cNvPr>
          <p:cNvSpPr txBox="1"/>
          <p:nvPr/>
        </p:nvSpPr>
        <p:spPr>
          <a:xfrm>
            <a:off x="4816189" y="2075739"/>
            <a:ext cx="110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message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4565E96-7AD7-3A4B-BD0A-4BAD99001E0E}"/>
              </a:ext>
            </a:extLst>
          </p:cNvPr>
          <p:cNvSpPr txBox="1"/>
          <p:nvPr/>
        </p:nvSpPr>
        <p:spPr>
          <a:xfrm>
            <a:off x="4411626" y="3116431"/>
            <a:ext cx="110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attention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0F24D89-1944-8447-A530-BDDA59BD3678}"/>
              </a:ext>
            </a:extLst>
          </p:cNvPr>
          <p:cNvSpPr txBox="1"/>
          <p:nvPr/>
        </p:nvSpPr>
        <p:spPr>
          <a:xfrm>
            <a:off x="1495167" y="3057251"/>
            <a:ext cx="1235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state, </a:t>
            </a:r>
            <a:r>
              <a:rPr lang="en-US" dirty="0" err="1"/>
              <a:t>obs</a:t>
            </a:r>
            <a:endParaRPr lang="en-US" dirty="0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F2E6966-5590-3D46-A240-2997FB08A553}"/>
              </a:ext>
            </a:extLst>
          </p:cNvPr>
          <p:cNvSpPr txBox="1"/>
          <p:nvPr/>
        </p:nvSpPr>
        <p:spPr>
          <a:xfrm>
            <a:off x="9816238" y="3149081"/>
            <a:ext cx="1107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D651067-51F3-A943-B14C-78E532D66AD4}"/>
                  </a:ext>
                </a:extLst>
              </p:cNvPr>
              <p:cNvSpPr txBox="1"/>
              <p:nvPr/>
            </p:nvSpPr>
            <p:spPr>
              <a:xfrm>
                <a:off x="988543" y="5226907"/>
                <a:ext cx="9124259" cy="454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/>
                  <a:t>Communication constraint: minimize        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lim>
                        </m:limLow>
                      </m:fName>
                      <m:e>
                        <m:nary>
                          <m:naryPr>
                            <m:chr m:val="∑"/>
                            <m:supHide m:val="on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  <m:sup/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[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e>
                        </m:nary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&gt;0]+</m:t>
                        </m:r>
                        <m:func>
                          <m:func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panose="02040503050406030204" pitchFamily="18" charset="0"/>
                                  </a:rPr>
                                  <m:t>max</m:t>
                                </m:r>
                              </m:e>
                              <m:lim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lim>
                            </m:limLow>
                          </m:fName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  <m:sup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𝟏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[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nary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&gt;0] </m:t>
                            </m:r>
                          </m:e>
                        </m:func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2D651067-51F3-A943-B14C-78E532D66A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543" y="5226907"/>
                <a:ext cx="9124259" cy="454804"/>
              </a:xfrm>
              <a:prstGeom prst="rect">
                <a:avLst/>
              </a:prstGeom>
              <a:blipFill>
                <a:blip r:embed="rId9"/>
                <a:stretch>
                  <a:fillRect l="-695" t="-88889" b="-12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2" name="Right Brace 71">
            <a:extLst>
              <a:ext uri="{FF2B5EF4-FFF2-40B4-BE49-F238E27FC236}">
                <a16:creationId xmlns:a16="http://schemas.microsoft.com/office/drawing/2014/main" id="{AF9806D5-95BE-8C4B-8277-2E2D4E8F2129}"/>
              </a:ext>
            </a:extLst>
          </p:cNvPr>
          <p:cNvSpPr/>
          <p:nvPr/>
        </p:nvSpPr>
        <p:spPr>
          <a:xfrm rot="5400000">
            <a:off x="6200631" y="4894155"/>
            <a:ext cx="461139" cy="191268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E55F15D-D4F5-214D-BF64-2E573E807DA6}"/>
              </a:ext>
            </a:extLst>
          </p:cNvPr>
          <p:cNvSpPr txBox="1"/>
          <p:nvPr/>
        </p:nvSpPr>
        <p:spPr>
          <a:xfrm>
            <a:off x="5263980" y="6081067"/>
            <a:ext cx="2323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Maximum incoming degree</a:t>
            </a:r>
          </a:p>
        </p:txBody>
      </p:sp>
      <p:sp>
        <p:nvSpPr>
          <p:cNvPr id="74" name="Right Brace 73">
            <a:extLst>
              <a:ext uri="{FF2B5EF4-FFF2-40B4-BE49-F238E27FC236}">
                <a16:creationId xmlns:a16="http://schemas.microsoft.com/office/drawing/2014/main" id="{5A144E1A-6D2D-7142-8586-5D8378088A89}"/>
              </a:ext>
            </a:extLst>
          </p:cNvPr>
          <p:cNvSpPr/>
          <p:nvPr/>
        </p:nvSpPr>
        <p:spPr>
          <a:xfrm rot="5400000">
            <a:off x="8416639" y="4896146"/>
            <a:ext cx="461139" cy="1912685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B113932-A4B6-FB42-A4FE-856B31FC02B5}"/>
              </a:ext>
            </a:extLst>
          </p:cNvPr>
          <p:cNvSpPr txBox="1"/>
          <p:nvPr/>
        </p:nvSpPr>
        <p:spPr>
          <a:xfrm>
            <a:off x="7479988" y="6083058"/>
            <a:ext cx="2323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Maximum outgoing degree</a:t>
            </a:r>
          </a:p>
        </p:txBody>
      </p:sp>
    </p:spTree>
    <p:extLst>
      <p:ext uri="{BB962C8B-B14F-4D97-AF65-F5344CB8AC3E}">
        <p14:creationId xmlns:p14="http://schemas.microsoft.com/office/powerpoint/2010/main" val="1694494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 animBg="1"/>
      <p:bldP spid="73" grpId="0"/>
      <p:bldP spid="74" grpId="0" animBg="1"/>
      <p:bldP spid="7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03E4-4D4F-5F41-A734-22356FA14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4C0D0-7E63-FB48-98CF-B8135B516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Transformer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023AE2-721B-A945-827D-0CBA385B8B87}"/>
              </a:ext>
            </a:extLst>
          </p:cNvPr>
          <p:cNvSpPr/>
          <p:nvPr/>
        </p:nvSpPr>
        <p:spPr>
          <a:xfrm>
            <a:off x="8059537" y="4121300"/>
            <a:ext cx="27802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Das et. al., </a:t>
            </a:r>
            <a:r>
              <a:rPr lang="en-US" i="1" dirty="0"/>
              <a:t>ICML 2019</a:t>
            </a:r>
            <a:br>
              <a:rPr lang="en-US" dirty="0"/>
            </a:b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D20E9C-0A37-4640-9826-9F47A3312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8691" y="1532237"/>
            <a:ext cx="2656703" cy="26188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060862-40BF-7947-9B52-0BECD0012A46}"/>
              </a:ext>
            </a:extLst>
          </p:cNvPr>
          <p:cNvSpPr txBox="1"/>
          <p:nvPr/>
        </p:nvSpPr>
        <p:spPr>
          <a:xfrm>
            <a:off x="7952258" y="1309599"/>
            <a:ext cx="240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Transformers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4B1A4E8-6325-B341-AF2A-652C6B87C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46864" y="1404519"/>
            <a:ext cx="489284" cy="27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0595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803E4-4D4F-5F41-A734-22356FA14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4C0D0-7E63-FB48-98CF-B8135B516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200" y="1806649"/>
            <a:ext cx="9761306" cy="4351338"/>
          </a:xfrm>
        </p:spPr>
        <p:txBody>
          <a:bodyPr/>
          <a:lstStyle/>
          <a:p>
            <a:r>
              <a:rPr lang="en-US" dirty="0"/>
              <a:t>Transformer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Our approach: program from a custom DSL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A2E5A-7D19-3C40-A1F0-8BBF6D169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395" y="4235143"/>
            <a:ext cx="2537210" cy="24812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CDED64-916F-7F45-900F-5D084570A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691" y="1532237"/>
            <a:ext cx="2656703" cy="2618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209FD56-A4EF-D04E-A644-2889C2454162}"/>
              </a:ext>
            </a:extLst>
          </p:cNvPr>
          <p:cNvSpPr txBox="1"/>
          <p:nvPr/>
        </p:nvSpPr>
        <p:spPr>
          <a:xfrm>
            <a:off x="7952258" y="1309599"/>
            <a:ext cx="240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Transformers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3FBBB2F-C766-CE46-99AF-612487203C7A}"/>
              </a:ext>
            </a:extLst>
          </p:cNvPr>
          <p:cNvSpPr txBox="1"/>
          <p:nvPr/>
        </p:nvSpPr>
        <p:spPr>
          <a:xfrm>
            <a:off x="9658309" y="5189406"/>
            <a:ext cx="2409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Program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6106EF6-D2A7-2A46-98C2-930A9C173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864" y="1404519"/>
            <a:ext cx="489284" cy="27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050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5712B-023D-B842-9A50-4956C650C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Programmatic communication rules</a:t>
            </a:r>
          </a:p>
        </p:txBody>
      </p:sp>
      <p:pic>
        <p:nvPicPr>
          <p:cNvPr id="4" name="grid_rlu_prog_rul1.mp4" descr="grid_rlu_prog_rul1.mp4">
            <a:hlinkClick r:id="" action="ppaction://media"/>
            <a:extLst>
              <a:ext uri="{FF2B5EF4-FFF2-40B4-BE49-F238E27FC236}">
                <a16:creationId xmlns:a16="http://schemas.microsoft.com/office/drawing/2014/main" id="{C64C8B7C-0559-C24E-92B3-AC5108E37F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726.723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271016"/>
            <a:ext cx="10065608" cy="40262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785BF9-8329-294F-B2F8-1C2B9EEFA8A5}"/>
              </a:ext>
            </a:extLst>
          </p:cNvPr>
          <p:cNvSpPr txBox="1"/>
          <p:nvPr/>
        </p:nvSpPr>
        <p:spPr>
          <a:xfrm>
            <a:off x="2560650" y="5694158"/>
            <a:ext cx="558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Rule1 :: random (	filter ( agents  in            ) 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C3BCD6-633A-1842-BA5C-C9590146B971}"/>
              </a:ext>
            </a:extLst>
          </p:cNvPr>
          <p:cNvSpPr/>
          <p:nvPr/>
        </p:nvSpPr>
        <p:spPr>
          <a:xfrm>
            <a:off x="6107623" y="5719804"/>
            <a:ext cx="370703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19C3ED4-CE28-9D48-AB3C-C74EBBBCFAC2}"/>
                  </a:ext>
                </a:extLst>
              </p:cNvPr>
              <p:cNvSpPr/>
              <p:nvPr/>
            </p:nvSpPr>
            <p:spPr>
              <a:xfrm>
                <a:off x="6431206" y="5930116"/>
                <a:ext cx="381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19C3ED4-CE28-9D48-AB3C-C74EBBBCFA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206" y="5930116"/>
                <a:ext cx="38183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>
            <a:extLst>
              <a:ext uri="{FF2B5EF4-FFF2-40B4-BE49-F238E27FC236}">
                <a16:creationId xmlns:a16="http://schemas.microsoft.com/office/drawing/2014/main" id="{C3126CED-59BF-B94D-80D3-002C1B711F5A}"/>
              </a:ext>
            </a:extLst>
          </p:cNvPr>
          <p:cNvSpPr/>
          <p:nvPr/>
        </p:nvSpPr>
        <p:spPr>
          <a:xfrm>
            <a:off x="9368921" y="2908117"/>
            <a:ext cx="143442" cy="147145"/>
          </a:xfrm>
          <a:prstGeom prst="ellipse">
            <a:avLst/>
          </a:prstGeom>
          <a:solidFill>
            <a:srgbClr val="FA1DF2"/>
          </a:solidFill>
          <a:ln>
            <a:solidFill>
              <a:srgbClr val="FA1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ED051C-4943-CB4C-B853-36090F7020DA}"/>
              </a:ext>
            </a:extLst>
          </p:cNvPr>
          <p:cNvSpPr txBox="1"/>
          <p:nvPr/>
        </p:nvSpPr>
        <p:spPr>
          <a:xfrm>
            <a:off x="9691040" y="2797023"/>
            <a:ext cx="177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Deciding agent </a:t>
            </a:r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C20E5EFB-04DA-4948-9E09-4F6A5C83D1DE}"/>
              </a:ext>
            </a:extLst>
          </p:cNvPr>
          <p:cNvSpPr/>
          <p:nvPr/>
        </p:nvSpPr>
        <p:spPr>
          <a:xfrm>
            <a:off x="9326880" y="3185851"/>
            <a:ext cx="227525" cy="267279"/>
          </a:xfrm>
          <a:prstGeom prst="mathMultiply">
            <a:avLst/>
          </a:prstGeom>
          <a:solidFill>
            <a:srgbClr val="FA1DF2"/>
          </a:solidFill>
          <a:ln>
            <a:solidFill>
              <a:srgbClr val="FA1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315D13D-4E65-5C4B-9879-A8911089ED2F}"/>
              </a:ext>
            </a:extLst>
          </p:cNvPr>
          <p:cNvSpPr txBox="1"/>
          <p:nvPr/>
        </p:nvSpPr>
        <p:spPr>
          <a:xfrm>
            <a:off x="9691040" y="3134824"/>
            <a:ext cx="227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Deciding agent’s goal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64FC31-6491-5742-BAEB-CD9DAD19CAE7}"/>
              </a:ext>
            </a:extLst>
          </p:cNvPr>
          <p:cNvSpPr txBox="1"/>
          <p:nvPr/>
        </p:nvSpPr>
        <p:spPr>
          <a:xfrm>
            <a:off x="9326880" y="3583719"/>
            <a:ext cx="282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>
                <a:sym typeface="Wingdings" pitchFamily="2" charset="2"/>
              </a:rPr>
              <a:t> B: A is sending message to 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BAF559-CD02-734F-9B4B-CD761D983FE4}"/>
                  </a:ext>
                </a:extLst>
              </p:cNvPr>
              <p:cNvSpPr txBox="1"/>
              <p:nvPr/>
            </p:nvSpPr>
            <p:spPr>
              <a:xfrm>
                <a:off x="8100823" y="5672112"/>
                <a:ext cx="282307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type of rule and the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need to be learned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6BAF559-CD02-734F-9B4B-CD761D983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823" y="5672112"/>
                <a:ext cx="2823079" cy="923330"/>
              </a:xfrm>
              <a:prstGeom prst="rect">
                <a:avLst/>
              </a:prstGeom>
              <a:blipFill>
                <a:blip r:embed="rId7"/>
                <a:stretch>
                  <a:fillRect l="-1786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643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5712B-023D-B842-9A50-4956C650C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Programmatic communication rules</a:t>
            </a:r>
          </a:p>
        </p:txBody>
      </p:sp>
      <p:pic>
        <p:nvPicPr>
          <p:cNvPr id="3" name="grid_url_prog_rul1.mp4" descr="grid_url_prog_rul1.mp4">
            <a:hlinkClick r:id="" action="ppaction://media"/>
            <a:extLst>
              <a:ext uri="{FF2B5EF4-FFF2-40B4-BE49-F238E27FC236}">
                <a16:creationId xmlns:a16="http://schemas.microsoft.com/office/drawing/2014/main" id="{9FF5FB46-0AF8-1349-B396-C62E634DF0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828.77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56360"/>
            <a:ext cx="10034016" cy="40136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1C6B2A-16BA-294F-BB3B-82FB0C5407EF}"/>
              </a:ext>
            </a:extLst>
          </p:cNvPr>
          <p:cNvSpPr txBox="1"/>
          <p:nvPr/>
        </p:nvSpPr>
        <p:spPr>
          <a:xfrm>
            <a:off x="2560650" y="5694158"/>
            <a:ext cx="5585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Rule1 :: random (	filter ( agents  in            ) 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1B4BA8-C954-3B43-99E8-6DF6713A0C5A}"/>
              </a:ext>
            </a:extLst>
          </p:cNvPr>
          <p:cNvSpPr/>
          <p:nvPr/>
        </p:nvSpPr>
        <p:spPr>
          <a:xfrm>
            <a:off x="6107623" y="5719804"/>
            <a:ext cx="370703" cy="36933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2DDB7FE-EA29-C44E-AA06-13890D78B069}"/>
                  </a:ext>
                </a:extLst>
              </p:cNvPr>
              <p:cNvSpPr/>
              <p:nvPr/>
            </p:nvSpPr>
            <p:spPr>
              <a:xfrm>
                <a:off x="6431206" y="5930116"/>
                <a:ext cx="38183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dirty="0" smtClean="0">
                          <a:latin typeface="Cambria Math" panose="02040503050406030204" pitchFamily="18" charset="0"/>
                        </a:rPr>
                        <m:t>𝜽</m:t>
                      </m:r>
                    </m:oMath>
                  </m:oMathPara>
                </a14:m>
                <a:endParaRPr lang="en-US" b="1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32DDB7FE-EA29-C44E-AA06-13890D78B0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1206" y="5930116"/>
                <a:ext cx="381835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Oval 10">
            <a:extLst>
              <a:ext uri="{FF2B5EF4-FFF2-40B4-BE49-F238E27FC236}">
                <a16:creationId xmlns:a16="http://schemas.microsoft.com/office/drawing/2014/main" id="{0C916A67-8A7F-C447-9CC2-0999AFBF415B}"/>
              </a:ext>
            </a:extLst>
          </p:cNvPr>
          <p:cNvSpPr/>
          <p:nvPr/>
        </p:nvSpPr>
        <p:spPr>
          <a:xfrm>
            <a:off x="9368921" y="2908117"/>
            <a:ext cx="143442" cy="147145"/>
          </a:xfrm>
          <a:prstGeom prst="ellipse">
            <a:avLst/>
          </a:prstGeom>
          <a:solidFill>
            <a:srgbClr val="FA1DF2"/>
          </a:solidFill>
          <a:ln>
            <a:solidFill>
              <a:srgbClr val="FA1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920F02-A3C8-244D-B1E6-B272F62C76D8}"/>
              </a:ext>
            </a:extLst>
          </p:cNvPr>
          <p:cNvSpPr txBox="1"/>
          <p:nvPr/>
        </p:nvSpPr>
        <p:spPr>
          <a:xfrm>
            <a:off x="9691040" y="2797023"/>
            <a:ext cx="1776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Deciding agent </a:t>
            </a:r>
          </a:p>
        </p:txBody>
      </p:sp>
      <p:sp>
        <p:nvSpPr>
          <p:cNvPr id="13" name="Multiply 12">
            <a:extLst>
              <a:ext uri="{FF2B5EF4-FFF2-40B4-BE49-F238E27FC236}">
                <a16:creationId xmlns:a16="http://schemas.microsoft.com/office/drawing/2014/main" id="{69ED8F5B-DBA7-324C-AFFC-967A7759D33B}"/>
              </a:ext>
            </a:extLst>
          </p:cNvPr>
          <p:cNvSpPr/>
          <p:nvPr/>
        </p:nvSpPr>
        <p:spPr>
          <a:xfrm>
            <a:off x="9326880" y="3185851"/>
            <a:ext cx="227525" cy="267279"/>
          </a:xfrm>
          <a:prstGeom prst="mathMultiply">
            <a:avLst/>
          </a:prstGeom>
          <a:solidFill>
            <a:srgbClr val="FA1DF2"/>
          </a:solidFill>
          <a:ln>
            <a:solidFill>
              <a:srgbClr val="FA1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E32CFC-F18C-234C-9C5A-694A9BAE6120}"/>
              </a:ext>
            </a:extLst>
          </p:cNvPr>
          <p:cNvSpPr txBox="1"/>
          <p:nvPr/>
        </p:nvSpPr>
        <p:spPr>
          <a:xfrm>
            <a:off x="9691040" y="3134824"/>
            <a:ext cx="2270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Deciding agent’s goal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857A16-5D2B-674B-8834-CE8B55E9A30E}"/>
              </a:ext>
            </a:extLst>
          </p:cNvPr>
          <p:cNvSpPr txBox="1"/>
          <p:nvPr/>
        </p:nvSpPr>
        <p:spPr>
          <a:xfrm>
            <a:off x="9326880" y="3583719"/>
            <a:ext cx="2823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</a:t>
            </a:r>
            <a:r>
              <a:rPr lang="en-US" dirty="0">
                <a:sym typeface="Wingdings" pitchFamily="2" charset="2"/>
              </a:rPr>
              <a:t> B: A is sending message to 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DFA4BD-2D59-CC4F-9ED7-EBCDC95AF480}"/>
                  </a:ext>
                </a:extLst>
              </p:cNvPr>
              <p:cNvSpPr txBox="1"/>
              <p:nvPr/>
            </p:nvSpPr>
            <p:spPr>
              <a:xfrm>
                <a:off x="8100823" y="5672112"/>
                <a:ext cx="282307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The type of rule and the parameters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dirty="0"/>
                  <a:t> need to be learned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DFA4BD-2D59-CC4F-9ED7-EBCDC95AF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00823" y="5672112"/>
                <a:ext cx="2823079" cy="923330"/>
              </a:xfrm>
              <a:prstGeom prst="rect">
                <a:avLst/>
              </a:prstGeom>
              <a:blipFill>
                <a:blip r:embed="rId7"/>
                <a:stretch>
                  <a:fillRect l="-1786" t="-2703" b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943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Experimental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75B73"/>
      </a:accent1>
      <a:accent2>
        <a:srgbClr val="CD0909"/>
      </a:accent2>
      <a:accent3>
        <a:srgbClr val="3F7830"/>
      </a:accent3>
      <a:accent4>
        <a:srgbClr val="08110B"/>
      </a:accent4>
      <a:accent5>
        <a:srgbClr val="DCA800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Berlin Sans FB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107951</TotalTime>
  <Words>1496</Words>
  <Application>Microsoft Office PowerPoint</Application>
  <PresentationFormat>Widescreen</PresentationFormat>
  <Paragraphs>627</Paragraphs>
  <Slides>38</Slides>
  <Notes>28</Notes>
  <HiddenSlides>1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Algerian</vt:lpstr>
      <vt:lpstr>Arial</vt:lpstr>
      <vt:lpstr>Berlin Sans FB</vt:lpstr>
      <vt:lpstr>Calibri</vt:lpstr>
      <vt:lpstr>Cambria</vt:lpstr>
      <vt:lpstr>Cambria Math</vt:lpstr>
      <vt:lpstr>office theme</vt:lpstr>
      <vt:lpstr>Lecture 24 Neurosymbolic Synthesis</vt:lpstr>
      <vt:lpstr>Neurosymbolic program synthesis</vt:lpstr>
      <vt:lpstr>Distillation</vt:lpstr>
      <vt:lpstr>Multi-Agent Systems</vt:lpstr>
      <vt:lpstr>Decentralized policy</vt:lpstr>
      <vt:lpstr>Alternate Approaches</vt:lpstr>
      <vt:lpstr>Alternate Approaches</vt:lpstr>
      <vt:lpstr>Programmatic communication rules</vt:lpstr>
      <vt:lpstr>Programmatic communication rules</vt:lpstr>
      <vt:lpstr>Programmatic communication rules</vt:lpstr>
      <vt:lpstr>Results: Good performance</vt:lpstr>
      <vt:lpstr>Results: Reduces communication degree</vt:lpstr>
      <vt:lpstr>Other similar work</vt:lpstr>
      <vt:lpstr>Combinations</vt:lpstr>
      <vt:lpstr>Combinations</vt:lpstr>
      <vt:lpstr>Inductive Generalization</vt:lpstr>
      <vt:lpstr>Inductive Generalization – NN fails</vt:lpstr>
      <vt:lpstr>Programmatic Policies based on State Machines</vt:lpstr>
      <vt:lpstr>How to learn programs?</vt:lpstr>
      <vt:lpstr>Over-parameterization</vt:lpstr>
      <vt:lpstr>Teacher-Student algorithm</vt:lpstr>
      <vt:lpstr>Over-parameterization</vt:lpstr>
      <vt:lpstr>Over-parameterization</vt:lpstr>
      <vt:lpstr>Algorithm</vt:lpstr>
      <vt:lpstr>Student - Imitation Learning</vt:lpstr>
      <vt:lpstr>Student – Imitation Learning</vt:lpstr>
      <vt:lpstr>Student – Imitation Learning</vt:lpstr>
      <vt:lpstr>Student – Imitation Learning</vt:lpstr>
      <vt:lpstr>Student – Imitation Learning</vt:lpstr>
      <vt:lpstr>Student – Imitation Learning</vt:lpstr>
      <vt:lpstr>Teacher-student algorithm</vt:lpstr>
      <vt:lpstr>Adaptive Teaching</vt:lpstr>
      <vt:lpstr>Adaptive Teaching</vt:lpstr>
      <vt:lpstr>Results: Language is Expressive</vt:lpstr>
      <vt:lpstr>Results: Inductive Generalization</vt:lpstr>
      <vt:lpstr>Results: Smoother actions</vt:lpstr>
      <vt:lpstr>Results: Complex policies </vt:lpstr>
      <vt:lpstr>Results: Interpretability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Armando Solar-Lezama</dc:creator>
  <cp:lastModifiedBy>Armando Solar-Lezama</cp:lastModifiedBy>
  <cp:revision>904</cp:revision>
  <cp:lastPrinted>2015-02-26T04:09:31Z</cp:lastPrinted>
  <dcterms:created xsi:type="dcterms:W3CDTF">2014-09-23T19:26:18Z</dcterms:created>
  <dcterms:modified xsi:type="dcterms:W3CDTF">2022-12-18T12:30:55Z</dcterms:modified>
</cp:coreProperties>
</file>