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336" r:id="rId2"/>
    <p:sldId id="410" r:id="rId3"/>
    <p:sldId id="411" r:id="rId4"/>
    <p:sldId id="412" r:id="rId5"/>
    <p:sldId id="413" r:id="rId6"/>
    <p:sldId id="414" r:id="rId7"/>
    <p:sldId id="415" r:id="rId8"/>
    <p:sldId id="416" r:id="rId9"/>
    <p:sldId id="418" r:id="rId10"/>
    <p:sldId id="417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30" r:id="rId21"/>
    <p:sldId id="429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44" r:id="rId30"/>
    <p:sldId id="438" r:id="rId31"/>
    <p:sldId id="440" r:id="rId32"/>
    <p:sldId id="442" r:id="rId33"/>
    <p:sldId id="443" r:id="rId34"/>
    <p:sldId id="445" r:id="rId35"/>
    <p:sldId id="439" r:id="rId3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FDE254-FA52-4010-BD44-2C33A1E0291C}">
          <p14:sldIdLst>
            <p14:sldId id="336"/>
            <p14:sldId id="410"/>
            <p14:sldId id="411"/>
            <p14:sldId id="412"/>
            <p14:sldId id="413"/>
            <p14:sldId id="414"/>
            <p14:sldId id="415"/>
            <p14:sldId id="416"/>
            <p14:sldId id="418"/>
            <p14:sldId id="417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30"/>
            <p14:sldId id="429"/>
            <p14:sldId id="431"/>
            <p14:sldId id="432"/>
            <p14:sldId id="433"/>
            <p14:sldId id="434"/>
            <p14:sldId id="435"/>
            <p14:sldId id="436"/>
            <p14:sldId id="437"/>
            <p14:sldId id="444"/>
            <p14:sldId id="438"/>
            <p14:sldId id="440"/>
            <p14:sldId id="442"/>
            <p14:sldId id="443"/>
            <p14:sldId id="445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5" autoAdjust="0"/>
    <p:restoredTop sz="83871" autoAdjust="0"/>
  </p:normalViewPr>
  <p:slideViewPr>
    <p:cSldViewPr snapToGrid="0">
      <p:cViewPr varScale="1">
        <p:scale>
          <a:sx n="85" d="100"/>
          <a:sy n="85" d="100"/>
        </p:scale>
        <p:origin x="435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3</a:t>
            </a:r>
            <a:br>
              <a:rPr lang="en-US" dirty="0"/>
            </a:br>
            <a:r>
              <a:rPr lang="en-US" dirty="0"/>
              <a:t>Bottom Up</a:t>
            </a:r>
            <a:br>
              <a:rPr lang="en-US" dirty="0"/>
            </a:br>
            <a:r>
              <a:rPr lang="en-US" dirty="0"/>
              <a:t>Explicit 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STUN at a glance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22280" y="230208"/>
            <a:ext cx="1026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(</a:t>
            </a:r>
            <a:r>
              <a:rPr lang="en-US" dirty="0"/>
              <a:t>1,2) -&gt; 1</a:t>
            </a:r>
          </a:p>
          <a:p>
            <a:r>
              <a:rPr lang="en-US" dirty="0"/>
              <a:t>(2,3) -&gt; 2</a:t>
            </a:r>
          </a:p>
          <a:p>
            <a:r>
              <a:rPr lang="en-US" dirty="0"/>
              <a:t>(4,3) -&gt; 3</a:t>
            </a:r>
          </a:p>
          <a:p>
            <a:r>
              <a:rPr lang="en-US" dirty="0"/>
              <a:t>(8,1) -&gt; 8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111432" y="3416232"/>
            <a:ext cx="1518458" cy="552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0600" y="3456678"/>
            <a:ext cx="61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86748" y="3085112"/>
            <a:ext cx="748146" cy="12136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</a:t>
            </a:r>
          </a:p>
        </p:txBody>
      </p:sp>
      <p:sp>
        <p:nvSpPr>
          <p:cNvPr id="12" name="Freeform 11"/>
          <p:cNvSpPr/>
          <p:nvPr/>
        </p:nvSpPr>
        <p:spPr>
          <a:xfrm>
            <a:off x="4672642" y="3139208"/>
            <a:ext cx="748146" cy="727161"/>
          </a:xfrm>
          <a:custGeom>
            <a:avLst/>
            <a:gdLst>
              <a:gd name="connsiteX0" fmla="*/ 124693 w 748146"/>
              <a:gd name="connsiteY0" fmla="*/ 0 h 727161"/>
              <a:gd name="connsiteX1" fmla="*/ 623453 w 748146"/>
              <a:gd name="connsiteY1" fmla="*/ 0 h 727161"/>
              <a:gd name="connsiteX2" fmla="*/ 748146 w 748146"/>
              <a:gd name="connsiteY2" fmla="*/ 124693 h 727161"/>
              <a:gd name="connsiteX3" fmla="*/ 748146 w 748146"/>
              <a:gd name="connsiteY3" fmla="*/ 727161 h 727161"/>
              <a:gd name="connsiteX4" fmla="*/ 0 w 748146"/>
              <a:gd name="connsiteY4" fmla="*/ 423859 h 727161"/>
              <a:gd name="connsiteX5" fmla="*/ 0 w 748146"/>
              <a:gd name="connsiteY5" fmla="*/ 124693 h 727161"/>
              <a:gd name="connsiteX6" fmla="*/ 124693 w 748146"/>
              <a:gd name="connsiteY6" fmla="*/ 0 h 727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146" h="727161">
                <a:moveTo>
                  <a:pt x="124693" y="0"/>
                </a:moveTo>
                <a:lnTo>
                  <a:pt x="623453" y="0"/>
                </a:lnTo>
                <a:cubicBezTo>
                  <a:pt x="692319" y="0"/>
                  <a:pt x="748146" y="55827"/>
                  <a:pt x="748146" y="124693"/>
                </a:cubicBezTo>
                <a:lnTo>
                  <a:pt x="748146" y="727161"/>
                </a:lnTo>
                <a:lnTo>
                  <a:pt x="0" y="423859"/>
                </a:lnTo>
                <a:lnTo>
                  <a:pt x="0" y="124693"/>
                </a:lnTo>
                <a:cubicBezTo>
                  <a:pt x="0" y="55827"/>
                  <a:pt x="55827" y="0"/>
                  <a:pt x="12469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</a:t>
            </a:r>
          </a:p>
        </p:txBody>
      </p:sp>
      <p:sp>
        <p:nvSpPr>
          <p:cNvPr id="13" name="Freeform 12"/>
          <p:cNvSpPr/>
          <p:nvPr/>
        </p:nvSpPr>
        <p:spPr>
          <a:xfrm>
            <a:off x="4672642" y="3584481"/>
            <a:ext cx="748146" cy="789799"/>
          </a:xfrm>
          <a:custGeom>
            <a:avLst/>
            <a:gdLst>
              <a:gd name="connsiteX0" fmla="*/ 0 w 748146"/>
              <a:gd name="connsiteY0" fmla="*/ 0 h 789799"/>
              <a:gd name="connsiteX1" fmla="*/ 748146 w 748146"/>
              <a:gd name="connsiteY1" fmla="*/ 303302 h 789799"/>
              <a:gd name="connsiteX2" fmla="*/ 748146 w 748146"/>
              <a:gd name="connsiteY2" fmla="*/ 665106 h 789799"/>
              <a:gd name="connsiteX3" fmla="*/ 623453 w 748146"/>
              <a:gd name="connsiteY3" fmla="*/ 789799 h 789799"/>
              <a:gd name="connsiteX4" fmla="*/ 124693 w 748146"/>
              <a:gd name="connsiteY4" fmla="*/ 789799 h 789799"/>
              <a:gd name="connsiteX5" fmla="*/ 0 w 748146"/>
              <a:gd name="connsiteY5" fmla="*/ 665106 h 78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8146" h="789799">
                <a:moveTo>
                  <a:pt x="0" y="0"/>
                </a:moveTo>
                <a:lnTo>
                  <a:pt x="748146" y="303302"/>
                </a:lnTo>
                <a:lnTo>
                  <a:pt x="748146" y="665106"/>
                </a:lnTo>
                <a:cubicBezTo>
                  <a:pt x="748146" y="733972"/>
                  <a:pt x="692319" y="789799"/>
                  <a:pt x="623453" y="789799"/>
                </a:cubicBezTo>
                <a:lnTo>
                  <a:pt x="124693" y="789799"/>
                </a:lnTo>
                <a:cubicBezTo>
                  <a:pt x="55827" y="789799"/>
                  <a:pt x="0" y="733972"/>
                  <a:pt x="0" y="6651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Fail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1150" y="2916782"/>
            <a:ext cx="11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Effort</a:t>
            </a:r>
            <a:br>
              <a:rPr lang="en-US" dirty="0"/>
            </a:br>
            <a:r>
              <a:rPr lang="en-US" dirty="0"/>
              <a:t>Synthesize</a:t>
            </a:r>
          </a:p>
        </p:txBody>
      </p:sp>
      <p:sp>
        <p:nvSpPr>
          <p:cNvPr id="15" name="Right Arrow 14"/>
          <p:cNvSpPr/>
          <p:nvPr/>
        </p:nvSpPr>
        <p:spPr>
          <a:xfrm rot="19674150">
            <a:off x="5545129" y="3118895"/>
            <a:ext cx="152954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89394" y="1942730"/>
            <a:ext cx="2703245" cy="7980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Find Better </a:t>
            </a:r>
            <a:br>
              <a:rPr lang="en-US" dirty="0"/>
            </a:br>
            <a:r>
              <a:rPr lang="en-US" dirty="0"/>
              <a:t>Program</a:t>
            </a:r>
          </a:p>
        </p:txBody>
      </p:sp>
      <p:sp>
        <p:nvSpPr>
          <p:cNvPr id="17" name="Bent-Up Arrow 16"/>
          <p:cNvSpPr/>
          <p:nvPr/>
        </p:nvSpPr>
        <p:spPr>
          <a:xfrm rot="10800000">
            <a:off x="4010826" y="2191477"/>
            <a:ext cx="2800623" cy="1048470"/>
          </a:xfrm>
          <a:prstGeom prst="bentUpArrow">
            <a:avLst>
              <a:gd name="adj1" fmla="val 16014"/>
              <a:gd name="adj2" fmla="val 17600"/>
              <a:gd name="adj3" fmla="val 25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/>
          <p:cNvSpPr/>
          <p:nvPr/>
        </p:nvSpPr>
        <p:spPr>
          <a:xfrm>
            <a:off x="6989395" y="4002841"/>
            <a:ext cx="2703244" cy="98562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Recursive</a:t>
            </a:r>
            <a:br>
              <a:rPr lang="en-US" dirty="0"/>
            </a:br>
            <a:r>
              <a:rPr lang="en-US" dirty="0"/>
              <a:t>STUN</a:t>
            </a:r>
          </a:p>
        </p:txBody>
      </p:sp>
      <p:sp>
        <p:nvSpPr>
          <p:cNvPr id="22" name="Freeform 21"/>
          <p:cNvSpPr/>
          <p:nvPr/>
        </p:nvSpPr>
        <p:spPr>
          <a:xfrm>
            <a:off x="8740054" y="2460129"/>
            <a:ext cx="589426" cy="238956"/>
          </a:xfrm>
          <a:custGeom>
            <a:avLst/>
            <a:gdLst>
              <a:gd name="connsiteX0" fmla="*/ 0 w 589426"/>
              <a:gd name="connsiteY0" fmla="*/ 0 h 238956"/>
              <a:gd name="connsiteX1" fmla="*/ 589426 w 589426"/>
              <a:gd name="connsiteY1" fmla="*/ 238956 h 238956"/>
              <a:gd name="connsiteX2" fmla="*/ 0 w 589426"/>
              <a:gd name="connsiteY2" fmla="*/ 238956 h 23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9426" h="238956">
                <a:moveTo>
                  <a:pt x="0" y="0"/>
                </a:moveTo>
                <a:lnTo>
                  <a:pt x="589426" y="238956"/>
                </a:lnTo>
                <a:lnTo>
                  <a:pt x="0" y="23895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8740054" y="1996965"/>
            <a:ext cx="748146" cy="727161"/>
          </a:xfrm>
          <a:custGeom>
            <a:avLst/>
            <a:gdLst>
              <a:gd name="connsiteX0" fmla="*/ 124693 w 748146"/>
              <a:gd name="connsiteY0" fmla="*/ 0 h 727161"/>
              <a:gd name="connsiteX1" fmla="*/ 623453 w 748146"/>
              <a:gd name="connsiteY1" fmla="*/ 0 h 727161"/>
              <a:gd name="connsiteX2" fmla="*/ 748146 w 748146"/>
              <a:gd name="connsiteY2" fmla="*/ 124693 h 727161"/>
              <a:gd name="connsiteX3" fmla="*/ 748146 w 748146"/>
              <a:gd name="connsiteY3" fmla="*/ 727161 h 727161"/>
              <a:gd name="connsiteX4" fmla="*/ 0 w 748146"/>
              <a:gd name="connsiteY4" fmla="*/ 423859 h 727161"/>
              <a:gd name="connsiteX5" fmla="*/ 0 w 748146"/>
              <a:gd name="connsiteY5" fmla="*/ 124693 h 727161"/>
              <a:gd name="connsiteX6" fmla="*/ 124693 w 748146"/>
              <a:gd name="connsiteY6" fmla="*/ 0 h 727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146" h="727161">
                <a:moveTo>
                  <a:pt x="124693" y="0"/>
                </a:moveTo>
                <a:lnTo>
                  <a:pt x="623453" y="0"/>
                </a:lnTo>
                <a:cubicBezTo>
                  <a:pt x="692319" y="0"/>
                  <a:pt x="748146" y="55827"/>
                  <a:pt x="748146" y="124693"/>
                </a:cubicBezTo>
                <a:lnTo>
                  <a:pt x="748146" y="727161"/>
                </a:lnTo>
                <a:lnTo>
                  <a:pt x="0" y="423859"/>
                </a:lnTo>
                <a:lnTo>
                  <a:pt x="0" y="124693"/>
                </a:lnTo>
                <a:cubicBezTo>
                  <a:pt x="0" y="55827"/>
                  <a:pt x="55827" y="0"/>
                  <a:pt x="12469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</a:t>
            </a:r>
          </a:p>
        </p:txBody>
      </p:sp>
      <p:sp>
        <p:nvSpPr>
          <p:cNvPr id="24" name="Freeform 23"/>
          <p:cNvSpPr/>
          <p:nvPr/>
        </p:nvSpPr>
        <p:spPr>
          <a:xfrm>
            <a:off x="8732025" y="4100751"/>
            <a:ext cx="748146" cy="789799"/>
          </a:xfrm>
          <a:custGeom>
            <a:avLst/>
            <a:gdLst>
              <a:gd name="connsiteX0" fmla="*/ 0 w 748146"/>
              <a:gd name="connsiteY0" fmla="*/ 0 h 789799"/>
              <a:gd name="connsiteX1" fmla="*/ 748146 w 748146"/>
              <a:gd name="connsiteY1" fmla="*/ 303302 h 789799"/>
              <a:gd name="connsiteX2" fmla="*/ 748146 w 748146"/>
              <a:gd name="connsiteY2" fmla="*/ 665106 h 789799"/>
              <a:gd name="connsiteX3" fmla="*/ 623453 w 748146"/>
              <a:gd name="connsiteY3" fmla="*/ 789799 h 789799"/>
              <a:gd name="connsiteX4" fmla="*/ 124693 w 748146"/>
              <a:gd name="connsiteY4" fmla="*/ 789799 h 789799"/>
              <a:gd name="connsiteX5" fmla="*/ 0 w 748146"/>
              <a:gd name="connsiteY5" fmla="*/ 665106 h 78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8146" h="789799">
                <a:moveTo>
                  <a:pt x="0" y="0"/>
                </a:moveTo>
                <a:lnTo>
                  <a:pt x="748146" y="303302"/>
                </a:lnTo>
                <a:lnTo>
                  <a:pt x="748146" y="665106"/>
                </a:lnTo>
                <a:cubicBezTo>
                  <a:pt x="748146" y="733972"/>
                  <a:pt x="692319" y="789799"/>
                  <a:pt x="623453" y="789799"/>
                </a:cubicBezTo>
                <a:lnTo>
                  <a:pt x="124693" y="789799"/>
                </a:lnTo>
                <a:cubicBezTo>
                  <a:pt x="55827" y="789799"/>
                  <a:pt x="0" y="733972"/>
                  <a:pt x="0" y="6651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Fail</a:t>
            </a:r>
          </a:p>
        </p:txBody>
      </p:sp>
      <p:sp>
        <p:nvSpPr>
          <p:cNvPr id="25" name="Right Arrow 24"/>
          <p:cNvSpPr/>
          <p:nvPr/>
        </p:nvSpPr>
        <p:spPr>
          <a:xfrm rot="1702211">
            <a:off x="5530460" y="4114104"/>
            <a:ext cx="152954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942272" y="5342823"/>
            <a:ext cx="67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Prog</a:t>
            </a:r>
            <a:r>
              <a:rPr lang="en-US" dirty="0"/>
              <a:t>’</a:t>
            </a:r>
          </a:p>
        </p:txBody>
      </p:sp>
      <p:sp>
        <p:nvSpPr>
          <p:cNvPr id="27" name="Right Arrow 26"/>
          <p:cNvSpPr/>
          <p:nvPr/>
        </p:nvSpPr>
        <p:spPr>
          <a:xfrm rot="5400000">
            <a:off x="8064042" y="4980976"/>
            <a:ext cx="3543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07825" y="614377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⊕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825" y="6143777"/>
                <a:ext cx="466794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Arrow 28"/>
          <p:cNvSpPr/>
          <p:nvPr/>
        </p:nvSpPr>
        <p:spPr>
          <a:xfrm rot="5400000">
            <a:off x="8064042" y="5704671"/>
            <a:ext cx="3543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5400000">
            <a:off x="4812987" y="3212874"/>
            <a:ext cx="2646739" cy="3953732"/>
          </a:xfrm>
          <a:prstGeom prst="bentUpArrow">
            <a:avLst>
              <a:gd name="adj1" fmla="val 5455"/>
              <a:gd name="adj2" fmla="val 6392"/>
              <a:gd name="adj3" fmla="val 7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8566825" y="6175254"/>
            <a:ext cx="888765" cy="333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587345" y="6141046"/>
                <a:ext cx="14385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Prog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⊕</m:t>
                    </m:r>
                  </m:oMath>
                </a14:m>
                <a:r>
                  <a:rPr lang="en-US" dirty="0"/>
                  <a:t> Prog’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7345" y="6141046"/>
                <a:ext cx="1438535" cy="369332"/>
              </a:xfrm>
              <a:prstGeom prst="rect">
                <a:avLst/>
              </a:prstGeom>
              <a:blipFill>
                <a:blip r:embed="rId3"/>
                <a:stretch>
                  <a:fillRect l="-3814" t="-8197" r="-296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49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29506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 | expr &gt;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59" y="1757741"/>
            <a:ext cx="1784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(8, 11)* -1 =&gt; -11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42149"/>
              </p:ext>
            </p:extLst>
          </p:nvPr>
        </p:nvGraphicFramePr>
        <p:xfrm>
          <a:off x="2164179" y="3968504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3585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1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3073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</a:t>
                      </a:r>
                      <a:r>
                        <a:rPr lang="en-US" b="1" baseline="0" dirty="0"/>
                        <a:t> =&gt; [5,8,3,-3]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b=&gt;[10,11,6,8]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c=&gt;[3,-1,4,4]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669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978" y="1308854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" y="3968504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1: </a:t>
            </a:r>
          </a:p>
        </p:txBody>
      </p:sp>
    </p:spTree>
    <p:extLst>
      <p:ext uri="{BB962C8B-B14F-4D97-AF65-F5344CB8AC3E}">
        <p14:creationId xmlns:p14="http://schemas.microsoft.com/office/powerpoint/2010/main" val="268429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29506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59" y="1757741"/>
            <a:ext cx="1784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(8, 11)* -1 =&gt; -11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978" y="1308854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" y="3968504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13399"/>
              </p:ext>
            </p:extLst>
          </p:nvPr>
        </p:nvGraphicFramePr>
        <p:xfrm>
          <a:off x="166254" y="4745706"/>
          <a:ext cx="11898285" cy="1652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755">
                  <a:extLst>
                    <a:ext uri="{9D8B030D-6E8A-4147-A177-3AD203B41FA5}">
                      <a16:colId xmlns:a16="http://schemas.microsoft.com/office/drawing/2014/main" val="708969263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64636239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2292476315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88707650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714847619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604589628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3360317596"/>
                    </a:ext>
                  </a:extLst>
                </a:gridCol>
              </a:tblGrid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a+a</a:t>
                      </a:r>
                      <a:r>
                        <a:rPr lang="en-US" sz="1300" b="1" dirty="0"/>
                        <a:t>=&gt;[10,16,6,-6]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a+b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a+c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b+a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b+b</a:t>
                      </a:r>
                      <a:r>
                        <a:rPr lang="en-US" sz="1300" b="1" dirty="0"/>
                        <a:t>=&gt;[20,22,12,16]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b+c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c+a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487073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c+b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c+c</a:t>
                      </a:r>
                      <a:r>
                        <a:rPr lang="en-US" sz="1300" b="1" dirty="0"/>
                        <a:t>=&gt;[6,-2,8,8]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a*a=&gt;[25,64,9,9]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a*b=&gt;[50,88,18,-48]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a*c=&gt;[15,-8,12,-12]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b*a=&gt;[50,88,18,-48]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b*b=&gt;[100,121,36,64]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369269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/>
                        <a:t>b*c=&gt;[30,-11,24,32]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c*a=&gt;[15,-8,12,-12]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c*b=&gt;[30,-11,24,32]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c*c=&gt;[9,1,16,16]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-a=&gt;[-5,-8,-3,3]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-b=&gt;[-10,-11,-6,-8]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-c=&gt;[-3,1,-4,-4]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5127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87682"/>
              </p:ext>
            </p:extLst>
          </p:nvPr>
        </p:nvGraphicFramePr>
        <p:xfrm>
          <a:off x="2164179" y="3968504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3585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1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3073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</a:t>
                      </a:r>
                      <a:r>
                        <a:rPr lang="en-US" sz="1400" b="1" baseline="0" dirty="0"/>
                        <a:t> =&gt; [5,8,3,-3]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b=&gt;[10,11,6,8]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c=&gt;[3,-1,4,4]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6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78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30564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 | expr &gt;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59" y="1757741"/>
            <a:ext cx="1784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(8, 11)* -1 =&gt; -11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978" y="1308854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" y="3968504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94374"/>
              </p:ext>
            </p:extLst>
          </p:nvPr>
        </p:nvGraphicFramePr>
        <p:xfrm>
          <a:off x="166254" y="4745706"/>
          <a:ext cx="11898285" cy="1652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755">
                  <a:extLst>
                    <a:ext uri="{9D8B030D-6E8A-4147-A177-3AD203B41FA5}">
                      <a16:colId xmlns:a16="http://schemas.microsoft.com/office/drawing/2014/main" val="708969263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64636239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2292476315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88707650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714847619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604589628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3360317596"/>
                    </a:ext>
                  </a:extLst>
                </a:gridCol>
              </a:tblGrid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a+a</a:t>
                      </a:r>
                      <a:r>
                        <a:rPr lang="en-US" sz="1300" b="1" dirty="0"/>
                        <a:t>=&gt;[10,16,6,-6]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a+b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a+c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b+a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b+b</a:t>
                      </a:r>
                      <a:r>
                        <a:rPr lang="en-US" sz="1300" b="1" dirty="0"/>
                        <a:t>=&gt;[20,22,12,16]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b+c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c+a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87073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c+b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c+c</a:t>
                      </a:r>
                      <a:r>
                        <a:rPr lang="en-US" sz="1300" b="1" dirty="0"/>
                        <a:t>=&gt;[6,-2,8,8]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a*a=&gt;[25,64,9,9]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a*b=&gt;[50,88,18,-48]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a*c=&gt;[15,-8,12,-12]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b*a=&gt;[50,88,18,-48]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b*b=&gt;[100,121,36,64]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369269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/>
                        <a:t>b*c=&gt;[30,-11,24,32]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c*a=&gt;[15,-8,12,-12]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c*b=&gt;[30,-11,24,32]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c*c=&gt;[9,1,16,16]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-a=&gt;[-5,-8,-3,3]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-b=&gt;[-10,-11,-6,-8]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-c=&gt;[-3,1,-4,-4]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5127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14042"/>
              </p:ext>
            </p:extLst>
          </p:nvPr>
        </p:nvGraphicFramePr>
        <p:xfrm>
          <a:off x="2164179" y="3968504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3585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1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3073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</a:t>
                      </a:r>
                      <a:r>
                        <a:rPr lang="en-US" sz="1400" b="1" baseline="0" dirty="0"/>
                        <a:t> =&gt; [5,8,3,-3]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b=&gt;[10,11,6,8]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c=&gt;[3,-1,4,4]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669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90603" y="2357905"/>
            <a:ext cx="411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Eliminate Observationally equivalent ones</a:t>
            </a:r>
          </a:p>
        </p:txBody>
      </p:sp>
    </p:spTree>
    <p:extLst>
      <p:ext uri="{BB962C8B-B14F-4D97-AF65-F5344CB8AC3E}">
        <p14:creationId xmlns:p14="http://schemas.microsoft.com/office/powerpoint/2010/main" val="3520034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30564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 | expr &gt; 0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59" y="1757741"/>
            <a:ext cx="1784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(8, 11)* -1 =&gt; -11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978" y="1308854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" y="3968504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262077"/>
              </p:ext>
            </p:extLst>
          </p:nvPr>
        </p:nvGraphicFramePr>
        <p:xfrm>
          <a:off x="166254" y="4745706"/>
          <a:ext cx="11898285" cy="1652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755">
                  <a:extLst>
                    <a:ext uri="{9D8B030D-6E8A-4147-A177-3AD203B41FA5}">
                      <a16:colId xmlns:a16="http://schemas.microsoft.com/office/drawing/2014/main" val="708969263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64636239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2292476315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88707650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714847619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604589628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3360317596"/>
                    </a:ext>
                  </a:extLst>
                </a:gridCol>
              </a:tblGrid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a+a</a:t>
                      </a:r>
                      <a:r>
                        <a:rPr lang="en-US" sz="1300" b="1" dirty="0"/>
                        <a:t>=&gt;[10,16,6,-6]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a+b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a+c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b+a</a:t>
                      </a:r>
                      <a:r>
                        <a:rPr lang="en-US" sz="1300" b="1" dirty="0"/>
                        <a:t>=&gt;[15,19,9,5]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b+b</a:t>
                      </a:r>
                      <a:r>
                        <a:rPr lang="en-US" sz="1300" b="1" dirty="0"/>
                        <a:t>=&gt;[20,22,12,16]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b+c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c+a</a:t>
                      </a:r>
                      <a:r>
                        <a:rPr lang="en-US" sz="1300" b="1" dirty="0"/>
                        <a:t>=&gt;[8,7,7,1]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87073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c+b</a:t>
                      </a:r>
                      <a:r>
                        <a:rPr lang="en-US" sz="1300" b="1" dirty="0"/>
                        <a:t>=&gt;[13,10,10,12]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err="1"/>
                        <a:t>c+c</a:t>
                      </a:r>
                      <a:r>
                        <a:rPr lang="en-US" sz="1300" b="1" dirty="0"/>
                        <a:t>=&gt;[6,-2,8,8]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a*a=&gt;[25,64,9,9]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a*b=&gt;[50,88,18,-48]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a*c=&gt;[15,-8,12,-12]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b*a=&gt;[50,88,18,-48]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b*b=&gt;[100,121,36,64]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369269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300" b="1" dirty="0"/>
                        <a:t>b*c=&gt;[30,-11,24,32]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c*a=&gt;[15,-8,12,-12]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c*b=&gt;[30,-11,24,32]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c*c=&gt;[9,1,16,16]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-a=&gt;[-5,-8,-3,3]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-b=&gt;[-10,-11,-6,-8]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/>
                        <a:t>-c=&gt;[-3,1,-4,-4]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5127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82315"/>
              </p:ext>
            </p:extLst>
          </p:nvPr>
        </p:nvGraphicFramePr>
        <p:xfrm>
          <a:off x="2164179" y="3968504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3585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1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3073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</a:t>
                      </a:r>
                      <a:r>
                        <a:rPr lang="en-US" sz="1400" b="1" baseline="0" dirty="0"/>
                        <a:t> =&gt; [5,8,3,-3]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b=&gt;[10,11,6,8]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c=&gt;[3,-1,4,4]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669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75848" y="2219059"/>
            <a:ext cx="4740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Identify an expression that works for a subset of 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the inputs</a:t>
            </a:r>
          </a:p>
        </p:txBody>
      </p:sp>
      <p:sp>
        <p:nvSpPr>
          <p:cNvPr id="7" name="Rectangle 6"/>
          <p:cNvSpPr/>
          <p:nvPr/>
        </p:nvSpPr>
        <p:spPr>
          <a:xfrm>
            <a:off x="725978" y="1801091"/>
            <a:ext cx="1562793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5978" y="2345396"/>
            <a:ext cx="1562793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5978" y="2651733"/>
            <a:ext cx="1562793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02087" y="5319572"/>
            <a:ext cx="1609898" cy="43283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55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30564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6708" y="1757522"/>
            <a:ext cx="1784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(8, 11)* -1 =&gt; -11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978" y="1308854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" y="3968504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24916"/>
              </p:ext>
            </p:extLst>
          </p:nvPr>
        </p:nvGraphicFramePr>
        <p:xfrm>
          <a:off x="166254" y="4745706"/>
          <a:ext cx="11898285" cy="1652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9755">
                  <a:extLst>
                    <a:ext uri="{9D8B030D-6E8A-4147-A177-3AD203B41FA5}">
                      <a16:colId xmlns:a16="http://schemas.microsoft.com/office/drawing/2014/main" val="708969263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64636239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2292476315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887076501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714847619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1604589628"/>
                    </a:ext>
                  </a:extLst>
                </a:gridCol>
                <a:gridCol w="1699755">
                  <a:extLst>
                    <a:ext uri="{9D8B030D-6E8A-4147-A177-3AD203B41FA5}">
                      <a16:colId xmlns:a16="http://schemas.microsoft.com/office/drawing/2014/main" val="3360317596"/>
                    </a:ext>
                  </a:extLst>
                </a:gridCol>
              </a:tblGrid>
              <a:tr h="550744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a+a</a:t>
                      </a:r>
                      <a:r>
                        <a:rPr lang="en-US" sz="1400" b="1" dirty="0"/>
                        <a:t>=&gt;[10,16,6,-6]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a+b</a:t>
                      </a:r>
                      <a:r>
                        <a:rPr lang="en-US" sz="1400" b="1" dirty="0"/>
                        <a:t>=&gt;[15,19,9,5]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a+c</a:t>
                      </a:r>
                      <a:r>
                        <a:rPr lang="en-US" sz="1400" b="1" dirty="0"/>
                        <a:t>=&gt;[8,7,7,1]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b+a</a:t>
                      </a:r>
                      <a:r>
                        <a:rPr lang="en-US" sz="1400" b="1" dirty="0"/>
                        <a:t>=&gt;[15,19,9,5]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b+b</a:t>
                      </a:r>
                      <a:r>
                        <a:rPr lang="en-US" sz="1400" b="1" dirty="0"/>
                        <a:t>=&gt;[20,22,12,16]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b+c</a:t>
                      </a:r>
                      <a:r>
                        <a:rPr lang="en-US" sz="1400" b="1" dirty="0"/>
                        <a:t>=&gt;[13,10,10,12]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c+a</a:t>
                      </a:r>
                      <a:r>
                        <a:rPr lang="en-US" sz="1400" b="1" dirty="0"/>
                        <a:t>=&gt;[8,7,7,1]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87073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c+b</a:t>
                      </a:r>
                      <a:r>
                        <a:rPr lang="en-US" sz="1400" b="1" dirty="0"/>
                        <a:t>=&gt;[13,10,10,12]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c+c</a:t>
                      </a:r>
                      <a:r>
                        <a:rPr lang="en-US" sz="1400" b="1" dirty="0"/>
                        <a:t>=&gt;[6,-2,8,8]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a*a=&gt;[25,64,9,9]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a*b=&gt;[50,88,18,-48]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a*c=&gt;[15,-8,12,-12]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b*a=&gt;[50,88,18,-48]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b*b=&gt;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         [100,121,36,64]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369269"/>
                  </a:ext>
                </a:extLst>
              </a:tr>
              <a:tr h="550744">
                <a:tc>
                  <a:txBody>
                    <a:bodyPr/>
                    <a:lstStyle/>
                    <a:p>
                      <a:r>
                        <a:rPr lang="en-US" sz="1400" b="1" dirty="0"/>
                        <a:t>b*c=&gt;[30,-11,24,32]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c*a=&gt;[15,-8,12,-12]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c*b=&gt;[30,-11,24,32]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c*c=&gt;[9,1,16,16]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-a=&gt;[-5,-8,-3,3]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-b=&gt;[-10,-11,-6,-8]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-c=&gt;[-3,1,-4,-4]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5127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82119"/>
              </p:ext>
            </p:extLst>
          </p:nvPr>
        </p:nvGraphicFramePr>
        <p:xfrm>
          <a:off x="2164179" y="3968504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358561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19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3073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</a:t>
                      </a:r>
                      <a:r>
                        <a:rPr lang="en-US" sz="1400" b="1" baseline="0" dirty="0"/>
                        <a:t> =&gt; [5,8,3,-3]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b=&gt;[10,11,6,8]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c=&gt;[3,-1,4,4]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669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90603" y="2357905"/>
            <a:ext cx="4389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Identify an expression that works for the rest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of the inputs</a:t>
            </a:r>
          </a:p>
        </p:txBody>
      </p:sp>
      <p:sp>
        <p:nvSpPr>
          <p:cNvPr id="7" name="Rectangle 6"/>
          <p:cNvSpPr/>
          <p:nvPr/>
        </p:nvSpPr>
        <p:spPr>
          <a:xfrm>
            <a:off x="703810" y="180109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3810" y="2368185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3810" y="265173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02087" y="5319572"/>
            <a:ext cx="1609898" cy="43283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3810" y="2084638"/>
            <a:ext cx="1673629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2852" y="5870317"/>
            <a:ext cx="1609898" cy="432835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712313" y="5875859"/>
            <a:ext cx="1609898" cy="432835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74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30564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6708" y="1757522"/>
            <a:ext cx="1667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2226" y="1303546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03810" y="180109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3810" y="2093655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3810" y="237720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2124" y="2840169"/>
            <a:ext cx="1673629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6708" y="275785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(8, 11)* -1 =&gt; -11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77065" y="205030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a*c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77065" y="2796819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b*c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316413"/>
              </p:ext>
            </p:extLst>
          </p:nvPr>
        </p:nvGraphicFramePr>
        <p:xfrm>
          <a:off x="1695796" y="4205469"/>
          <a:ext cx="6617937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5979">
                  <a:extLst>
                    <a:ext uri="{9D8B030D-6E8A-4147-A177-3AD203B41FA5}">
                      <a16:colId xmlns:a16="http://schemas.microsoft.com/office/drawing/2014/main" val="2510170924"/>
                    </a:ext>
                  </a:extLst>
                </a:gridCol>
                <a:gridCol w="2205979">
                  <a:extLst>
                    <a:ext uri="{9D8B030D-6E8A-4147-A177-3AD203B41FA5}">
                      <a16:colId xmlns:a16="http://schemas.microsoft.com/office/drawing/2014/main" val="2760101179"/>
                    </a:ext>
                  </a:extLst>
                </a:gridCol>
                <a:gridCol w="2205979">
                  <a:extLst>
                    <a:ext uri="{9D8B030D-6E8A-4147-A177-3AD203B41FA5}">
                      <a16:colId xmlns:a16="http://schemas.microsoft.com/office/drawing/2014/main" val="2472827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a&gt;a=[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a&gt;c=[</a:t>
                      </a:r>
                      <a:r>
                        <a:rPr lang="en-US" sz="1400" dirty="0" err="1"/>
                        <a:t>t,f,f,t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b&gt;a=[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b&gt;c=[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05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c&gt;a=[</a:t>
                      </a:r>
                      <a:r>
                        <a:rPr lang="en-US" sz="1400" dirty="0" err="1"/>
                        <a:t>f,t,t,f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c&gt;c=[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56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a&gt;0=[</a:t>
                      </a:r>
                      <a:r>
                        <a:rPr lang="en-US" sz="1400" dirty="0" err="1"/>
                        <a:t>t,t,f,t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b&gt;0=[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c&gt;0=[</a:t>
                      </a:r>
                      <a:r>
                        <a:rPr lang="en-US" sz="1400" dirty="0" err="1"/>
                        <a:t>t,t,t,f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809674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137563" y="5361473"/>
            <a:ext cx="983674" cy="282633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446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case: (</a:t>
            </a:r>
            <a:r>
              <a:rPr lang="en-US" dirty="0" err="1"/>
              <a:t>a,b</a:t>
            </a:r>
            <a:r>
              <a:rPr lang="en-US" dirty="0"/>
              <a:t>) * c =&gt;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67403" y="1757741"/>
            <a:ext cx="30564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a | b | c</a:t>
            </a:r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expr else expr</a:t>
            </a:r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6708" y="1757522"/>
            <a:ext cx="1667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7403" y="1308854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4517" y="1347738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03810" y="180109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3810" y="2093655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3810" y="237720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2124" y="2840169"/>
            <a:ext cx="1673629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6708" y="275785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(8, 11)* -1 =&gt; -11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77065" y="205030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a*c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77065" y="2796819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b*c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316413"/>
              </p:ext>
            </p:extLst>
          </p:nvPr>
        </p:nvGraphicFramePr>
        <p:xfrm>
          <a:off x="1695796" y="4205469"/>
          <a:ext cx="6617937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5979">
                  <a:extLst>
                    <a:ext uri="{9D8B030D-6E8A-4147-A177-3AD203B41FA5}">
                      <a16:colId xmlns:a16="http://schemas.microsoft.com/office/drawing/2014/main" val="2510170924"/>
                    </a:ext>
                  </a:extLst>
                </a:gridCol>
                <a:gridCol w="2205979">
                  <a:extLst>
                    <a:ext uri="{9D8B030D-6E8A-4147-A177-3AD203B41FA5}">
                      <a16:colId xmlns:a16="http://schemas.microsoft.com/office/drawing/2014/main" val="2760101179"/>
                    </a:ext>
                  </a:extLst>
                </a:gridCol>
                <a:gridCol w="2205979">
                  <a:extLst>
                    <a:ext uri="{9D8B030D-6E8A-4147-A177-3AD203B41FA5}">
                      <a16:colId xmlns:a16="http://schemas.microsoft.com/office/drawing/2014/main" val="2472827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a&gt;a=[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a&gt;c=[</a:t>
                      </a:r>
                      <a:r>
                        <a:rPr lang="en-US" sz="1400" dirty="0" err="1"/>
                        <a:t>t,f,f,t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3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b&gt;a=[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b&gt;c=[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05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c&gt;a=[</a:t>
                      </a:r>
                      <a:r>
                        <a:rPr lang="en-US" sz="1400" dirty="0" err="1"/>
                        <a:t>f,t,t,f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c&gt;b=[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c&gt;c=[</a:t>
                      </a:r>
                      <a:r>
                        <a:rPr lang="en-US" sz="1400" dirty="0" err="1"/>
                        <a:t>f,f,f,f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56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a&gt;0=[</a:t>
                      </a:r>
                      <a:r>
                        <a:rPr lang="en-US" sz="1400" dirty="0" err="1"/>
                        <a:t>t,t,f,t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b&gt;0=[</a:t>
                      </a:r>
                      <a:r>
                        <a:rPr lang="en-US" sz="1400" dirty="0" err="1"/>
                        <a:t>t,t,t,t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c&gt;0=[</a:t>
                      </a:r>
                      <a:r>
                        <a:rPr lang="en-US" sz="1400" dirty="0" err="1"/>
                        <a:t>t,t,t,f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809674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137563" y="5361473"/>
            <a:ext cx="983674" cy="282633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08824" y="6016868"/>
                <a:ext cx="4991879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⊕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824" y="6016868"/>
                <a:ext cx="4991879" cy="461665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673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was this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63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there is no top level branch?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same approach generalizes for other domains without branches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66704" y="3564373"/>
            <a:ext cx="28189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= a | b | c</a:t>
            </a:r>
          </a:p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</a:t>
            </a:r>
            <a:r>
              <a:rPr lang="en-US" dirty="0" err="1"/>
              <a:t>var</a:t>
            </a:r>
            <a:r>
              <a:rPr lang="en-US" dirty="0"/>
              <a:t> else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6704" y="3115486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32179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programs one by one</a:t>
            </a:r>
          </a:p>
          <a:p>
            <a:pPr lvl="1"/>
            <a:r>
              <a:rPr lang="en-US" dirty="0"/>
              <a:t>Generate &amp; Test approach</a:t>
            </a:r>
          </a:p>
          <a:p>
            <a:r>
              <a:rPr lang="en-US" dirty="0"/>
              <a:t>Key issues</a:t>
            </a:r>
          </a:p>
          <a:p>
            <a:pPr lvl="1"/>
            <a:r>
              <a:rPr lang="en-US" dirty="0"/>
              <a:t>In what order do you generate?</a:t>
            </a:r>
          </a:p>
          <a:p>
            <a:pPr lvl="2"/>
            <a:r>
              <a:rPr lang="en-US" dirty="0"/>
              <a:t>Influences performance *and* result quality</a:t>
            </a:r>
          </a:p>
          <a:p>
            <a:pPr lvl="1"/>
            <a:r>
              <a:rPr lang="en-US" dirty="0"/>
              <a:t>How do you prune?</a:t>
            </a:r>
          </a:p>
          <a:p>
            <a:pPr lvl="2"/>
            <a:r>
              <a:rPr lang="en-US" dirty="0"/>
              <a:t>Essential for scalability</a:t>
            </a:r>
          </a:p>
          <a:p>
            <a:pPr lvl="1"/>
            <a:r>
              <a:rPr lang="en-US" dirty="0"/>
              <a:t>How do you keep track of the remaining space?</a:t>
            </a:r>
          </a:p>
          <a:p>
            <a:pPr lvl="2"/>
            <a:r>
              <a:rPr lang="en-US" dirty="0"/>
              <a:t>Especially challenging in the context of pruning</a:t>
            </a:r>
          </a:p>
        </p:txBody>
      </p:sp>
    </p:spTree>
    <p:extLst>
      <p:ext uri="{BB962C8B-B14F-4D97-AF65-F5344CB8AC3E}">
        <p14:creationId xmlns:p14="http://schemas.microsoft.com/office/powerpoint/2010/main" val="3942131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Antiunification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two expressions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find an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with some free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e>
                    </m:d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𝐴𝑛𝑡𝑖𝑢𝑛𝑖𝑓𝑦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𝑒𝑥𝑝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𝑒𝑥𝑝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In general, you want to maximally expose sharing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</a:p>
              <a:p>
                <a:pPr lvl="1"/>
                <a:r>
                  <a:rPr lang="en-US" dirty="0"/>
                  <a:t>You want to avoid just making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292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28409" y="5514284"/>
                <a:ext cx="1961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(8, 11)* -1 =&gt;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=11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409" y="5514284"/>
                <a:ext cx="1961114" cy="369332"/>
              </a:xfrm>
              <a:prstGeom prst="rect">
                <a:avLst/>
              </a:prstGeom>
              <a:blipFill>
                <a:blip r:embed="rId2"/>
                <a:stretch>
                  <a:fillRect l="-2804" t="-10000" r="-155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there is no top level branch?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8363" y="1674613"/>
            <a:ext cx="28189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= a | b | c</a:t>
            </a:r>
          </a:p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</a:t>
            </a:r>
            <a:r>
              <a:rPr lang="en-US" dirty="0" err="1"/>
              <a:t>var</a:t>
            </a:r>
            <a:r>
              <a:rPr lang="en-US" dirty="0"/>
              <a:t> else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28363" y="1225726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708" y="1757522"/>
            <a:ext cx="1667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226" y="1303546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03810" y="180109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3810" y="2093655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3810" y="237720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2124" y="2840169"/>
            <a:ext cx="1673629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6708" y="275785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(8, 11)* -1 =&gt; -11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77065" y="205030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a*c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77065" y="2796819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b*c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6831" y="3811466"/>
                <a:ext cx="38083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Antiunify(a*c, b*c)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/>
                  <a:t>*c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31" y="3811466"/>
                <a:ext cx="3808350" cy="523220"/>
              </a:xfrm>
              <a:prstGeom prst="rect">
                <a:avLst/>
              </a:prstGeom>
              <a:blipFill>
                <a:blip r:embed="rId5"/>
                <a:stretch>
                  <a:fillRect l="-3365" t="-10465" r="-224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6708" y="4795335"/>
                <a:ext cx="30858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Find an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such that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08" y="4795335"/>
                <a:ext cx="3085845" cy="369332"/>
              </a:xfrm>
              <a:prstGeom prst="rect">
                <a:avLst/>
              </a:prstGeom>
              <a:blipFill>
                <a:blip r:embed="rId6"/>
                <a:stretch>
                  <a:fillRect l="-1779" t="-10000" r="-59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45276" y="5264850"/>
                <a:ext cx="179760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(5,10) * 3 =&gt;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=5</a:t>
                </a:r>
              </a:p>
              <a:p>
                <a:r>
                  <a:rPr lang="en-US" dirty="0"/>
                  <a:t>(3,6)*4 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=3</a:t>
                </a:r>
              </a:p>
              <a:p>
                <a:r>
                  <a:rPr lang="en-US" dirty="0"/>
                  <a:t>(-3, 8) *4 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=-3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276" y="5264850"/>
                <a:ext cx="1797608" cy="923330"/>
              </a:xfrm>
              <a:prstGeom prst="rect">
                <a:avLst/>
              </a:prstGeom>
              <a:blipFill>
                <a:blip r:embed="rId7"/>
                <a:stretch>
                  <a:fillRect l="-3051" t="-3974" r="-1695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192378" y="5308419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92378" y="560098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92378" y="588453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83825" y="5579968"/>
            <a:ext cx="1862051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41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28409" y="5514284"/>
                <a:ext cx="1961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(8, 11)* -1 =&gt;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=11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409" y="5514284"/>
                <a:ext cx="1961114" cy="369332"/>
              </a:xfrm>
              <a:prstGeom prst="rect">
                <a:avLst/>
              </a:prstGeom>
              <a:blipFill>
                <a:blip r:embed="rId2"/>
                <a:stretch>
                  <a:fillRect l="-2804" t="-10000" r="-155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there is no top level branch?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8363" y="1674613"/>
            <a:ext cx="28189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= a | b | c</a:t>
            </a:r>
          </a:p>
          <a:p>
            <a:r>
              <a:rPr lang="en-US" dirty="0"/>
              <a:t>expr = expr + expr</a:t>
            </a:r>
          </a:p>
          <a:p>
            <a:r>
              <a:rPr lang="en-US" dirty="0"/>
              <a:t>            | expr * expr</a:t>
            </a:r>
          </a:p>
          <a:p>
            <a:r>
              <a:rPr lang="en-US" dirty="0"/>
              <a:t>            |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/>
              <a:t>            | - expr</a:t>
            </a:r>
          </a:p>
          <a:p>
            <a:r>
              <a:rPr lang="en-US" dirty="0"/>
              <a:t>            | if(</a:t>
            </a:r>
            <a:r>
              <a:rPr lang="en-US" dirty="0" err="1"/>
              <a:t>bexp</a:t>
            </a:r>
            <a:r>
              <a:rPr lang="en-US" dirty="0"/>
              <a:t>) </a:t>
            </a:r>
            <a:r>
              <a:rPr lang="en-US" dirty="0" err="1"/>
              <a:t>var</a:t>
            </a:r>
            <a:r>
              <a:rPr lang="en-US" dirty="0"/>
              <a:t> else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 err="1"/>
              <a:t>bexp</a:t>
            </a:r>
            <a:r>
              <a:rPr lang="en-US" dirty="0"/>
              <a:t> = expr &gt; expr| expr &gt; 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28363" y="1225726"/>
            <a:ext cx="109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Grammar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708" y="1757522"/>
            <a:ext cx="1667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(5,10) * 3 =&gt; 15</a:t>
            </a:r>
          </a:p>
          <a:p>
            <a:r>
              <a:rPr lang="en-US" dirty="0"/>
              <a:t>(3,6)*4 =&gt; 12</a:t>
            </a:r>
          </a:p>
          <a:p>
            <a:r>
              <a:rPr lang="en-US" dirty="0"/>
              <a:t>(-3, 8) *4 =&gt; -12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226" y="1303546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Examples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03810" y="180109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3810" y="2093655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3810" y="237720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2124" y="2840169"/>
            <a:ext cx="1673629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6708" y="2757859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(8, 11)* -1 =&gt; -11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77065" y="205030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a*c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77065" y="2796819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b*c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968" y="2006956"/>
                <a:ext cx="45743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695" y="2757859"/>
                <a:ext cx="46275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6831" y="3811466"/>
                <a:ext cx="38083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Antiunify(a*c, b*c)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/>
                  <a:t>*c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31" y="3811466"/>
                <a:ext cx="3808350" cy="523220"/>
              </a:xfrm>
              <a:prstGeom prst="rect">
                <a:avLst/>
              </a:prstGeom>
              <a:blipFill>
                <a:blip r:embed="rId5"/>
                <a:stretch>
                  <a:fillRect l="-3365" t="-10465" r="-224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6708" y="4795335"/>
                <a:ext cx="30858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Find an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such that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08" y="4795335"/>
                <a:ext cx="3085845" cy="369332"/>
              </a:xfrm>
              <a:prstGeom prst="rect">
                <a:avLst/>
              </a:prstGeom>
              <a:blipFill>
                <a:blip r:embed="rId6"/>
                <a:stretch>
                  <a:fillRect l="-1779" t="-10000" r="-59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45276" y="5264850"/>
                <a:ext cx="179760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(5,10) * 3 =&gt;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=5</a:t>
                </a:r>
              </a:p>
              <a:p>
                <a:r>
                  <a:rPr lang="en-US" dirty="0"/>
                  <a:t>(3,6)*4 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=3</a:t>
                </a:r>
              </a:p>
              <a:p>
                <a:r>
                  <a:rPr lang="en-US" dirty="0"/>
                  <a:t>(-3, 8) *4 =&gt;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=-3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276" y="5264850"/>
                <a:ext cx="1797608" cy="923330"/>
              </a:xfrm>
              <a:prstGeom prst="rect">
                <a:avLst/>
              </a:prstGeom>
              <a:blipFill>
                <a:blip r:embed="rId7"/>
                <a:stretch>
                  <a:fillRect l="-3051" t="-3974" r="-1695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192378" y="5308419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92378" y="5600983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92378" y="5884531"/>
            <a:ext cx="1673629" cy="28263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83825" y="5579968"/>
            <a:ext cx="1862051" cy="28263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6661265" y="5368314"/>
            <a:ext cx="991986" cy="46533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24993" y="5387067"/>
                <a:ext cx="1791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=if(c&gt;0) a else b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993" y="5387067"/>
                <a:ext cx="1791196" cy="369332"/>
              </a:xfrm>
              <a:prstGeom prst="rect">
                <a:avLst/>
              </a:prstGeom>
              <a:blipFill>
                <a:blip r:embed="rId8"/>
                <a:stretch>
                  <a:fillRect t="-10000" r="-170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193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STUN provides a general framework for breaking down a global search into a series of local searches.</a:t>
            </a:r>
          </a:p>
        </p:txBody>
      </p:sp>
    </p:spTree>
    <p:extLst>
      <p:ext uri="{BB962C8B-B14F-4D97-AF65-F5344CB8AC3E}">
        <p14:creationId xmlns:p14="http://schemas.microsoft.com/office/powerpoint/2010/main" val="4048800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can we separate a problem into simpler subproblems?</a:t>
            </a:r>
          </a:p>
          <a:p>
            <a:pPr lvl="1"/>
            <a:r>
              <a:rPr lang="en-US" dirty="0"/>
              <a:t>What if separating based on input examples is infeasible?</a:t>
            </a:r>
          </a:p>
        </p:txBody>
      </p:sp>
    </p:spTree>
    <p:extLst>
      <p:ext uri="{BB962C8B-B14F-4D97-AF65-F5344CB8AC3E}">
        <p14:creationId xmlns:p14="http://schemas.microsoft.com/office/powerpoint/2010/main" val="3372277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SQL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715" y="1817759"/>
            <a:ext cx="19562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Employee                </a:t>
            </a:r>
          </a:p>
          <a:p>
            <a:r>
              <a:rPr lang="en-US" dirty="0"/>
              <a:t>---------                   </a:t>
            </a:r>
          </a:p>
          <a:p>
            <a:r>
              <a:rPr lang="en-US" dirty="0"/>
              <a:t>Name, </a:t>
            </a:r>
            <a:r>
              <a:rPr lang="en-US" dirty="0" err="1"/>
              <a:t>Dept</a:t>
            </a:r>
            <a:r>
              <a:rPr lang="en-US" dirty="0"/>
              <a:t>       </a:t>
            </a:r>
          </a:p>
          <a:p>
            <a:r>
              <a:rPr lang="en-US" dirty="0"/>
              <a:t>---------                </a:t>
            </a:r>
          </a:p>
          <a:p>
            <a:r>
              <a:rPr lang="en-US" dirty="0"/>
              <a:t>Todd, Sales              </a:t>
            </a:r>
          </a:p>
          <a:p>
            <a:r>
              <a:rPr lang="en-US" dirty="0"/>
              <a:t>Joe, Engineering          </a:t>
            </a:r>
          </a:p>
          <a:p>
            <a:r>
              <a:rPr lang="en-US" dirty="0"/>
              <a:t>Alice, Engineering       </a:t>
            </a:r>
          </a:p>
          <a:p>
            <a:r>
              <a:rPr lang="en-US" dirty="0"/>
              <a:t>Sally,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6886" y="1817759"/>
            <a:ext cx="16603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Depts</a:t>
            </a:r>
            <a:endParaRPr lang="en-US" dirty="0"/>
          </a:p>
          <a:p>
            <a:r>
              <a:rPr lang="en-US" dirty="0"/>
              <a:t>-------------</a:t>
            </a:r>
          </a:p>
          <a:p>
            <a:r>
              <a:rPr lang="en-US" dirty="0" err="1"/>
              <a:t>Dept</a:t>
            </a:r>
            <a:r>
              <a:rPr lang="en-US" dirty="0"/>
              <a:t>, Building</a:t>
            </a:r>
          </a:p>
          <a:p>
            <a:r>
              <a:rPr lang="en-US" dirty="0"/>
              <a:t>-------------</a:t>
            </a:r>
          </a:p>
          <a:p>
            <a:r>
              <a:rPr lang="en-US" dirty="0"/>
              <a:t>Sales, A1</a:t>
            </a:r>
          </a:p>
          <a:p>
            <a:r>
              <a:rPr lang="en-US" dirty="0"/>
              <a:t>Engineering, A2</a:t>
            </a:r>
          </a:p>
          <a:p>
            <a:r>
              <a:rPr lang="en-US" dirty="0"/>
              <a:t>Operations, 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9978" y="1257994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59090" y="1257994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Output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7993" y="1906382"/>
            <a:ext cx="18614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                   </a:t>
            </a:r>
          </a:p>
          <a:p>
            <a:r>
              <a:rPr lang="en-US" dirty="0"/>
              <a:t>---</a:t>
            </a:r>
          </a:p>
          <a:p>
            <a:r>
              <a:rPr lang="en-US" dirty="0"/>
              <a:t>XX </a:t>
            </a:r>
          </a:p>
          <a:p>
            <a:r>
              <a:rPr lang="en-US" dirty="0"/>
              <a:t>---</a:t>
            </a:r>
          </a:p>
          <a:p>
            <a:r>
              <a:rPr lang="en-US" dirty="0"/>
              <a:t>Todd  </a:t>
            </a:r>
          </a:p>
          <a:p>
            <a:r>
              <a:rPr lang="en-US" dirty="0"/>
              <a:t>Sally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129251" y="2632360"/>
            <a:ext cx="1457498" cy="56526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34584" y="4026469"/>
            <a:ext cx="1594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Language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33847" y="4789198"/>
            <a:ext cx="84124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:= T |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Rel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|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Fields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Pred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</a:p>
          <a:p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:=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|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|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Fields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:=  table.name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name  |  table.name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name, 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Fields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76136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idea:</a:t>
            </a:r>
          </a:p>
          <a:p>
            <a:pPr lvl="1"/>
            <a:r>
              <a:rPr lang="en-US" dirty="0"/>
              <a:t>First search for the </a:t>
            </a:r>
            <a:r>
              <a:rPr lang="en-US" i="1" dirty="0"/>
              <a:t>structure</a:t>
            </a:r>
            <a:r>
              <a:rPr lang="en-US" dirty="0"/>
              <a:t> of the query</a:t>
            </a:r>
          </a:p>
          <a:p>
            <a:pPr lvl="1"/>
            <a:r>
              <a:rPr lang="en-US" dirty="0"/>
              <a:t>Then search for the details of the predicates</a:t>
            </a:r>
          </a:p>
          <a:p>
            <a:pPr lvl="1"/>
            <a:endParaRPr lang="en-US" dirty="0"/>
          </a:p>
          <a:p>
            <a:r>
              <a:rPr lang="en-US" dirty="0"/>
              <a:t>Observation:</a:t>
            </a:r>
          </a:p>
          <a:p>
            <a:pPr lvl="1"/>
            <a:r>
              <a:rPr lang="en-US" dirty="0"/>
              <a:t>If a query has the wrong structure we can see it has the wrong structure</a:t>
            </a:r>
            <a:br>
              <a:rPr lang="en-US" dirty="0"/>
            </a:br>
            <a:r>
              <a:rPr lang="en-US" dirty="0"/>
              <a:t>before instantiating the details</a:t>
            </a:r>
          </a:p>
        </p:txBody>
      </p:sp>
    </p:spTree>
    <p:extLst>
      <p:ext uri="{BB962C8B-B14F-4D97-AF65-F5344CB8AC3E}">
        <p14:creationId xmlns:p14="http://schemas.microsoft.com/office/powerpoint/2010/main" val="1436890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3145506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59760" y="3103942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3103942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</p:spTree>
    <p:extLst>
      <p:ext uri="{BB962C8B-B14F-4D97-AF65-F5344CB8AC3E}">
        <p14:creationId xmlns:p14="http://schemas.microsoft.com/office/powerpoint/2010/main" val="760225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3145506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863244" y="3796188"/>
            <a:ext cx="110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Employee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19555" y="3796188"/>
            <a:ext cx="195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Todd, Sales              </a:t>
            </a:r>
          </a:p>
          <a:p>
            <a:r>
              <a:rPr lang="en-US" dirty="0"/>
              <a:t>Joe, Engineering          </a:t>
            </a:r>
          </a:p>
          <a:p>
            <a:r>
              <a:rPr lang="en-US" dirty="0"/>
              <a:t>Alice, Engineering       </a:t>
            </a:r>
          </a:p>
          <a:p>
            <a:r>
              <a:rPr lang="en-US" dirty="0"/>
              <a:t>Sally, Operations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60" y="3103942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3103942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</p:spTree>
    <p:extLst>
      <p:ext uri="{BB962C8B-B14F-4D97-AF65-F5344CB8AC3E}">
        <p14:creationId xmlns:p14="http://schemas.microsoft.com/office/powerpoint/2010/main" val="267693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469649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3145506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863244" y="3796188"/>
            <a:ext cx="73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Depts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19555" y="3796188"/>
            <a:ext cx="1956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Sales, A1</a:t>
            </a:r>
          </a:p>
          <a:p>
            <a:r>
              <a:rPr lang="en-US" dirty="0"/>
              <a:t>Engineering, A2</a:t>
            </a:r>
          </a:p>
          <a:p>
            <a:r>
              <a:rPr lang="en-US" dirty="0"/>
              <a:t>Operations, A1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60" y="3103942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3103942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</p:spTree>
    <p:extLst>
      <p:ext uri="{BB962C8B-B14F-4D97-AF65-F5344CB8AC3E}">
        <p14:creationId xmlns:p14="http://schemas.microsoft.com/office/powerpoint/2010/main" val="375607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99" y="29189"/>
            <a:ext cx="8152675" cy="1325563"/>
          </a:xfrm>
        </p:spPr>
        <p:txBody>
          <a:bodyPr/>
          <a:lstStyle/>
          <a:p>
            <a:r>
              <a:rPr lang="en-US" dirty="0"/>
              <a:t>Explicit search from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94" y="1492210"/>
            <a:ext cx="6446606" cy="2557463"/>
          </a:xfrm>
        </p:spPr>
        <p:txBody>
          <a:bodyPr>
            <a:normAutofit/>
          </a:bodyPr>
          <a:lstStyle/>
          <a:p>
            <a:r>
              <a:rPr lang="en-US" sz="2000" dirty="0"/>
              <a:t>Grammar describes how to generate program fragments from smaller program fragments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62975" y="340420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lstExpr</a:t>
            </a:r>
            <a:r>
              <a:rPr lang="en-US" dirty="0"/>
              <a:t> := sort(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lstExpr</a:t>
            </a:r>
            <a:r>
              <a:rPr lang="en-US" dirty="0"/>
              <a:t>[</a:t>
            </a:r>
            <a:r>
              <a:rPr lang="en-US" dirty="0" err="1"/>
              <a:t>intExpr,intExpr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lstExpr</a:t>
            </a:r>
            <a:r>
              <a:rPr lang="en-US" dirty="0"/>
              <a:t> + </a:t>
            </a:r>
            <a:r>
              <a:rPr lang="en-US" dirty="0" err="1"/>
              <a:t>lstExpr</a:t>
            </a:r>
            <a:br>
              <a:rPr lang="en-US" dirty="0"/>
            </a:br>
            <a:r>
              <a:rPr lang="en-US" dirty="0"/>
              <a:t>	recursive(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	[0]</a:t>
            </a:r>
            <a:br>
              <a:rPr lang="en-US" dirty="0"/>
            </a:br>
            <a:r>
              <a:rPr lang="en-US" dirty="0"/>
              <a:t>	in</a:t>
            </a:r>
            <a:br>
              <a:rPr lang="en-US" dirty="0"/>
            </a:br>
            <a:r>
              <a:rPr lang="en-US" dirty="0" err="1"/>
              <a:t>intExpr</a:t>
            </a:r>
            <a:r>
              <a:rPr lang="en-US" dirty="0"/>
              <a:t> := </a:t>
            </a:r>
            <a:r>
              <a:rPr lang="en-US" dirty="0" err="1"/>
              <a:t>firstZero</a:t>
            </a:r>
            <a:r>
              <a:rPr lang="en-US" dirty="0"/>
              <a:t>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0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intExpr</a:t>
            </a:r>
            <a:r>
              <a:rPr lang="en-US" dirty="0"/>
              <a:t> + 1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2288" y="2911812"/>
            <a:ext cx="4457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plist</a:t>
            </a:r>
            <a:r>
              <a:rPr lang="en-US" sz="2000" dirty="0"/>
              <a:t> := set of all terminals</a:t>
            </a:r>
          </a:p>
          <a:p>
            <a:r>
              <a:rPr lang="en-US" sz="2000" dirty="0"/>
              <a:t>while(true){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plist</a:t>
            </a:r>
            <a:r>
              <a:rPr lang="en-US" sz="2000" dirty="0"/>
              <a:t> := grow(</a:t>
            </a:r>
            <a:r>
              <a:rPr lang="en-US" sz="2000" dirty="0" err="1"/>
              <a:t>plist</a:t>
            </a:r>
            <a:r>
              <a:rPr lang="en-US" sz="2000" dirty="0"/>
              <a:t>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forall</a:t>
            </a:r>
            <a:r>
              <a:rPr lang="en-US" sz="2000" dirty="0"/>
              <a:t>( p in </a:t>
            </a:r>
            <a:r>
              <a:rPr lang="en-US" sz="2000" dirty="0" err="1"/>
              <a:t>plist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if(</a:t>
            </a:r>
            <a:r>
              <a:rPr lang="en-US" sz="2000" dirty="0" err="1"/>
              <a:t>isCorrect</a:t>
            </a:r>
            <a:r>
              <a:rPr lang="en-US" sz="2000" dirty="0"/>
              <a:t>(p)){ return p; }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grow(</a:t>
            </a:r>
            <a:r>
              <a:rPr lang="en-US" sz="2000" dirty="0" err="1"/>
              <a:t>plist</a:t>
            </a:r>
            <a:r>
              <a:rPr lang="en-US" sz="2000" dirty="0"/>
              <a:t>){</a:t>
            </a:r>
          </a:p>
          <a:p>
            <a:r>
              <a:rPr lang="en-US" sz="2000" dirty="0"/>
              <a:t>  // return a list of all trees generated by</a:t>
            </a:r>
            <a:br>
              <a:rPr lang="en-US" sz="2000" dirty="0"/>
            </a:br>
            <a:r>
              <a:rPr lang="en-US" sz="2000" dirty="0"/>
              <a:t>  // taking a non-terminal and adding </a:t>
            </a:r>
            <a:br>
              <a:rPr lang="en-US" sz="2000" dirty="0"/>
            </a:br>
            <a:r>
              <a:rPr lang="en-US" sz="2000" dirty="0"/>
              <a:t>  // nodes in </a:t>
            </a:r>
            <a:r>
              <a:rPr lang="en-US" sz="2000" dirty="0" err="1"/>
              <a:t>plist</a:t>
            </a:r>
            <a:r>
              <a:rPr lang="en-US" sz="2000" dirty="0"/>
              <a:t> as children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671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2868413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863244" y="3519095"/>
            <a:ext cx="1764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Employee, </a:t>
            </a:r>
            <a:r>
              <a:rPr lang="en-US" dirty="0" err="1"/>
              <a:t>Depts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606444" y="3519095"/>
            <a:ext cx="34470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Todd, Sales, Sales, A1 </a:t>
            </a:r>
          </a:p>
          <a:p>
            <a:r>
              <a:rPr lang="en-US" dirty="0"/>
              <a:t>Todd, Sales, Engineering, A2             </a:t>
            </a:r>
          </a:p>
          <a:p>
            <a:r>
              <a:rPr lang="en-US" dirty="0"/>
              <a:t>Todd, Sales, Operations, A1</a:t>
            </a:r>
          </a:p>
          <a:p>
            <a:r>
              <a:rPr lang="en-US" dirty="0"/>
              <a:t>Joe, Engineering, Sales, A1 </a:t>
            </a:r>
          </a:p>
          <a:p>
            <a:r>
              <a:rPr lang="en-US" dirty="0"/>
              <a:t>Joe, Engineering, Engineering, A2</a:t>
            </a:r>
          </a:p>
          <a:p>
            <a:r>
              <a:rPr lang="en-US" dirty="0"/>
              <a:t>Joe, Engineering, Operations, A1         </a:t>
            </a:r>
          </a:p>
          <a:p>
            <a:r>
              <a:rPr lang="en-US" dirty="0"/>
              <a:t>Alice, Engineering, Sales, A1</a:t>
            </a:r>
          </a:p>
          <a:p>
            <a:r>
              <a:rPr lang="en-US" dirty="0"/>
              <a:t>Alice, Engineering, Engineering, A2</a:t>
            </a:r>
          </a:p>
          <a:p>
            <a:r>
              <a:rPr lang="en-US" dirty="0"/>
              <a:t>Alice, Engineering, Engineering, A3</a:t>
            </a:r>
          </a:p>
          <a:p>
            <a:r>
              <a:rPr lang="en-US" dirty="0"/>
              <a:t>Sally, Operations, Sales, A1</a:t>
            </a:r>
          </a:p>
          <a:p>
            <a:r>
              <a:rPr lang="en-US" dirty="0"/>
              <a:t>Sally, Operations, Engineering, A2</a:t>
            </a:r>
          </a:p>
          <a:p>
            <a:r>
              <a:rPr lang="en-US" dirty="0"/>
              <a:t>Sally, Operations, Operations, A1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60" y="2826849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2826849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</p:spTree>
    <p:extLst>
      <p:ext uri="{BB962C8B-B14F-4D97-AF65-F5344CB8AC3E}">
        <p14:creationId xmlns:p14="http://schemas.microsoft.com/office/powerpoint/2010/main" val="487313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2868413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15346" y="3519095"/>
                <a:ext cx="28443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 Name from Employee</a:t>
                </a:r>
                <a:br>
                  <a:rPr lang="en-US" dirty="0"/>
                </a:br>
                <a:r>
                  <a:rPr lang="en-US" dirty="0"/>
                  <a:t>          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346" y="3519095"/>
                <a:ext cx="2844305" cy="646331"/>
              </a:xfrm>
              <a:prstGeom prst="rect">
                <a:avLst/>
              </a:prstGeom>
              <a:blipFill>
                <a:blip r:embed="rId3"/>
                <a:stretch>
                  <a:fillRect l="-1931" t="-4717" r="-150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8606444" y="3519095"/>
            <a:ext cx="3447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              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          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       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60" y="2826849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2826849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</p:spTree>
    <p:extLst>
      <p:ext uri="{BB962C8B-B14F-4D97-AF65-F5344CB8AC3E}">
        <p14:creationId xmlns:p14="http://schemas.microsoft.com/office/powerpoint/2010/main" val="62108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with holes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:= T |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,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        |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Select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from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i="1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Rel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i="1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   </a:t>
                </a:r>
              </a:p>
              <a:p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:=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  |  table.name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as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name, </a:t>
                </a:r>
                <a:r>
                  <a:rPr lang="en-US" i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Fields</a:t>
                </a:r>
                <a:endParaRPr lang="en-US" i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847" y="1314481"/>
                <a:ext cx="8412481" cy="1200329"/>
              </a:xfrm>
              <a:prstGeom prst="rect">
                <a:avLst/>
              </a:prstGeom>
              <a:blipFill>
                <a:blip r:embed="rId2"/>
                <a:stretch>
                  <a:fillRect l="-652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8545" y="2868413"/>
            <a:ext cx="3888201" cy="2831544"/>
            <a:chOff x="2704407" y="3588852"/>
            <a:chExt cx="3888201" cy="2831544"/>
          </a:xfrm>
        </p:grpSpPr>
        <p:sp>
          <p:nvSpPr>
            <p:cNvPr id="5" name="TextBox 4"/>
            <p:cNvSpPr txBox="1"/>
            <p:nvPr/>
          </p:nvSpPr>
          <p:spPr>
            <a:xfrm>
              <a:off x="2815242" y="4112072"/>
              <a:ext cx="195626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Employee                </a:t>
              </a:r>
            </a:p>
            <a:p>
              <a:r>
                <a:rPr lang="en-US" dirty="0"/>
                <a:t>---------                   </a:t>
              </a:r>
            </a:p>
            <a:p>
              <a:r>
                <a:rPr lang="en-US" dirty="0"/>
                <a:t>Name, </a:t>
              </a:r>
              <a:r>
                <a:rPr lang="en-US" dirty="0" err="1"/>
                <a:t>Dept</a:t>
              </a:r>
              <a:r>
                <a:rPr lang="en-US" dirty="0"/>
                <a:t>       </a:t>
              </a:r>
            </a:p>
            <a:p>
              <a:r>
                <a:rPr lang="en-US" dirty="0"/>
                <a:t>---------                </a:t>
              </a:r>
            </a:p>
            <a:p>
              <a:r>
                <a:rPr lang="en-US" dirty="0"/>
                <a:t>Todd, Sales              </a:t>
              </a:r>
            </a:p>
            <a:p>
              <a:r>
                <a:rPr lang="en-US" dirty="0"/>
                <a:t>Joe, Engineering          </a:t>
              </a:r>
            </a:p>
            <a:p>
              <a:r>
                <a:rPr lang="en-US" dirty="0"/>
                <a:t>Alice, Engineering       </a:t>
              </a:r>
            </a:p>
            <a:p>
              <a:r>
                <a:rPr lang="en-US" dirty="0"/>
                <a:t>Sally, Operations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2217" y="4112072"/>
              <a:ext cx="1660391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Depts</a:t>
              </a:r>
              <a:endParaRPr lang="en-US" dirty="0"/>
            </a:p>
            <a:p>
              <a:r>
                <a:rPr lang="en-US" dirty="0"/>
                <a:t>-------------</a:t>
              </a:r>
            </a:p>
            <a:p>
              <a:r>
                <a:rPr lang="en-US" dirty="0" err="1"/>
                <a:t>Dept</a:t>
              </a:r>
              <a:r>
                <a:rPr lang="en-US" dirty="0"/>
                <a:t>, Building</a:t>
              </a:r>
            </a:p>
            <a:p>
              <a:r>
                <a:rPr lang="en-US" dirty="0"/>
                <a:t>-------------</a:t>
              </a:r>
            </a:p>
            <a:p>
              <a:r>
                <a:rPr lang="en-US" dirty="0"/>
                <a:t>Sales, A1</a:t>
              </a:r>
            </a:p>
            <a:p>
              <a:r>
                <a:rPr lang="en-US" dirty="0"/>
                <a:t>Engineering, A2</a:t>
              </a:r>
            </a:p>
            <a:p>
              <a:r>
                <a:rPr lang="en-US" dirty="0"/>
                <a:t>Operations, A1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4407" y="3588852"/>
              <a:ext cx="9829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Input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15346" y="3519095"/>
                <a:ext cx="234686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Select</a:t>
                </a:r>
                <a:r>
                  <a:rPr lang="en-US" dirty="0"/>
                  <a:t> Name </a:t>
                </a:r>
                <a:r>
                  <a:rPr lang="en-US" b="1" dirty="0"/>
                  <a:t>from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           Employee, </a:t>
                </a:r>
                <a:r>
                  <a:rPr lang="en-US" dirty="0" err="1"/>
                  <a:t>Depts</a:t>
                </a:r>
                <a:br>
                  <a:rPr lang="en-US" dirty="0"/>
                </a:br>
                <a:r>
                  <a:rPr lang="en-US" dirty="0"/>
                  <a:t>         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346" y="3519095"/>
                <a:ext cx="2346861" cy="923330"/>
              </a:xfrm>
              <a:prstGeom prst="rect">
                <a:avLst/>
              </a:prstGeom>
              <a:blipFill>
                <a:blip r:embed="rId3"/>
                <a:stretch>
                  <a:fillRect l="-2338" t="-3289" r="-1558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859760" y="2826849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49571" y="2826849"/>
            <a:ext cx="297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Superset of output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06444" y="3519095"/>
            <a:ext cx="34470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Sales, A1</a:t>
            </a:r>
            <a:r>
              <a:rPr lang="en-US" dirty="0"/>
              <a:t>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Engineering, A2            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Operations, A1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 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Operations, A1         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A3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Sales, A1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Engineering, A2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Operations, A1</a:t>
            </a:r>
          </a:p>
        </p:txBody>
      </p:sp>
    </p:spTree>
    <p:extLst>
      <p:ext uri="{BB962C8B-B14F-4D97-AF65-F5344CB8AC3E}">
        <p14:creationId xmlns:p14="http://schemas.microsoft.com/office/powerpoint/2010/main" val="16848026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Viable Queries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7928" y="1795590"/>
                <a:ext cx="28443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 Name from Employee</a:t>
                </a:r>
                <a:br>
                  <a:rPr lang="en-US" dirty="0"/>
                </a:br>
                <a:r>
                  <a:rPr lang="en-US" dirty="0"/>
                  <a:t>          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8" y="1795590"/>
                <a:ext cx="2844305" cy="646331"/>
              </a:xfrm>
              <a:prstGeom prst="rect">
                <a:avLst/>
              </a:prstGeom>
              <a:blipFill>
                <a:blip r:embed="rId2"/>
                <a:stretch>
                  <a:fillRect l="-1931" t="-5660" r="-150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37368" y="1795590"/>
                <a:ext cx="234686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Select</a:t>
                </a:r>
                <a:r>
                  <a:rPr lang="en-US" dirty="0"/>
                  <a:t> Name </a:t>
                </a:r>
                <a:r>
                  <a:rPr lang="en-US" b="1" dirty="0"/>
                  <a:t>from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           Employee, </a:t>
                </a:r>
                <a:r>
                  <a:rPr lang="en-US" dirty="0" err="1"/>
                  <a:t>Depts</a:t>
                </a:r>
                <a:br>
                  <a:rPr lang="en-US" dirty="0"/>
                </a:br>
                <a:r>
                  <a:rPr lang="en-US" dirty="0"/>
                  <a:t>         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368" y="1795590"/>
                <a:ext cx="2346861" cy="923330"/>
              </a:xfrm>
              <a:prstGeom prst="rect">
                <a:avLst/>
              </a:prstGeom>
              <a:blipFill>
                <a:blip r:embed="rId3"/>
                <a:stretch>
                  <a:fillRect l="-2338" t="-3974" r="-1558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20190" y="2718920"/>
            <a:ext cx="3447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              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          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       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65819" y="2718920"/>
            <a:ext cx="34470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Sales, A1</a:t>
            </a:r>
            <a:r>
              <a:rPr lang="en-US" dirty="0"/>
              <a:t>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Engineering, A2            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Operations, A1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 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Operations, A1         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A3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Sales, A1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Engineering, A2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Operations, A1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426" y="4360087"/>
            <a:ext cx="4161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Can we find the right predicate?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This is an inductive synthesis problem too!</a:t>
            </a:r>
          </a:p>
        </p:txBody>
      </p:sp>
    </p:spTree>
    <p:extLst>
      <p:ext uri="{BB962C8B-B14F-4D97-AF65-F5344CB8AC3E}">
        <p14:creationId xmlns:p14="http://schemas.microsoft.com/office/powerpoint/2010/main" val="1226284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Viable Queries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7899" y="1596085"/>
                <a:ext cx="234686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Select</a:t>
                </a:r>
                <a:r>
                  <a:rPr lang="en-US" dirty="0"/>
                  <a:t> Name </a:t>
                </a:r>
                <a:r>
                  <a:rPr lang="en-US" b="1" dirty="0"/>
                  <a:t>from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           Employee, </a:t>
                </a:r>
                <a:r>
                  <a:rPr lang="en-US" dirty="0" err="1"/>
                  <a:t>Depts</a:t>
                </a:r>
                <a:br>
                  <a:rPr lang="en-US" dirty="0"/>
                </a:br>
                <a:r>
                  <a:rPr lang="en-US" dirty="0"/>
                  <a:t>           </a:t>
                </a:r>
                <a:r>
                  <a:rPr lang="en-US" b="1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99" y="1596085"/>
                <a:ext cx="2346861" cy="923330"/>
              </a:xfrm>
              <a:prstGeom prst="rect">
                <a:avLst/>
              </a:prstGeom>
              <a:blipFill>
                <a:blip r:embed="rId2"/>
                <a:stretch>
                  <a:fillRect l="-2078" t="-3974" r="-1818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6350" y="2519415"/>
            <a:ext cx="34470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Sales, A1</a:t>
            </a:r>
            <a:r>
              <a:rPr lang="en-US" dirty="0"/>
              <a:t>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Engineering, A2             </a:t>
            </a:r>
          </a:p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Operations, A1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 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Joe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Operations, A1         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Sales, A1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A2</a:t>
            </a:r>
          </a:p>
          <a:p>
            <a:r>
              <a:rPr lang="en-US" dirty="0"/>
              <a:t>Alice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Engineering, Engineering, A3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Sales, A1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Engineering, A2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Operations, A1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4073" y="3602227"/>
            <a:ext cx="3008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Employee.Dept</a:t>
            </a:r>
            <a:r>
              <a:rPr lang="en-US" dirty="0"/>
              <a:t> = </a:t>
            </a:r>
            <a:r>
              <a:rPr lang="en-US" dirty="0" err="1"/>
              <a:t>Depts.Dept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&amp; </a:t>
            </a:r>
            <a:r>
              <a:rPr lang="en-US" dirty="0" err="1"/>
              <a:t>Dept</a:t>
            </a:r>
            <a:r>
              <a:rPr lang="en-US" dirty="0"/>
              <a:t>=A1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184073" y="3074724"/>
            <a:ext cx="3253047" cy="1701338"/>
          </a:xfrm>
          <a:prstGeom prst="rightArrow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11193" y="3522485"/>
            <a:ext cx="3447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Sales, Sales, A1</a:t>
            </a:r>
            <a:r>
              <a:rPr lang="en-US" dirty="0"/>
              <a:t> </a:t>
            </a:r>
          </a:p>
          <a:p>
            <a:r>
              <a:rPr lang="en-US" dirty="0"/>
              <a:t>Sally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Operations, Operations, A1</a:t>
            </a:r>
          </a:p>
        </p:txBody>
      </p:sp>
    </p:spTree>
    <p:extLst>
      <p:ext uri="{BB962C8B-B14F-4D97-AF65-F5344CB8AC3E}">
        <p14:creationId xmlns:p14="http://schemas.microsoft.com/office/powerpoint/2010/main" val="252860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explored a few different ways to speed up search</a:t>
            </a:r>
          </a:p>
          <a:p>
            <a:pPr lvl="1"/>
            <a:r>
              <a:rPr lang="en-US" dirty="0"/>
              <a:t>Prune based on observational equivalence</a:t>
            </a:r>
          </a:p>
          <a:p>
            <a:pPr lvl="2"/>
            <a:r>
              <a:rPr lang="en-US" dirty="0"/>
              <a:t>Simple, effective and very general, but fails if you have context dependent semantics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Break down the search into separate parts of the program</a:t>
            </a:r>
          </a:p>
          <a:p>
            <a:pPr lvl="2"/>
            <a:r>
              <a:rPr lang="en-US" dirty="0"/>
              <a:t>Can be done based on the inputs or hierarchically</a:t>
            </a:r>
          </a:p>
          <a:p>
            <a:pPr lvl="2"/>
            <a:r>
              <a:rPr lang="en-US" dirty="0"/>
              <a:t>Language and domain specific</a:t>
            </a:r>
          </a:p>
        </p:txBody>
      </p:sp>
    </p:spTree>
    <p:extLst>
      <p:ext uri="{BB962C8B-B14F-4D97-AF65-F5344CB8AC3E}">
        <p14:creationId xmlns:p14="http://schemas.microsoft.com/office/powerpoint/2010/main" val="34462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99" y="29189"/>
            <a:ext cx="8247925" cy="1325563"/>
          </a:xfrm>
        </p:spPr>
        <p:txBody>
          <a:bodyPr/>
          <a:lstStyle/>
          <a:p>
            <a:r>
              <a:rPr lang="en-US" dirty="0"/>
              <a:t>Explicit search from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94" y="1492210"/>
            <a:ext cx="6446606" cy="5365790"/>
          </a:xfrm>
        </p:spPr>
        <p:txBody>
          <a:bodyPr>
            <a:normAutofit/>
          </a:bodyPr>
          <a:lstStyle/>
          <a:p>
            <a:r>
              <a:rPr lang="en-US" sz="2000" dirty="0"/>
              <a:t>Grammar describes how to generate program fragments from smaller program fragments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Set grows very fast!</a:t>
            </a:r>
          </a:p>
          <a:p>
            <a:r>
              <a:rPr lang="en-US" sz="2000" dirty="0"/>
              <a:t>Large equivalence classes of equivalent programs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462975" y="340420"/>
            <a:ext cx="32726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lstExpr</a:t>
            </a:r>
            <a:r>
              <a:rPr lang="en-US" dirty="0"/>
              <a:t> := sort(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lstExpr</a:t>
            </a:r>
            <a:r>
              <a:rPr lang="en-US" dirty="0"/>
              <a:t>[</a:t>
            </a:r>
            <a:r>
              <a:rPr lang="en-US" dirty="0" err="1"/>
              <a:t>intExpr,intExpr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lstExpr</a:t>
            </a:r>
            <a:r>
              <a:rPr lang="en-US" dirty="0"/>
              <a:t> + </a:t>
            </a:r>
            <a:r>
              <a:rPr lang="en-US" dirty="0" err="1"/>
              <a:t>lstExpr</a:t>
            </a:r>
            <a:br>
              <a:rPr lang="en-US" dirty="0"/>
            </a:br>
            <a:r>
              <a:rPr lang="en-US" dirty="0"/>
              <a:t>	recursive(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	[0]</a:t>
            </a:r>
            <a:br>
              <a:rPr lang="en-US" dirty="0"/>
            </a:br>
            <a:r>
              <a:rPr lang="en-US" dirty="0"/>
              <a:t>	in</a:t>
            </a:r>
            <a:br>
              <a:rPr lang="en-US" dirty="0"/>
            </a:br>
            <a:r>
              <a:rPr lang="en-US" dirty="0" err="1"/>
              <a:t>intExpr</a:t>
            </a:r>
            <a:r>
              <a:rPr lang="en-US" dirty="0"/>
              <a:t> := </a:t>
            </a:r>
            <a:r>
              <a:rPr lang="en-US" dirty="0" err="1"/>
              <a:t>firstZero</a:t>
            </a:r>
            <a:r>
              <a:rPr lang="en-US" dirty="0"/>
              <a:t>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lstExpr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0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intExpr</a:t>
            </a:r>
            <a:r>
              <a:rPr lang="en-US" dirty="0"/>
              <a:t> + 1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1300" y="228147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 [0]   0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85900" y="3429921"/>
          <a:ext cx="6496177" cy="112487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9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9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sort(in)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sort([0])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in[0,0]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[0][0,0]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 +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 + 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[0] + [0]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[0] +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rec(in)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rec([0])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firstZero</a:t>
                      </a:r>
                      <a:r>
                        <a:rPr lang="en-US" dirty="0"/>
                        <a:t>(in)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firstZero</a:t>
                      </a:r>
                      <a:r>
                        <a:rPr lang="en-US" dirty="0"/>
                        <a:t>([0])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len</a:t>
                      </a:r>
                      <a:r>
                        <a:rPr lang="en-US" dirty="0"/>
                        <a:t>(in)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len</a:t>
                      </a:r>
                      <a:r>
                        <a:rPr lang="en-US" dirty="0"/>
                        <a:t>([0])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4334895" y="2788265"/>
            <a:ext cx="431800" cy="431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71900" y="4216400"/>
            <a:ext cx="1278391" cy="279400"/>
          </a:xfrm>
          <a:prstGeom prst="rect">
            <a:avLst/>
          </a:prstGeom>
          <a:noFill/>
          <a:ln w="19050"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56905" y="4216400"/>
            <a:ext cx="639196" cy="2794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71305" y="4205327"/>
            <a:ext cx="639196" cy="2794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71900" y="3479800"/>
            <a:ext cx="1278391" cy="279400"/>
          </a:xfrm>
          <a:prstGeom prst="rect">
            <a:avLst/>
          </a:prstGeom>
          <a:noFill/>
          <a:ln w="19050"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53128" y="3832205"/>
            <a:ext cx="783671" cy="347722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93473" y="3479800"/>
            <a:ext cx="639196" cy="279400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33832" y="3479800"/>
            <a:ext cx="827367" cy="292100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45977" y="3445639"/>
            <a:ext cx="783671" cy="347722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700" y="2319575"/>
            <a:ext cx="83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5" y="3613765"/>
            <a:ext cx="83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0036" y="3633239"/>
            <a:ext cx="3374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Inputs: </a:t>
            </a:r>
          </a:p>
          <a:p>
            <a:r>
              <a:rPr lang="en-US" dirty="0"/>
              <a:t>[0,7,3,2,5,6,3] and [0,2,13,5,9,1,0]</a:t>
            </a:r>
          </a:p>
        </p:txBody>
      </p:sp>
    </p:spTree>
    <p:extLst>
      <p:ext uri="{BB962C8B-B14F-4D97-AF65-F5344CB8AC3E}">
        <p14:creationId xmlns:p14="http://schemas.microsoft.com/office/powerpoint/2010/main" val="257686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99" y="29189"/>
            <a:ext cx="8565425" cy="1325563"/>
          </a:xfrm>
        </p:spPr>
        <p:txBody>
          <a:bodyPr/>
          <a:lstStyle/>
          <a:p>
            <a:r>
              <a:rPr lang="en-US" dirty="0"/>
              <a:t>Identifying equivalent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equivalence is hard</a:t>
            </a:r>
          </a:p>
          <a:p>
            <a:pPr lvl="1"/>
            <a:r>
              <a:rPr lang="en-US" dirty="0"/>
              <a:t>It is also unnecessary!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Observational Equivalence</a:t>
            </a:r>
          </a:p>
          <a:p>
            <a:pPr lvl="1"/>
            <a:r>
              <a:rPr lang="en-US" dirty="0"/>
              <a:t>Are they equivalent </a:t>
            </a:r>
            <a:r>
              <a:rPr lang="en-US" dirty="0" err="1"/>
              <a:t>wrt</a:t>
            </a:r>
            <a:r>
              <a:rPr lang="en-US" dirty="0"/>
              <a:t> the inputs</a:t>
            </a:r>
          </a:p>
          <a:p>
            <a:pPr lvl="2"/>
            <a:r>
              <a:rPr lang="en-US" dirty="0"/>
              <a:t>easy to check efficiently</a:t>
            </a:r>
          </a:p>
          <a:p>
            <a:pPr lvl="2"/>
            <a:r>
              <a:rPr lang="en-US" dirty="0"/>
              <a:t>sufficient for the purpose of PBE</a:t>
            </a:r>
          </a:p>
          <a:p>
            <a:pPr lvl="1"/>
            <a:r>
              <a:rPr lang="en-US" dirty="0"/>
              <a:t>Keep only the simplest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2800" y="4001294"/>
            <a:ext cx="4457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plist</a:t>
            </a:r>
            <a:r>
              <a:rPr lang="en-US" dirty="0"/>
              <a:t> := set of all terminals</a:t>
            </a:r>
          </a:p>
          <a:p>
            <a:r>
              <a:rPr lang="en-US" dirty="0"/>
              <a:t>while(true){</a:t>
            </a:r>
          </a:p>
          <a:p>
            <a:r>
              <a:rPr lang="en-US" dirty="0"/>
              <a:t>    </a:t>
            </a:r>
            <a:r>
              <a:rPr lang="en-US" dirty="0" err="1"/>
              <a:t>plist</a:t>
            </a:r>
            <a:r>
              <a:rPr lang="en-US" dirty="0"/>
              <a:t> := grow(</a:t>
            </a:r>
            <a:r>
              <a:rPr lang="en-US" dirty="0" err="1"/>
              <a:t>plist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plist</a:t>
            </a:r>
            <a:r>
              <a:rPr lang="en-US" dirty="0"/>
              <a:t> := </a:t>
            </a:r>
            <a:r>
              <a:rPr lang="en-US" dirty="0" err="1"/>
              <a:t>elimEquvalents</a:t>
            </a:r>
            <a:r>
              <a:rPr lang="en-US" dirty="0"/>
              <a:t>(</a:t>
            </a:r>
            <a:r>
              <a:rPr lang="en-US" dirty="0" err="1"/>
              <a:t>plist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forall</a:t>
            </a:r>
            <a:r>
              <a:rPr lang="en-US" dirty="0"/>
              <a:t>( p in </a:t>
            </a:r>
            <a:r>
              <a:rPr lang="en-US" dirty="0" err="1"/>
              <a:t>plist</a:t>
            </a:r>
            <a:r>
              <a:rPr lang="en-US" dirty="0"/>
              <a:t>)</a:t>
            </a:r>
          </a:p>
          <a:p>
            <a:r>
              <a:rPr lang="en-US" dirty="0"/>
              <a:t>           if(</a:t>
            </a:r>
            <a:r>
              <a:rPr lang="en-US" dirty="0" err="1"/>
              <a:t>isCorrect</a:t>
            </a:r>
            <a:r>
              <a:rPr lang="en-US" dirty="0"/>
              <a:t>(p)){ return p;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278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73300" cy="1325563"/>
          </a:xfrm>
        </p:spPr>
        <p:txBody>
          <a:bodyPr/>
          <a:lstStyle/>
          <a:p>
            <a:r>
              <a:rPr lang="en-US" dirty="0"/>
              <a:t>Explicit search from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Search small programs before large programs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Works even with black-box language building blocks</a:t>
            </a:r>
          </a:p>
          <a:p>
            <a:pPr lvl="2"/>
            <a:r>
              <a:rPr lang="en-US" dirty="0"/>
              <a:t>no need to have source for sort or </a:t>
            </a:r>
            <a:r>
              <a:rPr lang="en-US" dirty="0" err="1"/>
              <a:t>firstZero</a:t>
            </a:r>
            <a:br>
              <a:rPr lang="en-US" dirty="0"/>
            </a:br>
            <a:r>
              <a:rPr lang="en-US" dirty="0"/>
              <a:t>just need to be able to execute them</a:t>
            </a:r>
          </a:p>
          <a:p>
            <a:pPr lvl="2"/>
            <a:r>
              <a:rPr lang="en-US" dirty="0"/>
              <a:t>no need to know of any properties about them</a:t>
            </a:r>
            <a:br>
              <a:rPr lang="en-US" dirty="0"/>
            </a:br>
            <a:r>
              <a:rPr lang="en-US" dirty="0"/>
              <a:t>e.g. automatically ignores sort(sort(in)) without </a:t>
            </a:r>
            <a:br>
              <a:rPr lang="en-US" dirty="0"/>
            </a:br>
            <a:r>
              <a:rPr lang="en-US" dirty="0"/>
              <a:t>having to know that sort is idempotent</a:t>
            </a:r>
          </a:p>
          <a:p>
            <a:pPr lvl="1"/>
            <a:r>
              <a:rPr lang="en-US" dirty="0"/>
              <a:t>Complexity depends on the size of the set of distinct programs</a:t>
            </a:r>
          </a:p>
          <a:p>
            <a:pPr lvl="2"/>
            <a:r>
              <a:rPr lang="en-US" dirty="0"/>
              <a:t>Copes well with symmetries </a:t>
            </a:r>
          </a:p>
        </p:txBody>
      </p:sp>
    </p:spTree>
    <p:extLst>
      <p:ext uri="{BB962C8B-B14F-4D97-AF65-F5344CB8AC3E}">
        <p14:creationId xmlns:p14="http://schemas.microsoft.com/office/powerpoint/2010/main" val="2519550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73300" cy="1325563"/>
          </a:xfrm>
        </p:spPr>
        <p:txBody>
          <a:bodyPr/>
          <a:lstStyle/>
          <a:p>
            <a:r>
              <a:rPr lang="en-US" dirty="0"/>
              <a:t>Explicit search from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Only scales to very small programs</a:t>
            </a:r>
          </a:p>
          <a:p>
            <a:pPr lvl="1"/>
            <a:r>
              <a:rPr lang="en-US" dirty="0"/>
              <a:t>Unsuitable for programs with unknown constants</a:t>
            </a:r>
          </a:p>
          <a:p>
            <a:pPr lvl="2"/>
            <a:r>
              <a:rPr lang="en-US" dirty="0"/>
              <a:t>A single unknown 32-bit constant makes the problem intractable</a:t>
            </a:r>
          </a:p>
          <a:p>
            <a:pPr lvl="1"/>
            <a:r>
              <a:rPr lang="en-US" dirty="0"/>
              <a:t>Hard to deal with context dependent semantics</a:t>
            </a:r>
          </a:p>
          <a:p>
            <a:r>
              <a:rPr lang="en-US" dirty="0"/>
              <a:t>Example system:</a:t>
            </a:r>
          </a:p>
          <a:p>
            <a:pPr lvl="1"/>
            <a:r>
              <a:rPr lang="en-US" dirty="0"/>
              <a:t>Recursive Program Synthesis [</a:t>
            </a:r>
            <a:r>
              <a:rPr lang="en-US" dirty="0" err="1"/>
              <a:t>Albarghouthi</a:t>
            </a:r>
            <a:r>
              <a:rPr lang="en-US" dirty="0"/>
              <a:t> et al., CAV 2013]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6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870100" cy="1325563"/>
          </a:xfrm>
        </p:spPr>
        <p:txBody>
          <a:bodyPr/>
          <a:lstStyle/>
          <a:p>
            <a:r>
              <a:rPr lang="en-US" dirty="0"/>
              <a:t>Synthesis Through Unification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Solve many simpler problems, combine their solutions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0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45022" y="1440873"/>
            <a:ext cx="7987348" cy="53146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STUN at a glance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848046" y="3416232"/>
            <a:ext cx="1781844" cy="552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51353" y="3374486"/>
            <a:ext cx="84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Prog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847291" y="3145645"/>
            <a:ext cx="748146" cy="12136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</a:t>
            </a:r>
          </a:p>
        </p:txBody>
      </p:sp>
      <p:sp>
        <p:nvSpPr>
          <p:cNvPr id="12" name="Freeform 11"/>
          <p:cNvSpPr/>
          <p:nvPr/>
        </p:nvSpPr>
        <p:spPr>
          <a:xfrm>
            <a:off x="4672642" y="3139208"/>
            <a:ext cx="748146" cy="727161"/>
          </a:xfrm>
          <a:custGeom>
            <a:avLst/>
            <a:gdLst>
              <a:gd name="connsiteX0" fmla="*/ 124693 w 748146"/>
              <a:gd name="connsiteY0" fmla="*/ 0 h 727161"/>
              <a:gd name="connsiteX1" fmla="*/ 623453 w 748146"/>
              <a:gd name="connsiteY1" fmla="*/ 0 h 727161"/>
              <a:gd name="connsiteX2" fmla="*/ 748146 w 748146"/>
              <a:gd name="connsiteY2" fmla="*/ 124693 h 727161"/>
              <a:gd name="connsiteX3" fmla="*/ 748146 w 748146"/>
              <a:gd name="connsiteY3" fmla="*/ 727161 h 727161"/>
              <a:gd name="connsiteX4" fmla="*/ 0 w 748146"/>
              <a:gd name="connsiteY4" fmla="*/ 423859 h 727161"/>
              <a:gd name="connsiteX5" fmla="*/ 0 w 748146"/>
              <a:gd name="connsiteY5" fmla="*/ 124693 h 727161"/>
              <a:gd name="connsiteX6" fmla="*/ 124693 w 748146"/>
              <a:gd name="connsiteY6" fmla="*/ 0 h 727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146" h="727161">
                <a:moveTo>
                  <a:pt x="124693" y="0"/>
                </a:moveTo>
                <a:lnTo>
                  <a:pt x="623453" y="0"/>
                </a:lnTo>
                <a:cubicBezTo>
                  <a:pt x="692319" y="0"/>
                  <a:pt x="748146" y="55827"/>
                  <a:pt x="748146" y="124693"/>
                </a:cubicBezTo>
                <a:lnTo>
                  <a:pt x="748146" y="727161"/>
                </a:lnTo>
                <a:lnTo>
                  <a:pt x="0" y="423859"/>
                </a:lnTo>
                <a:lnTo>
                  <a:pt x="0" y="124693"/>
                </a:lnTo>
                <a:cubicBezTo>
                  <a:pt x="0" y="55827"/>
                  <a:pt x="55827" y="0"/>
                  <a:pt x="12469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</a:t>
            </a:r>
          </a:p>
        </p:txBody>
      </p:sp>
      <p:sp>
        <p:nvSpPr>
          <p:cNvPr id="13" name="Freeform 12"/>
          <p:cNvSpPr/>
          <p:nvPr/>
        </p:nvSpPr>
        <p:spPr>
          <a:xfrm>
            <a:off x="4672642" y="3584481"/>
            <a:ext cx="748146" cy="789799"/>
          </a:xfrm>
          <a:custGeom>
            <a:avLst/>
            <a:gdLst>
              <a:gd name="connsiteX0" fmla="*/ 0 w 748146"/>
              <a:gd name="connsiteY0" fmla="*/ 0 h 789799"/>
              <a:gd name="connsiteX1" fmla="*/ 748146 w 748146"/>
              <a:gd name="connsiteY1" fmla="*/ 303302 h 789799"/>
              <a:gd name="connsiteX2" fmla="*/ 748146 w 748146"/>
              <a:gd name="connsiteY2" fmla="*/ 665106 h 789799"/>
              <a:gd name="connsiteX3" fmla="*/ 623453 w 748146"/>
              <a:gd name="connsiteY3" fmla="*/ 789799 h 789799"/>
              <a:gd name="connsiteX4" fmla="*/ 124693 w 748146"/>
              <a:gd name="connsiteY4" fmla="*/ 789799 h 789799"/>
              <a:gd name="connsiteX5" fmla="*/ 0 w 748146"/>
              <a:gd name="connsiteY5" fmla="*/ 665106 h 78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8146" h="789799">
                <a:moveTo>
                  <a:pt x="0" y="0"/>
                </a:moveTo>
                <a:lnTo>
                  <a:pt x="748146" y="303302"/>
                </a:lnTo>
                <a:lnTo>
                  <a:pt x="748146" y="665106"/>
                </a:lnTo>
                <a:cubicBezTo>
                  <a:pt x="748146" y="733972"/>
                  <a:pt x="692319" y="789799"/>
                  <a:pt x="623453" y="789799"/>
                </a:cubicBezTo>
                <a:lnTo>
                  <a:pt x="124693" y="789799"/>
                </a:lnTo>
                <a:cubicBezTo>
                  <a:pt x="55827" y="789799"/>
                  <a:pt x="0" y="733972"/>
                  <a:pt x="0" y="6651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Fail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1150" y="2916782"/>
            <a:ext cx="11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Effort</a:t>
            </a:r>
            <a:br>
              <a:rPr lang="en-US" dirty="0"/>
            </a:br>
            <a:r>
              <a:rPr lang="en-US" dirty="0"/>
              <a:t>Synthesize</a:t>
            </a:r>
          </a:p>
        </p:txBody>
      </p:sp>
      <p:sp>
        <p:nvSpPr>
          <p:cNvPr id="15" name="Right Arrow 14"/>
          <p:cNvSpPr/>
          <p:nvPr/>
        </p:nvSpPr>
        <p:spPr>
          <a:xfrm rot="19674150">
            <a:off x="5545129" y="3118895"/>
            <a:ext cx="152954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89394" y="1942730"/>
            <a:ext cx="2703245" cy="7980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Find Better </a:t>
            </a:r>
            <a:br>
              <a:rPr lang="en-US" dirty="0"/>
            </a:br>
            <a:r>
              <a:rPr lang="en-US" dirty="0"/>
              <a:t>Program</a:t>
            </a:r>
          </a:p>
        </p:txBody>
      </p:sp>
      <p:sp>
        <p:nvSpPr>
          <p:cNvPr id="17" name="Bent-Up Arrow 16"/>
          <p:cNvSpPr/>
          <p:nvPr/>
        </p:nvSpPr>
        <p:spPr>
          <a:xfrm rot="10800000">
            <a:off x="4010826" y="2191477"/>
            <a:ext cx="2800623" cy="1048470"/>
          </a:xfrm>
          <a:prstGeom prst="bentUpArrow">
            <a:avLst>
              <a:gd name="adj1" fmla="val 18128"/>
              <a:gd name="adj2" fmla="val 17600"/>
              <a:gd name="adj3" fmla="val 18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/>
          <p:cNvSpPr/>
          <p:nvPr/>
        </p:nvSpPr>
        <p:spPr>
          <a:xfrm>
            <a:off x="6989395" y="4002841"/>
            <a:ext cx="2703244" cy="98562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Recursive</a:t>
            </a:r>
            <a:br>
              <a:rPr lang="en-US" dirty="0"/>
            </a:br>
            <a:r>
              <a:rPr lang="en-US" dirty="0"/>
              <a:t>STUN</a:t>
            </a:r>
          </a:p>
        </p:txBody>
      </p:sp>
      <p:sp>
        <p:nvSpPr>
          <p:cNvPr id="22" name="Freeform 21"/>
          <p:cNvSpPr/>
          <p:nvPr/>
        </p:nvSpPr>
        <p:spPr>
          <a:xfrm>
            <a:off x="8740054" y="2460129"/>
            <a:ext cx="589426" cy="238956"/>
          </a:xfrm>
          <a:custGeom>
            <a:avLst/>
            <a:gdLst>
              <a:gd name="connsiteX0" fmla="*/ 0 w 589426"/>
              <a:gd name="connsiteY0" fmla="*/ 0 h 238956"/>
              <a:gd name="connsiteX1" fmla="*/ 589426 w 589426"/>
              <a:gd name="connsiteY1" fmla="*/ 238956 h 238956"/>
              <a:gd name="connsiteX2" fmla="*/ 0 w 589426"/>
              <a:gd name="connsiteY2" fmla="*/ 238956 h 23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9426" h="238956">
                <a:moveTo>
                  <a:pt x="0" y="0"/>
                </a:moveTo>
                <a:lnTo>
                  <a:pt x="589426" y="238956"/>
                </a:lnTo>
                <a:lnTo>
                  <a:pt x="0" y="23895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8740054" y="1996965"/>
            <a:ext cx="748146" cy="727161"/>
          </a:xfrm>
          <a:custGeom>
            <a:avLst/>
            <a:gdLst>
              <a:gd name="connsiteX0" fmla="*/ 124693 w 748146"/>
              <a:gd name="connsiteY0" fmla="*/ 0 h 727161"/>
              <a:gd name="connsiteX1" fmla="*/ 623453 w 748146"/>
              <a:gd name="connsiteY1" fmla="*/ 0 h 727161"/>
              <a:gd name="connsiteX2" fmla="*/ 748146 w 748146"/>
              <a:gd name="connsiteY2" fmla="*/ 124693 h 727161"/>
              <a:gd name="connsiteX3" fmla="*/ 748146 w 748146"/>
              <a:gd name="connsiteY3" fmla="*/ 727161 h 727161"/>
              <a:gd name="connsiteX4" fmla="*/ 0 w 748146"/>
              <a:gd name="connsiteY4" fmla="*/ 423859 h 727161"/>
              <a:gd name="connsiteX5" fmla="*/ 0 w 748146"/>
              <a:gd name="connsiteY5" fmla="*/ 124693 h 727161"/>
              <a:gd name="connsiteX6" fmla="*/ 124693 w 748146"/>
              <a:gd name="connsiteY6" fmla="*/ 0 h 727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146" h="727161">
                <a:moveTo>
                  <a:pt x="124693" y="0"/>
                </a:moveTo>
                <a:lnTo>
                  <a:pt x="623453" y="0"/>
                </a:lnTo>
                <a:cubicBezTo>
                  <a:pt x="692319" y="0"/>
                  <a:pt x="748146" y="55827"/>
                  <a:pt x="748146" y="124693"/>
                </a:cubicBezTo>
                <a:lnTo>
                  <a:pt x="748146" y="727161"/>
                </a:lnTo>
                <a:lnTo>
                  <a:pt x="0" y="423859"/>
                </a:lnTo>
                <a:lnTo>
                  <a:pt x="0" y="124693"/>
                </a:lnTo>
                <a:cubicBezTo>
                  <a:pt x="0" y="55827"/>
                  <a:pt x="55827" y="0"/>
                  <a:pt x="12469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</a:t>
            </a:r>
          </a:p>
        </p:txBody>
      </p:sp>
      <p:sp>
        <p:nvSpPr>
          <p:cNvPr id="24" name="Freeform 23"/>
          <p:cNvSpPr/>
          <p:nvPr/>
        </p:nvSpPr>
        <p:spPr>
          <a:xfrm>
            <a:off x="8732025" y="4100751"/>
            <a:ext cx="748146" cy="789799"/>
          </a:xfrm>
          <a:custGeom>
            <a:avLst/>
            <a:gdLst>
              <a:gd name="connsiteX0" fmla="*/ 0 w 748146"/>
              <a:gd name="connsiteY0" fmla="*/ 0 h 789799"/>
              <a:gd name="connsiteX1" fmla="*/ 748146 w 748146"/>
              <a:gd name="connsiteY1" fmla="*/ 303302 h 789799"/>
              <a:gd name="connsiteX2" fmla="*/ 748146 w 748146"/>
              <a:gd name="connsiteY2" fmla="*/ 665106 h 789799"/>
              <a:gd name="connsiteX3" fmla="*/ 623453 w 748146"/>
              <a:gd name="connsiteY3" fmla="*/ 789799 h 789799"/>
              <a:gd name="connsiteX4" fmla="*/ 124693 w 748146"/>
              <a:gd name="connsiteY4" fmla="*/ 789799 h 789799"/>
              <a:gd name="connsiteX5" fmla="*/ 0 w 748146"/>
              <a:gd name="connsiteY5" fmla="*/ 665106 h 78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8146" h="789799">
                <a:moveTo>
                  <a:pt x="0" y="0"/>
                </a:moveTo>
                <a:lnTo>
                  <a:pt x="748146" y="303302"/>
                </a:lnTo>
                <a:lnTo>
                  <a:pt x="748146" y="665106"/>
                </a:lnTo>
                <a:cubicBezTo>
                  <a:pt x="748146" y="733972"/>
                  <a:pt x="692319" y="789799"/>
                  <a:pt x="623453" y="789799"/>
                </a:cubicBezTo>
                <a:lnTo>
                  <a:pt x="124693" y="789799"/>
                </a:lnTo>
                <a:cubicBezTo>
                  <a:pt x="55827" y="789799"/>
                  <a:pt x="0" y="733972"/>
                  <a:pt x="0" y="665106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Fail</a:t>
            </a:r>
          </a:p>
        </p:txBody>
      </p:sp>
      <p:sp>
        <p:nvSpPr>
          <p:cNvPr id="25" name="Right Arrow 24"/>
          <p:cNvSpPr/>
          <p:nvPr/>
        </p:nvSpPr>
        <p:spPr>
          <a:xfrm rot="1702211">
            <a:off x="5530460" y="4114104"/>
            <a:ext cx="152954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783025" y="5260631"/>
            <a:ext cx="951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Prog</a:t>
            </a:r>
            <a:r>
              <a:rPr lang="en-US" sz="2800" dirty="0"/>
              <a:t>’</a:t>
            </a:r>
          </a:p>
        </p:txBody>
      </p:sp>
      <p:sp>
        <p:nvSpPr>
          <p:cNvPr id="27" name="Right Arrow 26"/>
          <p:cNvSpPr/>
          <p:nvPr/>
        </p:nvSpPr>
        <p:spPr>
          <a:xfrm rot="5400000">
            <a:off x="8064042" y="4980976"/>
            <a:ext cx="3543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982140" y="6061585"/>
                <a:ext cx="6238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140" y="6061585"/>
                <a:ext cx="62388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Arrow 28"/>
          <p:cNvSpPr/>
          <p:nvPr/>
        </p:nvSpPr>
        <p:spPr>
          <a:xfrm rot="5400000">
            <a:off x="8064042" y="5704671"/>
            <a:ext cx="3543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5400000">
            <a:off x="4845604" y="3245493"/>
            <a:ext cx="2510267" cy="4024970"/>
          </a:xfrm>
          <a:prstGeom prst="bentUpArrow">
            <a:avLst>
              <a:gd name="adj1" fmla="val 7036"/>
              <a:gd name="adj2" fmla="val 6392"/>
              <a:gd name="adj3" fmla="val 6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8562457" y="6175254"/>
            <a:ext cx="1232176" cy="333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51733" y="6061585"/>
                <a:ext cx="21353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Prog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⊕</m:t>
                    </m:r>
                  </m:oMath>
                </a14:m>
                <a:r>
                  <a:rPr lang="en-US" sz="2800" dirty="0"/>
                  <a:t> Prog’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1733" y="6061585"/>
                <a:ext cx="2135328" cy="523220"/>
              </a:xfrm>
              <a:prstGeom prst="rect">
                <a:avLst/>
              </a:prstGeom>
              <a:blipFill>
                <a:blip r:embed="rId3"/>
                <a:stretch>
                  <a:fillRect l="-6000" t="-10465" r="-42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925098" y="1484870"/>
            <a:ext cx="1474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STUN(in)</a:t>
            </a:r>
          </a:p>
        </p:txBody>
      </p:sp>
    </p:spTree>
    <p:extLst>
      <p:ext uri="{BB962C8B-B14F-4D97-AF65-F5344CB8AC3E}">
        <p14:creationId xmlns:p14="http://schemas.microsoft.com/office/powerpoint/2010/main" val="319827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40044</TotalTime>
  <Words>3932</Words>
  <Application>Microsoft Office PowerPoint</Application>
  <PresentationFormat>Widescreen</PresentationFormat>
  <Paragraphs>693</Paragraphs>
  <Slides>35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Berlin Sans FB</vt:lpstr>
      <vt:lpstr>Calibri</vt:lpstr>
      <vt:lpstr>Cambria Math</vt:lpstr>
      <vt:lpstr>Consolas</vt:lpstr>
      <vt:lpstr>office theme</vt:lpstr>
      <vt:lpstr>Lecture 3 Bottom Up Explicit Search</vt:lpstr>
      <vt:lpstr>Idea</vt:lpstr>
      <vt:lpstr>Explicit search from grammars</vt:lpstr>
      <vt:lpstr>Explicit search from grammars</vt:lpstr>
      <vt:lpstr>Identifying equivalent programs</vt:lpstr>
      <vt:lpstr>Explicit search from grammars</vt:lpstr>
      <vt:lpstr>Explicit search from grammars</vt:lpstr>
      <vt:lpstr>Synthesis Through Unification</vt:lpstr>
      <vt:lpstr>STUN at a glance</vt:lpstr>
      <vt:lpstr>STUN at a glance</vt:lpstr>
      <vt:lpstr>Simple case: (a,b) * c =&gt; out</vt:lpstr>
      <vt:lpstr>Simple case: (a,b) * c =&gt; out</vt:lpstr>
      <vt:lpstr>Simple case: (a,b) * c =&gt; out</vt:lpstr>
      <vt:lpstr>Simple case: (a,b) * c =&gt; out</vt:lpstr>
      <vt:lpstr>Simple case: (a,b) * c =&gt; out</vt:lpstr>
      <vt:lpstr>Simple case: (a,b) * c =&gt; out</vt:lpstr>
      <vt:lpstr>Simple case: (a,b) * c =&gt; out</vt:lpstr>
      <vt:lpstr>Why was this better?</vt:lpstr>
      <vt:lpstr>What if there is no top level branch?</vt:lpstr>
      <vt:lpstr>Antiunification</vt:lpstr>
      <vt:lpstr>What if there is no top level branch?</vt:lpstr>
      <vt:lpstr>What if there is no top level branch?</vt:lpstr>
      <vt:lpstr>STUN Summary</vt:lpstr>
      <vt:lpstr>Hierarchical Search</vt:lpstr>
      <vt:lpstr>Example: SQL</vt:lpstr>
      <vt:lpstr>Hierarchical Search</vt:lpstr>
      <vt:lpstr>Language with holes</vt:lpstr>
      <vt:lpstr>Language with holes</vt:lpstr>
      <vt:lpstr>Language with holes</vt:lpstr>
      <vt:lpstr>Language with holes</vt:lpstr>
      <vt:lpstr>Language with holes</vt:lpstr>
      <vt:lpstr>Language with holes</vt:lpstr>
      <vt:lpstr>Viable Queries</vt:lpstr>
      <vt:lpstr>Viable Queries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733</cp:revision>
  <cp:lastPrinted>2014-10-05T11:58:39Z</cp:lastPrinted>
  <dcterms:created xsi:type="dcterms:W3CDTF">2014-09-23T19:26:18Z</dcterms:created>
  <dcterms:modified xsi:type="dcterms:W3CDTF">2023-09-22T16:14:33Z</dcterms:modified>
</cp:coreProperties>
</file>