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336" r:id="rId2"/>
    <p:sldId id="337" r:id="rId3"/>
    <p:sldId id="338" r:id="rId4"/>
    <p:sldId id="351" r:id="rId5"/>
    <p:sldId id="348" r:id="rId6"/>
    <p:sldId id="350" r:id="rId7"/>
    <p:sldId id="339" r:id="rId8"/>
    <p:sldId id="340" r:id="rId9"/>
    <p:sldId id="352" r:id="rId10"/>
    <p:sldId id="346" r:id="rId11"/>
    <p:sldId id="341" r:id="rId12"/>
    <p:sldId id="342" r:id="rId13"/>
    <p:sldId id="343" r:id="rId14"/>
    <p:sldId id="344" r:id="rId15"/>
    <p:sldId id="345" r:id="rId16"/>
    <p:sldId id="355" r:id="rId17"/>
    <p:sldId id="356" r:id="rId18"/>
    <p:sldId id="357" r:id="rId19"/>
    <p:sldId id="358" r:id="rId20"/>
    <p:sldId id="359" r:id="rId21"/>
    <p:sldId id="353" r:id="rId22"/>
    <p:sldId id="354" r:id="rId2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80987" autoAdjust="0"/>
  </p:normalViewPr>
  <p:slideViewPr>
    <p:cSldViewPr snapToGrid="0">
      <p:cViewPr varScale="1">
        <p:scale>
          <a:sx n="93" d="100"/>
          <a:sy n="93" d="100"/>
        </p:scale>
        <p:origin x="111" y="2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5</a:t>
            </a:r>
            <a:br>
              <a:rPr lang="en-US" dirty="0" smtClean="0"/>
            </a:br>
            <a:r>
              <a:rPr lang="en-US" dirty="0" smtClean="0"/>
              <a:t>Stochastic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MCMC Based synthesis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Approach:</a:t>
                </a:r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 smtClean="0"/>
                  <a:t> be the space of programs</a:t>
                </a:r>
              </a:p>
              <a:p>
                <a:pPr lvl="1"/>
                <a:r>
                  <a:rPr lang="en-US" smtClean="0"/>
                  <a:t>Engineer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high for “good programs” and low for “bad programs”</a:t>
                </a:r>
              </a:p>
              <a:p>
                <a:pPr lvl="1"/>
                <a:r>
                  <a:rPr lang="en-US" dirty="0" smtClean="0"/>
                  <a:t>Pick a random start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Simulate the </a:t>
                </a:r>
                <a:r>
                  <a:rPr lang="en-US" dirty="0" err="1" smtClean="0"/>
                  <a:t>markov</a:t>
                </a:r>
                <a:r>
                  <a:rPr lang="en-US" dirty="0" smtClean="0"/>
                  <a:t> process for n steps for some large n.</a:t>
                </a:r>
              </a:p>
              <a:p>
                <a:pPr lvl="1"/>
                <a:r>
                  <a:rPr lang="en-US" dirty="0" smtClean="0"/>
                  <a:t>By the fundamental theorem, the probability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is a good program will be higher than the probability that it is a bad program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29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3421103"/>
                <a:ext cx="9761306" cy="2755860"/>
              </a:xfrm>
            </p:spPr>
            <p:txBody>
              <a:bodyPr/>
              <a:lstStyle/>
              <a:p>
                <a:r>
                  <a:rPr lang="en-US" dirty="0" smtClean="0"/>
                  <a:t>What is the secret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r>
                  <a:rPr lang="en-US" dirty="0" smtClean="0"/>
                  <a:t>Suppose we know probabilities of two letter sequences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nary>
                      <m:naryPr>
                        <m:chr m:val="∏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If we can sample repeatedly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we can find the most likely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3421103"/>
                <a:ext cx="9761306" cy="2755860"/>
              </a:xfrm>
              <a:blipFill rotWithShape="0">
                <a:blip r:embed="rId2"/>
                <a:stretch>
                  <a:fillRect t="-3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14325" y="1354752"/>
            <a:ext cx="10799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 quick brown fox jumps over the lazy dog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25" y="2387927"/>
            <a:ext cx="10799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yjr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wiovl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ntpem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gpc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kizqd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pbrt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yjr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asxu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fph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Up Arrow 5"/>
              <p:cNvSpPr/>
              <p:nvPr/>
            </p:nvSpPr>
            <p:spPr>
              <a:xfrm>
                <a:off x="5181600" y="1939527"/>
                <a:ext cx="632600" cy="4484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9456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Up Arrow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39527"/>
                <a:ext cx="632600" cy="448400"/>
              </a:xfrm>
              <a:prstGeom prst="upArrow">
                <a:avLst/>
              </a:prstGeom>
              <a:blipFill rotWithShape="0">
                <a:blip r:embed="rId3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5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Metropolis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Start with a </a:t>
                </a:r>
                <a:r>
                  <a:rPr lang="en-US" sz="2400" dirty="0" err="1" smtClean="0"/>
                  <a:t>markov</a:t>
                </a:r>
                <a:r>
                  <a:rPr lang="en-US" sz="2400" dirty="0" smtClean="0"/>
                  <a:t>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2400" b="0" dirty="0" smtClean="0"/>
              </a:p>
              <a:p>
                <a:endParaRPr lang="en-US" sz="2400" dirty="0"/>
              </a:p>
              <a:p>
                <a:endParaRPr lang="en-US" sz="2400" b="0" dirty="0" smtClean="0"/>
              </a:p>
              <a:p>
                <a:endParaRPr lang="en-US" sz="2400" dirty="0"/>
              </a:p>
              <a:p>
                <a:endParaRPr lang="en-US" sz="2400" b="0" dirty="0" smtClean="0"/>
              </a:p>
              <a:p>
                <a:pPr marL="0" indent="0">
                  <a:buNone/>
                </a:pPr>
                <a:endParaRPr lang="en-US" sz="2400" b="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 smtClean="0"/>
                  <a:t> is the acceptance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</m:oMath>
                </a14:m>
                <a:endParaRPr lang="en-US" sz="2400" b="0" dirty="0" smtClean="0"/>
              </a:p>
              <a:p>
                <a:r>
                  <a:rPr lang="en-US" sz="2400" b="0" dirty="0" smtClean="0"/>
                  <a:t>Note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0" dirty="0" smtClean="0"/>
              </a:p>
              <a:p>
                <a:pPr lvl="1"/>
                <a:r>
                  <a:rPr lang="en-US" sz="2000" dirty="0" smtClean="0"/>
                  <a:t>Then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nary>
                          <m:naryPr>
                            <m:chr m:val="∑"/>
                            <m:sup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/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nary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000" b="0" dirty="0" smtClean="0"/>
              </a:p>
              <a:p>
                <a:pPr lvl="1"/>
                <a:endParaRPr lang="en-US" sz="2000" b="0" dirty="0" smtClean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 b="-12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987410" y="2322566"/>
            <a:ext cx="8754208" cy="182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3331469"/>
                <a:ext cx="9761306" cy="2845494"/>
              </a:xfrm>
            </p:spPr>
            <p:txBody>
              <a:bodyPr/>
              <a:lstStyle/>
              <a:p>
                <a:r>
                  <a:rPr lang="en-US" dirty="0" smtClean="0"/>
                  <a:t>Random switch of two symbols</a:t>
                </a:r>
              </a:p>
              <a:p>
                <a:pPr lvl="1"/>
                <a:r>
                  <a:rPr lang="en-US" dirty="0" smtClean="0"/>
                  <a:t>Note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</m:oMath>
                </a14:m>
                <a:r>
                  <a:rPr lang="en-US" dirty="0" smtClean="0"/>
                  <a:t>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3331469"/>
                <a:ext cx="9761306" cy="2845494"/>
              </a:xfrm>
              <a:blipFill rotWithShape="0">
                <a:blip r:embed="rId2"/>
                <a:stretch>
                  <a:fillRect t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lum bright="-20000" contrast="40000"/>
          </a:blip>
          <a:srcRect b="26254"/>
          <a:stretch/>
        </p:blipFill>
        <p:spPr>
          <a:xfrm>
            <a:off x="0" y="1816020"/>
            <a:ext cx="9975940" cy="105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86000" cy="1325563"/>
          </a:xfrm>
        </p:spPr>
        <p:txBody>
          <a:bodyPr/>
          <a:lstStyle/>
          <a:p>
            <a:r>
              <a:rPr lang="en-US" dirty="0" smtClean="0"/>
              <a:t>Many recent synthesis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Influential work by </a:t>
            </a:r>
            <a:r>
              <a:rPr lang="en-US" dirty="0" err="1" smtClean="0"/>
              <a:t>Schkufza</a:t>
            </a:r>
            <a:r>
              <a:rPr lang="en-US" dirty="0" smtClean="0"/>
              <a:t>, Sharma Aiken.</a:t>
            </a:r>
          </a:p>
          <a:p>
            <a:pPr lvl="1"/>
            <a:r>
              <a:rPr lang="en-US" dirty="0" smtClean="0"/>
              <a:t>Focus on program optimization</a:t>
            </a:r>
          </a:p>
          <a:p>
            <a:r>
              <a:rPr lang="en-US" dirty="0" smtClean="0"/>
              <a:t>Wide variety of applications in other areas</a:t>
            </a:r>
          </a:p>
          <a:p>
            <a:pPr lvl="1"/>
            <a:r>
              <a:rPr lang="en-US" dirty="0" smtClean="0"/>
              <a:t>Probabilistic programming</a:t>
            </a:r>
          </a:p>
          <a:p>
            <a:pPr lvl="1"/>
            <a:r>
              <a:rPr lang="en-US" dirty="0" smtClean="0"/>
              <a:t>Cognitive Science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Need good estimates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Where does it work?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1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400931" cy="1325563"/>
          </a:xfrm>
        </p:spPr>
        <p:txBody>
          <a:bodyPr/>
          <a:lstStyle/>
          <a:p>
            <a:r>
              <a:rPr lang="en-US" dirty="0" smtClean="0"/>
              <a:t>Stochastic </a:t>
            </a:r>
            <a:r>
              <a:rPr lang="en-US" dirty="0" err="1" smtClean="0"/>
              <a:t>Superoptimization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876" y="1617130"/>
            <a:ext cx="2265805" cy="43545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886" y="2280174"/>
            <a:ext cx="2067558" cy="26045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488668"/>
            <a:ext cx="5819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from </a:t>
            </a:r>
            <a:r>
              <a:rPr lang="en-US" dirty="0" err="1" smtClean="0"/>
              <a:t>Schkufza</a:t>
            </a:r>
            <a:r>
              <a:rPr lang="en-US" dirty="0" smtClean="0"/>
              <a:t>, Sharma and Aiken from ASPLOS 13. 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745620" y="3154167"/>
            <a:ext cx="1264296" cy="106337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5865" y="5325393"/>
            <a:ext cx="5164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Synthesize equivalent assembly program that is</a:t>
            </a:r>
          </a:p>
          <a:p>
            <a:r>
              <a:rPr lang="en-US" dirty="0" smtClean="0"/>
              <a:t>significantly more efficient.</a:t>
            </a:r>
          </a:p>
        </p:txBody>
      </p:sp>
    </p:spTree>
    <p:extLst>
      <p:ext uri="{BB962C8B-B14F-4D97-AF65-F5344CB8AC3E}">
        <p14:creationId xmlns:p14="http://schemas.microsoft.com/office/powerpoint/2010/main" val="2497163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program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Sequences of assembly instructions of bounded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99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4022333" y="3611366"/>
            <a:ext cx="2537717" cy="14024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Distribution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69737" y="3708035"/>
            <a:ext cx="2044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0xffffffff, r9d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>
            <a:stCxn id="36" idx="0"/>
          </p:cNvCxnSpPr>
          <p:nvPr/>
        </p:nvCxnSpPr>
        <p:spPr>
          <a:xfrm flipH="1" flipV="1">
            <a:off x="5047486" y="2459569"/>
            <a:ext cx="243706" cy="1151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6" idx="0"/>
          </p:cNvCxnSpPr>
          <p:nvPr/>
        </p:nvCxnSpPr>
        <p:spPr>
          <a:xfrm flipV="1">
            <a:off x="5291192" y="2408199"/>
            <a:ext cx="28458" cy="1203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6" idx="0"/>
          </p:cNvCxnSpPr>
          <p:nvPr/>
        </p:nvCxnSpPr>
        <p:spPr>
          <a:xfrm flipV="1">
            <a:off x="5291192" y="2459569"/>
            <a:ext cx="309387" cy="1151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54267" y="3424686"/>
            <a:ext cx="1384772" cy="34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220824" y="3754968"/>
            <a:ext cx="1582972" cy="36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220824" y="3063455"/>
            <a:ext cx="1327421" cy="727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3"/>
          </p:cNvCxnSpPr>
          <p:nvPr/>
        </p:nvCxnSpPr>
        <p:spPr>
          <a:xfrm>
            <a:off x="6613886" y="4308200"/>
            <a:ext cx="1083923" cy="352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</p:cNvCxnSpPr>
          <p:nvPr/>
        </p:nvCxnSpPr>
        <p:spPr>
          <a:xfrm>
            <a:off x="6613886" y="4308200"/>
            <a:ext cx="962243" cy="534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</p:cNvCxnSpPr>
          <p:nvPr/>
        </p:nvCxnSpPr>
        <p:spPr>
          <a:xfrm>
            <a:off x="6613886" y="4308200"/>
            <a:ext cx="1030087" cy="185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6" idx="4"/>
          </p:cNvCxnSpPr>
          <p:nvPr/>
        </p:nvCxnSpPr>
        <p:spPr>
          <a:xfrm>
            <a:off x="5291192" y="5013789"/>
            <a:ext cx="118153" cy="46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6" idx="4"/>
          </p:cNvCxnSpPr>
          <p:nvPr/>
        </p:nvCxnSpPr>
        <p:spPr>
          <a:xfrm flipH="1">
            <a:off x="4488200" y="5013789"/>
            <a:ext cx="802992" cy="392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6" idx="4"/>
          </p:cNvCxnSpPr>
          <p:nvPr/>
        </p:nvCxnSpPr>
        <p:spPr>
          <a:xfrm flipH="1">
            <a:off x="4769129" y="5013789"/>
            <a:ext cx="522063" cy="444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6" idx="2"/>
          </p:cNvCxnSpPr>
          <p:nvPr/>
        </p:nvCxnSpPr>
        <p:spPr>
          <a:xfrm flipH="1">
            <a:off x="2845942" y="4312578"/>
            <a:ext cx="1176391" cy="213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6" idx="2"/>
          </p:cNvCxnSpPr>
          <p:nvPr/>
        </p:nvCxnSpPr>
        <p:spPr>
          <a:xfrm flipH="1" flipV="1">
            <a:off x="2686693" y="4161034"/>
            <a:ext cx="1335640" cy="15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6" idx="2"/>
          </p:cNvCxnSpPr>
          <p:nvPr/>
        </p:nvCxnSpPr>
        <p:spPr>
          <a:xfrm flipH="1" flipV="1">
            <a:off x="3020603" y="3791199"/>
            <a:ext cx="1001730" cy="521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72856" y="2977683"/>
                <a:ext cx="469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856" y="2977683"/>
                <a:ext cx="469423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59691" y="3068436"/>
                <a:ext cx="469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691" y="3068436"/>
                <a:ext cx="469423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725635" y="4377107"/>
                <a:ext cx="469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635" y="4377107"/>
                <a:ext cx="469423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69858" y="5172155"/>
                <a:ext cx="4331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858" y="5172155"/>
                <a:ext cx="433131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093371" y="3938867"/>
                <a:ext cx="4782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371" y="3938867"/>
                <a:ext cx="478208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612711" y="3502648"/>
            <a:ext cx="13933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NOOP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47799" y="1369610"/>
            <a:ext cx="2044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xorl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0xffffffff, r9d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57632" y="2602951"/>
            <a:ext cx="2044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0xffffffff, r9d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11137" y="4213590"/>
            <a:ext cx="2044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andl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0xffffffff,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r9d</a:t>
            </a:r>
            <a:endParaRPr lang="en-US" sz="1200" b="1" dirty="0" smtClean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93093" y="5635928"/>
            <a:ext cx="13933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r9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32,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mulq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00335" y="2325106"/>
            <a:ext cx="2503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Transitions that change </a:t>
            </a:r>
            <a:br>
              <a:rPr lang="en-US" dirty="0" smtClean="0"/>
            </a:br>
            <a:r>
              <a:rPr lang="en-US" dirty="0" smtClean="0"/>
              <a:t>one operand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9233211" y="5359157"/>
            <a:ext cx="2169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Transitions that swap</a:t>
            </a:r>
            <a:br>
              <a:rPr lang="en-US" dirty="0" smtClean="0"/>
            </a:br>
            <a:r>
              <a:rPr lang="en-US" dirty="0" smtClean="0"/>
              <a:t>two instructions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848877" y="6345075"/>
            <a:ext cx="512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Transitions that replace one instruction with another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99470" y="2433837"/>
            <a:ext cx="2661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Transitions that replace one instruction with a NOOP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107711" y="1282117"/>
            <a:ext cx="352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Transitions that change one opcode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65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stationary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 flipH="1">
                <a:off x="2424181" y="1715784"/>
                <a:ext cx="853320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𝒯</m:t>
                        </m:r>
                      </m:e>
                    </m:d>
                    <m:r>
                      <a:rPr lang="en-US" sz="4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𝑒𝑞</m:t>
                        </m:r>
                        <m:d>
                          <m:d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ℛ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𝒯</m:t>
                            </m:r>
                          </m:e>
                        </m:d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𝑝𝑒𝑟𝑓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ℛ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𝒯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))</m:t>
                        </m:r>
                      </m:sup>
                    </m:sSup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424181" y="1715784"/>
                <a:ext cx="8533206" cy="961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56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MCMC and Metropolis Search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“The Markov Chain Monte Carlo Revolution”</a:t>
            </a:r>
            <a:br>
              <a:rPr lang="en-US" dirty="0" smtClean="0"/>
            </a:br>
            <a:r>
              <a:rPr lang="en-US" dirty="0" err="1" smtClean="0"/>
              <a:t>Persi</a:t>
            </a:r>
            <a:r>
              <a:rPr lang="en-US" dirty="0" smtClean="0"/>
              <a:t> </a:t>
            </a:r>
            <a:r>
              <a:rPr lang="en-US" dirty="0" err="1" smtClean="0"/>
              <a:t>Diaconis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is conducted in two </a:t>
            </a:r>
            <a:r>
              <a:rPr lang="en-US" dirty="0" smtClean="0"/>
              <a:t>stages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the first stage, the performance component is completely ignored, allowing the search to discover correct programs that are very different from the initial </a:t>
            </a:r>
            <a:r>
              <a:rPr lang="en-US" dirty="0" smtClean="0"/>
              <a:t>one.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set of these correct programs discovered in the first phase are used as starting points for a second phase search that includes the performance term.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disjoint clusters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93788" y="301936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1106" y="303572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92529" y="353025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91387" y="409121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10075" y="353025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09447" y="343206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07634" y="409121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02365" y="509261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83012" y="396853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008816" y="446664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709447" y="453134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85530" y="457813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81753" y="313212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65705" y="349999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595914" y="313701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302365" y="251104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002996" y="2575743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79079" y="262253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Curved Connector 40"/>
          <p:cNvCxnSpPr>
            <a:stCxn id="32" idx="0"/>
            <a:endCxn id="34" idx="3"/>
          </p:cNvCxnSpPr>
          <p:nvPr/>
        </p:nvCxnSpPr>
        <p:spPr>
          <a:xfrm rot="5400000" flipH="1" flipV="1">
            <a:off x="2668087" y="2772451"/>
            <a:ext cx="393652" cy="3354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stCxn id="9" idx="0"/>
            <a:endCxn id="34" idx="4"/>
          </p:cNvCxnSpPr>
          <p:nvPr/>
        </p:nvCxnSpPr>
        <p:spPr>
          <a:xfrm rot="5400000" flipH="1" flipV="1">
            <a:off x="2627509" y="2955322"/>
            <a:ext cx="659943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16" idx="3"/>
            <a:endCxn id="12" idx="0"/>
          </p:cNvCxnSpPr>
          <p:nvPr/>
        </p:nvCxnSpPr>
        <p:spPr>
          <a:xfrm rot="16200000" flipH="1">
            <a:off x="2863446" y="3547711"/>
            <a:ext cx="668790" cy="1728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7" idx="0"/>
            <a:endCxn id="4" idx="5"/>
          </p:cNvCxnSpPr>
          <p:nvPr/>
        </p:nvCxnSpPr>
        <p:spPr>
          <a:xfrm rot="16200000" flipV="1">
            <a:off x="1627532" y="3426100"/>
            <a:ext cx="904231" cy="42599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8" idx="5"/>
            <a:endCxn id="32" idx="3"/>
          </p:cNvCxnSpPr>
          <p:nvPr/>
        </p:nvCxnSpPr>
        <p:spPr>
          <a:xfrm rot="5400000" flipH="1" flipV="1">
            <a:off x="2257632" y="3329941"/>
            <a:ext cx="393241" cy="342637"/>
          </a:xfrm>
          <a:prstGeom prst="curvedConnector3">
            <a:avLst>
              <a:gd name="adj1" fmla="val -654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16" idx="4"/>
            <a:endCxn id="17" idx="1"/>
          </p:cNvCxnSpPr>
          <p:nvPr/>
        </p:nvCxnSpPr>
        <p:spPr>
          <a:xfrm rot="16200000" flipH="1">
            <a:off x="3539063" y="2972453"/>
            <a:ext cx="200249" cy="91235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7" idx="5"/>
            <a:endCxn id="10" idx="3"/>
          </p:cNvCxnSpPr>
          <p:nvPr/>
        </p:nvCxnSpPr>
        <p:spPr>
          <a:xfrm rot="16200000" flipH="1">
            <a:off x="2600769" y="4022313"/>
            <a:ext cx="12700" cy="473045"/>
          </a:xfrm>
          <a:prstGeom prst="curvedConnector3">
            <a:avLst>
              <a:gd name="adj1" fmla="val 20264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12" idx="2"/>
            <a:endCxn id="9" idx="4"/>
          </p:cNvCxnSpPr>
          <p:nvPr/>
        </p:nvCxnSpPr>
        <p:spPr>
          <a:xfrm rot="10800000">
            <a:off x="2810706" y="3628449"/>
            <a:ext cx="372306" cy="4382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15" idx="7"/>
            <a:endCxn id="35" idx="5"/>
          </p:cNvCxnSpPr>
          <p:nvPr/>
        </p:nvCxnSpPr>
        <p:spPr>
          <a:xfrm rot="5400000" flipH="1" flipV="1">
            <a:off x="2796797" y="3551753"/>
            <a:ext cx="1816735" cy="29354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4" idx="7"/>
            <a:endCxn id="12" idx="6"/>
          </p:cNvCxnSpPr>
          <p:nvPr/>
        </p:nvCxnSpPr>
        <p:spPr>
          <a:xfrm rot="5400000" flipH="1" flipV="1">
            <a:off x="2887232" y="4061803"/>
            <a:ext cx="493373" cy="503223"/>
          </a:xfrm>
          <a:prstGeom prst="curvedConnector4">
            <a:avLst>
              <a:gd name="adj1" fmla="val 37135"/>
              <a:gd name="adj2" fmla="val 1454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5" idx="0"/>
            <a:endCxn id="33" idx="3"/>
          </p:cNvCxnSpPr>
          <p:nvPr/>
        </p:nvCxnSpPr>
        <p:spPr>
          <a:xfrm rot="5400000" flipH="1" flipV="1">
            <a:off x="2138667" y="2842370"/>
            <a:ext cx="357055" cy="296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33" idx="6"/>
            <a:endCxn id="34" idx="2"/>
          </p:cNvCxnSpPr>
          <p:nvPr/>
        </p:nvCxnSpPr>
        <p:spPr>
          <a:xfrm>
            <a:off x="2504883" y="2609240"/>
            <a:ext cx="498113" cy="646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>
            <a:stCxn id="33" idx="2"/>
            <a:endCxn id="4" idx="7"/>
          </p:cNvCxnSpPr>
          <p:nvPr/>
        </p:nvCxnSpPr>
        <p:spPr>
          <a:xfrm rot="10800000" flipV="1">
            <a:off x="1866649" y="2609240"/>
            <a:ext cx="435717" cy="43888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4" idx="3"/>
            <a:endCxn id="6" idx="2"/>
          </p:cNvCxnSpPr>
          <p:nvPr/>
        </p:nvCxnSpPr>
        <p:spPr>
          <a:xfrm rot="5400000">
            <a:off x="1437255" y="3342258"/>
            <a:ext cx="441467" cy="130917"/>
          </a:xfrm>
          <a:prstGeom prst="curvedConnector4">
            <a:avLst>
              <a:gd name="adj1" fmla="val 35622"/>
              <a:gd name="adj2" fmla="val 27461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6" idx="4"/>
            <a:endCxn id="13" idx="2"/>
          </p:cNvCxnSpPr>
          <p:nvPr/>
        </p:nvCxnSpPr>
        <p:spPr>
          <a:xfrm rot="16200000" flipH="1">
            <a:off x="1432203" y="3988225"/>
            <a:ext cx="838198" cy="31502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11" idx="6"/>
            <a:endCxn id="14" idx="4"/>
          </p:cNvCxnSpPr>
          <p:nvPr/>
        </p:nvCxnSpPr>
        <p:spPr>
          <a:xfrm flipV="1">
            <a:off x="2504883" y="4727722"/>
            <a:ext cx="305823" cy="463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10" idx="0"/>
            <a:endCxn id="9" idx="3"/>
          </p:cNvCxnSpPr>
          <p:nvPr/>
        </p:nvCxnSpPr>
        <p:spPr>
          <a:xfrm rot="16200000" flipV="1">
            <a:off x="2578237" y="3760558"/>
            <a:ext cx="491525" cy="16978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13" idx="6"/>
            <a:endCxn id="7" idx="3"/>
          </p:cNvCxnSpPr>
          <p:nvPr/>
        </p:nvCxnSpPr>
        <p:spPr>
          <a:xfrm flipV="1">
            <a:off x="2211334" y="4258836"/>
            <a:ext cx="9711" cy="30600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11" idx="0"/>
            <a:endCxn id="13" idx="4"/>
          </p:cNvCxnSpPr>
          <p:nvPr/>
        </p:nvCxnSpPr>
        <p:spPr>
          <a:xfrm rot="16200000" flipV="1">
            <a:off x="2042057" y="4731047"/>
            <a:ext cx="429587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1" idx="5"/>
            <a:endCxn id="15" idx="4"/>
          </p:cNvCxnSpPr>
          <p:nvPr/>
        </p:nvCxnSpPr>
        <p:spPr>
          <a:xfrm rot="5400000" flipH="1" flipV="1">
            <a:off x="2738146" y="4511595"/>
            <a:ext cx="485721" cy="1011564"/>
          </a:xfrm>
          <a:prstGeom prst="curvedConnector3">
            <a:avLst>
              <a:gd name="adj1" fmla="val -529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7" idx="6"/>
            <a:endCxn id="5" idx="5"/>
          </p:cNvCxnSpPr>
          <p:nvPr/>
        </p:nvCxnSpPr>
        <p:spPr>
          <a:xfrm flipH="1" flipV="1">
            <a:off x="2373966" y="3203348"/>
            <a:ext cx="19939" cy="986057"/>
          </a:xfrm>
          <a:prstGeom prst="curvedConnector4">
            <a:avLst>
              <a:gd name="adj1" fmla="val -1146497"/>
              <a:gd name="adj2" fmla="val 535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14" idx="5"/>
            <a:endCxn id="15" idx="2"/>
          </p:cNvCxnSpPr>
          <p:nvPr/>
        </p:nvCxnSpPr>
        <p:spPr>
          <a:xfrm rot="5400000" flipH="1" flipV="1">
            <a:off x="3122599" y="4436033"/>
            <a:ext cx="22637" cy="503223"/>
          </a:xfrm>
          <a:prstGeom prst="curvedConnector4">
            <a:avLst>
              <a:gd name="adj1" fmla="val -1009851"/>
              <a:gd name="adj2" fmla="val 529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stCxn id="33" idx="0"/>
            <a:endCxn id="34" idx="0"/>
          </p:cNvCxnSpPr>
          <p:nvPr/>
        </p:nvCxnSpPr>
        <p:spPr>
          <a:xfrm rot="16200000" flipH="1">
            <a:off x="2721592" y="2193081"/>
            <a:ext cx="64694" cy="700631"/>
          </a:xfrm>
          <a:prstGeom prst="curvedConnector3">
            <a:avLst>
              <a:gd name="adj1" fmla="val -3533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17" idx="5"/>
            <a:endCxn id="15" idx="5"/>
          </p:cNvCxnSpPr>
          <p:nvPr/>
        </p:nvCxnSpPr>
        <p:spPr>
          <a:xfrm rot="5400000">
            <a:off x="3359408" y="3866600"/>
            <a:ext cx="1078140" cy="680175"/>
          </a:xfrm>
          <a:prstGeom prst="curvedConnector3">
            <a:avLst>
              <a:gd name="adj1" fmla="val 1238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urved Connector 108"/>
          <p:cNvCxnSpPr>
            <a:stCxn id="34" idx="6"/>
            <a:endCxn id="16" idx="0"/>
          </p:cNvCxnSpPr>
          <p:nvPr/>
        </p:nvCxnSpPr>
        <p:spPr>
          <a:xfrm flipH="1">
            <a:off x="3183012" y="2673934"/>
            <a:ext cx="22502" cy="458190"/>
          </a:xfrm>
          <a:prstGeom prst="curvedConnector4">
            <a:avLst>
              <a:gd name="adj1" fmla="val -1015910"/>
              <a:gd name="adj2" fmla="val 607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stCxn id="35" idx="3"/>
            <a:endCxn id="16" idx="6"/>
          </p:cNvCxnSpPr>
          <p:nvPr/>
        </p:nvCxnSpPr>
        <p:spPr>
          <a:xfrm rot="5400000">
            <a:off x="3276426" y="2798004"/>
            <a:ext cx="440156" cy="42446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35" idx="7"/>
            <a:endCxn id="17" idx="7"/>
          </p:cNvCxnSpPr>
          <p:nvPr/>
        </p:nvCxnSpPr>
        <p:spPr>
          <a:xfrm rot="16200000" flipH="1">
            <a:off x="3606523" y="2896712"/>
            <a:ext cx="877458" cy="386626"/>
          </a:xfrm>
          <a:prstGeom prst="curvedConnector3">
            <a:avLst>
              <a:gd name="adj1" fmla="val -293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115"/>
          <p:cNvCxnSpPr>
            <a:stCxn id="8" idx="3"/>
            <a:endCxn id="6" idx="5"/>
          </p:cNvCxnSpPr>
          <p:nvPr/>
        </p:nvCxnSpPr>
        <p:spPr>
          <a:xfrm rot="5400000">
            <a:off x="1952561" y="3510708"/>
            <a:ext cx="1" cy="374344"/>
          </a:xfrm>
          <a:prstGeom prst="curvedConnector3">
            <a:avLst>
              <a:gd name="adj1" fmla="val 25736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/>
          <p:cNvCxnSpPr>
            <a:stCxn id="34" idx="6"/>
            <a:endCxn id="35" idx="1"/>
          </p:cNvCxnSpPr>
          <p:nvPr/>
        </p:nvCxnSpPr>
        <p:spPr>
          <a:xfrm flipV="1">
            <a:off x="3205514" y="2651296"/>
            <a:ext cx="503223" cy="22638"/>
          </a:xfrm>
          <a:prstGeom prst="curvedConnector4">
            <a:avLst>
              <a:gd name="adj1" fmla="val 47053"/>
              <a:gd name="adj2" fmla="val 14435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urved Connector 119"/>
          <p:cNvCxnSpPr>
            <a:stCxn id="15" idx="3"/>
            <a:endCxn id="13" idx="5"/>
          </p:cNvCxnSpPr>
          <p:nvPr/>
        </p:nvCxnSpPr>
        <p:spPr>
          <a:xfrm rot="5400000" flipH="1">
            <a:off x="2742688" y="4073257"/>
            <a:ext cx="111488" cy="1233512"/>
          </a:xfrm>
          <a:prstGeom prst="curvedConnector3">
            <a:avLst>
              <a:gd name="adj1" fmla="val -2308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 rot="11905821">
            <a:off x="9581120" y="448527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rot="11905821">
            <a:off x="8766279" y="4129483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rot="11905821">
            <a:off x="9499989" y="385271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rot="11905821">
            <a:off x="9109194" y="313120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rot="11905821">
            <a:off x="9008988" y="368909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rot="11905821">
            <a:off x="8108761" y="367518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rot="11905821">
            <a:off x="8524555" y="293637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rot="11905821">
            <a:off x="9320502" y="214608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rot="11905821">
            <a:off x="8129645" y="293408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 rot="11905821">
            <a:off x="9401094" y="283274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 rot="11905821">
            <a:off x="8756852" y="254986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rot="11905821">
            <a:off x="8130241" y="229172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 rot="11905821">
            <a:off x="7795706" y="3386310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rot="11905821">
            <a:off x="7144097" y="309953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 rot="11905821">
            <a:off x="8423744" y="390856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 rot="11905821">
            <a:off x="8504336" y="459523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 rot="11905821">
            <a:off x="7860094" y="431235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 rot="11905821">
            <a:off x="7233483" y="405421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Curved Connector 138"/>
          <p:cNvCxnSpPr>
            <a:stCxn id="135" idx="0"/>
            <a:endCxn id="137" idx="3"/>
          </p:cNvCxnSpPr>
          <p:nvPr/>
        </p:nvCxnSpPr>
        <p:spPr>
          <a:xfrm rot="17305821" flipH="1" flipV="1">
            <a:off x="8075771" y="4065871"/>
            <a:ext cx="393652" cy="3354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urved Connector 139"/>
          <p:cNvCxnSpPr>
            <a:stCxn id="126" idx="0"/>
            <a:endCxn id="137" idx="4"/>
          </p:cNvCxnSpPr>
          <p:nvPr/>
        </p:nvCxnSpPr>
        <p:spPr>
          <a:xfrm rot="5400000">
            <a:off x="7860257" y="3998670"/>
            <a:ext cx="450860" cy="1865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stCxn id="133" idx="3"/>
            <a:endCxn id="129" idx="0"/>
          </p:cNvCxnSpPr>
          <p:nvPr/>
        </p:nvCxnSpPr>
        <p:spPr>
          <a:xfrm rot="5400000" flipH="1" flipV="1">
            <a:off x="7935435" y="3176842"/>
            <a:ext cx="315835" cy="2130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urved Connector 141"/>
          <p:cNvCxnSpPr>
            <a:stCxn id="124" idx="0"/>
            <a:endCxn id="121" idx="5"/>
          </p:cNvCxnSpPr>
          <p:nvPr/>
        </p:nvCxnSpPr>
        <p:spPr>
          <a:xfrm rot="16200000" flipH="1">
            <a:off x="8821701" y="3680258"/>
            <a:ext cx="1172408" cy="45699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urved Connector 142"/>
          <p:cNvCxnSpPr>
            <a:stCxn id="125" idx="5"/>
            <a:endCxn id="135" idx="3"/>
          </p:cNvCxnSpPr>
          <p:nvPr/>
        </p:nvCxnSpPr>
        <p:spPr>
          <a:xfrm rot="17305821" flipH="1" flipV="1">
            <a:off x="8642956" y="3659834"/>
            <a:ext cx="393241" cy="342637"/>
          </a:xfrm>
          <a:prstGeom prst="curvedConnector3">
            <a:avLst>
              <a:gd name="adj1" fmla="val -654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133" idx="4"/>
            <a:endCxn id="134" idx="1"/>
          </p:cNvCxnSpPr>
          <p:nvPr/>
        </p:nvCxnSpPr>
        <p:spPr>
          <a:xfrm rot="16200000" flipV="1">
            <a:off x="7557113" y="3020451"/>
            <a:ext cx="105117" cy="63667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>
            <a:stCxn id="124" idx="5"/>
            <a:endCxn id="127" idx="3"/>
          </p:cNvCxnSpPr>
          <p:nvPr/>
        </p:nvCxnSpPr>
        <p:spPr>
          <a:xfrm rot="6505821" flipH="1">
            <a:off x="8927710" y="2827582"/>
            <a:ext cx="12700" cy="473045"/>
          </a:xfrm>
          <a:prstGeom prst="curvedConnector3">
            <a:avLst>
              <a:gd name="adj1" fmla="val 20264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145"/>
          <p:cNvCxnSpPr>
            <a:stCxn id="129" idx="2"/>
            <a:endCxn id="126" idx="4"/>
          </p:cNvCxnSpPr>
          <p:nvPr/>
        </p:nvCxnSpPr>
        <p:spPr>
          <a:xfrm flipH="1">
            <a:off x="8241063" y="3064290"/>
            <a:ext cx="85906" cy="615931"/>
          </a:xfrm>
          <a:prstGeom prst="curvedConnector4">
            <a:avLst>
              <a:gd name="adj1" fmla="val -266105"/>
              <a:gd name="adj2" fmla="val 5496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>
            <a:stCxn id="132" idx="7"/>
            <a:endCxn id="138" idx="5"/>
          </p:cNvCxnSpPr>
          <p:nvPr/>
        </p:nvCxnSpPr>
        <p:spPr>
          <a:xfrm rot="17305821" flipH="1" flipV="1">
            <a:off x="6806825" y="3101750"/>
            <a:ext cx="1816735" cy="29354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131" idx="7"/>
            <a:endCxn id="129" idx="6"/>
          </p:cNvCxnSpPr>
          <p:nvPr/>
        </p:nvCxnSpPr>
        <p:spPr>
          <a:xfrm rot="17305821" flipH="1" flipV="1">
            <a:off x="8204850" y="2594165"/>
            <a:ext cx="493373" cy="503223"/>
          </a:xfrm>
          <a:prstGeom prst="curvedConnector4">
            <a:avLst>
              <a:gd name="adj1" fmla="val 37135"/>
              <a:gd name="adj2" fmla="val 1454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22" idx="0"/>
            <a:endCxn id="136" idx="3"/>
          </p:cNvCxnSpPr>
          <p:nvPr/>
        </p:nvCxnSpPr>
        <p:spPr>
          <a:xfrm rot="17305821" flipH="1" flipV="1">
            <a:off x="8587457" y="4470681"/>
            <a:ext cx="357055" cy="296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urved Connector 149"/>
          <p:cNvCxnSpPr>
            <a:stCxn id="136" idx="6"/>
            <a:endCxn id="137" idx="2"/>
          </p:cNvCxnSpPr>
          <p:nvPr/>
        </p:nvCxnSpPr>
        <p:spPr>
          <a:xfrm rot="11905821">
            <a:off x="8034418" y="4519638"/>
            <a:ext cx="498113" cy="646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150"/>
          <p:cNvCxnSpPr>
            <a:stCxn id="136" idx="2"/>
            <a:endCxn id="121" idx="7"/>
          </p:cNvCxnSpPr>
          <p:nvPr/>
        </p:nvCxnSpPr>
        <p:spPr>
          <a:xfrm flipV="1">
            <a:off x="8701660" y="4626699"/>
            <a:ext cx="890840" cy="9874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51"/>
          <p:cNvCxnSpPr>
            <a:stCxn id="121" idx="3"/>
            <a:endCxn id="123" idx="2"/>
          </p:cNvCxnSpPr>
          <p:nvPr/>
        </p:nvCxnSpPr>
        <p:spPr>
          <a:xfrm rot="16200000" flipV="1">
            <a:off x="9456131" y="4224104"/>
            <a:ext cx="557311" cy="7494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urved Connector 152"/>
          <p:cNvCxnSpPr>
            <a:stCxn id="123" idx="4"/>
            <a:endCxn id="130" idx="2"/>
          </p:cNvCxnSpPr>
          <p:nvPr/>
        </p:nvCxnSpPr>
        <p:spPr>
          <a:xfrm rot="6505821" flipH="1">
            <a:off x="9196256" y="3252839"/>
            <a:ext cx="838198" cy="31502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>
            <a:stCxn id="128" idx="6"/>
            <a:endCxn id="131" idx="4"/>
          </p:cNvCxnSpPr>
          <p:nvPr/>
        </p:nvCxnSpPr>
        <p:spPr>
          <a:xfrm rot="11905821" flipV="1">
            <a:off x="8954514" y="2152039"/>
            <a:ext cx="305823" cy="463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urved Connector 154"/>
          <p:cNvCxnSpPr>
            <a:stCxn id="127" idx="0"/>
            <a:endCxn id="126" idx="3"/>
          </p:cNvCxnSpPr>
          <p:nvPr/>
        </p:nvCxnSpPr>
        <p:spPr>
          <a:xfrm rot="5400000">
            <a:off x="8146126" y="3281496"/>
            <a:ext cx="602419" cy="29487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urved Connector 155"/>
          <p:cNvCxnSpPr>
            <a:stCxn id="130" idx="6"/>
            <a:endCxn id="124" idx="3"/>
          </p:cNvCxnSpPr>
          <p:nvPr/>
        </p:nvCxnSpPr>
        <p:spPr>
          <a:xfrm rot="11905821" flipV="1">
            <a:off x="9348454" y="2889543"/>
            <a:ext cx="9711" cy="30600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urved Connector 156"/>
          <p:cNvCxnSpPr>
            <a:stCxn id="128" idx="0"/>
            <a:endCxn id="130" idx="4"/>
          </p:cNvCxnSpPr>
          <p:nvPr/>
        </p:nvCxnSpPr>
        <p:spPr>
          <a:xfrm rot="6505821" flipV="1">
            <a:off x="9247263" y="2440831"/>
            <a:ext cx="429587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/>
          <p:cNvCxnSpPr>
            <a:stCxn id="128" idx="5"/>
            <a:endCxn id="132" idx="4"/>
          </p:cNvCxnSpPr>
          <p:nvPr/>
        </p:nvCxnSpPr>
        <p:spPr>
          <a:xfrm rot="17305821" flipH="1" flipV="1">
            <a:off x="8576303" y="1720483"/>
            <a:ext cx="485721" cy="1011564"/>
          </a:xfrm>
          <a:prstGeom prst="curvedConnector3">
            <a:avLst>
              <a:gd name="adj1" fmla="val -529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urved Connector 158"/>
          <p:cNvCxnSpPr>
            <a:stCxn id="124" idx="6"/>
            <a:endCxn id="122" idx="5"/>
          </p:cNvCxnSpPr>
          <p:nvPr/>
        </p:nvCxnSpPr>
        <p:spPr>
          <a:xfrm rot="11905821" flipH="1" flipV="1">
            <a:off x="8958004" y="3175246"/>
            <a:ext cx="19939" cy="986057"/>
          </a:xfrm>
          <a:prstGeom prst="curvedConnector4">
            <a:avLst>
              <a:gd name="adj1" fmla="val -1146497"/>
              <a:gd name="adj2" fmla="val 535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131" idx="5"/>
            <a:endCxn id="132" idx="2"/>
          </p:cNvCxnSpPr>
          <p:nvPr/>
        </p:nvCxnSpPr>
        <p:spPr>
          <a:xfrm rot="17305821" flipH="1" flipV="1">
            <a:off x="8558532" y="2239130"/>
            <a:ext cx="22637" cy="503223"/>
          </a:xfrm>
          <a:prstGeom prst="curvedConnector4">
            <a:avLst>
              <a:gd name="adj1" fmla="val -1009851"/>
              <a:gd name="adj2" fmla="val 529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urved Connector 160"/>
          <p:cNvCxnSpPr>
            <a:stCxn id="136" idx="0"/>
            <a:endCxn id="137" idx="0"/>
          </p:cNvCxnSpPr>
          <p:nvPr/>
        </p:nvCxnSpPr>
        <p:spPr>
          <a:xfrm rot="6505821" flipH="1">
            <a:off x="8220085" y="4294824"/>
            <a:ext cx="64694" cy="700631"/>
          </a:xfrm>
          <a:prstGeom prst="curvedConnector3">
            <a:avLst>
              <a:gd name="adj1" fmla="val -3533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urved Connector 161"/>
          <p:cNvCxnSpPr>
            <a:stCxn id="134" idx="5"/>
            <a:endCxn id="132" idx="5"/>
          </p:cNvCxnSpPr>
          <p:nvPr/>
        </p:nvCxnSpPr>
        <p:spPr>
          <a:xfrm rot="17305821">
            <a:off x="7153380" y="2365225"/>
            <a:ext cx="1078140" cy="680175"/>
          </a:xfrm>
          <a:prstGeom prst="curvedConnector3">
            <a:avLst>
              <a:gd name="adj1" fmla="val 1238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urved Connector 162"/>
          <p:cNvCxnSpPr>
            <a:stCxn id="137" idx="6"/>
            <a:endCxn id="133" idx="0"/>
          </p:cNvCxnSpPr>
          <p:nvPr/>
        </p:nvCxnSpPr>
        <p:spPr>
          <a:xfrm rot="10800000" flipH="1">
            <a:off x="7865288" y="3577655"/>
            <a:ext cx="634" cy="800876"/>
          </a:xfrm>
          <a:prstGeom prst="curvedConnector4">
            <a:avLst>
              <a:gd name="adj1" fmla="val -36056782"/>
              <a:gd name="adj2" fmla="val 538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urved Connector 163"/>
          <p:cNvCxnSpPr>
            <a:stCxn id="138" idx="3"/>
            <a:endCxn id="133" idx="6"/>
          </p:cNvCxnSpPr>
          <p:nvPr/>
        </p:nvCxnSpPr>
        <p:spPr>
          <a:xfrm rot="5400000" flipH="1" flipV="1">
            <a:off x="7284417" y="3592691"/>
            <a:ext cx="656686" cy="3762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urved Connector 164"/>
          <p:cNvCxnSpPr>
            <a:stCxn id="138" idx="7"/>
            <a:endCxn id="134" idx="7"/>
          </p:cNvCxnSpPr>
          <p:nvPr/>
        </p:nvCxnSpPr>
        <p:spPr>
          <a:xfrm rot="6505821" flipH="1">
            <a:off x="6761440" y="3524984"/>
            <a:ext cx="877458" cy="386626"/>
          </a:xfrm>
          <a:prstGeom prst="curvedConnector3">
            <a:avLst>
              <a:gd name="adj1" fmla="val -293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urved Connector 165"/>
          <p:cNvCxnSpPr>
            <a:stCxn id="125" idx="3"/>
            <a:endCxn id="123" idx="5"/>
          </p:cNvCxnSpPr>
          <p:nvPr/>
        </p:nvCxnSpPr>
        <p:spPr>
          <a:xfrm rot="17305821">
            <a:off x="9377697" y="3616055"/>
            <a:ext cx="1" cy="374344"/>
          </a:xfrm>
          <a:prstGeom prst="curvedConnector3">
            <a:avLst>
              <a:gd name="adj1" fmla="val 25736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urved Connector 166"/>
          <p:cNvCxnSpPr>
            <a:stCxn id="137" idx="6"/>
            <a:endCxn id="138" idx="1"/>
          </p:cNvCxnSpPr>
          <p:nvPr/>
        </p:nvCxnSpPr>
        <p:spPr>
          <a:xfrm rot="11905821" flipV="1">
            <a:off x="7371392" y="4298403"/>
            <a:ext cx="503223" cy="22638"/>
          </a:xfrm>
          <a:prstGeom prst="curvedConnector4">
            <a:avLst>
              <a:gd name="adj1" fmla="val 47053"/>
              <a:gd name="adj2" fmla="val 14435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urved Connector 167"/>
          <p:cNvCxnSpPr>
            <a:stCxn id="132" idx="3"/>
            <a:endCxn id="130" idx="5"/>
          </p:cNvCxnSpPr>
          <p:nvPr/>
        </p:nvCxnSpPr>
        <p:spPr>
          <a:xfrm rot="17305821" flipH="1">
            <a:off x="8833133" y="1977803"/>
            <a:ext cx="111488" cy="1233512"/>
          </a:xfrm>
          <a:prstGeom prst="curvedConnector3">
            <a:avLst>
              <a:gd name="adj1" fmla="val -2308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urved Connector 170"/>
          <p:cNvCxnSpPr>
            <a:stCxn id="17" idx="3"/>
            <a:endCxn id="6" idx="5"/>
          </p:cNvCxnSpPr>
          <p:nvPr/>
        </p:nvCxnSpPr>
        <p:spPr>
          <a:xfrm rot="5400000">
            <a:off x="2915244" y="2517762"/>
            <a:ext cx="30264" cy="2329974"/>
          </a:xfrm>
          <a:prstGeom prst="curvedConnector3">
            <a:avLst>
              <a:gd name="adj1" fmla="val 9503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72"/>
          <p:cNvCxnSpPr>
            <a:stCxn id="15" idx="6"/>
            <a:endCxn id="16" idx="5"/>
          </p:cNvCxnSpPr>
          <p:nvPr/>
        </p:nvCxnSpPr>
        <p:spPr>
          <a:xfrm flipH="1" flipV="1">
            <a:off x="3254613" y="3299746"/>
            <a:ext cx="333435" cy="1376580"/>
          </a:xfrm>
          <a:prstGeom prst="curvedConnector4">
            <a:avLst>
              <a:gd name="adj1" fmla="val -68559"/>
              <a:gd name="adj2" fmla="val 525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5307016" y="306277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5321757" y="414208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Curved Connector 176"/>
          <p:cNvCxnSpPr>
            <a:stCxn id="17" idx="6"/>
            <a:endCxn id="174" idx="2"/>
          </p:cNvCxnSpPr>
          <p:nvPr/>
        </p:nvCxnSpPr>
        <p:spPr>
          <a:xfrm flipV="1">
            <a:off x="4268223" y="3160969"/>
            <a:ext cx="1038793" cy="4372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urved Connector 178"/>
          <p:cNvCxnSpPr>
            <a:stCxn id="174" idx="6"/>
            <a:endCxn id="134" idx="5"/>
          </p:cNvCxnSpPr>
          <p:nvPr/>
        </p:nvCxnSpPr>
        <p:spPr>
          <a:xfrm flipV="1">
            <a:off x="5509534" y="3109214"/>
            <a:ext cx="1689844" cy="51755"/>
          </a:xfrm>
          <a:prstGeom prst="curvedConnector4">
            <a:avLst>
              <a:gd name="adj1" fmla="val 48364"/>
              <a:gd name="adj2" fmla="val 6314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urved Connector 180"/>
          <p:cNvCxnSpPr>
            <a:endCxn id="175" idx="5"/>
          </p:cNvCxnSpPr>
          <p:nvPr/>
        </p:nvCxnSpPr>
        <p:spPr>
          <a:xfrm rot="10800000">
            <a:off x="5494618" y="4309704"/>
            <a:ext cx="1794147" cy="2875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urved Connector 182"/>
          <p:cNvCxnSpPr>
            <a:stCxn id="175" idx="2"/>
            <a:endCxn id="15" idx="6"/>
          </p:cNvCxnSpPr>
          <p:nvPr/>
        </p:nvCxnSpPr>
        <p:spPr>
          <a:xfrm rot="10800000" flipV="1">
            <a:off x="3588049" y="4240272"/>
            <a:ext cx="1733709" cy="4360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21" idx="6"/>
            <a:endCxn id="125" idx="0"/>
          </p:cNvCxnSpPr>
          <p:nvPr/>
        </p:nvCxnSpPr>
        <p:spPr>
          <a:xfrm rot="10800000">
            <a:off x="9079204" y="3880442"/>
            <a:ext cx="507110" cy="67101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25" idx="7"/>
            <a:endCxn id="126" idx="3"/>
          </p:cNvCxnSpPr>
          <p:nvPr/>
        </p:nvCxnSpPr>
        <p:spPr>
          <a:xfrm rot="5400000" flipH="1">
            <a:off x="8609945" y="3420097"/>
            <a:ext cx="100378" cy="720469"/>
          </a:xfrm>
          <a:prstGeom prst="curvedConnector5">
            <a:avLst>
              <a:gd name="adj1" fmla="val -44325"/>
              <a:gd name="adj2" fmla="val 50000"/>
              <a:gd name="adj3" fmla="val 3277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910103" y="5785175"/>
            <a:ext cx="8819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Starting in one cluster, the probability of transitioning to the other is extremely low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3572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disjoint clusters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93788" y="301936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1106" y="303572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92529" y="353025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91387" y="409121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10075" y="353025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09447" y="343206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07634" y="409121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02365" y="509261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83012" y="396853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008816" y="446664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709447" y="453134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85530" y="457813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81753" y="313212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65705" y="349999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595914" y="313701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302365" y="251104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002996" y="2575743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79079" y="262253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Curved Connector 40"/>
          <p:cNvCxnSpPr>
            <a:stCxn id="32" idx="0"/>
            <a:endCxn id="34" idx="3"/>
          </p:cNvCxnSpPr>
          <p:nvPr/>
        </p:nvCxnSpPr>
        <p:spPr>
          <a:xfrm rot="5400000" flipH="1" flipV="1">
            <a:off x="2668087" y="2772451"/>
            <a:ext cx="393652" cy="3354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stCxn id="9" idx="0"/>
            <a:endCxn id="34" idx="4"/>
          </p:cNvCxnSpPr>
          <p:nvPr/>
        </p:nvCxnSpPr>
        <p:spPr>
          <a:xfrm rot="5400000" flipH="1" flipV="1">
            <a:off x="2627509" y="2955322"/>
            <a:ext cx="659943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16" idx="3"/>
            <a:endCxn id="12" idx="0"/>
          </p:cNvCxnSpPr>
          <p:nvPr/>
        </p:nvCxnSpPr>
        <p:spPr>
          <a:xfrm rot="16200000" flipH="1">
            <a:off x="2863446" y="3547711"/>
            <a:ext cx="668790" cy="1728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7" idx="0"/>
            <a:endCxn id="4" idx="5"/>
          </p:cNvCxnSpPr>
          <p:nvPr/>
        </p:nvCxnSpPr>
        <p:spPr>
          <a:xfrm rot="16200000" flipV="1">
            <a:off x="1627532" y="3426100"/>
            <a:ext cx="904231" cy="42599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8" idx="5"/>
            <a:endCxn id="32" idx="3"/>
          </p:cNvCxnSpPr>
          <p:nvPr/>
        </p:nvCxnSpPr>
        <p:spPr>
          <a:xfrm rot="5400000" flipH="1" flipV="1">
            <a:off x="2257632" y="3329941"/>
            <a:ext cx="393241" cy="342637"/>
          </a:xfrm>
          <a:prstGeom prst="curvedConnector3">
            <a:avLst>
              <a:gd name="adj1" fmla="val -654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16" idx="4"/>
            <a:endCxn id="17" idx="1"/>
          </p:cNvCxnSpPr>
          <p:nvPr/>
        </p:nvCxnSpPr>
        <p:spPr>
          <a:xfrm rot="16200000" flipH="1">
            <a:off x="3539063" y="2972453"/>
            <a:ext cx="200249" cy="91235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7" idx="5"/>
            <a:endCxn id="10" idx="3"/>
          </p:cNvCxnSpPr>
          <p:nvPr/>
        </p:nvCxnSpPr>
        <p:spPr>
          <a:xfrm rot="16200000" flipH="1">
            <a:off x="2600769" y="4022313"/>
            <a:ext cx="12700" cy="473045"/>
          </a:xfrm>
          <a:prstGeom prst="curvedConnector3">
            <a:avLst>
              <a:gd name="adj1" fmla="val 20264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12" idx="2"/>
            <a:endCxn id="9" idx="4"/>
          </p:cNvCxnSpPr>
          <p:nvPr/>
        </p:nvCxnSpPr>
        <p:spPr>
          <a:xfrm rot="10800000">
            <a:off x="2810706" y="3628449"/>
            <a:ext cx="372306" cy="4382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15" idx="7"/>
            <a:endCxn id="35" idx="5"/>
          </p:cNvCxnSpPr>
          <p:nvPr/>
        </p:nvCxnSpPr>
        <p:spPr>
          <a:xfrm rot="5400000" flipH="1" flipV="1">
            <a:off x="2796797" y="3551753"/>
            <a:ext cx="1816735" cy="29354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4" idx="7"/>
            <a:endCxn id="12" idx="6"/>
          </p:cNvCxnSpPr>
          <p:nvPr/>
        </p:nvCxnSpPr>
        <p:spPr>
          <a:xfrm rot="5400000" flipH="1" flipV="1">
            <a:off x="2887232" y="4061803"/>
            <a:ext cx="493373" cy="503223"/>
          </a:xfrm>
          <a:prstGeom prst="curvedConnector4">
            <a:avLst>
              <a:gd name="adj1" fmla="val 37135"/>
              <a:gd name="adj2" fmla="val 1454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5" idx="0"/>
            <a:endCxn id="33" idx="3"/>
          </p:cNvCxnSpPr>
          <p:nvPr/>
        </p:nvCxnSpPr>
        <p:spPr>
          <a:xfrm rot="5400000" flipH="1" flipV="1">
            <a:off x="2138667" y="2842370"/>
            <a:ext cx="357055" cy="296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33" idx="6"/>
            <a:endCxn id="34" idx="2"/>
          </p:cNvCxnSpPr>
          <p:nvPr/>
        </p:nvCxnSpPr>
        <p:spPr>
          <a:xfrm>
            <a:off x="2504883" y="2609240"/>
            <a:ext cx="498113" cy="646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>
            <a:stCxn id="33" idx="2"/>
            <a:endCxn id="4" idx="7"/>
          </p:cNvCxnSpPr>
          <p:nvPr/>
        </p:nvCxnSpPr>
        <p:spPr>
          <a:xfrm rot="10800000" flipV="1">
            <a:off x="1866649" y="2609240"/>
            <a:ext cx="435717" cy="43888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4" idx="3"/>
            <a:endCxn id="6" idx="2"/>
          </p:cNvCxnSpPr>
          <p:nvPr/>
        </p:nvCxnSpPr>
        <p:spPr>
          <a:xfrm rot="5400000">
            <a:off x="1437255" y="3342258"/>
            <a:ext cx="441467" cy="130917"/>
          </a:xfrm>
          <a:prstGeom prst="curvedConnector4">
            <a:avLst>
              <a:gd name="adj1" fmla="val 35622"/>
              <a:gd name="adj2" fmla="val 27461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6" idx="4"/>
            <a:endCxn id="13" idx="2"/>
          </p:cNvCxnSpPr>
          <p:nvPr/>
        </p:nvCxnSpPr>
        <p:spPr>
          <a:xfrm rot="16200000" flipH="1">
            <a:off x="1432203" y="3988225"/>
            <a:ext cx="838198" cy="31502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11" idx="6"/>
            <a:endCxn id="14" idx="4"/>
          </p:cNvCxnSpPr>
          <p:nvPr/>
        </p:nvCxnSpPr>
        <p:spPr>
          <a:xfrm flipV="1">
            <a:off x="2504883" y="4727722"/>
            <a:ext cx="305823" cy="463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10" idx="0"/>
            <a:endCxn id="9" idx="3"/>
          </p:cNvCxnSpPr>
          <p:nvPr/>
        </p:nvCxnSpPr>
        <p:spPr>
          <a:xfrm rot="16200000" flipV="1">
            <a:off x="2578237" y="3760558"/>
            <a:ext cx="491525" cy="16978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13" idx="6"/>
            <a:endCxn id="7" idx="3"/>
          </p:cNvCxnSpPr>
          <p:nvPr/>
        </p:nvCxnSpPr>
        <p:spPr>
          <a:xfrm flipV="1">
            <a:off x="2211334" y="4258836"/>
            <a:ext cx="9711" cy="30600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11" idx="0"/>
            <a:endCxn id="13" idx="4"/>
          </p:cNvCxnSpPr>
          <p:nvPr/>
        </p:nvCxnSpPr>
        <p:spPr>
          <a:xfrm rot="16200000" flipV="1">
            <a:off x="2042057" y="4731047"/>
            <a:ext cx="429587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1" idx="5"/>
            <a:endCxn id="15" idx="4"/>
          </p:cNvCxnSpPr>
          <p:nvPr/>
        </p:nvCxnSpPr>
        <p:spPr>
          <a:xfrm rot="5400000" flipH="1" flipV="1">
            <a:off x="2738146" y="4511595"/>
            <a:ext cx="485721" cy="1011564"/>
          </a:xfrm>
          <a:prstGeom prst="curvedConnector3">
            <a:avLst>
              <a:gd name="adj1" fmla="val -529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7" idx="6"/>
            <a:endCxn id="5" idx="5"/>
          </p:cNvCxnSpPr>
          <p:nvPr/>
        </p:nvCxnSpPr>
        <p:spPr>
          <a:xfrm flipH="1" flipV="1">
            <a:off x="2373966" y="3203348"/>
            <a:ext cx="19939" cy="986057"/>
          </a:xfrm>
          <a:prstGeom prst="curvedConnector4">
            <a:avLst>
              <a:gd name="adj1" fmla="val -1146497"/>
              <a:gd name="adj2" fmla="val 535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14" idx="5"/>
            <a:endCxn id="15" idx="2"/>
          </p:cNvCxnSpPr>
          <p:nvPr/>
        </p:nvCxnSpPr>
        <p:spPr>
          <a:xfrm rot="5400000" flipH="1" flipV="1">
            <a:off x="3122599" y="4436033"/>
            <a:ext cx="22637" cy="503223"/>
          </a:xfrm>
          <a:prstGeom prst="curvedConnector4">
            <a:avLst>
              <a:gd name="adj1" fmla="val -1009851"/>
              <a:gd name="adj2" fmla="val 529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stCxn id="33" idx="0"/>
            <a:endCxn id="34" idx="0"/>
          </p:cNvCxnSpPr>
          <p:nvPr/>
        </p:nvCxnSpPr>
        <p:spPr>
          <a:xfrm rot="16200000" flipH="1">
            <a:off x="2721592" y="2193081"/>
            <a:ext cx="64694" cy="700631"/>
          </a:xfrm>
          <a:prstGeom prst="curvedConnector3">
            <a:avLst>
              <a:gd name="adj1" fmla="val -3533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17" idx="5"/>
            <a:endCxn id="15" idx="5"/>
          </p:cNvCxnSpPr>
          <p:nvPr/>
        </p:nvCxnSpPr>
        <p:spPr>
          <a:xfrm rot="5400000">
            <a:off x="3359408" y="3866600"/>
            <a:ext cx="1078140" cy="680175"/>
          </a:xfrm>
          <a:prstGeom prst="curvedConnector3">
            <a:avLst>
              <a:gd name="adj1" fmla="val 1238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urved Connector 108"/>
          <p:cNvCxnSpPr>
            <a:stCxn id="34" idx="6"/>
            <a:endCxn id="16" idx="0"/>
          </p:cNvCxnSpPr>
          <p:nvPr/>
        </p:nvCxnSpPr>
        <p:spPr>
          <a:xfrm flipH="1">
            <a:off x="3183012" y="2673934"/>
            <a:ext cx="22502" cy="458190"/>
          </a:xfrm>
          <a:prstGeom prst="curvedConnector4">
            <a:avLst>
              <a:gd name="adj1" fmla="val -1015910"/>
              <a:gd name="adj2" fmla="val 607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stCxn id="35" idx="3"/>
            <a:endCxn id="16" idx="6"/>
          </p:cNvCxnSpPr>
          <p:nvPr/>
        </p:nvCxnSpPr>
        <p:spPr>
          <a:xfrm rot="5400000">
            <a:off x="3276426" y="2798004"/>
            <a:ext cx="440156" cy="42446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35" idx="7"/>
            <a:endCxn id="17" idx="7"/>
          </p:cNvCxnSpPr>
          <p:nvPr/>
        </p:nvCxnSpPr>
        <p:spPr>
          <a:xfrm rot="16200000" flipH="1">
            <a:off x="3606523" y="2896712"/>
            <a:ext cx="877458" cy="386626"/>
          </a:xfrm>
          <a:prstGeom prst="curvedConnector3">
            <a:avLst>
              <a:gd name="adj1" fmla="val -293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115"/>
          <p:cNvCxnSpPr>
            <a:stCxn id="8" idx="3"/>
            <a:endCxn id="6" idx="5"/>
          </p:cNvCxnSpPr>
          <p:nvPr/>
        </p:nvCxnSpPr>
        <p:spPr>
          <a:xfrm rot="5400000">
            <a:off x="1952561" y="3510708"/>
            <a:ext cx="1" cy="374344"/>
          </a:xfrm>
          <a:prstGeom prst="curvedConnector3">
            <a:avLst>
              <a:gd name="adj1" fmla="val 25736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/>
          <p:cNvCxnSpPr>
            <a:stCxn id="34" idx="6"/>
            <a:endCxn id="35" idx="1"/>
          </p:cNvCxnSpPr>
          <p:nvPr/>
        </p:nvCxnSpPr>
        <p:spPr>
          <a:xfrm flipV="1">
            <a:off x="3205514" y="2651296"/>
            <a:ext cx="503223" cy="22638"/>
          </a:xfrm>
          <a:prstGeom prst="curvedConnector4">
            <a:avLst>
              <a:gd name="adj1" fmla="val 47053"/>
              <a:gd name="adj2" fmla="val 14435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urved Connector 119"/>
          <p:cNvCxnSpPr>
            <a:stCxn id="15" idx="3"/>
            <a:endCxn id="13" idx="5"/>
          </p:cNvCxnSpPr>
          <p:nvPr/>
        </p:nvCxnSpPr>
        <p:spPr>
          <a:xfrm rot="5400000" flipH="1">
            <a:off x="2742688" y="4073257"/>
            <a:ext cx="111488" cy="1233512"/>
          </a:xfrm>
          <a:prstGeom prst="curvedConnector3">
            <a:avLst>
              <a:gd name="adj1" fmla="val -2308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 rot="11905821">
            <a:off x="9581120" y="448527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rot="11905821">
            <a:off x="8766279" y="4129483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rot="11905821">
            <a:off x="9499989" y="385271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rot="11905821">
            <a:off x="9109194" y="313120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rot="11905821">
            <a:off x="9008988" y="368909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rot="11905821">
            <a:off x="8108761" y="3675185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rot="11905821">
            <a:off x="8524555" y="293637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rot="11905821">
            <a:off x="9320502" y="214608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rot="11905821">
            <a:off x="8129645" y="293408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 rot="11905821">
            <a:off x="9401094" y="283274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 rot="11905821">
            <a:off x="8756852" y="2549867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rot="11905821">
            <a:off x="8130241" y="229172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 rot="11905821">
            <a:off x="7795706" y="3386310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rot="11905821">
            <a:off x="7144097" y="309953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 rot="11905821">
            <a:off x="8423744" y="390856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 rot="11905821">
            <a:off x="8504336" y="459523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 rot="11905821">
            <a:off x="7860094" y="4312354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 rot="11905821">
            <a:off x="7233483" y="405421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Curved Connector 138"/>
          <p:cNvCxnSpPr>
            <a:stCxn id="135" idx="0"/>
            <a:endCxn id="137" idx="3"/>
          </p:cNvCxnSpPr>
          <p:nvPr/>
        </p:nvCxnSpPr>
        <p:spPr>
          <a:xfrm rot="17305821" flipH="1" flipV="1">
            <a:off x="8075771" y="4065871"/>
            <a:ext cx="393652" cy="3354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urved Connector 139"/>
          <p:cNvCxnSpPr>
            <a:stCxn id="126" idx="0"/>
            <a:endCxn id="137" idx="4"/>
          </p:cNvCxnSpPr>
          <p:nvPr/>
        </p:nvCxnSpPr>
        <p:spPr>
          <a:xfrm rot="5400000">
            <a:off x="7860257" y="3998670"/>
            <a:ext cx="450860" cy="1865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stCxn id="133" idx="3"/>
            <a:endCxn id="129" idx="0"/>
          </p:cNvCxnSpPr>
          <p:nvPr/>
        </p:nvCxnSpPr>
        <p:spPr>
          <a:xfrm rot="5400000" flipH="1" flipV="1">
            <a:off x="7935435" y="3176842"/>
            <a:ext cx="315835" cy="2130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urved Connector 141"/>
          <p:cNvCxnSpPr>
            <a:stCxn id="124" idx="0"/>
            <a:endCxn id="121" idx="5"/>
          </p:cNvCxnSpPr>
          <p:nvPr/>
        </p:nvCxnSpPr>
        <p:spPr>
          <a:xfrm rot="16200000" flipH="1">
            <a:off x="8821701" y="3680258"/>
            <a:ext cx="1172408" cy="45699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urved Connector 142"/>
          <p:cNvCxnSpPr>
            <a:stCxn id="125" idx="5"/>
            <a:endCxn id="135" idx="3"/>
          </p:cNvCxnSpPr>
          <p:nvPr/>
        </p:nvCxnSpPr>
        <p:spPr>
          <a:xfrm rot="17305821" flipH="1" flipV="1">
            <a:off x="8642956" y="3659834"/>
            <a:ext cx="393241" cy="342637"/>
          </a:xfrm>
          <a:prstGeom prst="curvedConnector3">
            <a:avLst>
              <a:gd name="adj1" fmla="val -654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133" idx="4"/>
            <a:endCxn id="134" idx="1"/>
          </p:cNvCxnSpPr>
          <p:nvPr/>
        </p:nvCxnSpPr>
        <p:spPr>
          <a:xfrm rot="16200000" flipV="1">
            <a:off x="7557113" y="3020451"/>
            <a:ext cx="105117" cy="63667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>
            <a:stCxn id="124" idx="5"/>
            <a:endCxn id="127" idx="3"/>
          </p:cNvCxnSpPr>
          <p:nvPr/>
        </p:nvCxnSpPr>
        <p:spPr>
          <a:xfrm rot="6505821" flipH="1">
            <a:off x="8927710" y="2827582"/>
            <a:ext cx="12700" cy="473045"/>
          </a:xfrm>
          <a:prstGeom prst="curvedConnector3">
            <a:avLst>
              <a:gd name="adj1" fmla="val 20264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145"/>
          <p:cNvCxnSpPr>
            <a:stCxn id="129" idx="2"/>
            <a:endCxn id="126" idx="4"/>
          </p:cNvCxnSpPr>
          <p:nvPr/>
        </p:nvCxnSpPr>
        <p:spPr>
          <a:xfrm flipH="1">
            <a:off x="8241063" y="3064290"/>
            <a:ext cx="85906" cy="615931"/>
          </a:xfrm>
          <a:prstGeom prst="curvedConnector4">
            <a:avLst>
              <a:gd name="adj1" fmla="val -266105"/>
              <a:gd name="adj2" fmla="val 5496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>
            <a:stCxn id="132" idx="7"/>
            <a:endCxn id="138" idx="5"/>
          </p:cNvCxnSpPr>
          <p:nvPr/>
        </p:nvCxnSpPr>
        <p:spPr>
          <a:xfrm rot="17305821" flipH="1" flipV="1">
            <a:off x="6806825" y="3101750"/>
            <a:ext cx="1816735" cy="29354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131" idx="7"/>
            <a:endCxn id="129" idx="6"/>
          </p:cNvCxnSpPr>
          <p:nvPr/>
        </p:nvCxnSpPr>
        <p:spPr>
          <a:xfrm rot="17305821" flipH="1" flipV="1">
            <a:off x="8204850" y="2594165"/>
            <a:ext cx="493373" cy="503223"/>
          </a:xfrm>
          <a:prstGeom prst="curvedConnector4">
            <a:avLst>
              <a:gd name="adj1" fmla="val 37135"/>
              <a:gd name="adj2" fmla="val 1454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22" idx="0"/>
            <a:endCxn id="136" idx="3"/>
          </p:cNvCxnSpPr>
          <p:nvPr/>
        </p:nvCxnSpPr>
        <p:spPr>
          <a:xfrm rot="17305821" flipH="1" flipV="1">
            <a:off x="8587457" y="4470681"/>
            <a:ext cx="357055" cy="296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urved Connector 149"/>
          <p:cNvCxnSpPr>
            <a:stCxn id="136" idx="6"/>
            <a:endCxn id="137" idx="2"/>
          </p:cNvCxnSpPr>
          <p:nvPr/>
        </p:nvCxnSpPr>
        <p:spPr>
          <a:xfrm rot="11905821">
            <a:off x="8034418" y="4519638"/>
            <a:ext cx="498113" cy="646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150"/>
          <p:cNvCxnSpPr>
            <a:stCxn id="136" idx="2"/>
            <a:endCxn id="121" idx="7"/>
          </p:cNvCxnSpPr>
          <p:nvPr/>
        </p:nvCxnSpPr>
        <p:spPr>
          <a:xfrm flipV="1">
            <a:off x="8701660" y="4626699"/>
            <a:ext cx="890840" cy="9874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51"/>
          <p:cNvCxnSpPr>
            <a:stCxn id="121" idx="3"/>
            <a:endCxn id="123" idx="2"/>
          </p:cNvCxnSpPr>
          <p:nvPr/>
        </p:nvCxnSpPr>
        <p:spPr>
          <a:xfrm rot="16200000" flipV="1">
            <a:off x="9456131" y="4224104"/>
            <a:ext cx="557311" cy="7494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urved Connector 152"/>
          <p:cNvCxnSpPr>
            <a:stCxn id="123" idx="4"/>
            <a:endCxn id="130" idx="2"/>
          </p:cNvCxnSpPr>
          <p:nvPr/>
        </p:nvCxnSpPr>
        <p:spPr>
          <a:xfrm rot="6505821" flipH="1">
            <a:off x="9196256" y="3252839"/>
            <a:ext cx="838198" cy="31502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>
            <a:stCxn id="128" idx="6"/>
            <a:endCxn id="131" idx="4"/>
          </p:cNvCxnSpPr>
          <p:nvPr/>
        </p:nvCxnSpPr>
        <p:spPr>
          <a:xfrm rot="11905821" flipV="1">
            <a:off x="8954514" y="2152039"/>
            <a:ext cx="305823" cy="463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urved Connector 154"/>
          <p:cNvCxnSpPr>
            <a:stCxn id="127" idx="0"/>
            <a:endCxn id="126" idx="3"/>
          </p:cNvCxnSpPr>
          <p:nvPr/>
        </p:nvCxnSpPr>
        <p:spPr>
          <a:xfrm rot="5400000">
            <a:off x="8146126" y="3281496"/>
            <a:ext cx="602419" cy="29487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urved Connector 155"/>
          <p:cNvCxnSpPr>
            <a:stCxn id="130" idx="6"/>
            <a:endCxn id="124" idx="3"/>
          </p:cNvCxnSpPr>
          <p:nvPr/>
        </p:nvCxnSpPr>
        <p:spPr>
          <a:xfrm rot="11905821" flipV="1">
            <a:off x="9348454" y="2889543"/>
            <a:ext cx="9711" cy="30600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urved Connector 156"/>
          <p:cNvCxnSpPr>
            <a:stCxn id="128" idx="0"/>
            <a:endCxn id="130" idx="4"/>
          </p:cNvCxnSpPr>
          <p:nvPr/>
        </p:nvCxnSpPr>
        <p:spPr>
          <a:xfrm rot="6505821" flipV="1">
            <a:off x="9247263" y="2440831"/>
            <a:ext cx="429587" cy="2935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/>
          <p:cNvCxnSpPr>
            <a:stCxn id="128" idx="5"/>
            <a:endCxn id="132" idx="4"/>
          </p:cNvCxnSpPr>
          <p:nvPr/>
        </p:nvCxnSpPr>
        <p:spPr>
          <a:xfrm rot="17305821" flipH="1" flipV="1">
            <a:off x="8576303" y="1720483"/>
            <a:ext cx="485721" cy="1011564"/>
          </a:xfrm>
          <a:prstGeom prst="curvedConnector3">
            <a:avLst>
              <a:gd name="adj1" fmla="val -529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urved Connector 158"/>
          <p:cNvCxnSpPr>
            <a:stCxn id="124" idx="6"/>
            <a:endCxn id="122" idx="5"/>
          </p:cNvCxnSpPr>
          <p:nvPr/>
        </p:nvCxnSpPr>
        <p:spPr>
          <a:xfrm rot="11905821" flipH="1" flipV="1">
            <a:off x="8958004" y="3175246"/>
            <a:ext cx="19939" cy="986057"/>
          </a:xfrm>
          <a:prstGeom prst="curvedConnector4">
            <a:avLst>
              <a:gd name="adj1" fmla="val -1146497"/>
              <a:gd name="adj2" fmla="val 535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131" idx="5"/>
            <a:endCxn id="132" idx="2"/>
          </p:cNvCxnSpPr>
          <p:nvPr/>
        </p:nvCxnSpPr>
        <p:spPr>
          <a:xfrm rot="17305821" flipH="1" flipV="1">
            <a:off x="8558532" y="2239130"/>
            <a:ext cx="22637" cy="503223"/>
          </a:xfrm>
          <a:prstGeom prst="curvedConnector4">
            <a:avLst>
              <a:gd name="adj1" fmla="val -1009851"/>
              <a:gd name="adj2" fmla="val 529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urved Connector 160"/>
          <p:cNvCxnSpPr>
            <a:stCxn id="136" idx="0"/>
            <a:endCxn id="137" idx="0"/>
          </p:cNvCxnSpPr>
          <p:nvPr/>
        </p:nvCxnSpPr>
        <p:spPr>
          <a:xfrm rot="6505821" flipH="1">
            <a:off x="8220085" y="4294824"/>
            <a:ext cx="64694" cy="700631"/>
          </a:xfrm>
          <a:prstGeom prst="curvedConnector3">
            <a:avLst>
              <a:gd name="adj1" fmla="val -3533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urved Connector 161"/>
          <p:cNvCxnSpPr>
            <a:stCxn id="134" idx="5"/>
            <a:endCxn id="132" idx="5"/>
          </p:cNvCxnSpPr>
          <p:nvPr/>
        </p:nvCxnSpPr>
        <p:spPr>
          <a:xfrm rot="17305821">
            <a:off x="7153380" y="2365225"/>
            <a:ext cx="1078140" cy="680175"/>
          </a:xfrm>
          <a:prstGeom prst="curvedConnector3">
            <a:avLst>
              <a:gd name="adj1" fmla="val 1238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urved Connector 162"/>
          <p:cNvCxnSpPr>
            <a:stCxn id="137" idx="6"/>
            <a:endCxn id="133" idx="0"/>
          </p:cNvCxnSpPr>
          <p:nvPr/>
        </p:nvCxnSpPr>
        <p:spPr>
          <a:xfrm rot="10800000" flipH="1">
            <a:off x="7865288" y="3577655"/>
            <a:ext cx="634" cy="800876"/>
          </a:xfrm>
          <a:prstGeom prst="curvedConnector4">
            <a:avLst>
              <a:gd name="adj1" fmla="val -36056782"/>
              <a:gd name="adj2" fmla="val 538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urved Connector 163"/>
          <p:cNvCxnSpPr>
            <a:stCxn id="138" idx="3"/>
            <a:endCxn id="133" idx="6"/>
          </p:cNvCxnSpPr>
          <p:nvPr/>
        </p:nvCxnSpPr>
        <p:spPr>
          <a:xfrm rot="5400000" flipH="1" flipV="1">
            <a:off x="7284417" y="3592691"/>
            <a:ext cx="656686" cy="3762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urved Connector 164"/>
          <p:cNvCxnSpPr>
            <a:stCxn id="138" idx="7"/>
            <a:endCxn id="134" idx="7"/>
          </p:cNvCxnSpPr>
          <p:nvPr/>
        </p:nvCxnSpPr>
        <p:spPr>
          <a:xfrm rot="6505821" flipH="1">
            <a:off x="6761440" y="3524984"/>
            <a:ext cx="877458" cy="386626"/>
          </a:xfrm>
          <a:prstGeom prst="curvedConnector3">
            <a:avLst>
              <a:gd name="adj1" fmla="val -293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urved Connector 165"/>
          <p:cNvCxnSpPr>
            <a:stCxn id="125" idx="3"/>
            <a:endCxn id="123" idx="5"/>
          </p:cNvCxnSpPr>
          <p:nvPr/>
        </p:nvCxnSpPr>
        <p:spPr>
          <a:xfrm rot="17305821">
            <a:off x="9377697" y="3616055"/>
            <a:ext cx="1" cy="374344"/>
          </a:xfrm>
          <a:prstGeom prst="curvedConnector3">
            <a:avLst>
              <a:gd name="adj1" fmla="val 25736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urved Connector 166"/>
          <p:cNvCxnSpPr>
            <a:stCxn id="137" idx="6"/>
            <a:endCxn id="138" idx="1"/>
          </p:cNvCxnSpPr>
          <p:nvPr/>
        </p:nvCxnSpPr>
        <p:spPr>
          <a:xfrm rot="11905821" flipV="1">
            <a:off x="7371392" y="4298403"/>
            <a:ext cx="503223" cy="22638"/>
          </a:xfrm>
          <a:prstGeom prst="curvedConnector4">
            <a:avLst>
              <a:gd name="adj1" fmla="val 47053"/>
              <a:gd name="adj2" fmla="val 14435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urved Connector 167"/>
          <p:cNvCxnSpPr>
            <a:stCxn id="132" idx="3"/>
            <a:endCxn id="130" idx="5"/>
          </p:cNvCxnSpPr>
          <p:nvPr/>
        </p:nvCxnSpPr>
        <p:spPr>
          <a:xfrm rot="17305821" flipH="1">
            <a:off x="8833133" y="1977803"/>
            <a:ext cx="111488" cy="1233512"/>
          </a:xfrm>
          <a:prstGeom prst="curvedConnector3">
            <a:avLst>
              <a:gd name="adj1" fmla="val -2308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urved Connector 170"/>
          <p:cNvCxnSpPr>
            <a:stCxn id="17" idx="3"/>
            <a:endCxn id="6" idx="5"/>
          </p:cNvCxnSpPr>
          <p:nvPr/>
        </p:nvCxnSpPr>
        <p:spPr>
          <a:xfrm rot="5400000">
            <a:off x="2915244" y="2517762"/>
            <a:ext cx="30264" cy="2329974"/>
          </a:xfrm>
          <a:prstGeom prst="curvedConnector3">
            <a:avLst>
              <a:gd name="adj1" fmla="val 9503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72"/>
          <p:cNvCxnSpPr>
            <a:stCxn id="15" idx="6"/>
            <a:endCxn id="16" idx="5"/>
          </p:cNvCxnSpPr>
          <p:nvPr/>
        </p:nvCxnSpPr>
        <p:spPr>
          <a:xfrm flipH="1" flipV="1">
            <a:off x="3254613" y="3299746"/>
            <a:ext cx="333435" cy="1376580"/>
          </a:xfrm>
          <a:prstGeom prst="curvedConnector4">
            <a:avLst>
              <a:gd name="adj1" fmla="val -68559"/>
              <a:gd name="adj2" fmla="val 525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5307016" y="3062778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5321757" y="4142081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Curved Connector 176"/>
          <p:cNvCxnSpPr>
            <a:stCxn id="17" idx="6"/>
            <a:endCxn id="174" idx="2"/>
          </p:cNvCxnSpPr>
          <p:nvPr/>
        </p:nvCxnSpPr>
        <p:spPr>
          <a:xfrm flipV="1">
            <a:off x="4268223" y="3160969"/>
            <a:ext cx="1038793" cy="4372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urved Connector 178"/>
          <p:cNvCxnSpPr>
            <a:stCxn id="174" idx="6"/>
            <a:endCxn id="134" idx="5"/>
          </p:cNvCxnSpPr>
          <p:nvPr/>
        </p:nvCxnSpPr>
        <p:spPr>
          <a:xfrm flipV="1">
            <a:off x="5509534" y="3109214"/>
            <a:ext cx="1689844" cy="51755"/>
          </a:xfrm>
          <a:prstGeom prst="curvedConnector4">
            <a:avLst>
              <a:gd name="adj1" fmla="val 48364"/>
              <a:gd name="adj2" fmla="val 6314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urved Connector 180"/>
          <p:cNvCxnSpPr>
            <a:endCxn id="175" idx="5"/>
          </p:cNvCxnSpPr>
          <p:nvPr/>
        </p:nvCxnSpPr>
        <p:spPr>
          <a:xfrm rot="10800000">
            <a:off x="5494618" y="4309704"/>
            <a:ext cx="1794147" cy="2875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urved Connector 182"/>
          <p:cNvCxnSpPr>
            <a:stCxn id="175" idx="2"/>
            <a:endCxn id="15" idx="6"/>
          </p:cNvCxnSpPr>
          <p:nvPr/>
        </p:nvCxnSpPr>
        <p:spPr>
          <a:xfrm rot="10800000" flipV="1">
            <a:off x="3588049" y="4240272"/>
            <a:ext cx="1733709" cy="4360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21" idx="6"/>
            <a:endCxn id="125" idx="0"/>
          </p:cNvCxnSpPr>
          <p:nvPr/>
        </p:nvCxnSpPr>
        <p:spPr>
          <a:xfrm rot="10800000">
            <a:off x="9079204" y="3880442"/>
            <a:ext cx="507110" cy="67101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25" idx="7"/>
            <a:endCxn id="126" idx="3"/>
          </p:cNvCxnSpPr>
          <p:nvPr/>
        </p:nvCxnSpPr>
        <p:spPr>
          <a:xfrm rot="5400000" flipH="1">
            <a:off x="8609945" y="3420097"/>
            <a:ext cx="100378" cy="720469"/>
          </a:xfrm>
          <a:prstGeom prst="curvedConnector5">
            <a:avLst>
              <a:gd name="adj1" fmla="val -44325"/>
              <a:gd name="adj2" fmla="val 50000"/>
              <a:gd name="adj3" fmla="val 3277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910103" y="5785175"/>
            <a:ext cx="104159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Introducing more paths, or increasing the probability for the existing ones helps us converge faster</a:t>
            </a:r>
          </a:p>
          <a:p>
            <a:r>
              <a:rPr lang="en-US" sz="2000" dirty="0" smtClean="0"/>
              <a:t>to a distribution that is representative of both clusters</a:t>
            </a:r>
            <a:endParaRPr lang="en-US" sz="2000" dirty="0"/>
          </a:p>
        </p:txBody>
      </p:sp>
      <p:sp>
        <p:nvSpPr>
          <p:cNvPr id="110" name="Oval 109"/>
          <p:cNvSpPr/>
          <p:nvPr/>
        </p:nvSpPr>
        <p:spPr>
          <a:xfrm>
            <a:off x="5299374" y="2482836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5314115" y="3562139"/>
            <a:ext cx="202518" cy="196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urved Connector 17"/>
          <p:cNvCxnSpPr>
            <a:stCxn id="35" idx="6"/>
            <a:endCxn id="110" idx="1"/>
          </p:cNvCxnSpPr>
          <p:nvPr/>
        </p:nvCxnSpPr>
        <p:spPr>
          <a:xfrm flipV="1">
            <a:off x="3881597" y="2511595"/>
            <a:ext cx="1447435" cy="209133"/>
          </a:xfrm>
          <a:prstGeom prst="curvedConnector4">
            <a:avLst>
              <a:gd name="adj1" fmla="val 48975"/>
              <a:gd name="adj2" fmla="val 2230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10" idx="6"/>
            <a:endCxn id="132" idx="6"/>
          </p:cNvCxnSpPr>
          <p:nvPr/>
        </p:nvCxnSpPr>
        <p:spPr>
          <a:xfrm flipV="1">
            <a:off x="5501892" y="2357906"/>
            <a:ext cx="2633543" cy="22312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38" idx="6"/>
            <a:endCxn id="112" idx="6"/>
          </p:cNvCxnSpPr>
          <p:nvPr/>
        </p:nvCxnSpPr>
        <p:spPr>
          <a:xfrm rot="10800000">
            <a:off x="5516633" y="3660331"/>
            <a:ext cx="1722044" cy="46006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12" idx="2"/>
            <a:endCxn id="15" idx="7"/>
          </p:cNvCxnSpPr>
          <p:nvPr/>
        </p:nvCxnSpPr>
        <p:spPr>
          <a:xfrm rot="10800000" flipV="1">
            <a:off x="3558391" y="3660330"/>
            <a:ext cx="1755725" cy="94656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81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</p:spPr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 smtClean="0"/>
                  <a:t> be a finite set</a:t>
                </a:r>
              </a:p>
              <a:p>
                <a:r>
                  <a:rPr lang="en-US" dirty="0" smtClean="0"/>
                  <a:t>A Markov chain is defined by a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Probability of transitioning from x to y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  <a:blipFill>
                <a:blip r:embed="rId2"/>
                <a:stretch>
                  <a:fillRect t="-2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8085188" y="3581399"/>
            <a:ext cx="3480369" cy="2332890"/>
            <a:chOff x="3186208" y="4214445"/>
            <a:chExt cx="3480369" cy="2332890"/>
          </a:xfrm>
        </p:grpSpPr>
        <p:sp>
          <p:nvSpPr>
            <p:cNvPr id="6" name="Oval 5"/>
            <p:cNvSpPr/>
            <p:nvPr/>
          </p:nvSpPr>
          <p:spPr>
            <a:xfrm>
              <a:off x="3534508" y="4360985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86208" y="515229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60175" y="598462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539531" y="481720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279716" y="50526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87007" y="6160474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287108" y="5679831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87108" y="42144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15" name="Curved Connector 14"/>
            <p:cNvCxnSpPr>
              <a:stCxn id="6" idx="6"/>
              <a:endCxn id="9" idx="2"/>
            </p:cNvCxnSpPr>
            <p:nvPr/>
          </p:nvCxnSpPr>
          <p:spPr>
            <a:xfrm>
              <a:off x="3921369" y="4554416"/>
              <a:ext cx="618162" cy="456217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9" idx="4"/>
              <a:endCxn id="11" idx="0"/>
            </p:cNvCxnSpPr>
            <p:nvPr/>
          </p:nvCxnSpPr>
          <p:spPr>
            <a:xfrm rot="5400000">
              <a:off x="4228495" y="5656006"/>
              <a:ext cx="956411" cy="525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7" idx="6"/>
              <a:endCxn id="8" idx="0"/>
            </p:cNvCxnSpPr>
            <p:nvPr/>
          </p:nvCxnSpPr>
          <p:spPr>
            <a:xfrm>
              <a:off x="3573069" y="5345723"/>
              <a:ext cx="380537" cy="638903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9" idx="6"/>
              <a:endCxn id="12" idx="0"/>
            </p:cNvCxnSpPr>
            <p:nvPr/>
          </p:nvCxnSpPr>
          <p:spPr>
            <a:xfrm>
              <a:off x="4926392" y="5010633"/>
              <a:ext cx="554147" cy="669198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13" idx="5"/>
              <a:endCxn id="10" idx="2"/>
            </p:cNvCxnSpPr>
            <p:nvPr/>
          </p:nvCxnSpPr>
          <p:spPr>
            <a:xfrm rot="16200000" flipH="1">
              <a:off x="5597803" y="4564164"/>
              <a:ext cx="701424" cy="6624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12" idx="2"/>
              <a:endCxn id="11" idx="7"/>
            </p:cNvCxnSpPr>
            <p:nvPr/>
          </p:nvCxnSpPr>
          <p:spPr>
            <a:xfrm rot="10800000" flipV="1">
              <a:off x="4817214" y="5873262"/>
              <a:ext cx="469894" cy="34386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13" idx="0"/>
              <a:endCxn id="6" idx="0"/>
            </p:cNvCxnSpPr>
            <p:nvPr/>
          </p:nvCxnSpPr>
          <p:spPr>
            <a:xfrm rot="16200000" flipH="1" flipV="1">
              <a:off x="4530969" y="3411415"/>
              <a:ext cx="146539" cy="1752600"/>
            </a:xfrm>
            <a:prstGeom prst="curvedConnector3">
              <a:avLst>
                <a:gd name="adj1" fmla="val -15599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urved Connector 34"/>
            <p:cNvCxnSpPr>
              <a:stCxn id="13" idx="3"/>
              <a:endCxn id="9" idx="7"/>
            </p:cNvCxnSpPr>
            <p:nvPr/>
          </p:nvCxnSpPr>
          <p:spPr>
            <a:xfrm rot="5400000">
              <a:off x="4942149" y="4472242"/>
              <a:ext cx="329203" cy="4740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>
              <a:stCxn id="9" idx="3"/>
              <a:endCxn id="8" idx="7"/>
            </p:cNvCxnSpPr>
            <p:nvPr/>
          </p:nvCxnSpPr>
          <p:spPr>
            <a:xfrm rot="5400000">
              <a:off x="3896349" y="5341443"/>
              <a:ext cx="893871" cy="50580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stCxn id="6" idx="4"/>
              <a:endCxn id="7" idx="0"/>
            </p:cNvCxnSpPr>
            <p:nvPr/>
          </p:nvCxnSpPr>
          <p:spPr>
            <a:xfrm rot="5400000">
              <a:off x="3351566" y="4775919"/>
              <a:ext cx="404446" cy="348300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43"/>
            <p:cNvCxnSpPr>
              <a:stCxn id="10" idx="4"/>
              <a:endCxn id="11" idx="5"/>
            </p:cNvCxnSpPr>
            <p:nvPr/>
          </p:nvCxnSpPr>
          <p:spPr>
            <a:xfrm rot="5400000">
              <a:off x="5119594" y="5137128"/>
              <a:ext cx="1051174" cy="1655933"/>
            </a:xfrm>
            <a:prstGeom prst="curvedConnector3">
              <a:avLst>
                <a:gd name="adj1" fmla="val 12713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12" idx="6"/>
              <a:endCxn id="13" idx="4"/>
            </p:cNvCxnSpPr>
            <p:nvPr/>
          </p:nvCxnSpPr>
          <p:spPr>
            <a:xfrm flipH="1" flipV="1">
              <a:off x="5480539" y="4601307"/>
              <a:ext cx="193430" cy="1271955"/>
            </a:xfrm>
            <a:prstGeom prst="curvedConnector4">
              <a:avLst>
                <a:gd name="adj1" fmla="val -118182"/>
                <a:gd name="adj2" fmla="val 5760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2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</p:spPr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 smtClean="0"/>
                  <a:t> be a finite set</a:t>
                </a:r>
              </a:p>
              <a:p>
                <a:r>
                  <a:rPr lang="en-US" dirty="0" smtClean="0"/>
                  <a:t>A Markov chain is defined by a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US" b="0" dirty="0" smtClean="0"/>
              </a:p>
              <a:p>
                <a:r>
                  <a:rPr lang="en-US" dirty="0"/>
                  <a:t>Probability of a series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  <a:blipFill>
                <a:blip r:embed="rId2"/>
                <a:stretch>
                  <a:fillRect t="-2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8085188" y="3581399"/>
            <a:ext cx="3480369" cy="2332890"/>
            <a:chOff x="3186208" y="4214445"/>
            <a:chExt cx="3480369" cy="2332890"/>
          </a:xfrm>
        </p:grpSpPr>
        <p:sp>
          <p:nvSpPr>
            <p:cNvPr id="6" name="Oval 5"/>
            <p:cNvSpPr/>
            <p:nvPr/>
          </p:nvSpPr>
          <p:spPr>
            <a:xfrm>
              <a:off x="3534508" y="4360985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86208" y="515229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60175" y="598462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539531" y="481720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279716" y="50526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87007" y="6160474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287108" y="5679831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87108" y="42144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15" name="Curved Connector 14"/>
            <p:cNvCxnSpPr>
              <a:stCxn id="6" idx="6"/>
              <a:endCxn id="9" idx="2"/>
            </p:cNvCxnSpPr>
            <p:nvPr/>
          </p:nvCxnSpPr>
          <p:spPr>
            <a:xfrm>
              <a:off x="3921369" y="4554416"/>
              <a:ext cx="618162" cy="456217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9" idx="4"/>
              <a:endCxn id="11" idx="0"/>
            </p:cNvCxnSpPr>
            <p:nvPr/>
          </p:nvCxnSpPr>
          <p:spPr>
            <a:xfrm rot="5400000">
              <a:off x="4228495" y="5656006"/>
              <a:ext cx="956411" cy="525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7" idx="6"/>
              <a:endCxn id="8" idx="0"/>
            </p:cNvCxnSpPr>
            <p:nvPr/>
          </p:nvCxnSpPr>
          <p:spPr>
            <a:xfrm>
              <a:off x="3573069" y="5345723"/>
              <a:ext cx="380537" cy="638903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9" idx="6"/>
              <a:endCxn id="12" idx="0"/>
            </p:cNvCxnSpPr>
            <p:nvPr/>
          </p:nvCxnSpPr>
          <p:spPr>
            <a:xfrm>
              <a:off x="4926392" y="5010633"/>
              <a:ext cx="554147" cy="669198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13" idx="5"/>
              <a:endCxn id="10" idx="2"/>
            </p:cNvCxnSpPr>
            <p:nvPr/>
          </p:nvCxnSpPr>
          <p:spPr>
            <a:xfrm rot="16200000" flipH="1">
              <a:off x="5597803" y="4564164"/>
              <a:ext cx="701424" cy="6624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12" idx="2"/>
              <a:endCxn id="11" idx="7"/>
            </p:cNvCxnSpPr>
            <p:nvPr/>
          </p:nvCxnSpPr>
          <p:spPr>
            <a:xfrm rot="10800000" flipV="1">
              <a:off x="4817214" y="5873262"/>
              <a:ext cx="469894" cy="34386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13" idx="0"/>
              <a:endCxn id="6" idx="0"/>
            </p:cNvCxnSpPr>
            <p:nvPr/>
          </p:nvCxnSpPr>
          <p:spPr>
            <a:xfrm rot="16200000" flipH="1" flipV="1">
              <a:off x="4530969" y="3411415"/>
              <a:ext cx="146539" cy="1752600"/>
            </a:xfrm>
            <a:prstGeom prst="curvedConnector3">
              <a:avLst>
                <a:gd name="adj1" fmla="val -15599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urved Connector 34"/>
            <p:cNvCxnSpPr>
              <a:stCxn id="13" idx="3"/>
              <a:endCxn id="9" idx="7"/>
            </p:cNvCxnSpPr>
            <p:nvPr/>
          </p:nvCxnSpPr>
          <p:spPr>
            <a:xfrm rot="5400000">
              <a:off x="4942149" y="4472242"/>
              <a:ext cx="329203" cy="4740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>
              <a:stCxn id="9" idx="3"/>
              <a:endCxn id="8" idx="7"/>
            </p:cNvCxnSpPr>
            <p:nvPr/>
          </p:nvCxnSpPr>
          <p:spPr>
            <a:xfrm rot="5400000">
              <a:off x="3896349" y="5341443"/>
              <a:ext cx="893871" cy="50580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stCxn id="6" idx="4"/>
              <a:endCxn id="7" idx="0"/>
            </p:cNvCxnSpPr>
            <p:nvPr/>
          </p:nvCxnSpPr>
          <p:spPr>
            <a:xfrm rot="5400000">
              <a:off x="3351566" y="4775919"/>
              <a:ext cx="404446" cy="348300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43"/>
            <p:cNvCxnSpPr>
              <a:stCxn id="10" idx="4"/>
              <a:endCxn id="11" idx="5"/>
            </p:cNvCxnSpPr>
            <p:nvPr/>
          </p:nvCxnSpPr>
          <p:spPr>
            <a:xfrm rot="5400000">
              <a:off x="5119594" y="5137128"/>
              <a:ext cx="1051174" cy="1655933"/>
            </a:xfrm>
            <a:prstGeom prst="curvedConnector3">
              <a:avLst>
                <a:gd name="adj1" fmla="val 12713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12" idx="6"/>
              <a:endCxn id="13" idx="4"/>
            </p:cNvCxnSpPr>
            <p:nvPr/>
          </p:nvCxnSpPr>
          <p:spPr>
            <a:xfrm flipH="1" flipV="1">
              <a:off x="5480539" y="4601307"/>
              <a:ext cx="193430" cy="1271955"/>
            </a:xfrm>
            <a:prstGeom prst="curvedConnector4">
              <a:avLst>
                <a:gd name="adj1" fmla="val -118182"/>
                <a:gd name="adj2" fmla="val 5760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61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</p:spPr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 smtClean="0"/>
                  <a:t> be a finite set</a:t>
                </a:r>
              </a:p>
              <a:p>
                <a:r>
                  <a:rPr lang="en-US" dirty="0" smtClean="0"/>
                  <a:t>A Markov chain is defined by a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Probability of a series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  <a:blipFill>
                <a:blip r:embed="rId2"/>
                <a:stretch>
                  <a:fillRect t="-2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8085188" y="3581399"/>
            <a:ext cx="3480369" cy="2332890"/>
            <a:chOff x="3186208" y="4214445"/>
            <a:chExt cx="3480369" cy="2332890"/>
          </a:xfrm>
        </p:grpSpPr>
        <p:sp>
          <p:nvSpPr>
            <p:cNvPr id="6" name="Oval 5"/>
            <p:cNvSpPr/>
            <p:nvPr/>
          </p:nvSpPr>
          <p:spPr>
            <a:xfrm>
              <a:off x="3534508" y="4360985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86208" y="515229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760175" y="598462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539531" y="481720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279716" y="50526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87007" y="6160474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287108" y="5679831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87108" y="42144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15" name="Curved Connector 14"/>
            <p:cNvCxnSpPr>
              <a:stCxn id="6" idx="6"/>
              <a:endCxn id="9" idx="2"/>
            </p:cNvCxnSpPr>
            <p:nvPr/>
          </p:nvCxnSpPr>
          <p:spPr>
            <a:xfrm>
              <a:off x="3921369" y="4554416"/>
              <a:ext cx="618162" cy="456217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9" idx="4"/>
              <a:endCxn id="11" idx="0"/>
            </p:cNvCxnSpPr>
            <p:nvPr/>
          </p:nvCxnSpPr>
          <p:spPr>
            <a:xfrm rot="5400000">
              <a:off x="4228495" y="5656006"/>
              <a:ext cx="956411" cy="525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7" idx="6"/>
              <a:endCxn id="8" idx="0"/>
            </p:cNvCxnSpPr>
            <p:nvPr/>
          </p:nvCxnSpPr>
          <p:spPr>
            <a:xfrm>
              <a:off x="3573069" y="5345723"/>
              <a:ext cx="380537" cy="638903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9" idx="6"/>
              <a:endCxn id="12" idx="0"/>
            </p:cNvCxnSpPr>
            <p:nvPr/>
          </p:nvCxnSpPr>
          <p:spPr>
            <a:xfrm>
              <a:off x="4926392" y="5010633"/>
              <a:ext cx="554147" cy="669198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13" idx="5"/>
              <a:endCxn id="10" idx="2"/>
            </p:cNvCxnSpPr>
            <p:nvPr/>
          </p:nvCxnSpPr>
          <p:spPr>
            <a:xfrm rot="16200000" flipH="1">
              <a:off x="5597803" y="4564164"/>
              <a:ext cx="701424" cy="6624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12" idx="2"/>
              <a:endCxn id="11" idx="7"/>
            </p:cNvCxnSpPr>
            <p:nvPr/>
          </p:nvCxnSpPr>
          <p:spPr>
            <a:xfrm rot="10800000" flipV="1">
              <a:off x="4817214" y="5873262"/>
              <a:ext cx="469894" cy="34386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13" idx="0"/>
              <a:endCxn id="6" idx="0"/>
            </p:cNvCxnSpPr>
            <p:nvPr/>
          </p:nvCxnSpPr>
          <p:spPr>
            <a:xfrm rot="16200000" flipH="1" flipV="1">
              <a:off x="4530969" y="3411415"/>
              <a:ext cx="146539" cy="1752600"/>
            </a:xfrm>
            <a:prstGeom prst="curvedConnector3">
              <a:avLst>
                <a:gd name="adj1" fmla="val -15599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urved Connector 34"/>
            <p:cNvCxnSpPr>
              <a:stCxn id="13" idx="3"/>
              <a:endCxn id="9" idx="7"/>
            </p:cNvCxnSpPr>
            <p:nvPr/>
          </p:nvCxnSpPr>
          <p:spPr>
            <a:xfrm rot="5400000">
              <a:off x="4942149" y="4472242"/>
              <a:ext cx="329203" cy="4740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>
              <a:stCxn id="9" idx="3"/>
              <a:endCxn id="8" idx="7"/>
            </p:cNvCxnSpPr>
            <p:nvPr/>
          </p:nvCxnSpPr>
          <p:spPr>
            <a:xfrm rot="5400000">
              <a:off x="3896349" y="5341443"/>
              <a:ext cx="893871" cy="50580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stCxn id="6" idx="4"/>
              <a:endCxn id="7" idx="0"/>
            </p:cNvCxnSpPr>
            <p:nvPr/>
          </p:nvCxnSpPr>
          <p:spPr>
            <a:xfrm rot="5400000">
              <a:off x="3351566" y="4775919"/>
              <a:ext cx="404446" cy="348300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43"/>
            <p:cNvCxnSpPr>
              <a:stCxn id="10" idx="4"/>
              <a:endCxn id="11" idx="5"/>
            </p:cNvCxnSpPr>
            <p:nvPr/>
          </p:nvCxnSpPr>
          <p:spPr>
            <a:xfrm rot="5400000">
              <a:off x="5119594" y="5137128"/>
              <a:ext cx="1051174" cy="1655933"/>
            </a:xfrm>
            <a:prstGeom prst="curvedConnector3">
              <a:avLst>
                <a:gd name="adj1" fmla="val 12713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12" idx="6"/>
              <a:endCxn id="13" idx="4"/>
            </p:cNvCxnSpPr>
            <p:nvPr/>
          </p:nvCxnSpPr>
          <p:spPr>
            <a:xfrm flipH="1" flipV="1">
              <a:off x="5480539" y="4601307"/>
              <a:ext cx="193430" cy="1271955"/>
            </a:xfrm>
            <a:prstGeom prst="curvedConnector4">
              <a:avLst>
                <a:gd name="adj1" fmla="val -118182"/>
                <a:gd name="adj2" fmla="val 5760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607" y="2962975"/>
                <a:ext cx="948849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5510" y="3921369"/>
                <a:ext cx="934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510" y="3921369"/>
                <a:ext cx="934615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1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</p:spPr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 smtClean="0"/>
                  <a:t> be a finite set</a:t>
                </a:r>
              </a:p>
              <a:p>
                <a:r>
                  <a:rPr lang="en-US" dirty="0" smtClean="0"/>
                  <a:t>A Markov chain is defined by a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Probability of a series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lvl="2"/>
                <a:r>
                  <a:rPr lang="en-US" dirty="0" smtClean="0"/>
                  <a:t>This is matrix multiplication!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4"/>
                <a:ext cx="9761306" cy="4346575"/>
              </a:xfrm>
              <a:blipFill rotWithShape="0">
                <a:blip r:embed="rId2"/>
                <a:stretch>
                  <a:fillRect t="-2244" b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8085188" y="3581399"/>
            <a:ext cx="3480369" cy="2332890"/>
            <a:chOff x="3186208" y="4214445"/>
            <a:chExt cx="3480369" cy="2332890"/>
          </a:xfrm>
        </p:grpSpPr>
        <p:sp>
          <p:nvSpPr>
            <p:cNvPr id="6" name="Oval 5"/>
            <p:cNvSpPr/>
            <p:nvPr/>
          </p:nvSpPr>
          <p:spPr>
            <a:xfrm>
              <a:off x="3534508" y="4360985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186208" y="515229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60175" y="598462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539531" y="481720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279716" y="50526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87007" y="6160474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287108" y="5679831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87108" y="42144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Curved Connector 14"/>
            <p:cNvCxnSpPr>
              <a:stCxn id="6" idx="6"/>
              <a:endCxn id="9" idx="2"/>
            </p:cNvCxnSpPr>
            <p:nvPr/>
          </p:nvCxnSpPr>
          <p:spPr>
            <a:xfrm>
              <a:off x="3921369" y="4554416"/>
              <a:ext cx="618162" cy="456217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9" idx="4"/>
              <a:endCxn id="11" idx="0"/>
            </p:cNvCxnSpPr>
            <p:nvPr/>
          </p:nvCxnSpPr>
          <p:spPr>
            <a:xfrm rot="5400000">
              <a:off x="4228495" y="5656006"/>
              <a:ext cx="956411" cy="525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7" idx="6"/>
              <a:endCxn id="8" idx="0"/>
            </p:cNvCxnSpPr>
            <p:nvPr/>
          </p:nvCxnSpPr>
          <p:spPr>
            <a:xfrm>
              <a:off x="3573069" y="5345723"/>
              <a:ext cx="380537" cy="638903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9" idx="6"/>
              <a:endCxn id="12" idx="0"/>
            </p:cNvCxnSpPr>
            <p:nvPr/>
          </p:nvCxnSpPr>
          <p:spPr>
            <a:xfrm>
              <a:off x="4926392" y="5010633"/>
              <a:ext cx="554147" cy="669198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13" idx="5"/>
              <a:endCxn id="10" idx="2"/>
            </p:cNvCxnSpPr>
            <p:nvPr/>
          </p:nvCxnSpPr>
          <p:spPr>
            <a:xfrm rot="16200000" flipH="1">
              <a:off x="5597803" y="4564164"/>
              <a:ext cx="701424" cy="6624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12" idx="2"/>
              <a:endCxn id="11" idx="7"/>
            </p:cNvCxnSpPr>
            <p:nvPr/>
          </p:nvCxnSpPr>
          <p:spPr>
            <a:xfrm rot="10800000" flipV="1">
              <a:off x="4817214" y="5873262"/>
              <a:ext cx="469894" cy="34386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13" idx="0"/>
              <a:endCxn id="6" idx="0"/>
            </p:cNvCxnSpPr>
            <p:nvPr/>
          </p:nvCxnSpPr>
          <p:spPr>
            <a:xfrm rot="16200000" flipH="1" flipV="1">
              <a:off x="4530969" y="3411415"/>
              <a:ext cx="146539" cy="1752600"/>
            </a:xfrm>
            <a:prstGeom prst="curvedConnector3">
              <a:avLst>
                <a:gd name="adj1" fmla="val -15599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urved Connector 34"/>
            <p:cNvCxnSpPr>
              <a:stCxn id="13" idx="3"/>
              <a:endCxn id="9" idx="7"/>
            </p:cNvCxnSpPr>
            <p:nvPr/>
          </p:nvCxnSpPr>
          <p:spPr>
            <a:xfrm rot="5400000">
              <a:off x="4942149" y="4472242"/>
              <a:ext cx="329203" cy="4740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>
              <a:stCxn id="9" idx="3"/>
              <a:endCxn id="8" idx="7"/>
            </p:cNvCxnSpPr>
            <p:nvPr/>
          </p:nvCxnSpPr>
          <p:spPr>
            <a:xfrm rot="5400000">
              <a:off x="3896349" y="5341443"/>
              <a:ext cx="893871" cy="50580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stCxn id="6" idx="4"/>
              <a:endCxn id="7" idx="0"/>
            </p:cNvCxnSpPr>
            <p:nvPr/>
          </p:nvCxnSpPr>
          <p:spPr>
            <a:xfrm rot="5400000">
              <a:off x="3351566" y="4775919"/>
              <a:ext cx="404446" cy="348300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43"/>
            <p:cNvCxnSpPr>
              <a:stCxn id="10" idx="4"/>
              <a:endCxn id="11" idx="5"/>
            </p:cNvCxnSpPr>
            <p:nvPr/>
          </p:nvCxnSpPr>
          <p:spPr>
            <a:xfrm rot="5400000">
              <a:off x="5119594" y="5137128"/>
              <a:ext cx="1051174" cy="1655933"/>
            </a:xfrm>
            <a:prstGeom prst="curvedConnector3">
              <a:avLst>
                <a:gd name="adj1" fmla="val 12713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12" idx="6"/>
              <a:endCxn id="13" idx="4"/>
            </p:cNvCxnSpPr>
            <p:nvPr/>
          </p:nvCxnSpPr>
          <p:spPr>
            <a:xfrm flipH="1" flipV="1">
              <a:off x="5480539" y="4601307"/>
              <a:ext cx="193430" cy="1271955"/>
            </a:xfrm>
            <a:prstGeom prst="curvedConnector4">
              <a:avLst>
                <a:gd name="adj1" fmla="val -118182"/>
                <a:gd name="adj2" fmla="val 5760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87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Stationary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the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of being in a node x at some arbitrary step?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b="0" dirty="0" smtClean="0"/>
                  <a:t>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8085188" y="3581399"/>
            <a:ext cx="3480369" cy="2332890"/>
            <a:chOff x="3186208" y="4214445"/>
            <a:chExt cx="3480369" cy="2332890"/>
          </a:xfrm>
        </p:grpSpPr>
        <p:sp>
          <p:nvSpPr>
            <p:cNvPr id="5" name="Oval 4"/>
            <p:cNvSpPr/>
            <p:nvPr/>
          </p:nvSpPr>
          <p:spPr>
            <a:xfrm>
              <a:off x="3534508" y="4360985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86208" y="515229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760175" y="598462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539531" y="4817202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279716" y="50526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487007" y="6160474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287108" y="5679831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287108" y="4214446"/>
              <a:ext cx="386861" cy="3868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urved Connector 12"/>
            <p:cNvCxnSpPr>
              <a:stCxn id="5" idx="6"/>
              <a:endCxn id="8" idx="2"/>
            </p:cNvCxnSpPr>
            <p:nvPr/>
          </p:nvCxnSpPr>
          <p:spPr>
            <a:xfrm>
              <a:off x="3921369" y="4554416"/>
              <a:ext cx="618162" cy="456217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urved Connector 13"/>
            <p:cNvCxnSpPr>
              <a:stCxn id="8" idx="4"/>
              <a:endCxn id="10" idx="0"/>
            </p:cNvCxnSpPr>
            <p:nvPr/>
          </p:nvCxnSpPr>
          <p:spPr>
            <a:xfrm rot="5400000">
              <a:off x="4228495" y="5656006"/>
              <a:ext cx="956411" cy="525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4"/>
            <p:cNvCxnSpPr>
              <a:stCxn id="6" idx="6"/>
              <a:endCxn id="7" idx="0"/>
            </p:cNvCxnSpPr>
            <p:nvPr/>
          </p:nvCxnSpPr>
          <p:spPr>
            <a:xfrm>
              <a:off x="3573069" y="5345723"/>
              <a:ext cx="380537" cy="638903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urved Connector 15"/>
            <p:cNvCxnSpPr>
              <a:stCxn id="8" idx="6"/>
              <a:endCxn id="11" idx="0"/>
            </p:cNvCxnSpPr>
            <p:nvPr/>
          </p:nvCxnSpPr>
          <p:spPr>
            <a:xfrm>
              <a:off x="4926392" y="5010633"/>
              <a:ext cx="554147" cy="669198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2" idx="5"/>
              <a:endCxn id="9" idx="2"/>
            </p:cNvCxnSpPr>
            <p:nvPr/>
          </p:nvCxnSpPr>
          <p:spPr>
            <a:xfrm rot="16200000" flipH="1">
              <a:off x="5597803" y="4564164"/>
              <a:ext cx="701424" cy="6624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1" idx="2"/>
              <a:endCxn id="10" idx="7"/>
            </p:cNvCxnSpPr>
            <p:nvPr/>
          </p:nvCxnSpPr>
          <p:spPr>
            <a:xfrm rot="10800000" flipV="1">
              <a:off x="4817214" y="5873262"/>
              <a:ext cx="469894" cy="34386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12" idx="0"/>
              <a:endCxn id="5" idx="0"/>
            </p:cNvCxnSpPr>
            <p:nvPr/>
          </p:nvCxnSpPr>
          <p:spPr>
            <a:xfrm rot="16200000" flipH="1" flipV="1">
              <a:off x="4530969" y="3411415"/>
              <a:ext cx="146539" cy="1752600"/>
            </a:xfrm>
            <a:prstGeom prst="curvedConnector3">
              <a:avLst>
                <a:gd name="adj1" fmla="val -15599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12" idx="3"/>
              <a:endCxn id="8" idx="7"/>
            </p:cNvCxnSpPr>
            <p:nvPr/>
          </p:nvCxnSpPr>
          <p:spPr>
            <a:xfrm rot="5400000">
              <a:off x="4942149" y="4472242"/>
              <a:ext cx="329203" cy="474024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8" idx="3"/>
              <a:endCxn id="7" idx="7"/>
            </p:cNvCxnSpPr>
            <p:nvPr/>
          </p:nvCxnSpPr>
          <p:spPr>
            <a:xfrm rot="5400000">
              <a:off x="3896349" y="5341443"/>
              <a:ext cx="893871" cy="50580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5" idx="4"/>
              <a:endCxn id="6" idx="0"/>
            </p:cNvCxnSpPr>
            <p:nvPr/>
          </p:nvCxnSpPr>
          <p:spPr>
            <a:xfrm rot="5400000">
              <a:off x="3351566" y="4775919"/>
              <a:ext cx="404446" cy="348300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9" idx="4"/>
              <a:endCxn id="10" idx="5"/>
            </p:cNvCxnSpPr>
            <p:nvPr/>
          </p:nvCxnSpPr>
          <p:spPr>
            <a:xfrm rot="5400000">
              <a:off x="5119594" y="5137128"/>
              <a:ext cx="1051174" cy="1655933"/>
            </a:xfrm>
            <a:prstGeom prst="curvedConnector3">
              <a:avLst>
                <a:gd name="adj1" fmla="val 12713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urved Connector 23"/>
            <p:cNvCxnSpPr>
              <a:stCxn id="11" idx="6"/>
              <a:endCxn id="12" idx="4"/>
            </p:cNvCxnSpPr>
            <p:nvPr/>
          </p:nvCxnSpPr>
          <p:spPr>
            <a:xfrm flipH="1" flipV="1">
              <a:off x="5480539" y="4601307"/>
              <a:ext cx="193430" cy="1271955"/>
            </a:xfrm>
            <a:prstGeom prst="curvedConnector4">
              <a:avLst>
                <a:gd name="adj1" fmla="val -118182"/>
                <a:gd name="adj2" fmla="val 5760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49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theorem of (finite) Markov chains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If there is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s.t.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i.e. the matrix is connected.</a:t>
                </a:r>
              </a:p>
              <a:p>
                <a:pPr lvl="1"/>
                <a:r>
                  <a:rPr lang="en-US" dirty="0" smtClean="0"/>
                  <a:t>the matrix must also be aperiodic</a:t>
                </a:r>
              </a:p>
              <a:p>
                <a:pPr lvl="1"/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</a:t>
                </a:r>
                <a:r>
                  <a:rPr lang="en-US" dirty="0" err="1" smtClean="0"/>
                  <a:t>n’th</a:t>
                </a:r>
                <a:r>
                  <a:rPr lang="en-US" dirty="0" smtClean="0"/>
                  <a:t>  step of a run starting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has probability close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of being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is large.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90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Stationary Distribution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95932" y="3757824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389516" y="2345149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89538" y="2040349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295954" y="2297501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5011947" y="3122761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085272" y="4235569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589252" y="4991818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616678" y="5305244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10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969698" y="4749043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11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1633268" y="3910224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74807" y="3000755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82836" y="5463395"/>
            <a:ext cx="293298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4" idx="0"/>
            <a:endCxn id="6" idx="4"/>
          </p:cNvCxnSpPr>
          <p:nvPr/>
        </p:nvCxnSpPr>
        <p:spPr>
          <a:xfrm flipH="1" flipV="1">
            <a:off x="3436187" y="2345149"/>
            <a:ext cx="106394" cy="1412675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7"/>
            <a:endCxn id="7" idx="3"/>
          </p:cNvCxnSpPr>
          <p:nvPr/>
        </p:nvCxnSpPr>
        <p:spPr>
          <a:xfrm flipV="1">
            <a:off x="3646278" y="2557664"/>
            <a:ext cx="692628" cy="1244797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6"/>
            <a:endCxn id="8" idx="2"/>
          </p:cNvCxnSpPr>
          <p:nvPr/>
        </p:nvCxnSpPr>
        <p:spPr>
          <a:xfrm flipV="1">
            <a:off x="3689230" y="3275161"/>
            <a:ext cx="1322717" cy="635063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5"/>
            <a:endCxn id="9" idx="2"/>
          </p:cNvCxnSpPr>
          <p:nvPr/>
        </p:nvCxnSpPr>
        <p:spPr>
          <a:xfrm>
            <a:off x="3646278" y="4017987"/>
            <a:ext cx="1438994" cy="369982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4"/>
            <a:endCxn id="12" idx="7"/>
          </p:cNvCxnSpPr>
          <p:nvPr/>
        </p:nvCxnSpPr>
        <p:spPr>
          <a:xfrm flipH="1">
            <a:off x="2867024" y="4062624"/>
            <a:ext cx="675557" cy="1287257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6" idx="0"/>
          </p:cNvCxnSpPr>
          <p:nvPr/>
        </p:nvCxnSpPr>
        <p:spPr>
          <a:xfrm>
            <a:off x="3542581" y="4062624"/>
            <a:ext cx="186904" cy="1400771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5"/>
            <a:endCxn id="10" idx="1"/>
          </p:cNvCxnSpPr>
          <p:nvPr/>
        </p:nvCxnSpPr>
        <p:spPr>
          <a:xfrm>
            <a:off x="3646278" y="4017987"/>
            <a:ext cx="985926" cy="101846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3"/>
            <a:endCxn id="13" idx="7"/>
          </p:cNvCxnSpPr>
          <p:nvPr/>
        </p:nvCxnSpPr>
        <p:spPr>
          <a:xfrm flipH="1">
            <a:off x="2220044" y="4017987"/>
            <a:ext cx="1218840" cy="775693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2"/>
            <a:endCxn id="14" idx="6"/>
          </p:cNvCxnSpPr>
          <p:nvPr/>
        </p:nvCxnSpPr>
        <p:spPr>
          <a:xfrm flipH="1">
            <a:off x="1926566" y="3910224"/>
            <a:ext cx="1469366" cy="152400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1"/>
            <a:endCxn id="15" idx="5"/>
          </p:cNvCxnSpPr>
          <p:nvPr/>
        </p:nvCxnSpPr>
        <p:spPr>
          <a:xfrm flipH="1" flipV="1">
            <a:off x="2125153" y="3260918"/>
            <a:ext cx="1313731" cy="541543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" idx="1"/>
            <a:endCxn id="5" idx="5"/>
          </p:cNvCxnSpPr>
          <p:nvPr/>
        </p:nvCxnSpPr>
        <p:spPr>
          <a:xfrm flipH="1" flipV="1">
            <a:off x="2639862" y="2605312"/>
            <a:ext cx="799022" cy="1197149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/>
          <p:cNvCxnSpPr>
            <a:stCxn id="4" idx="6"/>
            <a:endCxn id="4" idx="0"/>
          </p:cNvCxnSpPr>
          <p:nvPr/>
        </p:nvCxnSpPr>
        <p:spPr>
          <a:xfrm flipH="1" flipV="1">
            <a:off x="3542581" y="3757824"/>
            <a:ext cx="146649" cy="152400"/>
          </a:xfrm>
          <a:prstGeom prst="curvedConnector4">
            <a:avLst>
              <a:gd name="adj1" fmla="val -222548"/>
              <a:gd name="adj2" fmla="val 30660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883215" y="1923421"/>
            <a:ext cx="1944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K(0, x) = 1/12</a:t>
            </a:r>
          </a:p>
          <a:p>
            <a:r>
              <a:rPr lang="en-US" dirty="0" smtClean="0"/>
              <a:t>K(x, 0) = 1 for x !=0</a:t>
            </a:r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>
            <a:off x="3956424" y="3526118"/>
            <a:ext cx="3077882" cy="442258"/>
          </a:xfrm>
          <a:prstGeom prst="curvedConnector3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177741" y="3910223"/>
            <a:ext cx="44345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edge makes it aperiodic</a:t>
            </a:r>
          </a:p>
          <a:p>
            <a:r>
              <a:rPr lang="en-US" dirty="0" smtClean="0"/>
              <a:t>without this edge, if it starts</a:t>
            </a:r>
          </a:p>
          <a:p>
            <a:r>
              <a:rPr lang="en-US" dirty="0" smtClean="0"/>
              <a:t>at the center, the probability of being</a:t>
            </a:r>
          </a:p>
          <a:p>
            <a:r>
              <a:rPr lang="en-US" dirty="0" smtClean="0"/>
              <a:t>at the center on an odd step 2*n would be</a:t>
            </a:r>
          </a:p>
          <a:p>
            <a:r>
              <a:rPr lang="en-US" dirty="0" smtClean="0"/>
              <a:t>zero for any n.</a:t>
            </a:r>
          </a:p>
        </p:txBody>
      </p:sp>
    </p:spTree>
    <p:extLst>
      <p:ext uri="{BB962C8B-B14F-4D97-AF65-F5344CB8AC3E}">
        <p14:creationId xmlns:p14="http://schemas.microsoft.com/office/powerpoint/2010/main" val="345247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34692</TotalTime>
  <Words>644</Words>
  <Application>Microsoft Office PowerPoint</Application>
  <PresentationFormat>Widescreen</PresentationFormat>
  <Paragraphs>182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Berlin Sans FB</vt:lpstr>
      <vt:lpstr>Calibri</vt:lpstr>
      <vt:lpstr>Cambria Math</vt:lpstr>
      <vt:lpstr>Courier New</vt:lpstr>
      <vt:lpstr>office theme</vt:lpstr>
      <vt:lpstr>Lecture 5 Stochastic Search</vt:lpstr>
      <vt:lpstr>MCMC and Metropolis Search</vt:lpstr>
      <vt:lpstr>Markov Chains</vt:lpstr>
      <vt:lpstr>Markov Chains</vt:lpstr>
      <vt:lpstr>Markov Chains</vt:lpstr>
      <vt:lpstr>Markov Chains</vt:lpstr>
      <vt:lpstr>Stationary distribution</vt:lpstr>
      <vt:lpstr>Fundamental theorem of (finite) Markov chains</vt:lpstr>
      <vt:lpstr>Stationary Distribution</vt:lpstr>
      <vt:lpstr>MCMC Based synthesis</vt:lpstr>
      <vt:lpstr>Motivating example</vt:lpstr>
      <vt:lpstr>Metropolis algorithm</vt:lpstr>
      <vt:lpstr>Back to example</vt:lpstr>
      <vt:lpstr>Many recent synthesis applications</vt:lpstr>
      <vt:lpstr>Key issues</vt:lpstr>
      <vt:lpstr>Stochastic Superoptimization</vt:lpstr>
      <vt:lpstr>The program space</vt:lpstr>
      <vt:lpstr>The proposal Distribution</vt:lpstr>
      <vt:lpstr>The stationary distribution</vt:lpstr>
      <vt:lpstr>Improvements</vt:lpstr>
      <vt:lpstr>Almost disjoint clusters</vt:lpstr>
      <vt:lpstr>Almost disjoint clusters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722</cp:revision>
  <cp:lastPrinted>2015-03-13T17:16:07Z</cp:lastPrinted>
  <dcterms:created xsi:type="dcterms:W3CDTF">2014-09-23T19:26:18Z</dcterms:created>
  <dcterms:modified xsi:type="dcterms:W3CDTF">2018-08-22T17:57:07Z</dcterms:modified>
</cp:coreProperties>
</file>