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3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9" r:id="rId13"/>
    <p:sldId id="348" r:id="rId14"/>
    <p:sldId id="350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FDE254-FA52-4010-BD44-2C33A1E0291C}">
          <p14:sldIdLst>
            <p14:sldId id="336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9"/>
            <p14:sldId id="348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83871" autoAdjust="0"/>
  </p:normalViewPr>
  <p:slideViewPr>
    <p:cSldViewPr snapToGrid="0">
      <p:cViewPr>
        <p:scale>
          <a:sx n="60" d="100"/>
          <a:sy n="60" d="100"/>
        </p:scale>
        <p:origin x="1395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3</a:t>
            </a:r>
            <a:br>
              <a:rPr lang="en-US" dirty="0" smtClean="0"/>
            </a:br>
            <a:r>
              <a:rPr lang="en-US" dirty="0" smtClean="0"/>
              <a:t>Top-Down Explicit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b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 content from Jack Feser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71500" indent="-571500" defTabSz="584200" hangingPunct="0">
              <a:lnSpc>
                <a:spcPct val="150000"/>
              </a:lnSpc>
              <a:spcBef>
                <a:spcPts val="0"/>
              </a:spcBef>
              <a:buClrTx/>
              <a:buSzTx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sym typeface="Helvetica Light"/>
              </a:rPr>
              <a:t>Teacher has a gradebook</a:t>
            </a:r>
          </a:p>
          <a:p>
            <a:pPr marL="571500" indent="-571500" defTabSz="584200" hangingPunct="0">
              <a:lnSpc>
                <a:spcPct val="150000"/>
              </a:lnSpc>
              <a:spcBef>
                <a:spcPts val="0"/>
              </a:spcBef>
              <a:buClrTx/>
              <a:buSzTx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Wants to drop the </a:t>
            </a:r>
            <a:r>
              <a:rPr lang="en-US" dirty="0" smtClean="0">
                <a:solidFill>
                  <a:srgbClr val="000000"/>
                </a:solidFill>
              </a:rPr>
              <a:t>lowest score </a:t>
            </a:r>
            <a:r>
              <a:rPr lang="en-US" dirty="0">
                <a:solidFill>
                  <a:srgbClr val="000000"/>
                </a:solidFill>
              </a:rPr>
              <a:t>for each student</a:t>
            </a:r>
          </a:p>
          <a:p>
            <a:pPr marL="571500" indent="-571500" defTabSz="584200" hangingPunct="0">
              <a:lnSpc>
                <a:spcPct val="150000"/>
              </a:lnSpc>
              <a:spcBef>
                <a:spcPts val="0"/>
              </a:spcBef>
              <a:buClrTx/>
              <a:buSzTx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Needs a program to do </a:t>
            </a:r>
            <a:r>
              <a:rPr lang="en-US" dirty="0" smtClean="0">
                <a:solidFill>
                  <a:srgbClr val="000000"/>
                </a:solidFill>
              </a:rPr>
              <a:t>this operation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90824"/>
              </p:ext>
            </p:extLst>
          </p:nvPr>
        </p:nvGraphicFramePr>
        <p:xfrm>
          <a:off x="6207108" y="1399473"/>
          <a:ext cx="5264456" cy="497673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4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1357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Midterm 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Midterm 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Final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45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Student A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71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75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83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845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Student B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90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87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95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845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Student C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68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77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80</a:t>
                      </a:r>
                      <a:endParaRPr lang="en-US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7429226" y="2947486"/>
            <a:ext cx="624426" cy="573353"/>
          </a:xfrm>
          <a:prstGeom prst="mathMultiply">
            <a:avLst/>
          </a:prstGeom>
          <a:solidFill>
            <a:schemeClr val="accent2">
              <a:lumMod val="75000"/>
              <a:alpha val="54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8913571" y="4220242"/>
            <a:ext cx="624426" cy="573353"/>
          </a:xfrm>
          <a:prstGeom prst="mathMultiply">
            <a:avLst/>
          </a:prstGeom>
          <a:solidFill>
            <a:schemeClr val="accent2">
              <a:lumMod val="75000"/>
              <a:alpha val="54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7429226" y="5453341"/>
            <a:ext cx="624426" cy="573353"/>
          </a:xfrm>
          <a:prstGeom prst="mathMultiply">
            <a:avLst/>
          </a:prstGeom>
          <a:solidFill>
            <a:schemeClr val="accent2">
              <a:lumMod val="75000"/>
              <a:alpha val="54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22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 the smallest element from each list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6177694" y="4430784"/>
            <a:ext cx="644577" cy="71952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391855" y="3726275"/>
                <a:ext cx="4018023" cy="2048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71,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75,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83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90,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87,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95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68,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77,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855" y="3726275"/>
                <a:ext cx="4018023" cy="20487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337660" y="3726275"/>
                <a:ext cx="2831801" cy="2048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75,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83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90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95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4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77</m:t>
                                          </m:r>
                                        </m:e>
                                        <m:e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660" y="3726275"/>
                <a:ext cx="2831801" cy="20487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0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734348" y="1961190"/>
            <a:ext cx="644577" cy="815181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391855" y="1398717"/>
                <a:ext cx="3630801" cy="18531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71,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75,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83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90,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87,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95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68,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77,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855" y="1398717"/>
                <a:ext cx="3630801" cy="18531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337660" y="1398717"/>
                <a:ext cx="2564805" cy="18531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75,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83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90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95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77</m:t>
                                          </m:r>
                                        </m:e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660" y="1398717"/>
                <a:ext cx="2564805" cy="1853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368" y="4513338"/>
            <a:ext cx="11065135" cy="18844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29890" y="3658671"/>
            <a:ext cx="4609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How can we discover this program?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6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language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62436" y="1778923"/>
                <a:ext cx="5472780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i="1" dirty="0" smtClean="0"/>
                  <a:t>expr</a:t>
                </a:r>
                <a:r>
                  <a:rPr lang="en-US" sz="3600" dirty="0" smtClean="0"/>
                  <a:t> =  </a:t>
                </a:r>
                <a:r>
                  <a:rPr lang="en-US" sz="3600" dirty="0" err="1" smtClean="0"/>
                  <a:t>var</a:t>
                </a:r>
                <a:r>
                  <a:rPr lang="en-US" sz="3600" dirty="0" smtClean="0"/>
                  <a:t> </a:t>
                </a:r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       |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𝑒𝑥𝑝𝑟</m:t>
                    </m:r>
                  </m:oMath>
                </a14:m>
                <a:r>
                  <a:rPr lang="en-US" sz="3600" dirty="0" smtClean="0"/>
                  <a:t> </a:t>
                </a:r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       | </a:t>
                </a:r>
                <a:r>
                  <a:rPr lang="en-US" sz="3600" b="1" dirty="0" smtClean="0"/>
                  <a:t>filter</a:t>
                </a:r>
                <a:r>
                  <a:rPr lang="en-US" sz="3600" dirty="0" smtClean="0"/>
                  <a:t> </a:t>
                </a:r>
                <a:r>
                  <a:rPr lang="en-US" sz="3600" i="1" dirty="0" smtClean="0"/>
                  <a:t>expr </a:t>
                </a:r>
                <a:r>
                  <a:rPr lang="en-US" sz="3600" i="1" dirty="0" err="1" smtClean="0"/>
                  <a:t>expr</a:t>
                </a:r>
                <a:endParaRPr lang="en-US" sz="3600" i="1" dirty="0" smtClean="0"/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       | </a:t>
                </a:r>
                <a:r>
                  <a:rPr lang="en-US" sz="3600" b="1" dirty="0" smtClean="0"/>
                  <a:t>map</a:t>
                </a:r>
                <a:r>
                  <a:rPr lang="en-US" sz="3600" dirty="0" smtClean="0"/>
                  <a:t> </a:t>
                </a:r>
                <a:r>
                  <a:rPr lang="en-US" sz="3600" i="1" dirty="0" smtClean="0"/>
                  <a:t>expr </a:t>
                </a:r>
                <a:r>
                  <a:rPr lang="en-US" sz="3600" i="1" dirty="0" err="1" smtClean="0"/>
                  <a:t>expr</a:t>
                </a:r>
                <a:endParaRPr lang="en-US" sz="3600" i="1" dirty="0" smtClean="0"/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       | </a:t>
                </a:r>
                <a:r>
                  <a:rPr lang="en-US" sz="3600" b="1" dirty="0" err="1" smtClean="0"/>
                  <a:t>foldl</a:t>
                </a:r>
                <a:r>
                  <a:rPr lang="en-US" sz="3600" dirty="0" smtClean="0"/>
                  <a:t>  </a:t>
                </a:r>
                <a:r>
                  <a:rPr lang="en-US" sz="3600" i="1" dirty="0" smtClean="0"/>
                  <a:t>expr </a:t>
                </a:r>
                <a:r>
                  <a:rPr lang="en-US" sz="3600" i="1" dirty="0" err="1" smtClean="0"/>
                  <a:t>expr</a:t>
                </a:r>
                <a:r>
                  <a:rPr lang="en-US" sz="3600" i="1" dirty="0" smtClean="0"/>
                  <a:t> </a:t>
                </a:r>
                <a:r>
                  <a:rPr lang="en-US" sz="3600" i="1" dirty="0" err="1" smtClean="0"/>
                  <a:t>expr</a:t>
                </a:r>
                <a:endParaRPr lang="en-US" sz="3600" i="1" dirty="0" smtClean="0"/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       | </a:t>
                </a:r>
                <a:r>
                  <a:rPr lang="en-US" sz="3600" i="1" dirty="0" err="1" smtClean="0"/>
                  <a:t>boolExpr</a:t>
                </a:r>
                <a:r>
                  <a:rPr lang="en-US" sz="3600" dirty="0" smtClean="0"/>
                  <a:t> | </a:t>
                </a:r>
                <a:r>
                  <a:rPr lang="en-US" sz="3600" i="1" dirty="0" err="1" smtClean="0"/>
                  <a:t>arithExpr</a:t>
                </a:r>
                <a:endParaRPr lang="en-US" sz="3600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436" y="1778923"/>
                <a:ext cx="5472780" cy="3416320"/>
              </a:xfrm>
              <a:prstGeom prst="rect">
                <a:avLst/>
              </a:prstGeom>
              <a:blipFill>
                <a:blip r:embed="rId2"/>
                <a:stretch>
                  <a:fillRect l="-3341" t="-2857" r="-1782" b="-5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0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search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44015" y="179998"/>
                <a:ext cx="2808782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expr</a:t>
                </a:r>
                <a:r>
                  <a:rPr lang="en-US" dirty="0" smtClean="0"/>
                  <a:t> =  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|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𝑒𝑥𝑝𝑟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| </a:t>
                </a:r>
                <a:r>
                  <a:rPr lang="en-US" b="1" dirty="0" smtClean="0"/>
                  <a:t>filter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expr </a:t>
                </a:r>
                <a:r>
                  <a:rPr lang="en-US" i="1" dirty="0" err="1" smtClean="0"/>
                  <a:t>expr</a:t>
                </a:r>
                <a:endParaRPr lang="en-US" i="1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| </a:t>
                </a:r>
                <a:r>
                  <a:rPr lang="en-US" b="1" dirty="0" smtClean="0"/>
                  <a:t>map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expr </a:t>
                </a:r>
                <a:r>
                  <a:rPr lang="en-US" i="1" dirty="0" err="1" smtClean="0"/>
                  <a:t>expr</a:t>
                </a:r>
                <a:endParaRPr lang="en-US" i="1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| </a:t>
                </a:r>
                <a:r>
                  <a:rPr lang="en-US" b="1" dirty="0" err="1" smtClean="0"/>
                  <a:t>foldl</a:t>
                </a:r>
                <a:r>
                  <a:rPr lang="en-US" dirty="0" smtClean="0"/>
                  <a:t>  </a:t>
                </a:r>
                <a:r>
                  <a:rPr lang="en-US" i="1" dirty="0" smtClean="0"/>
                  <a:t>expr </a:t>
                </a:r>
                <a:r>
                  <a:rPr lang="en-US" i="1" dirty="0" err="1" smtClean="0"/>
                  <a:t>expr</a:t>
                </a:r>
                <a:r>
                  <a:rPr lang="en-US" i="1" dirty="0" smtClean="0"/>
                  <a:t> </a:t>
                </a:r>
                <a:r>
                  <a:rPr lang="en-US" i="1" dirty="0" err="1" smtClean="0"/>
                  <a:t>expr</a:t>
                </a:r>
                <a:endParaRPr lang="en-US" i="1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| </a:t>
                </a:r>
                <a:r>
                  <a:rPr lang="en-US" i="1" dirty="0" err="1" smtClean="0"/>
                  <a:t>boolExpr</a:t>
                </a:r>
                <a:r>
                  <a:rPr lang="en-US" dirty="0" smtClean="0"/>
                  <a:t> | </a:t>
                </a:r>
                <a:r>
                  <a:rPr lang="en-US" i="1" dirty="0" err="1" smtClean="0"/>
                  <a:t>arithExpr</a:t>
                </a:r>
                <a:endParaRPr lang="en-US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5" y="179998"/>
                <a:ext cx="2808782" cy="1754326"/>
              </a:xfrm>
              <a:prstGeom prst="rect">
                <a:avLst/>
              </a:prstGeom>
              <a:blipFill>
                <a:blip r:embed="rId2"/>
                <a:stretch>
                  <a:fillRect l="-1735" t="-2091" r="-1518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355870" y="1479664"/>
            <a:ext cx="193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dropmins</a:t>
            </a:r>
            <a:r>
              <a:rPr lang="en-US" dirty="0" smtClean="0"/>
              <a:t> in 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35" y="262682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7774" y="2626821"/>
                <a:ext cx="1003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expr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774" y="2626821"/>
                <a:ext cx="1003288" cy="369332"/>
              </a:xfrm>
              <a:prstGeom prst="rect">
                <a:avLst/>
              </a:prstGeom>
              <a:blipFill>
                <a:blip r:embed="rId3"/>
                <a:stretch>
                  <a:fillRect t="-10000" r="-4242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017221" y="2626821"/>
            <a:ext cx="156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filter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expr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70218" y="2626821"/>
            <a:ext cx="200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map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expr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65528" y="2626821"/>
            <a:ext cx="195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fold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expr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13732" y="2626821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boolExpr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22000" y="2626821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arithExpr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935287" y="176229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4" idx="4"/>
            <a:endCxn id="7" idx="0"/>
          </p:cNvCxnSpPr>
          <p:nvPr/>
        </p:nvCxnSpPr>
        <p:spPr>
          <a:xfrm flipH="1">
            <a:off x="1399418" y="1808017"/>
            <a:ext cx="4558729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4"/>
            <a:endCxn id="9" idx="0"/>
          </p:cNvCxnSpPr>
          <p:nvPr/>
        </p:nvCxnSpPr>
        <p:spPr>
          <a:xfrm flipH="1">
            <a:off x="2798942" y="1808017"/>
            <a:ext cx="3159205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5"/>
            <a:endCxn id="10" idx="0"/>
          </p:cNvCxnSpPr>
          <p:nvPr/>
        </p:nvCxnSpPr>
        <p:spPr>
          <a:xfrm flipH="1">
            <a:off x="5174275" y="1801322"/>
            <a:ext cx="800036" cy="825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4"/>
            <a:endCxn id="11" idx="0"/>
          </p:cNvCxnSpPr>
          <p:nvPr/>
        </p:nvCxnSpPr>
        <p:spPr>
          <a:xfrm>
            <a:off x="5958147" y="1808017"/>
            <a:ext cx="1385662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4"/>
            <a:endCxn id="12" idx="0"/>
          </p:cNvCxnSpPr>
          <p:nvPr/>
        </p:nvCxnSpPr>
        <p:spPr>
          <a:xfrm>
            <a:off x="5958147" y="1808017"/>
            <a:ext cx="3363898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4"/>
            <a:endCxn id="13" idx="0"/>
          </p:cNvCxnSpPr>
          <p:nvPr/>
        </p:nvCxnSpPr>
        <p:spPr>
          <a:xfrm>
            <a:off x="5958147" y="1808017"/>
            <a:ext cx="4884188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4"/>
            <a:endCxn id="6" idx="0"/>
          </p:cNvCxnSpPr>
          <p:nvPr/>
        </p:nvCxnSpPr>
        <p:spPr>
          <a:xfrm flipH="1">
            <a:off x="528832" y="1808017"/>
            <a:ext cx="5429315" cy="81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558416" y="294332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6" idx="4"/>
            <a:endCxn id="63" idx="0"/>
          </p:cNvCxnSpPr>
          <p:nvPr/>
        </p:nvCxnSpPr>
        <p:spPr>
          <a:xfrm flipH="1">
            <a:off x="1493055" y="2989044"/>
            <a:ext cx="88221" cy="938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  <a:endCxn id="60" idx="7"/>
          </p:cNvCxnSpPr>
          <p:nvPr/>
        </p:nvCxnSpPr>
        <p:spPr>
          <a:xfrm flipH="1">
            <a:off x="533064" y="2989044"/>
            <a:ext cx="1048212" cy="945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6" idx="5"/>
            <a:endCxn id="61" idx="7"/>
          </p:cNvCxnSpPr>
          <p:nvPr/>
        </p:nvCxnSpPr>
        <p:spPr>
          <a:xfrm flipH="1">
            <a:off x="858449" y="2982349"/>
            <a:ext cx="738991" cy="952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6" idx="4"/>
            <a:endCxn id="64" idx="0"/>
          </p:cNvCxnSpPr>
          <p:nvPr/>
        </p:nvCxnSpPr>
        <p:spPr>
          <a:xfrm>
            <a:off x="1581276" y="2989044"/>
            <a:ext cx="237164" cy="938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4"/>
            <a:endCxn id="65" idx="6"/>
          </p:cNvCxnSpPr>
          <p:nvPr/>
        </p:nvCxnSpPr>
        <p:spPr>
          <a:xfrm>
            <a:off x="1581276" y="2989044"/>
            <a:ext cx="585408" cy="961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6" idx="4"/>
            <a:endCxn id="66" idx="0"/>
          </p:cNvCxnSpPr>
          <p:nvPr/>
        </p:nvCxnSpPr>
        <p:spPr>
          <a:xfrm>
            <a:off x="1581276" y="2989044"/>
            <a:ext cx="887933" cy="938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6" idx="4"/>
            <a:endCxn id="62" idx="0"/>
          </p:cNvCxnSpPr>
          <p:nvPr/>
        </p:nvCxnSpPr>
        <p:spPr>
          <a:xfrm flipH="1">
            <a:off x="1167670" y="2989044"/>
            <a:ext cx="413606" cy="938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94040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19425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144810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470195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795580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20965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446349" y="39277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399689" y="4508390"/>
            <a:ext cx="64808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Many of these programs can be eliminated before 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having to complete them!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6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map </a:t>
            </a:r>
            <a:r>
              <a:rPr lang="en-US" i="1" dirty="0" smtClean="0"/>
              <a:t>f </a:t>
            </a:r>
            <a:r>
              <a:rPr lang="en-US" i="1" dirty="0" err="1" smtClean="0"/>
              <a:t>lst</a:t>
            </a:r>
            <a:r>
              <a:rPr lang="en-US" i="1" dirty="0" smtClean="0"/>
              <a:t> = </a:t>
            </a:r>
            <a:r>
              <a:rPr lang="en-US" dirty="0" smtClean="0"/>
              <a:t>case </a:t>
            </a:r>
            <a:r>
              <a:rPr lang="en-US" i="1" dirty="0" err="1" smtClean="0"/>
              <a:t>lst</a:t>
            </a:r>
            <a:r>
              <a:rPr lang="en-US" dirty="0" smtClean="0"/>
              <a:t> of</a:t>
            </a:r>
            <a:br>
              <a:rPr lang="en-US" dirty="0" smtClean="0"/>
            </a:br>
            <a:r>
              <a:rPr lang="en-US" dirty="0" smtClean="0"/>
              <a:t>                     []               -&gt; []</a:t>
            </a:r>
            <a:br>
              <a:rPr lang="en-US" dirty="0" smtClean="0"/>
            </a:br>
            <a:r>
              <a:rPr lang="en-US" dirty="0" smtClean="0"/>
              <a:t>                     </a:t>
            </a:r>
            <a:r>
              <a:rPr lang="en-US" i="1" dirty="0" err="1" smtClean="0"/>
              <a:t>head</a:t>
            </a:r>
            <a:r>
              <a:rPr lang="en-US" dirty="0" err="1" smtClean="0"/>
              <a:t>:</a:t>
            </a:r>
            <a:r>
              <a:rPr lang="en-US" i="1" dirty="0" err="1" smtClean="0"/>
              <a:t>rest</a:t>
            </a:r>
            <a:r>
              <a:rPr lang="en-US" dirty="0" smtClean="0"/>
              <a:t> -&gt;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head</a:t>
            </a:r>
            <a:r>
              <a:rPr lang="en-US" dirty="0" smtClean="0"/>
              <a:t>) : (map </a:t>
            </a:r>
            <a:r>
              <a:rPr lang="en-US" i="1" dirty="0" smtClean="0"/>
              <a:t>f rest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Applies </a:t>
            </a:r>
            <a:r>
              <a:rPr lang="en-US" i="1" dirty="0" smtClean="0"/>
              <a:t>f </a:t>
            </a:r>
            <a:r>
              <a:rPr lang="en-US" dirty="0" smtClean="0"/>
              <a:t>to every element in the list</a:t>
            </a:r>
          </a:p>
          <a:p>
            <a:pPr lvl="1"/>
            <a:endParaRPr lang="en-US" dirty="0"/>
          </a:p>
          <a:p>
            <a:r>
              <a:rPr lang="en-US" dirty="0" smtClean="0"/>
              <a:t>filter </a:t>
            </a:r>
            <a:r>
              <a:rPr lang="en-US" i="1" dirty="0" smtClean="0"/>
              <a:t>p </a:t>
            </a:r>
            <a:r>
              <a:rPr lang="en-US" i="1" dirty="0" err="1" smtClean="0"/>
              <a:t>lst</a:t>
            </a:r>
            <a:r>
              <a:rPr lang="en-US" i="1" dirty="0" smtClean="0"/>
              <a:t> </a:t>
            </a:r>
            <a:r>
              <a:rPr lang="en-US" dirty="0" smtClean="0"/>
              <a:t>= case </a:t>
            </a:r>
            <a:r>
              <a:rPr lang="en-US" i="1" dirty="0" err="1" smtClean="0"/>
              <a:t>lst</a:t>
            </a:r>
            <a:r>
              <a:rPr lang="en-US" dirty="0" smtClean="0"/>
              <a:t> of </a:t>
            </a:r>
            <a:br>
              <a:rPr lang="en-US" dirty="0" smtClean="0"/>
            </a:br>
            <a:r>
              <a:rPr lang="en-US" dirty="0" smtClean="0"/>
              <a:t>                      []  -&gt; []</a:t>
            </a:r>
            <a:br>
              <a:rPr lang="en-US" dirty="0" smtClean="0"/>
            </a:br>
            <a:r>
              <a:rPr lang="en-US" dirty="0" smtClean="0"/>
              <a:t>                      </a:t>
            </a:r>
            <a:r>
              <a:rPr lang="en-US" i="1" dirty="0" err="1" smtClean="0"/>
              <a:t>head</a:t>
            </a:r>
            <a:r>
              <a:rPr lang="en-US" dirty="0" err="1" smtClean="0"/>
              <a:t>:</a:t>
            </a:r>
            <a:r>
              <a:rPr lang="en-US" i="1" dirty="0" err="1" smtClean="0"/>
              <a:t>rest</a:t>
            </a:r>
            <a:r>
              <a:rPr lang="en-US" dirty="0" smtClean="0"/>
              <a:t> -&gt; if p(</a:t>
            </a:r>
            <a:r>
              <a:rPr lang="en-US" i="1" dirty="0" smtClean="0"/>
              <a:t>head</a:t>
            </a:r>
            <a:r>
              <a:rPr lang="en-US" dirty="0" smtClean="0"/>
              <a:t>) then </a:t>
            </a:r>
            <a:r>
              <a:rPr lang="en-US" i="1" dirty="0" smtClean="0"/>
              <a:t>head</a:t>
            </a:r>
            <a:r>
              <a:rPr lang="en-US" dirty="0" smtClean="0">
                <a:sym typeface="Wingdings" panose="05000000000000000000" pitchFamily="2" charset="2"/>
              </a:rPr>
              <a:t>: (filter </a:t>
            </a:r>
            <a:r>
              <a:rPr lang="en-US" i="1" dirty="0" smtClean="0">
                <a:sym typeface="Wingdings" panose="05000000000000000000" pitchFamily="2" charset="2"/>
              </a:rPr>
              <a:t>p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                                                              else (filter </a:t>
            </a:r>
            <a:r>
              <a:rPr lang="en-US" i="1" dirty="0" smtClean="0">
                <a:sym typeface="Wingdings" panose="05000000000000000000" pitchFamily="2" charset="2"/>
              </a:rPr>
              <a:t>p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Removes any element x for which p(x) is false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4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2865" y="3829215"/>
            <a:ext cx="219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foldl</a:t>
            </a:r>
            <a:r>
              <a:rPr lang="en-US" dirty="0" smtClean="0"/>
              <a:t> (+)        1:2:3:4:[]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2865" y="3829215"/>
            <a:ext cx="2074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foldl</a:t>
            </a:r>
            <a:r>
              <a:rPr lang="en-US" dirty="0" smtClean="0"/>
              <a:t> (+)    +   2:3:4:[]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1812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1436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056670" y="4159753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>
            <a:off x="5242563" y="4159753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7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2865" y="3829215"/>
            <a:ext cx="1895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foldl</a:t>
            </a:r>
            <a:r>
              <a:rPr lang="en-US" dirty="0" smtClean="0"/>
              <a:t> (+)    +   3:4:[]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1812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1436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056670" y="4159753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>
            <a:off x="5242563" y="4159753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735403" y="4701614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31643" y="4701614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0"/>
          </p:cNvCxnSpPr>
          <p:nvPr/>
        </p:nvCxnSpPr>
        <p:spPr>
          <a:xfrm flipH="1">
            <a:off x="4873949" y="4572000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2" idx="0"/>
          </p:cNvCxnSpPr>
          <p:nvPr/>
        </p:nvCxnSpPr>
        <p:spPr>
          <a:xfrm>
            <a:off x="5059842" y="4572000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4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2865" y="3829215"/>
            <a:ext cx="171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foldl</a:t>
            </a:r>
            <a:r>
              <a:rPr lang="en-US" dirty="0" smtClean="0"/>
              <a:t> (+)    +   4:[]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1436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056670" y="4159753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>
            <a:off x="5242563" y="4159753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32231" y="4698952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18124" y="4286705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28471" y="4698952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2"/>
            <a:endCxn id="15" idx="0"/>
          </p:cNvCxnSpPr>
          <p:nvPr/>
        </p:nvCxnSpPr>
        <p:spPr>
          <a:xfrm flipH="1">
            <a:off x="4870777" y="4569338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  <a:endCxn id="17" idx="0"/>
          </p:cNvCxnSpPr>
          <p:nvPr/>
        </p:nvCxnSpPr>
        <p:spPr>
          <a:xfrm>
            <a:off x="5056670" y="4569338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549510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945750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20" idx="0"/>
          </p:cNvCxnSpPr>
          <p:nvPr/>
        </p:nvCxnSpPr>
        <p:spPr>
          <a:xfrm flipH="1">
            <a:off x="4688056" y="4981585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1" idx="0"/>
          </p:cNvCxnSpPr>
          <p:nvPr/>
        </p:nvCxnSpPr>
        <p:spPr>
          <a:xfrm>
            <a:off x="4873949" y="4981585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6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2865" y="3829215"/>
            <a:ext cx="1535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foldl</a:t>
            </a:r>
            <a:r>
              <a:rPr lang="en-US" dirty="0" smtClean="0"/>
              <a:t> (+)    +   []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1436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056670" y="4159753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>
            <a:off x="5242563" y="4159753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1812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128471" y="4701614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5" idx="2"/>
          </p:cNvCxnSpPr>
          <p:nvPr/>
        </p:nvCxnSpPr>
        <p:spPr>
          <a:xfrm flipH="1">
            <a:off x="4870777" y="4572000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2"/>
            <a:endCxn id="26" idx="0"/>
          </p:cNvCxnSpPr>
          <p:nvPr/>
        </p:nvCxnSpPr>
        <p:spPr>
          <a:xfrm>
            <a:off x="5056670" y="4572000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546338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732231" y="4698952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942578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0" idx="2"/>
            <a:endCxn id="29" idx="0"/>
          </p:cNvCxnSpPr>
          <p:nvPr/>
        </p:nvCxnSpPr>
        <p:spPr>
          <a:xfrm flipH="1">
            <a:off x="4684884" y="4981585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>
          <a:xfrm>
            <a:off x="4870777" y="4981585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63617" y="5523446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759857" y="5523446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4" idx="0"/>
          </p:cNvCxnSpPr>
          <p:nvPr/>
        </p:nvCxnSpPr>
        <p:spPr>
          <a:xfrm flipH="1">
            <a:off x="4502163" y="5393832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5" idx="0"/>
          </p:cNvCxnSpPr>
          <p:nvPr/>
        </p:nvCxnSpPr>
        <p:spPr>
          <a:xfrm>
            <a:off x="4688056" y="5393832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0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703845" cy="1325563"/>
          </a:xfrm>
        </p:spPr>
        <p:txBody>
          <a:bodyPr/>
          <a:lstStyle/>
          <a:p>
            <a:r>
              <a:rPr lang="en-US" dirty="0" smtClean="0"/>
              <a:t>Quick Intro to Functional Idioms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1532717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foldl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= case </a:t>
            </a:r>
            <a:r>
              <a:rPr lang="en-US" dirty="0" err="1">
                <a:sym typeface="Wingdings" panose="05000000000000000000" pitchFamily="2" charset="2"/>
              </a:rPr>
              <a:t>lst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[]  -&gt; start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        </a:t>
            </a:r>
            <a:r>
              <a:rPr lang="en-US" dirty="0" err="1">
                <a:sym typeface="Wingdings" panose="05000000000000000000" pitchFamily="2" charset="2"/>
              </a:rPr>
              <a:t>head:rest</a:t>
            </a:r>
            <a:r>
              <a:rPr lang="en-US" dirty="0">
                <a:sym typeface="Wingdings" panose="05000000000000000000" pitchFamily="2" charset="2"/>
              </a:rPr>
              <a:t> -&gt; (</a:t>
            </a:r>
            <a:r>
              <a:rPr lang="en-US" dirty="0" err="1" smtClean="0">
                <a:sym typeface="Wingdings" panose="05000000000000000000" pitchFamily="2" charset="2"/>
              </a:rPr>
              <a:t>foldl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binop</a:t>
            </a:r>
            <a:r>
              <a:rPr lang="en-US" dirty="0">
                <a:sym typeface="Wingdings" panose="05000000000000000000" pitchFamily="2" charset="2"/>
              </a:rPr>
              <a:t> start head) rest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Apply the binary operation </a:t>
            </a:r>
            <a:r>
              <a:rPr lang="en-US" dirty="0" err="1" smtClean="0">
                <a:sym typeface="Wingdings" panose="05000000000000000000" pitchFamily="2" charset="2"/>
              </a:rPr>
              <a:t>binop</a:t>
            </a:r>
            <a:r>
              <a:rPr lang="en-US" dirty="0" smtClean="0">
                <a:sym typeface="Wingdings" panose="05000000000000000000" pitchFamily="2" charset="2"/>
              </a:rPr>
              <a:t> from left to right to the list</a:t>
            </a: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4017" y="3877120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1436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056670" y="4159753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>
            <a:off x="5242563" y="4159753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18124" y="4289367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128471" y="4701614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5" idx="2"/>
          </p:cNvCxnSpPr>
          <p:nvPr/>
        </p:nvCxnSpPr>
        <p:spPr>
          <a:xfrm flipH="1">
            <a:off x="4870777" y="4572000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2"/>
            <a:endCxn id="26" idx="0"/>
          </p:cNvCxnSpPr>
          <p:nvPr/>
        </p:nvCxnSpPr>
        <p:spPr>
          <a:xfrm>
            <a:off x="5056670" y="4572000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546338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732231" y="4698952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942578" y="5111199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0" idx="2"/>
            <a:endCxn id="29" idx="0"/>
          </p:cNvCxnSpPr>
          <p:nvPr/>
        </p:nvCxnSpPr>
        <p:spPr>
          <a:xfrm flipH="1">
            <a:off x="4684884" y="4981585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>
          <a:xfrm>
            <a:off x="4870777" y="4981585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63617" y="5523446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759857" y="5523446"/>
            <a:ext cx="277091" cy="28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4" idx="0"/>
          </p:cNvCxnSpPr>
          <p:nvPr/>
        </p:nvCxnSpPr>
        <p:spPr>
          <a:xfrm flipH="1">
            <a:off x="4502163" y="5393832"/>
            <a:ext cx="185893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5" idx="0"/>
          </p:cNvCxnSpPr>
          <p:nvPr/>
        </p:nvCxnSpPr>
        <p:spPr>
          <a:xfrm>
            <a:off x="4688056" y="5393832"/>
            <a:ext cx="210347" cy="12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8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21853</TotalTime>
  <Words>320</Words>
  <Application>Microsoft Office PowerPoint</Application>
  <PresentationFormat>Widescreen</PresentationFormat>
  <Paragraphs>121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Berlin Sans FB</vt:lpstr>
      <vt:lpstr>Calibri</vt:lpstr>
      <vt:lpstr>Cambria Math</vt:lpstr>
      <vt:lpstr>Helvetica Light</vt:lpstr>
      <vt:lpstr>Wingdings</vt:lpstr>
      <vt:lpstr>office theme</vt:lpstr>
      <vt:lpstr>Lecture 3 Top-Down Explicit Search</vt:lpstr>
      <vt:lpstr>Quick Intro to Functional Idioms</vt:lpstr>
      <vt:lpstr>Quick Intro to Functional Idioms</vt:lpstr>
      <vt:lpstr>Quick Intro to Functional Idioms</vt:lpstr>
      <vt:lpstr>Quick Intro to Functional Idioms</vt:lpstr>
      <vt:lpstr>Quick Intro to Functional Idioms</vt:lpstr>
      <vt:lpstr>Quick Intro to Functional Idioms</vt:lpstr>
      <vt:lpstr>Quick Intro to Functional Idioms</vt:lpstr>
      <vt:lpstr>Quick Intro to Functional Idioms</vt:lpstr>
      <vt:lpstr>Example</vt:lpstr>
      <vt:lpstr>Example</vt:lpstr>
      <vt:lpstr>Example</vt:lpstr>
      <vt:lpstr>Defining the language</vt:lpstr>
      <vt:lpstr>Top-down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699</cp:revision>
  <cp:lastPrinted>2014-10-05T11:58:39Z</cp:lastPrinted>
  <dcterms:created xsi:type="dcterms:W3CDTF">2014-09-23T19:26:18Z</dcterms:created>
  <dcterms:modified xsi:type="dcterms:W3CDTF">2018-08-15T17:30:37Z</dcterms:modified>
</cp:coreProperties>
</file>