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336" r:id="rId2"/>
    <p:sldId id="387" r:id="rId3"/>
    <p:sldId id="370" r:id="rId4"/>
    <p:sldId id="373" r:id="rId5"/>
    <p:sldId id="374" r:id="rId6"/>
    <p:sldId id="375" r:id="rId7"/>
    <p:sldId id="376" r:id="rId8"/>
    <p:sldId id="377" r:id="rId9"/>
    <p:sldId id="379" r:id="rId10"/>
    <p:sldId id="380" r:id="rId11"/>
    <p:sldId id="381" r:id="rId12"/>
    <p:sldId id="383" r:id="rId13"/>
    <p:sldId id="384" r:id="rId14"/>
    <p:sldId id="385" r:id="rId15"/>
    <p:sldId id="386" r:id="rId16"/>
    <p:sldId id="388" r:id="rId17"/>
    <p:sldId id="395" r:id="rId18"/>
    <p:sldId id="389" r:id="rId19"/>
    <p:sldId id="396" r:id="rId20"/>
    <p:sldId id="390" r:id="rId21"/>
    <p:sldId id="391" r:id="rId22"/>
    <p:sldId id="394" r:id="rId23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F0B"/>
    <a:srgbClr val="CA703B"/>
    <a:srgbClr val="CFE5C9"/>
    <a:srgbClr val="9AC890"/>
    <a:srgbClr val="C7CEFF"/>
    <a:srgbClr val="7F8AFF"/>
    <a:srgbClr val="FFFFFF"/>
    <a:srgbClr val="000000"/>
    <a:srgbClr val="FF77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7" autoAdjust="0"/>
    <p:restoredTop sz="80987" autoAdjust="0"/>
  </p:normalViewPr>
  <p:slideViewPr>
    <p:cSldViewPr snapToGrid="0">
      <p:cViewPr varScale="1">
        <p:scale>
          <a:sx n="83" d="100"/>
          <a:sy n="83" d="100"/>
        </p:scale>
        <p:origin x="52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9-10T16:25:49.7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8169 6952 6,'0'0'10,"0"0"-2,0 0 1,0 0-1,0 0 1,0 0-1,0 0 1,0 0-1,0 15 0,0-15 1,7 12-2,-7-12 0,12 14-1,-12-14-1,17 16 0,-6-10-2,3 4 0,2-5 0,5 3-1,1-4 0,4 3-1,3-1 0,3 2 0,3-2 0,1 1 0,0-2-1,2 1 1,0-2 0,0-2 0,1-4 0,-1 1 1,-2-4-1,1 1 0,-4-1 1,2 1-1,-5 0 0,0 1 0,-3 1 0,-4 1 0,1 1-1,-4-1 1,0 0-1,1-1 1,-4-2-1,2 1 1,-4 0 0,-1-2-1,1 2 1,-3-2-1,-1 2 1,-3-2-1,-8 5 0,16-8 1,-16 8-1,13-7 0,-13 7 0,9-4 1,-9 4-1,0 0 0,0 0 0,0 0 0,0 0 0,0 0 1,0 0-1,0 0 0,7-11 0,-7 11 0,-1-16 0,3 3 0,-4 0 1,2-6-1,-1-3 0,2-2 0,-1-4 0,0 2 0,1-4 1,0-1-1,3-6 0,-2 1 0,1-7-1,-3 1 2,-1 0-2,-2 1 1,-4 4 0,0 3 0,-6 6 1,1 2-1,-3 10 0,0 3 0,3 4 0,0 3 1,2 2-1,10 4 0,-13-9 0,13 9 0,-9-10 0,9 10 1,-5-10-1,5 10 0,0 0 0,-4-12 0,4 12 0,0 0 0,0 0 0,0 0 0,0 0 0,0 0 0,-2-10 0,2 10-1,3-12 1,-3 12 0,8-18-1,-3 8 1,1-4 0,-1 2 0,-1 1 0,1 2 0,-5 9 0,4-13 0,-4 13 1,2-12-1,-2 12 0,0 0 0,-4-15 0,4 15 0,0 0 0,0 0 0,0 0 0,-9-10 0,9 10 1,0 0-1,-10-1 0,10 1 0,-11-4 0,11 4 0,-12-5 2,12 5-2,-16-7 0,4 3 0,-5 0 0,-4-1 0,-5 2 0,-6 1 1,-3 2-1,-6 2 0,-3 2 0,0 4 1,-1-1-1,-2 3 0,1-1 0,-1-3 0,3 0 1,2-1-1,-1-4 0,5-1 0,1-1-1,5-1 1,4 3-1,5-2-2,7 5-2,-1-5 0,12 13-6,-5-12-14,14 13-9,-4-1-4,3 1 1</inkml:trace>
  <inkml:trace contextRef="#ctx0" brushRef="#br0" timeOffset="4321.2472">8714 13639 19,'0'0'17,"0"0"-1,0 0-1,0 0-3,0 0-3,0 0-2,0 0-2,0 0-1,0 0 0,0 0-1,0 0 0,0 0-1,0 0 1,0 0-1,10-5 1,-10 5-1,11-3 0,-11 3 0,16-7 0,-8 2 0,4 4-1,2-5 1,-1 2-1,4 1-1,2 2 1,-2 0 0,5 3-1,-2 1 0,-1-2 1,-1 2 0,0-1 0,-4-2 0,1 1 0,-5-1 1,-1 0-1,-9 0 0,14 0-1,-14 0 1,13 3-1,-13-3 0,15 4 1,-5-2-1,0 0 0,2 0 0,1-2 0,-2 0 0,2-2 0,-1 0 0,-1 1 1,-2 0-1,-9 1 0,13 1 0,-13-1 0,12 5 1,-12-5-1,9 5 0,-9-5 0,0 0 1,9 5-1,-9-5 0,0 0 1,0 0-1,0 0 1,0 0 0,0 0 0,0 0 0,0 0-1,0 0 0,0 0 1,0 0-1,0 0 0,0 0-1,0 0 1,0 0 0,0 0 0,6 12 0,-6-12 0,0 0 0,0 0 0,0 0 0,0 0 0,0 0 0,0 0 0,0 0 0,0 0 0,0 0-1,0 0 2,6 11-1,-6-11 0,0 0 0,0 0 0,0 0 0,0 0 0,0 0 1,0 0-1,0 0 0,0 0 0,-6 13 1,6-13-1,-18 9 0,4-2 0,-4 2 0,-1-1 0,-4 2 0,-1-3 0,-1 2-1,0-1 1,0 0 0,1 1 0,1-2-1,1 1 1,2-2-1,5 0 1,-3-3 0,5 1 0,3-2 0,10-2 0,-13 1-1,13-1 1,0 0 0,0 0 0,0 0-1,-9-1 1,9 1-1,0 0 1,0 0-1,0 0 1,0 0-1,0 0 1,0 0 0,0 0 0,0 0-1,0 0 1,0 0-1,-1-13 0,1 13 1,1-11-1,-1 11 0,3-18 0,-3 18 1,4-15-1,-4 15 1,1-11 0,-1 11 0,0-12 0,0 12 0,-5-11 0,5 11 0,-11-11 0,11 11 0,-12-11 0,12 11 0,-14-6 0,14 6 0,-9-4 0,9 4 0,0 0 0,0 0 1,0 0-1,0 0 0,0 0 1,0 0-1,0 0 1,0 0-1,0 0 0,0 0 1,0 0-1,-9-3 0,9 3 0,0 0 0,0 0 0,9 7 0,-9-7 0,15 7 0,-6-2 1,4-2-1,2 3 0,3-1 1,2-2-1,1 0 0,2 1 0,-2-2 1,3 1-1,-3-2 0,2-1 0,-5 0 0,-2 0 1,-2 0-1,-2 1 0,0 0 0,-12-1 0,13 2 1,-13-2-1,0 0 1,11 1-1,-11-1 1,0 0-1,0 0 0,0 0 1,0 0-1,0 0 0,0 0 0,0 0 0,11-6 0,-11 6 0,0 0 0,0 0 1,0 0-1,0 0 0,0 0 0,0 0 1,-4-11-1,4 11 0,0 0 0,0 0 0,-11-6-2,11 6 0,0 0-1,0 0-3,0 0-16,0 0-7,15 8-9,-15-8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B0CA21C-B112-4BD8-B9E9-462888A52112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80BC8A-3D2D-4399-A152-F8F7638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4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56CA3A-D628-44F1-9E50-A1F5FD6F7AC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9767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F34D64-6AC6-4C57-87B5-05C11364444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0880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C80098-D2EF-4D93-A0F1-ABFE2F4D683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18794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29361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728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8604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29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0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6869903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4351338"/>
          </a:xfrm>
        </p:spPr>
        <p:txBody>
          <a:bodyPr/>
          <a:lstStyle>
            <a:lvl1pPr>
              <a:buClr>
                <a:schemeClr val="bg1"/>
              </a:buClr>
              <a:buSzPct val="25000"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871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10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0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259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3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B1FC-33B3-4A41-B046-2D6AAAB3391B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</a:t>
            </a:r>
            <a:r>
              <a:rPr lang="en-US" dirty="0" smtClean="0"/>
              <a:t>7</a:t>
            </a:r>
            <a:br>
              <a:rPr lang="en-US" dirty="0" smtClean="0"/>
            </a:br>
            <a:r>
              <a:rPr lang="en-US" dirty="0" smtClean="0"/>
              <a:t>Constraint-based Synthesis</a:t>
            </a:r>
            <a:br>
              <a:rPr lang="en-US" dirty="0" smtClean="0"/>
            </a:br>
            <a:r>
              <a:rPr lang="en-US" dirty="0" smtClean="0"/>
              <a:t>with Sketch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Armando 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Solar-Lezama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2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Least Significant Zero Bit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1" y="1954307"/>
            <a:ext cx="7713971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7F0055"/>
                </a:solidFill>
                <a:latin typeface="Courier New"/>
              </a:rPr>
              <a:t>generator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 bit[W] gen(bit[W] x, </a:t>
            </a:r>
            <a:r>
              <a:rPr lang="en-US" sz="1600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</a:rPr>
              <a:t>bnd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){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assert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</a:rPr>
              <a:t>bnd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&gt; 0;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(??)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x;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(??)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??;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(??)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~gen(x, bnd-1);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(??)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{| gen(x, bnd-1) (+ | &amp; | ^) gen(x, bnd-1) |};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en-US" sz="1600" dirty="0">
              <a:latin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bit[W] isolate0sk (bit[W] x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){</a:t>
            </a:r>
            <a:endParaRPr lang="en-US" sz="1600" dirty="0">
              <a:solidFill>
                <a:srgbClr val="000000"/>
              </a:solidFill>
              <a:latin typeface="Courier New"/>
            </a:endParaRPr>
          </a:p>
          <a:p>
            <a:r>
              <a:rPr lang="en-US" sz="1600" b="1" dirty="0">
                <a:solidFill>
                  <a:srgbClr val="7F0055"/>
                </a:solidFill>
                <a:latin typeface="Courier New"/>
              </a:rPr>
              <a:t>     return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gen(x, 3);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}</a:t>
            </a:r>
            <a:endParaRPr lang="en-US" sz="16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4464840" y="2210040"/>
              <a:ext cx="369360" cy="275652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57280" y="2198160"/>
                <a:ext cx="388440" cy="277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4959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order generators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05200" y="1917528"/>
            <a:ext cx="4733988" cy="2959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/* </a:t>
            </a: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 * Generate code from f n times</a:t>
            </a: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 */</a:t>
            </a: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generator</a:t>
            </a:r>
            <a:r>
              <a:rPr lang="en-US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rep(</a:t>
            </a:r>
            <a:r>
              <a:rPr lang="en-US" b="1" dirty="0" err="1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n,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fun</a:t>
            </a:r>
            <a:r>
              <a:rPr lang="en-US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f){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(n&gt;0){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    f();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    rep(n-1, f);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}    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}</a:t>
            </a:r>
            <a:endParaRPr lang="en-US" sz="12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6898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9051200" cy="1325563"/>
          </a:xfrm>
        </p:spPr>
        <p:txBody>
          <a:bodyPr/>
          <a:lstStyle/>
          <a:p>
            <a:r>
              <a:rPr lang="en-US" dirty="0" smtClean="0"/>
              <a:t>Closures + High Order Generators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05200" y="1143001"/>
            <a:ext cx="4733988" cy="20036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generator</a:t>
            </a:r>
            <a:r>
              <a:rPr lang="en-US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rep(</a:t>
            </a:r>
            <a:r>
              <a:rPr lang="en-US" b="1" dirty="0" err="1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n,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fun</a:t>
            </a:r>
            <a:r>
              <a:rPr lang="en-US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f){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(n&gt;0){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    f();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    rep(n-1, f);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}    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}</a:t>
            </a:r>
            <a:endParaRPr lang="en-US" sz="12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200" y="3261631"/>
            <a:ext cx="6112571" cy="35963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bit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[16] </a:t>
            </a:r>
            <a:r>
              <a:rPr lang="en-US" dirty="0" err="1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reverseSketch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(bit[16] in) </a:t>
            </a:r>
            <a:r>
              <a:rPr lang="en-US" dirty="0" smtClean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{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bit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[16]  t = in;    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 err="1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s = 1;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generator</a:t>
            </a:r>
            <a:r>
              <a:rPr lang="en-US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tmp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(){</a:t>
            </a:r>
          </a:p>
          <a:p>
            <a:pPr>
              <a:lnSpc>
                <a:spcPct val="115000"/>
              </a:lnSpc>
            </a:pPr>
            <a:r>
              <a:rPr lang="en-US" sz="1200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       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Calibri"/>
                <a:cs typeface="Courier New" pitchFamily="49" charset="0"/>
              </a:rPr>
              <a:t>bit[16] m = ??;</a:t>
            </a:r>
            <a:endParaRPr lang="en-US" dirty="0">
              <a:latin typeface="Courier New" pitchFamily="49" charset="0"/>
              <a:ea typeface="Calibri"/>
              <a:cs typeface="Courier New" pitchFamily="49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    t = ((t &lt;&lt; s)&amp;m )| ((t &gt;&gt; s)&amp;(~m));</a:t>
            </a: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    s = s*??;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}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chemeClr val="accent4">
                    <a:lumMod val="90000"/>
                    <a:lumOff val="10000"/>
                  </a:schemeClr>
                </a:solidFill>
                <a:latin typeface="Courier New"/>
                <a:ea typeface="Calibri"/>
                <a:cs typeface="Times New Roman"/>
              </a:rPr>
              <a:t>rep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(??, </a:t>
            </a:r>
            <a:r>
              <a:rPr lang="en-US" dirty="0" err="1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tmp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);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t;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}</a:t>
            </a:r>
            <a:endParaRPr lang="en-US" sz="12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5571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Syntactic Sugar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{|   </a:t>
            </a:r>
            <a:r>
              <a:rPr lang="en-US" sz="2400" dirty="0" err="1"/>
              <a:t>RegExp</a:t>
            </a:r>
            <a:r>
              <a:rPr lang="en-US" sz="2400" dirty="0"/>
              <a:t>  |}</a:t>
            </a:r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 err="1"/>
              <a:t>RegExp</a:t>
            </a:r>
            <a:r>
              <a:rPr lang="en-US" sz="2400" dirty="0"/>
              <a:t> supports choice ‘|’ and optional ‘?’</a:t>
            </a:r>
          </a:p>
          <a:p>
            <a:pPr lvl="1" eaLnBrk="1" hangingPunct="1"/>
            <a:r>
              <a:rPr lang="en-US" sz="1800" dirty="0"/>
              <a:t>can be used arbitrarily within an expression</a:t>
            </a:r>
          </a:p>
          <a:p>
            <a:pPr lvl="2" eaLnBrk="1" hangingPunct="1"/>
            <a:r>
              <a:rPr lang="en-US" sz="1600" dirty="0"/>
              <a:t>to select operands 	</a:t>
            </a:r>
            <a:r>
              <a:rPr lang="en-US" sz="1600" dirty="0">
                <a:latin typeface="Consolas" pitchFamily="49" charset="0"/>
              </a:rPr>
              <a:t>{|  </a:t>
            </a:r>
            <a:r>
              <a:rPr lang="en-US" sz="1600" b="1" dirty="0">
                <a:solidFill>
                  <a:srgbClr val="CC0000"/>
                </a:solidFill>
                <a:latin typeface="Consolas" pitchFamily="49" charset="0"/>
              </a:rPr>
              <a:t>(</a:t>
            </a:r>
            <a:r>
              <a:rPr lang="en-US" sz="1600" dirty="0">
                <a:latin typeface="Consolas" pitchFamily="49" charset="0"/>
              </a:rPr>
              <a:t>x </a:t>
            </a:r>
            <a:r>
              <a:rPr lang="en-US" sz="1600" b="1" dirty="0">
                <a:solidFill>
                  <a:srgbClr val="CC0000"/>
                </a:solidFill>
                <a:latin typeface="Consolas" pitchFamily="49" charset="0"/>
              </a:rPr>
              <a:t>|</a:t>
            </a:r>
            <a:r>
              <a:rPr lang="en-US" sz="1600" dirty="0">
                <a:latin typeface="Consolas" pitchFamily="49" charset="0"/>
              </a:rPr>
              <a:t> y </a:t>
            </a:r>
            <a:r>
              <a:rPr lang="en-US" sz="1600" b="1" dirty="0">
                <a:solidFill>
                  <a:srgbClr val="CC0000"/>
                </a:solidFill>
                <a:latin typeface="Consolas" pitchFamily="49" charset="0"/>
              </a:rPr>
              <a:t>|</a:t>
            </a:r>
            <a:r>
              <a:rPr lang="en-US" sz="1600" dirty="0">
                <a:latin typeface="Consolas" pitchFamily="49" charset="0"/>
              </a:rPr>
              <a:t> z</a:t>
            </a:r>
            <a:r>
              <a:rPr lang="en-US" sz="1600" b="1" dirty="0">
                <a:solidFill>
                  <a:srgbClr val="CC0000"/>
                </a:solidFill>
                <a:latin typeface="Consolas" pitchFamily="49" charset="0"/>
              </a:rPr>
              <a:t>)</a:t>
            </a:r>
            <a:r>
              <a:rPr lang="en-US" sz="1600" dirty="0">
                <a:latin typeface="Consolas" pitchFamily="49" charset="0"/>
              </a:rPr>
              <a:t> + 1 |}</a:t>
            </a:r>
          </a:p>
          <a:p>
            <a:pPr lvl="2" eaLnBrk="1" hangingPunct="1"/>
            <a:r>
              <a:rPr lang="en-US" sz="1600" dirty="0"/>
              <a:t>to select operators 	</a:t>
            </a:r>
            <a:r>
              <a:rPr lang="en-US" sz="1600" dirty="0">
                <a:latin typeface="Consolas" pitchFamily="49" charset="0"/>
              </a:rPr>
              <a:t>{|  x </a:t>
            </a:r>
            <a:r>
              <a:rPr lang="en-US" sz="1600" b="1" dirty="0">
                <a:solidFill>
                  <a:srgbClr val="CC0000"/>
                </a:solidFill>
                <a:latin typeface="Consolas" pitchFamily="49" charset="0"/>
              </a:rPr>
              <a:t>(</a:t>
            </a:r>
            <a:r>
              <a:rPr lang="en-US" sz="1600" dirty="0">
                <a:latin typeface="Consolas" pitchFamily="49" charset="0"/>
              </a:rPr>
              <a:t>+ </a:t>
            </a:r>
            <a:r>
              <a:rPr lang="en-US" sz="1600" b="1" dirty="0">
                <a:solidFill>
                  <a:srgbClr val="CC0000"/>
                </a:solidFill>
                <a:latin typeface="Consolas" pitchFamily="49" charset="0"/>
              </a:rPr>
              <a:t>|</a:t>
            </a:r>
            <a:r>
              <a:rPr lang="en-US" sz="1600" dirty="0">
                <a:latin typeface="Consolas" pitchFamily="49" charset="0"/>
              </a:rPr>
              <a:t> -</a:t>
            </a:r>
            <a:r>
              <a:rPr lang="en-US" sz="1600" b="1" dirty="0">
                <a:solidFill>
                  <a:srgbClr val="CC0000"/>
                </a:solidFill>
                <a:latin typeface="Consolas" pitchFamily="49" charset="0"/>
              </a:rPr>
              <a:t>)</a:t>
            </a:r>
            <a:r>
              <a:rPr lang="en-US" sz="1600" dirty="0">
                <a:latin typeface="Consolas" pitchFamily="49" charset="0"/>
              </a:rPr>
              <a:t> y |}</a:t>
            </a:r>
          </a:p>
          <a:p>
            <a:pPr lvl="2" eaLnBrk="1" hangingPunct="1"/>
            <a:r>
              <a:rPr lang="en-US" sz="1600" dirty="0"/>
              <a:t>to select fields	</a:t>
            </a:r>
            <a:r>
              <a:rPr lang="en-US" sz="1600" dirty="0">
                <a:latin typeface="Consolas" pitchFamily="49" charset="0"/>
              </a:rPr>
              <a:t>{| n</a:t>
            </a:r>
            <a:r>
              <a:rPr lang="en-US" sz="1600" b="1" dirty="0">
                <a:solidFill>
                  <a:srgbClr val="CC0000"/>
                </a:solidFill>
                <a:latin typeface="Consolas" pitchFamily="49" charset="0"/>
              </a:rPr>
              <a:t>(</a:t>
            </a:r>
            <a:r>
              <a:rPr lang="en-US" sz="1600" dirty="0">
                <a:latin typeface="Consolas" pitchFamily="49" charset="0"/>
              </a:rPr>
              <a:t>.</a:t>
            </a:r>
            <a:r>
              <a:rPr lang="en-US" sz="1600" dirty="0" err="1">
                <a:latin typeface="Consolas" pitchFamily="49" charset="0"/>
              </a:rPr>
              <a:t>prev</a:t>
            </a:r>
            <a:r>
              <a:rPr lang="en-US" sz="1600" dirty="0">
                <a:latin typeface="Consolas" pitchFamily="49" charset="0"/>
              </a:rPr>
              <a:t> </a:t>
            </a:r>
            <a:r>
              <a:rPr lang="en-US" sz="1600" b="1" dirty="0">
                <a:solidFill>
                  <a:srgbClr val="CC0000"/>
                </a:solidFill>
                <a:latin typeface="Consolas" pitchFamily="49" charset="0"/>
              </a:rPr>
              <a:t>|</a:t>
            </a:r>
            <a:r>
              <a:rPr lang="en-US" sz="1600" dirty="0">
                <a:latin typeface="Consolas" pitchFamily="49" charset="0"/>
              </a:rPr>
              <a:t> .next</a:t>
            </a:r>
            <a:r>
              <a:rPr lang="en-US" sz="1600" b="1" dirty="0">
                <a:solidFill>
                  <a:srgbClr val="CC0000"/>
                </a:solidFill>
                <a:latin typeface="Consolas" pitchFamily="49" charset="0"/>
              </a:rPr>
              <a:t>)?</a:t>
            </a:r>
            <a:r>
              <a:rPr lang="en-US" sz="1600" dirty="0">
                <a:latin typeface="Consolas" pitchFamily="49" charset="0"/>
              </a:rPr>
              <a:t> |}</a:t>
            </a:r>
          </a:p>
          <a:p>
            <a:pPr lvl="2" eaLnBrk="1" hangingPunct="1"/>
            <a:r>
              <a:rPr lang="en-US" sz="1600" dirty="0"/>
              <a:t>to select arguments	</a:t>
            </a:r>
            <a:r>
              <a:rPr lang="en-US" sz="1600" dirty="0">
                <a:latin typeface="Consolas" pitchFamily="49" charset="0"/>
              </a:rPr>
              <a:t>{| foo( x </a:t>
            </a:r>
            <a:r>
              <a:rPr lang="en-US" sz="1600" b="1" dirty="0">
                <a:solidFill>
                  <a:srgbClr val="CC0000"/>
                </a:solidFill>
                <a:latin typeface="Consolas" pitchFamily="49" charset="0"/>
              </a:rPr>
              <a:t>|</a:t>
            </a:r>
            <a:r>
              <a:rPr lang="en-US" sz="1600" dirty="0">
                <a:latin typeface="Consolas" pitchFamily="49" charset="0"/>
              </a:rPr>
              <a:t> y, z) |}</a:t>
            </a:r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/>
              <a:t>Set must respect the type system</a:t>
            </a:r>
          </a:p>
          <a:p>
            <a:pPr lvl="1" eaLnBrk="1" hangingPunct="1"/>
            <a:r>
              <a:rPr lang="en-US" sz="1800" dirty="0"/>
              <a:t>all expressions in the set must type-check</a:t>
            </a:r>
          </a:p>
          <a:p>
            <a:pPr lvl="1" eaLnBrk="1" hangingPunct="1"/>
            <a:r>
              <a:rPr lang="en-US" sz="1800" dirty="0"/>
              <a:t>all must be of the same type</a:t>
            </a:r>
          </a:p>
          <a:p>
            <a:pPr lvl="1" eaLnBrk="1" hangingPunct="1"/>
            <a:endParaRPr lang="en-US" sz="180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98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nsolas" pitchFamily="49" charset="0"/>
              </a:rPr>
              <a:t>repeat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9100" y="1493838"/>
            <a:ext cx="8826500" cy="5135562"/>
          </a:xfrm>
        </p:spPr>
        <p:txBody>
          <a:bodyPr/>
          <a:lstStyle/>
          <a:p>
            <a:pPr eaLnBrk="1" hangingPunct="1"/>
            <a:r>
              <a:rPr lang="en-US" dirty="0" smtClean="0"/>
              <a:t>Avoid copying and pasting</a:t>
            </a:r>
          </a:p>
          <a:p>
            <a:pPr lvl="1" eaLnBrk="1" hangingPunct="1"/>
            <a:r>
              <a:rPr lang="en-US" dirty="0" smtClean="0">
                <a:latin typeface="Consolas" pitchFamily="49" charset="0"/>
              </a:rPr>
              <a:t>repeat(n){ s}  </a:t>
            </a:r>
            <a:r>
              <a:rPr lang="en-US" dirty="0" smtClean="0">
                <a:latin typeface="Consolas" pitchFamily="49" charset="0"/>
                <a:sym typeface="Wingdings" pitchFamily="2" charset="2"/>
              </a:rPr>
              <a:t> </a:t>
            </a:r>
            <a:r>
              <a:rPr lang="en-US" dirty="0" err="1" smtClean="0">
                <a:latin typeface="Consolas" pitchFamily="49" charset="0"/>
                <a:sym typeface="Wingdings" pitchFamily="2" charset="2"/>
              </a:rPr>
              <a:t>s;s</a:t>
            </a:r>
            <a:r>
              <a:rPr lang="en-US" dirty="0" smtClean="0">
                <a:latin typeface="Consolas" pitchFamily="49" charset="0"/>
                <a:sym typeface="Wingdings" pitchFamily="2" charset="2"/>
              </a:rPr>
              <a:t>;…s;</a:t>
            </a:r>
          </a:p>
          <a:p>
            <a:pPr lvl="1" eaLnBrk="1" hangingPunct="1"/>
            <a:endParaRPr lang="en-US" dirty="0" smtClean="0">
              <a:latin typeface="Consolas" pitchFamily="49" charset="0"/>
              <a:sym typeface="Wingdings" pitchFamily="2" charset="2"/>
            </a:endParaRP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each of the n copies may resolve to a distinct </a:t>
            </a:r>
            <a:r>
              <a:rPr lang="en-US" dirty="0" err="1" smtClean="0">
                <a:sym typeface="Wingdings" pitchFamily="2" charset="2"/>
              </a:rPr>
              <a:t>stmt</a:t>
            </a:r>
            <a:endParaRPr lang="en-US" dirty="0" smtClean="0">
              <a:sym typeface="Wingdings" pitchFamily="2" charset="2"/>
            </a:endParaRPr>
          </a:p>
          <a:p>
            <a:pPr lvl="1" eaLnBrk="1" hangingPunct="1"/>
            <a:r>
              <a:rPr lang="en-US" dirty="0" smtClean="0">
                <a:latin typeface="Consolas" pitchFamily="49" charset="0"/>
                <a:sym typeface="Wingdings" pitchFamily="2" charset="2"/>
              </a:rPr>
              <a:t>n</a:t>
            </a:r>
            <a:r>
              <a:rPr lang="en-US" dirty="0" smtClean="0">
                <a:sym typeface="Wingdings" pitchFamily="2" charset="2"/>
              </a:rPr>
              <a:t> can be a hole too.</a:t>
            </a:r>
          </a:p>
          <a:p>
            <a:pPr lvl="1" eaLnBrk="1" hangingPunct="1"/>
            <a:endParaRPr lang="en-US" dirty="0" smtClean="0">
              <a:sym typeface="Wingdings" pitchFamily="2" charset="2"/>
            </a:endParaRPr>
          </a:p>
          <a:p>
            <a:pPr marL="457200" lvl="1" indent="0">
              <a:buNone/>
            </a:pPr>
            <a:endParaRPr lang="en-US" dirty="0" smtClean="0">
              <a:sym typeface="Wingdings" pitchFamily="2" charset="2"/>
            </a:endParaRPr>
          </a:p>
          <a:p>
            <a:pPr lvl="1" eaLnBrk="1" hangingPunct="1"/>
            <a:endParaRPr lang="en-US" dirty="0" smtClean="0">
              <a:sym typeface="Wingdings" pitchFamily="2" charset="2"/>
            </a:endParaRPr>
          </a:p>
        </p:txBody>
      </p:sp>
      <p:sp>
        <p:nvSpPr>
          <p:cNvPr id="19460" name="AutoShape 5"/>
          <p:cNvSpPr>
            <a:spLocks/>
          </p:cNvSpPr>
          <p:nvPr/>
        </p:nvSpPr>
        <p:spPr bwMode="auto">
          <a:xfrm rot="-5400000">
            <a:off x="6096000" y="2057400"/>
            <a:ext cx="152400" cy="1066800"/>
          </a:xfrm>
          <a:prstGeom prst="leftBrace">
            <a:avLst>
              <a:gd name="adj1" fmla="val 50000"/>
              <a:gd name="adj2" fmla="val 50000"/>
            </a:avLst>
          </a:prstGeom>
          <a:noFill/>
          <a:ln w="1905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6015038" y="2601913"/>
            <a:ext cx="309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99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62543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Reversing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276600"/>
            <a:ext cx="8458200" cy="4895600"/>
          </a:xfrm>
        </p:spPr>
        <p:txBody>
          <a:bodyPr>
            <a:noAutofit/>
          </a:bodyPr>
          <a:lstStyle/>
          <a:p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pragma options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"--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bnd-cbits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3 ";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W = 32;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bit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[W]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reverseSketch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bit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[W] in)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bit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[W]  t = in;	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s = 1;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r = ??;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repeat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(??){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bit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[W] tmp1 = (t &lt;&lt; s);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bit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[W] tmp2 = (t &gt;&gt; s);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	t = tmp1 {|} tmp2; </a:t>
            </a:r>
          </a:p>
          <a:p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       // Syntactic sugar for m=??, (tmp1&amp;m | tmp2&amp;~m).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	s = s*r;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t;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6898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the synthesis problem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Find a function from holes to values</a:t>
            </a:r>
          </a:p>
          <a:p>
            <a:pPr lvl="1"/>
            <a:r>
              <a:rPr lang="en-US" dirty="0" smtClean="0"/>
              <a:t>Easy in the absence of generators</a:t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Finite set of holes so function is just a table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362200" y="2990672"/>
            <a:ext cx="69397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bit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[W]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isolateSk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bit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[W] x) implements isolate0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return !(x + ??</a:t>
            </a:r>
            <a:r>
              <a:rPr lang="en-US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&amp; (x + ??</a:t>
            </a:r>
            <a:r>
              <a:rPr lang="en-US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9884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4" grpId="0"/>
      <p:bldP spid="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4"/>
              <p:cNvSpPr txBox="1">
                <a:spLocks noChangeArrowheads="1"/>
              </p:cNvSpPr>
              <p:nvPr/>
            </p:nvSpPr>
            <p:spPr bwMode="auto">
              <a:xfrm>
                <a:off x="2359152" y="2990672"/>
                <a:ext cx="6939720" cy="12003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800000"/>
                    </a:solidFill>
                    <a:latin typeface="Courier New" pitchFamily="49" charset="0"/>
                    <a:cs typeface="Courier New" pitchFamily="49" charset="0"/>
                  </a:rPr>
                  <a:t>bit</a:t>
                </a:r>
                <a:r>
                  <a:rPr lang="en-US" dirty="0">
                    <a:latin typeface="Courier New" pitchFamily="49" charset="0"/>
                    <a:cs typeface="Courier New" pitchFamily="49" charset="0"/>
                  </a:rPr>
                  <a:t>[W] </a:t>
                </a:r>
                <a:r>
                  <a:rPr lang="en-US" dirty="0" err="1">
                    <a:latin typeface="Courier New" pitchFamily="49" charset="0"/>
                    <a:cs typeface="Courier New" pitchFamily="49" charset="0"/>
                  </a:rPr>
                  <a:t>isolateSk</a:t>
                </a:r>
                <a:r>
                  <a:rPr lang="en-US" dirty="0">
                    <a:latin typeface="Courier New" pitchFamily="49" charset="0"/>
                    <a:cs typeface="Courier New" pitchFamily="49" charset="0"/>
                  </a:rPr>
                  <a:t> (</a:t>
                </a:r>
                <a:r>
                  <a:rPr lang="en-US" b="1" dirty="0">
                    <a:solidFill>
                      <a:srgbClr val="800000"/>
                    </a:solidFill>
                    <a:latin typeface="Courier New" pitchFamily="49" charset="0"/>
                    <a:cs typeface="Courier New" pitchFamily="49" charset="0"/>
                  </a:rPr>
                  <a:t>bit</a:t>
                </a:r>
                <a:r>
                  <a:rPr lang="en-US" dirty="0">
                    <a:latin typeface="Courier New" pitchFamily="49" charset="0"/>
                    <a:cs typeface="Courier New" pitchFamily="49" charset="0"/>
                  </a:rPr>
                  <a:t>[W] x) implements isolate0 {</a:t>
                </a:r>
              </a:p>
              <a:p>
                <a:r>
                  <a:rPr lang="en-US" dirty="0">
                    <a:latin typeface="Courier New" pitchFamily="49" charset="0"/>
                    <a:cs typeface="Courier New" pitchFamily="49" charset="0"/>
                  </a:rPr>
                  <a:t>	</a:t>
                </a:r>
              </a:p>
              <a:p>
                <a:r>
                  <a:rPr lang="en-US" dirty="0">
                    <a:latin typeface="Courier New" pitchFamily="49" charset="0"/>
                    <a:cs typeface="Courier New" pitchFamily="49" charset="0"/>
                  </a:rPr>
                  <a:t>	return !(x +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dirty="0">
                    <a:latin typeface="Courier New" pitchFamily="49" charset="0"/>
                    <a:cs typeface="Courier New" pitchFamily="49" charset="0"/>
                  </a:rPr>
                  <a:t>(??</a:t>
                </a:r>
                <a:r>
                  <a:rPr lang="en-US" baseline="-25000" dirty="0">
                    <a:latin typeface="Courier New" pitchFamily="49" charset="0"/>
                    <a:cs typeface="Courier New" pitchFamily="49" charset="0"/>
                  </a:rPr>
                  <a:t>1</a:t>
                </a:r>
                <a:r>
                  <a:rPr lang="en-US" dirty="0">
                    <a:latin typeface="Courier New" pitchFamily="49" charset="0"/>
                    <a:cs typeface="Courier New" pitchFamily="49" charset="0"/>
                  </a:rPr>
                  <a:t>)) &amp; (x +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dirty="0">
                    <a:latin typeface="Courier New" pitchFamily="49" charset="0"/>
                    <a:cs typeface="Courier New" pitchFamily="49" charset="0"/>
                  </a:rPr>
                  <a:t>(??</a:t>
                </a:r>
                <a:r>
                  <a:rPr lang="en-US" baseline="-25000" dirty="0">
                    <a:latin typeface="Courier New" pitchFamily="49" charset="0"/>
                    <a:cs typeface="Courier New" pitchFamily="49" charset="0"/>
                  </a:rPr>
                  <a:t>2</a:t>
                </a:r>
                <a:r>
                  <a:rPr lang="en-US" dirty="0">
                    <a:latin typeface="Courier New" pitchFamily="49" charset="0"/>
                    <a:cs typeface="Courier New" pitchFamily="49" charset="0"/>
                  </a:rPr>
                  <a:t>)) ;</a:t>
                </a:r>
              </a:p>
              <a:p>
                <a:r>
                  <a:rPr lang="en-US" dirty="0">
                    <a:latin typeface="Courier New" pitchFamily="49" charset="0"/>
                    <a:cs typeface="Courier New" pitchFamily="49" charset="0"/>
                  </a:rPr>
                  <a:t>}</a:t>
                </a:r>
              </a:p>
            </p:txBody>
          </p:sp>
        </mc:Choice>
        <mc:Fallback xmlns="">
          <p:sp>
            <p:nvSpPr>
              <p:cNvPr id="6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59152" y="2990672"/>
                <a:ext cx="6939720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703" t="-3046" b="-710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the synthesis problem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Find a function from holes to values</a:t>
            </a:r>
          </a:p>
          <a:p>
            <a:pPr lvl="1"/>
            <a:r>
              <a:rPr lang="en-US" dirty="0" smtClean="0"/>
              <a:t>Easy in the absence of generators</a:t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Finite set of holes so function is just a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22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the synthesis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Generators need something more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22060" y="2819401"/>
            <a:ext cx="6479659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7F0055"/>
                </a:solidFill>
                <a:latin typeface="Courier New"/>
              </a:rPr>
              <a:t>generator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 bit[W] gen(bit[W] x, </a:t>
            </a:r>
            <a:r>
              <a:rPr lang="en-US" sz="1600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</a:rPr>
              <a:t>bnd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){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assert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</a:rPr>
              <a:t>bnd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&gt; 0;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(??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x;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(??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??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(??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~gen</a:t>
            </a:r>
            <a:r>
              <a:rPr lang="en-US" sz="1600" b="1" baseline="-25000" dirty="0">
                <a:solidFill>
                  <a:srgbClr val="000000"/>
                </a:solidFill>
                <a:latin typeface="Courier New"/>
              </a:rPr>
              <a:t>g1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(x, bnd-1);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(??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...</a:t>
            </a:r>
            <a:endParaRPr lang="en-US" sz="1600" b="1" dirty="0">
              <a:solidFill>
                <a:srgbClr val="000000"/>
              </a:solidFill>
              <a:latin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en-US" sz="1600" dirty="0">
              <a:latin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bit[W] isolate0sk (bit[W] x)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implements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isolate0 {</a:t>
            </a:r>
          </a:p>
          <a:p>
            <a:r>
              <a:rPr lang="en-US" sz="1600" b="1" dirty="0">
                <a:solidFill>
                  <a:srgbClr val="7F0055"/>
                </a:solidFill>
                <a:latin typeface="Courier New"/>
              </a:rPr>
              <a:t>     return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gen</a:t>
            </a:r>
            <a:r>
              <a:rPr lang="en-US" sz="1600" b="1" baseline="-25000" dirty="0">
                <a:solidFill>
                  <a:srgbClr val="000000"/>
                </a:solidFill>
                <a:latin typeface="Courier New"/>
              </a:rPr>
              <a:t>g0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(x, 3);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0397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19401" y="2823818"/>
                <a:ext cx="6479659" cy="32932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generator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bit[W] gen(bit[W] x, </a:t>
                </a:r>
                <a:r>
                  <a:rPr lang="en-US" sz="1600" b="1" dirty="0" err="1">
                    <a:solidFill>
                      <a:srgbClr val="7F0055"/>
                    </a:solidFill>
                    <a:latin typeface="Courier New"/>
                  </a:rPr>
                  <a:t>int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</a:t>
                </a:r>
                <a:r>
                  <a:rPr lang="en-US" sz="1600" dirty="0" err="1">
                    <a:solidFill>
                      <a:srgbClr val="000000"/>
                    </a:solidFill>
                    <a:latin typeface="Courier New"/>
                  </a:rPr>
                  <a:t>bnd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){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assert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</a:t>
                </a:r>
                <a:r>
                  <a:rPr lang="en-US" sz="1600" b="1" dirty="0" err="1">
                    <a:solidFill>
                      <a:srgbClr val="000000"/>
                    </a:solidFill>
                    <a:latin typeface="Courier New"/>
                  </a:rPr>
                  <a:t>bnd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&gt; 0;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if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??</a:t>
                </a:r>
                <a:r>
                  <a:rPr lang="en-US" sz="1600" b="1" baseline="-25000" dirty="0">
                    <a:latin typeface="Courier New" pitchFamily="49" charset="0"/>
                    <a:cs typeface="Courier New" pitchFamily="49" charset="0"/>
                  </a:rPr>
                  <a:t>1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)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return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x;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if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??</a:t>
                </a:r>
                <a:r>
                  <a:rPr lang="en-US" sz="1600" b="1" baseline="-25000" dirty="0">
                    <a:latin typeface="Courier New" pitchFamily="49" charset="0"/>
                    <a:cs typeface="Courier New" pitchFamily="49" charset="0"/>
                  </a:rPr>
                  <a:t>2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)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return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??</a:t>
                </a:r>
                <a:r>
                  <a:rPr lang="en-US" sz="1600" b="1" baseline="-25000" dirty="0">
                    <a:latin typeface="Courier New" pitchFamily="49" charset="0"/>
                    <a:cs typeface="Courier New" pitchFamily="49" charset="0"/>
                  </a:rPr>
                  <a:t>5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;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if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??</a:t>
                </a:r>
                <a:r>
                  <a:rPr lang="en-US" sz="1600" b="1" baseline="-25000" dirty="0">
                    <a:latin typeface="Courier New" pitchFamily="49" charset="0"/>
                    <a:cs typeface="Courier New" pitchFamily="49" charset="0"/>
                  </a:rPr>
                  <a:t>3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)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return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~gen</a:t>
                </a:r>
                <a:r>
                  <a:rPr lang="en-US" sz="1600" b="1" baseline="-25000" dirty="0">
                    <a:solidFill>
                      <a:srgbClr val="000000"/>
                    </a:solidFill>
                    <a:latin typeface="Courier New"/>
                  </a:rPr>
                  <a:t>g1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(x, bnd-1);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if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??</a:t>
                </a:r>
                <a:r>
                  <a:rPr lang="en-US" sz="1600" b="1" baseline="-25000" dirty="0">
                    <a:latin typeface="Courier New" pitchFamily="49" charset="0"/>
                    <a:cs typeface="Courier New" pitchFamily="49" charset="0"/>
                  </a:rPr>
                  <a:t>4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{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   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...</a:t>
                </a:r>
                <a:endParaRPr lang="en-US" sz="1600" b="1" dirty="0">
                  <a:solidFill>
                    <a:srgbClr val="000000"/>
                  </a:solidFill>
                  <a:latin typeface="Courier New"/>
                </a:endParaRP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 }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}</a:t>
                </a:r>
              </a:p>
              <a:p>
                <a:endParaRPr lang="en-US" sz="1600" dirty="0">
                  <a:latin typeface="Courier New"/>
                </a:endParaRP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bit[W] isolate0sk (bit[W] x)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implements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isolate0 {</a:t>
                </a:r>
              </a:p>
              <a:p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     return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gen</a:t>
                </a:r>
                <a:r>
                  <a:rPr lang="en-US" sz="1600" b="1" baseline="-25000" dirty="0">
                    <a:solidFill>
                      <a:srgbClr val="000000"/>
                    </a:solidFill>
                    <a:latin typeface="Courier New"/>
                  </a:rPr>
                  <a:t>g0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(x, 3);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}</a:t>
                </a:r>
                <a:endParaRPr lang="en-US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1" y="2823818"/>
                <a:ext cx="6479659" cy="3293209"/>
              </a:xfrm>
              <a:prstGeom prst="rect">
                <a:avLst/>
              </a:prstGeom>
              <a:blipFill rotWithShape="0">
                <a:blip r:embed="rId2"/>
                <a:stretch>
                  <a:fillRect l="-565" t="-556"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the synthesis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Generators need something more</a:t>
            </a:r>
          </a:p>
        </p:txBody>
      </p:sp>
    </p:spTree>
    <p:extLst>
      <p:ext uri="{BB962C8B-B14F-4D97-AF65-F5344CB8AC3E}">
        <p14:creationId xmlns:p14="http://schemas.microsoft.com/office/powerpoint/2010/main" val="725834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Constraint-based search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Key idea1:</a:t>
                </a:r>
              </a:p>
              <a:p>
                <a:pPr lvl="1"/>
                <a:r>
                  <a:rPr lang="en-US" dirty="0" smtClean="0"/>
                  <a:t>Search as “curve fitting”</a:t>
                </a:r>
              </a:p>
              <a:p>
                <a:pPr lvl="1"/>
                <a:r>
                  <a:rPr lang="en-US" dirty="0" smtClean="0"/>
                  <a:t>“curve” is a parameterized family of functions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</m:t>
                    </m:r>
                    <m:d>
                      <m:dPr>
                        <m:begChr m:val="{"/>
                        <m:endChr m:val="|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Key idea 2: </a:t>
                </a:r>
              </a:p>
              <a:p>
                <a:pPr lvl="1"/>
                <a:r>
                  <a:rPr lang="en-US" dirty="0" smtClean="0"/>
                  <a:t>Define a language to describe parameterized programs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Key idea 3: </a:t>
                </a:r>
              </a:p>
              <a:p>
                <a:pPr lvl="1"/>
                <a:r>
                  <a:rPr lang="en-US" dirty="0" smtClean="0"/>
                  <a:t>“Solve” instead of search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 b="-7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504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19401" y="2819400"/>
                <a:ext cx="6645089" cy="3323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generator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bit[W] gen(context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0000"/>
                        </a:solidFill>
                        <a:latin typeface="Cambria Math"/>
                      </a:rPr>
                      <m:t>𝜏</m:t>
                    </m:r>
                    <m:r>
                      <a:rPr lang="en-US" sz="1600" i="1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, bit[W] x, </a:t>
                </a:r>
                <a:r>
                  <a:rPr lang="en-US" sz="1600" b="1" dirty="0" err="1">
                    <a:solidFill>
                      <a:srgbClr val="7F0055"/>
                    </a:solidFill>
                    <a:latin typeface="Courier New"/>
                  </a:rPr>
                  <a:t>int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</a:t>
                </a:r>
                <a:r>
                  <a:rPr lang="en-US" sz="1600" dirty="0" err="1">
                    <a:solidFill>
                      <a:srgbClr val="000000"/>
                    </a:solidFill>
                    <a:latin typeface="Courier New"/>
                  </a:rPr>
                  <a:t>bnd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){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assert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</a:t>
                </a:r>
                <a:r>
                  <a:rPr lang="en-US" sz="1600" b="1" dirty="0" err="1">
                    <a:solidFill>
                      <a:srgbClr val="000000"/>
                    </a:solidFill>
                    <a:latin typeface="Courier New"/>
                  </a:rPr>
                  <a:t>bnd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&gt; 0;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if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000000"/>
                        </a:solidFill>
                        <a:latin typeface="Cambria Math"/>
                      </a:rPr>
                      <m:t>𝜏</m:t>
                    </m:r>
                  </m:oMath>
                </a14:m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,??</a:t>
                </a:r>
                <a:r>
                  <a:rPr lang="en-US" sz="1600" b="1" baseline="-25000" dirty="0">
                    <a:latin typeface="Courier New" pitchFamily="49" charset="0"/>
                    <a:cs typeface="Courier New" pitchFamily="49" charset="0"/>
                  </a:rPr>
                  <a:t>1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)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return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x;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if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000000"/>
                        </a:solidFill>
                        <a:latin typeface="Cambria Math"/>
                      </a:rPr>
                      <m:t>𝜏</m:t>
                    </m:r>
                  </m:oMath>
                </a14:m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,??</a:t>
                </a:r>
                <a:r>
                  <a:rPr lang="en-US" sz="1600" b="1" baseline="-25000" dirty="0">
                    <a:latin typeface="Courier New" pitchFamily="49" charset="0"/>
                    <a:cs typeface="Courier New" pitchFamily="49" charset="0"/>
                  </a:rPr>
                  <a:t>2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)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return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000000"/>
                        </a:solidFill>
                        <a:latin typeface="Cambria Math"/>
                      </a:rPr>
                      <m:t>𝜏</m:t>
                    </m:r>
                  </m:oMath>
                </a14:m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,??</a:t>
                </a:r>
                <a:r>
                  <a:rPr lang="en-US" sz="1600" b="1" baseline="-25000" dirty="0">
                    <a:latin typeface="Courier New" pitchFamily="49" charset="0"/>
                    <a:cs typeface="Courier New" pitchFamily="49" charset="0"/>
                  </a:rPr>
                  <a:t>5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;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if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000000"/>
                        </a:solidFill>
                        <a:latin typeface="Cambria Math"/>
                      </a:rPr>
                      <m:t>𝜏</m:t>
                    </m:r>
                  </m:oMath>
                </a14:m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,??</a:t>
                </a:r>
                <a:r>
                  <a:rPr lang="en-US" sz="1600" b="1" baseline="-25000" dirty="0">
                    <a:latin typeface="Courier New" pitchFamily="49" charset="0"/>
                    <a:cs typeface="Courier New" pitchFamily="49" charset="0"/>
                  </a:rPr>
                  <a:t>3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)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return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~gen</a:t>
                </a:r>
                <a:r>
                  <a:rPr lang="en-US" sz="1600" b="1" baseline="-25000" dirty="0">
                    <a:solidFill>
                      <a:srgbClr val="000000"/>
                    </a:solidFill>
                    <a:latin typeface="Courier New"/>
                  </a:rPr>
                  <a:t>g1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000000"/>
                        </a:solidFill>
                        <a:latin typeface="Cambria Math"/>
                      </a:rPr>
                      <m:t>𝝉</m:t>
                    </m:r>
                    <m:r>
                      <a:rPr lang="en-US" sz="1600" b="1" i="1">
                        <a:solidFill>
                          <a:srgbClr val="000000"/>
                        </a:solidFill>
                        <a:latin typeface="Cambria Math"/>
                      </a:rPr>
                      <m:t> ⋅</m:t>
                    </m:r>
                    <m:sSub>
                      <m:sSubPr>
                        <m:ctrlPr>
                          <a:rPr lang="en-US" sz="16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𝒈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, x, bnd-1);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if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000000"/>
                        </a:solidFill>
                        <a:latin typeface="Cambria Math"/>
                      </a:rPr>
                      <m:t>𝜏</m:t>
                    </m:r>
                  </m:oMath>
                </a14:m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,??</a:t>
                </a:r>
                <a:r>
                  <a:rPr lang="en-US" sz="1600" b="1" baseline="-25000" dirty="0">
                    <a:latin typeface="Courier New" pitchFamily="49" charset="0"/>
                    <a:cs typeface="Courier New" pitchFamily="49" charset="0"/>
                  </a:rPr>
                  <a:t>4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{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   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...</a:t>
                </a:r>
                <a:endParaRPr lang="en-US" sz="1600" b="1" dirty="0">
                  <a:solidFill>
                    <a:srgbClr val="000000"/>
                  </a:solidFill>
                  <a:latin typeface="Courier New"/>
                </a:endParaRP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 }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}</a:t>
                </a:r>
              </a:p>
              <a:p>
                <a:endParaRPr lang="en-US" sz="1600" dirty="0">
                  <a:latin typeface="Courier New"/>
                </a:endParaRP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bit[W] isolate0sk (bit[W] x)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implements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isolate0 {</a:t>
                </a:r>
              </a:p>
              <a:p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     return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gen</a:t>
                </a:r>
                <a:r>
                  <a:rPr lang="en-US" sz="1600" b="1" baseline="-25000" dirty="0">
                    <a:solidFill>
                      <a:srgbClr val="000000"/>
                    </a:solidFill>
                    <a:latin typeface="Courier New"/>
                  </a:rPr>
                  <a:t>g0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𝒈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, x, 3);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}</a:t>
                </a:r>
                <a:endParaRPr lang="en-US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1" y="2819400"/>
                <a:ext cx="6645089" cy="3323282"/>
              </a:xfrm>
              <a:prstGeom prst="rect">
                <a:avLst/>
              </a:prstGeom>
              <a:blipFill rotWithShape="0">
                <a:blip r:embed="rId2"/>
                <a:stretch>
                  <a:fillRect l="-550" t="-367" b="-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the synthesis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Generators need something more</a:t>
            </a:r>
          </a:p>
          <a:p>
            <a:pPr lvl="1"/>
            <a:r>
              <a:rPr lang="en-US" dirty="0" smtClean="0"/>
              <a:t>The value of the holes depends on the 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18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Framing the synthesis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1524000" y="5017838"/>
                <a:ext cx="8991600" cy="1306763"/>
              </a:xfrm>
            </p:spPr>
            <p:txBody>
              <a:bodyPr>
                <a:normAutofit/>
              </a:bodyPr>
              <a:lstStyle/>
              <a:p>
                <a:pPr lvl="1"/>
                <a:r>
                  <a:rPr lang="en-US" dirty="0"/>
                  <a:t>Potentially unbounded set of unknowns</a:t>
                </a:r>
              </a:p>
              <a:p>
                <a:pPr lvl="1"/>
                <a:r>
                  <a:rPr lang="en-US" dirty="0"/>
                  <a:t>We can bound the depth of recursion</a:t>
                </a:r>
              </a:p>
              <a:p>
                <a:pPr lvl="2"/>
                <a:r>
                  <a:rPr lang="en-US" sz="1800" dirty="0"/>
                  <a:t>That means again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sz="1800" dirty="0"/>
                  <a:t> is just a table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0" y="5017838"/>
                <a:ext cx="8991600" cy="1306763"/>
              </a:xfrm>
              <a:blipFill rotWithShape="0">
                <a:blip r:embed="rId2"/>
                <a:stretch>
                  <a:fillRect t="-65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24000" y="1524000"/>
                <a:ext cx="9235862" cy="3323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generator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bit[W] gen(context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0000"/>
                        </a:solidFill>
                        <a:latin typeface="Cambria Math"/>
                      </a:rPr>
                      <m:t>𝜏</m:t>
                    </m:r>
                    <m:r>
                      <a:rPr lang="en-US" sz="1600" i="1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, bit[W] x, </a:t>
                </a:r>
                <a:r>
                  <a:rPr lang="en-US" sz="1600" b="1" dirty="0" err="1">
                    <a:solidFill>
                      <a:srgbClr val="7F0055"/>
                    </a:solidFill>
                    <a:latin typeface="Courier New"/>
                  </a:rPr>
                  <a:t>int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</a:t>
                </a:r>
                <a:r>
                  <a:rPr lang="en-US" sz="1600" dirty="0" err="1">
                    <a:solidFill>
                      <a:srgbClr val="000000"/>
                    </a:solidFill>
                    <a:latin typeface="Courier New"/>
                  </a:rPr>
                  <a:t>bnd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){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assert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</a:t>
                </a:r>
                <a:r>
                  <a:rPr lang="en-US" sz="1600" b="1" dirty="0" err="1">
                    <a:solidFill>
                      <a:srgbClr val="000000"/>
                    </a:solidFill>
                    <a:latin typeface="Courier New"/>
                  </a:rPr>
                  <a:t>bnd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&gt; 0;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if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000000"/>
                        </a:solidFill>
                        <a:latin typeface="Cambria Math"/>
                      </a:rPr>
                      <m:t>𝜏</m:t>
                    </m:r>
                  </m:oMath>
                </a14:m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,??</a:t>
                </a:r>
                <a:r>
                  <a:rPr lang="en-US" sz="1600" b="1" baseline="-25000" dirty="0">
                    <a:latin typeface="Courier New" pitchFamily="49" charset="0"/>
                    <a:cs typeface="Courier New" pitchFamily="49" charset="0"/>
                  </a:rPr>
                  <a:t>1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)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return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x;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if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000000"/>
                        </a:solidFill>
                        <a:latin typeface="Cambria Math"/>
                      </a:rPr>
                      <m:t>𝜏</m:t>
                    </m:r>
                  </m:oMath>
                </a14:m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,??</a:t>
                </a:r>
                <a:r>
                  <a:rPr lang="en-US" sz="1600" b="1" baseline="-25000" dirty="0">
                    <a:latin typeface="Courier New" pitchFamily="49" charset="0"/>
                    <a:cs typeface="Courier New" pitchFamily="49" charset="0"/>
                  </a:rPr>
                  <a:t>2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)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return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000000"/>
                        </a:solidFill>
                        <a:latin typeface="Cambria Math"/>
                      </a:rPr>
                      <m:t>𝜏</m:t>
                    </m:r>
                  </m:oMath>
                </a14:m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,??</a:t>
                </a:r>
                <a:r>
                  <a:rPr lang="en-US" sz="1600" b="1" baseline="-25000" dirty="0">
                    <a:latin typeface="Courier New" pitchFamily="49" charset="0"/>
                    <a:cs typeface="Courier New" pitchFamily="49" charset="0"/>
                  </a:rPr>
                  <a:t>5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;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if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000000"/>
                        </a:solidFill>
                        <a:latin typeface="Cambria Math"/>
                      </a:rPr>
                      <m:t>𝜏</m:t>
                    </m:r>
                  </m:oMath>
                </a14:m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,??</a:t>
                </a:r>
                <a:r>
                  <a:rPr lang="en-US" sz="1600" b="1" baseline="-25000" dirty="0">
                    <a:latin typeface="Courier New" pitchFamily="49" charset="0"/>
                    <a:cs typeface="Courier New" pitchFamily="49" charset="0"/>
                  </a:rPr>
                  <a:t>3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)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return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~gen</a:t>
                </a:r>
                <a:r>
                  <a:rPr lang="en-US" sz="1600" b="1" baseline="-25000" dirty="0">
                    <a:solidFill>
                      <a:srgbClr val="000000"/>
                    </a:solidFill>
                    <a:latin typeface="Courier New"/>
                  </a:rPr>
                  <a:t>g1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000000"/>
                        </a:solidFill>
                        <a:latin typeface="Cambria Math"/>
                      </a:rPr>
                      <m:t>𝝉</m:t>
                    </m:r>
                    <m:r>
                      <a:rPr lang="en-US" sz="1600" b="1" i="1">
                        <a:solidFill>
                          <a:srgbClr val="000000"/>
                        </a:solidFill>
                        <a:latin typeface="Cambria Math"/>
                      </a:rPr>
                      <m:t> ⋅</m:t>
                    </m:r>
                    <m:sSub>
                      <m:sSubPr>
                        <m:ctrlPr>
                          <a:rPr lang="en-US" sz="16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𝒈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, x, bnd-1);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if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000000"/>
                        </a:solidFill>
                        <a:latin typeface="Cambria Math"/>
                      </a:rPr>
                      <m:t>𝜏</m:t>
                    </m:r>
                  </m:oMath>
                </a14:m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,??</a:t>
                </a:r>
                <a:r>
                  <a:rPr lang="en-US" sz="1600" b="1" baseline="-25000" dirty="0">
                    <a:latin typeface="Courier New" pitchFamily="49" charset="0"/>
                    <a:cs typeface="Courier New" pitchFamily="49" charset="0"/>
                  </a:rPr>
                  <a:t>4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{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return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{| gen</a:t>
                </a:r>
                <a:r>
                  <a:rPr lang="en-US" sz="1600" b="1" baseline="-25000" dirty="0">
                    <a:solidFill>
                      <a:srgbClr val="000000"/>
                    </a:solidFill>
                    <a:latin typeface="Courier New"/>
                  </a:rPr>
                  <a:t>g2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000000"/>
                        </a:solidFill>
                        <a:latin typeface="Cambria Math"/>
                      </a:rPr>
                      <m:t>𝝉</m:t>
                    </m:r>
                    <m:r>
                      <a:rPr lang="en-US" sz="1600" b="1" i="1">
                        <a:solidFill>
                          <a:srgbClr val="000000"/>
                        </a:solidFill>
                        <a:latin typeface="Cambria Math"/>
                      </a:rPr>
                      <m:t> ⋅</m:t>
                    </m:r>
                    <m:sSub>
                      <m:sSubPr>
                        <m:ctrlPr>
                          <a:rPr lang="en-US" sz="16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𝒈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, x, bnd-1) (+ | &amp; | ^) gen</a:t>
                </a:r>
                <a:r>
                  <a:rPr lang="en-US" sz="1600" b="1" baseline="-25000" dirty="0">
                    <a:solidFill>
                      <a:srgbClr val="000000"/>
                    </a:solidFill>
                    <a:latin typeface="Courier New"/>
                  </a:rPr>
                  <a:t>g3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000000"/>
                        </a:solidFill>
                        <a:latin typeface="Cambria Math"/>
                      </a:rPr>
                      <m:t>𝝉</m:t>
                    </m:r>
                    <m:r>
                      <a:rPr lang="en-US" sz="1600" b="1" i="1">
                        <a:solidFill>
                          <a:srgbClr val="000000"/>
                        </a:solidFill>
                        <a:latin typeface="Cambria Math"/>
                      </a:rPr>
                      <m:t> ⋅</m:t>
                    </m:r>
                    <m:sSub>
                      <m:sSubPr>
                        <m:ctrlPr>
                          <a:rPr lang="en-US" sz="16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𝒈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, x, bnd-1) |};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   }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}</a:t>
                </a:r>
              </a:p>
              <a:p>
                <a:endParaRPr lang="en-US" sz="1600" dirty="0">
                  <a:latin typeface="Courier New"/>
                </a:endParaRP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bit[W] isolate0sk (bit[W] x)  </a:t>
                </a:r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implements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</a:t>
                </a:r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isolate0 {</a:t>
                </a:r>
              </a:p>
              <a:p>
                <a:r>
                  <a:rPr lang="en-US" sz="1600" b="1" dirty="0">
                    <a:solidFill>
                      <a:srgbClr val="7F0055"/>
                    </a:solidFill>
                    <a:latin typeface="Courier New"/>
                  </a:rPr>
                  <a:t>    return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 gen</a:t>
                </a:r>
                <a:r>
                  <a:rPr lang="en-US" sz="1600" b="1" baseline="-25000" dirty="0">
                    <a:solidFill>
                      <a:srgbClr val="000000"/>
                    </a:solidFill>
                    <a:latin typeface="Courier New"/>
                  </a:rPr>
                  <a:t>g0</a:t>
                </a:r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𝒈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1600" b="1" dirty="0">
                    <a:solidFill>
                      <a:srgbClr val="000000"/>
                    </a:solidFill>
                    <a:latin typeface="Courier New"/>
                  </a:rPr>
                  <a:t>, x, 3);</a:t>
                </a:r>
              </a:p>
              <a:p>
                <a:r>
                  <a:rPr lang="en-US" sz="1600" dirty="0">
                    <a:solidFill>
                      <a:srgbClr val="000000"/>
                    </a:solidFill>
                    <a:latin typeface="Courier New"/>
                  </a:rPr>
                  <a:t>}</a:t>
                </a:r>
                <a:endParaRPr lang="en-US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524000"/>
                <a:ext cx="9235862" cy="3323282"/>
              </a:xfrm>
              <a:prstGeom prst="rect">
                <a:avLst/>
              </a:prstGeom>
              <a:blipFill rotWithShape="0">
                <a:blip r:embed="rId3"/>
                <a:stretch>
                  <a:fillRect l="-330" t="-367" b="-7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001000" y="4826676"/>
                <a:ext cx="2080378" cy="2031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0000"/>
                    </a:solidFill>
                    <a:latin typeface="Courier New"/>
                  </a:rPr>
                  <a:t>,??</a:t>
                </a:r>
                <a:r>
                  <a:rPr lang="en-US" b="1" baseline="-25000" dirty="0">
                    <a:latin typeface="Courier New" pitchFamily="49" charset="0"/>
                    <a:cs typeface="Courier New" pitchFamily="49" charset="0"/>
                  </a:rPr>
                  <a:t>k</a:t>
                </a:r>
                <a:r>
                  <a:rPr lang="en-US" dirty="0">
                    <a:solidFill>
                      <a:srgbClr val="000000"/>
                    </a:solidFill>
                    <a:latin typeface="Courier New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0000"/>
                    </a:solidFill>
                    <a:latin typeface="Courier New"/>
                  </a:rPr>
                  <a:t>,??</a:t>
                </a:r>
                <a:r>
                  <a:rPr lang="en-US" b="1" baseline="-25000" dirty="0">
                    <a:latin typeface="Courier New" pitchFamily="49" charset="0"/>
                    <a:cs typeface="Courier New" pitchFamily="49" charset="0"/>
                  </a:rPr>
                  <a:t>k</a:t>
                </a:r>
                <a:r>
                  <a:rPr lang="en-US" dirty="0">
                    <a:solidFill>
                      <a:srgbClr val="000000"/>
                    </a:solidFill>
                    <a:latin typeface="Courier New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0000"/>
                    </a:solidFill>
                    <a:latin typeface="Courier New"/>
                  </a:rPr>
                  <a:t>,??</a:t>
                </a:r>
                <a:r>
                  <a:rPr lang="en-US" b="1" baseline="-25000" dirty="0">
                    <a:latin typeface="Courier New" pitchFamily="49" charset="0"/>
                    <a:cs typeface="Courier New" pitchFamily="49" charset="0"/>
                  </a:rPr>
                  <a:t>k</a:t>
                </a:r>
                <a:r>
                  <a:rPr lang="en-US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0000"/>
                    </a:solidFill>
                    <a:latin typeface="Courier New"/>
                  </a:rPr>
                  <a:t>,??</a:t>
                </a:r>
                <a:r>
                  <a:rPr lang="en-US" b="1" baseline="-25000" dirty="0">
                    <a:latin typeface="Courier New" pitchFamily="49" charset="0"/>
                    <a:cs typeface="Courier New" pitchFamily="49" charset="0"/>
                  </a:rPr>
                  <a:t>k</a:t>
                </a:r>
                <a:r>
                  <a:rPr lang="en-US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𝑔</m:t>
                            </m:r>
                          </m:e>
                          <m:sub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0000"/>
                    </a:solidFill>
                    <a:latin typeface="Courier New"/>
                  </a:rPr>
                  <a:t>,??</a:t>
                </a:r>
                <a:r>
                  <a:rPr lang="en-US" b="1" baseline="-25000" dirty="0">
                    <a:latin typeface="Courier New" pitchFamily="49" charset="0"/>
                    <a:cs typeface="Courier New" pitchFamily="49" charset="0"/>
                  </a:rPr>
                  <a:t>k</a:t>
                </a:r>
                <a:r>
                  <a:rPr lang="en-US" dirty="0">
                    <a:solidFill>
                      <a:srgbClr val="000000"/>
                    </a:solidFill>
                    <a:latin typeface="Courier New"/>
                  </a:rPr>
                  <a:t>)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Courier New" pitchFamily="49" charset="0"/>
                      </a:rPr>
                      <m:t>𝜙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Courier New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𝑔</m:t>
                            </m:r>
                          </m:e>
                          <m:sub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0000"/>
                    </a:solidFill>
                    <a:latin typeface="Courier New"/>
                  </a:rPr>
                  <a:t>,??</a:t>
                </a:r>
                <a:r>
                  <a:rPr lang="en-US" b="1" baseline="-25000" dirty="0">
                    <a:latin typeface="Courier New" pitchFamily="49" charset="0"/>
                    <a:cs typeface="Courier New" pitchFamily="49" charset="0"/>
                  </a:rPr>
                  <a:t>k</a:t>
                </a:r>
                <a:r>
                  <a:rPr lang="en-US" dirty="0">
                    <a:solidFill>
                      <a:srgbClr val="000000"/>
                    </a:solidFill>
                    <a:latin typeface="Courier New"/>
                  </a:rPr>
                  <a:t>)</a:t>
                </a:r>
              </a:p>
              <a:p>
                <a:r>
                  <a:rPr lang="en-US" dirty="0">
                    <a:solidFill>
                      <a:srgbClr val="000000"/>
                    </a:solidFill>
                    <a:latin typeface="Courier New"/>
                  </a:rPr>
                  <a:t>...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4826676"/>
                <a:ext cx="2080378" cy="2031325"/>
              </a:xfrm>
              <a:prstGeom prst="rect">
                <a:avLst/>
              </a:prstGeom>
              <a:blipFill rotWithShape="0">
                <a:blip r:embed="rId4"/>
                <a:stretch>
                  <a:fillRect l="-2639" t="-1502" r="-1466" b="-42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742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981200" y="6245225"/>
            <a:ext cx="2133600" cy="476250"/>
          </a:xfrm>
          <a:noFill/>
        </p:spPr>
        <p:txBody>
          <a:bodyPr/>
          <a:lstStyle/>
          <a:p>
            <a:pPr algn="l"/>
            <a:fld id="{785C8B04-0394-4B41-97E3-B6EC6DAF3B14}" type="slidenum">
              <a:rPr lang="en-US" smtClean="0"/>
              <a:pPr algn="l"/>
              <a:t>22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54700" y="29189"/>
            <a:ext cx="8517800" cy="1325563"/>
          </a:xfrm>
        </p:spPr>
        <p:txBody>
          <a:bodyPr/>
          <a:lstStyle/>
          <a:p>
            <a:r>
              <a:rPr lang="en-US" dirty="0"/>
              <a:t>The inductive synthesis problem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048000" y="2629999"/>
            <a:ext cx="6186489" cy="1169989"/>
            <a:chOff x="891" y="1934"/>
            <a:chExt cx="3897" cy="7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63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891" y="1934"/>
                  <a:ext cx="3406" cy="5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800" i="1" dirty="0">
                            <a:latin typeface="Cambria Math"/>
                          </a:rPr>
                          <m:t>∃</m:t>
                        </m:r>
                        <m:r>
                          <a:rPr lang="en-US" sz="4800" i="1" dirty="0">
                            <a:latin typeface="Cambria Math"/>
                          </a:rPr>
                          <m:t>𝑐</m:t>
                        </m:r>
                        <m:r>
                          <a:rPr lang="en-US" sz="4800" i="1" dirty="0">
                            <a:latin typeface="Cambria Math"/>
                          </a:rPr>
                          <m:t> ∀</m:t>
                        </m:r>
                        <m:r>
                          <a:rPr lang="en-US" sz="4800" i="1" dirty="0">
                            <a:latin typeface="Cambria Math"/>
                          </a:rPr>
                          <m:t>𝑖𝑛</m:t>
                        </m:r>
                        <m:r>
                          <a:rPr lang="en-US" sz="4800" i="1" dirty="0">
                            <a:latin typeface="Cambria Math"/>
                          </a:rPr>
                          <m:t>∈</m:t>
                        </m:r>
                        <m:r>
                          <a:rPr lang="en-US" sz="4800" i="1" dirty="0">
                            <a:latin typeface="Cambria Math"/>
                          </a:rPr>
                          <m:t>𝐸</m:t>
                        </m:r>
                        <m:r>
                          <a:rPr lang="en-US" sz="4800" i="1" dirty="0">
                            <a:latin typeface="Cambria Math"/>
                          </a:rPr>
                          <m:t> </m:t>
                        </m:r>
                        <m:r>
                          <a:rPr lang="en-US" sz="4800" i="1" dirty="0">
                            <a:latin typeface="Cambria Math"/>
                          </a:rPr>
                          <m:t>𝑄</m:t>
                        </m:r>
                        <m:r>
                          <a:rPr lang="en-US" sz="4800" i="1" dirty="0">
                            <a:latin typeface="Cambria Math"/>
                          </a:rPr>
                          <m:t>(</m:t>
                        </m:r>
                        <m:r>
                          <a:rPr lang="en-US" sz="4800" i="1" dirty="0">
                            <a:latin typeface="Cambria Math"/>
                          </a:rPr>
                          <m:t>𝑖𝑛</m:t>
                        </m:r>
                        <m:r>
                          <a:rPr lang="en-US" sz="4800" i="1" dirty="0">
                            <a:latin typeface="Cambria Math"/>
                          </a:rPr>
                          <m:t>, </m:t>
                        </m:r>
                        <m:r>
                          <a:rPr lang="en-US" sz="4800" i="1" dirty="0">
                            <a:latin typeface="Cambria Math"/>
                          </a:rPr>
                          <m:t>𝑐</m:t>
                        </m:r>
                        <m:r>
                          <a:rPr lang="en-US" sz="4800" i="1" dirty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4800" dirty="0">
                    <a:latin typeface="Arial" charset="0"/>
                  </a:endParaRPr>
                </a:p>
              </p:txBody>
            </p:sp>
          </mc:Choice>
          <mc:Fallback xmlns="">
            <p:sp>
              <p:nvSpPr>
                <p:cNvPr id="26635" name="Text 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91" y="1934"/>
                  <a:ext cx="3406" cy="523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632" name="Text Box 11"/>
            <p:cNvSpPr txBox="1">
              <a:spLocks noChangeArrowheads="1"/>
            </p:cNvSpPr>
            <p:nvPr/>
          </p:nvSpPr>
          <p:spPr bwMode="auto">
            <a:xfrm>
              <a:off x="2185" y="2341"/>
              <a:ext cx="260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dirty="0">
                  <a:latin typeface="Montara Std Gothic" pitchFamily="34" charset="0"/>
                </a:rPr>
                <a:t>where E  = {x</a:t>
              </a:r>
              <a:r>
                <a:rPr lang="en-US" sz="2800" baseline="-25000" dirty="0">
                  <a:latin typeface="Montara Std Gothic" pitchFamily="34" charset="0"/>
                </a:rPr>
                <a:t>1</a:t>
              </a:r>
              <a:r>
                <a:rPr lang="en-US" sz="2800" dirty="0">
                  <a:latin typeface="Montara Std Gothic" pitchFamily="34" charset="0"/>
                </a:rPr>
                <a:t>, x</a:t>
              </a:r>
              <a:r>
                <a:rPr lang="en-US" sz="2800" baseline="-25000" dirty="0">
                  <a:latin typeface="Montara Std Gothic" pitchFamily="34" charset="0"/>
                </a:rPr>
                <a:t>2</a:t>
              </a:r>
              <a:r>
                <a:rPr lang="en-US" sz="2800" dirty="0">
                  <a:latin typeface="Montara Std Gothic" pitchFamily="34" charset="0"/>
                </a:rPr>
                <a:t>, …, </a:t>
              </a:r>
              <a:r>
                <a:rPr lang="en-US" sz="2800" dirty="0" err="1">
                  <a:latin typeface="Montara Std Gothic" pitchFamily="34" charset="0"/>
                </a:rPr>
                <a:t>x</a:t>
              </a:r>
              <a:r>
                <a:rPr lang="en-US" sz="2800" baseline="-25000" dirty="0" err="1">
                  <a:latin typeface="Montara Std Gothic" pitchFamily="34" charset="0"/>
                </a:rPr>
                <a:t>k</a:t>
              </a:r>
              <a:r>
                <a:rPr lang="en-US" sz="2800" dirty="0">
                  <a:latin typeface="Montara Std Gothic" pitchFamily="34" charset="0"/>
                </a:rPr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002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Synthesis with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the Sketch language</a:t>
            </a:r>
          </a:p>
          <a:p>
            <a:endParaRPr lang="en-US" dirty="0"/>
          </a:p>
          <a:p>
            <a:r>
              <a:rPr lang="en-US" dirty="0" smtClean="0"/>
              <a:t>Turning synthesis problems into constraints</a:t>
            </a:r>
          </a:p>
          <a:p>
            <a:endParaRPr lang="en-US" dirty="0"/>
          </a:p>
          <a:p>
            <a:r>
              <a:rPr lang="en-US" dirty="0" smtClean="0"/>
              <a:t>Efficient constraint solving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48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Design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76600"/>
            <a:ext cx="8991600" cy="5581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Extend base language with </a:t>
            </a:r>
            <a:r>
              <a:rPr lang="en-US" u="sng" dirty="0" smtClean="0">
                <a:solidFill>
                  <a:srgbClr val="CC0000"/>
                </a:solidFill>
              </a:rPr>
              <a:t>one</a:t>
            </a:r>
            <a:r>
              <a:rPr lang="en-US" dirty="0" smtClean="0"/>
              <a:t> construct</a:t>
            </a:r>
          </a:p>
          <a:p>
            <a:pPr lvl="1">
              <a:buNone/>
            </a:pPr>
            <a:r>
              <a:rPr lang="en-US" dirty="0" smtClean="0"/>
              <a:t>				</a:t>
            </a:r>
          </a:p>
          <a:p>
            <a:pPr lvl="1" algn="ctr">
              <a:buNone/>
            </a:pPr>
            <a:r>
              <a:rPr lang="en-US" sz="2800" dirty="0"/>
              <a:t>Constant hole: </a:t>
            </a:r>
            <a:r>
              <a:rPr lang="en-US" sz="2800" b="1" dirty="0">
                <a:solidFill>
                  <a:srgbClr val="800000"/>
                </a:solidFill>
                <a:latin typeface="Consolas" pitchFamily="49" charset="0"/>
              </a:rPr>
              <a:t>??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Synthesizer replaces </a:t>
            </a:r>
            <a:r>
              <a:rPr lang="en-US" b="1" dirty="0" smtClean="0">
                <a:solidFill>
                  <a:srgbClr val="800000"/>
                </a:solidFill>
                <a:latin typeface="Consolas" pitchFamily="49" charset="0"/>
              </a:rPr>
              <a:t>??</a:t>
            </a:r>
            <a:r>
              <a:rPr lang="en-US" dirty="0" smtClean="0"/>
              <a:t> with a constant</a:t>
            </a:r>
          </a:p>
          <a:p>
            <a:pPr>
              <a:buNone/>
            </a:pPr>
            <a:r>
              <a:rPr lang="en-US" dirty="0" smtClean="0"/>
              <a:t>High-level constructs defined in terms of </a:t>
            </a:r>
            <a:r>
              <a:rPr lang="en-US" b="1" dirty="0" smtClean="0">
                <a:solidFill>
                  <a:srgbClr val="800000"/>
                </a:solidFill>
                <a:latin typeface="Consolas" pitchFamily="49" charset="0"/>
              </a:rPr>
              <a:t>??</a:t>
            </a:r>
            <a:endParaRPr lang="en-US" b="1" dirty="0">
              <a:solidFill>
                <a:srgbClr val="800000"/>
              </a:solidFill>
              <a:latin typeface="Consolas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3242608"/>
            <a:ext cx="3352800" cy="1938992"/>
          </a:xfrm>
          <a:prstGeom prst="rect">
            <a:avLst/>
          </a:prstGeom>
          <a:solidFill>
            <a:schemeClr val="bg1"/>
          </a:solidFill>
          <a:ln w="3175">
            <a:solidFill>
              <a:srgbClr val="CC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000" b="1" dirty="0" err="1">
                <a:solidFill>
                  <a:srgbClr val="800000"/>
                </a:solidFill>
                <a:latin typeface="Consolas" pitchFamily="49" charset="0"/>
                <a:cs typeface="Arial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bar (</a:t>
            </a:r>
            <a:r>
              <a:rPr lang="en-US" sz="2000" b="1" dirty="0" err="1">
                <a:solidFill>
                  <a:srgbClr val="800000"/>
                </a:solidFill>
                <a:latin typeface="Consolas" pitchFamily="49" charset="0"/>
                <a:cs typeface="Arial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x)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{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   </a:t>
            </a:r>
            <a:r>
              <a:rPr lang="en-US" sz="2000" b="1" dirty="0" err="1">
                <a:solidFill>
                  <a:srgbClr val="800000"/>
                </a:solidFill>
                <a:latin typeface="Consolas" pitchFamily="49" charset="0"/>
                <a:cs typeface="Arial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t = x * </a:t>
            </a:r>
            <a:r>
              <a:rPr lang="en-US" sz="2000" b="1" dirty="0">
                <a:solidFill>
                  <a:srgbClr val="800000"/>
                </a:solidFill>
                <a:latin typeface="Consolas" pitchFamily="49" charset="0"/>
                <a:cs typeface="Arial" charset="0"/>
              </a:rPr>
              <a:t>??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;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   </a:t>
            </a:r>
            <a:r>
              <a:rPr lang="en-US" sz="2000" b="1" dirty="0">
                <a:solidFill>
                  <a:srgbClr val="800000"/>
                </a:solidFill>
                <a:latin typeface="Consolas" pitchFamily="49" charset="0"/>
                <a:cs typeface="Arial" charset="0"/>
              </a:rPr>
              <a:t>assert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t == x + x;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   </a:t>
            </a:r>
            <a:r>
              <a:rPr lang="en-US" sz="2000" b="1" dirty="0">
                <a:solidFill>
                  <a:srgbClr val="800000"/>
                </a:solidFill>
                <a:latin typeface="Consolas" pitchFamily="49" charset="0"/>
                <a:cs typeface="Arial" charset="0"/>
              </a:rPr>
              <a:t>return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t;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}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34200" y="3242608"/>
            <a:ext cx="3352800" cy="1938992"/>
          </a:xfrm>
          <a:prstGeom prst="rect">
            <a:avLst/>
          </a:prstGeom>
          <a:solidFill>
            <a:schemeClr val="bg1"/>
          </a:solidFill>
          <a:ln w="3175">
            <a:solidFill>
              <a:srgbClr val="CC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000" b="1" dirty="0" err="1">
                <a:solidFill>
                  <a:srgbClr val="800000"/>
                </a:solidFill>
                <a:latin typeface="Consolas" pitchFamily="49" charset="0"/>
                <a:cs typeface="Arial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bar (</a:t>
            </a:r>
            <a:r>
              <a:rPr lang="en-US" sz="2000" b="1" dirty="0" err="1">
                <a:solidFill>
                  <a:srgbClr val="800000"/>
                </a:solidFill>
                <a:latin typeface="Consolas" pitchFamily="49" charset="0"/>
                <a:cs typeface="Arial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x)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{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   </a:t>
            </a:r>
            <a:r>
              <a:rPr lang="en-US" sz="2000" b="1" dirty="0" err="1">
                <a:solidFill>
                  <a:srgbClr val="800000"/>
                </a:solidFill>
                <a:latin typeface="Consolas" pitchFamily="49" charset="0"/>
                <a:cs typeface="Arial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t = x * </a:t>
            </a:r>
            <a:r>
              <a:rPr lang="en-US" sz="2000" dirty="0">
                <a:solidFill>
                  <a:srgbClr val="CC0000"/>
                </a:solidFill>
                <a:latin typeface="Consolas" pitchFamily="49" charset="0"/>
                <a:cs typeface="Arial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;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   </a:t>
            </a:r>
            <a:r>
              <a:rPr lang="en-US" sz="2000" b="1" dirty="0">
                <a:solidFill>
                  <a:srgbClr val="800000"/>
                </a:solidFill>
                <a:latin typeface="Consolas" pitchFamily="49" charset="0"/>
                <a:cs typeface="Arial" charset="0"/>
              </a:rPr>
              <a:t>assert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t == x + x;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   </a:t>
            </a:r>
            <a:r>
              <a:rPr lang="en-US" sz="2000" b="1" dirty="0">
                <a:solidFill>
                  <a:srgbClr val="800000"/>
                </a:solidFill>
                <a:latin typeface="Consolas" pitchFamily="49" charset="0"/>
                <a:cs typeface="Arial" charset="0"/>
              </a:rPr>
              <a:t>return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t;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} 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5638800" y="4343400"/>
            <a:ext cx="914400" cy="158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086600" y="4191000"/>
            <a:ext cx="3124200" cy="381000"/>
          </a:xfrm>
          <a:prstGeom prst="rect">
            <a:avLst/>
          </a:prstGeom>
          <a:solidFill>
            <a:srgbClr val="FFFFFF">
              <a:alpha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01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4700" y="29189"/>
            <a:ext cx="7939111" cy="1325563"/>
          </a:xfrm>
        </p:spPr>
        <p:txBody>
          <a:bodyPr/>
          <a:lstStyle/>
          <a:p>
            <a:pPr eaLnBrk="1" hangingPunct="1"/>
            <a:r>
              <a:rPr lang="en-US" sz="3600" dirty="0" smtClean="0"/>
              <a:t>Unknown constant</a:t>
            </a:r>
            <a:r>
              <a:rPr lang="en-US" sz="3600" dirty="0" smtClean="0">
                <a:sym typeface="Wingdings" pitchFamily="2" charset="2"/>
              </a:rPr>
              <a:t> </a:t>
            </a:r>
            <a:r>
              <a:rPr lang="en-US" sz="3600" dirty="0"/>
              <a:t>Sets of Expressions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9100" y="1600201"/>
            <a:ext cx="88265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Expressions with </a:t>
            </a:r>
            <a:r>
              <a:rPr lang="en-US" sz="2400" b="1" dirty="0">
                <a:solidFill>
                  <a:srgbClr val="CC0000"/>
                </a:solidFill>
                <a:latin typeface="Consolas" pitchFamily="49" charset="0"/>
              </a:rPr>
              <a:t>??</a:t>
            </a:r>
            <a:r>
              <a:rPr lang="en-US" dirty="0" smtClean="0"/>
              <a:t>  == sets of expressions</a:t>
            </a:r>
          </a:p>
          <a:p>
            <a:pPr lvl="1" eaLnBrk="1" hangingPunct="1"/>
            <a:r>
              <a:rPr lang="en-US" dirty="0" smtClean="0"/>
              <a:t>linear expressions		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x*</a:t>
            </a:r>
            <a:r>
              <a:rPr lang="en-US" b="1" dirty="0" smtClean="0">
                <a:solidFill>
                  <a:srgbClr val="CC0000"/>
                </a:solidFill>
                <a:latin typeface="Consolas" pitchFamily="49" charset="0"/>
              </a:rPr>
              <a:t>??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+ y*</a:t>
            </a:r>
            <a:r>
              <a:rPr lang="en-US" b="1" dirty="0" smtClean="0">
                <a:solidFill>
                  <a:srgbClr val="CC0000"/>
                </a:solidFill>
                <a:latin typeface="Consolas" pitchFamily="49" charset="0"/>
              </a:rPr>
              <a:t>??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endParaRPr lang="en-US" b="1" dirty="0" smtClean="0">
              <a:solidFill>
                <a:srgbClr val="CC0000"/>
              </a:solidFill>
              <a:latin typeface="Consolas" pitchFamily="49" charset="0"/>
            </a:endParaRPr>
          </a:p>
          <a:p>
            <a:pPr lvl="1" eaLnBrk="1" hangingPunct="1"/>
            <a:r>
              <a:rPr lang="en-US" dirty="0" smtClean="0"/>
              <a:t>polynomials			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x*x*</a:t>
            </a:r>
            <a:r>
              <a:rPr lang="en-US" b="1" dirty="0" smtClean="0">
                <a:solidFill>
                  <a:srgbClr val="CC0000"/>
                </a:solidFill>
                <a:latin typeface="Consolas" pitchFamily="49" charset="0"/>
              </a:rPr>
              <a:t>??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+ x*</a:t>
            </a:r>
            <a:r>
              <a:rPr lang="en-US" b="1" dirty="0" smtClean="0">
                <a:solidFill>
                  <a:srgbClr val="CC0000"/>
                </a:solidFill>
                <a:latin typeface="Consolas" pitchFamily="49" charset="0"/>
              </a:rPr>
              <a:t>??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+ </a:t>
            </a:r>
            <a:r>
              <a:rPr lang="en-US" b="1" dirty="0" smtClean="0">
                <a:solidFill>
                  <a:srgbClr val="CC0000"/>
                </a:solidFill>
                <a:latin typeface="Consolas" pitchFamily="49" charset="0"/>
              </a:rPr>
              <a:t>?? </a:t>
            </a:r>
          </a:p>
          <a:p>
            <a:pPr lvl="1" eaLnBrk="1" hangingPunct="1"/>
            <a:r>
              <a:rPr lang="en-US" dirty="0" smtClean="0"/>
              <a:t>sets of variables		</a:t>
            </a:r>
            <a:r>
              <a:rPr lang="en-US" b="1" dirty="0" smtClean="0">
                <a:solidFill>
                  <a:srgbClr val="CC0000"/>
                </a:solidFill>
                <a:latin typeface="Consolas" pitchFamily="49" charset="0"/>
              </a:rPr>
              <a:t>??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?</a:t>
            </a:r>
            <a:r>
              <a:rPr lang="en-US" b="1" dirty="0" smtClean="0">
                <a:solidFill>
                  <a:srgbClr val="CC0000"/>
                </a:solidFill>
                <a:latin typeface="Consolas" pitchFamily="49" charset="0"/>
              </a:rPr>
              <a:t> x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:</a:t>
            </a:r>
            <a:r>
              <a:rPr lang="en-US" b="1" dirty="0" smtClean="0">
                <a:solidFill>
                  <a:srgbClr val="CC0000"/>
                </a:solidFill>
                <a:latin typeface="Consolas" pitchFamily="49" charset="0"/>
              </a:rPr>
              <a:t> y 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179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</a:t>
            </a:r>
            <a:r>
              <a:rPr lang="en-US" dirty="0" err="1" smtClean="0"/>
              <a:t>Registerless</a:t>
            </a:r>
            <a:r>
              <a:rPr lang="en-US" dirty="0" smtClean="0"/>
              <a:t>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43001"/>
            <a:ext cx="8991600" cy="1154363"/>
          </a:xfrm>
        </p:spPr>
        <p:txBody>
          <a:bodyPr/>
          <a:lstStyle/>
          <a:p>
            <a:r>
              <a:rPr lang="en-US" dirty="0" smtClean="0"/>
              <a:t>Swap two words without an extra temporary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0826" y="1905001"/>
            <a:ext cx="664797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W = 32;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swap(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ref bit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[W] x,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ref bit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[W] y){    	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if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(??){ x = x ^ y;}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 y = x ^ y; } 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if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(??){ x = x ^ y;}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 y = x ^ y; } 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if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(??){ x = x ^ y;}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 y = x ^ y; } 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harness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bit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[W] x,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bit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[W] y){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bit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[W]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x;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bit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[W]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swap(x, y);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assert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x==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&amp;&amp; y ==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0014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simple to complex holes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compose ?? to form complex holes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Borrow ideas from generative programming</a:t>
            </a:r>
          </a:p>
          <a:p>
            <a:pPr lvl="1"/>
            <a:r>
              <a:rPr lang="en-US" dirty="0" smtClean="0"/>
              <a:t>Define </a:t>
            </a:r>
            <a:r>
              <a:rPr lang="en-US" u="sng" dirty="0" smtClean="0"/>
              <a:t>generators </a:t>
            </a:r>
            <a:r>
              <a:rPr lang="en-US" dirty="0" smtClean="0"/>
              <a:t>to produce families of functions</a:t>
            </a:r>
          </a:p>
          <a:p>
            <a:pPr lvl="1"/>
            <a:r>
              <a:rPr lang="en-US" dirty="0" smtClean="0"/>
              <a:t>Use partial evaluation aggressively</a:t>
            </a:r>
          </a:p>
          <a:p>
            <a:pPr lvl="2"/>
            <a:endParaRPr lang="en-US" u="sng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35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Look like a function </a:t>
            </a:r>
          </a:p>
          <a:p>
            <a:pPr lvl="1"/>
            <a:r>
              <a:rPr lang="en-US" dirty="0" smtClean="0"/>
              <a:t>but are partially evaluated into their calling context</a:t>
            </a:r>
          </a:p>
          <a:p>
            <a:pPr lvl="1"/>
            <a:endParaRPr lang="en-US" dirty="0"/>
          </a:p>
          <a:p>
            <a:r>
              <a:rPr lang="en-US" dirty="0" smtClean="0"/>
              <a:t>Key feature:</a:t>
            </a:r>
          </a:p>
          <a:p>
            <a:pPr lvl="1"/>
            <a:r>
              <a:rPr lang="en-US" dirty="0" smtClean="0"/>
              <a:t>Different invocations </a:t>
            </a:r>
            <a:r>
              <a:rPr lang="en-US" dirty="0" smtClean="0">
                <a:sym typeface="Wingdings" pitchFamily="2" charset="2"/>
              </a:rPr>
              <a:t> Different code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Can recursively define arbitrary families of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48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Generator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1143001"/>
            <a:ext cx="8731878" cy="51475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/**</a:t>
            </a: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 * Generate the set of all bit-vector expressions </a:t>
            </a: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 * involving +, &amp;,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xor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 and bitwise negation (~).</a:t>
            </a: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 * the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bnd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param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 limits the size of the generated expression.</a:t>
            </a: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 */</a:t>
            </a:r>
          </a:p>
          <a:p>
            <a:pPr>
              <a:lnSpc>
                <a:spcPct val="115000"/>
              </a:lnSpc>
            </a:pPr>
            <a:endParaRPr lang="en-US" b="1" dirty="0">
              <a:solidFill>
                <a:srgbClr val="7F0055"/>
              </a:solidFill>
              <a:latin typeface="Courier New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generator</a:t>
            </a:r>
            <a:r>
              <a:rPr lang="en-US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bit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[W] gen(bit[W] x, </a:t>
            </a:r>
            <a:r>
              <a:rPr lang="en-US" b="1" dirty="0" err="1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bnd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){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assert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bnd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&gt; 0;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(??)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x;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(??)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??;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(??)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~gen(x, bnd-1);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(??){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   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{| gen(x, bnd-1) (+ | &amp; | ^) gen(x, bnd-1) |};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}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}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41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xperimental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5B73"/>
      </a:accent1>
      <a:accent2>
        <a:srgbClr val="CD0909"/>
      </a:accent2>
      <a:accent3>
        <a:srgbClr val="3F7830"/>
      </a:accent3>
      <a:accent4>
        <a:srgbClr val="08110B"/>
      </a:accent4>
      <a:accent5>
        <a:srgbClr val="DC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Berlin Sans FB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32767</TotalTime>
  <Words>990</Words>
  <Application>Microsoft Office PowerPoint</Application>
  <PresentationFormat>Widescreen</PresentationFormat>
  <Paragraphs>278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Berlin Sans FB</vt:lpstr>
      <vt:lpstr>Calibri</vt:lpstr>
      <vt:lpstr>Cambria Math</vt:lpstr>
      <vt:lpstr>Consolas</vt:lpstr>
      <vt:lpstr>Courier New</vt:lpstr>
      <vt:lpstr>Montara Std Gothic</vt:lpstr>
      <vt:lpstr>Times New Roman</vt:lpstr>
      <vt:lpstr>Wingdings</vt:lpstr>
      <vt:lpstr>office theme</vt:lpstr>
      <vt:lpstr>Lecture 7 Constraint-based Synthesis with Sketch</vt:lpstr>
      <vt:lpstr>Constraint-based search</vt:lpstr>
      <vt:lpstr>Synthesis with constraints</vt:lpstr>
      <vt:lpstr>Language Design Strategy</vt:lpstr>
      <vt:lpstr>Unknown constant Sets of Expressions</vt:lpstr>
      <vt:lpstr>Example: Registerless Swap</vt:lpstr>
      <vt:lpstr>From simple to complex holes</vt:lpstr>
      <vt:lpstr>Generators</vt:lpstr>
      <vt:lpstr>Sample Generator</vt:lpstr>
      <vt:lpstr>Example: Least Significant Zero Bit</vt:lpstr>
      <vt:lpstr>High order generators</vt:lpstr>
      <vt:lpstr>Closures + High Order Generators </vt:lpstr>
      <vt:lpstr>Syntactic Sugar</vt:lpstr>
      <vt:lpstr>repeat</vt:lpstr>
      <vt:lpstr>Example: Reversing bits</vt:lpstr>
      <vt:lpstr>Framing the synthesis problem</vt:lpstr>
      <vt:lpstr>Framing the synthesis problem</vt:lpstr>
      <vt:lpstr>Framing the synthesis problem</vt:lpstr>
      <vt:lpstr>Framing the synthesis problem</vt:lpstr>
      <vt:lpstr>Framing the synthesis problem</vt:lpstr>
      <vt:lpstr>Framing the synthesis problem</vt:lpstr>
      <vt:lpstr>The inductive synthesis problem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Solar-Lezama</dc:creator>
  <cp:lastModifiedBy>Armando Solar-Lezama</cp:lastModifiedBy>
  <cp:revision>669</cp:revision>
  <cp:lastPrinted>2014-10-05T11:58:39Z</cp:lastPrinted>
  <dcterms:created xsi:type="dcterms:W3CDTF">2014-09-23T19:26:18Z</dcterms:created>
  <dcterms:modified xsi:type="dcterms:W3CDTF">2018-08-29T15:57:33Z</dcterms:modified>
</cp:coreProperties>
</file>