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71" r:id="rId3"/>
    <p:sldId id="384" r:id="rId4"/>
    <p:sldId id="389" r:id="rId5"/>
    <p:sldId id="392" r:id="rId6"/>
    <p:sldId id="382" r:id="rId7"/>
    <p:sldId id="390" r:id="rId8"/>
    <p:sldId id="383" r:id="rId9"/>
    <p:sldId id="296" r:id="rId10"/>
    <p:sldId id="391" r:id="rId11"/>
    <p:sldId id="393" r:id="rId12"/>
    <p:sldId id="310" r:id="rId13"/>
    <p:sldId id="312" r:id="rId14"/>
    <p:sldId id="311" r:id="rId15"/>
    <p:sldId id="318" r:id="rId16"/>
    <p:sldId id="394" r:id="rId17"/>
    <p:sldId id="395" r:id="rId18"/>
    <p:sldId id="397" r:id="rId19"/>
    <p:sldId id="319" r:id="rId20"/>
    <p:sldId id="320" r:id="rId21"/>
    <p:sldId id="396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346" r:id="rId31"/>
    <p:sldId id="406" r:id="rId32"/>
    <p:sldId id="407" r:id="rId33"/>
    <p:sldId id="348" r:id="rId34"/>
    <p:sldId id="350" r:id="rId35"/>
    <p:sldId id="349" r:id="rId36"/>
    <p:sldId id="353" r:id="rId37"/>
    <p:sldId id="354" r:id="rId38"/>
    <p:sldId id="360" r:id="rId39"/>
    <p:sldId id="361" r:id="rId40"/>
    <p:sldId id="362" r:id="rId41"/>
    <p:sldId id="366" r:id="rId42"/>
    <p:sldId id="368" r:id="rId43"/>
    <p:sldId id="363" r:id="rId44"/>
    <p:sldId id="364" r:id="rId45"/>
    <p:sldId id="355" r:id="rId46"/>
    <p:sldId id="356" r:id="rId47"/>
    <p:sldId id="357" r:id="rId48"/>
    <p:sldId id="367" r:id="rId49"/>
    <p:sldId id="373" r:id="rId50"/>
    <p:sldId id="371" r:id="rId51"/>
    <p:sldId id="372" r:id="rId52"/>
    <p:sldId id="370" r:id="rId53"/>
    <p:sldId id="375" r:id="rId54"/>
    <p:sldId id="374" r:id="rId55"/>
    <p:sldId id="332" r:id="rId5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7700"/>
    <a:srgbClr val="008000"/>
    <a:srgbClr val="B60033"/>
    <a:srgbClr val="DCA800"/>
    <a:srgbClr val="EAD48C"/>
    <a:srgbClr val="F3C003"/>
    <a:srgbClr val="546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kcheung:Desktop:pldiExperim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51553863824"/>
          <c:y val="2.82580562846311E-2"/>
          <c:w val="0.83200972434725295"/>
          <c:h val="0.79320832492092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join!$B$1</c:f>
              <c:strCache>
                <c:ptCount val="1"/>
                <c:pt idx="0">
                  <c:v>original </c:v>
                </c:pt>
              </c:strCache>
            </c:strRef>
          </c:tx>
          <c:xVal>
            <c:numRef>
              <c:f>join!$A$2:$A$7</c:f>
              <c:numCache>
                <c:formatCode>General</c:formatCode>
                <c:ptCount val="6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80000</c:v>
                </c:pt>
                <c:pt idx="5">
                  <c:v>100000</c:v>
                </c:pt>
              </c:numCache>
            </c:numRef>
          </c:xVal>
          <c:yVal>
            <c:numRef>
              <c:f>join!$B$2:$B$7</c:f>
              <c:numCache>
                <c:formatCode>General</c:formatCode>
                <c:ptCount val="6"/>
                <c:pt idx="0">
                  <c:v>800</c:v>
                </c:pt>
                <c:pt idx="1">
                  <c:v>2100</c:v>
                </c:pt>
                <c:pt idx="2">
                  <c:v>5000</c:v>
                </c:pt>
                <c:pt idx="3">
                  <c:v>150000</c:v>
                </c:pt>
                <c:pt idx="4">
                  <c:v>700000</c:v>
                </c:pt>
                <c:pt idx="5">
                  <c:v>900000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join!$C$1</c:f>
              <c:strCache>
                <c:ptCount val="1"/>
                <c:pt idx="0">
                  <c:v>inferred</c:v>
                </c:pt>
              </c:strCache>
            </c:strRef>
          </c:tx>
          <c:xVal>
            <c:numRef>
              <c:f>join!$A$2:$A$7</c:f>
              <c:numCache>
                <c:formatCode>General</c:formatCode>
                <c:ptCount val="6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80000</c:v>
                </c:pt>
                <c:pt idx="5">
                  <c:v>100000</c:v>
                </c:pt>
              </c:numCache>
            </c:numRef>
          </c:xVal>
          <c:yVal>
            <c:numRef>
              <c:f>join!$C$2:$C$7</c:f>
              <c:numCache>
                <c:formatCode>General</c:formatCode>
                <c:ptCount val="6"/>
                <c:pt idx="0">
                  <c:v>350</c:v>
                </c:pt>
                <c:pt idx="1">
                  <c:v>500</c:v>
                </c:pt>
                <c:pt idx="2">
                  <c:v>490</c:v>
                </c:pt>
                <c:pt idx="3">
                  <c:v>950</c:v>
                </c:pt>
                <c:pt idx="4">
                  <c:v>1100</c:v>
                </c:pt>
                <c:pt idx="5">
                  <c:v>1300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310040"/>
        <c:axId val="316310824"/>
      </c:scatterChart>
      <c:valAx>
        <c:axId val="316310040"/>
        <c:scaling>
          <c:orientation val="minMax"/>
          <c:max val="1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roles / users in DB</a:t>
                </a:r>
              </a:p>
            </c:rich>
          </c:tx>
          <c:layout/>
          <c:overlay val="0"/>
        </c:title>
        <c:numFmt formatCode="[&gt;=1000]0,&quot;K&quot;;0" sourceLinked="0"/>
        <c:majorTickMark val="out"/>
        <c:minorTickMark val="none"/>
        <c:tickLblPos val="nextTo"/>
        <c:crossAx val="316310824"/>
        <c:crosses val="autoZero"/>
        <c:crossBetween val="midCat"/>
        <c:majorUnit val="20000"/>
      </c:valAx>
      <c:valAx>
        <c:axId val="316310824"/>
        <c:scaling>
          <c:logBase val="10"/>
          <c:orientation val="minMax"/>
          <c:max val="1100000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Page load time (ms)</a:t>
                </a:r>
              </a:p>
            </c:rich>
          </c:tx>
          <c:layout>
            <c:manualLayout>
              <c:xMode val="edge"/>
              <c:yMode val="edge"/>
              <c:x val="0"/>
              <c:y val="0.27746810294546498"/>
            </c:manualLayout>
          </c:layout>
          <c:overlay val="0"/>
        </c:title>
        <c:numFmt formatCode="[&gt;=1000]0,&quot;K&quot;;0" sourceLinked="0"/>
        <c:majorTickMark val="out"/>
        <c:minorTickMark val="none"/>
        <c:tickLblPos val="nextTo"/>
        <c:crossAx val="316310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215629962723899"/>
          <c:y val="5.0588887656648499E-2"/>
          <c:w val="0.35770678620741098"/>
          <c:h val="0.156313794109070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Sheet1!$A$1:$A$16</c:f>
              <c:strCache>
                <c:ptCount val="16"/>
                <c:pt idx="0">
                  <c:v>ackl91</c:v>
                </c:pt>
                <c:pt idx="1">
                  <c:v>ackl92</c:v>
                </c:pt>
                <c:pt idx="2">
                  <c:v>ackl94</c:v>
                </c:pt>
                <c:pt idx="3">
                  <c:v>ackl95</c:v>
                </c:pt>
                <c:pt idx="4">
                  <c:v>amkl100</c:v>
                </c:pt>
                <c:pt idx="5">
                  <c:v>amkl101</c:v>
                </c:pt>
                <c:pt idx="6">
                  <c:v>amkl103</c:v>
                </c:pt>
                <c:pt idx="7">
                  <c:v>amkl105</c:v>
                </c:pt>
                <c:pt idx="8">
                  <c:v>amkl107</c:v>
                </c:pt>
                <c:pt idx="9">
                  <c:v>amkl97</c:v>
                </c:pt>
                <c:pt idx="10">
                  <c:v>amkl98</c:v>
                </c:pt>
                <c:pt idx="11">
                  <c:v>amkl99</c:v>
                </c:pt>
                <c:pt idx="12">
                  <c:v>div0</c:v>
                </c:pt>
                <c:pt idx="13">
                  <c:v>heat0</c:v>
                </c:pt>
                <c:pt idx="14">
                  <c:v>grad0</c:v>
                </c:pt>
                <c:pt idx="15">
                  <c:v>mgl5</c:v>
                </c:pt>
              </c:strCache>
            </c:strRef>
          </c:cat>
          <c:val>
            <c:numRef>
              <c:f>Sheet1!$F$1:$F$16</c:f>
              <c:numCache>
                <c:formatCode>General</c:formatCode>
                <c:ptCount val="16"/>
                <c:pt idx="0">
                  <c:v>6361</c:v>
                </c:pt>
                <c:pt idx="1">
                  <c:v>1541</c:v>
                </c:pt>
                <c:pt idx="2">
                  <c:v>4272</c:v>
                </c:pt>
                <c:pt idx="3">
                  <c:v>1088</c:v>
                </c:pt>
                <c:pt idx="4">
                  <c:v>1512</c:v>
                </c:pt>
                <c:pt idx="5">
                  <c:v>1273</c:v>
                </c:pt>
                <c:pt idx="6">
                  <c:v>176</c:v>
                </c:pt>
                <c:pt idx="7">
                  <c:v>707</c:v>
                </c:pt>
                <c:pt idx="8">
                  <c:v>133</c:v>
                </c:pt>
                <c:pt idx="9">
                  <c:v>4098</c:v>
                </c:pt>
                <c:pt idx="10">
                  <c:v>4190</c:v>
                </c:pt>
                <c:pt idx="11">
                  <c:v>1736</c:v>
                </c:pt>
                <c:pt idx="12">
                  <c:v>6590</c:v>
                </c:pt>
                <c:pt idx="13">
                  <c:v>4668</c:v>
                </c:pt>
                <c:pt idx="14">
                  <c:v>18556</c:v>
                </c:pt>
                <c:pt idx="15">
                  <c:v>46422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16312392"/>
        <c:axId val="316311216"/>
      </c:barChart>
      <c:catAx>
        <c:axId val="316312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Benchmark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311216"/>
        <c:crosses val="autoZero"/>
        <c:auto val="1"/>
        <c:lblAlgn val="ctr"/>
        <c:lblOffset val="100"/>
        <c:noMultiLvlLbl val="0"/>
      </c:catAx>
      <c:valAx>
        <c:axId val="316311216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Synthesis 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312392"/>
        <c:crosses val="autoZero"/>
        <c:crossBetween val="between"/>
        <c:majorUnit val="36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97-6AF6-42D3-BB98-518916B8F5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bad is</a:t>
            </a:r>
            <a:r>
              <a:rPr lang="en-US" baseline="0" dirty="0" smtClean="0"/>
              <a:t> the situation? Here is an example from a real-world </a:t>
            </a:r>
            <a:r>
              <a:rPr lang="en-US" baseline="0" dirty="0" err="1" smtClean="0"/>
              <a:t>aplication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the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didn’t know is that the first two method calls actually fetch records from the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as a result when the outer loop is executed a query will be sent to the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and likewise for the inner one</a:t>
            </a:r>
          </a:p>
          <a:p>
            <a:r>
              <a:rPr lang="en-US" baseline="0" dirty="0" smtClean="0"/>
              <a:t>To speed things up we could have rewritten this code snippet using a simple SQL query as shown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9110E-F2C2-6643-948A-1EC8D72E6D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6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scales up </a:t>
            </a:r>
            <a:r>
              <a:rPr lang="en-US" baseline="0" dirty="0" err="1" smtClean="0"/>
              <a:t>quadratically</a:t>
            </a:r>
            <a:r>
              <a:rPr lang="en-US" baseline="0" dirty="0" smtClean="0"/>
              <a:t> as database size increases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more experiments in our paper and I invite you to check them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9110E-F2C2-6643-948A-1EC8D72E6D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lot of them and they are workhorses of a wide variety of fields – from operations research to Molecular biology.</a:t>
            </a:r>
          </a:p>
          <a:p>
            <a:endParaRPr lang="en-US" dirty="0" smtClean="0"/>
          </a:p>
          <a:p>
            <a:r>
              <a:rPr lang="en-US" dirty="0" smtClean="0"/>
              <a:t>Even then, the way they work is quite surprising. They all try to satisfy the promise of SMT – one specification that should be sufficient to</a:t>
            </a:r>
            <a:r>
              <a:rPr lang="en-US" baseline="0" dirty="0" smtClean="0"/>
              <a:t> specify just about everything AND also solve it efficiently in every situation! Remember that these are NP complete problems!</a:t>
            </a:r>
          </a:p>
          <a:p>
            <a:endParaRPr lang="en-US" baseline="0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amazing! There’s only one thing that comes to my mind.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Logos of different solvers at the</a:t>
            </a:r>
            <a:r>
              <a:rPr lang="en-US" baseline="0" dirty="0" smtClean="0"/>
              <a:t> top </a:t>
            </a:r>
            <a:r>
              <a:rPr lang="en-US" dirty="0" smtClean="0"/>
              <a:t>+ some pictures that different fields (logos of projects)</a:t>
            </a:r>
            <a:r>
              <a:rPr lang="en-US" baseline="0" dirty="0" smtClean="0"/>
              <a:t> at bottom </a:t>
            </a:r>
            <a:r>
              <a:rPr lang="en-US" dirty="0" smtClean="0"/>
              <a:t>– a little later SMT-LIB</a:t>
            </a:r>
            <a:r>
              <a:rPr lang="en-US" baseline="0" dirty="0" smtClean="0"/>
              <a:t> in the middle </a:t>
            </a:r>
          </a:p>
          <a:p>
            <a:r>
              <a:rPr lang="en-US" baseline="0" dirty="0" smtClean="0"/>
              <a:t>“How can this possibly work?” at the bottom: they’re all competing with each other, how is this possible? </a:t>
            </a:r>
          </a:p>
          <a:p>
            <a:endParaRPr lang="en-US" baseline="0" dirty="0" smtClean="0"/>
          </a:p>
          <a:p>
            <a:r>
              <a:rPr lang="en-US" dirty="0" smtClean="0"/>
              <a:t>Workhorses of a large number of fields</a:t>
            </a:r>
          </a:p>
          <a:p>
            <a:r>
              <a:rPr lang="en-US" dirty="0" smtClean="0"/>
              <a:t>They solve hard problems</a:t>
            </a:r>
          </a:p>
          <a:p>
            <a:pPr lvl="1"/>
            <a:r>
              <a:rPr lang="en-US" dirty="0" smtClean="0"/>
              <a:t>NP Complete</a:t>
            </a:r>
          </a:p>
          <a:p>
            <a:pPr lvl="1"/>
            <a:r>
              <a:rPr lang="en-US" dirty="0" smtClean="0"/>
              <a:t>Should not scale</a:t>
            </a:r>
          </a:p>
          <a:p>
            <a:r>
              <a:rPr lang="en-US" dirty="0" smtClean="0"/>
              <a:t>Why do they work?</a:t>
            </a:r>
          </a:p>
          <a:p>
            <a:pPr lvl="1"/>
            <a:r>
              <a:rPr lang="en-US" dirty="0" smtClean="0"/>
              <a:t>Leverage the inherent structure in problems of practical interest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5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Traditionally implemented as (full-fledged) code</a:t>
            </a:r>
          </a:p>
          <a:p>
            <a:pPr lvl="1"/>
            <a:r>
              <a:rPr lang="en-US" dirty="0" smtClean="0"/>
              <a:t>Exhibits domain specificity</a:t>
            </a:r>
          </a:p>
          <a:p>
            <a:pPr lvl="1"/>
            <a:r>
              <a:rPr lang="en-US" dirty="0" smtClean="0"/>
              <a:t>In most cases, can be expressed and understood using simple declarative “rules” : </a:t>
            </a:r>
            <a:r>
              <a:rPr lang="en-US" i="1" dirty="0" smtClean="0"/>
              <a:t>Rewrite rules</a:t>
            </a:r>
          </a:p>
          <a:p>
            <a:pPr lvl="1"/>
            <a:r>
              <a:rPr lang="en-US" dirty="0" smtClean="0"/>
              <a:t>Huge impact on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Very common operation in practice</a:t>
            </a:r>
          </a:p>
          <a:p>
            <a:pPr lvl="1"/>
            <a:r>
              <a:rPr lang="en-US" dirty="0" smtClean="0"/>
              <a:t>Doesn’t need dedicated representation: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Easier to discover in terms of max,</a:t>
            </a:r>
            <a:r>
              <a:rPr lang="en-US" baseline="0" dirty="0" smtClean="0"/>
              <a:t> </a:t>
            </a:r>
            <a:r>
              <a:rPr lang="en-US" dirty="0" smtClean="0"/>
              <a:t>Efficient pattern matching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do specialized translation for max as compared to </a:t>
            </a:r>
            <a:r>
              <a:rPr lang="en-US" baseline="0" dirty="0" err="1" smtClean="0"/>
              <a:t>ite</a:t>
            </a:r>
            <a:r>
              <a:rPr lang="en-US" baseline="0" dirty="0" smtClean="0"/>
              <a:t> mess? </a:t>
            </a:r>
            <a:r>
              <a:rPr lang="pt-BR" baseline="0" dirty="0" smtClean="0"/>
              <a:t>(0,1,1) (x,x,x)</a:t>
            </a:r>
          </a:p>
          <a:p>
            <a:r>
              <a:rPr lang="pt-BR" baseline="0" dirty="0" smtClean="0"/>
              <a:t>[2:27:02 AM] Armando Solar Lezama: ite(a&lt;b, a,b)</a:t>
            </a:r>
          </a:p>
          <a:p>
            <a:r>
              <a:rPr lang="pt-BR" baseline="0" dirty="0" smtClean="0"/>
              <a:t>[2:27:47 AM] Armando Solar Lezama: ite(x, (0,1,1), (x,x,x))</a:t>
            </a:r>
          </a:p>
          <a:p>
            <a:r>
              <a:rPr lang="pt-BR" baseline="0" dirty="0" smtClean="0"/>
              <a:t>[2:28:05 AM] Armando Solar Lezama: max((0,1,1), (x,x,x))</a:t>
            </a:r>
          </a:p>
          <a:p>
            <a:r>
              <a:rPr lang="pt-BR" baseline="0" dirty="0" smtClean="0"/>
              <a:t>[2:30:13 AM] Rohit: (x,x,x) vs (x,1,1)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 userDrawn="1"/>
        </p:nvSpPr>
        <p:spPr>
          <a:xfrm>
            <a:off x="-10274" y="-20548"/>
            <a:ext cx="6572250" cy="1478042"/>
          </a:xfrm>
          <a:prstGeom prst="flowChartProcess">
            <a:avLst/>
          </a:prstGeom>
          <a:solidFill>
            <a:srgbClr val="DCA800"/>
          </a:solidFill>
          <a:effectLst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29189"/>
            <a:ext cx="6246290" cy="13255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accent3">
                    <a:lumMod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Process 5"/>
          <p:cNvSpPr/>
          <p:nvPr userDrawn="1"/>
        </p:nvSpPr>
        <p:spPr>
          <a:xfrm>
            <a:off x="-10274" y="-20548"/>
            <a:ext cx="6572250" cy="1478042"/>
          </a:xfrm>
          <a:prstGeom prst="flowChartProcess">
            <a:avLst/>
          </a:prstGeom>
          <a:solidFill>
            <a:srgbClr val="DCA800"/>
          </a:solidFill>
          <a:effectLst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8655" y="29189"/>
            <a:ext cx="6243321" cy="13255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gif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31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applications of program synthesis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7090"/>
            <a:ext cx="9144000" cy="11707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Armando Solar-Lezama</a:t>
            </a:r>
            <a:endParaRPr lang="en-US" sz="4000" dirty="0"/>
          </a:p>
        </p:txBody>
      </p:sp>
      <p:pic>
        <p:nvPicPr>
          <p:cNvPr id="4" name="Picture 2" descr="mit_csai_top"/>
          <p:cNvPicPr>
            <a:picLocks noChangeAspect="1" noChangeArrowheads="1"/>
          </p:cNvPicPr>
          <p:nvPr/>
        </p:nvPicPr>
        <p:blipFill>
          <a:blip r:embed="rId2" cstate="print"/>
          <a:srcRect t="17308" r="49430" b="43750"/>
          <a:stretch>
            <a:fillRect/>
          </a:stretch>
        </p:blipFill>
        <p:spPr bwMode="auto">
          <a:xfrm>
            <a:off x="308064" y="5387035"/>
            <a:ext cx="6723887" cy="8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it_csai_top"/>
          <p:cNvPicPr>
            <a:picLocks noChangeAspect="1" noChangeArrowheads="1"/>
          </p:cNvPicPr>
          <p:nvPr/>
        </p:nvPicPr>
        <p:blipFill>
          <a:blip r:embed="rId2" cstate="print"/>
          <a:srcRect l="71862"/>
          <a:stretch>
            <a:fillRect/>
          </a:stretch>
        </p:blipFill>
        <p:spPr bwMode="auto">
          <a:xfrm>
            <a:off x="8645236" y="4969017"/>
            <a:ext cx="2816690" cy="17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9858" y="1243344"/>
            <a:ext cx="1943100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Sketch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C-like language with holes and assertions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3186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684483" y="1609364"/>
            <a:ext cx="1968833" cy="811011"/>
            <a:chOff x="2684483" y="1626680"/>
            <a:chExt cx="1968833" cy="811011"/>
          </a:xfrm>
        </p:grpSpPr>
        <p:sp>
          <p:nvSpPr>
            <p:cNvPr id="21" name="Flowchart: Process 2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Synthesis</a:t>
              </a:r>
              <a:br>
                <a:rPr lang="en-US" dirty="0" smtClean="0"/>
              </a:br>
              <a:r>
                <a:rPr lang="en-US" dirty="0" smtClean="0"/>
                <a:t>Sub-problems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00008" y="1609364"/>
            <a:ext cx="1989779" cy="811011"/>
            <a:chOff x="7000008" y="1630145"/>
            <a:chExt cx="1989779" cy="811011"/>
          </a:xfrm>
        </p:grpSpPr>
        <p:sp>
          <p:nvSpPr>
            <p:cNvPr id="24" name="Flowchart: Process 23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Synthesis</a:t>
              </a:r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136907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69444" y="4930189"/>
            <a:ext cx="2188210" cy="14668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Optimization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7235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Solver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Synthesis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206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Graphical programming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6825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Automated Tutoring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with synthesis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4038" y="2951018"/>
            <a:ext cx="1538362" cy="1828800"/>
            <a:chOff x="1340210" y="1905000"/>
            <a:chExt cx="1538362" cy="1828800"/>
          </a:xfrm>
        </p:grpSpPr>
        <p:pic>
          <p:nvPicPr>
            <p:cNvPr id="5" name="Picture 4" descr="sourc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06" y="1905000"/>
              <a:ext cx="1083994" cy="12448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340210" y="3333690"/>
              <a:ext cx="15383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smtClean="0">
                  <a:latin typeface="Optima-Medium" pitchFamily="34" charset="0"/>
                </a:rPr>
                <a:t>Application</a:t>
              </a:r>
              <a:r>
                <a:rPr lang="en-US" sz="1600" dirty="0" smtClean="0">
                  <a:latin typeface="Optima-Medium" pitchFamily="34" charset="0"/>
                </a:rPr>
                <a:t> 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629400" y="3332018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8" descr="databa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338" y="2813074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6705600" y="2962686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SQL Queries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4379708"/>
            <a:ext cx="126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-Medium" pitchFamily="34" charset="0"/>
              </a:rPr>
              <a:t>Database</a:t>
            </a:r>
            <a:endParaRPr lang="en-US" sz="2000" dirty="0">
              <a:latin typeface="Optima-Medium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865418"/>
            <a:ext cx="1600200" cy="116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6858000" y="3877086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Relations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534882" y="3273420"/>
            <a:ext cx="99257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ORM</a:t>
            </a:r>
            <a:b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libraries</a:t>
            </a:r>
            <a:endParaRPr lang="en-US" dirty="0">
              <a:solidFill>
                <a:schemeClr val="bg1"/>
              </a:solidFill>
              <a:latin typeface="Optima-Medium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86200" y="3332018"/>
            <a:ext cx="1582738" cy="115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047956" y="295101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Methods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43630" y="3853750"/>
            <a:ext cx="1625308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4114800" y="386541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Objects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4038" y="2951018"/>
            <a:ext cx="1538362" cy="1828800"/>
            <a:chOff x="1340210" y="1905000"/>
            <a:chExt cx="1538362" cy="1828800"/>
          </a:xfrm>
        </p:grpSpPr>
        <p:pic>
          <p:nvPicPr>
            <p:cNvPr id="5" name="Picture 4" descr="sourc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06" y="1905000"/>
              <a:ext cx="1083994" cy="12448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340210" y="3333690"/>
              <a:ext cx="15383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smtClean="0">
                  <a:latin typeface="Optima-Medium" pitchFamily="34" charset="0"/>
                </a:rPr>
                <a:t>Application</a:t>
              </a:r>
              <a:r>
                <a:rPr lang="en-US" sz="1600" dirty="0" smtClean="0">
                  <a:latin typeface="Optima-Medium" pitchFamily="34" charset="0"/>
                </a:rPr>
                <a:t> 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629400" y="3332018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8" descr="databa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338" y="2813074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6705600" y="2962686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SQL Queries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4379708"/>
            <a:ext cx="126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-Medium" pitchFamily="34" charset="0"/>
              </a:rPr>
              <a:t>Database</a:t>
            </a:r>
            <a:endParaRPr lang="en-US" sz="2000" dirty="0">
              <a:latin typeface="Optima-Medium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865418"/>
            <a:ext cx="1600200" cy="116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6858000" y="3877086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Relations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534882" y="3273420"/>
            <a:ext cx="99257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ORM</a:t>
            </a:r>
            <a:b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libraries</a:t>
            </a:r>
            <a:endParaRPr lang="en-US" dirty="0">
              <a:solidFill>
                <a:schemeClr val="bg1"/>
              </a:solidFill>
              <a:latin typeface="Optima-Medium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86200" y="3332018"/>
            <a:ext cx="1582738" cy="115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047956" y="295101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Methods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43630" y="3853750"/>
            <a:ext cx="1625308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4114800" y="386541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Objects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  <p:pic>
        <p:nvPicPr>
          <p:cNvPr id="18" name="Picture 17" descr="escarg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9" y="3074724"/>
            <a:ext cx="1121188" cy="11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2058" y="1756353"/>
            <a:ext cx="976130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 getUsersWithRoles ()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users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User.getAllUsers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roles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Role.getAllRoles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results =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(User u : users)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(Role r : roles)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u.roleId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r.id)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(u); }}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results;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2128" y="1586346"/>
            <a:ext cx="2542308" cy="6858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Inconsolata"/>
                <a:cs typeface="Inconsolata"/>
              </a:rPr>
              <a:t>SELECT * FROM user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22128" y="2348083"/>
            <a:ext cx="2542308" cy="6858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Inconsolata"/>
                <a:cs typeface="Inconsolata"/>
              </a:rPr>
              <a:t>SELECT * FROM role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01334" y="4704628"/>
            <a:ext cx="58949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Optima-Medium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C00000"/>
                </a:solidFill>
                <a:latin typeface="+mn-lt"/>
                <a:cs typeface="Inconsolata"/>
              </a:rPr>
              <a:t>List getUsersWithRoles () 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{ </a:t>
            </a:r>
            <a:b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  return </a:t>
            </a:r>
            <a:r>
              <a:rPr lang="en-US" sz="1800" dirty="0" err="1">
                <a:solidFill>
                  <a:srgbClr val="C00000"/>
                </a:solidFill>
                <a:latin typeface="+mn-lt"/>
                <a:cs typeface="Courier New" pitchFamily="49" charset="0"/>
              </a:rPr>
              <a:t>executeQuery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(</a:t>
            </a:r>
            <a:b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   “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  <a:t>SELECT   u FROM user u, role r	WHERE    </a:t>
            </a:r>
            <a:r>
              <a:rPr lang="en-US" sz="1800" dirty="0" err="1">
                <a:solidFill>
                  <a:srgbClr val="C00000"/>
                </a:solidFill>
                <a:latin typeface="+mn-lt"/>
                <a:cs typeface="Optima-Medium"/>
              </a:rPr>
              <a:t>u.roleId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  <a:t> == r.id </a:t>
            </a:r>
            <a:b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  <a:t>	ORDER BY u.roleId, r.id”;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 }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  <a:latin typeface="Inconsolata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057" y="4599707"/>
            <a:ext cx="6172200" cy="1936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52456" y="4908577"/>
            <a:ext cx="789523" cy="39925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2778" y="5330633"/>
            <a:ext cx="1676401" cy="434401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convert to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45728" y="2131367"/>
            <a:ext cx="1600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45728" y="2500746"/>
            <a:ext cx="1600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2237232" y="1524000"/>
          <a:ext cx="7717536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6/17/2013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PLDI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41C0-9C62-1A40-8411-1EFBB8BB75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Join Query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2895601"/>
            <a:ext cx="5638800" cy="1107057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/>
              <a:t>Nested-loop join  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 Hash join!</a:t>
            </a:r>
            <a:br>
              <a:rPr lang="en-US" sz="2800" dirty="0"/>
            </a:br>
            <a:r>
              <a:rPr lang="en-US" sz="2800" dirty="0"/>
              <a:t>        O(n</a:t>
            </a:r>
            <a:r>
              <a:rPr lang="en-US" sz="2800" baseline="30000" dirty="0"/>
              <a:t>2</a:t>
            </a:r>
            <a:r>
              <a:rPr lang="en-US" sz="2800" dirty="0"/>
              <a:t>)                         </a:t>
            </a:r>
            <a:r>
              <a:rPr lang="en-US" sz="2800" dirty="0">
                <a:sym typeface="Wingdings" pitchFamily="2" charset="2"/>
              </a:rPr>
              <a:t>O(n)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9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6/17/2013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PLDI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41C0-9C62-1A40-8411-1EFBB8BB75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25718" y="1615525"/>
          <a:ext cx="8085083" cy="44804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028"/>
                <a:gridCol w="2464170"/>
                <a:gridCol w="2925885"/>
              </a:tblGrid>
              <a:tr h="7677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Optima LT Std" pitchFamily="34" charset="0"/>
                        </a:rPr>
                        <a:t>Wilos</a:t>
                      </a:r>
                      <a:r>
                        <a:rPr lang="en-US" sz="2400" b="0" dirty="0" smtClean="0">
                          <a:latin typeface="Optima LT Std" pitchFamily="34" charset="0"/>
                        </a:rPr>
                        <a:t> </a:t>
                      </a:r>
                      <a:r>
                        <a:rPr lang="en-US" sz="2400" b="0" baseline="0" dirty="0" smtClean="0">
                          <a:latin typeface="Optima LT Std" pitchFamily="34" charset="0"/>
                        </a:rPr>
                        <a:t> (</a:t>
                      </a:r>
                      <a:r>
                        <a:rPr lang="en-US" sz="2400" b="0" dirty="0" smtClean="0">
                          <a:latin typeface="Optima LT Std" pitchFamily="34" charset="0"/>
                        </a:rPr>
                        <a:t>project management application) – 62k</a:t>
                      </a:r>
                      <a:r>
                        <a:rPr lang="en-US" sz="2400" b="0" baseline="0" dirty="0" smtClean="0">
                          <a:latin typeface="Optima LT Std" pitchFamily="34" charset="0"/>
                        </a:rPr>
                        <a:t> LOC</a:t>
                      </a:r>
                      <a:endParaRPr lang="en-US" sz="2400" b="0" dirty="0">
                        <a:latin typeface="Optima LT St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8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ptima" pitchFamily="2" charset="0"/>
                        </a:rPr>
                        <a:t>Operation type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ptima" pitchFamily="2" charset="0"/>
                        </a:rPr>
                        <a:t># Fragments</a:t>
                      </a:r>
                      <a:r>
                        <a:rPr lang="en-US" sz="2400" baseline="0" dirty="0" smtClean="0">
                          <a:latin typeface="Optima" pitchFamily="2" charset="0"/>
                        </a:rPr>
                        <a:t> found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ptima" pitchFamily="2" charset="0"/>
                        </a:rPr>
                        <a:t># Fragments converted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</a:tr>
              <a:tr h="6187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Projection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6187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Selection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6187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Join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6187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Aggregation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61879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 pitchFamily="2" charset="0"/>
                        </a:rPr>
                        <a:t>Total</a:t>
                      </a:r>
                      <a:endParaRPr lang="en-US" sz="2400" b="1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 pitchFamily="2" charset="0"/>
                        </a:rPr>
                        <a:t>33</a:t>
                      </a:r>
                      <a:endParaRPr lang="en-US" sz="2400" b="1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 pitchFamily="2" charset="0"/>
                        </a:rPr>
                        <a:t>28</a:t>
                      </a:r>
                      <a:endParaRPr lang="en-US" sz="2400" b="1" dirty="0">
                        <a:latin typeface="Optima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6/17/2013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PLDI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41C0-9C62-1A40-8411-1EFBB8BB75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57400" y="1600202"/>
          <a:ext cx="8220076" cy="4648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8876"/>
                <a:gridCol w="2676524"/>
                <a:gridCol w="3114676"/>
              </a:tblGrid>
              <a:tr h="7422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Optima LT Std" pitchFamily="34" charset="0"/>
                        </a:rPr>
                        <a:t>iTracker</a:t>
                      </a:r>
                      <a:r>
                        <a:rPr lang="en-US" sz="2400" b="0" baseline="0" dirty="0" smtClean="0">
                          <a:latin typeface="Optima LT Std" pitchFamily="34" charset="0"/>
                        </a:rPr>
                        <a:t>  (</a:t>
                      </a:r>
                      <a:r>
                        <a:rPr lang="en-US" sz="2400" b="0" dirty="0" smtClean="0">
                          <a:latin typeface="Optima LT Std" pitchFamily="34" charset="0"/>
                        </a:rPr>
                        <a:t>bug tracking system) – 61k</a:t>
                      </a:r>
                      <a:r>
                        <a:rPr lang="en-US" sz="2400" b="0" baseline="0" dirty="0" smtClean="0">
                          <a:latin typeface="Optima LT Std" pitchFamily="34" charset="0"/>
                        </a:rPr>
                        <a:t> LOC</a:t>
                      </a:r>
                      <a:endParaRPr lang="en-US" sz="2400" b="0" dirty="0">
                        <a:latin typeface="Optima LT St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ptima" pitchFamily="2" charset="0"/>
                        </a:rPr>
                        <a:t>Operation type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ptima" pitchFamily="2" charset="0"/>
                        </a:rPr>
                        <a:t># Fragments</a:t>
                      </a:r>
                      <a:r>
                        <a:rPr lang="en-US" sz="2400" baseline="0" dirty="0" smtClean="0">
                          <a:latin typeface="Optima" pitchFamily="2" charset="0"/>
                        </a:rPr>
                        <a:t> found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ptima" pitchFamily="2" charset="0"/>
                        </a:rPr>
                        <a:t># Fragments converted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</a:tr>
              <a:tr h="5982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Projection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5982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Selection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5982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Join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5982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 pitchFamily="2" charset="0"/>
                        </a:rPr>
                        <a:t>Aggregation</a:t>
                      </a:r>
                      <a:endParaRPr lang="en-US" sz="24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59829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 pitchFamily="2" charset="0"/>
                        </a:rPr>
                        <a:t>Total</a:t>
                      </a:r>
                      <a:endParaRPr lang="en-US" sz="2400" b="1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 pitchFamily="2" charset="0"/>
                        </a:rPr>
                        <a:t>16</a:t>
                      </a:r>
                      <a:endParaRPr lang="en-US" sz="2400" b="1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 pitchFamily="2" charset="0"/>
                        </a:rPr>
                        <a:t>12</a:t>
                      </a:r>
                      <a:endParaRPr lang="en-US" sz="2400" b="1" dirty="0">
                        <a:latin typeface="Optima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general idea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555447" y="2813858"/>
            <a:ext cx="8052683" cy="243840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-Right Arrow Callout 4"/>
          <p:cNvSpPr/>
          <p:nvPr/>
        </p:nvSpPr>
        <p:spPr>
          <a:xfrm>
            <a:off x="3683330" y="3708782"/>
            <a:ext cx="4585853" cy="1399586"/>
          </a:xfrm>
          <a:prstGeom prst="leftRightArrow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6493" y="4116188"/>
            <a:ext cx="226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Source Code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90857" y="4116188"/>
            <a:ext cx="2311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DSL Program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35770" y="3869966"/>
            <a:ext cx="217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Proof of </a:t>
            </a:r>
          </a:p>
          <a:p>
            <a:r>
              <a:rPr lang="en-US" sz="3200" dirty="0" smtClean="0"/>
              <a:t>Equivalence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55447" y="2637284"/>
            <a:ext cx="218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Synthesis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494" y="5884575"/>
            <a:ext cx="923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Enable optimization by raising the level of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abstraction!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code to Halide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626699" y="2041963"/>
            <a:ext cx="8052683" cy="243840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-Right Arrow Callout 4"/>
          <p:cNvSpPr/>
          <p:nvPr/>
        </p:nvSpPr>
        <p:spPr>
          <a:xfrm>
            <a:off x="3754582" y="2936887"/>
            <a:ext cx="4585853" cy="1399586"/>
          </a:xfrm>
          <a:prstGeom prst="leftRightArrow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8116" y="2837691"/>
            <a:ext cx="2204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Legacy </a:t>
            </a:r>
            <a:br>
              <a:rPr lang="en-US" sz="3200" dirty="0" smtClean="0"/>
            </a:br>
            <a:r>
              <a:rPr lang="en-US" sz="3200" dirty="0" smtClean="0"/>
              <a:t>Fortran/C++</a:t>
            </a:r>
            <a:br>
              <a:rPr lang="en-US" sz="3200" dirty="0" smtClean="0"/>
            </a:br>
            <a:r>
              <a:rPr lang="en-US" sz="3200" dirty="0" smtClean="0"/>
              <a:t> Code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5795" y="3083912"/>
            <a:ext cx="1998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Stencil DLS</a:t>
            </a:r>
          </a:p>
          <a:p>
            <a:r>
              <a:rPr lang="en-US" sz="3200" dirty="0" smtClean="0"/>
              <a:t>(Halide)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7022" y="3098071"/>
            <a:ext cx="217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Proof of </a:t>
            </a:r>
          </a:p>
          <a:p>
            <a:r>
              <a:rPr lang="en-US" sz="3200" dirty="0" smtClean="0"/>
              <a:t>Equivalence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26699" y="1865389"/>
            <a:ext cx="218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Synthesis</a:t>
            </a:r>
            <a:endParaRPr lang="en-US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Malgun Gothic" panose="020B0503020000020004" pitchFamily="34" charset="-127"/>
                <a:cs typeface="Ebrima" panose="02000000000000000000" pitchFamily="2" charset="0"/>
              </a:rPr>
              <a:t>Synthesis: 1980s view</a:t>
            </a:r>
            <a:endParaRPr lang="en-US" dirty="0">
              <a:solidFill>
                <a:schemeClr val="bg1"/>
              </a:solidFill>
              <a:ea typeface="Malgun Gothic" panose="020B0503020000020004" pitchFamily="34" charset="-127"/>
              <a:cs typeface="Ebrima" panose="02000000000000000000" pitchFamily="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377190" y="2936558"/>
            <a:ext cx="37988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016" y="2378750"/>
            <a:ext cx="304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Formal Specification</a:t>
            </a:r>
            <a:endParaRPr lang="en-US" dirty="0"/>
          </a:p>
        </p:txBody>
      </p:sp>
      <p:pic>
        <p:nvPicPr>
          <p:cNvPr id="1026" name="Picture 2" descr="http://carolynthomas.files.wordpress.com/2011/04/apple-i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4" y="2563416"/>
            <a:ext cx="2647632" cy="21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257499" y="3289270"/>
            <a:ext cx="614935" cy="369332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959310" y="3306723"/>
            <a:ext cx="614935" cy="369332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706" t="25325" r="36516" b="25125"/>
          <a:stretch/>
        </p:blipFill>
        <p:spPr>
          <a:xfrm>
            <a:off x="9005455" y="2464762"/>
            <a:ext cx="2715491" cy="22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to Halide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472" y="1590471"/>
            <a:ext cx="110552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(k=y_min-2;k&lt;=y_max+2;k++) {</a:t>
            </a:r>
          </a:p>
          <a:p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(j=x_min-2;j&lt;=x_max+2;j++) {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post_vol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[((x_max+5)*(k-(y_min-2))+(j)-(x_min-2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))]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=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volume[((x_max+4)*(k-(y_min-2))+(j)-(x_min-2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))]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</a:t>
            </a:r>
          </a:p>
          <a:p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+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vol_flux_y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[((x_max+4)*(k+1 -(y_min-2))+(j)-(x_min-2))]</a:t>
            </a:r>
          </a:p>
          <a:p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-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vol_flux_y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[((x_max+4)*(k-(y_min-2))+(j)-(x_min-2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))];</a:t>
            </a:r>
          </a:p>
          <a:p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9581" y="4502728"/>
            <a:ext cx="9809018" cy="1427018"/>
            <a:chOff x="1136073" y="4031673"/>
            <a:chExt cx="9809018" cy="1427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19222" y="4380735"/>
                  <a:ext cx="8869736" cy="669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𝐷𝑜𝑚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</m:t>
                      </m:r>
                    </m:oMath>
                  </a14:m>
                  <a:r>
                    <a:rPr lang="da-DK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post_vol[j,k] = volume[j,k] </a:t>
                  </a:r>
                </a:p>
                <a:p>
                  <a:r>
                    <a:rPr lang="da-DK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da-DK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                         + vol_flux[j,k+1] + vol_flux[j,k]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222" y="4380735"/>
                  <a:ext cx="8869736" cy="66999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90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lowchart: Process 4"/>
            <p:cNvSpPr/>
            <p:nvPr/>
          </p:nvSpPr>
          <p:spPr>
            <a:xfrm>
              <a:off x="1136073" y="4031673"/>
              <a:ext cx="9809018" cy="1427018"/>
            </a:xfrm>
            <a:prstGeom prst="flowChartProcess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47" y="1765510"/>
            <a:ext cx="9489036" cy="4427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482" y="6334780"/>
            <a:ext cx="3368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Speedups on 24 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71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880" y="2173675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= 0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out[i+1] = in[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8464" y="2418709"/>
                <a:ext cx="5642902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𝑖𝑑𝑥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𝑖𝑑𝑥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64" y="2418709"/>
                <a:ext cx="5642902" cy="7102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4657344" y="2418708"/>
            <a:ext cx="1341120" cy="71025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3921" y="4437960"/>
            <a:ext cx="684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you prove that the code implies the formula?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82158" y="5440361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Induction!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9648" y="1784462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= 0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out[i+1] = in[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88251" y="3761773"/>
            <a:ext cx="3067828" cy="2069644"/>
            <a:chOff x="2819208" y="3333509"/>
            <a:chExt cx="3067828" cy="2069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819208" y="3333509"/>
                  <a:ext cx="306782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208" y="3333509"/>
                  <a:ext cx="3067828" cy="9233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4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 rot="16200000">
              <a:off x="4130704" y="3057946"/>
              <a:ext cx="393539" cy="3016531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57578" y="5033821"/>
              <a:ext cx="2739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Also called a loop invariant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5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about loops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 case: Invariant holds at step zero</a:t>
                </a:r>
              </a:p>
              <a:p>
                <a:endParaRPr lang="en-US" dirty="0"/>
              </a:p>
              <a:p>
                <a:r>
                  <a:rPr lang="en-US" dirty="0" smtClean="0"/>
                  <a:t>Inductive case: If invariant holds at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it holds at i+1</a:t>
                </a:r>
              </a:p>
              <a:p>
                <a:endParaRPr lang="en-US" dirty="0"/>
              </a:p>
              <a:p>
                <a:r>
                  <a:rPr lang="en-US" dirty="0" smtClean="0"/>
                  <a:t>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Spec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5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15686" y="1825625"/>
                <a:ext cx="11876314" cy="4351338"/>
              </a:xfrm>
            </p:spPr>
            <p:txBody>
              <a:bodyPr/>
              <a:lstStyle/>
              <a:p>
                <a:r>
                  <a:rPr lang="en-US" dirty="0" smtClean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𝐼𝑛𝑣𝑎𝑟𝑖𝑎𝑛𝑡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Inductive case: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𝐼𝑛𝑣𝑎𝑟𝑖𝑎𝑛𝑡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𝑛𝑣𝑎𝑟𝑖𝑎𝑛𝑡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Spec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𝐼𝑛𝑣𝑎𝑟𝑖𝑎𝑛𝑡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6" y="1825625"/>
                <a:ext cx="11876314" cy="4351338"/>
              </a:xfrm>
              <a:blipFill rotWithShape="0">
                <a:blip r:embed="rId2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10400" y="1354752"/>
            <a:ext cx="437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Verification conditions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80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Spec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3506" y="3550483"/>
                <a:ext cx="2523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𝑖𝑑𝑥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6" y="3550483"/>
                <a:ext cx="252364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19208" y="3333509"/>
            <a:ext cx="3016531" cy="1945155"/>
            <a:chOff x="2819208" y="3333509"/>
            <a:chExt cx="3016531" cy="1945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819208" y="3333509"/>
                  <a:ext cx="301653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208" y="3333509"/>
                  <a:ext cx="3016531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 rot="16200000">
              <a:off x="4130704" y="3057946"/>
              <a:ext cx="393539" cy="3016531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4451" y="4909332"/>
              <a:ext cx="1523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Loop invariant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77801" y="3550483"/>
            <a:ext cx="1587871" cy="1728181"/>
            <a:chOff x="5877801" y="3550483"/>
            <a:chExt cx="1587871" cy="1728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77801" y="3550483"/>
                  <a:ext cx="15878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801" y="3550483"/>
                  <a:ext cx="158787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590241" y="4016878"/>
              <a:ext cx="393539" cy="1125830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14821" y="4909332"/>
                  <a:ext cx="1265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dirty="0" smtClean="0"/>
                    <a:t>loopCond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821" y="4909332"/>
                  <a:ext cx="126509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97" r="-384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7465672" y="3374004"/>
            <a:ext cx="4638990" cy="1904660"/>
            <a:chOff x="7465672" y="3374004"/>
            <a:chExt cx="4638990" cy="1904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465672" y="3374004"/>
                  <a:ext cx="4638990" cy="710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𝑖𝑑𝑥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𝑖𝑑𝑥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𝑖𝑑𝑥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𝑒𝑙𝑠𝑒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672" y="3374004"/>
                  <a:ext cx="4638990" cy="7102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 rot="16200000">
              <a:off x="9766637" y="2736633"/>
              <a:ext cx="393539" cy="3686322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330861" y="4909332"/>
                  <a:ext cx="13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0861" y="4909332"/>
                  <a:ext cx="137197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3749648" y="1784462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= 0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out[i+1] = in[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15686" y="1825625"/>
                <a:ext cx="11876314" cy="4351338"/>
              </a:xfrm>
            </p:spPr>
            <p:txBody>
              <a:bodyPr/>
              <a:lstStyle/>
              <a:p>
                <a:r>
                  <a:rPr lang="en-US" dirty="0" smtClean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𝐼𝑛𝑣𝑎𝑟𝑖𝑎𝑛𝑡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Inductive case: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𝐼𝑛𝑣𝑎𝑟𝑖𝑎𝑛𝑡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𝑛𝑣𝑎𝑟𝑖𝑎𝑛𝑡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Spec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𝐼𝑛𝑣𝑎𝑟𝑖𝑎𝑛𝑡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𝑆𝑝𝑒𝑐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6" y="1825625"/>
                <a:ext cx="11876314" cy="4351338"/>
              </a:xfrm>
              <a:blipFill rotWithShape="0">
                <a:blip r:embed="rId2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54624" y="1822450"/>
            <a:ext cx="567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Invariant and Spec are unknown!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279392"/>
            <a:ext cx="9761306" cy="1897570"/>
          </a:xfrm>
        </p:spPr>
        <p:txBody>
          <a:bodyPr/>
          <a:lstStyle/>
          <a:p>
            <a:r>
              <a:rPr lang="en-US" dirty="0" smtClean="0"/>
              <a:t>Find Spec and invariant that satisfy verification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94370" y="1789049"/>
                <a:ext cx="6260816" cy="1039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>
                    <a:cs typeface="Courier New" panose="02070309020205020404" pitchFamily="49" charset="0"/>
                  </a:rPr>
                  <a:t>Spec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𝐷𝑜𝑚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</m:t>
                    </m:r>
                  </m:oMath>
                </a14:m>
                <a:r>
                  <a:rPr lang="da-DK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out[j,k] = Expr({in[i+??,j+??]})</a:t>
                </a:r>
              </a:p>
              <a:p>
                <a:pPr algn="ctr"/>
                <a:r>
                  <a:rPr lang="da-DK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...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370" y="1789049"/>
                <a:ext cx="6260816" cy="1039323"/>
              </a:xfrm>
              <a:prstGeom prst="rect">
                <a:avLst/>
              </a:prstGeom>
              <a:blipFill rotWithShape="0">
                <a:blip r:embed="rId2"/>
                <a:stretch>
                  <a:fillRect l="-1558" t="-4678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94370" y="2779583"/>
                <a:ext cx="6260816" cy="1039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>
                    <a:cs typeface="Courier New" panose="02070309020205020404" pitchFamily="49" charset="0"/>
                  </a:rPr>
                  <a:t>Invariant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𝐷𝑜𝑚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</m:t>
                    </m:r>
                  </m:oMath>
                </a14:m>
                <a:r>
                  <a:rPr lang="da-DK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out[j,k] = Expr({in[i+??,j+??]})</a:t>
                </a:r>
              </a:p>
              <a:p>
                <a:pPr algn="ctr"/>
                <a:r>
                  <a:rPr lang="da-DK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...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370" y="2779583"/>
                <a:ext cx="6260816" cy="1039323"/>
              </a:xfrm>
              <a:prstGeom prst="rect">
                <a:avLst/>
              </a:prstGeom>
              <a:blipFill rotWithShape="0">
                <a:blip r:embed="rId3"/>
                <a:stretch>
                  <a:fillRect l="-1558" t="-47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9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Ebrima" panose="02000000000000000000" pitchFamily="2" charset="0"/>
                <a:cs typeface="Ebrima" panose="02000000000000000000" pitchFamily="2" charset="0"/>
              </a:rPr>
              <a:t>Synthesis: modern view</a:t>
            </a:r>
            <a:endParaRPr lang="en-US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684728" y="2218694"/>
            <a:ext cx="4466273" cy="3355745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87468" y="3354109"/>
                <a:ext cx="301044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68" y="3354109"/>
                <a:ext cx="3010440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85705" y="3511009"/>
                <a:ext cx="1791964" cy="2123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05" y="3511009"/>
                <a:ext cx="1791964" cy="2123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loud 17"/>
          <p:cNvSpPr/>
          <p:nvPr/>
        </p:nvSpPr>
        <p:spPr>
          <a:xfrm>
            <a:off x="2039901" y="2639459"/>
            <a:ext cx="3675490" cy="243444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Cloud 18"/>
          <p:cNvSpPr/>
          <p:nvPr/>
        </p:nvSpPr>
        <p:spPr>
          <a:xfrm>
            <a:off x="3251808" y="3276038"/>
            <a:ext cx="2112722" cy="1591690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Cloud 19"/>
          <p:cNvSpPr/>
          <p:nvPr/>
        </p:nvSpPr>
        <p:spPr>
          <a:xfrm>
            <a:off x="4324891" y="3533104"/>
            <a:ext cx="804583" cy="605621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Cross 4"/>
          <p:cNvSpPr/>
          <p:nvPr/>
        </p:nvSpPr>
        <p:spPr>
          <a:xfrm rot="2631294">
            <a:off x="4645523" y="3721924"/>
            <a:ext cx="167840" cy="156393"/>
          </a:xfrm>
          <a:prstGeom prst="plus">
            <a:avLst>
              <a:gd name="adj" fmla="val 4510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Flowchart: Process 20"/>
          <p:cNvSpPr/>
          <p:nvPr/>
        </p:nvSpPr>
        <p:spPr>
          <a:xfrm>
            <a:off x="9078188" y="4122966"/>
            <a:ext cx="1559379" cy="440871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lowchart: Process 21"/>
          <p:cNvSpPr/>
          <p:nvPr/>
        </p:nvSpPr>
        <p:spPr>
          <a:xfrm>
            <a:off x="9083156" y="4633032"/>
            <a:ext cx="1559379" cy="440871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Flowchart: Process 22"/>
          <p:cNvSpPr/>
          <p:nvPr/>
        </p:nvSpPr>
        <p:spPr>
          <a:xfrm>
            <a:off x="9083156" y="5122309"/>
            <a:ext cx="1559379" cy="440871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507366" y="3064562"/>
            <a:ext cx="192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of programs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35044" y="3511010"/>
            <a:ext cx="2432957" cy="7180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07698" y="1395862"/>
                <a:ext cx="51673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698" y="1395862"/>
                <a:ext cx="5167312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815765" y="4714967"/>
            <a:ext cx="26853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Reference Implementation</a:t>
            </a:r>
            <a:endParaRPr lang="en-US" sz="13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63861" y="5666606"/>
            <a:ext cx="1643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 Harnesses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4577" y="5205501"/>
            <a:ext cx="23727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Input/Output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41395" y="6071053"/>
                <a:ext cx="54874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.  … 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)…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95" y="6071053"/>
                <a:ext cx="5487400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8" grpId="0" animBg="1"/>
      <p:bldP spid="18" grpId="1" animBg="1"/>
      <p:bldP spid="19" grpId="0" animBg="1"/>
      <p:bldP spid="19" grpId="1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can be slow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813539" y="1670538"/>
          <a:ext cx="7033846" cy="442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97179" y="132580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</a:t>
            </a:r>
            <a:r>
              <a:rPr lang="en-US" sz="1400" dirty="0" err="1" smtClean="0"/>
              <a:t>hrs</a:t>
            </a:r>
            <a:endParaRPr lang="en-US" sz="1400" dirty="0"/>
          </a:p>
        </p:txBody>
      </p:sp>
      <p:cxnSp>
        <p:nvCxnSpPr>
          <p:cNvPr id="10" name="Straight Connector 9"/>
          <p:cNvCxnSpPr>
            <a:endCxn id="7" idx="2"/>
          </p:cNvCxnSpPr>
          <p:nvPr/>
        </p:nvCxnSpPr>
        <p:spPr>
          <a:xfrm flipV="1">
            <a:off x="9507682" y="440357"/>
            <a:ext cx="5514" cy="136766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6882" y="6126961"/>
            <a:ext cx="7359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Synthesis time with parallel synthesis on 24 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0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know how to parallelize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4" t="18376" r="4510" b="8276"/>
          <a:stretch/>
        </p:blipFill>
        <p:spPr>
          <a:xfrm>
            <a:off x="2529442" y="2426724"/>
            <a:ext cx="7065820" cy="40219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Synthesis as a core tool for a variety of problems</a:t>
            </a:r>
          </a:p>
          <a:p>
            <a:pPr lvl="1"/>
            <a:endParaRPr lang="en-US" dirty="0"/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Data driven synthesis</a:t>
            </a:r>
          </a:p>
          <a:p>
            <a:pPr lvl="2"/>
            <a:r>
              <a:rPr lang="en-US" dirty="0" smtClean="0"/>
              <a:t>Leveraging big code</a:t>
            </a:r>
          </a:p>
          <a:p>
            <a:pPr lvl="1"/>
            <a:r>
              <a:rPr lang="en-US" dirty="0" smtClean="0"/>
              <a:t>Synthesis for synthesizers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Solver Synthesis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Rohit Singh, Jeevana Inala, Willy Vasquez</a:t>
            </a:r>
            <a:endParaRPr lang="en-US" dirty="0"/>
          </a:p>
        </p:txBody>
      </p:sp>
      <p:pic>
        <p:nvPicPr>
          <p:cNvPr id="1026" name="Picture 2" descr="headshot-rohit-sin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91" y="5193252"/>
            <a:ext cx="1381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-Q1HkiAJnHN0/U_t7oDcM4II/AAAAAAAAAO8/VKj5iGLcHeM/s673-no/DSC_57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45681" r="32531" b="24319"/>
          <a:stretch/>
        </p:blipFill>
        <p:spPr bwMode="auto">
          <a:xfrm>
            <a:off x="3445699" y="5164661"/>
            <a:ext cx="1116711" cy="12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lly Vasqu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4" y="5136071"/>
            <a:ext cx="1345694" cy="13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 Solvers are great!</a:t>
            </a:r>
            <a:endParaRPr lang="en-US" dirty="0"/>
          </a:p>
        </p:txBody>
      </p:sp>
      <p:pic>
        <p:nvPicPr>
          <p:cNvPr id="1026" name="Picture 2" descr="Y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1528706"/>
            <a:ext cx="16668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800749"/>
            <a:ext cx="10096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19375" y="147965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9999"/>
                </a:solidFill>
                <a:latin typeface="Helvetica Neue"/>
              </a:rPr>
              <a:t>UCLID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50101" y="1762070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444455"/>
                </a:solidFill>
                <a:latin typeface="Arial"/>
              </a:rPr>
              <a:t>Boolector</a:t>
            </a:r>
            <a:endParaRPr lang="en-US" sz="3200" b="1" dirty="0">
              <a:solidFill>
                <a:srgbClr val="444455"/>
              </a:solidFill>
              <a:latin typeface="Arial"/>
            </a:endParaRPr>
          </a:p>
        </p:txBody>
      </p:sp>
      <p:pic>
        <p:nvPicPr>
          <p:cNvPr id="1030" name="Picture 6" descr="https://fbcdn-sphotos-g-a.akamaihd.net/hphotos-ak-xaf1/v/t1.0-9/486146_253276601466388_2006321216_n.png?oh=c901d1ea405a7a75230a273ee30b0613&amp;oe=552FA216&amp;__gda__=1428360647_7abf338603f532aff12cbf3e6581bc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6554" y1="81685" x2="68919" y2="75458"/>
                        <a14:foregroundMark x1="42568" y1="79853" x2="27703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94" y="1443073"/>
            <a:ext cx="1093580" cy="10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191399"/>
            <a:ext cx="1543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biology.kenyon.edu/courses/biol111/mbio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82" y="4086750"/>
            <a:ext cx="1884847" cy="13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optimumorg.com/dyn/wp-content/themes/optimum/core/images/portfolio/operations-resear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275016"/>
            <a:ext cx="2026968" cy="10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research.microsoft.com/en-us/projects/slam/slam_metallic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19" y="4471094"/>
            <a:ext cx="1797462" cy="8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57278" y="4584984"/>
            <a:ext cx="164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1A1A"/>
                </a:solidFill>
                <a:latin typeface="wf_segoe-ui_light"/>
              </a:rPr>
              <a:t>Spec#</a:t>
            </a:r>
            <a:endParaRPr lang="en-US" sz="3200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5451643"/>
            <a:ext cx="3375979" cy="58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1035" idx="0"/>
            <a:endCxn id="1026" idx="2"/>
          </p:cNvCxnSpPr>
          <p:nvPr/>
        </p:nvCxnSpPr>
        <p:spPr>
          <a:xfrm flipH="1" flipV="1">
            <a:off x="2954338" y="1995433"/>
            <a:ext cx="3205162" cy="11959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35" idx="0"/>
            <a:endCxn id="1028" idx="2"/>
          </p:cNvCxnSpPr>
          <p:nvPr/>
        </p:nvCxnSpPr>
        <p:spPr>
          <a:xfrm flipH="1" flipV="1">
            <a:off x="4606926" y="2381775"/>
            <a:ext cx="1552575" cy="8096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35" idx="0"/>
          </p:cNvCxnSpPr>
          <p:nvPr/>
        </p:nvCxnSpPr>
        <p:spPr>
          <a:xfrm flipV="1">
            <a:off x="6159500" y="2346845"/>
            <a:ext cx="5890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35" idx="0"/>
            <a:endCxn id="10" idx="2"/>
          </p:cNvCxnSpPr>
          <p:nvPr/>
        </p:nvCxnSpPr>
        <p:spPr>
          <a:xfrm flipV="1">
            <a:off x="6159501" y="2346845"/>
            <a:ext cx="2039125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35" idx="0"/>
            <a:endCxn id="8" idx="2"/>
          </p:cNvCxnSpPr>
          <p:nvPr/>
        </p:nvCxnSpPr>
        <p:spPr>
          <a:xfrm flipV="1">
            <a:off x="6159501" y="2064427"/>
            <a:ext cx="3767761" cy="1126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39" idx="0"/>
            <a:endCxn id="1035" idx="2"/>
          </p:cNvCxnSpPr>
          <p:nvPr/>
        </p:nvCxnSpPr>
        <p:spPr>
          <a:xfrm flipV="1">
            <a:off x="3210584" y="3629549"/>
            <a:ext cx="2948916" cy="645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0"/>
            <a:endCxn id="1035" idx="2"/>
          </p:cNvCxnSpPr>
          <p:nvPr/>
        </p:nvCxnSpPr>
        <p:spPr>
          <a:xfrm flipV="1">
            <a:off x="5182190" y="3629549"/>
            <a:ext cx="977311" cy="9554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41" idx="0"/>
            <a:endCxn id="1035" idx="2"/>
          </p:cNvCxnSpPr>
          <p:nvPr/>
        </p:nvCxnSpPr>
        <p:spPr>
          <a:xfrm flipH="1" flipV="1">
            <a:off x="6159500" y="3629550"/>
            <a:ext cx="1079750" cy="8415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37" idx="0"/>
          </p:cNvCxnSpPr>
          <p:nvPr/>
        </p:nvCxnSpPr>
        <p:spPr>
          <a:xfrm flipH="1" flipV="1">
            <a:off x="6165391" y="3629549"/>
            <a:ext cx="3170315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38068" y="6273225"/>
            <a:ext cx="864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>
                <a:solidFill>
                  <a:prstClr val="black"/>
                </a:solidFill>
              </a:rPr>
              <a:t>How can this possibly work?</a:t>
            </a:r>
          </a:p>
        </p:txBody>
      </p:sp>
    </p:spTree>
    <p:extLst>
      <p:ext uri="{BB962C8B-B14F-4D97-AF65-F5344CB8AC3E}">
        <p14:creationId xmlns:p14="http://schemas.microsoft.com/office/powerpoint/2010/main" val="92209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possible?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Solvers </a:t>
            </a:r>
            <a:r>
              <a:rPr lang="en-US" dirty="0"/>
              <a:t>leverage the </a:t>
            </a:r>
            <a:r>
              <a:rPr lang="en-US" dirty="0" smtClean="0"/>
              <a:t>structure </a:t>
            </a:r>
            <a:r>
              <a:rPr lang="en-US" dirty="0"/>
              <a:t>in problems of practical interest</a:t>
            </a:r>
          </a:p>
          <a:p>
            <a:pPr lvl="1"/>
            <a:r>
              <a:rPr lang="en-US" dirty="0"/>
              <a:t>To a limited extent</a:t>
            </a:r>
          </a:p>
          <a:p>
            <a:pPr lvl="1"/>
            <a:r>
              <a:rPr lang="en-US" dirty="0"/>
              <a:t>Can find bugs</a:t>
            </a:r>
          </a:p>
          <a:p>
            <a:pPr lvl="1"/>
            <a:r>
              <a:rPr lang="en-US" dirty="0"/>
              <a:t>Can’t crack RSA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38511" y="4259821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>
                <a:solidFill>
                  <a:prstClr val="black"/>
                </a:solidFill>
              </a:rPr>
              <a:t>Only so much structure to use!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b="1" dirty="0">
                <a:solidFill>
                  <a:prstClr val="black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65955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29189"/>
            <a:ext cx="6449434" cy="1325563"/>
          </a:xfrm>
        </p:spPr>
        <p:txBody>
          <a:bodyPr/>
          <a:lstStyle/>
          <a:p>
            <a:r>
              <a:rPr lang="en-US" dirty="0" smtClean="0"/>
              <a:t>Solvers: a high-level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3355" y="206795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Rewriter</a:t>
            </a:r>
            <a:endParaRPr lang="en-US" sz="20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5616433" y="3097024"/>
            <a:ext cx="879418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53355" y="391804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Refinement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039" y="3918041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SAT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Under-approximation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3669" y="3918037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Checking</a:t>
            </a:r>
            <a:endParaRPr lang="en-US" sz="2000" dirty="0">
              <a:latin typeface="+mj-lt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669666" y="4022066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7309982" y="4022065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5616432" y="4961183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912035" y="2171978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23426" y="2067952"/>
            <a:ext cx="2028964" cy="95660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Formula</a:t>
            </a:r>
            <a:endParaRPr lang="en-US" sz="20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7929" y="5782200"/>
            <a:ext cx="2028964" cy="49940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63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29189"/>
            <a:ext cx="6449434" cy="1325563"/>
          </a:xfrm>
        </p:spPr>
        <p:txBody>
          <a:bodyPr/>
          <a:lstStyle/>
          <a:p>
            <a:r>
              <a:rPr lang="en-US" dirty="0" smtClean="0"/>
              <a:t>Solvers: a high-level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3355" y="206795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Rewriter</a:t>
            </a:r>
            <a:endParaRPr lang="en-US" sz="20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5616433" y="3097024"/>
            <a:ext cx="879418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53355" y="391804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Refinement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039" y="3918041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SAT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Under-approximation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3669" y="3918037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Checking</a:t>
            </a:r>
            <a:endParaRPr lang="en-US" sz="2000" dirty="0">
              <a:latin typeface="+mj-lt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669666" y="4022066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7309982" y="4022065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5616432" y="4961183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912035" y="2171978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23426" y="2067952"/>
            <a:ext cx="2028964" cy="95660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Formula</a:t>
            </a:r>
            <a:endParaRPr lang="en-US" sz="20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7929" y="5782200"/>
            <a:ext cx="2028964" cy="49940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91452" y="1856937"/>
            <a:ext cx="2518530" cy="1364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284828" y="4376656"/>
            <a:ext cx="8077200" cy="12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Pattern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en-US" b="1" dirty="0">
                <a:solidFill>
                  <a:prstClr val="black"/>
                </a:solidFill>
              </a:rPr>
              <a:t>Assumptions–&gt; Pattern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Inputs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504028" y="3799527"/>
            <a:ext cx="851850" cy="548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218629" y="2259039"/>
            <a:ext cx="1814736" cy="2089484"/>
            <a:chOff x="2619601" y="914400"/>
            <a:chExt cx="1814736" cy="2089484"/>
          </a:xfrm>
        </p:grpSpPr>
        <p:sp>
          <p:nvSpPr>
            <p:cNvPr id="35" name="Rectangle 34"/>
            <p:cNvSpPr/>
            <p:nvPr/>
          </p:nvSpPr>
          <p:spPr>
            <a:xfrm>
              <a:off x="2619601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17592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68597" y="2454888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OR</a:t>
              </a:r>
            </a:p>
          </p:txBody>
        </p:sp>
        <p:cxnSp>
          <p:nvCxnSpPr>
            <p:cNvPr id="38" name="Straight Connector 37"/>
            <p:cNvCxnSpPr>
              <a:stCxn id="35" idx="2"/>
              <a:endCxn id="37" idx="0"/>
            </p:cNvCxnSpPr>
            <p:nvPr/>
          </p:nvCxnSpPr>
          <p:spPr>
            <a:xfrm>
              <a:off x="2894099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2"/>
              <a:endCxn id="37" idx="0"/>
            </p:cNvCxnSpPr>
            <p:nvPr/>
          </p:nvCxnSpPr>
          <p:spPr>
            <a:xfrm flipH="1">
              <a:off x="3443095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2"/>
            </p:cNvCxnSpPr>
            <p:nvPr/>
          </p:nvCxnSpPr>
          <p:spPr>
            <a:xfrm>
              <a:off x="3443095" y="2759886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5" idx="4"/>
            </p:cNvCxnSpPr>
            <p:nvPr/>
          </p:nvCxnSpPr>
          <p:spPr>
            <a:xfrm flipH="1">
              <a:off x="2726208" y="1158398"/>
              <a:ext cx="30642" cy="625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129339" y="1417896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5" idx="6"/>
            </p:cNvCxnSpPr>
            <p:nvPr/>
          </p:nvCxnSpPr>
          <p:spPr>
            <a:xfrm>
              <a:off x="2894099" y="1036399"/>
              <a:ext cx="884493" cy="747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6" idx="4"/>
            </p:cNvCxnSpPr>
            <p:nvPr/>
          </p:nvCxnSpPr>
          <p:spPr>
            <a:xfrm flipH="1">
              <a:off x="2979612" y="1546249"/>
              <a:ext cx="125990" cy="22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619601" y="914400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968353" y="1302251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159839" y="1173898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73604" y="2396539"/>
            <a:ext cx="869243" cy="1146911"/>
            <a:chOff x="5974575" y="1051899"/>
            <a:chExt cx="869243" cy="1146911"/>
          </a:xfrm>
        </p:grpSpPr>
        <p:sp>
          <p:nvSpPr>
            <p:cNvPr id="49" name="Rectangle 48"/>
            <p:cNvSpPr/>
            <p:nvPr/>
          </p:nvSpPr>
          <p:spPr>
            <a:xfrm>
              <a:off x="6157573" y="1649814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&lt;</a:t>
              </a: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>
              <a:off x="6432071" y="1954812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538820" y="1295897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569320" y="1051899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</a:t>
              </a:r>
            </a:p>
          </p:txBody>
        </p:sp>
        <p:cxnSp>
          <p:nvCxnSpPr>
            <p:cNvPr id="53" name="Straight Connector 52"/>
            <p:cNvCxnSpPr>
              <a:stCxn id="54" idx="4"/>
            </p:cNvCxnSpPr>
            <p:nvPr/>
          </p:nvCxnSpPr>
          <p:spPr>
            <a:xfrm>
              <a:off x="6111824" y="1295897"/>
              <a:ext cx="15249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974575" y="1051899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70615" y="2534915"/>
            <a:ext cx="1097991" cy="837617"/>
            <a:chOff x="4571586" y="1190275"/>
            <a:chExt cx="1097991" cy="837617"/>
          </a:xfrm>
        </p:grpSpPr>
        <p:sp>
          <p:nvSpPr>
            <p:cNvPr id="56" name="Right Arrow 55"/>
            <p:cNvSpPr/>
            <p:nvPr/>
          </p:nvSpPr>
          <p:spPr>
            <a:xfrm>
              <a:off x="4571586" y="1771957"/>
              <a:ext cx="1097991" cy="2559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54584" y="1543208"/>
              <a:ext cx="609995" cy="2132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b&lt;d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586785" y="1190275"/>
              <a:ext cx="1067591" cy="362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>
                  <a:solidFill>
                    <a:prstClr val="black"/>
                  </a:solidFill>
                </a:rPr>
                <a:t>Predicate</a:t>
              </a: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V="1">
            <a:off x="5591119" y="3146953"/>
            <a:ext cx="1067490" cy="1321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615119" y="3543451"/>
            <a:ext cx="248233" cy="805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567381" y="5154639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5063916" y="5154639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8" name="Oval 87"/>
          <p:cNvSpPr/>
          <p:nvPr/>
        </p:nvSpPr>
        <p:spPr>
          <a:xfrm>
            <a:off x="5528123" y="5154639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351628" y="2876220"/>
                <a:ext cx="698140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𝒐𝒓𝒊𝒈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28" y="2876220"/>
                <a:ext cx="698140" cy="395621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533229" y="2600243"/>
                <a:ext cx="60676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𝒐𝒑𝒕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229" y="2600243"/>
                <a:ext cx="606769" cy="394210"/>
              </a:xfrm>
              <a:prstGeom prst="rect">
                <a:avLst/>
              </a:prstGeom>
              <a:blipFill rotWithShape="0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375048" y="2230911"/>
                <a:ext cx="760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𝐏𝐫𝐞𝐝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48" y="2230911"/>
                <a:ext cx="76014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16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86" grpId="0" animBg="1"/>
      <p:bldP spid="87" grpId="0" animBg="1"/>
      <p:bldP spid="88" grpId="0" animBg="1"/>
      <p:bldP spid="57" grpId="0"/>
      <p:bldP spid="58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Rewriters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Input Specification: list of rules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𝒐𝒓𝒊𝒈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𝐏𝐫𝐞𝐝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𝒙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𝒐𝒑𝒕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DSL Compiler</a:t>
                </a:r>
              </a:p>
              <a:p>
                <a:pPr lvl="1"/>
                <a:r>
                  <a:rPr lang="en-US" dirty="0" smtClean="0"/>
                  <a:t>Efficient pattern matching</a:t>
                </a:r>
              </a:p>
              <a:p>
                <a:pPr lvl="1"/>
                <a:r>
                  <a:rPr lang="en-US" dirty="0" smtClean="0"/>
                  <a:t>Rule verification</a:t>
                </a:r>
              </a:p>
              <a:p>
                <a:pPr lvl="1"/>
                <a:r>
                  <a:rPr lang="en-US" dirty="0" smtClean="0"/>
                  <a:t>Rule generalization (eliminating common parts in the patterns, weakening the predicate)</a:t>
                </a:r>
              </a:p>
              <a:p>
                <a:pPr lvl="1"/>
                <a:r>
                  <a:rPr lang="en-US" dirty="0"/>
                  <a:t>Incorporating </a:t>
                </a:r>
                <a:r>
                  <a:rPr lang="en-US" dirty="0" smtClean="0"/>
                  <a:t>symmetries</a:t>
                </a:r>
              </a:p>
              <a:p>
                <a:pPr lvl="1"/>
                <a:r>
                  <a:rPr lang="en-US" dirty="0" smtClean="0"/>
                  <a:t>Efficient rule application (ordering of rules)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4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0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1976" y="2062127"/>
            <a:ext cx="4998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</a:t>
            </a:r>
          </a:p>
          <a:p>
            <a:endParaRPr lang="en-US" dirty="0"/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[W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[W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x,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y){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[2*W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xx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extend@signed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2*W);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[2*W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extend@signed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(y, 2*W);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[2*W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r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rshift@signed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xx+yy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1);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(r[0::W]);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026" y="2062127"/>
            <a:ext cx="49980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Sketch</a:t>
            </a:r>
          </a:p>
          <a:p>
            <a:endParaRPr lang="en-US" dirty="0"/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avg(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x,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y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avgSpec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expr@signed</a:t>
            </a:r>
            <a:r>
              <a:rPr lang="en-US" sz="1600" b="1" dirty="0" smtClean="0"/>
              <a:t>({</a:t>
            </a:r>
            <a:r>
              <a:rPr lang="en-US" sz="1600" b="1" dirty="0" err="1" smtClean="0"/>
              <a:t>x,y</a:t>
            </a:r>
            <a:r>
              <a:rPr lang="en-US" sz="1600" b="1" dirty="0" smtClean="0"/>
              <a:t>}, </a:t>
            </a:r>
            <a:r>
              <a:rPr lang="en-US" sz="1600" b="1" dirty="0"/>
              <a:t>4);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96243" y="3918858"/>
            <a:ext cx="2215928" cy="2739030"/>
            <a:chOff x="7466404" y="4029636"/>
            <a:chExt cx="2215928" cy="2739030"/>
          </a:xfrm>
        </p:grpSpPr>
        <p:sp>
          <p:nvSpPr>
            <p:cNvPr id="6" name="TextBox 5"/>
            <p:cNvSpPr txBox="1"/>
            <p:nvPr/>
          </p:nvSpPr>
          <p:spPr>
            <a:xfrm>
              <a:off x="7466404" y="4952784"/>
              <a:ext cx="2215928" cy="1815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expr  </a:t>
              </a:r>
              <a:r>
                <a:rPr lang="en-US" sz="1600" dirty="0"/>
                <a:t>::= </a:t>
              </a:r>
              <a:r>
                <a:rPr lang="en-US" sz="1600" dirty="0" smtClean="0"/>
                <a:t>    </a:t>
              </a:r>
              <a:r>
                <a:rPr lang="en-US" sz="1600" dirty="0" err="1"/>
                <a:t>const</a:t>
              </a:r>
              <a:endParaRPr lang="en-US" sz="1600" dirty="0"/>
            </a:p>
            <a:p>
              <a:r>
                <a:rPr lang="en-US" sz="1600" dirty="0"/>
                <a:t>	| </a:t>
              </a:r>
              <a:r>
                <a:rPr lang="en-US" sz="1600" dirty="0" err="1"/>
                <a:t>var</a:t>
              </a:r>
              <a:endParaRPr lang="en-US" sz="1600" dirty="0"/>
            </a:p>
            <a:p>
              <a:r>
                <a:rPr lang="en-US" sz="1600" dirty="0"/>
                <a:t>	| expr&gt;&gt;??</a:t>
              </a:r>
            </a:p>
            <a:p>
              <a:r>
                <a:rPr lang="en-US" sz="1600" dirty="0"/>
                <a:t>	| ~expr</a:t>
              </a:r>
            </a:p>
            <a:p>
              <a:r>
                <a:rPr lang="en-US" sz="1600" dirty="0"/>
                <a:t>	| expr + expr</a:t>
              </a:r>
            </a:p>
            <a:p>
              <a:r>
                <a:rPr lang="en-US" sz="1600" dirty="0"/>
                <a:t>	| expr ^ expr</a:t>
              </a:r>
            </a:p>
            <a:p>
              <a:r>
                <a:rPr lang="en-US" sz="1600" dirty="0"/>
                <a:t>	| expr &amp; </a:t>
              </a:r>
              <a:r>
                <a:rPr lang="en-US" sz="1600" dirty="0" smtClean="0"/>
                <a:t>expr</a:t>
              </a:r>
              <a:endParaRPr lang="en-US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7466405" y="4029636"/>
              <a:ext cx="530804" cy="923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074400" y="4029636"/>
              <a:ext cx="607932" cy="923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9858" y="1243344"/>
            <a:ext cx="1943100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Sketch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C-like language with holes and assertions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89787" y="1291594"/>
                <a:ext cx="272042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291594"/>
                <a:ext cx="2720424" cy="1446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43186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Language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84483" y="1626680"/>
            <a:ext cx="1968833" cy="811011"/>
            <a:chOff x="2684483" y="1626680"/>
            <a:chExt cx="1968833" cy="811011"/>
          </a:xfrm>
        </p:grpSpPr>
        <p:sp>
          <p:nvSpPr>
            <p:cNvPr id="7" name="Flowchart: Process 6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00008" y="1630145"/>
            <a:ext cx="1989779" cy="811011"/>
            <a:chOff x="7000008" y="1630145"/>
            <a:chExt cx="1989779" cy="811011"/>
          </a:xfrm>
        </p:grpSpPr>
        <p:sp>
          <p:nvSpPr>
            <p:cNvPr id="11" name="Flowchart: Process 10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8651" y="5129663"/>
            <a:ext cx="1089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We can synthesize all rules from </a:t>
            </a:r>
            <a:r>
              <a:rPr lang="en-US" sz="3600" dirty="0" err="1" smtClean="0">
                <a:solidFill>
                  <a:schemeClr val="accent2"/>
                </a:solidFill>
              </a:rPr>
              <a:t>autogenerated</a:t>
            </a:r>
            <a:r>
              <a:rPr lang="en-US" sz="3600" dirty="0" smtClean="0">
                <a:solidFill>
                  <a:schemeClr val="accent2"/>
                </a:solidFill>
              </a:rPr>
              <a:t> sketches!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rules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7126" y="2743200"/>
            <a:ext cx="2078902" cy="1932655"/>
            <a:chOff x="917126" y="2743200"/>
            <a:chExt cx="2078902" cy="1932655"/>
          </a:xfrm>
        </p:grpSpPr>
        <p:sp>
          <p:nvSpPr>
            <p:cNvPr id="4" name="Oval 3"/>
            <p:cNvSpPr/>
            <p:nvPr/>
          </p:nvSpPr>
          <p:spPr>
            <a:xfrm>
              <a:off x="1111347" y="274320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5414" y="3254109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16147" y="304800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05947" y="3692878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20947" y="335280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8797" y="2783058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3704" y="2875453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31494" y="4023361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91505" y="3561471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25747" y="3595359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57155" y="387565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70876" y="4033176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3707" y="4300025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2109" y="4131648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7126" y="3386362"/>
              <a:ext cx="2078902" cy="6463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Corpus of problems </a:t>
              </a:r>
              <a:br>
                <a:rPr lang="en-US" dirty="0" smtClean="0"/>
              </a:br>
              <a:r>
                <a:rPr lang="en-US" dirty="0" smtClean="0"/>
                <a:t>from a domain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520476" y="4380433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66478" y="3287372"/>
            <a:ext cx="1968833" cy="811011"/>
            <a:chOff x="2684483" y="1626680"/>
            <a:chExt cx="1968833" cy="811011"/>
          </a:xfrm>
        </p:grpSpPr>
        <p:sp>
          <p:nvSpPr>
            <p:cNvPr id="21" name="Flowchart: Process 2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Pattern</a:t>
              </a:r>
              <a:br>
                <a:rPr lang="en-US" dirty="0" smtClean="0"/>
              </a:br>
              <a:r>
                <a:rPr lang="en-US" dirty="0" smtClean="0"/>
                <a:t>Extraction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42945" y="2766646"/>
            <a:ext cx="1666575" cy="1932655"/>
            <a:chOff x="5542945" y="2766646"/>
            <a:chExt cx="1666575" cy="1932655"/>
          </a:xfrm>
        </p:grpSpPr>
        <p:sp>
          <p:nvSpPr>
            <p:cNvPr id="24" name="Oval 23"/>
            <p:cNvSpPr/>
            <p:nvPr/>
          </p:nvSpPr>
          <p:spPr>
            <a:xfrm>
              <a:off x="5592183" y="276664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06250" y="3277555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96983" y="307144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86783" y="3716324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01783" y="337624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09633" y="2806504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914540" y="2898899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12330" y="4046807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72341" y="3584917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06583" y="3618805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37991" y="389909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51712" y="4056622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14543" y="4323471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542945" y="4155094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5316" y="3409808"/>
              <a:ext cx="1544204" cy="6463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Sketches for </a:t>
              </a:r>
              <a:br>
                <a:rPr lang="en-US" dirty="0" smtClean="0"/>
              </a:br>
              <a:r>
                <a:rPr lang="en-US" dirty="0" smtClean="0"/>
                <a:t>potential rules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001312" y="4403879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83325" y="3287371"/>
            <a:ext cx="1968833" cy="811011"/>
            <a:chOff x="2684483" y="1626680"/>
            <a:chExt cx="1968833" cy="811011"/>
          </a:xfrm>
        </p:grpSpPr>
        <p:sp>
          <p:nvSpPr>
            <p:cNvPr id="41" name="Flowchart: Process 4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Synthesis</a:t>
              </a:r>
              <a:endParaRPr lang="en-US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933511" y="3062068"/>
            <a:ext cx="1545725" cy="1219200"/>
            <a:chOff x="9933511" y="3062068"/>
            <a:chExt cx="1545725" cy="12192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933511" y="30620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33511" y="32144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933511" y="33668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933511" y="35192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933511" y="36716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933511" y="38240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933511" y="39764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933511" y="41288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933511" y="42812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0185115" y="3377491"/>
              <a:ext cx="960840" cy="6463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Rewrite </a:t>
              </a:r>
              <a:br>
                <a:rPr lang="en-US" dirty="0" smtClean="0"/>
              </a:br>
              <a:r>
                <a:rPr lang="en-US" dirty="0" smtClean="0"/>
                <a:t>Rules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12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synthesis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745619"/>
                <a:ext cx="9761306" cy="1431343"/>
              </a:xfrm>
            </p:spPr>
            <p:txBody>
              <a:bodyPr/>
              <a:lstStyle/>
              <a:p>
                <a:r>
                  <a:rPr lang="en-US" dirty="0" smtClean="0"/>
                  <a:t>What about optimality?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should be as true as possible</a:t>
                </a:r>
              </a:p>
              <a:p>
                <a:pPr lvl="1"/>
                <a:r>
                  <a:rPr lang="en-US" dirty="0" smtClean="0"/>
                  <a:t>For a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𝑃𝑟𝑒𝑑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 smtClean="0"/>
                  <a:t> should be as small as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745619"/>
                <a:ext cx="9761306" cy="1431343"/>
              </a:xfrm>
              <a:blipFill rotWithShape="0">
                <a:blip r:embed="rId2"/>
                <a:stretch>
                  <a:fillRect l="-1124" t="-6809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1059" y="1682431"/>
                <a:ext cx="3849580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𝒐𝒓𝒊𝒈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𝐏𝐫𝐞𝐝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𝒐𝒑𝒕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59" y="1682431"/>
                <a:ext cx="3849580" cy="645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8919" y="2911763"/>
                <a:ext cx="8168455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𝑃𝑟𝑒𝑑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𝑃𝑟𝑒𝑑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𝑜𝑟𝑖𝑔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19" y="2911763"/>
                <a:ext cx="8168455" cy="6247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0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/>
          <a:stretch/>
        </p:blipFill>
        <p:spPr bwMode="auto">
          <a:xfrm>
            <a:off x="2191482" y="2504047"/>
            <a:ext cx="7715250" cy="36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6277" y="1803233"/>
            <a:ext cx="176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Problem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48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/>
          <a:stretch/>
        </p:blipFill>
        <p:spPr bwMode="auto">
          <a:xfrm>
            <a:off x="2514453" y="2264898"/>
            <a:ext cx="7181850" cy="38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6277" y="1803233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09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857" y="0"/>
            <a:ext cx="6246290" cy="1325563"/>
          </a:xfrm>
        </p:spPr>
        <p:txBody>
          <a:bodyPr/>
          <a:lstStyle/>
          <a:p>
            <a:r>
              <a:rPr lang="en-US" dirty="0" smtClean="0"/>
              <a:t>Enhancing the 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𝐦𝐚𝐱</m:t>
                    </m:r>
                    <m:r>
                      <a:rPr lang="en-US" b="1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3200" b="1" dirty="0"/>
                  <a:t>	=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/>
                      </a:rPr>
                      <m:t>𝐢𝐭</m:t>
                    </m:r>
                    <m:r>
                      <a:rPr lang="en-US" sz="3200" b="1" i="1" dirty="0">
                        <a:latin typeface="Cambria Math"/>
                      </a:rPr>
                      <m:t>𝒆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𝑎</m:t>
                        </m:r>
                        <m:r>
                          <a:rPr lang="en-US" sz="3200" b="1" i="1" dirty="0">
                            <a:latin typeface="Cambria Math"/>
                          </a:rPr>
                          <m:t>&lt;</m:t>
                        </m:r>
                        <m:r>
                          <a:rPr lang="en-US" sz="3200" i="1" dirty="0" err="1">
                            <a:latin typeface="Cambria Math"/>
                          </a:rPr>
                          <m:t>𝑏</m:t>
                        </m:r>
                        <m:r>
                          <a:rPr lang="en-US" sz="3200" i="1" dirty="0" err="1">
                            <a:latin typeface="Cambria Math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/>
                          </a:rPr>
                          <m:t>𝑏</m:t>
                        </m:r>
                        <m:r>
                          <a:rPr lang="en-US" sz="3200" i="1" dirty="0" err="1">
                            <a:latin typeface="Cambria Math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Replace all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𝐢𝐭</m:t>
                    </m:r>
                    <m:r>
                      <a:rPr lang="en-US" b="1" i="1" dirty="0">
                        <a:latin typeface="Cambria Math"/>
                      </a:rPr>
                      <m:t>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  <m:r>
                          <a:rPr lang="en-US" b="1" i="1" dirty="0">
                            <a:latin typeface="Cambria Math"/>
                          </a:rPr>
                          <m:t>&lt;</m:t>
                        </m:r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𝐦𝐚𝐱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in the </a:t>
                </a:r>
                <a:r>
                  <a:rPr lang="en-US" i="1" dirty="0" smtClean="0"/>
                  <a:t>IR</a:t>
                </a:r>
                <a:r>
                  <a:rPr lang="en-US" dirty="0" smtClean="0"/>
                  <a:t>?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the 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+ Conciseness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Simpler rewrite rules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𝐦𝐚𝐱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Without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max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operation?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/>
                        </a:rPr>
                        <m:t>𝐢𝐭𝐞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&lt;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𝑐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𝐢𝐭𝐞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the 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smtClean="0"/>
                  <a:t>Conciseness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smtClean="0"/>
                  <a:t>Simpler rewrite rules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Specialized constraints for </a:t>
                </a:r>
                <a:r>
                  <a:rPr lang="en-US" b="1" dirty="0" smtClean="0"/>
                  <a:t>max </a:t>
                </a:r>
                <a:r>
                  <a:rPr lang="en-US" dirty="0" smtClean="0"/>
                  <a:t>during </a:t>
                </a:r>
                <a:r>
                  <a:rPr lang="en-US" i="1" dirty="0" smtClean="0"/>
                  <a:t>translation to SAT</a:t>
                </a:r>
                <a:endParaRPr lang="en-US" b="1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=(×,×,×)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𝐦𝐚𝐱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×,1,1)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𝐢𝐭𝐞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  <m:r>
                          <a:rPr lang="en-US" i="1" dirty="0" smtClean="0">
                            <a:latin typeface="Cambria Math"/>
                          </a:rPr>
                          <m:t>&lt;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0" dirty="0" smtClean="0">
                    <a:latin typeface="Cambria Math"/>
                  </a:rPr>
                  <a:t/>
                </a:r>
                <a:br>
                  <a:rPr lang="en-US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𝐢𝐭𝐞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0,1,1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×,×,×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8255"/>
            <a:ext cx="9761306" cy="1465118"/>
          </a:xfrm>
        </p:spPr>
        <p:txBody>
          <a:bodyPr/>
          <a:lstStyle/>
          <a:p>
            <a:r>
              <a:rPr lang="en-US" dirty="0" smtClean="0"/>
              <a:t>What about temporaries?</a:t>
            </a:r>
          </a:p>
          <a:p>
            <a:r>
              <a:rPr lang="en-US" dirty="0" smtClean="0"/>
              <a:t>What about optimality?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2638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263828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554" y="2754115"/>
                <a:ext cx="702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4" y="2754115"/>
                <a:ext cx="70243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>
          <a:xfrm>
            <a:off x="9016678" y="1551008"/>
            <a:ext cx="1863525" cy="694481"/>
          </a:xfrm>
          <a:prstGeom prst="wedgeRoundRectCallout">
            <a:avLst>
              <a:gd name="adj1" fmla="val -45057"/>
              <a:gd name="adj2" fmla="val 10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be in CNF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4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554" y="2754115"/>
                <a:ext cx="792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4" y="2754115"/>
                <a:ext cx="79220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16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3" y="1610864"/>
            <a:ext cx="4998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</a:t>
            </a:r>
          </a:p>
          <a:p>
            <a:endParaRPr lang="en-US" dirty="0"/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[W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[W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x,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y){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[2*W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xx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extend@signed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2*W);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[2*W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extend@signed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(y, 2*W);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[2*W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r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rshift@signed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xx+yy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1);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(r[0::W]);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5322" y="1610864"/>
            <a:ext cx="49980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Sketch</a:t>
            </a:r>
          </a:p>
          <a:p>
            <a:endParaRPr lang="en-US" dirty="0"/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avg(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x,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[W] y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avgSpec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expr@signed</a:t>
            </a:r>
            <a:r>
              <a:rPr lang="en-US" sz="1600" b="1" dirty="0" smtClean="0"/>
              <a:t>({</a:t>
            </a:r>
            <a:r>
              <a:rPr lang="en-US" sz="1600" b="1" dirty="0" err="1" smtClean="0"/>
              <a:t>x,y</a:t>
            </a:r>
            <a:r>
              <a:rPr lang="en-US" sz="1600" b="1" dirty="0" smtClean="0"/>
              <a:t>}, </a:t>
            </a:r>
            <a:r>
              <a:rPr lang="en-US" sz="1600" b="1" dirty="0"/>
              <a:t>4);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9391" y="3480955"/>
            <a:ext cx="8577989" cy="3261652"/>
            <a:chOff x="2419391" y="3480955"/>
            <a:chExt cx="8577989" cy="3261652"/>
          </a:xfrm>
        </p:grpSpPr>
        <p:sp>
          <p:nvSpPr>
            <p:cNvPr id="6" name="TextBox 5"/>
            <p:cNvSpPr txBox="1"/>
            <p:nvPr/>
          </p:nvSpPr>
          <p:spPr>
            <a:xfrm>
              <a:off x="2419391" y="4680504"/>
              <a:ext cx="8577989" cy="20621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generator bit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[W1] expr([</a:t>
              </a:r>
              <a:r>
                <a:rPr lang="en-US" sz="1600" b="1" i="1" dirty="0" err="1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b="1" i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W1, </a:t>
              </a:r>
              <a:r>
                <a:rPr lang="en-US" sz="1600" b="1" i="1" dirty="0" err="1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b="1" i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],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bit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[W1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][k] x, </a:t>
              </a:r>
              <a:r>
                <a:rPr lang="en-US" sz="1600" b="1" dirty="0" err="1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bnd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){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assert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bnd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&gt; 0;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(??){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??; }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(??){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x[??];  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    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bit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[W1]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tmp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expr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(W1, 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k, x,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bnd-1);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(??){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rshift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tmp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??(3)+1);   }    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(??){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~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tmp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}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(??){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{|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tmp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(+ | ^ | &amp; )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expr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(W1, 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k, x,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bnd-1) |}; 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 }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2419391" y="3480955"/>
              <a:ext cx="5893336" cy="1199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374336" y="3501736"/>
              <a:ext cx="1623044" cy="1178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25631" y="5165766"/>
            <a:ext cx="23562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 ::=      </a:t>
            </a:r>
            <a:r>
              <a:rPr lang="en-US" dirty="0" err="1" smtClean="0"/>
              <a:t>const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|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| expr&gt;&gt;??</a:t>
            </a:r>
          </a:p>
          <a:p>
            <a:r>
              <a:rPr lang="en-US" dirty="0"/>
              <a:t>	</a:t>
            </a:r>
            <a:r>
              <a:rPr lang="en-US" dirty="0" smtClean="0"/>
              <a:t>| ~expr</a:t>
            </a:r>
          </a:p>
          <a:p>
            <a:r>
              <a:rPr lang="en-US" dirty="0"/>
              <a:t>	</a:t>
            </a:r>
            <a:r>
              <a:rPr lang="en-US" dirty="0" smtClean="0"/>
              <a:t>| expr + expr</a:t>
            </a:r>
          </a:p>
          <a:p>
            <a:r>
              <a:rPr lang="en-US" dirty="0"/>
              <a:t>	| expr </a:t>
            </a:r>
            <a:r>
              <a:rPr lang="en-US" dirty="0" smtClean="0"/>
              <a:t>^ </a:t>
            </a:r>
            <a:r>
              <a:rPr lang="en-US" dirty="0"/>
              <a:t>expr</a:t>
            </a:r>
          </a:p>
          <a:p>
            <a:r>
              <a:rPr lang="en-US" dirty="0"/>
              <a:t>	| expr </a:t>
            </a:r>
            <a:r>
              <a:rPr lang="en-US" dirty="0" smtClean="0"/>
              <a:t>&amp; expr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4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4045"/>
            <a:ext cx="9761306" cy="1442917"/>
          </a:xfrm>
        </p:spPr>
        <p:txBody>
          <a:bodyPr/>
          <a:lstStyle/>
          <a:p>
            <a:r>
              <a:rPr lang="en-US" dirty="0" smtClean="0"/>
              <a:t>This direction is easy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0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4045"/>
            <a:ext cx="9761306" cy="1442917"/>
          </a:xfrm>
        </p:spPr>
        <p:txBody>
          <a:bodyPr/>
          <a:lstStyle/>
          <a:p>
            <a:r>
              <a:rPr lang="en-US" dirty="0" smtClean="0"/>
              <a:t>This direction is easy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2963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296356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403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40399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3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4045"/>
            <a:ext cx="9761306" cy="1442917"/>
          </a:xfrm>
        </p:spPr>
        <p:txBody>
          <a:bodyPr/>
          <a:lstStyle/>
          <a:p>
            <a:r>
              <a:rPr lang="en-US" dirty="0" smtClean="0"/>
              <a:t>This direction is harder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554" y="2754115"/>
                <a:ext cx="723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4" y="2754115"/>
                <a:ext cx="72327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1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727047"/>
                <a:ext cx="9761306" cy="2449915"/>
              </a:xfrm>
            </p:spPr>
            <p:txBody>
              <a:bodyPr/>
              <a:lstStyle/>
              <a:p>
                <a:r>
                  <a:rPr lang="en-US" dirty="0" smtClean="0"/>
                  <a:t>Enforce that all clauses have only (</a:t>
                </a:r>
                <a:r>
                  <a:rPr lang="en-US" dirty="0" err="1" smtClean="0"/>
                  <a:t>x,t</a:t>
                </a:r>
                <a:r>
                  <a:rPr lang="en-US" dirty="0" smtClean="0"/>
                  <a:t>) or (</a:t>
                </a:r>
                <a:r>
                  <a:rPr lang="en-US" dirty="0" err="1" smtClean="0"/>
                  <a:t>t,y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We know how to derive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Essentially encoding a little solver in a sketch</a:t>
                </a:r>
              </a:p>
              <a:p>
                <a:pPr lvl="2"/>
                <a:r>
                  <a:rPr lang="en-US" dirty="0" smtClean="0"/>
                  <a:t>Now you can do </a:t>
                </a:r>
                <a:r>
                  <a:rPr lang="en-US" dirty="0" err="1" smtClean="0"/>
                  <a:t>skolemization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727047"/>
                <a:ext cx="9761306" cy="2449915"/>
              </a:xfrm>
              <a:blipFill rotWithShape="0">
                <a:blip r:embed="rId2"/>
                <a:stretch>
                  <a:fillRect l="-1124" t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8930" y="1735543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30" y="1735543"/>
                <a:ext cx="299229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8108" y="1735544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108" y="1735544"/>
                <a:ext cx="346569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4388" y="1735543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88" y="1735543"/>
                <a:ext cx="214231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73448" y="1735543"/>
                <a:ext cx="723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48" y="1735543"/>
                <a:ext cx="72327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23540" y="2917458"/>
                <a:ext cx="4930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540" y="2917458"/>
                <a:ext cx="493026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6577906">
            <a:off x="8809073" y="2518061"/>
            <a:ext cx="735004" cy="349166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Encodings for </a:t>
            </a:r>
            <a:r>
              <a:rPr lang="en-US" dirty="0" err="1" smtClean="0"/>
              <a:t>booleans</a:t>
            </a:r>
            <a:r>
              <a:rPr lang="en-US" dirty="0" smtClean="0"/>
              <a:t> can be generated in seconds</a:t>
            </a:r>
          </a:p>
          <a:p>
            <a:pPr lvl="1"/>
            <a:r>
              <a:rPr lang="en-US" dirty="0" smtClean="0"/>
              <a:t>Already useful in generating constraints for composite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781" y="495371"/>
            <a:ext cx="2057400" cy="144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??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79858" y="398216"/>
            <a:ext cx="6930353" cy="1543050"/>
            <a:chOff x="4779858" y="1243344"/>
            <a:chExt cx="6930353" cy="1543050"/>
          </a:xfrm>
        </p:grpSpPr>
        <p:sp>
          <p:nvSpPr>
            <p:cNvPr id="5" name="Rectangle 4"/>
            <p:cNvSpPr/>
            <p:nvPr/>
          </p:nvSpPr>
          <p:spPr>
            <a:xfrm>
              <a:off x="4779858" y="1243344"/>
              <a:ext cx="1943100" cy="1543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Sketch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C-like language with holes and assertions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lowchart: Process 7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2231" y="781552"/>
            <a:ext cx="1941085" cy="811011"/>
            <a:chOff x="2712231" y="1626680"/>
            <a:chExt cx="1941085" cy="811011"/>
          </a:xfrm>
        </p:grpSpPr>
        <p:sp>
          <p:nvSpPr>
            <p:cNvPr id="15" name="Flowchart: Process 14"/>
            <p:cNvSpPr/>
            <p:nvPr/>
          </p:nvSpPr>
          <p:spPr>
            <a:xfrm>
              <a:off x="3061192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712231" y="1645644"/>
              <a:ext cx="1941085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592494" y="3158835"/>
            <a:ext cx="9761306" cy="3018127"/>
          </a:xfrm>
        </p:spPr>
        <p:txBody>
          <a:bodyPr/>
          <a:lstStyle/>
          <a:p>
            <a:r>
              <a:rPr lang="en-US" dirty="0" smtClean="0"/>
              <a:t>There is more to synthesis than “synthesis”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do this too!</a:t>
            </a:r>
          </a:p>
          <a:p>
            <a:pPr lvl="1"/>
            <a:r>
              <a:rPr lang="en-US" dirty="0"/>
              <a:t>All the sketch infrastructure is available in open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8 seconds later…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1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9618" y="2251365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(x </a:t>
            </a:r>
            <a:r>
              <a:rPr lang="en-US" sz="4000" dirty="0">
                <a:solidFill>
                  <a:prstClr val="black"/>
                </a:solidFill>
              </a:rPr>
              <a:t>&amp; </a:t>
            </a:r>
            <a:r>
              <a:rPr lang="en-US" sz="4000" dirty="0" smtClean="0">
                <a:solidFill>
                  <a:prstClr val="black"/>
                </a:solidFill>
              </a:rPr>
              <a:t>y) </a:t>
            </a:r>
            <a:r>
              <a:rPr lang="en-US" sz="4000" dirty="0">
                <a:solidFill>
                  <a:prstClr val="black"/>
                </a:solidFill>
              </a:rPr>
              <a:t>+ </a:t>
            </a:r>
            <a:r>
              <a:rPr lang="en-US" sz="4000" dirty="0" smtClean="0">
                <a:solidFill>
                  <a:prstClr val="black"/>
                </a:solidFill>
              </a:rPr>
              <a:t>(x </a:t>
            </a:r>
            <a:r>
              <a:rPr lang="en-US" sz="4000" dirty="0">
                <a:solidFill>
                  <a:prstClr val="black"/>
                </a:solidFill>
              </a:rPr>
              <a:t>^ </a:t>
            </a:r>
            <a:r>
              <a:rPr lang="en-US" sz="4000" dirty="0" smtClean="0">
                <a:solidFill>
                  <a:prstClr val="black"/>
                </a:solidFill>
              </a:rPr>
              <a:t>y) </a:t>
            </a:r>
            <a:r>
              <a:rPr lang="en-US" sz="4000" dirty="0">
                <a:solidFill>
                  <a:prstClr val="black"/>
                </a:solidFill>
              </a:rPr>
              <a:t>&gt;&gt; 1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581" y="4940851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5201D"/>
                </a:solidFill>
              </a:rPr>
              <a:t>Now can you synthesize programs with more than </a:t>
            </a:r>
            <a:r>
              <a:rPr lang="en-US" sz="2800" dirty="0" smtClean="0">
                <a:solidFill>
                  <a:srgbClr val="A5201D"/>
                </a:solidFill>
              </a:rPr>
              <a:t>1 line </a:t>
            </a:r>
            <a:r>
              <a:rPr lang="en-US" sz="2800" dirty="0">
                <a:solidFill>
                  <a:srgbClr val="A5201D"/>
                </a:solidFill>
              </a:rPr>
              <a:t>of code?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2581" y="4003502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5201D"/>
                </a:solidFill>
              </a:rPr>
              <a:t>Cool!</a:t>
            </a:r>
          </a:p>
        </p:txBody>
      </p:sp>
    </p:spTree>
    <p:extLst>
      <p:ext uri="{BB962C8B-B14F-4D97-AF65-F5344CB8AC3E}">
        <p14:creationId xmlns:p14="http://schemas.microsoft.com/office/powerpoint/2010/main" val="36211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Synthesis of distributed memory algorithms (SC14)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50" y="3119160"/>
            <a:ext cx="11149673" cy="2696178"/>
          </a:xfrm>
        </p:spPr>
        <p:txBody>
          <a:bodyPr/>
          <a:lstStyle/>
          <a:p>
            <a:r>
              <a:rPr lang="en-US" dirty="0" smtClean="0"/>
              <a:t>Synthesizer can help with non-trivial distributed memory implementations</a:t>
            </a:r>
          </a:p>
          <a:p>
            <a:r>
              <a:rPr lang="en-US" dirty="0" smtClean="0"/>
              <a:t>Scalability of resulting code is comparable with hand-crafted Fortran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150774" y="1794399"/>
            <a:ext cx="2391519" cy="766991"/>
            <a:chOff x="5638800" y="1219200"/>
            <a:chExt cx="3046413" cy="1219200"/>
          </a:xfrm>
        </p:grpSpPr>
        <p:sp>
          <p:nvSpPr>
            <p:cNvPr id="4" name="Rectangle 99"/>
            <p:cNvSpPr>
              <a:spLocks noChangeAspect="1" noChangeArrowheads="1"/>
            </p:cNvSpPr>
            <p:nvPr/>
          </p:nvSpPr>
          <p:spPr bwMode="auto">
            <a:xfrm>
              <a:off x="7467600" y="21336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00"/>
            <p:cNvSpPr>
              <a:spLocks noChangeAspect="1" noChangeArrowheads="1"/>
            </p:cNvSpPr>
            <p:nvPr/>
          </p:nvSpPr>
          <p:spPr bwMode="auto">
            <a:xfrm>
              <a:off x="7772400" y="2133600"/>
              <a:ext cx="303213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01"/>
            <p:cNvSpPr>
              <a:spLocks noChangeAspect="1" noChangeArrowheads="1"/>
            </p:cNvSpPr>
            <p:nvPr/>
          </p:nvSpPr>
          <p:spPr bwMode="auto">
            <a:xfrm>
              <a:off x="7467600" y="18288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2"/>
            <p:cNvSpPr>
              <a:spLocks noChangeAspect="1" noChangeArrowheads="1"/>
            </p:cNvSpPr>
            <p:nvPr/>
          </p:nvSpPr>
          <p:spPr bwMode="auto">
            <a:xfrm>
              <a:off x="7772400" y="1828800"/>
              <a:ext cx="303213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3"/>
            <p:cNvSpPr>
              <a:spLocks noChangeAspect="1" noChangeArrowheads="1"/>
            </p:cNvSpPr>
            <p:nvPr/>
          </p:nvSpPr>
          <p:spPr bwMode="auto">
            <a:xfrm>
              <a:off x="7467600" y="15240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4"/>
            <p:cNvSpPr>
              <a:spLocks noChangeAspect="1" noChangeArrowheads="1"/>
            </p:cNvSpPr>
            <p:nvPr/>
          </p:nvSpPr>
          <p:spPr bwMode="auto">
            <a:xfrm>
              <a:off x="7772400" y="1524000"/>
              <a:ext cx="303213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5"/>
            <p:cNvSpPr>
              <a:spLocks noChangeAspect="1" noChangeArrowheads="1"/>
            </p:cNvSpPr>
            <p:nvPr/>
          </p:nvSpPr>
          <p:spPr bwMode="auto">
            <a:xfrm>
              <a:off x="8077200" y="21336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6"/>
            <p:cNvSpPr>
              <a:spLocks noChangeAspect="1" noChangeArrowheads="1"/>
            </p:cNvSpPr>
            <p:nvPr/>
          </p:nvSpPr>
          <p:spPr bwMode="auto">
            <a:xfrm>
              <a:off x="8382000" y="2133600"/>
              <a:ext cx="303213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7"/>
            <p:cNvSpPr>
              <a:spLocks noChangeAspect="1" noChangeArrowheads="1"/>
            </p:cNvSpPr>
            <p:nvPr/>
          </p:nvSpPr>
          <p:spPr bwMode="auto">
            <a:xfrm>
              <a:off x="8077200" y="18288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8"/>
            <p:cNvSpPr>
              <a:spLocks noChangeAspect="1" noChangeArrowheads="1"/>
            </p:cNvSpPr>
            <p:nvPr/>
          </p:nvSpPr>
          <p:spPr bwMode="auto">
            <a:xfrm>
              <a:off x="8382000" y="1828800"/>
              <a:ext cx="303213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9"/>
            <p:cNvSpPr>
              <a:spLocks noChangeAspect="1" noChangeArrowheads="1"/>
            </p:cNvSpPr>
            <p:nvPr/>
          </p:nvSpPr>
          <p:spPr bwMode="auto">
            <a:xfrm>
              <a:off x="8077200" y="15240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0"/>
            <p:cNvSpPr>
              <a:spLocks noChangeAspect="1" noChangeArrowheads="1"/>
            </p:cNvSpPr>
            <p:nvPr/>
          </p:nvSpPr>
          <p:spPr bwMode="auto">
            <a:xfrm>
              <a:off x="8382000" y="1524000"/>
              <a:ext cx="303213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3"/>
            <p:cNvSpPr>
              <a:spLocks noChangeAspect="1" noChangeArrowheads="1"/>
            </p:cNvSpPr>
            <p:nvPr/>
          </p:nvSpPr>
          <p:spPr bwMode="auto">
            <a:xfrm>
              <a:off x="5638800" y="21336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4"/>
            <p:cNvSpPr>
              <a:spLocks noChangeAspect="1" noChangeArrowheads="1"/>
            </p:cNvSpPr>
            <p:nvPr/>
          </p:nvSpPr>
          <p:spPr bwMode="auto">
            <a:xfrm>
              <a:off x="5943600" y="2133600"/>
              <a:ext cx="303213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5"/>
            <p:cNvSpPr>
              <a:spLocks noChangeAspect="1" noChangeArrowheads="1"/>
            </p:cNvSpPr>
            <p:nvPr/>
          </p:nvSpPr>
          <p:spPr bwMode="auto">
            <a:xfrm>
              <a:off x="5638800" y="18288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96"/>
            <p:cNvSpPr>
              <a:spLocks noChangeAspect="1" noChangeArrowheads="1"/>
            </p:cNvSpPr>
            <p:nvPr/>
          </p:nvSpPr>
          <p:spPr bwMode="auto">
            <a:xfrm>
              <a:off x="5943600" y="1828800"/>
              <a:ext cx="303213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7"/>
            <p:cNvSpPr>
              <a:spLocks noChangeAspect="1" noChangeArrowheads="1"/>
            </p:cNvSpPr>
            <p:nvPr/>
          </p:nvSpPr>
          <p:spPr bwMode="auto">
            <a:xfrm>
              <a:off x="5638800" y="15240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98"/>
            <p:cNvSpPr>
              <a:spLocks noChangeAspect="1" noChangeArrowheads="1"/>
            </p:cNvSpPr>
            <p:nvPr/>
          </p:nvSpPr>
          <p:spPr bwMode="auto">
            <a:xfrm>
              <a:off x="5943600" y="1524000"/>
              <a:ext cx="303213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78"/>
            <p:cNvSpPr>
              <a:spLocks noChangeAspect="1" noChangeArrowheads="1"/>
            </p:cNvSpPr>
            <p:nvPr/>
          </p:nvSpPr>
          <p:spPr bwMode="auto">
            <a:xfrm>
              <a:off x="6249988" y="21336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79"/>
            <p:cNvSpPr>
              <a:spLocks noChangeAspect="1" noChangeArrowheads="1"/>
            </p:cNvSpPr>
            <p:nvPr/>
          </p:nvSpPr>
          <p:spPr bwMode="auto">
            <a:xfrm>
              <a:off x="6554788" y="21336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80"/>
            <p:cNvSpPr>
              <a:spLocks noChangeAspect="1" noChangeArrowheads="1"/>
            </p:cNvSpPr>
            <p:nvPr/>
          </p:nvSpPr>
          <p:spPr bwMode="auto">
            <a:xfrm>
              <a:off x="6859588" y="21336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81"/>
            <p:cNvSpPr>
              <a:spLocks noChangeAspect="1" noChangeArrowheads="1"/>
            </p:cNvSpPr>
            <p:nvPr/>
          </p:nvSpPr>
          <p:spPr bwMode="auto">
            <a:xfrm>
              <a:off x="7164388" y="2133600"/>
              <a:ext cx="303212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82"/>
            <p:cNvSpPr>
              <a:spLocks noChangeAspect="1" noChangeArrowheads="1"/>
            </p:cNvSpPr>
            <p:nvPr/>
          </p:nvSpPr>
          <p:spPr bwMode="auto">
            <a:xfrm>
              <a:off x="6249988" y="18288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83"/>
            <p:cNvSpPr>
              <a:spLocks noChangeAspect="1" noChangeArrowheads="1"/>
            </p:cNvSpPr>
            <p:nvPr/>
          </p:nvSpPr>
          <p:spPr bwMode="auto">
            <a:xfrm>
              <a:off x="6554788" y="18288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84"/>
            <p:cNvSpPr>
              <a:spLocks noChangeAspect="1" noChangeArrowheads="1"/>
            </p:cNvSpPr>
            <p:nvPr/>
          </p:nvSpPr>
          <p:spPr bwMode="auto">
            <a:xfrm>
              <a:off x="6859588" y="18288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85"/>
            <p:cNvSpPr>
              <a:spLocks noChangeAspect="1" noChangeArrowheads="1"/>
            </p:cNvSpPr>
            <p:nvPr/>
          </p:nvSpPr>
          <p:spPr bwMode="auto">
            <a:xfrm>
              <a:off x="7164388" y="1828800"/>
              <a:ext cx="303212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86"/>
            <p:cNvSpPr>
              <a:spLocks noChangeAspect="1" noChangeArrowheads="1"/>
            </p:cNvSpPr>
            <p:nvPr/>
          </p:nvSpPr>
          <p:spPr bwMode="auto">
            <a:xfrm>
              <a:off x="6249988" y="15240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87"/>
            <p:cNvSpPr>
              <a:spLocks noChangeAspect="1" noChangeArrowheads="1"/>
            </p:cNvSpPr>
            <p:nvPr/>
          </p:nvSpPr>
          <p:spPr bwMode="auto">
            <a:xfrm>
              <a:off x="6554788" y="15240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88"/>
            <p:cNvSpPr>
              <a:spLocks noChangeAspect="1" noChangeArrowheads="1"/>
            </p:cNvSpPr>
            <p:nvPr/>
          </p:nvSpPr>
          <p:spPr bwMode="auto">
            <a:xfrm>
              <a:off x="6859588" y="15240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89"/>
            <p:cNvSpPr>
              <a:spLocks noChangeAspect="1" noChangeArrowheads="1"/>
            </p:cNvSpPr>
            <p:nvPr/>
          </p:nvSpPr>
          <p:spPr bwMode="auto">
            <a:xfrm>
              <a:off x="7164388" y="1524000"/>
              <a:ext cx="303212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90"/>
            <p:cNvGrpSpPr>
              <a:grpSpLocks noChangeAspect="1"/>
            </p:cNvGrpSpPr>
            <p:nvPr/>
          </p:nvGrpSpPr>
          <p:grpSpPr bwMode="auto">
            <a:xfrm>
              <a:off x="5791200" y="1981200"/>
              <a:ext cx="609600" cy="304800"/>
              <a:chOff x="1536" y="1392"/>
              <a:chExt cx="192" cy="96"/>
            </a:xfrm>
          </p:grpSpPr>
          <p:sp>
            <p:nvSpPr>
              <p:cNvPr id="35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536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92"/>
              <p:cNvSpPr>
                <a:spLocks noChangeAspect="1" noChangeShapeType="1"/>
              </p:cNvSpPr>
              <p:nvPr/>
            </p:nvSpPr>
            <p:spPr bwMode="auto">
              <a:xfrm>
                <a:off x="1632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140"/>
            <p:cNvSpPr>
              <a:spLocks noChangeAspect="1" noChangeArrowheads="1"/>
            </p:cNvSpPr>
            <p:nvPr/>
          </p:nvSpPr>
          <p:spPr bwMode="auto">
            <a:xfrm>
              <a:off x="7467600" y="12192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41"/>
            <p:cNvSpPr>
              <a:spLocks noChangeAspect="1" noChangeArrowheads="1"/>
            </p:cNvSpPr>
            <p:nvPr/>
          </p:nvSpPr>
          <p:spPr bwMode="auto">
            <a:xfrm>
              <a:off x="7772400" y="1219200"/>
              <a:ext cx="303213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42"/>
            <p:cNvSpPr>
              <a:spLocks noChangeAspect="1" noChangeArrowheads="1"/>
            </p:cNvSpPr>
            <p:nvPr/>
          </p:nvSpPr>
          <p:spPr bwMode="auto">
            <a:xfrm>
              <a:off x="8077200" y="12192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43"/>
            <p:cNvSpPr>
              <a:spLocks noChangeAspect="1" noChangeArrowheads="1"/>
            </p:cNvSpPr>
            <p:nvPr/>
          </p:nvSpPr>
          <p:spPr bwMode="auto">
            <a:xfrm>
              <a:off x="8382000" y="1219200"/>
              <a:ext cx="303213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4"/>
            <p:cNvSpPr>
              <a:spLocks noChangeAspect="1" noChangeArrowheads="1"/>
            </p:cNvSpPr>
            <p:nvPr/>
          </p:nvSpPr>
          <p:spPr bwMode="auto">
            <a:xfrm>
              <a:off x="5638800" y="1219200"/>
              <a:ext cx="3048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5"/>
            <p:cNvSpPr>
              <a:spLocks noChangeAspect="1" noChangeArrowheads="1"/>
            </p:cNvSpPr>
            <p:nvPr/>
          </p:nvSpPr>
          <p:spPr bwMode="auto">
            <a:xfrm>
              <a:off x="5943600" y="1219200"/>
              <a:ext cx="303213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6"/>
            <p:cNvSpPr>
              <a:spLocks noChangeAspect="1" noChangeArrowheads="1"/>
            </p:cNvSpPr>
            <p:nvPr/>
          </p:nvSpPr>
          <p:spPr bwMode="auto">
            <a:xfrm>
              <a:off x="6249988" y="12192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47"/>
            <p:cNvSpPr>
              <a:spLocks noChangeAspect="1" noChangeArrowheads="1"/>
            </p:cNvSpPr>
            <p:nvPr/>
          </p:nvSpPr>
          <p:spPr bwMode="auto">
            <a:xfrm>
              <a:off x="6554788" y="12192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48"/>
            <p:cNvSpPr>
              <a:spLocks noChangeAspect="1" noChangeArrowheads="1"/>
            </p:cNvSpPr>
            <p:nvPr/>
          </p:nvSpPr>
          <p:spPr bwMode="auto">
            <a:xfrm>
              <a:off x="6859588" y="1219200"/>
              <a:ext cx="304800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49"/>
            <p:cNvSpPr>
              <a:spLocks noChangeAspect="1" noChangeArrowheads="1"/>
            </p:cNvSpPr>
            <p:nvPr/>
          </p:nvSpPr>
          <p:spPr bwMode="auto">
            <a:xfrm>
              <a:off x="7164388" y="1219200"/>
              <a:ext cx="303212" cy="304800"/>
            </a:xfrm>
            <a:prstGeom prst="rect">
              <a:avLst/>
            </a:prstGeom>
            <a:solidFill>
              <a:srgbClr val="D1E3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6878781" y="1671792"/>
            <a:ext cx="4530437" cy="1133753"/>
            <a:chOff x="553328" y="2681068"/>
            <a:chExt cx="7924800" cy="2407024"/>
          </a:xfrm>
        </p:grpSpPr>
        <p:grpSp>
          <p:nvGrpSpPr>
            <p:cNvPr id="48" name="Group 47"/>
            <p:cNvGrpSpPr/>
            <p:nvPr/>
          </p:nvGrpSpPr>
          <p:grpSpPr>
            <a:xfrm>
              <a:off x="3372728" y="2681068"/>
              <a:ext cx="2057400" cy="2407024"/>
              <a:chOff x="3200400" y="1447800"/>
              <a:chExt cx="2057400" cy="240702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200400" y="1447800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5092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0144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5196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0248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953000" y="1447800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00400" y="1798171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55092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0144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25196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60248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53000" y="1798171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004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55092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0144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25196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60248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9530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004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5092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0144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25196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60248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9530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2004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5092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90144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25196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60248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9530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004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55092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90144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25196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60248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9530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004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5092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0144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25196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60248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9530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420728" y="2681068"/>
              <a:ext cx="2057400" cy="2407024"/>
              <a:chOff x="6248400" y="1447800"/>
              <a:chExt cx="2057400" cy="2407024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248400" y="1447800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59892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94944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29996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65048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001000" y="1447800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248400" y="1798171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59892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94944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29996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65048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001000" y="1798171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2484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59892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94944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29996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5048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0010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59892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94944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29996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65048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0010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2484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59892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94944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29996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5048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80010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2484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59892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94944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29996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65048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0010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59892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94944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29996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65048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010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53328" y="2681068"/>
              <a:ext cx="2057400" cy="2407024"/>
              <a:chOff x="381000" y="1447800"/>
              <a:chExt cx="2057400" cy="2407024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78308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133600" y="1447800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78308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3600" y="1798171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78308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1336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78308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1336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8308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1336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78308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336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78308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1336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81000" y="1447800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3152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08204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432560" y="1447800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81000" y="1798171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152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08204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1432560" y="1798171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810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3152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08204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43256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810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3152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08204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43256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810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3152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08204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43256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10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3152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08204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43256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810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3152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08204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43256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54790" y="4783292"/>
              <a:ext cx="7921953" cy="304800"/>
              <a:chOff x="382462" y="3550024"/>
              <a:chExt cx="7921953" cy="304800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1784542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135062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82462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32982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083502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434022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60248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9530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200400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55092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90144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251960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649095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999615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6247015" y="355002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6597535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6948055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298575" y="355002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2445588" y="365760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00" name="Straight Arrow Connector 199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5410200" y="365760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198" name="Straight Arrow Connector 197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2" name="Group 201"/>
            <p:cNvGrpSpPr/>
            <p:nvPr/>
          </p:nvGrpSpPr>
          <p:grpSpPr>
            <a:xfrm>
              <a:off x="554790" y="4432923"/>
              <a:ext cx="7921953" cy="304800"/>
              <a:chOff x="382462" y="3199655"/>
              <a:chExt cx="7921953" cy="3048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784542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135062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82462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732982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083502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434022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60248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9530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200400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55092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90144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251960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649095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999615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6247015" y="3199655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6597535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6948055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298575" y="3199655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1" name="Group 220"/>
              <p:cNvGrpSpPr/>
              <p:nvPr/>
            </p:nvGrpSpPr>
            <p:grpSpPr>
              <a:xfrm>
                <a:off x="2445588" y="329565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25" name="Straight Arrow Connector 224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/>
            </p:nvGrpSpPr>
            <p:grpSpPr>
              <a:xfrm>
                <a:off x="5410200" y="329565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23" name="Straight Arrow Connector 222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7" name="Group 226"/>
            <p:cNvGrpSpPr/>
            <p:nvPr/>
          </p:nvGrpSpPr>
          <p:grpSpPr>
            <a:xfrm>
              <a:off x="554790" y="4082552"/>
              <a:ext cx="7921953" cy="304800"/>
              <a:chOff x="382462" y="2849284"/>
              <a:chExt cx="7921953" cy="304800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1784542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2135062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382462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32982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1083502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1434022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460248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9530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200400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55092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90144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251960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649095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999615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6247015" y="2849284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6597535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6948055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298575" y="2849284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6" name="Group 245"/>
              <p:cNvGrpSpPr/>
              <p:nvPr/>
            </p:nvGrpSpPr>
            <p:grpSpPr>
              <a:xfrm>
                <a:off x="2445588" y="293370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50" name="Straight Arrow Connector 249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/>
            </p:nvGrpSpPr>
            <p:grpSpPr>
              <a:xfrm>
                <a:off x="5410200" y="293370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48" name="Straight Arrow Connector 247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2" name="Group 251"/>
            <p:cNvGrpSpPr/>
            <p:nvPr/>
          </p:nvGrpSpPr>
          <p:grpSpPr>
            <a:xfrm>
              <a:off x="554790" y="3732181"/>
              <a:ext cx="7921953" cy="304800"/>
              <a:chOff x="382462" y="2498913"/>
              <a:chExt cx="7921953" cy="3048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784542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135062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82462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732982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1083502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1434022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460248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9530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200400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55092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90144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4251960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649095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999615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6247015" y="249891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597535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948055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7298575" y="2498913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2445588" y="257175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75" name="Straight Arrow Connector 274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/>
            </p:nvGrpSpPr>
            <p:grpSpPr>
              <a:xfrm>
                <a:off x="5410200" y="257175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73" name="Straight Arrow Connector 272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Arrow Connector 273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7" name="Group 276"/>
            <p:cNvGrpSpPr/>
            <p:nvPr/>
          </p:nvGrpSpPr>
          <p:grpSpPr>
            <a:xfrm>
              <a:off x="554790" y="3381810"/>
              <a:ext cx="7921953" cy="304800"/>
              <a:chOff x="382462" y="2148542"/>
              <a:chExt cx="7921953" cy="3048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1784542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2135062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82462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732982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083502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434022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460248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9530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3200400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355092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390144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4251960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7649095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7999615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247015" y="2148542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597535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6948055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7298575" y="2148542"/>
                <a:ext cx="304800" cy="30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2445588" y="220980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300" name="Straight Arrow Connector 299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/>
            </p:nvGrpSpPr>
            <p:grpSpPr>
              <a:xfrm>
                <a:off x="5410200" y="2209800"/>
                <a:ext cx="685800" cy="124690"/>
                <a:chOff x="2466110" y="3657600"/>
                <a:chExt cx="685800" cy="124690"/>
              </a:xfrm>
            </p:grpSpPr>
            <p:cxnSp>
              <p:nvCxnSpPr>
                <p:cNvPr id="298" name="Straight Arrow Connector 297"/>
                <p:cNvCxnSpPr/>
                <p:nvPr/>
              </p:nvCxnSpPr>
              <p:spPr>
                <a:xfrm flipH="1">
                  <a:off x="2466110" y="3657600"/>
                  <a:ext cx="572231" cy="0"/>
                </a:xfrm>
                <a:prstGeom prst="straightConnector1">
                  <a:avLst/>
                </a:prstGeom>
                <a:ln w="31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/>
                <p:nvPr/>
              </p:nvCxnSpPr>
              <p:spPr>
                <a:xfrm flipH="1">
                  <a:off x="2579679" y="3782290"/>
                  <a:ext cx="572231" cy="0"/>
                </a:xfrm>
                <a:prstGeom prst="straightConnector1">
                  <a:avLst/>
                </a:prstGeom>
                <a:ln w="31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3" name="Right Arrow 302"/>
          <p:cNvSpPr/>
          <p:nvPr/>
        </p:nvSpPr>
        <p:spPr>
          <a:xfrm>
            <a:off x="4739309" y="1929304"/>
            <a:ext cx="1039091" cy="53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4" name="Picture 303" descr="ft-2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1" y="4215044"/>
            <a:ext cx="3597514" cy="2518260"/>
          </a:xfrm>
          <a:prstGeom prst="rect">
            <a:avLst/>
          </a:prstGeom>
        </p:spPr>
      </p:pic>
      <p:pic>
        <p:nvPicPr>
          <p:cNvPr id="305" name="Picture 304" descr="cg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83" y="4208562"/>
            <a:ext cx="2080631" cy="2427403"/>
          </a:xfrm>
          <a:prstGeom prst="rect">
            <a:avLst/>
          </a:prstGeom>
        </p:spPr>
      </p:pic>
      <p:pic>
        <p:nvPicPr>
          <p:cNvPr id="306" name="Picture 305" descr="m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68" y="4209234"/>
            <a:ext cx="3484817" cy="24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much can you synthesize?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little </a:t>
            </a:r>
            <a:r>
              <a:rPr lang="en-US" dirty="0" smtClean="0"/>
              <a:t>more if you are synthesizing from scratch</a:t>
            </a:r>
            <a:endParaRPr lang="en-US" dirty="0" smtClean="0"/>
          </a:p>
          <a:p>
            <a:pPr lvl="1"/>
            <a:r>
              <a:rPr lang="en-US" dirty="0" smtClean="0"/>
              <a:t>5 </a:t>
            </a:r>
            <a:r>
              <a:rPr lang="en-US" dirty="0" smtClean="0"/>
              <a:t>or 6 LOC </a:t>
            </a:r>
            <a:r>
              <a:rPr lang="en-US" dirty="0" smtClean="0"/>
              <a:t>in one shot</a:t>
            </a:r>
            <a:endParaRPr lang="en-US" dirty="0" smtClean="0"/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We can synthesize many more if there is independence</a:t>
            </a:r>
          </a:p>
          <a:p>
            <a:pPr lvl="1"/>
            <a:r>
              <a:rPr lang="en-US" dirty="0" smtClean="0"/>
              <a:t>We can synthesize them within larger pieces of code</a:t>
            </a:r>
          </a:p>
          <a:p>
            <a:pPr lvl="2"/>
            <a:r>
              <a:rPr lang="en-US" dirty="0" smtClean="0"/>
              <a:t>2-4K LOC in </a:t>
            </a:r>
            <a:r>
              <a:rPr lang="en-US" dirty="0" smtClean="0"/>
              <a:t>many cases</a:t>
            </a:r>
            <a:endParaRPr lang="en-US" dirty="0" smtClean="0"/>
          </a:p>
          <a:p>
            <a:pPr lvl="1"/>
            <a:r>
              <a:rPr lang="en-US" dirty="0" smtClean="0"/>
              <a:t>We can do it very reliably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1" y="5237488"/>
            <a:ext cx="7339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5201D"/>
                </a:solidFill>
              </a:rPr>
              <a:t>So what can you do if you can synthesize </a:t>
            </a:r>
            <a:r>
              <a:rPr lang="en-US" sz="2800" b="1" dirty="0" smtClean="0">
                <a:solidFill>
                  <a:srgbClr val="A5201D"/>
                </a:solidFill>
              </a:rPr>
              <a:t>small expressions in a large program?</a:t>
            </a:r>
            <a:endParaRPr lang="en-US" sz="2800" b="1" dirty="0">
              <a:solidFill>
                <a:srgbClr val="A52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9858" y="1243344"/>
            <a:ext cx="1943100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Sketch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C-like language with holes and assertions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3186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Language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684483" y="1609364"/>
            <a:ext cx="1968833" cy="811011"/>
            <a:chOff x="2684483" y="1626680"/>
            <a:chExt cx="1968833" cy="811011"/>
          </a:xfrm>
        </p:grpSpPr>
        <p:sp>
          <p:nvSpPr>
            <p:cNvPr id="21" name="Flowchart: Process 2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00008" y="1609364"/>
            <a:ext cx="1989779" cy="811011"/>
            <a:chOff x="7000008" y="1630145"/>
            <a:chExt cx="1989779" cy="811011"/>
          </a:xfrm>
        </p:grpSpPr>
        <p:sp>
          <p:nvSpPr>
            <p:cNvPr id="24" name="Flowchart: Process 23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Synthesis</a:t>
              </a:r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136907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4206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Graphical programming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6825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Automated Tutoring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4CFC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Ebrima"/>
        <a:ea typeface=""/>
        <a:cs typeface=""/>
      </a:majorFont>
      <a:minorFont>
        <a:latin typeface="Calibri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28103</TotalTime>
  <Words>1713</Words>
  <Application>Microsoft Office PowerPoint</Application>
  <PresentationFormat>Widescreen</PresentationFormat>
  <Paragraphs>498</Paragraphs>
  <Slides>55</Slides>
  <Notes>8</Notes>
  <HiddenSlides>24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Malgun Gothic</vt:lpstr>
      <vt:lpstr>ＭＳ Ｐゴシック</vt:lpstr>
      <vt:lpstr>Arial</vt:lpstr>
      <vt:lpstr>Calibri</vt:lpstr>
      <vt:lpstr>Cambria Math</vt:lpstr>
      <vt:lpstr>Courier New</vt:lpstr>
      <vt:lpstr>Ebrima</vt:lpstr>
      <vt:lpstr>Helvetica Neue</vt:lpstr>
      <vt:lpstr>Inconsolata</vt:lpstr>
      <vt:lpstr>Optima</vt:lpstr>
      <vt:lpstr>Optima LT Std</vt:lpstr>
      <vt:lpstr>Optima-Medium</vt:lpstr>
      <vt:lpstr>wf_segoe-ui_light</vt:lpstr>
      <vt:lpstr>Wingdings</vt:lpstr>
      <vt:lpstr>office theme</vt:lpstr>
      <vt:lpstr>New applications of program synthesis</vt:lpstr>
      <vt:lpstr>Synthesis: 1980s view</vt:lpstr>
      <vt:lpstr>Synthesis: modern view</vt:lpstr>
      <vt:lpstr>Example</vt:lpstr>
      <vt:lpstr>Example</vt:lpstr>
      <vt:lpstr>And 8 seconds later…</vt:lpstr>
      <vt:lpstr>Synthesis of distributed memory algorithms (SC14)</vt:lpstr>
      <vt:lpstr>So how much can you synthesize?</vt:lpstr>
      <vt:lpstr>PowerPoint Presentation</vt:lpstr>
      <vt:lpstr>PowerPoint Presentation</vt:lpstr>
      <vt:lpstr>Optimization with synthesis</vt:lpstr>
      <vt:lpstr>Java to SQL</vt:lpstr>
      <vt:lpstr>Java to SQL</vt:lpstr>
      <vt:lpstr>Java to SQL</vt:lpstr>
      <vt:lpstr>Join Query</vt:lpstr>
      <vt:lpstr>Real-world Evaluation</vt:lpstr>
      <vt:lpstr>Real-world Evaluation</vt:lpstr>
      <vt:lpstr>Beyond SQL</vt:lpstr>
      <vt:lpstr>Legacy code to Halide</vt:lpstr>
      <vt:lpstr>Legacy to Halide</vt:lpstr>
      <vt:lpstr>Speedups</vt:lpstr>
      <vt:lpstr>How does it work?</vt:lpstr>
      <vt:lpstr>Example</vt:lpstr>
      <vt:lpstr>Inductive hypothesis</vt:lpstr>
      <vt:lpstr>Proofs about loops</vt:lpstr>
      <vt:lpstr>Abstract view</vt:lpstr>
      <vt:lpstr>Invariant ⇒ Spec</vt:lpstr>
      <vt:lpstr>Problem</vt:lpstr>
      <vt:lpstr>Synthesis problem</vt:lpstr>
      <vt:lpstr>It can be slow</vt:lpstr>
      <vt:lpstr>But we know how to parallelize it</vt:lpstr>
      <vt:lpstr>Moving forward</vt:lpstr>
      <vt:lpstr>Solver Synthesis</vt:lpstr>
      <vt:lpstr>SMT Solvers are great!</vt:lpstr>
      <vt:lpstr>How is this possible?</vt:lpstr>
      <vt:lpstr>Solvers: a high-level view</vt:lpstr>
      <vt:lpstr>Solvers: a high-level view</vt:lpstr>
      <vt:lpstr>Rewriter</vt:lpstr>
      <vt:lpstr>DSL for Rewriters</vt:lpstr>
      <vt:lpstr>PowerPoint Presentation</vt:lpstr>
      <vt:lpstr>Synthesizing rules</vt:lpstr>
      <vt:lpstr>The synthesis problem</vt:lpstr>
      <vt:lpstr>Does it work?</vt:lpstr>
      <vt:lpstr>Does it work?</vt:lpstr>
      <vt:lpstr>Enhancing the IR</vt:lpstr>
      <vt:lpstr>Enhancing the IR</vt:lpstr>
      <vt:lpstr>Enhancing the IR</vt:lpstr>
      <vt:lpstr>Autogenerating Encodings</vt:lpstr>
      <vt:lpstr>Autogenerating with temporaries</vt:lpstr>
      <vt:lpstr>Autogenerating with temporaries</vt:lpstr>
      <vt:lpstr>Autogenerating with temporaries</vt:lpstr>
      <vt:lpstr>Autogenerating with temporaries</vt:lpstr>
      <vt:lpstr>Solution</vt:lpstr>
      <vt:lpstr>Does this work?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134</cp:revision>
  <cp:lastPrinted>2014-10-05T11:58:39Z</cp:lastPrinted>
  <dcterms:created xsi:type="dcterms:W3CDTF">2014-09-23T19:26:18Z</dcterms:created>
  <dcterms:modified xsi:type="dcterms:W3CDTF">2015-06-29T14:57:45Z</dcterms:modified>
</cp:coreProperties>
</file>